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5" d="100"/>
          <a:sy n="85" d="100"/>
        </p:scale>
        <p:origin x="7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2C7E26B8-E46E-4EF2-8674-6BA40B6C38A1}" type="datetimeFigureOut">
              <a:rPr lang="ru-RU" smtClean="0"/>
              <a:t>05.05.2025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205F6E-48B5-4BFB-9B86-5FE1C7BB5903}" type="slidenum">
              <a:rPr lang="ru-RU" smtClean="0"/>
              <a:t>‹#›</a:t>
            </a:fld>
            <a:endParaRPr lang="ru-RU"/>
          </a:p>
        </p:txBody>
      </p:sp>
    </p:spTree>
    <p:extLst>
      <p:ext uri="{BB962C8B-B14F-4D97-AF65-F5344CB8AC3E}">
        <p14:creationId xmlns:p14="http://schemas.microsoft.com/office/powerpoint/2010/main" val="186320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C7E26B8-E46E-4EF2-8674-6BA40B6C38A1}" type="datetimeFigureOut">
              <a:rPr lang="ru-RU" smtClean="0"/>
              <a:t>05.05.2025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205F6E-48B5-4BFB-9B86-5FE1C7BB5903}" type="slidenum">
              <a:rPr lang="ru-RU" smtClean="0"/>
              <a:t>‹#›</a:t>
            </a:fld>
            <a:endParaRPr lang="ru-RU"/>
          </a:p>
        </p:txBody>
      </p:sp>
    </p:spTree>
    <p:extLst>
      <p:ext uri="{BB962C8B-B14F-4D97-AF65-F5344CB8AC3E}">
        <p14:creationId xmlns:p14="http://schemas.microsoft.com/office/powerpoint/2010/main" val="1290267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C7E26B8-E46E-4EF2-8674-6BA40B6C38A1}" type="datetimeFigureOut">
              <a:rPr lang="ru-RU" smtClean="0"/>
              <a:t>05.05.2025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205F6E-48B5-4BFB-9B86-5FE1C7BB5903}"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26956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C7E26B8-E46E-4EF2-8674-6BA40B6C38A1}" type="datetimeFigureOut">
              <a:rPr lang="ru-RU" smtClean="0"/>
              <a:t>05.05.2025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205F6E-48B5-4BFB-9B86-5FE1C7BB5903}" type="slidenum">
              <a:rPr lang="ru-RU" smtClean="0"/>
              <a:t>‹#›</a:t>
            </a:fld>
            <a:endParaRPr lang="ru-RU"/>
          </a:p>
        </p:txBody>
      </p:sp>
    </p:spTree>
    <p:extLst>
      <p:ext uri="{BB962C8B-B14F-4D97-AF65-F5344CB8AC3E}">
        <p14:creationId xmlns:p14="http://schemas.microsoft.com/office/powerpoint/2010/main" val="3784025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C7E26B8-E46E-4EF2-8674-6BA40B6C38A1}" type="datetimeFigureOut">
              <a:rPr lang="ru-RU" smtClean="0"/>
              <a:t>05.05.2025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205F6E-48B5-4BFB-9B86-5FE1C7BB5903}"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77634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C7E26B8-E46E-4EF2-8674-6BA40B6C38A1}" type="datetimeFigureOut">
              <a:rPr lang="ru-RU" smtClean="0"/>
              <a:t>05.05.2025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205F6E-48B5-4BFB-9B86-5FE1C7BB5903}" type="slidenum">
              <a:rPr lang="ru-RU" smtClean="0"/>
              <a:t>‹#›</a:t>
            </a:fld>
            <a:endParaRPr lang="ru-RU"/>
          </a:p>
        </p:txBody>
      </p:sp>
    </p:spTree>
    <p:extLst>
      <p:ext uri="{BB962C8B-B14F-4D97-AF65-F5344CB8AC3E}">
        <p14:creationId xmlns:p14="http://schemas.microsoft.com/office/powerpoint/2010/main" val="624829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C7E26B8-E46E-4EF2-8674-6BA40B6C38A1}" type="datetimeFigureOut">
              <a:rPr lang="ru-RU" smtClean="0"/>
              <a:t>05.05.2025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205F6E-48B5-4BFB-9B86-5FE1C7BB5903}" type="slidenum">
              <a:rPr lang="ru-RU" smtClean="0"/>
              <a:t>‹#›</a:t>
            </a:fld>
            <a:endParaRPr lang="ru-RU"/>
          </a:p>
        </p:txBody>
      </p:sp>
    </p:spTree>
    <p:extLst>
      <p:ext uri="{BB962C8B-B14F-4D97-AF65-F5344CB8AC3E}">
        <p14:creationId xmlns:p14="http://schemas.microsoft.com/office/powerpoint/2010/main" val="2254507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C7E26B8-E46E-4EF2-8674-6BA40B6C38A1}" type="datetimeFigureOut">
              <a:rPr lang="ru-RU" smtClean="0"/>
              <a:t>05.05.2025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205F6E-48B5-4BFB-9B86-5FE1C7BB5903}" type="slidenum">
              <a:rPr lang="ru-RU" smtClean="0"/>
              <a:t>‹#›</a:t>
            </a:fld>
            <a:endParaRPr lang="ru-RU"/>
          </a:p>
        </p:txBody>
      </p:sp>
    </p:spTree>
    <p:extLst>
      <p:ext uri="{BB962C8B-B14F-4D97-AF65-F5344CB8AC3E}">
        <p14:creationId xmlns:p14="http://schemas.microsoft.com/office/powerpoint/2010/main" val="43839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C7E26B8-E46E-4EF2-8674-6BA40B6C38A1}" type="datetimeFigureOut">
              <a:rPr lang="ru-RU" smtClean="0"/>
              <a:t>05.05.2025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205F6E-48B5-4BFB-9B86-5FE1C7BB5903}" type="slidenum">
              <a:rPr lang="ru-RU" smtClean="0"/>
              <a:t>‹#›</a:t>
            </a:fld>
            <a:endParaRPr lang="ru-RU"/>
          </a:p>
        </p:txBody>
      </p:sp>
    </p:spTree>
    <p:extLst>
      <p:ext uri="{BB962C8B-B14F-4D97-AF65-F5344CB8AC3E}">
        <p14:creationId xmlns:p14="http://schemas.microsoft.com/office/powerpoint/2010/main" val="310805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C7E26B8-E46E-4EF2-8674-6BA40B6C38A1}" type="datetimeFigureOut">
              <a:rPr lang="ru-RU" smtClean="0"/>
              <a:t>05.05.2025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205F6E-48B5-4BFB-9B86-5FE1C7BB5903}" type="slidenum">
              <a:rPr lang="ru-RU" smtClean="0"/>
              <a:t>‹#›</a:t>
            </a:fld>
            <a:endParaRPr lang="ru-RU"/>
          </a:p>
        </p:txBody>
      </p:sp>
    </p:spTree>
    <p:extLst>
      <p:ext uri="{BB962C8B-B14F-4D97-AF65-F5344CB8AC3E}">
        <p14:creationId xmlns:p14="http://schemas.microsoft.com/office/powerpoint/2010/main" val="1685505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2C7E26B8-E46E-4EF2-8674-6BA40B6C38A1}" type="datetimeFigureOut">
              <a:rPr lang="ru-RU" smtClean="0"/>
              <a:t>05.05.2025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205F6E-48B5-4BFB-9B86-5FE1C7BB5903}" type="slidenum">
              <a:rPr lang="ru-RU" smtClean="0"/>
              <a:t>‹#›</a:t>
            </a:fld>
            <a:endParaRPr lang="ru-RU"/>
          </a:p>
        </p:txBody>
      </p:sp>
    </p:spTree>
    <p:extLst>
      <p:ext uri="{BB962C8B-B14F-4D97-AF65-F5344CB8AC3E}">
        <p14:creationId xmlns:p14="http://schemas.microsoft.com/office/powerpoint/2010/main" val="57688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2C7E26B8-E46E-4EF2-8674-6BA40B6C38A1}" type="datetimeFigureOut">
              <a:rPr lang="ru-RU" smtClean="0"/>
              <a:t>05.05.2025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205F6E-48B5-4BFB-9B86-5FE1C7BB5903}" type="slidenum">
              <a:rPr lang="ru-RU" smtClean="0"/>
              <a:t>‹#›</a:t>
            </a:fld>
            <a:endParaRPr lang="ru-RU"/>
          </a:p>
        </p:txBody>
      </p:sp>
    </p:spTree>
    <p:extLst>
      <p:ext uri="{BB962C8B-B14F-4D97-AF65-F5344CB8AC3E}">
        <p14:creationId xmlns:p14="http://schemas.microsoft.com/office/powerpoint/2010/main" val="609121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2C7E26B8-E46E-4EF2-8674-6BA40B6C38A1}" type="datetimeFigureOut">
              <a:rPr lang="ru-RU" smtClean="0"/>
              <a:t>05.05.2025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205F6E-48B5-4BFB-9B86-5FE1C7BB5903}" type="slidenum">
              <a:rPr lang="ru-RU" smtClean="0"/>
              <a:t>‹#›</a:t>
            </a:fld>
            <a:endParaRPr lang="ru-RU"/>
          </a:p>
        </p:txBody>
      </p:sp>
    </p:spTree>
    <p:extLst>
      <p:ext uri="{BB962C8B-B14F-4D97-AF65-F5344CB8AC3E}">
        <p14:creationId xmlns:p14="http://schemas.microsoft.com/office/powerpoint/2010/main" val="2404991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7E26B8-E46E-4EF2-8674-6BA40B6C38A1}" type="datetimeFigureOut">
              <a:rPr lang="ru-RU" smtClean="0"/>
              <a:t>05.05.2025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205F6E-48B5-4BFB-9B86-5FE1C7BB5903}" type="slidenum">
              <a:rPr lang="ru-RU" smtClean="0"/>
              <a:t>‹#›</a:t>
            </a:fld>
            <a:endParaRPr lang="ru-RU"/>
          </a:p>
        </p:txBody>
      </p:sp>
    </p:spTree>
    <p:extLst>
      <p:ext uri="{BB962C8B-B14F-4D97-AF65-F5344CB8AC3E}">
        <p14:creationId xmlns:p14="http://schemas.microsoft.com/office/powerpoint/2010/main" val="2178265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2C7E26B8-E46E-4EF2-8674-6BA40B6C38A1}" type="datetimeFigureOut">
              <a:rPr lang="ru-RU" smtClean="0"/>
              <a:t>05.05.2025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205F6E-48B5-4BFB-9B86-5FE1C7BB5903}" type="slidenum">
              <a:rPr lang="ru-RU" smtClean="0"/>
              <a:t>‹#›</a:t>
            </a:fld>
            <a:endParaRPr lang="ru-RU"/>
          </a:p>
        </p:txBody>
      </p:sp>
    </p:spTree>
    <p:extLst>
      <p:ext uri="{BB962C8B-B14F-4D97-AF65-F5344CB8AC3E}">
        <p14:creationId xmlns:p14="http://schemas.microsoft.com/office/powerpoint/2010/main" val="3926000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2C7E26B8-E46E-4EF2-8674-6BA40B6C38A1}" type="datetimeFigureOut">
              <a:rPr lang="ru-RU" smtClean="0"/>
              <a:t>05.05.2025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205F6E-48B5-4BFB-9B86-5FE1C7BB5903}" type="slidenum">
              <a:rPr lang="ru-RU" smtClean="0"/>
              <a:t>‹#›</a:t>
            </a:fld>
            <a:endParaRPr lang="ru-RU"/>
          </a:p>
        </p:txBody>
      </p:sp>
    </p:spTree>
    <p:extLst>
      <p:ext uri="{BB962C8B-B14F-4D97-AF65-F5344CB8AC3E}">
        <p14:creationId xmlns:p14="http://schemas.microsoft.com/office/powerpoint/2010/main" val="4140280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7E26B8-E46E-4EF2-8674-6BA40B6C38A1}" type="datetimeFigureOut">
              <a:rPr lang="ru-RU" smtClean="0"/>
              <a:t>05.05.2025</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4205F6E-48B5-4BFB-9B86-5FE1C7BB5903}" type="slidenum">
              <a:rPr lang="ru-RU" smtClean="0"/>
              <a:t>‹#›</a:t>
            </a:fld>
            <a:endParaRPr lang="ru-RU"/>
          </a:p>
        </p:txBody>
      </p:sp>
    </p:spTree>
    <p:extLst>
      <p:ext uri="{BB962C8B-B14F-4D97-AF65-F5344CB8AC3E}">
        <p14:creationId xmlns:p14="http://schemas.microsoft.com/office/powerpoint/2010/main" val="116459977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79A154-815A-D1BD-2EB0-669A4A2125BF}"/>
              </a:ext>
            </a:extLst>
          </p:cNvPr>
          <p:cNvSpPr>
            <a:spLocks noGrp="1"/>
          </p:cNvSpPr>
          <p:nvPr>
            <p:ph type="ctrTitle"/>
          </p:nvPr>
        </p:nvSpPr>
        <p:spPr/>
        <p:txBody>
          <a:bodyPr>
            <a:normAutofit fontScale="90000"/>
          </a:bodyPr>
          <a:lstStyle/>
          <a:p>
            <a:pPr algn="ctr"/>
            <a:r>
              <a:rPr lang="ru-RU" sz="3200" dirty="0">
                <a:latin typeface="Times New Roman" panose="02020603050405020304" pitchFamily="18" charset="0"/>
                <a:cs typeface="Times New Roman" panose="02020603050405020304" pitchFamily="18" charset="0"/>
              </a:rPr>
              <a:t>Отчёт по учебной практике по теме </a:t>
            </a:r>
            <a:r>
              <a:rPr lang="ru-RU" sz="3200" i="0" dirty="0">
                <a:solidFill>
                  <a:srgbClr val="000000"/>
                </a:solidFill>
                <a:effectLst/>
                <a:latin typeface="Times New Roman" panose="02020603050405020304" pitchFamily="18" charset="0"/>
                <a:cs typeface="Times New Roman" panose="02020603050405020304" pitchFamily="18" charset="0"/>
              </a:rPr>
              <a:t>ПМ.04.Сопровождение и обслуживание программного обеспечения компьютерных систем</a:t>
            </a:r>
            <a:br>
              <a:rPr lang="ru-RU" sz="3200" i="0" dirty="0">
                <a:solidFill>
                  <a:srgbClr val="000000"/>
                </a:solidFill>
                <a:effectLst/>
                <a:latin typeface="Times New Roman" panose="02020603050405020304" pitchFamily="18" charset="0"/>
                <a:cs typeface="Times New Roman" panose="02020603050405020304" pitchFamily="18" charset="0"/>
              </a:rPr>
            </a:br>
            <a:endParaRPr lang="ru-RU" sz="3200"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E97F22CF-5968-6E24-78B9-6E3E9648F21F}"/>
              </a:ext>
            </a:extLst>
          </p:cNvPr>
          <p:cNvSpPr>
            <a:spLocks noGrp="1"/>
          </p:cNvSpPr>
          <p:nvPr>
            <p:ph type="subTitle" idx="1"/>
          </p:nvPr>
        </p:nvSpPr>
        <p:spPr>
          <a:xfrm>
            <a:off x="7461955" y="5000978"/>
            <a:ext cx="4131733" cy="1642444"/>
          </a:xfrm>
        </p:spPr>
        <p:txBody>
          <a:bodyPr>
            <a:normAutofit/>
          </a:bodyPr>
          <a:lstStyle/>
          <a:p>
            <a:r>
              <a:rPr lang="ru-RU" sz="1600" dirty="0">
                <a:solidFill>
                  <a:schemeClr val="tx1"/>
                </a:solidFill>
                <a:latin typeface="Times New Roman" panose="02020603050405020304" pitchFamily="18" charset="0"/>
                <a:cs typeface="Times New Roman" panose="02020603050405020304" pitchFamily="18" charset="0"/>
              </a:rPr>
              <a:t>Выполнил студент группы 22п-1</a:t>
            </a:r>
          </a:p>
          <a:p>
            <a:r>
              <a:rPr lang="ru-RU" sz="1600" dirty="0">
                <a:solidFill>
                  <a:schemeClr val="tx1"/>
                </a:solidFill>
                <a:latin typeface="Times New Roman" panose="02020603050405020304" pitchFamily="18" charset="0"/>
                <a:cs typeface="Times New Roman" panose="02020603050405020304" pitchFamily="18" charset="0"/>
              </a:rPr>
              <a:t>Кислицын Роман Алексеевич</a:t>
            </a:r>
          </a:p>
          <a:p>
            <a:r>
              <a:rPr lang="ru-RU" sz="1600" dirty="0">
                <a:solidFill>
                  <a:schemeClr val="tx1"/>
                </a:solidFill>
                <a:latin typeface="Times New Roman" panose="02020603050405020304" pitchFamily="18" charset="0"/>
                <a:cs typeface="Times New Roman" panose="02020603050405020304" pitchFamily="18" charset="0"/>
              </a:rPr>
              <a:t>Руководитель практики:</a:t>
            </a:r>
          </a:p>
          <a:p>
            <a:r>
              <a:rPr lang="ru-RU" sz="1600" dirty="0">
                <a:solidFill>
                  <a:schemeClr val="tx1"/>
                </a:solidFill>
                <a:latin typeface="Times New Roman" panose="02020603050405020304" pitchFamily="18" charset="0"/>
                <a:cs typeface="Times New Roman" panose="02020603050405020304" pitchFamily="18" charset="0"/>
              </a:rPr>
              <a:t>Калинин Арсений Олегович</a:t>
            </a:r>
          </a:p>
        </p:txBody>
      </p:sp>
    </p:spTree>
    <p:extLst>
      <p:ext uri="{BB962C8B-B14F-4D97-AF65-F5344CB8AC3E}">
        <p14:creationId xmlns:p14="http://schemas.microsoft.com/office/powerpoint/2010/main" val="253222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4B257B-6410-ABD2-470A-5407241C5687}"/>
              </a:ext>
            </a:extLst>
          </p:cNvPr>
          <p:cNvSpPr>
            <a:spLocks noGrp="1"/>
          </p:cNvSpPr>
          <p:nvPr>
            <p:ph type="title"/>
          </p:nvPr>
        </p:nvSpPr>
        <p:spPr>
          <a:xfrm>
            <a:off x="677334" y="609600"/>
            <a:ext cx="8596668" cy="869244"/>
          </a:xfrm>
        </p:spPr>
        <p:txBody>
          <a:bodyPr>
            <a:normAutofit fontScale="90000"/>
          </a:bodyPr>
          <a:lstStyle/>
          <a:p>
            <a:r>
              <a:rPr lang="ru-RU" sz="1800" dirty="0">
                <a:solidFill>
                  <a:srgbClr val="000000"/>
                </a:solidFill>
                <a:effectLst/>
                <a:latin typeface="Times New Roman" panose="02020603050405020304" pitchFamily="18" charset="0"/>
                <a:ea typeface="Times New Roman" panose="02020603050405020304" pitchFamily="18" charset="0"/>
              </a:rPr>
              <a:t>Далее указываем имя ПК, устанавливаем логин и пароль. Выбираем тип аутентификации.(Рисунок 1.5)</a:t>
            </a:r>
            <a:br>
              <a:rPr lang="ru-RU" sz="1800" dirty="0">
                <a:effectLst/>
                <a:latin typeface="Times New Roman" panose="02020603050405020304" pitchFamily="18" charset="0"/>
                <a:ea typeface="Times New Roman" panose="02020603050405020304" pitchFamily="18" charset="0"/>
              </a:rPr>
            </a:br>
            <a:endParaRPr lang="ru-RU" dirty="0"/>
          </a:p>
        </p:txBody>
      </p:sp>
      <p:sp>
        <p:nvSpPr>
          <p:cNvPr id="3" name="Объект 2">
            <a:extLst>
              <a:ext uri="{FF2B5EF4-FFF2-40B4-BE49-F238E27FC236}">
                <a16:creationId xmlns:a16="http://schemas.microsoft.com/office/drawing/2014/main" id="{8F259315-0626-17DB-A789-69D11CDBCFCC}"/>
              </a:ext>
            </a:extLst>
          </p:cNvPr>
          <p:cNvSpPr>
            <a:spLocks noGrp="1"/>
          </p:cNvSpPr>
          <p:nvPr>
            <p:ph idx="1"/>
          </p:nvPr>
        </p:nvSpPr>
        <p:spPr/>
        <p:txBody>
          <a:bodyPr/>
          <a:lstStyle/>
          <a:p>
            <a:endParaRPr lang="ru-RU" dirty="0"/>
          </a:p>
        </p:txBody>
      </p:sp>
      <p:sp>
        <p:nvSpPr>
          <p:cNvPr id="4" name="Rectangle 2">
            <a:extLst>
              <a:ext uri="{FF2B5EF4-FFF2-40B4-BE49-F238E27FC236}">
                <a16:creationId xmlns:a16="http://schemas.microsoft.com/office/drawing/2014/main" id="{1575275D-8FFD-6399-9F76-0515C99402D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9217" name="Рисунок 15" descr="Установка Ubuntu на VirtualBox (5)">
            <a:extLst>
              <a:ext uri="{FF2B5EF4-FFF2-40B4-BE49-F238E27FC236}">
                <a16:creationId xmlns:a16="http://schemas.microsoft.com/office/drawing/2014/main" id="{9B3E3454-1561-9FE5-5EED-CC51072C5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0799" y="2675693"/>
            <a:ext cx="3600889" cy="224817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9E51E5F6-9B00-4517-CF4E-6FFBA57F032E}"/>
              </a:ext>
            </a:extLst>
          </p:cNvPr>
          <p:cNvSpPr>
            <a:spLocks noChangeArrowheads="1"/>
          </p:cNvSpPr>
          <p:nvPr/>
        </p:nvSpPr>
        <p:spPr bwMode="auto">
          <a:xfrm>
            <a:off x="-824089" y="5338411"/>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Рисунок 1.5- Установка логина и пароля, и выбор типа аутентификации</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150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4BBBAF-C25B-854F-6EB5-D501B18DBA48}"/>
              </a:ext>
            </a:extLst>
          </p:cNvPr>
          <p:cNvSpPr>
            <a:spLocks noGrp="1"/>
          </p:cNvSpPr>
          <p:nvPr>
            <p:ph type="title"/>
          </p:nvPr>
        </p:nvSpPr>
        <p:spPr>
          <a:xfrm>
            <a:off x="677334" y="609600"/>
            <a:ext cx="7766755" cy="903111"/>
          </a:xfrm>
        </p:spPr>
        <p:txBody>
          <a:bodyPr>
            <a:normAutofit fontScale="90000"/>
          </a:bodyPr>
          <a:lstStyle/>
          <a:p>
            <a:r>
              <a:rPr lang="ru-RU" sz="1800" dirty="0">
                <a:solidFill>
                  <a:srgbClr val="000000"/>
                </a:solidFill>
                <a:effectLst/>
                <a:latin typeface="Times New Roman" panose="02020603050405020304" pitchFamily="18" charset="0"/>
                <a:ea typeface="Times New Roman" panose="02020603050405020304" pitchFamily="18" charset="0"/>
              </a:rPr>
              <a:t>Процедура установки займет примерно 20 минут. После ее завершения произойдет автоматическая перезагрузка ПК, после чего запустится рабочий стол установленной Ubuntu.(Рисунок 1.6)</a:t>
            </a:r>
            <a:br>
              <a:rPr lang="ru-RU" sz="1800" dirty="0">
                <a:effectLst/>
                <a:latin typeface="Times New Roman" panose="02020603050405020304" pitchFamily="18" charset="0"/>
                <a:ea typeface="Times New Roman" panose="02020603050405020304" pitchFamily="18" charset="0"/>
              </a:rPr>
            </a:br>
            <a:endParaRPr lang="ru-RU" dirty="0"/>
          </a:p>
        </p:txBody>
      </p:sp>
      <p:sp>
        <p:nvSpPr>
          <p:cNvPr id="3" name="Объект 2">
            <a:extLst>
              <a:ext uri="{FF2B5EF4-FFF2-40B4-BE49-F238E27FC236}">
                <a16:creationId xmlns:a16="http://schemas.microsoft.com/office/drawing/2014/main" id="{54167D6A-E535-EB9C-483F-7F0986866726}"/>
              </a:ext>
            </a:extLst>
          </p:cNvPr>
          <p:cNvSpPr>
            <a:spLocks noGrp="1"/>
          </p:cNvSpPr>
          <p:nvPr>
            <p:ph idx="1"/>
          </p:nvPr>
        </p:nvSpPr>
        <p:spPr/>
        <p:txBody>
          <a:bodyPr/>
          <a:lstStyle/>
          <a:p>
            <a:endParaRPr lang="ru-RU" dirty="0"/>
          </a:p>
        </p:txBody>
      </p:sp>
      <p:sp>
        <p:nvSpPr>
          <p:cNvPr id="4" name="Rectangle 2">
            <a:extLst>
              <a:ext uri="{FF2B5EF4-FFF2-40B4-BE49-F238E27FC236}">
                <a16:creationId xmlns:a16="http://schemas.microsoft.com/office/drawing/2014/main" id="{D932AE03-F33D-192F-DB8B-05290A4CB5D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0241" name="Рисунок 14" descr="Установка Ubuntu на VirtualBox (6)">
            <a:extLst>
              <a:ext uri="{FF2B5EF4-FFF2-40B4-BE49-F238E27FC236}">
                <a16:creationId xmlns:a16="http://schemas.microsoft.com/office/drawing/2014/main" id="{31664341-3AE3-A165-3841-B73F59766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4088" y="2492377"/>
            <a:ext cx="3854712" cy="27243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E9E46B8-76F5-BF72-AAA6-AA8BF082AE1F}"/>
              </a:ext>
            </a:extLst>
          </p:cNvPr>
          <p:cNvSpPr>
            <a:spLocks noChangeArrowheads="1"/>
          </p:cNvSpPr>
          <p:nvPr/>
        </p:nvSpPr>
        <p:spPr bwMode="auto">
          <a:xfrm>
            <a:off x="-1016000" y="561781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Рисунок 1.6- Завершение установки</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2636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1A3AA2-D1FA-4B20-33CE-CE146AE3D4D9}"/>
              </a:ext>
            </a:extLst>
          </p:cNvPr>
          <p:cNvSpPr>
            <a:spLocks noGrp="1"/>
          </p:cNvSpPr>
          <p:nvPr>
            <p:ph type="title"/>
          </p:nvPr>
        </p:nvSpPr>
        <p:spPr/>
        <p:txBody>
          <a:bodyPr/>
          <a:lstStyle/>
          <a:p>
            <a:r>
              <a:rPr lang="ru-RU" sz="1800" spc="-5" dirty="0">
                <a:solidFill>
                  <a:schemeClr val="tx1"/>
                </a:solidFill>
                <a:effectLst/>
                <a:latin typeface="Times New Roman" panose="02020603050405020304" pitchFamily="18" charset="0"/>
                <a:ea typeface="Times New Roman" panose="02020603050405020304" pitchFamily="18" charset="0"/>
              </a:rPr>
              <a:t>2.Установка ПО (Office, </a:t>
            </a:r>
            <a:r>
              <a:rPr lang="ru-RU" sz="1800" spc="-5" dirty="0" err="1">
                <a:solidFill>
                  <a:schemeClr val="tx1"/>
                </a:solidFill>
                <a:effectLst/>
                <a:latin typeface="Times New Roman" panose="02020603050405020304" pitchFamily="18" charset="0"/>
                <a:ea typeface="Times New Roman" panose="02020603050405020304" pitchFamily="18" charset="0"/>
              </a:rPr>
              <a:t>Antivirus</a:t>
            </a:r>
            <a:r>
              <a:rPr lang="ru-RU" sz="1800" spc="-5" dirty="0">
                <a:solidFill>
                  <a:schemeClr val="tx1"/>
                </a:solidFill>
                <a:effectLst/>
                <a:latin typeface="Times New Roman" panose="02020603050405020304" pitchFamily="18" charset="0"/>
                <a:ea typeface="Times New Roman" panose="02020603050405020304" pitchFamily="18" charset="0"/>
              </a:rPr>
              <a:t>, 1C </a:t>
            </a:r>
            <a:r>
              <a:rPr lang="ru-RU" sz="1800" spc="-5" dirty="0" err="1">
                <a:solidFill>
                  <a:schemeClr val="tx1"/>
                </a:solidFill>
                <a:effectLst/>
                <a:latin typeface="Times New Roman" panose="02020603050405020304" pitchFamily="18" charset="0"/>
                <a:ea typeface="Times New Roman" panose="02020603050405020304" pitchFamily="18" charset="0"/>
              </a:rPr>
              <a:t>enterprise</a:t>
            </a:r>
            <a:r>
              <a:rPr lang="ru-RU" sz="1800" spc="-5" dirty="0">
                <a:solidFill>
                  <a:schemeClr val="tx1"/>
                </a:solidFill>
                <a:effectLst/>
                <a:latin typeface="Times New Roman" panose="02020603050405020304" pitchFamily="18" charset="0"/>
                <a:ea typeface="Times New Roman" panose="02020603050405020304" pitchFamily="18" charset="0"/>
              </a:rPr>
              <a:t>, установка Сред разработки)</a:t>
            </a:r>
            <a:br>
              <a:rPr lang="ru-RU" sz="1800" dirty="0">
                <a:solidFill>
                  <a:schemeClr val="tx1"/>
                </a:solidFill>
                <a:effectLst/>
                <a:latin typeface="Times New Roman" panose="02020603050405020304" pitchFamily="18" charset="0"/>
                <a:ea typeface="Times New Roman" panose="02020603050405020304" pitchFamily="18" charset="0"/>
              </a:rPr>
            </a:br>
            <a:endParaRPr lang="ru-RU" dirty="0">
              <a:solidFill>
                <a:schemeClr val="tx1"/>
              </a:solidFill>
            </a:endParaRPr>
          </a:p>
        </p:txBody>
      </p:sp>
      <p:sp>
        <p:nvSpPr>
          <p:cNvPr id="3" name="Объект 2">
            <a:extLst>
              <a:ext uri="{FF2B5EF4-FFF2-40B4-BE49-F238E27FC236}">
                <a16:creationId xmlns:a16="http://schemas.microsoft.com/office/drawing/2014/main" id="{C591F21B-F247-0D72-39AA-32706152E30A}"/>
              </a:ext>
            </a:extLst>
          </p:cNvPr>
          <p:cNvSpPr>
            <a:spLocks noGrp="1"/>
          </p:cNvSpPr>
          <p:nvPr>
            <p:ph idx="1"/>
          </p:nvPr>
        </p:nvSpPr>
        <p:spPr/>
        <p:txBody>
          <a:bodyPr/>
          <a:lstStyle/>
          <a:p>
            <a:endParaRPr lang="ru-RU" dirty="0"/>
          </a:p>
        </p:txBody>
      </p:sp>
      <p:sp>
        <p:nvSpPr>
          <p:cNvPr id="4" name="Rectangle 2">
            <a:extLst>
              <a:ext uri="{FF2B5EF4-FFF2-40B4-BE49-F238E27FC236}">
                <a16:creationId xmlns:a16="http://schemas.microsoft.com/office/drawing/2014/main" id="{90C7BCD4-D6FE-9D90-FD13-4B5B7211CA99}"/>
              </a:ext>
            </a:extLst>
          </p:cNvPr>
          <p:cNvSpPr>
            <a:spLocks noChangeArrowheads="1"/>
          </p:cNvSpPr>
          <p:nvPr/>
        </p:nvSpPr>
        <p:spPr bwMode="auto">
          <a:xfrm>
            <a:off x="761820" y="2195121"/>
            <a:ext cx="4312355"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Установил </a:t>
            </a:r>
            <a:r>
              <a:rPr kumimoji="0" lang="en-US"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Kaspersky Free</a:t>
            </a:r>
            <a:r>
              <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(Рисунок 2) и </a:t>
            </a:r>
            <a:r>
              <a:rPr kumimoji="0" lang="en-US"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LibreOffice</a:t>
            </a:r>
            <a:r>
              <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(Рисунок 3)</a:t>
            </a:r>
            <a:endParaRPr kumimoji="0" lang="ru-RU" altLang="ru-RU"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1265" name="Рисунок 10">
            <a:extLst>
              <a:ext uri="{FF2B5EF4-FFF2-40B4-BE49-F238E27FC236}">
                <a16:creationId xmlns:a16="http://schemas.microsoft.com/office/drawing/2014/main" id="{529C453C-646C-19A2-8124-142E51EC8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755" y="2710325"/>
            <a:ext cx="2990850" cy="2781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F64C969-5D9E-23C7-3CAE-39B3363C640C}"/>
              </a:ext>
            </a:extLst>
          </p:cNvPr>
          <p:cNvSpPr>
            <a:spLocks noChangeArrowheads="1"/>
          </p:cNvSpPr>
          <p:nvPr/>
        </p:nvSpPr>
        <p:spPr bwMode="auto">
          <a:xfrm>
            <a:off x="-3618089" y="57897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Рисунок 2- Установка </a:t>
            </a:r>
            <a:r>
              <a:rPr kumimoji="0" lang="en-US"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Kaspersky Free</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CE356AA7-ABD8-85B4-4411-3F0158F8959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1268" name="Рисунок 6">
            <a:extLst>
              <a:ext uri="{FF2B5EF4-FFF2-40B4-BE49-F238E27FC236}">
                <a16:creationId xmlns:a16="http://schemas.microsoft.com/office/drawing/2014/main" id="{1DFECD35-638B-DC8A-4839-40D65BFD0C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0731" y="2710325"/>
            <a:ext cx="2772481" cy="268897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23D7120-B2E7-033B-4D86-D90CAE9330DC}"/>
              </a:ext>
            </a:extLst>
          </p:cNvPr>
          <p:cNvSpPr>
            <a:spLocks noChangeArrowheads="1"/>
          </p:cNvSpPr>
          <p:nvPr/>
        </p:nvSpPr>
        <p:spPr bwMode="auto">
          <a:xfrm>
            <a:off x="310971" y="57897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Рисунок 3- Установка </a:t>
            </a:r>
            <a:r>
              <a:rPr kumimoji="0" lang="en-US"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LibreOffice</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0732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92CD5F-8680-9752-36B7-693B6DF374F8}"/>
              </a:ext>
            </a:extLst>
          </p:cNvPr>
          <p:cNvSpPr>
            <a:spLocks noGrp="1"/>
          </p:cNvSpPr>
          <p:nvPr>
            <p:ph type="title"/>
          </p:nvPr>
        </p:nvSpPr>
        <p:spPr>
          <a:xfrm>
            <a:off x="677334" y="180621"/>
            <a:ext cx="6062133" cy="372535"/>
          </a:xfrm>
        </p:spPr>
        <p:txBody>
          <a:bodyPr>
            <a:normAutofit fontScale="90000"/>
          </a:bodyPr>
          <a:lstStyle/>
          <a:p>
            <a:r>
              <a:rPr lang="ru-RU" sz="1800" spc="-5" dirty="0">
                <a:solidFill>
                  <a:schemeClr val="tx1"/>
                </a:solidFill>
                <a:effectLst/>
                <a:latin typeface="Times New Roman" panose="02020603050405020304" pitchFamily="18" charset="0"/>
                <a:ea typeface="Times New Roman" panose="02020603050405020304" pitchFamily="18" charset="0"/>
              </a:rPr>
              <a:t>Установка 1с</a:t>
            </a:r>
            <a:r>
              <a:rPr lang="en-US" sz="1800" spc="-5" dirty="0">
                <a:solidFill>
                  <a:schemeClr val="tx1"/>
                </a:solidFill>
                <a:effectLst/>
                <a:latin typeface="Times New Roman" panose="02020603050405020304" pitchFamily="18" charset="0"/>
                <a:ea typeface="Times New Roman" panose="02020603050405020304" pitchFamily="18" charset="0"/>
              </a:rPr>
              <a:t> Enterprise</a:t>
            </a:r>
            <a:r>
              <a:rPr lang="ru-RU" sz="1800" spc="-5" dirty="0">
                <a:solidFill>
                  <a:schemeClr val="tx1"/>
                </a:solidFill>
                <a:effectLst/>
                <a:latin typeface="Times New Roman" panose="02020603050405020304" pitchFamily="18" charset="0"/>
                <a:ea typeface="Times New Roman" panose="02020603050405020304" pitchFamily="18" charset="0"/>
              </a:rPr>
              <a:t>(Рисунок 2.1-2.4)</a:t>
            </a:r>
            <a:br>
              <a:rPr lang="ru-RU" sz="1800" dirty="0">
                <a:solidFill>
                  <a:schemeClr val="tx1"/>
                </a:solidFill>
                <a:effectLst/>
                <a:latin typeface="Times New Roman" panose="02020603050405020304" pitchFamily="18" charset="0"/>
                <a:ea typeface="Times New Roman" panose="02020603050405020304" pitchFamily="18" charset="0"/>
              </a:rPr>
            </a:br>
            <a:endParaRPr lang="ru-RU" dirty="0">
              <a:solidFill>
                <a:schemeClr val="tx1"/>
              </a:solidFill>
            </a:endParaRPr>
          </a:p>
        </p:txBody>
      </p:sp>
      <p:sp>
        <p:nvSpPr>
          <p:cNvPr id="3" name="Объект 2">
            <a:extLst>
              <a:ext uri="{FF2B5EF4-FFF2-40B4-BE49-F238E27FC236}">
                <a16:creationId xmlns:a16="http://schemas.microsoft.com/office/drawing/2014/main" id="{97B1D947-4F08-2D19-E2E6-B802DACE3DBB}"/>
              </a:ext>
            </a:extLst>
          </p:cNvPr>
          <p:cNvSpPr>
            <a:spLocks noGrp="1"/>
          </p:cNvSpPr>
          <p:nvPr>
            <p:ph idx="1"/>
          </p:nvPr>
        </p:nvSpPr>
        <p:spPr>
          <a:xfrm>
            <a:off x="677333" y="891822"/>
            <a:ext cx="9697156" cy="5785557"/>
          </a:xfrm>
        </p:spPr>
        <p:txBody>
          <a:bodyPr/>
          <a:lstStyle/>
          <a:p>
            <a:r>
              <a:rPr lang="ru-RU" dirty="0"/>
              <a:t>Мной было установлено и запущено приложение 1с </a:t>
            </a:r>
            <a:r>
              <a:rPr lang="en-US" dirty="0"/>
              <a:t>Enterprise</a:t>
            </a:r>
            <a:endParaRPr lang="ru-RU" dirty="0"/>
          </a:p>
        </p:txBody>
      </p:sp>
      <p:sp>
        <p:nvSpPr>
          <p:cNvPr id="4" name="Rectangle 2">
            <a:extLst>
              <a:ext uri="{FF2B5EF4-FFF2-40B4-BE49-F238E27FC236}">
                <a16:creationId xmlns:a16="http://schemas.microsoft.com/office/drawing/2014/main" id="{63AEE62A-B55F-0EB9-AD97-7EC9C6E1CB4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2289" name="Изображение 3">
            <a:extLst>
              <a:ext uri="{FF2B5EF4-FFF2-40B4-BE49-F238E27FC236}">
                <a16:creationId xmlns:a16="http://schemas.microsoft.com/office/drawing/2014/main" id="{41733E4F-2B7D-560D-6B21-7CB422E2E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90" y="1659162"/>
            <a:ext cx="2438400" cy="5238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DFDB56AB-5B49-D38A-2B3B-DDDFD3E73500}"/>
              </a:ext>
            </a:extLst>
          </p:cNvPr>
          <p:cNvSpPr>
            <a:spLocks noChangeArrowheads="1"/>
          </p:cNvSpPr>
          <p:nvPr/>
        </p:nvSpPr>
        <p:spPr bwMode="auto">
          <a:xfrm>
            <a:off x="-623620" y="2281910"/>
            <a:ext cx="55992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Рисунок 2.1- Загрузка 1с</a:t>
            </a:r>
            <a:r>
              <a:rPr kumimoji="0" lang="en-US"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enterprise</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BA6B3A46-3ABC-F8F7-D1B0-5F82AAB35DC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2292" name="Изображение 4">
            <a:extLst>
              <a:ext uri="{FF2B5EF4-FFF2-40B4-BE49-F238E27FC236}">
                <a16:creationId xmlns:a16="http://schemas.microsoft.com/office/drawing/2014/main" id="{CF78C91E-9D05-87BE-77C0-33D830B663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438" y="2634534"/>
            <a:ext cx="3135213" cy="236346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D7B50FB-5AF3-E366-320A-78B27B3060E8}"/>
              </a:ext>
            </a:extLst>
          </p:cNvPr>
          <p:cNvSpPr>
            <a:spLocks noChangeArrowheads="1"/>
          </p:cNvSpPr>
          <p:nvPr/>
        </p:nvSpPr>
        <p:spPr bwMode="auto">
          <a:xfrm>
            <a:off x="-144022" y="5215313"/>
            <a:ext cx="49756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Рисунок 2.2- Установка </a:t>
            </a:r>
            <a:r>
              <a:rPr kumimoji="0" lang="en-US"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1c enterprise</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8">
            <a:extLst>
              <a:ext uri="{FF2B5EF4-FFF2-40B4-BE49-F238E27FC236}">
                <a16:creationId xmlns:a16="http://schemas.microsoft.com/office/drawing/2014/main" id="{B0F62BD4-A61B-C341-26DF-866969243AE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2295" name="Изображение 5">
            <a:extLst>
              <a:ext uri="{FF2B5EF4-FFF2-40B4-BE49-F238E27FC236}">
                <a16:creationId xmlns:a16="http://schemas.microsoft.com/office/drawing/2014/main" id="{9D2BDCE4-946B-2D3D-B534-CBFADEA37E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295081"/>
            <a:ext cx="2438400" cy="184427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a:extLst>
              <a:ext uri="{FF2B5EF4-FFF2-40B4-BE49-F238E27FC236}">
                <a16:creationId xmlns:a16="http://schemas.microsoft.com/office/drawing/2014/main" id="{B0DA6931-2F41-BF65-78CC-F60A6704BCB3}"/>
              </a:ext>
            </a:extLst>
          </p:cNvPr>
          <p:cNvSpPr>
            <a:spLocks noChangeArrowheads="1"/>
          </p:cNvSpPr>
          <p:nvPr/>
        </p:nvSpPr>
        <p:spPr bwMode="auto">
          <a:xfrm>
            <a:off x="5204671" y="3074555"/>
            <a:ext cx="53364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Рисунок 2.3- Процесс установки </a:t>
            </a:r>
            <a:r>
              <a:rPr kumimoji="0" lang="en-US"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1c enterprise</a:t>
            </a:r>
            <a:endParaRPr kumimoji="0" lang="ru-RU" altLang="ru-RU"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0" name="Rectangle 11">
            <a:extLst>
              <a:ext uri="{FF2B5EF4-FFF2-40B4-BE49-F238E27FC236}">
                <a16:creationId xmlns:a16="http://schemas.microsoft.com/office/drawing/2014/main" id="{50A42102-9239-77A4-E3AD-7480F5555A4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2298" name="Изображение 6">
            <a:extLst>
              <a:ext uri="{FF2B5EF4-FFF2-40B4-BE49-F238E27FC236}">
                <a16:creationId xmlns:a16="http://schemas.microsoft.com/office/drawing/2014/main" id="{C68B86F9-640C-F731-1C2D-123FAC67EF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126" y="3429000"/>
            <a:ext cx="2794001" cy="266763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2">
            <a:extLst>
              <a:ext uri="{FF2B5EF4-FFF2-40B4-BE49-F238E27FC236}">
                <a16:creationId xmlns:a16="http://schemas.microsoft.com/office/drawing/2014/main" id="{5BCE614D-A8CC-BCC1-18BA-7544342E827F}"/>
              </a:ext>
            </a:extLst>
          </p:cNvPr>
          <p:cNvSpPr>
            <a:spLocks noChangeArrowheads="1"/>
          </p:cNvSpPr>
          <p:nvPr/>
        </p:nvSpPr>
        <p:spPr bwMode="auto">
          <a:xfrm>
            <a:off x="5813778" y="6111486"/>
            <a:ext cx="510114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Рисунок 2.4- Включение в 1с </a:t>
            </a:r>
            <a:r>
              <a:rPr kumimoji="0" lang="en-US"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enterprise</a:t>
            </a:r>
            <a:endPar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br>
              <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144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DABCBC-7EAF-AC2D-4DA3-89FD3F282B0A}"/>
              </a:ext>
            </a:extLst>
          </p:cNvPr>
          <p:cNvSpPr>
            <a:spLocks noGrp="1"/>
          </p:cNvSpPr>
          <p:nvPr>
            <p:ph type="title"/>
          </p:nvPr>
        </p:nvSpPr>
        <p:spPr>
          <a:xfrm>
            <a:off x="677334" y="609600"/>
            <a:ext cx="8596668" cy="451556"/>
          </a:xfrm>
        </p:spPr>
        <p:txBody>
          <a:bodyPr>
            <a:normAutofit fontScale="90000"/>
          </a:bodyPr>
          <a:lstStyle/>
          <a:p>
            <a:r>
              <a:rPr lang="ru-RU" sz="1800" spc="-5" dirty="0">
                <a:solidFill>
                  <a:schemeClr val="tx1"/>
                </a:solidFill>
                <a:effectLst/>
                <a:latin typeface="Times New Roman" panose="02020603050405020304" pitchFamily="18" charset="0"/>
                <a:ea typeface="Times New Roman" panose="02020603050405020304" pitchFamily="18" charset="0"/>
              </a:rPr>
              <a:t>3.Установка Adobe Acrobat Reader:</a:t>
            </a:r>
            <a:br>
              <a:rPr lang="ru-RU" sz="1800" dirty="0">
                <a:solidFill>
                  <a:schemeClr val="tx1"/>
                </a:solidFill>
                <a:effectLst/>
                <a:latin typeface="Times New Roman" panose="02020603050405020304" pitchFamily="18" charset="0"/>
                <a:ea typeface="Times New Roman" panose="02020603050405020304" pitchFamily="18" charset="0"/>
              </a:rPr>
            </a:br>
            <a:endParaRPr lang="ru-RU" dirty="0">
              <a:solidFill>
                <a:schemeClr val="tx1"/>
              </a:solidFill>
            </a:endParaRPr>
          </a:p>
        </p:txBody>
      </p:sp>
      <p:sp>
        <p:nvSpPr>
          <p:cNvPr id="3" name="Объект 2">
            <a:extLst>
              <a:ext uri="{FF2B5EF4-FFF2-40B4-BE49-F238E27FC236}">
                <a16:creationId xmlns:a16="http://schemas.microsoft.com/office/drawing/2014/main" id="{E3369F41-D586-1062-28D2-29A93752424F}"/>
              </a:ext>
            </a:extLst>
          </p:cNvPr>
          <p:cNvSpPr>
            <a:spLocks noGrp="1"/>
          </p:cNvSpPr>
          <p:nvPr>
            <p:ph idx="1"/>
          </p:nvPr>
        </p:nvSpPr>
        <p:spPr>
          <a:xfrm>
            <a:off x="790222" y="1156494"/>
            <a:ext cx="11130845" cy="5526528"/>
          </a:xfrm>
        </p:spPr>
        <p:txBody>
          <a:bodyPr/>
          <a:lstStyle/>
          <a:p>
            <a:r>
              <a:rPr lang="ru-RU" dirty="0"/>
              <a:t>Мной было установлено приложение </a:t>
            </a:r>
            <a:r>
              <a:rPr lang="ru-RU" sz="1800" spc="-5" dirty="0">
                <a:effectLst/>
                <a:latin typeface="Times New Roman" panose="02020603050405020304" pitchFamily="18" charset="0"/>
                <a:ea typeface="Times New Roman" panose="02020603050405020304" pitchFamily="18" charset="0"/>
              </a:rPr>
              <a:t>Adobe Acrobat </a:t>
            </a:r>
            <a:r>
              <a:rPr lang="en-US" sz="1800" spc="-5" dirty="0">
                <a:effectLst/>
                <a:latin typeface="Times New Roman" panose="02020603050405020304" pitchFamily="18" charset="0"/>
                <a:ea typeface="Times New Roman" panose="02020603050405020304" pitchFamily="18" charset="0"/>
              </a:rPr>
              <a:t>Reader </a:t>
            </a:r>
            <a:r>
              <a:rPr lang="ru-RU" sz="1800" spc="-5" dirty="0">
                <a:effectLst/>
                <a:latin typeface="Times New Roman" panose="02020603050405020304" pitchFamily="18" charset="0"/>
                <a:ea typeface="Times New Roman" panose="02020603050405020304" pitchFamily="18" charset="0"/>
              </a:rPr>
              <a:t>на виртуальную машину</a:t>
            </a:r>
            <a:endParaRPr lang="ru-RU" dirty="0"/>
          </a:p>
        </p:txBody>
      </p:sp>
      <p:pic>
        <p:nvPicPr>
          <p:cNvPr id="13313" name="Рисунок 9">
            <a:extLst>
              <a:ext uri="{FF2B5EF4-FFF2-40B4-BE49-F238E27FC236}">
                <a16:creationId xmlns:a16="http://schemas.microsoft.com/office/drawing/2014/main" id="{4E3F0C63-A7F2-5762-DB8B-EF49E4FF4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888" y="1652727"/>
            <a:ext cx="6287912" cy="38497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1C3C3C4-8F53-D348-DB20-E366EBE327EE}"/>
              </a:ext>
            </a:extLst>
          </p:cNvPr>
          <p:cNvSpPr>
            <a:spLocks noChangeArrowheads="1"/>
          </p:cNvSpPr>
          <p:nvPr/>
        </p:nvSpPr>
        <p:spPr bwMode="auto">
          <a:xfrm>
            <a:off x="-1665111" y="5893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Рисунок 3- Установка </a:t>
            </a:r>
            <a:r>
              <a:rPr kumimoji="0" lang="en-US"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Adobe Acrobat Reader </a:t>
            </a:r>
            <a:r>
              <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на виртуальную машину</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6841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79D8BB-A2DF-397F-C102-872F62E50F47}"/>
              </a:ext>
            </a:extLst>
          </p:cNvPr>
          <p:cNvSpPr>
            <a:spLocks noGrp="1"/>
          </p:cNvSpPr>
          <p:nvPr>
            <p:ph type="title"/>
          </p:nvPr>
        </p:nvSpPr>
        <p:spPr>
          <a:xfrm>
            <a:off x="677334" y="609600"/>
            <a:ext cx="2878666" cy="541867"/>
          </a:xfrm>
        </p:spPr>
        <p:txBody>
          <a:bodyPr>
            <a:normAutofit fontScale="90000"/>
          </a:bodyPr>
          <a:lstStyle/>
          <a:p>
            <a:r>
              <a:rPr lang="ru-RU" sz="2000" spc="-5" dirty="0">
                <a:solidFill>
                  <a:schemeClr val="tx1"/>
                </a:solidFill>
                <a:effectLst/>
                <a:latin typeface="Times New Roman" panose="02020603050405020304" pitchFamily="18" charset="0"/>
                <a:ea typeface="Times New Roman" panose="02020603050405020304" pitchFamily="18" charset="0"/>
              </a:rPr>
              <a:t>4.Настройка ОС</a:t>
            </a:r>
            <a:br>
              <a:rPr lang="ru-RU" sz="1800" dirty="0">
                <a:effectLst/>
                <a:latin typeface="Times New Roman" panose="02020603050405020304" pitchFamily="18" charset="0"/>
                <a:ea typeface="Times New Roman" panose="02020603050405020304" pitchFamily="18" charset="0"/>
              </a:rPr>
            </a:br>
            <a:endParaRPr lang="ru-RU" dirty="0"/>
          </a:p>
        </p:txBody>
      </p:sp>
      <p:sp>
        <p:nvSpPr>
          <p:cNvPr id="3" name="Объект 2">
            <a:extLst>
              <a:ext uri="{FF2B5EF4-FFF2-40B4-BE49-F238E27FC236}">
                <a16:creationId xmlns:a16="http://schemas.microsoft.com/office/drawing/2014/main" id="{2DE53813-CEAD-8181-4563-90A8B88618BD}"/>
              </a:ext>
            </a:extLst>
          </p:cNvPr>
          <p:cNvSpPr>
            <a:spLocks noGrp="1"/>
          </p:cNvSpPr>
          <p:nvPr>
            <p:ph idx="1"/>
          </p:nvPr>
        </p:nvSpPr>
        <p:spPr/>
        <p:txBody>
          <a:bodyPr/>
          <a:lstStyle/>
          <a:p>
            <a:endParaRPr lang="ru-RU" dirty="0"/>
          </a:p>
        </p:txBody>
      </p:sp>
      <p:sp>
        <p:nvSpPr>
          <p:cNvPr id="4" name="Rectangle 2">
            <a:extLst>
              <a:ext uri="{FF2B5EF4-FFF2-40B4-BE49-F238E27FC236}">
                <a16:creationId xmlns:a16="http://schemas.microsoft.com/office/drawing/2014/main" id="{F815EF5E-C1EE-8755-D0D9-F1EB5CCB4660}"/>
              </a:ext>
            </a:extLst>
          </p:cNvPr>
          <p:cNvSpPr>
            <a:spLocks noChangeArrowheads="1"/>
          </p:cNvSpPr>
          <p:nvPr/>
        </p:nvSpPr>
        <p:spPr bwMode="auto">
          <a:xfrm>
            <a:off x="880533" y="230224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Мной была проведена настройка </a:t>
            </a:r>
            <a:r>
              <a:rPr kumimoji="0" lang="en-US" altLang="ru-RU" sz="1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RedOS</a:t>
            </a:r>
            <a:r>
              <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(Рисунок 4.1)</a:t>
            </a:r>
            <a:endParaRPr kumimoji="0" lang="ru-RU" altLang="ru-RU"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4337" name="Рисунок 25">
            <a:extLst>
              <a:ext uri="{FF2B5EF4-FFF2-40B4-BE49-F238E27FC236}">
                <a16:creationId xmlns:a16="http://schemas.microsoft.com/office/drawing/2014/main" id="{132F3C20-AF8E-A6DB-25C2-7589E9671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975" y="2704385"/>
            <a:ext cx="4950032" cy="26140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DD57548-BB8F-7094-D87D-AE0284296080}"/>
              </a:ext>
            </a:extLst>
          </p:cNvPr>
          <p:cNvSpPr>
            <a:spLocks noChangeArrowheads="1"/>
          </p:cNvSpPr>
          <p:nvPr/>
        </p:nvSpPr>
        <p:spPr bwMode="auto">
          <a:xfrm>
            <a:off x="-1120332" y="56193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Рисунок 4.</a:t>
            </a:r>
            <a:r>
              <a:rPr kumimoji="0" lang="en-US"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1</a:t>
            </a:r>
            <a:r>
              <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Настройка </a:t>
            </a:r>
            <a:r>
              <a:rPr kumimoji="0" lang="en-US" altLang="ru-RU" sz="1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RedOS</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1379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ECA5BB-ACEC-C214-EE79-C5A7EBC3EE2F}"/>
              </a:ext>
            </a:extLst>
          </p:cNvPr>
          <p:cNvSpPr>
            <a:spLocks noGrp="1"/>
          </p:cNvSpPr>
          <p:nvPr>
            <p:ph type="title"/>
          </p:nvPr>
        </p:nvSpPr>
        <p:spPr>
          <a:xfrm>
            <a:off x="677334" y="139305"/>
            <a:ext cx="5418666" cy="677333"/>
          </a:xfrm>
        </p:spPr>
        <p:txBody>
          <a:bodyPr>
            <a:normAutofit fontScale="90000"/>
          </a:bodyPr>
          <a:lstStyle/>
          <a:p>
            <a:r>
              <a:rPr lang="ru-RU" sz="1800" spc="-5" dirty="0">
                <a:solidFill>
                  <a:schemeClr val="tx1"/>
                </a:solidFill>
                <a:effectLst/>
                <a:latin typeface="Times New Roman" panose="02020603050405020304" pitchFamily="18" charset="0"/>
                <a:ea typeface="Times New Roman" panose="02020603050405020304" pitchFamily="18" charset="0"/>
              </a:rPr>
              <a:t>5.Установка сервера, </a:t>
            </a:r>
            <a:r>
              <a:rPr lang="ru-RU" sz="1800" spc="-5" dirty="0" err="1">
                <a:solidFill>
                  <a:schemeClr val="tx1"/>
                </a:solidFill>
                <a:effectLst/>
                <a:latin typeface="Times New Roman" panose="02020603050405020304" pitchFamily="18" charset="0"/>
                <a:ea typeface="Times New Roman" panose="02020603050405020304" pitchFamily="18" charset="0"/>
              </a:rPr>
              <a:t>Gogs</a:t>
            </a:r>
            <a:r>
              <a:rPr lang="ru-RU" sz="1800" spc="-5" dirty="0">
                <a:solidFill>
                  <a:schemeClr val="tx1"/>
                </a:solidFill>
                <a:effectLst/>
                <a:latin typeface="Times New Roman" panose="02020603050405020304" pitchFamily="18" charset="0"/>
                <a:ea typeface="Times New Roman" panose="02020603050405020304" pitchFamily="18" charset="0"/>
              </a:rPr>
              <a:t>.(Рисунок 5.1-5.11)</a:t>
            </a:r>
            <a:br>
              <a:rPr lang="ru-RU" sz="1800" dirty="0">
                <a:solidFill>
                  <a:schemeClr val="tx1"/>
                </a:solidFill>
                <a:effectLst/>
                <a:latin typeface="Times New Roman" panose="02020603050405020304" pitchFamily="18" charset="0"/>
                <a:ea typeface="Times New Roman" panose="02020603050405020304" pitchFamily="18" charset="0"/>
              </a:rPr>
            </a:br>
            <a:endParaRPr lang="ru-RU" dirty="0">
              <a:solidFill>
                <a:schemeClr val="tx1"/>
              </a:solidFill>
            </a:endParaRPr>
          </a:p>
        </p:txBody>
      </p:sp>
      <p:sp>
        <p:nvSpPr>
          <p:cNvPr id="3" name="Объект 2">
            <a:extLst>
              <a:ext uri="{FF2B5EF4-FFF2-40B4-BE49-F238E27FC236}">
                <a16:creationId xmlns:a16="http://schemas.microsoft.com/office/drawing/2014/main" id="{040E61F3-7E74-5A5D-38ED-FFAFCD19FE51}"/>
              </a:ext>
            </a:extLst>
          </p:cNvPr>
          <p:cNvSpPr>
            <a:spLocks noGrp="1"/>
          </p:cNvSpPr>
          <p:nvPr>
            <p:ph idx="1"/>
          </p:nvPr>
        </p:nvSpPr>
        <p:spPr>
          <a:xfrm>
            <a:off x="677333" y="553156"/>
            <a:ext cx="10329333" cy="6073421"/>
          </a:xfrm>
        </p:spPr>
        <p:txBody>
          <a:bodyPr/>
          <a:lstStyle/>
          <a:p>
            <a:pPr marL="0" indent="0">
              <a:buNone/>
            </a:pPr>
            <a:r>
              <a:rPr lang="ru-RU" sz="1800" spc="-5" dirty="0">
                <a:effectLst/>
                <a:latin typeface="Times New Roman" panose="02020603050405020304" pitchFamily="18" charset="0"/>
                <a:ea typeface="Times New Roman" panose="02020603050405020304" pitchFamily="18" charset="0"/>
              </a:rPr>
              <a:t>Установка </a:t>
            </a:r>
            <a:r>
              <a:rPr lang="en-US" sz="1800" b="1" spc="-5" dirty="0" err="1">
                <a:effectLst/>
                <a:latin typeface="Times New Roman" panose="02020603050405020304" pitchFamily="18" charset="0"/>
                <a:ea typeface="Times New Roman" panose="02020603050405020304" pitchFamily="18" charset="0"/>
              </a:rPr>
              <a:t>OpenMediaVault</a:t>
            </a:r>
            <a:r>
              <a:rPr lang="ru-RU" sz="1800" spc="-5" dirty="0">
                <a:effectLst/>
                <a:latin typeface="Times New Roman" panose="02020603050405020304" pitchFamily="18" charset="0"/>
                <a:ea typeface="Times New Roman" panose="02020603050405020304" pitchFamily="18" charset="0"/>
              </a:rPr>
              <a:t>:</a:t>
            </a:r>
          </a:p>
          <a:p>
            <a:pPr marL="0" indent="0">
              <a:buNone/>
            </a:pPr>
            <a:r>
              <a:rPr lang="ru-RU" sz="1800" dirty="0">
                <a:solidFill>
                  <a:srgbClr val="000000"/>
                </a:solidFill>
                <a:effectLst/>
                <a:latin typeface="Times New Roman" panose="02020603050405020304" pitchFamily="18" charset="0"/>
                <a:ea typeface="Times New Roman" panose="02020603050405020304" pitchFamily="18" charset="0"/>
              </a:rPr>
              <a:t>Для установки операционной системы на NAS необходимо временно подключить к устройству монитор и клавиатуру. Запускаем NAS с флешки установки </a:t>
            </a:r>
            <a:r>
              <a:rPr lang="ru-RU" sz="1800" b="1" dirty="0" err="1">
                <a:solidFill>
                  <a:srgbClr val="000000"/>
                </a:solidFill>
                <a:effectLst/>
                <a:latin typeface="Times New Roman" panose="02020603050405020304" pitchFamily="18" charset="0"/>
                <a:ea typeface="Times New Roman" panose="02020603050405020304" pitchFamily="18" charset="0"/>
              </a:rPr>
              <a:t>OpenMediaVault</a:t>
            </a:r>
            <a:r>
              <a:rPr lang="ru-RU" sz="1800" dirty="0">
                <a:solidFill>
                  <a:srgbClr val="000000"/>
                </a:solidFill>
                <a:effectLst/>
                <a:latin typeface="Times New Roman" panose="02020603050405020304" pitchFamily="18" charset="0"/>
                <a:ea typeface="Times New Roman" panose="02020603050405020304" pitchFamily="18" charset="0"/>
              </a:rPr>
              <a:t>. Процесс ее установки консольного типа, здесь работает только клавиатура. Управлять нужно стандартно: стрелки навигации и Tab – переход между пунктами, Enter или пробел – выбор.</a:t>
            </a:r>
            <a:endParaRPr lang="ru-RU" sz="1800" dirty="0">
              <a:effectLst/>
              <a:latin typeface="Times New Roman" panose="02020603050405020304" pitchFamily="18" charset="0"/>
              <a:ea typeface="Times New Roman" panose="02020603050405020304" pitchFamily="18" charset="0"/>
            </a:endParaRPr>
          </a:p>
          <a:p>
            <a:pPr marL="0" indent="0">
              <a:buNone/>
            </a:pPr>
            <a:endParaRPr lang="ru-RU" dirty="0"/>
          </a:p>
        </p:txBody>
      </p:sp>
      <p:sp>
        <p:nvSpPr>
          <p:cNvPr id="4" name="Rectangle 2">
            <a:extLst>
              <a:ext uri="{FF2B5EF4-FFF2-40B4-BE49-F238E27FC236}">
                <a16:creationId xmlns:a16="http://schemas.microsoft.com/office/drawing/2014/main" id="{8DFC208B-0548-0F87-FF1F-99C0EBF0C44B}"/>
              </a:ext>
            </a:extLst>
          </p:cNvPr>
          <p:cNvSpPr>
            <a:spLocks noChangeArrowheads="1"/>
          </p:cNvSpPr>
          <p:nvPr/>
        </p:nvSpPr>
        <p:spPr bwMode="auto">
          <a:xfrm>
            <a:off x="677332" y="2224132"/>
            <a:ext cx="60890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457200" algn="l"/>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В стартовом окне Нажимаем </a:t>
            </a:r>
            <a:r>
              <a:rPr kumimoji="0" lang="ru-RU" altLang="ru-RU"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t>
            </a:r>
            <a:r>
              <a:rPr kumimoji="0" lang="ru-RU" altLang="ru-RU" sz="1400" b="1"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Install</a:t>
            </a:r>
            <a:r>
              <a:rPr kumimoji="0" lang="ru-RU" altLang="ru-RU"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t>
            </a: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для запуска установки системы.</a:t>
            </a:r>
            <a:endParaRPr kumimoji="0" lang="ru-RU" altLang="ru-RU"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5361" name="Рисунок 36" descr="-2">
            <a:extLst>
              <a:ext uri="{FF2B5EF4-FFF2-40B4-BE49-F238E27FC236}">
                <a16:creationId xmlns:a16="http://schemas.microsoft.com/office/drawing/2014/main" id="{9BAA45C8-3F5E-0BB0-9DB6-F06A762F9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4446" y="2723445"/>
            <a:ext cx="4492977" cy="278564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B8E8525-31A4-C1A3-44EF-2A7DA0A07E60}"/>
              </a:ext>
            </a:extLst>
          </p:cNvPr>
          <p:cNvSpPr>
            <a:spLocks noChangeArrowheads="1"/>
          </p:cNvSpPr>
          <p:nvPr/>
        </p:nvSpPr>
        <p:spPr bwMode="auto">
          <a:xfrm>
            <a:off x="-745066" y="60071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Рисунок 5.1- Стартовое окно</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0119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B2FA2C-6052-B955-4B65-989B929E6D9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1DEC42AD-04E3-579E-4B34-244F69DD97CB}"/>
              </a:ext>
            </a:extLst>
          </p:cNvPr>
          <p:cNvSpPr>
            <a:spLocks noGrp="1"/>
          </p:cNvSpPr>
          <p:nvPr>
            <p:ph idx="1"/>
          </p:nvPr>
        </p:nvSpPr>
        <p:spPr/>
        <p:txBody>
          <a:bodyPr/>
          <a:lstStyle/>
          <a:p>
            <a:endParaRPr lang="ru-RU" dirty="0"/>
          </a:p>
        </p:txBody>
      </p:sp>
      <p:sp>
        <p:nvSpPr>
          <p:cNvPr id="4" name="Rectangle 2">
            <a:extLst>
              <a:ext uri="{FF2B5EF4-FFF2-40B4-BE49-F238E27FC236}">
                <a16:creationId xmlns:a16="http://schemas.microsoft.com/office/drawing/2014/main" id="{130F5EDB-4698-31E1-0EBC-2C5DCD34A133}"/>
              </a:ext>
            </a:extLst>
          </p:cNvPr>
          <p:cNvSpPr>
            <a:spLocks noChangeArrowheads="1"/>
          </p:cNvSpPr>
          <p:nvPr/>
        </p:nvSpPr>
        <p:spPr bwMode="auto">
          <a:xfrm>
            <a:off x="846667" y="2209485"/>
            <a:ext cx="2540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457200" algn="l"/>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Выбираем язык установки</a:t>
            </a:r>
            <a:endParaRPr kumimoji="0" lang="ru-RU" altLang="ru-RU"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6385" name="Рисунок 35" descr="-3">
            <a:extLst>
              <a:ext uri="{FF2B5EF4-FFF2-40B4-BE49-F238E27FC236}">
                <a16:creationId xmlns:a16="http://schemas.microsoft.com/office/drawing/2014/main" id="{B6A3F492-2DD5-498F-D9DF-EE744DEAE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0" y="2620962"/>
            <a:ext cx="3928533" cy="289997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EB2C3BC-1B88-BE2D-29E6-EE30DE529BD0}"/>
              </a:ext>
            </a:extLst>
          </p:cNvPr>
          <p:cNvSpPr>
            <a:spLocks noChangeArrowheads="1"/>
          </p:cNvSpPr>
          <p:nvPr/>
        </p:nvSpPr>
        <p:spPr bwMode="auto">
          <a:xfrm>
            <a:off x="-598311" y="5800019"/>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Рисунок 5.2- Выбор языка</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8262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D0D9B9-145A-B0CF-98F0-F3410E9AA5E7}"/>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4C944D6D-FCD0-CAA6-8CF5-DDF655581CBE}"/>
              </a:ext>
            </a:extLst>
          </p:cNvPr>
          <p:cNvSpPr>
            <a:spLocks noGrp="1"/>
          </p:cNvSpPr>
          <p:nvPr>
            <p:ph idx="1"/>
          </p:nvPr>
        </p:nvSpPr>
        <p:spPr>
          <a:xfrm>
            <a:off x="677333" y="2160589"/>
            <a:ext cx="9550399" cy="4612744"/>
          </a:xfrm>
        </p:spPr>
        <p:txBody>
          <a:bodyPr/>
          <a:lstStyle/>
          <a:p>
            <a:endParaRPr lang="ru-RU" dirty="0"/>
          </a:p>
        </p:txBody>
      </p:sp>
      <p:sp>
        <p:nvSpPr>
          <p:cNvPr id="4" name="Rectangle 2">
            <a:extLst>
              <a:ext uri="{FF2B5EF4-FFF2-40B4-BE49-F238E27FC236}">
                <a16:creationId xmlns:a16="http://schemas.microsoft.com/office/drawing/2014/main" id="{B11335C3-6C94-0BDF-3F5F-D2B8C729B2FC}"/>
              </a:ext>
            </a:extLst>
          </p:cNvPr>
          <p:cNvSpPr>
            <a:spLocks noChangeArrowheads="1"/>
          </p:cNvSpPr>
          <p:nvPr/>
        </p:nvSpPr>
        <p:spPr bwMode="auto">
          <a:xfrm>
            <a:off x="801512" y="2250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Выбираем настройки клавиатуры и раскладку.</a:t>
            </a:r>
            <a:endParaRPr kumimoji="0" lang="ru-RU" altLang="ru-RU"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7409" name="Рисунок 34" descr="-4">
            <a:extLst>
              <a:ext uri="{FF2B5EF4-FFF2-40B4-BE49-F238E27FC236}">
                <a16:creationId xmlns:a16="http://schemas.microsoft.com/office/drawing/2014/main" id="{5C2BB62C-F20F-96AC-0485-FE2E770B2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1625" y="2645655"/>
            <a:ext cx="2395976" cy="36714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A89EC650-35B6-40C1-94A9-4887A3F09F09}"/>
              </a:ext>
            </a:extLst>
          </p:cNvPr>
          <p:cNvSpPr>
            <a:spLocks noChangeArrowheads="1"/>
          </p:cNvSpPr>
          <p:nvPr/>
        </p:nvSpPr>
        <p:spPr bwMode="auto">
          <a:xfrm>
            <a:off x="-948265" y="6484056"/>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Рисунок 5.3- Выбор настройки клавиатуры</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623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88C02B-57B9-DCFA-754C-109337A8BBC7}"/>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B013EC1B-ED3D-F88C-F771-48E4B246B48B}"/>
              </a:ext>
            </a:extLst>
          </p:cNvPr>
          <p:cNvSpPr>
            <a:spLocks noGrp="1"/>
          </p:cNvSpPr>
          <p:nvPr>
            <p:ph idx="1"/>
          </p:nvPr>
        </p:nvSpPr>
        <p:spPr>
          <a:xfrm>
            <a:off x="677333" y="2160589"/>
            <a:ext cx="9572977" cy="4590165"/>
          </a:xfrm>
        </p:spPr>
        <p:txBody>
          <a:bodyPr/>
          <a:lstStyle/>
          <a:p>
            <a:endParaRPr lang="ru-RU" dirty="0"/>
          </a:p>
        </p:txBody>
      </p:sp>
      <p:sp>
        <p:nvSpPr>
          <p:cNvPr id="4" name="Rectangle 2">
            <a:extLst>
              <a:ext uri="{FF2B5EF4-FFF2-40B4-BE49-F238E27FC236}">
                <a16:creationId xmlns:a16="http://schemas.microsoft.com/office/drawing/2014/main" id="{F1F6CC4A-8346-48B8-3127-AD1FEA9B66A9}"/>
              </a:ext>
            </a:extLst>
          </p:cNvPr>
          <p:cNvSpPr>
            <a:spLocks noChangeArrowheads="1"/>
          </p:cNvSpPr>
          <p:nvPr/>
        </p:nvSpPr>
        <p:spPr bwMode="auto">
          <a:xfrm>
            <a:off x="677333" y="2200252"/>
            <a:ext cx="67898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457200" algn="l"/>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Выбираем клавиши переключения между выбранной раскладкой и латиницей.</a:t>
            </a:r>
            <a:endParaRPr kumimoji="0" lang="ru-RU" altLang="ru-RU"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8433" name="Рисунок 33" descr="-5">
            <a:extLst>
              <a:ext uri="{FF2B5EF4-FFF2-40B4-BE49-F238E27FC236}">
                <a16:creationId xmlns:a16="http://schemas.microsoft.com/office/drawing/2014/main" id="{FE84C3D3-89F0-7C6D-AD7F-79343D108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2659" y="2553498"/>
            <a:ext cx="3865025" cy="281092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868711C-9203-50BC-6520-88C6053DC4E9}"/>
              </a:ext>
            </a:extLst>
          </p:cNvPr>
          <p:cNvSpPr>
            <a:spLocks noChangeArrowheads="1"/>
          </p:cNvSpPr>
          <p:nvPr/>
        </p:nvSpPr>
        <p:spPr bwMode="auto">
          <a:xfrm>
            <a:off x="-982134" y="575733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Рисунок 5.4- Выбор клавиш переключения между выбранной раскладкой и латиницей.</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0878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1EE066-ADA1-A5C0-13FE-DED3F156E4F1}"/>
              </a:ext>
            </a:extLst>
          </p:cNvPr>
          <p:cNvSpPr>
            <a:spLocks noGrp="1"/>
          </p:cNvSpPr>
          <p:nvPr>
            <p:ph type="title"/>
          </p:nvPr>
        </p:nvSpPr>
        <p:spPr>
          <a:xfrm>
            <a:off x="3375377" y="362406"/>
            <a:ext cx="6020701" cy="1400530"/>
          </a:xfrm>
        </p:spPr>
        <p:txBody>
          <a:bodyPr/>
          <a:lstStyle/>
          <a:p>
            <a:r>
              <a:rPr lang="ru-RU" dirty="0">
                <a:solidFill>
                  <a:schemeClr val="tx1"/>
                </a:solidFill>
              </a:rPr>
              <a:t>Содержание</a:t>
            </a:r>
          </a:p>
        </p:txBody>
      </p:sp>
      <p:sp>
        <p:nvSpPr>
          <p:cNvPr id="3" name="Объект 2">
            <a:extLst>
              <a:ext uri="{FF2B5EF4-FFF2-40B4-BE49-F238E27FC236}">
                <a16:creationId xmlns:a16="http://schemas.microsoft.com/office/drawing/2014/main" id="{FEDFAC79-B370-5D5B-2755-55270ED3360F}"/>
              </a:ext>
            </a:extLst>
          </p:cNvPr>
          <p:cNvSpPr>
            <a:spLocks noGrp="1"/>
          </p:cNvSpPr>
          <p:nvPr>
            <p:ph idx="1"/>
          </p:nvPr>
        </p:nvSpPr>
        <p:spPr>
          <a:xfrm>
            <a:off x="911401" y="1386872"/>
            <a:ext cx="8842199" cy="4596239"/>
          </a:xfrm>
        </p:spPr>
        <p:txBody>
          <a:bodyPr>
            <a:normAutofit fontScale="85000" lnSpcReduction="10000"/>
          </a:bodyPr>
          <a:lstStyle/>
          <a:p>
            <a:pPr marL="0" lvl="0" indent="0">
              <a:lnSpc>
                <a:spcPct val="150000"/>
              </a:lnSpc>
              <a:buNone/>
            </a:pPr>
            <a:r>
              <a:rPr lang="ru-RU" sz="1800" spc="-5" dirty="0">
                <a:latin typeface="Times New Roman" panose="02020603050405020304" pitchFamily="18" charset="0"/>
                <a:ea typeface="Times New Roman" panose="02020603050405020304" pitchFamily="18" charset="0"/>
              </a:rPr>
              <a:t>1.</a:t>
            </a:r>
            <a:r>
              <a:rPr lang="ru-RU" sz="1800" spc="-5" dirty="0">
                <a:effectLst/>
                <a:latin typeface="Times New Roman" panose="02020603050405020304" pitchFamily="18" charset="0"/>
                <a:ea typeface="Times New Roman" panose="02020603050405020304" pitchFamily="18" charset="0"/>
              </a:rPr>
              <a:t>Виртуальная машина </a:t>
            </a:r>
            <a:r>
              <a:rPr lang="en-US" sz="1800" spc="-5" dirty="0">
                <a:effectLst/>
                <a:latin typeface="Times New Roman" panose="02020603050405020304" pitchFamily="18" charset="0"/>
                <a:ea typeface="Times New Roman" panose="02020603050405020304" pitchFamily="18" charset="0"/>
              </a:rPr>
              <a:t>,</a:t>
            </a:r>
            <a:r>
              <a:rPr lang="ru-RU" sz="1800" spc="-5" dirty="0">
                <a:effectLst/>
                <a:latin typeface="Times New Roman" panose="02020603050405020304" pitchFamily="18" charset="0"/>
                <a:ea typeface="Times New Roman" panose="02020603050405020304" pitchFamily="18" charset="0"/>
              </a:rPr>
              <a:t>в которой имеется такие </a:t>
            </a:r>
            <a:r>
              <a:rPr lang="en-US" sz="1800" spc="-5" dirty="0">
                <a:effectLst/>
                <a:latin typeface="Times New Roman" panose="02020603050405020304" pitchFamily="18" charset="0"/>
                <a:ea typeface="Times New Roman" panose="02020603050405020304" pitchFamily="18" charset="0"/>
              </a:rPr>
              <a:t>OC</a:t>
            </a:r>
            <a:r>
              <a:rPr lang="ru-RU" sz="1800" spc="-5" dirty="0">
                <a:effectLst/>
                <a:latin typeface="Times New Roman" panose="02020603050405020304" pitchFamily="18" charset="0"/>
                <a:ea typeface="Times New Roman" panose="02020603050405020304" pitchFamily="18" charset="0"/>
              </a:rPr>
              <a:t>, как(</a:t>
            </a:r>
            <a:r>
              <a:rPr lang="en-US" sz="1800" spc="-5" dirty="0">
                <a:effectLst/>
                <a:latin typeface="Times New Roman" panose="02020603050405020304" pitchFamily="18" charset="0"/>
                <a:ea typeface="Times New Roman" panose="02020603050405020304" pitchFamily="18" charset="0"/>
              </a:rPr>
              <a:t>Windows</a:t>
            </a:r>
            <a:r>
              <a:rPr lang="ru-RU" sz="1800" spc="-5" dirty="0">
                <a:effectLst/>
                <a:latin typeface="Times New Roman" panose="02020603050405020304" pitchFamily="18" charset="0"/>
                <a:ea typeface="Times New Roman" panose="02020603050405020304" pitchFamily="18" charset="0"/>
              </a:rPr>
              <a:t> 7, </a:t>
            </a:r>
            <a:r>
              <a:rPr lang="en-US" sz="1800" spc="-5" dirty="0">
                <a:effectLst/>
                <a:latin typeface="Times New Roman" panose="02020603050405020304" pitchFamily="18" charset="0"/>
                <a:ea typeface="Times New Roman" panose="02020603050405020304" pitchFamily="18" charset="0"/>
              </a:rPr>
              <a:t>Linux</a:t>
            </a:r>
            <a:r>
              <a:rPr lang="ru-RU" sz="1800" spc="-5" dirty="0">
                <a:effectLst/>
                <a:latin typeface="Times New Roman" panose="02020603050405020304" pitchFamily="18" charset="0"/>
                <a:ea typeface="Times New Roman" panose="02020603050405020304" pitchFamily="18" charset="0"/>
              </a:rPr>
              <a:t>)</a:t>
            </a:r>
            <a:endParaRPr lang="ru-RU" sz="1800" dirty="0">
              <a:effectLst/>
              <a:latin typeface="Times New Roman" panose="02020603050405020304" pitchFamily="18" charset="0"/>
              <a:ea typeface="Times New Roman" panose="02020603050405020304" pitchFamily="18" charset="0"/>
            </a:endParaRPr>
          </a:p>
          <a:p>
            <a:pPr>
              <a:lnSpc>
                <a:spcPct val="150000"/>
              </a:lnSpc>
              <a:buNone/>
            </a:pPr>
            <a:r>
              <a:rPr lang="ru-RU" sz="1800" spc="-5" dirty="0">
                <a:effectLst/>
                <a:latin typeface="Times New Roman" panose="02020603050405020304" pitchFamily="18" charset="0"/>
                <a:ea typeface="Times New Roman" panose="02020603050405020304" pitchFamily="18" charset="0"/>
              </a:rPr>
              <a:t>2.Установка ПО (Office, </a:t>
            </a:r>
            <a:r>
              <a:rPr lang="ru-RU" sz="1800" spc="-5" dirty="0" err="1">
                <a:effectLst/>
                <a:latin typeface="Times New Roman" panose="02020603050405020304" pitchFamily="18" charset="0"/>
                <a:ea typeface="Times New Roman" panose="02020603050405020304" pitchFamily="18" charset="0"/>
              </a:rPr>
              <a:t>Antivirus</a:t>
            </a:r>
            <a:r>
              <a:rPr lang="ru-RU" sz="1800" spc="-5" dirty="0">
                <a:effectLst/>
                <a:latin typeface="Times New Roman" panose="02020603050405020304" pitchFamily="18" charset="0"/>
                <a:ea typeface="Times New Roman" panose="02020603050405020304" pitchFamily="18" charset="0"/>
              </a:rPr>
              <a:t>, 1C </a:t>
            </a:r>
            <a:r>
              <a:rPr lang="ru-RU" sz="1800" spc="-5" dirty="0" err="1">
                <a:effectLst/>
                <a:latin typeface="Times New Roman" panose="02020603050405020304" pitchFamily="18" charset="0"/>
                <a:ea typeface="Times New Roman" panose="02020603050405020304" pitchFamily="18" charset="0"/>
              </a:rPr>
              <a:t>enterprise</a:t>
            </a:r>
            <a:r>
              <a:rPr lang="ru-RU" sz="1800" spc="-5" dirty="0">
                <a:effectLst/>
                <a:latin typeface="Times New Roman" panose="02020603050405020304" pitchFamily="18" charset="0"/>
                <a:ea typeface="Times New Roman" panose="02020603050405020304" pitchFamily="18" charset="0"/>
              </a:rPr>
              <a:t>)</a:t>
            </a:r>
          </a:p>
          <a:p>
            <a:pPr>
              <a:lnSpc>
                <a:spcPct val="150000"/>
              </a:lnSpc>
              <a:buNone/>
            </a:pPr>
            <a:r>
              <a:rPr lang="ru-RU" sz="1800" spc="-5" dirty="0">
                <a:effectLst/>
                <a:latin typeface="Times New Roman" panose="02020603050405020304" pitchFamily="18" charset="0"/>
                <a:ea typeface="Times New Roman" panose="02020603050405020304" pitchFamily="18" charset="0"/>
              </a:rPr>
              <a:t>3.Установка браузера, архиватор, Adobe Acrobat , Reader PDF</a:t>
            </a:r>
          </a:p>
          <a:p>
            <a:pPr>
              <a:lnSpc>
                <a:spcPct val="150000"/>
              </a:lnSpc>
              <a:buNone/>
            </a:pPr>
            <a:r>
              <a:rPr lang="ru-RU" sz="1800" spc="-5" dirty="0">
                <a:effectLst/>
                <a:latin typeface="Times New Roman" panose="02020603050405020304" pitchFamily="18" charset="0"/>
                <a:ea typeface="Times New Roman" panose="02020603050405020304" pitchFamily="18" charset="0"/>
              </a:rPr>
              <a:t>4.Настройка ОС </a:t>
            </a:r>
          </a:p>
          <a:p>
            <a:pPr>
              <a:lnSpc>
                <a:spcPct val="150000"/>
              </a:lnSpc>
              <a:buNone/>
            </a:pPr>
            <a:r>
              <a:rPr lang="ru-RU" sz="1800" spc="-5" dirty="0">
                <a:effectLst/>
                <a:latin typeface="Times New Roman" panose="02020603050405020304" pitchFamily="18" charset="0"/>
                <a:ea typeface="Times New Roman" panose="02020603050405020304" pitchFamily="18" charset="0"/>
              </a:rPr>
              <a:t>5.Установка сервера, </a:t>
            </a:r>
            <a:r>
              <a:rPr lang="ru-RU" sz="1800" spc="-5" dirty="0" err="1">
                <a:effectLst/>
                <a:latin typeface="Times New Roman" panose="02020603050405020304" pitchFamily="18" charset="0"/>
                <a:ea typeface="Times New Roman" panose="02020603050405020304" pitchFamily="18" charset="0"/>
              </a:rPr>
              <a:t>Gogs</a:t>
            </a:r>
            <a:r>
              <a:rPr lang="ru-RU" sz="1800" spc="-5" dirty="0">
                <a:effectLst/>
                <a:latin typeface="Times New Roman" panose="02020603050405020304" pitchFamily="18" charset="0"/>
                <a:ea typeface="Times New Roman" panose="02020603050405020304" pitchFamily="18" charset="0"/>
              </a:rPr>
              <a:t>.</a:t>
            </a:r>
          </a:p>
          <a:p>
            <a:pPr>
              <a:lnSpc>
                <a:spcPct val="150000"/>
              </a:lnSpc>
              <a:buNone/>
            </a:pPr>
            <a:r>
              <a:rPr lang="ru-RU" sz="1800" spc="-5" dirty="0">
                <a:effectLst/>
                <a:latin typeface="Times New Roman" panose="02020603050405020304" pitchFamily="18" charset="0"/>
                <a:ea typeface="Times New Roman" panose="02020603050405020304" pitchFamily="18" charset="0"/>
              </a:rPr>
              <a:t>8.Нагрузка ОС, анализ журналов событий</a:t>
            </a:r>
          </a:p>
          <a:p>
            <a:pPr>
              <a:lnSpc>
                <a:spcPct val="150000"/>
              </a:lnSpc>
              <a:buNone/>
            </a:pPr>
            <a:r>
              <a:rPr lang="ru-RU" sz="1800" spc="-5" dirty="0">
                <a:effectLst/>
                <a:latin typeface="Times New Roman" panose="02020603050405020304" pitchFamily="18" charset="0"/>
                <a:ea typeface="Times New Roman" panose="02020603050405020304" pitchFamily="18" charset="0"/>
              </a:rPr>
              <a:t>9.Работа с системой контроля версий </a:t>
            </a:r>
            <a:r>
              <a:rPr lang="ru-RU" sz="1800" spc="-5" dirty="0" err="1">
                <a:effectLst/>
                <a:latin typeface="Times New Roman" panose="02020603050405020304" pitchFamily="18" charset="0"/>
                <a:ea typeface="Times New Roman" panose="02020603050405020304" pitchFamily="18" charset="0"/>
              </a:rPr>
              <a:t>Git</a:t>
            </a:r>
            <a:r>
              <a:rPr lang="ru-RU" sz="1800" spc="-5" dirty="0">
                <a:effectLst/>
                <a:latin typeface="Times New Roman" panose="02020603050405020304" pitchFamily="18" charset="0"/>
                <a:ea typeface="Times New Roman" panose="02020603050405020304" pitchFamily="18" charset="0"/>
              </a:rPr>
              <a:t>.</a:t>
            </a:r>
          </a:p>
          <a:p>
            <a:pPr>
              <a:lnSpc>
                <a:spcPct val="150000"/>
              </a:lnSpc>
              <a:buNone/>
            </a:pPr>
            <a:r>
              <a:rPr lang="ru-RU" sz="1800" spc="-5" dirty="0">
                <a:effectLst/>
                <a:latin typeface="Times New Roman" panose="02020603050405020304" pitchFamily="18" charset="0"/>
                <a:ea typeface="Times New Roman" panose="02020603050405020304" pitchFamily="18" charset="0"/>
              </a:rPr>
              <a:t>10.Сравнительная характеристика ОС которые установили.</a:t>
            </a:r>
            <a:endParaRPr lang="ru-RU" sz="1800" dirty="0">
              <a:effectLst/>
              <a:latin typeface="Times New Roman" panose="02020603050405020304" pitchFamily="18" charset="0"/>
              <a:ea typeface="Times New Roman" panose="02020603050405020304" pitchFamily="18" charset="0"/>
            </a:endParaRPr>
          </a:p>
          <a:p>
            <a:pPr>
              <a:lnSpc>
                <a:spcPct val="150000"/>
              </a:lnSpc>
              <a:buNone/>
            </a:pPr>
            <a:r>
              <a:rPr lang="ru-RU" sz="1800" spc="-5" dirty="0">
                <a:effectLst/>
                <a:latin typeface="Times New Roman" panose="02020603050405020304" pitchFamily="18" charset="0"/>
                <a:ea typeface="Times New Roman" panose="02020603050405020304" pitchFamily="18" charset="0"/>
              </a:rPr>
              <a:t>11.Доработанный программный модуль и его тестирование.</a:t>
            </a:r>
          </a:p>
          <a:p>
            <a:pPr marL="0" indent="0">
              <a:lnSpc>
                <a:spcPct val="150000"/>
              </a:lnSpc>
              <a:buNone/>
            </a:pPr>
            <a:r>
              <a:rPr lang="ru-RU" sz="1800" spc="-5" dirty="0">
                <a:effectLst/>
                <a:latin typeface="Times New Roman" panose="02020603050405020304" pitchFamily="18" charset="0"/>
                <a:ea typeface="Times New Roman" panose="02020603050405020304" pitchFamily="18" charset="0"/>
              </a:rPr>
              <a:t>12.Доработанная база 1с (с УНФ).</a:t>
            </a:r>
            <a:endParaRPr lang="ru-RU" sz="1800" dirty="0">
              <a:effectLst/>
              <a:latin typeface="Times New Roman" panose="02020603050405020304" pitchFamily="18" charset="0"/>
              <a:ea typeface="Times New Roman" panose="02020603050405020304" pitchFamily="18" charset="0"/>
            </a:endParaRPr>
          </a:p>
          <a:p>
            <a:endParaRPr lang="ru-RU" dirty="0"/>
          </a:p>
        </p:txBody>
      </p:sp>
    </p:spTree>
    <p:extLst>
      <p:ext uri="{BB962C8B-B14F-4D97-AF65-F5344CB8AC3E}">
        <p14:creationId xmlns:p14="http://schemas.microsoft.com/office/powerpoint/2010/main" val="3138275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2556F3-CC7B-8D7C-1F7C-B0C1AD9749E5}"/>
              </a:ext>
            </a:extLst>
          </p:cNvPr>
          <p:cNvSpPr>
            <a:spLocks noGrp="1"/>
          </p:cNvSpPr>
          <p:nvPr>
            <p:ph type="title"/>
          </p:nvPr>
        </p:nvSpPr>
        <p:spPr>
          <a:xfrm>
            <a:off x="677334" y="115396"/>
            <a:ext cx="6491110" cy="717981"/>
          </a:xfrm>
        </p:spPr>
        <p:txBody>
          <a:bodyPr>
            <a:normAutofit/>
          </a:bodyPr>
          <a:lstStyle/>
          <a:p>
            <a:endParaRPr lang="ru-RU" dirty="0"/>
          </a:p>
        </p:txBody>
      </p:sp>
      <p:sp>
        <p:nvSpPr>
          <p:cNvPr id="3" name="Объект 2">
            <a:extLst>
              <a:ext uri="{FF2B5EF4-FFF2-40B4-BE49-F238E27FC236}">
                <a16:creationId xmlns:a16="http://schemas.microsoft.com/office/drawing/2014/main" id="{93AC2E99-DBF8-2A8F-5984-010C2AEE92F0}"/>
              </a:ext>
            </a:extLst>
          </p:cNvPr>
          <p:cNvSpPr>
            <a:spLocks noGrp="1"/>
          </p:cNvSpPr>
          <p:nvPr>
            <p:ph idx="1"/>
          </p:nvPr>
        </p:nvSpPr>
        <p:spPr>
          <a:xfrm>
            <a:off x="364817" y="985777"/>
            <a:ext cx="10295467" cy="6585990"/>
          </a:xfrm>
        </p:spPr>
        <p:txBody>
          <a:bodyPr/>
          <a:lstStyle/>
          <a:p>
            <a:endParaRPr lang="ru-RU" dirty="0"/>
          </a:p>
        </p:txBody>
      </p:sp>
      <p:sp>
        <p:nvSpPr>
          <p:cNvPr id="4" name="Rectangle 2">
            <a:extLst>
              <a:ext uri="{FF2B5EF4-FFF2-40B4-BE49-F238E27FC236}">
                <a16:creationId xmlns:a16="http://schemas.microsoft.com/office/drawing/2014/main" id="{3138843C-38FB-7645-1A23-7EC04EA7B934}"/>
              </a:ext>
            </a:extLst>
          </p:cNvPr>
          <p:cNvSpPr>
            <a:spLocks noChangeArrowheads="1"/>
          </p:cNvSpPr>
          <p:nvPr/>
        </p:nvSpPr>
        <p:spPr bwMode="auto">
          <a:xfrm>
            <a:off x="538223" y="1066229"/>
            <a:ext cx="5197033"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Далее будет применение настроек. После этого, нужно указать и ввести название компьютера, то есть NAS-устройства. Это имя устройства, которое будет отображаться в локальной сети. После этого следует настройка домена домашней сети. Если таковой нет, согласиться с дефолтным доменом.</a:t>
            </a:r>
            <a:endParaRPr kumimoji="0" lang="ru-RU" altLang="ru-RU"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9457" name="Рисунок 32" descr="-6">
            <a:extLst>
              <a:ext uri="{FF2B5EF4-FFF2-40B4-BE49-F238E27FC236}">
                <a16:creationId xmlns:a16="http://schemas.microsoft.com/office/drawing/2014/main" id="{4EFC37DB-F91A-0B16-75C0-3A8CA0BEFD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6740" y="2721017"/>
            <a:ext cx="5088985" cy="35273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D7B47193-4667-82EC-4CF5-416E197598BC}"/>
              </a:ext>
            </a:extLst>
          </p:cNvPr>
          <p:cNvSpPr>
            <a:spLocks noChangeArrowheads="1"/>
          </p:cNvSpPr>
          <p:nvPr/>
        </p:nvSpPr>
        <p:spPr bwMode="auto">
          <a:xfrm>
            <a:off x="-360744" y="662093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Рисунок 5.5-Нужно указать и ввести название компьютера</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6220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62DEC3-9B1B-7C20-F25C-1C6B3BD45D34}"/>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49EDF68F-88B4-455A-6405-08BE15C90290}"/>
              </a:ext>
            </a:extLst>
          </p:cNvPr>
          <p:cNvSpPr>
            <a:spLocks noGrp="1"/>
          </p:cNvSpPr>
          <p:nvPr>
            <p:ph idx="1"/>
          </p:nvPr>
        </p:nvSpPr>
        <p:spPr>
          <a:xfrm>
            <a:off x="561586" y="1979394"/>
            <a:ext cx="10677431" cy="4269006"/>
          </a:xfrm>
        </p:spPr>
        <p:txBody>
          <a:bodyPr/>
          <a:lstStyle/>
          <a:p>
            <a:pPr marL="0" indent="0">
              <a:buNone/>
            </a:pPr>
            <a:endParaRPr lang="ru-RU" dirty="0"/>
          </a:p>
        </p:txBody>
      </p:sp>
      <p:sp>
        <p:nvSpPr>
          <p:cNvPr id="4" name="Rectangle 2">
            <a:extLst>
              <a:ext uri="{FF2B5EF4-FFF2-40B4-BE49-F238E27FC236}">
                <a16:creationId xmlns:a16="http://schemas.microsoft.com/office/drawing/2014/main" id="{F6447DE5-706B-AE14-4F77-8D0AEBF0A387}"/>
              </a:ext>
            </a:extLst>
          </p:cNvPr>
          <p:cNvSpPr>
            <a:spLocks noChangeArrowheads="1"/>
          </p:cNvSpPr>
          <p:nvPr/>
        </p:nvSpPr>
        <p:spPr bwMode="auto">
          <a:xfrm>
            <a:off x="677334" y="2060056"/>
            <a:ext cx="358986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На этапе создания административной учетной записи нужно задать и подтвердить пароль. Логин здесь стандартен для Unix-систем </a:t>
            </a:r>
            <a:r>
              <a:rPr kumimoji="0" lang="ru-RU" altLang="ru-RU" sz="1400" b="1"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root</a:t>
            </a: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t>
            </a:r>
            <a:endParaRPr kumimoji="0" lang="ru-RU" altLang="ru-RU"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20481" name="Рисунок 31" descr="-7">
            <a:extLst>
              <a:ext uri="{FF2B5EF4-FFF2-40B4-BE49-F238E27FC236}">
                <a16:creationId xmlns:a16="http://schemas.microsoft.com/office/drawing/2014/main" id="{7B719986-2691-9BDF-986A-61A3580AB2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3305907"/>
            <a:ext cx="3837552" cy="225354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D9A3F15-CCAD-FA86-D8EA-7D0304DE8791}"/>
              </a:ext>
            </a:extLst>
          </p:cNvPr>
          <p:cNvSpPr>
            <a:spLocks noChangeArrowheads="1"/>
          </p:cNvSpPr>
          <p:nvPr/>
        </p:nvSpPr>
        <p:spPr bwMode="auto">
          <a:xfrm>
            <a:off x="-3687163" y="5789637"/>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Рисунок 5.6-Создание пароля</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8">
            <a:extLst>
              <a:ext uri="{FF2B5EF4-FFF2-40B4-BE49-F238E27FC236}">
                <a16:creationId xmlns:a16="http://schemas.microsoft.com/office/drawing/2014/main" id="{84CB0332-6858-45FD-2AF0-220FF39EC6E4}"/>
              </a:ext>
            </a:extLst>
          </p:cNvPr>
          <p:cNvSpPr>
            <a:spLocks noChangeArrowheads="1"/>
          </p:cNvSpPr>
          <p:nvPr/>
        </p:nvSpPr>
        <p:spPr bwMode="auto">
          <a:xfrm>
            <a:off x="4832210" y="2145321"/>
            <a:ext cx="5903089"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На этапе подготовки диска для </a:t>
            </a:r>
            <a:r>
              <a:rPr kumimoji="0" lang="ru-RU" altLang="ru-RU" sz="14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OpenMediaVault</a:t>
            </a: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получаем предупреждение, что определены несколько жестких дисков. Далее выбираем диск для установки операционной системы. И соглашаемся с созданием дисковой разметки, ответив «Да».</a:t>
            </a:r>
            <a:endParaRPr kumimoji="0" lang="ru-RU" altLang="ru-RU"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20487" name="Рисунок 30" descr="-8">
            <a:extLst>
              <a:ext uri="{FF2B5EF4-FFF2-40B4-BE49-F238E27FC236}">
                <a16:creationId xmlns:a16="http://schemas.microsoft.com/office/drawing/2014/main" id="{A4290F8A-8C52-5904-33C5-B8EC9BE549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668" y="3314622"/>
            <a:ext cx="6119891" cy="205996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a:extLst>
              <a:ext uri="{FF2B5EF4-FFF2-40B4-BE49-F238E27FC236}">
                <a16:creationId xmlns:a16="http://schemas.microsoft.com/office/drawing/2014/main" id="{50A81FA3-D4FD-8B1C-FF1F-64F3EA72844B}"/>
              </a:ext>
            </a:extLst>
          </p:cNvPr>
          <p:cNvSpPr>
            <a:spLocks noChangeArrowheads="1"/>
          </p:cNvSpPr>
          <p:nvPr/>
        </p:nvSpPr>
        <p:spPr bwMode="auto">
          <a:xfrm>
            <a:off x="1687754" y="5809349"/>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Рисунок 5.7- Выбор диска для установки</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9243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663EB9-9A5C-DE2C-48C8-FF3FEF2ADFAF}"/>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CE08B36D-2830-DDE1-8F22-20B9D600D57E}"/>
              </a:ext>
            </a:extLst>
          </p:cNvPr>
          <p:cNvSpPr>
            <a:spLocks noGrp="1"/>
          </p:cNvSpPr>
          <p:nvPr>
            <p:ph idx="1"/>
          </p:nvPr>
        </p:nvSpPr>
        <p:spPr>
          <a:xfrm>
            <a:off x="104171" y="2160589"/>
            <a:ext cx="10371918" cy="4697411"/>
          </a:xfrm>
        </p:spPr>
        <p:txBody>
          <a:bodyPr/>
          <a:lstStyle/>
          <a:p>
            <a:pPr marL="0" indent="0">
              <a:buNone/>
            </a:pPr>
            <a:endParaRPr lang="ru-RU" dirty="0"/>
          </a:p>
        </p:txBody>
      </p:sp>
      <p:sp>
        <p:nvSpPr>
          <p:cNvPr id="4" name="Rectangle 2">
            <a:extLst>
              <a:ext uri="{FF2B5EF4-FFF2-40B4-BE49-F238E27FC236}">
                <a16:creationId xmlns:a16="http://schemas.microsoft.com/office/drawing/2014/main" id="{2CC9B31B-CACD-3979-DE8A-743E084A44D3}"/>
              </a:ext>
            </a:extLst>
          </p:cNvPr>
          <p:cNvSpPr>
            <a:spLocks noChangeArrowheads="1"/>
          </p:cNvSpPr>
          <p:nvPr/>
        </p:nvSpPr>
        <p:spPr bwMode="auto">
          <a:xfrm>
            <a:off x="137640" y="2388201"/>
            <a:ext cx="4236334"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Далее будет непосредственно установка </a:t>
            </a:r>
            <a:r>
              <a:rPr kumimoji="0" lang="ru-RU" altLang="ru-RU" sz="14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OpenMediaVault</a:t>
            </a: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На </a:t>
            </a:r>
            <a:r>
              <a:rPr kumimoji="0" lang="ru-RU" altLang="ru-RU" sz="14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постинсталляционном</a:t>
            </a: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этапе указываем свою страну. Страну выбираем корректно, ведь она в дальнейшем будет влиять на сервер обновления операционной системы. И выбираем сам сервер, обычно стандартный deb.debian.org.</a:t>
            </a:r>
            <a:endParaRPr kumimoji="0" lang="ru-RU" altLang="ru-RU"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21505" name="Рисунок 29" descr="-9">
            <a:extLst>
              <a:ext uri="{FF2B5EF4-FFF2-40B4-BE49-F238E27FC236}">
                <a16:creationId xmlns:a16="http://schemas.microsoft.com/office/drawing/2014/main" id="{DEE2AB00-A2FA-22A5-DBB3-80B111DC9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4179094"/>
            <a:ext cx="2533650" cy="19335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590B4DC7-CEE5-961F-AF01-8E720D1E5373}"/>
              </a:ext>
            </a:extLst>
          </p:cNvPr>
          <p:cNvSpPr>
            <a:spLocks noChangeArrowheads="1"/>
          </p:cNvSpPr>
          <p:nvPr/>
        </p:nvSpPr>
        <p:spPr bwMode="auto">
          <a:xfrm>
            <a:off x="-4151841" y="6430339"/>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Рисунок 5.7- Выбор страны</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FC253C97-6A74-9D3D-2C3E-7770B5FAB612}"/>
              </a:ext>
            </a:extLst>
          </p:cNvPr>
          <p:cNvSpPr>
            <a:spLocks noChangeArrowheads="1"/>
          </p:cNvSpPr>
          <p:nvPr/>
        </p:nvSpPr>
        <p:spPr bwMode="auto">
          <a:xfrm>
            <a:off x="4699866" y="2356583"/>
            <a:ext cx="445936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Далее следует этап настройки доступа в Интернет через прокси. В большинстве случаев это не нужно.</a:t>
            </a:r>
            <a:endParaRPr kumimoji="0" lang="ru-RU" altLang="ru-RU"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21508" name="Рисунок 28" descr="-10">
            <a:extLst>
              <a:ext uri="{FF2B5EF4-FFF2-40B4-BE49-F238E27FC236}">
                <a16:creationId xmlns:a16="http://schemas.microsoft.com/office/drawing/2014/main" id="{23455BDD-3DC8-7E64-8909-8B8998991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1571" y="3464429"/>
            <a:ext cx="6013289" cy="204707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0F08DB9-4A7A-8823-564A-D87EBA1A3394}"/>
              </a:ext>
            </a:extLst>
          </p:cNvPr>
          <p:cNvSpPr>
            <a:spLocks noChangeArrowheads="1"/>
          </p:cNvSpPr>
          <p:nvPr/>
        </p:nvSpPr>
        <p:spPr bwMode="auto">
          <a:xfrm>
            <a:off x="833547" y="625404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Рисунок 5.8- Настройка менеджера пакетов</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3373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9854F3-4BD1-1B23-CC79-3B657158A39D}"/>
              </a:ext>
            </a:extLst>
          </p:cNvPr>
          <p:cNvSpPr>
            <a:spLocks noGrp="1"/>
          </p:cNvSpPr>
          <p:nvPr>
            <p:ph type="title"/>
          </p:nvPr>
        </p:nvSpPr>
        <p:spPr>
          <a:xfrm>
            <a:off x="842610" y="5843457"/>
            <a:ext cx="8596668" cy="523220"/>
          </a:xfrm>
        </p:spPr>
        <p:txBody>
          <a:bodyPr>
            <a:normAutofit fontScale="90000"/>
          </a:bodyPr>
          <a:lstStyle/>
          <a:p>
            <a:r>
              <a:rPr lang="ru-RU" sz="1800" dirty="0">
                <a:solidFill>
                  <a:srgbClr val="000000"/>
                </a:solidFill>
                <a:effectLst/>
                <a:latin typeface="Times New Roman" panose="02020603050405020304" pitchFamily="18" charset="0"/>
                <a:ea typeface="Times New Roman" panose="02020603050405020304" pitchFamily="18" charset="0"/>
              </a:rPr>
              <a:t>Далее необходимо подключится с компьютера, чтобы удаленно настроить </a:t>
            </a:r>
            <a:r>
              <a:rPr lang="ru-RU" sz="1800" dirty="0" err="1">
                <a:solidFill>
                  <a:srgbClr val="000000"/>
                </a:solidFill>
                <a:effectLst/>
                <a:latin typeface="Times New Roman" panose="02020603050405020304" pitchFamily="18" charset="0"/>
                <a:ea typeface="Times New Roman" panose="02020603050405020304" pitchFamily="18" charset="0"/>
              </a:rPr>
              <a:t>OpenMediaVault</a:t>
            </a:r>
            <a:r>
              <a:rPr lang="ru-RU" sz="1800" dirty="0">
                <a:solidFill>
                  <a:srgbClr val="000000"/>
                </a:solidFill>
                <a:effectLst/>
                <a:latin typeface="Times New Roman" panose="02020603050405020304" pitchFamily="18" charset="0"/>
                <a:ea typeface="Times New Roman" panose="02020603050405020304" pitchFamily="18" charset="0"/>
              </a:rPr>
              <a:t>.</a:t>
            </a:r>
            <a:br>
              <a:rPr lang="ru-RU" sz="1800" dirty="0">
                <a:effectLst/>
                <a:latin typeface="Times New Roman" panose="02020603050405020304" pitchFamily="18" charset="0"/>
                <a:ea typeface="Times New Roman" panose="02020603050405020304" pitchFamily="18" charset="0"/>
              </a:rPr>
            </a:br>
            <a:endParaRPr lang="ru-RU" dirty="0"/>
          </a:p>
        </p:txBody>
      </p:sp>
      <p:sp>
        <p:nvSpPr>
          <p:cNvPr id="3" name="Объект 2">
            <a:extLst>
              <a:ext uri="{FF2B5EF4-FFF2-40B4-BE49-F238E27FC236}">
                <a16:creationId xmlns:a16="http://schemas.microsoft.com/office/drawing/2014/main" id="{C94752ED-E667-4C26-84AC-85976E03D833}"/>
              </a:ext>
            </a:extLst>
          </p:cNvPr>
          <p:cNvSpPr>
            <a:spLocks noGrp="1"/>
          </p:cNvSpPr>
          <p:nvPr>
            <p:ph idx="1"/>
          </p:nvPr>
        </p:nvSpPr>
        <p:spPr>
          <a:xfrm>
            <a:off x="5554133" y="5055536"/>
            <a:ext cx="5858933" cy="523221"/>
          </a:xfrm>
        </p:spPr>
        <p:txBody>
          <a:bodyPr/>
          <a:lstStyle/>
          <a:p>
            <a:pPr marL="0" indent="0">
              <a:buNone/>
            </a:pPr>
            <a:r>
              <a:rPr lang="ru-RU" sz="1800" dirty="0">
                <a:solidFill>
                  <a:srgbClr val="000000"/>
                </a:solidFill>
                <a:effectLst/>
                <a:latin typeface="Times New Roman" panose="02020603050405020304" pitchFamily="18" charset="0"/>
                <a:ea typeface="Times New Roman" panose="02020603050405020304" pitchFamily="18" charset="0"/>
              </a:rPr>
              <a:t>Рисунок 5.10- Указание вашего локального </a:t>
            </a:r>
            <a:r>
              <a:rPr lang="en-US" sz="1800" dirty="0">
                <a:solidFill>
                  <a:srgbClr val="000000"/>
                </a:solidFill>
                <a:effectLst/>
                <a:latin typeface="Times New Roman" panose="02020603050405020304" pitchFamily="18" charset="0"/>
                <a:ea typeface="Times New Roman" panose="02020603050405020304" pitchFamily="18" charset="0"/>
              </a:rPr>
              <a:t>IP</a:t>
            </a:r>
            <a:r>
              <a:rPr lang="ru-RU" sz="1800" dirty="0">
                <a:solidFill>
                  <a:srgbClr val="000000"/>
                </a:solidFill>
                <a:effectLst/>
                <a:latin typeface="Times New Roman" panose="02020603050405020304" pitchFamily="18" charset="0"/>
                <a:ea typeface="Times New Roman" panose="02020603050405020304" pitchFamily="18" charset="0"/>
              </a:rPr>
              <a:t>-адреса</a:t>
            </a:r>
            <a:endParaRPr lang="ru-RU" sz="1800" dirty="0">
              <a:effectLst/>
              <a:latin typeface="Times New Roman" panose="02020603050405020304" pitchFamily="18" charset="0"/>
              <a:ea typeface="Times New Roman" panose="02020603050405020304" pitchFamily="18" charset="0"/>
            </a:endParaRPr>
          </a:p>
          <a:p>
            <a:pPr marL="0" indent="0">
              <a:buNone/>
            </a:pPr>
            <a:endParaRPr lang="ru-RU" dirty="0"/>
          </a:p>
        </p:txBody>
      </p:sp>
      <p:sp>
        <p:nvSpPr>
          <p:cNvPr id="4" name="Rectangle 2">
            <a:extLst>
              <a:ext uri="{FF2B5EF4-FFF2-40B4-BE49-F238E27FC236}">
                <a16:creationId xmlns:a16="http://schemas.microsoft.com/office/drawing/2014/main" id="{862780C8-E025-27E1-605D-317C683D5ADC}"/>
              </a:ext>
            </a:extLst>
          </p:cNvPr>
          <p:cNvSpPr>
            <a:spLocks noChangeArrowheads="1"/>
          </p:cNvSpPr>
          <p:nvPr/>
        </p:nvSpPr>
        <p:spPr bwMode="auto">
          <a:xfrm>
            <a:off x="1147410" y="2160589"/>
            <a:ext cx="3127022"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Данные настройки будут применены. И все – </a:t>
            </a:r>
            <a:r>
              <a:rPr kumimoji="0" lang="ru-RU" altLang="ru-RU" sz="14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OpenMediaVault</a:t>
            </a: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установлена. Нажмите «Продолжить» для перезапуска NAS-устройства.</a:t>
            </a:r>
            <a:endParaRPr kumimoji="0" lang="ru-RU" altLang="ru-RU"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22529" name="Рисунок 27" descr="-11">
            <a:extLst>
              <a:ext uri="{FF2B5EF4-FFF2-40B4-BE49-F238E27FC236}">
                <a16:creationId xmlns:a16="http://schemas.microsoft.com/office/drawing/2014/main" id="{AF9D2BED-99F7-6333-53E4-95962504A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134" y="3397603"/>
            <a:ext cx="3457575" cy="8096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420D58B-07C3-D90E-6963-37CECC70C405}"/>
              </a:ext>
            </a:extLst>
          </p:cNvPr>
          <p:cNvSpPr>
            <a:spLocks noChangeArrowheads="1"/>
          </p:cNvSpPr>
          <p:nvPr/>
        </p:nvSpPr>
        <p:spPr bwMode="auto">
          <a:xfrm>
            <a:off x="677333" y="4437417"/>
            <a:ext cx="510257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Рисунок 5.9- Завершение установки и перезапуск </a:t>
            </a:r>
            <a:r>
              <a:rPr kumimoji="0" lang="en-US"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NAS</a:t>
            </a: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-устройства</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1D9CEBC4-18D8-4B06-53A5-0420DC106F74}"/>
              </a:ext>
            </a:extLst>
          </p:cNvPr>
          <p:cNvSpPr>
            <a:spLocks noChangeArrowheads="1"/>
          </p:cNvSpPr>
          <p:nvPr/>
        </p:nvSpPr>
        <p:spPr bwMode="auto">
          <a:xfrm>
            <a:off x="5826835" y="690139"/>
            <a:ext cx="3612443"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Вынимаем флешку установки. После перезапуска NAS на экране появится его </a:t>
            </a:r>
            <a:r>
              <a:rPr kumimoji="0" lang="ru-RU" altLang="ru-RU"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локальный IP-адрес</a:t>
            </a: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Он нужен для удаленного подключения и управлением устройством.</a:t>
            </a:r>
            <a:endParaRPr kumimoji="0" lang="ru-RU" altLang="ru-RU"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22532" name="Рисунок 26" descr="-12">
            <a:extLst>
              <a:ext uri="{FF2B5EF4-FFF2-40B4-BE49-F238E27FC236}">
                <a16:creationId xmlns:a16="http://schemas.microsoft.com/office/drawing/2014/main" id="{578F7295-71F6-1A72-9120-B10F51CEFC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835" y="1969859"/>
            <a:ext cx="4549421" cy="285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716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A1E1E6-D237-2521-F4BA-7DAFDDE5C962}"/>
              </a:ext>
            </a:extLst>
          </p:cNvPr>
          <p:cNvSpPr>
            <a:spLocks noGrp="1"/>
          </p:cNvSpPr>
          <p:nvPr>
            <p:ph type="title"/>
          </p:nvPr>
        </p:nvSpPr>
        <p:spPr>
          <a:xfrm>
            <a:off x="677334" y="609600"/>
            <a:ext cx="5983110" cy="519289"/>
          </a:xfrm>
        </p:spPr>
        <p:txBody>
          <a:bodyPr>
            <a:normAutofit fontScale="90000"/>
          </a:bodyPr>
          <a:lstStyle/>
          <a:p>
            <a:r>
              <a:rPr lang="ru-RU" sz="1800" spc="-5" dirty="0">
                <a:solidFill>
                  <a:schemeClr val="tx1"/>
                </a:solidFill>
                <a:latin typeface="Times New Roman" panose="02020603050405020304" pitchFamily="18" charset="0"/>
                <a:ea typeface="Times New Roman" panose="02020603050405020304" pitchFamily="18" charset="0"/>
              </a:rPr>
              <a:t>6</a:t>
            </a:r>
            <a:r>
              <a:rPr lang="ru-RU" sz="1800" spc="-5" dirty="0">
                <a:solidFill>
                  <a:schemeClr val="tx1"/>
                </a:solidFill>
                <a:effectLst/>
                <a:latin typeface="Times New Roman" panose="02020603050405020304" pitchFamily="18" charset="0"/>
                <a:ea typeface="Times New Roman" panose="02020603050405020304" pitchFamily="18" charset="0"/>
              </a:rPr>
              <a:t>.Нагрузка ОС, анализ журналов событий(Рисунок 6.1-6.4)</a:t>
            </a:r>
            <a:br>
              <a:rPr lang="ru-RU" sz="1800" dirty="0">
                <a:effectLst/>
                <a:latin typeface="Times New Roman" panose="02020603050405020304" pitchFamily="18" charset="0"/>
                <a:ea typeface="Times New Roman" panose="02020603050405020304" pitchFamily="18" charset="0"/>
              </a:rPr>
            </a:br>
            <a:endParaRPr lang="ru-RU" dirty="0"/>
          </a:p>
        </p:txBody>
      </p:sp>
      <p:sp>
        <p:nvSpPr>
          <p:cNvPr id="3" name="Объект 2">
            <a:extLst>
              <a:ext uri="{FF2B5EF4-FFF2-40B4-BE49-F238E27FC236}">
                <a16:creationId xmlns:a16="http://schemas.microsoft.com/office/drawing/2014/main" id="{FDBCF620-B594-291A-9F65-85DF1C8CAB4A}"/>
              </a:ext>
            </a:extLst>
          </p:cNvPr>
          <p:cNvSpPr>
            <a:spLocks noGrp="1"/>
          </p:cNvSpPr>
          <p:nvPr>
            <p:ph idx="1"/>
          </p:nvPr>
        </p:nvSpPr>
        <p:spPr>
          <a:xfrm>
            <a:off x="677334" y="1128889"/>
            <a:ext cx="10216444" cy="5644444"/>
          </a:xfrm>
        </p:spPr>
        <p:txBody>
          <a:bodyPr/>
          <a:lstStyle/>
          <a:p>
            <a:pPr marL="0" indent="0">
              <a:buNone/>
            </a:pPr>
            <a:r>
              <a:rPr lang="ru-RU" sz="1800" dirty="0">
                <a:solidFill>
                  <a:srgbClr val="000000"/>
                </a:solidFill>
                <a:effectLst/>
                <a:latin typeface="Times New Roman" panose="02020603050405020304" pitchFamily="18" charset="0"/>
                <a:ea typeface="Times New Roman" panose="02020603050405020304" pitchFamily="18" charset="0"/>
              </a:rPr>
              <a:t>Нажмите в любом пустом месте «Панели задач» правой кнопкой мышки. Из контекстного меню выберите пункт «Диспетчер задач».</a:t>
            </a:r>
          </a:p>
          <a:p>
            <a:pPr marL="0" indent="0">
              <a:buNone/>
            </a:pPr>
            <a:endParaRPr lang="ru-RU" sz="1800" dirty="0">
              <a:effectLst/>
              <a:latin typeface="Times New Roman" panose="02020603050405020304" pitchFamily="18" charset="0"/>
              <a:ea typeface="Times New Roman" panose="02020603050405020304" pitchFamily="18" charset="0"/>
            </a:endParaRPr>
          </a:p>
          <a:p>
            <a:endParaRPr lang="ru-RU" dirty="0"/>
          </a:p>
        </p:txBody>
      </p:sp>
      <p:sp>
        <p:nvSpPr>
          <p:cNvPr id="4" name="Rectangle 2">
            <a:extLst>
              <a:ext uri="{FF2B5EF4-FFF2-40B4-BE49-F238E27FC236}">
                <a16:creationId xmlns:a16="http://schemas.microsoft.com/office/drawing/2014/main" id="{F5D0358A-E4E1-E12A-D09B-87B07CFECE5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23553" name="Рисунок 40" descr="Запуск Диспетчера задач через панель задач в Windows 10">
            <a:extLst>
              <a:ext uri="{FF2B5EF4-FFF2-40B4-BE49-F238E27FC236}">
                <a16:creationId xmlns:a16="http://schemas.microsoft.com/office/drawing/2014/main" id="{AA092161-F4C6-DBE0-63E6-EE81326077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8842" y="1952978"/>
            <a:ext cx="3225415" cy="40978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2F6D3A47-6B6F-DC6F-3EC8-9255E1162B47}"/>
              </a:ext>
            </a:extLst>
          </p:cNvPr>
          <p:cNvSpPr>
            <a:spLocks noChangeArrowheads="1"/>
          </p:cNvSpPr>
          <p:nvPr/>
        </p:nvSpPr>
        <p:spPr bwMode="auto">
          <a:xfrm>
            <a:off x="3918817" y="6212718"/>
            <a:ext cx="3424014"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Рисунок 6.1- Открыть Диспетчер задач</a:t>
            </a:r>
            <a:endParaRPr kumimoji="0" lang="ru-RU" altLang="ru-RU"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3711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E9DC4C-993C-F2F8-0226-FEA2AFFA8C1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034EF3F-F877-1BF9-09C4-15E9E2FF0EBB}"/>
              </a:ext>
            </a:extLst>
          </p:cNvPr>
          <p:cNvSpPr>
            <a:spLocks noGrp="1"/>
          </p:cNvSpPr>
          <p:nvPr>
            <p:ph idx="1"/>
          </p:nvPr>
        </p:nvSpPr>
        <p:spPr>
          <a:xfrm>
            <a:off x="677334" y="2160589"/>
            <a:ext cx="9708444" cy="4697411"/>
          </a:xfrm>
        </p:spPr>
        <p:txBody>
          <a:bodyPr/>
          <a:lstStyle/>
          <a:p>
            <a:pPr marL="0" indent="0">
              <a:buNone/>
            </a:pPr>
            <a:endParaRPr lang="ru-RU" dirty="0"/>
          </a:p>
        </p:txBody>
      </p:sp>
      <p:sp>
        <p:nvSpPr>
          <p:cNvPr id="4" name="Rectangle 2">
            <a:extLst>
              <a:ext uri="{FF2B5EF4-FFF2-40B4-BE49-F238E27FC236}">
                <a16:creationId xmlns:a16="http://schemas.microsoft.com/office/drawing/2014/main" id="{C4E0A125-AAE5-497C-CF0C-162E5C4AE6A5}"/>
              </a:ext>
            </a:extLst>
          </p:cNvPr>
          <p:cNvSpPr>
            <a:spLocks noChangeArrowheads="1"/>
          </p:cNvSpPr>
          <p:nvPr/>
        </p:nvSpPr>
        <p:spPr bwMode="auto">
          <a:xfrm>
            <a:off x="677334" y="2358717"/>
            <a:ext cx="4007555"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457200" algn="l"/>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В открывшемся окне перейдите во вкладку «Службы», а затем на самой странице в самом низу нажмите кнопку «Открыть службы».</a:t>
            </a:r>
            <a:endParaRPr kumimoji="0" lang="ru-RU" altLang="ru-RU"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24577" name="Рисунок 39" descr="Запуск утилиты Службы через Диспетчер задач в Windows 10">
            <a:extLst>
              <a:ext uri="{FF2B5EF4-FFF2-40B4-BE49-F238E27FC236}">
                <a16:creationId xmlns:a16="http://schemas.microsoft.com/office/drawing/2014/main" id="{2FEFBDBE-93D4-6E71-5EE0-E3798243FE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4312" y="2172353"/>
            <a:ext cx="3883376" cy="3499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450F836A-8E47-519D-100A-D772EEB74D2D}"/>
              </a:ext>
            </a:extLst>
          </p:cNvPr>
          <p:cNvSpPr>
            <a:spLocks noChangeArrowheads="1"/>
          </p:cNvSpPr>
          <p:nvPr/>
        </p:nvSpPr>
        <p:spPr bwMode="auto">
          <a:xfrm>
            <a:off x="4477769" y="6096275"/>
            <a:ext cx="323646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Рисунок 6.2- Окно Диспетчера задач</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2671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6B7129-85A6-79AE-3770-D3F3E7EBD753}"/>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F4E74FB5-B8DE-A0EC-A524-872D3D845821}"/>
              </a:ext>
            </a:extLst>
          </p:cNvPr>
          <p:cNvSpPr>
            <a:spLocks noGrp="1"/>
          </p:cNvSpPr>
          <p:nvPr>
            <p:ph idx="1"/>
          </p:nvPr>
        </p:nvSpPr>
        <p:spPr/>
        <p:txBody>
          <a:bodyPr/>
          <a:lstStyle/>
          <a:p>
            <a:pPr marL="0" indent="0">
              <a:buNone/>
            </a:pPr>
            <a:endParaRPr lang="ru-RU" dirty="0"/>
          </a:p>
        </p:txBody>
      </p:sp>
      <p:sp>
        <p:nvSpPr>
          <p:cNvPr id="4" name="Rectangle 2">
            <a:extLst>
              <a:ext uri="{FF2B5EF4-FFF2-40B4-BE49-F238E27FC236}">
                <a16:creationId xmlns:a16="http://schemas.microsoft.com/office/drawing/2014/main" id="{4F9B6EF7-3E4C-D9BB-2A05-1D51455CAB48}"/>
              </a:ext>
            </a:extLst>
          </p:cNvPr>
          <p:cNvSpPr>
            <a:spLocks noChangeArrowheads="1"/>
          </p:cNvSpPr>
          <p:nvPr/>
        </p:nvSpPr>
        <p:spPr bwMode="auto">
          <a:xfrm>
            <a:off x="1403252" y="2362436"/>
            <a:ext cx="577576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457200" algn="l"/>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Далее в перечне служб нужно найти «Журнал событий Windows». Убедитесь, что она запущена и работает в автоматическом режиме. Об этом должны свидетельствовать надписи в графах «Состояние» и «Тип запуска».</a:t>
            </a:r>
            <a:endParaRPr kumimoji="0" lang="ru-RU" altLang="ru-RU"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25601" name="Рисунок 38" descr="Проверка состояния службы Журнал событий Windows">
            <a:extLst>
              <a:ext uri="{FF2B5EF4-FFF2-40B4-BE49-F238E27FC236}">
                <a16:creationId xmlns:a16="http://schemas.microsoft.com/office/drawing/2014/main" id="{A57391CA-2011-449D-CC34-3BA333551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9337" y="3381635"/>
            <a:ext cx="3295650" cy="20669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D9FEAE0-E8BC-05D5-6DE4-B9ABA67319D3}"/>
              </a:ext>
            </a:extLst>
          </p:cNvPr>
          <p:cNvSpPr>
            <a:spLocks noChangeArrowheads="1"/>
          </p:cNvSpPr>
          <p:nvPr/>
        </p:nvSpPr>
        <p:spPr bwMode="auto">
          <a:xfrm>
            <a:off x="2316382" y="5483827"/>
            <a:ext cx="5318572"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Рисунок 6.3- в «Службах» найти «Журнал событий </a:t>
            </a:r>
            <a:r>
              <a:rPr kumimoji="0" lang="en-US"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Windows</a:t>
            </a: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0533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A2A3D8-F7A2-11A1-03EA-17C8914CC24C}"/>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6C5B3C0-E4D6-0464-323C-AC2C31804BBD}"/>
              </a:ext>
            </a:extLst>
          </p:cNvPr>
          <p:cNvSpPr>
            <a:spLocks noGrp="1"/>
          </p:cNvSpPr>
          <p:nvPr>
            <p:ph idx="1"/>
          </p:nvPr>
        </p:nvSpPr>
        <p:spPr>
          <a:xfrm>
            <a:off x="677334" y="609601"/>
            <a:ext cx="10700580" cy="6248400"/>
          </a:xfrm>
        </p:spPr>
        <p:txBody>
          <a:bodyPr/>
          <a:lstStyle/>
          <a:p>
            <a:pPr marL="0" indent="0">
              <a:buNone/>
            </a:pPr>
            <a:endParaRPr lang="ru-RU" dirty="0"/>
          </a:p>
        </p:txBody>
      </p:sp>
      <p:sp>
        <p:nvSpPr>
          <p:cNvPr id="4" name="Rectangle 2">
            <a:extLst>
              <a:ext uri="{FF2B5EF4-FFF2-40B4-BE49-F238E27FC236}">
                <a16:creationId xmlns:a16="http://schemas.microsoft.com/office/drawing/2014/main" id="{7C0B891D-6B18-DEA3-7582-511AE21B8A70}"/>
              </a:ext>
            </a:extLst>
          </p:cNvPr>
          <p:cNvSpPr>
            <a:spLocks noChangeArrowheads="1"/>
          </p:cNvSpPr>
          <p:nvPr/>
        </p:nvSpPr>
        <p:spPr bwMode="auto">
          <a:xfrm>
            <a:off x="930196" y="1055584"/>
            <a:ext cx="5578997"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457200" algn="l"/>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Если значение указанных строк отличается от тех, что вы видите на скриншоте выше, откройте окно редактора службы. Для этого кликните два раза левой кнопкой мыши на ее названии. Затем переключите «Тип запуска» в режим «Автоматически», и активируйте саму службу путем нажатия кнопки «Запустить». Для подтверждения нажмите «OK».</a:t>
            </a:r>
            <a:endParaRPr kumimoji="0" lang="ru-RU" altLang="ru-RU"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26625" name="Рисунок 37" descr="Изменение параметров службы Журнал событий Windows">
            <a:extLst>
              <a:ext uri="{FF2B5EF4-FFF2-40B4-BE49-F238E27FC236}">
                <a16:creationId xmlns:a16="http://schemas.microsoft.com/office/drawing/2014/main" id="{38BD898A-5F27-2EC0-3C24-2811CB138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8101" y="2376383"/>
            <a:ext cx="3556968" cy="399882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D7341080-194D-C1EB-9CC6-256678A3E199}"/>
              </a:ext>
            </a:extLst>
          </p:cNvPr>
          <p:cNvSpPr>
            <a:spLocks noChangeArrowheads="1"/>
          </p:cNvSpPr>
          <p:nvPr/>
        </p:nvSpPr>
        <p:spPr bwMode="auto">
          <a:xfrm>
            <a:off x="3034118" y="6383388"/>
            <a:ext cx="449559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Рисунок 6.4- Свойства «Журнал событий </a:t>
            </a:r>
            <a:r>
              <a:rPr kumimoji="0" lang="en-US"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Windows</a:t>
            </a: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6632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35D425-1E4C-FE6A-8867-A4AF61BD0E13}"/>
              </a:ext>
            </a:extLst>
          </p:cNvPr>
          <p:cNvSpPr>
            <a:spLocks noGrp="1"/>
          </p:cNvSpPr>
          <p:nvPr>
            <p:ph type="title"/>
          </p:nvPr>
        </p:nvSpPr>
        <p:spPr>
          <a:xfrm>
            <a:off x="756356" y="361244"/>
            <a:ext cx="4763910" cy="722489"/>
          </a:xfrm>
        </p:spPr>
        <p:txBody>
          <a:bodyPr>
            <a:normAutofit fontScale="90000"/>
          </a:bodyPr>
          <a:lstStyle/>
          <a:p>
            <a:r>
              <a:rPr lang="ru-RU" sz="1800" spc="-5" dirty="0">
                <a:solidFill>
                  <a:srgbClr val="000000"/>
                </a:solidFill>
                <a:effectLst/>
                <a:latin typeface="Times New Roman" panose="02020603050405020304" pitchFamily="18" charset="0"/>
                <a:ea typeface="Times New Roman" panose="02020603050405020304" pitchFamily="18" charset="0"/>
              </a:rPr>
              <a:t>9.Работа с системой контроля версий </a:t>
            </a:r>
            <a:r>
              <a:rPr lang="ru-RU" sz="1800" spc="-5" dirty="0" err="1">
                <a:solidFill>
                  <a:srgbClr val="000000"/>
                </a:solidFill>
                <a:effectLst/>
                <a:latin typeface="Times New Roman" panose="02020603050405020304" pitchFamily="18" charset="0"/>
                <a:ea typeface="Times New Roman" panose="02020603050405020304" pitchFamily="18" charset="0"/>
              </a:rPr>
              <a:t>Git</a:t>
            </a:r>
            <a:r>
              <a:rPr lang="ru-RU" sz="1800" spc="-5" dirty="0">
                <a:solidFill>
                  <a:srgbClr val="000000"/>
                </a:solidFill>
                <a:effectLst/>
                <a:latin typeface="Times New Roman" panose="02020603050405020304" pitchFamily="18" charset="0"/>
                <a:ea typeface="Times New Roman" panose="02020603050405020304" pitchFamily="18" charset="0"/>
              </a:rPr>
              <a:t>.</a:t>
            </a:r>
            <a:br>
              <a:rPr lang="ru-RU" sz="1800" dirty="0">
                <a:effectLst/>
                <a:latin typeface="Times New Roman" panose="02020603050405020304" pitchFamily="18" charset="0"/>
                <a:ea typeface="Times New Roman" panose="02020603050405020304" pitchFamily="18" charset="0"/>
              </a:rPr>
            </a:br>
            <a:endParaRPr lang="ru-RU" dirty="0"/>
          </a:p>
        </p:txBody>
      </p:sp>
      <p:sp>
        <p:nvSpPr>
          <p:cNvPr id="3" name="Объект 2">
            <a:extLst>
              <a:ext uri="{FF2B5EF4-FFF2-40B4-BE49-F238E27FC236}">
                <a16:creationId xmlns:a16="http://schemas.microsoft.com/office/drawing/2014/main" id="{71F9AFBE-AB79-B6B3-1686-CF33248A2722}"/>
              </a:ext>
            </a:extLst>
          </p:cNvPr>
          <p:cNvSpPr>
            <a:spLocks noGrp="1"/>
          </p:cNvSpPr>
          <p:nvPr>
            <p:ph idx="1"/>
          </p:nvPr>
        </p:nvSpPr>
        <p:spPr>
          <a:xfrm>
            <a:off x="677333" y="903111"/>
            <a:ext cx="9697155" cy="5138251"/>
          </a:xfrm>
        </p:spPr>
        <p:txBody>
          <a:bodyPr/>
          <a:lstStyle/>
          <a:p>
            <a:pPr marL="0" indent="0">
              <a:buNone/>
            </a:pPr>
            <a:endParaRPr lang="ru-RU" dirty="0"/>
          </a:p>
        </p:txBody>
      </p:sp>
      <p:sp>
        <p:nvSpPr>
          <p:cNvPr id="4" name="Rectangle 2">
            <a:extLst>
              <a:ext uri="{FF2B5EF4-FFF2-40B4-BE49-F238E27FC236}">
                <a16:creationId xmlns:a16="http://schemas.microsoft.com/office/drawing/2014/main" id="{5E54990E-1005-7F7F-4216-02865D05C6A3}"/>
              </a:ext>
            </a:extLst>
          </p:cNvPr>
          <p:cNvSpPr>
            <a:spLocks noChangeArrowheads="1"/>
          </p:cNvSpPr>
          <p:nvPr/>
        </p:nvSpPr>
        <p:spPr bwMode="auto">
          <a:xfrm>
            <a:off x="824089" y="1935700"/>
            <a:ext cx="4628444"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457200" algn="l"/>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Заходим на </a:t>
            </a:r>
            <a:r>
              <a:rPr kumimoji="0" lang="en-US" altLang="ru-RU" sz="14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github</a:t>
            </a: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t>
            </a:r>
            <a:r>
              <a:rPr kumimoji="0" lang="en-US"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com </a:t>
            </a: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и авторизуемся или регистрируемся(Рисунок 9.1)</a:t>
            </a:r>
            <a:endParaRPr kumimoji="0" lang="ru-RU" altLang="ru-RU"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27649" name="Рисунок 41">
            <a:extLst>
              <a:ext uri="{FF2B5EF4-FFF2-40B4-BE49-F238E27FC236}">
                <a16:creationId xmlns:a16="http://schemas.microsoft.com/office/drawing/2014/main" id="{8B8712BC-BF70-A5E5-F71A-9088AF567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067" y="3052826"/>
            <a:ext cx="2352675" cy="2162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6855F958-9BE9-F1BE-8D35-04D50A1F756E}"/>
              </a:ext>
            </a:extLst>
          </p:cNvPr>
          <p:cNvSpPr>
            <a:spLocks noChangeArrowheads="1"/>
          </p:cNvSpPr>
          <p:nvPr/>
        </p:nvSpPr>
        <p:spPr bwMode="auto">
          <a:xfrm>
            <a:off x="-3553707" y="5531908"/>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Рисунок 9.1- Окно входа на </a:t>
            </a:r>
            <a:r>
              <a:rPr kumimoji="0" lang="en-US"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GitHub</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AEF080D6-CB65-7F76-2D12-AC45F38D80EB}"/>
              </a:ext>
            </a:extLst>
          </p:cNvPr>
          <p:cNvSpPr>
            <a:spLocks noChangeArrowheads="1"/>
          </p:cNvSpPr>
          <p:nvPr/>
        </p:nvSpPr>
        <p:spPr bwMode="auto">
          <a:xfrm>
            <a:off x="5102578" y="2031487"/>
            <a:ext cx="379475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Создание нового репозитория(Рисунок 9.2)</a:t>
            </a:r>
            <a:endParaRPr kumimoji="0" lang="ru-RU" altLang="ru-RU"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27652" name="Рисунок 42">
            <a:extLst>
              <a:ext uri="{FF2B5EF4-FFF2-40B4-BE49-F238E27FC236}">
                <a16:creationId xmlns:a16="http://schemas.microsoft.com/office/drawing/2014/main" id="{AF8F67F8-2672-2F40-0859-A04CE0AB7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085" y="2984499"/>
            <a:ext cx="2914650" cy="22764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099B6F1-29CD-3247-696F-3D17F5CBF425}"/>
              </a:ext>
            </a:extLst>
          </p:cNvPr>
          <p:cNvSpPr>
            <a:spLocks noChangeArrowheads="1"/>
          </p:cNvSpPr>
          <p:nvPr/>
        </p:nvSpPr>
        <p:spPr bwMode="auto">
          <a:xfrm>
            <a:off x="1299280" y="5531908"/>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Рисунок 9.2- Создание репозитория</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2613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BDAAD1-01F8-CD05-2107-DB72DC22C774}"/>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109748DB-41B8-6454-8CE2-81D374B5B1DF}"/>
              </a:ext>
            </a:extLst>
          </p:cNvPr>
          <p:cNvSpPr>
            <a:spLocks noGrp="1"/>
          </p:cNvSpPr>
          <p:nvPr>
            <p:ph idx="1"/>
          </p:nvPr>
        </p:nvSpPr>
        <p:spPr>
          <a:xfrm>
            <a:off x="677334" y="2312989"/>
            <a:ext cx="8596668" cy="3880773"/>
          </a:xfrm>
        </p:spPr>
        <p:txBody>
          <a:bodyPr/>
          <a:lstStyle/>
          <a:p>
            <a:pPr marL="0" indent="0">
              <a:buNone/>
            </a:pPr>
            <a:endParaRPr lang="ru-RU" dirty="0"/>
          </a:p>
        </p:txBody>
      </p:sp>
      <p:sp>
        <p:nvSpPr>
          <p:cNvPr id="4" name="Rectangle 2">
            <a:extLst>
              <a:ext uri="{FF2B5EF4-FFF2-40B4-BE49-F238E27FC236}">
                <a16:creationId xmlns:a16="http://schemas.microsoft.com/office/drawing/2014/main" id="{F7128950-5483-2AAB-E87C-60D7DBC8B371}"/>
              </a:ext>
            </a:extLst>
          </p:cNvPr>
          <p:cNvSpPr>
            <a:spLocks noChangeArrowheads="1"/>
          </p:cNvSpPr>
          <p:nvPr/>
        </p:nvSpPr>
        <p:spPr bwMode="auto">
          <a:xfrm>
            <a:off x="1004709" y="2512755"/>
            <a:ext cx="64933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ru-RU" altLang="ru-RU" sz="1400" dirty="0">
                <a:solidFill>
                  <a:srgbClr val="000000"/>
                </a:solidFill>
                <a:latin typeface="Arial" panose="020B0604020202020204" pitchFamily="34" charset="0"/>
                <a:ea typeface="Times New Roman" panose="02020603050405020304" pitchFamily="18" charset="0"/>
              </a:rPr>
              <a:t>Окончание создания репозитория и дальнейшая работа с ним</a:t>
            </a: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(Рисунок 9.3)</a:t>
            </a:r>
            <a:endParaRPr kumimoji="0" lang="ru-RU" altLang="ru-RU"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28673" name="Рисунок 43">
            <a:extLst>
              <a:ext uri="{FF2B5EF4-FFF2-40B4-BE49-F238E27FC236}">
                <a16:creationId xmlns:a16="http://schemas.microsoft.com/office/drawing/2014/main" id="{73D8A2A5-5385-C562-0077-E5AEEB894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709" y="3155984"/>
            <a:ext cx="5858934" cy="153677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459E655-98D2-52A6-6FDA-61A678A9EAA5}"/>
              </a:ext>
            </a:extLst>
          </p:cNvPr>
          <p:cNvSpPr>
            <a:spLocks noChangeArrowheads="1"/>
          </p:cNvSpPr>
          <p:nvPr/>
        </p:nvSpPr>
        <p:spPr bwMode="auto">
          <a:xfrm>
            <a:off x="2088566" y="5091499"/>
            <a:ext cx="305904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Рисунок 9.3- Репозиторий создан</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5813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3DDBC9-A1C7-9339-E798-AF45DADA6570}"/>
              </a:ext>
            </a:extLst>
          </p:cNvPr>
          <p:cNvSpPr>
            <a:spLocks noGrp="1"/>
          </p:cNvSpPr>
          <p:nvPr>
            <p:ph type="title"/>
          </p:nvPr>
        </p:nvSpPr>
        <p:spPr>
          <a:xfrm>
            <a:off x="646111" y="452718"/>
            <a:ext cx="9404723" cy="913238"/>
          </a:xfrm>
        </p:spPr>
        <p:txBody>
          <a:bodyPr>
            <a:normAutofit fontScale="90000"/>
          </a:bodyPr>
          <a:lstStyle/>
          <a:p>
            <a:r>
              <a:rPr lang="ru-RU" sz="1600" dirty="0">
                <a:solidFill>
                  <a:schemeClr val="tx1"/>
                </a:solidFill>
              </a:rPr>
              <a:t>1. </a:t>
            </a:r>
            <a:r>
              <a:rPr lang="ru-RU" sz="2000" spc="-5" dirty="0">
                <a:solidFill>
                  <a:schemeClr val="tx1"/>
                </a:solidFill>
                <a:effectLst/>
                <a:latin typeface="Times New Roman" panose="02020603050405020304" pitchFamily="18" charset="0"/>
                <a:ea typeface="Times New Roman" panose="02020603050405020304" pitchFamily="18" charset="0"/>
              </a:rPr>
              <a:t>Мной была создана виртуальная машина, в которой имеется такие </a:t>
            </a:r>
            <a:r>
              <a:rPr lang="en-US" sz="2000" spc="-5" dirty="0">
                <a:solidFill>
                  <a:schemeClr val="tx1"/>
                </a:solidFill>
                <a:effectLst/>
                <a:latin typeface="Times New Roman" panose="02020603050405020304" pitchFamily="18" charset="0"/>
                <a:ea typeface="Times New Roman" panose="02020603050405020304" pitchFamily="18" charset="0"/>
              </a:rPr>
              <a:t>OC</a:t>
            </a:r>
            <a:r>
              <a:rPr lang="ru-RU" sz="2000" spc="-5" dirty="0">
                <a:solidFill>
                  <a:schemeClr val="tx1"/>
                </a:solidFill>
                <a:effectLst/>
                <a:latin typeface="Times New Roman" panose="02020603050405020304" pitchFamily="18" charset="0"/>
                <a:ea typeface="Times New Roman" panose="02020603050405020304" pitchFamily="18" charset="0"/>
              </a:rPr>
              <a:t>, как(</a:t>
            </a:r>
            <a:r>
              <a:rPr lang="en-US" sz="2000" spc="-5" dirty="0">
                <a:solidFill>
                  <a:schemeClr val="tx1"/>
                </a:solidFill>
                <a:effectLst/>
                <a:latin typeface="Times New Roman" panose="02020603050405020304" pitchFamily="18" charset="0"/>
                <a:ea typeface="Times New Roman" panose="02020603050405020304" pitchFamily="18" charset="0"/>
              </a:rPr>
              <a:t>Windows</a:t>
            </a:r>
            <a:r>
              <a:rPr lang="ru-RU" sz="2000" spc="-5" dirty="0">
                <a:solidFill>
                  <a:schemeClr val="tx1"/>
                </a:solidFill>
                <a:effectLst/>
                <a:latin typeface="Times New Roman" panose="02020603050405020304" pitchFamily="18" charset="0"/>
                <a:ea typeface="Times New Roman" panose="02020603050405020304" pitchFamily="18" charset="0"/>
              </a:rPr>
              <a:t> 7, </a:t>
            </a:r>
            <a:r>
              <a:rPr lang="en-US" sz="2000" spc="-5" dirty="0">
                <a:solidFill>
                  <a:schemeClr val="tx1"/>
                </a:solidFill>
                <a:effectLst/>
                <a:latin typeface="Times New Roman" panose="02020603050405020304" pitchFamily="18" charset="0"/>
                <a:ea typeface="Times New Roman" panose="02020603050405020304" pitchFamily="18" charset="0"/>
              </a:rPr>
              <a:t>Linux</a:t>
            </a:r>
            <a:r>
              <a:rPr lang="ru-RU" sz="2000" spc="-5" dirty="0">
                <a:solidFill>
                  <a:schemeClr val="tx1"/>
                </a:solidFill>
                <a:effectLst/>
                <a:latin typeface="Times New Roman" panose="02020603050405020304" pitchFamily="18" charset="0"/>
                <a:ea typeface="Times New Roman" panose="02020603050405020304" pitchFamily="18" charset="0"/>
              </a:rPr>
              <a:t>)</a:t>
            </a:r>
            <a:br>
              <a:rPr lang="ru-RU" sz="2000" dirty="0">
                <a:solidFill>
                  <a:schemeClr val="tx1"/>
                </a:solidFill>
                <a:effectLst/>
                <a:latin typeface="Times New Roman" panose="02020603050405020304" pitchFamily="18" charset="0"/>
                <a:ea typeface="Times New Roman" panose="02020603050405020304" pitchFamily="18" charset="0"/>
              </a:rPr>
            </a:br>
            <a:endParaRPr lang="ru-RU" sz="2000" dirty="0">
              <a:solidFill>
                <a:schemeClr val="tx1"/>
              </a:solidFill>
            </a:endParaRPr>
          </a:p>
        </p:txBody>
      </p:sp>
      <p:sp>
        <p:nvSpPr>
          <p:cNvPr id="3" name="Объект 2">
            <a:extLst>
              <a:ext uri="{FF2B5EF4-FFF2-40B4-BE49-F238E27FC236}">
                <a16:creationId xmlns:a16="http://schemas.microsoft.com/office/drawing/2014/main" id="{003EF296-C1F7-CC7D-F0BA-A1A10FCD7A97}"/>
              </a:ext>
            </a:extLst>
          </p:cNvPr>
          <p:cNvSpPr>
            <a:spLocks noGrp="1"/>
          </p:cNvSpPr>
          <p:nvPr>
            <p:ph idx="1"/>
          </p:nvPr>
        </p:nvSpPr>
        <p:spPr>
          <a:xfrm>
            <a:off x="789868" y="2209801"/>
            <a:ext cx="8946541" cy="4195481"/>
          </a:xfrm>
        </p:spPr>
        <p:txBody>
          <a:bodyPr/>
          <a:lstStyle/>
          <a:p>
            <a:r>
              <a:rPr kumimoji="0" lang="ru-RU" altLang="ru-RU"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Установил </a:t>
            </a:r>
            <a:r>
              <a:rPr kumimoji="0" lang="en-US" altLang="ru-RU"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Oracle VirtualBox</a:t>
            </a:r>
            <a:r>
              <a:rPr kumimoji="0" lang="ru-RU" altLang="ru-RU"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(Рисунок 1)</a:t>
            </a:r>
            <a:endParaRPr kumimoji="0" lang="ru-RU" altLang="ru-RU" sz="1100" b="0" i="0" u="none" strike="noStrike" cap="none" normalizeH="0" baseline="0" dirty="0">
              <a:ln>
                <a:noFill/>
              </a:ln>
              <a:solidFill>
                <a:schemeClr val="tx1"/>
              </a:solidFill>
              <a:effectLst/>
              <a:latin typeface="Arial" panose="020B0604020202020204" pitchFamily="34" charset="0"/>
            </a:endParaRPr>
          </a:p>
          <a:p>
            <a:endParaRPr lang="ru-RU" dirty="0"/>
          </a:p>
        </p:txBody>
      </p:sp>
      <p:pic>
        <p:nvPicPr>
          <p:cNvPr id="1025" name="Рисунок 2">
            <a:extLst>
              <a:ext uri="{FF2B5EF4-FFF2-40B4-BE49-F238E27FC236}">
                <a16:creationId xmlns:a16="http://schemas.microsoft.com/office/drawing/2014/main" id="{C82E5CDE-B6D1-9B5F-E7DC-6553882A3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693" y="2921630"/>
            <a:ext cx="1609725" cy="12668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A6C6E53-3A30-9B60-C60E-2F59EF9ACF6C}"/>
              </a:ext>
            </a:extLst>
          </p:cNvPr>
          <p:cNvSpPr>
            <a:spLocks noChangeArrowheads="1"/>
          </p:cNvSpPr>
          <p:nvPr/>
        </p:nvSpPr>
        <p:spPr bwMode="auto">
          <a:xfrm>
            <a:off x="-1075444" y="4862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Рисунок 1- Установка </a:t>
            </a:r>
            <a:r>
              <a:rPr kumimoji="0" lang="en-US"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Oracle VirtualBox</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4362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F38745-BE34-0DE2-C177-D79D1BAF4D40}"/>
              </a:ext>
            </a:extLst>
          </p:cNvPr>
          <p:cNvSpPr>
            <a:spLocks noGrp="1"/>
          </p:cNvSpPr>
          <p:nvPr>
            <p:ph type="title"/>
          </p:nvPr>
        </p:nvSpPr>
        <p:spPr>
          <a:xfrm>
            <a:off x="677334" y="609600"/>
            <a:ext cx="6558844" cy="620889"/>
          </a:xfrm>
        </p:spPr>
        <p:txBody>
          <a:bodyPr>
            <a:normAutofit fontScale="90000"/>
          </a:bodyPr>
          <a:lstStyle/>
          <a:p>
            <a:r>
              <a:rPr lang="ru-RU" sz="1800" spc="-5" dirty="0">
                <a:solidFill>
                  <a:srgbClr val="000000"/>
                </a:solidFill>
                <a:effectLst/>
                <a:latin typeface="Times New Roman" panose="02020603050405020304" pitchFamily="18" charset="0"/>
                <a:ea typeface="Times New Roman" panose="02020603050405020304" pitchFamily="18" charset="0"/>
              </a:rPr>
              <a:t>10.Сравнительная характеристика ОС которые установили.</a:t>
            </a:r>
            <a:br>
              <a:rPr lang="ru-RU" sz="1800" dirty="0">
                <a:effectLst/>
                <a:latin typeface="Times New Roman" panose="02020603050405020304" pitchFamily="18" charset="0"/>
                <a:ea typeface="Times New Roman" panose="02020603050405020304" pitchFamily="18" charset="0"/>
              </a:rPr>
            </a:br>
            <a:endParaRPr lang="ru-RU" dirty="0"/>
          </a:p>
        </p:txBody>
      </p:sp>
      <p:sp>
        <p:nvSpPr>
          <p:cNvPr id="3" name="Объект 2">
            <a:extLst>
              <a:ext uri="{FF2B5EF4-FFF2-40B4-BE49-F238E27FC236}">
                <a16:creationId xmlns:a16="http://schemas.microsoft.com/office/drawing/2014/main" id="{361C0128-6112-3087-F1B4-395532C886FF}"/>
              </a:ext>
            </a:extLst>
          </p:cNvPr>
          <p:cNvSpPr>
            <a:spLocks noGrp="1"/>
          </p:cNvSpPr>
          <p:nvPr>
            <p:ph idx="1"/>
          </p:nvPr>
        </p:nvSpPr>
        <p:spPr>
          <a:xfrm>
            <a:off x="677334" y="1061156"/>
            <a:ext cx="10679288" cy="5796843"/>
          </a:xfrm>
        </p:spPr>
        <p:txBody>
          <a:bodyPr/>
          <a:lstStyle/>
          <a:p>
            <a:pPr marL="0" indent="0">
              <a:buNone/>
            </a:pPr>
            <a:r>
              <a:rPr lang="ru-RU" dirty="0"/>
              <a:t>Я провел сравнительную характеристику </a:t>
            </a:r>
            <a:r>
              <a:rPr lang="en-US" dirty="0"/>
              <a:t>windows 7 </a:t>
            </a:r>
            <a:r>
              <a:rPr lang="ru-RU" dirty="0"/>
              <a:t>и </a:t>
            </a:r>
            <a:r>
              <a:rPr lang="en-US" dirty="0" err="1"/>
              <a:t>RedOS</a:t>
            </a:r>
            <a:endParaRPr lang="en-US" dirty="0"/>
          </a:p>
          <a:p>
            <a:pPr marL="0" indent="0">
              <a:buNone/>
            </a:pPr>
            <a:endParaRPr lang="ru-RU" dirty="0"/>
          </a:p>
          <a:p>
            <a:pPr marL="0" indent="0">
              <a:buNone/>
            </a:pPr>
            <a:endParaRPr lang="en-US" dirty="0"/>
          </a:p>
          <a:p>
            <a:pPr marL="0" indent="0">
              <a:buNone/>
            </a:pPr>
            <a:endParaRPr lang="ru-RU" dirty="0"/>
          </a:p>
        </p:txBody>
      </p:sp>
    </p:spTree>
    <p:extLst>
      <p:ext uri="{BB962C8B-B14F-4D97-AF65-F5344CB8AC3E}">
        <p14:creationId xmlns:p14="http://schemas.microsoft.com/office/powerpoint/2010/main" val="1989657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6321F2-DBB1-A379-60F8-7DB8B56472F9}"/>
              </a:ext>
            </a:extLst>
          </p:cNvPr>
          <p:cNvSpPr>
            <a:spLocks noGrp="1"/>
          </p:cNvSpPr>
          <p:nvPr>
            <p:ph type="title"/>
          </p:nvPr>
        </p:nvSpPr>
        <p:spPr/>
        <p:txBody>
          <a:bodyPr/>
          <a:lstStyle/>
          <a:p>
            <a:endParaRPr lang="ru-RU"/>
          </a:p>
        </p:txBody>
      </p:sp>
      <p:graphicFrame>
        <p:nvGraphicFramePr>
          <p:cNvPr id="7" name="Объект 6">
            <a:extLst>
              <a:ext uri="{FF2B5EF4-FFF2-40B4-BE49-F238E27FC236}">
                <a16:creationId xmlns:a16="http://schemas.microsoft.com/office/drawing/2014/main" id="{A237AF66-CBA2-7E2D-F94B-5F0821B4A123}"/>
              </a:ext>
            </a:extLst>
          </p:cNvPr>
          <p:cNvGraphicFramePr>
            <a:graphicFrameLocks noGrp="1"/>
          </p:cNvGraphicFramePr>
          <p:nvPr>
            <p:ph idx="1"/>
            <p:extLst>
              <p:ext uri="{D42A27DB-BD31-4B8C-83A1-F6EECF244321}">
                <p14:modId xmlns:p14="http://schemas.microsoft.com/office/powerpoint/2010/main" val="1710013123"/>
              </p:ext>
            </p:extLst>
          </p:nvPr>
        </p:nvGraphicFramePr>
        <p:xfrm>
          <a:off x="914400" y="0"/>
          <a:ext cx="7800623" cy="6858001"/>
        </p:xfrm>
        <a:graphic>
          <a:graphicData uri="http://schemas.openxmlformats.org/drawingml/2006/table">
            <a:tbl>
              <a:tblPr firstRow="1" firstCol="1" bandRow="1">
                <a:tableStyleId>{5C22544A-7EE6-4342-B048-85BDC9FD1C3A}</a:tableStyleId>
              </a:tblPr>
              <a:tblGrid>
                <a:gridCol w="1703585">
                  <a:extLst>
                    <a:ext uri="{9D8B030D-6E8A-4147-A177-3AD203B41FA5}">
                      <a16:colId xmlns:a16="http://schemas.microsoft.com/office/drawing/2014/main" val="3095638473"/>
                    </a:ext>
                  </a:extLst>
                </a:gridCol>
                <a:gridCol w="3048519">
                  <a:extLst>
                    <a:ext uri="{9D8B030D-6E8A-4147-A177-3AD203B41FA5}">
                      <a16:colId xmlns:a16="http://schemas.microsoft.com/office/drawing/2014/main" val="3160016625"/>
                    </a:ext>
                  </a:extLst>
                </a:gridCol>
                <a:gridCol w="3048519">
                  <a:extLst>
                    <a:ext uri="{9D8B030D-6E8A-4147-A177-3AD203B41FA5}">
                      <a16:colId xmlns:a16="http://schemas.microsoft.com/office/drawing/2014/main" val="1437914169"/>
                    </a:ext>
                  </a:extLst>
                </a:gridCol>
              </a:tblGrid>
              <a:tr h="272834">
                <a:tc>
                  <a:txBody>
                    <a:bodyPr/>
                    <a:lstStyle/>
                    <a:p>
                      <a:pPr>
                        <a:lnSpc>
                          <a:spcPct val="107000"/>
                        </a:lnSpc>
                        <a:buNone/>
                      </a:pPr>
                      <a:r>
                        <a:rPr lang="ru-RU" sz="1100">
                          <a:effectLst/>
                        </a:rPr>
                        <a:t>Критерий</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49029" marT="49029" marB="49029" anchor="ctr"/>
                </a:tc>
                <a:tc>
                  <a:txBody>
                    <a:bodyPr/>
                    <a:lstStyle/>
                    <a:p>
                      <a:pPr>
                        <a:lnSpc>
                          <a:spcPct val="107000"/>
                        </a:lnSpc>
                        <a:buNone/>
                      </a:pPr>
                      <a:r>
                        <a:rPr lang="ru-RU" sz="1100">
                          <a:effectLst/>
                        </a:rPr>
                        <a:t>Windows 7</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tc>
                  <a:txBody>
                    <a:bodyPr/>
                    <a:lstStyle/>
                    <a:p>
                      <a:pPr>
                        <a:lnSpc>
                          <a:spcPct val="107000"/>
                        </a:lnSpc>
                        <a:buNone/>
                      </a:pPr>
                      <a:r>
                        <a:rPr lang="ru-RU" sz="1100">
                          <a:effectLst/>
                        </a:rPr>
                        <a:t>RedOS</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extLst>
                  <a:ext uri="{0D108BD9-81ED-4DB2-BD59-A6C34878D82A}">
                    <a16:rowId xmlns:a16="http://schemas.microsoft.com/office/drawing/2014/main" val="941855720"/>
                  </a:ext>
                </a:extLst>
              </a:tr>
              <a:tr h="318289">
                <a:tc>
                  <a:txBody>
                    <a:bodyPr/>
                    <a:lstStyle/>
                    <a:p>
                      <a:pPr>
                        <a:lnSpc>
                          <a:spcPct val="107000"/>
                        </a:lnSpc>
                        <a:buNone/>
                      </a:pPr>
                      <a:r>
                        <a:rPr lang="ru-RU" sz="1100">
                          <a:effectLst/>
                        </a:rPr>
                        <a:t>Разработчик</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49029" marT="49029" marB="49029" anchor="ctr"/>
                </a:tc>
                <a:tc>
                  <a:txBody>
                    <a:bodyPr/>
                    <a:lstStyle/>
                    <a:p>
                      <a:pPr>
                        <a:lnSpc>
                          <a:spcPct val="107000"/>
                        </a:lnSpc>
                        <a:buNone/>
                      </a:pPr>
                      <a:r>
                        <a:rPr lang="ru-RU" sz="1100">
                          <a:effectLst/>
                        </a:rPr>
                        <a:t>Microsoft</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tc>
                  <a:txBody>
                    <a:bodyPr/>
                    <a:lstStyle/>
                    <a:p>
                      <a:pPr>
                        <a:lnSpc>
                          <a:spcPct val="107000"/>
                        </a:lnSpc>
                        <a:buNone/>
                      </a:pPr>
                      <a:r>
                        <a:rPr lang="ru-RU" sz="1100">
                          <a:effectLst/>
                        </a:rPr>
                        <a:t>РЕД СОФТ (российская компания)</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extLst>
                  <a:ext uri="{0D108BD9-81ED-4DB2-BD59-A6C34878D82A}">
                    <a16:rowId xmlns:a16="http://schemas.microsoft.com/office/drawing/2014/main" val="3144591647"/>
                  </a:ext>
                </a:extLst>
              </a:tr>
              <a:tr h="318289">
                <a:tc>
                  <a:txBody>
                    <a:bodyPr/>
                    <a:lstStyle/>
                    <a:p>
                      <a:pPr>
                        <a:lnSpc>
                          <a:spcPct val="107000"/>
                        </a:lnSpc>
                        <a:buNone/>
                      </a:pPr>
                      <a:r>
                        <a:rPr lang="ru-RU" sz="1100">
                          <a:effectLst/>
                        </a:rPr>
                        <a:t>Тип ОС</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49029" marT="49029" marB="49029" anchor="ctr"/>
                </a:tc>
                <a:tc>
                  <a:txBody>
                    <a:bodyPr/>
                    <a:lstStyle/>
                    <a:p>
                      <a:pPr>
                        <a:lnSpc>
                          <a:spcPct val="107000"/>
                        </a:lnSpc>
                        <a:buNone/>
                      </a:pPr>
                      <a:r>
                        <a:rPr lang="ru-RU" sz="1100">
                          <a:effectLst/>
                        </a:rPr>
                        <a:t>Проприетарная (закрытый код)</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tc>
                  <a:txBody>
                    <a:bodyPr/>
                    <a:lstStyle/>
                    <a:p>
                      <a:pPr>
                        <a:lnSpc>
                          <a:spcPct val="107000"/>
                        </a:lnSpc>
                        <a:buNone/>
                      </a:pPr>
                      <a:r>
                        <a:rPr lang="ru-RU" sz="1100">
                          <a:effectLst/>
                        </a:rPr>
                        <a:t>Основана на Linux (открытый код)</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extLst>
                  <a:ext uri="{0D108BD9-81ED-4DB2-BD59-A6C34878D82A}">
                    <a16:rowId xmlns:a16="http://schemas.microsoft.com/office/drawing/2014/main" val="90221311"/>
                  </a:ext>
                </a:extLst>
              </a:tr>
              <a:tr h="457348">
                <a:tc>
                  <a:txBody>
                    <a:bodyPr/>
                    <a:lstStyle/>
                    <a:p>
                      <a:pPr>
                        <a:lnSpc>
                          <a:spcPct val="107000"/>
                        </a:lnSpc>
                        <a:buNone/>
                      </a:pPr>
                      <a:r>
                        <a:rPr lang="ru-RU" sz="1100">
                          <a:effectLst/>
                        </a:rPr>
                        <a:t>Дата выхода</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49029" marT="49029" marB="49029" anchor="ctr"/>
                </a:tc>
                <a:tc>
                  <a:txBody>
                    <a:bodyPr/>
                    <a:lstStyle/>
                    <a:p>
                      <a:pPr>
                        <a:lnSpc>
                          <a:spcPct val="107000"/>
                        </a:lnSpc>
                        <a:buNone/>
                      </a:pPr>
                      <a:r>
                        <a:rPr lang="ru-RU" sz="1100">
                          <a:effectLst/>
                        </a:rPr>
                        <a:t>2009</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tc>
                  <a:txBody>
                    <a:bodyPr/>
                    <a:lstStyle/>
                    <a:p>
                      <a:pPr>
                        <a:lnSpc>
                          <a:spcPct val="107000"/>
                        </a:lnSpc>
                        <a:buNone/>
                      </a:pPr>
                      <a:r>
                        <a:rPr lang="ru-RU" sz="1100">
                          <a:effectLst/>
                        </a:rPr>
                        <a:t>Первый релиз — 2014, актуальная версия — RedOS 7.3 (2023)</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extLst>
                  <a:ext uri="{0D108BD9-81ED-4DB2-BD59-A6C34878D82A}">
                    <a16:rowId xmlns:a16="http://schemas.microsoft.com/office/drawing/2014/main" val="3049452282"/>
                  </a:ext>
                </a:extLst>
              </a:tr>
              <a:tr h="457348">
                <a:tc>
                  <a:txBody>
                    <a:bodyPr/>
                    <a:lstStyle/>
                    <a:p>
                      <a:pPr>
                        <a:lnSpc>
                          <a:spcPct val="107000"/>
                        </a:lnSpc>
                        <a:buNone/>
                      </a:pPr>
                      <a:r>
                        <a:rPr lang="ru-RU" sz="1100">
                          <a:effectLst/>
                        </a:rPr>
                        <a:t>Поддержка</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49029" marT="49029" marB="49029" anchor="ctr"/>
                </a:tc>
                <a:tc>
                  <a:txBody>
                    <a:bodyPr/>
                    <a:lstStyle/>
                    <a:p>
                      <a:pPr>
                        <a:lnSpc>
                          <a:spcPct val="107000"/>
                        </a:lnSpc>
                        <a:buNone/>
                      </a:pPr>
                      <a:r>
                        <a:rPr lang="ru-RU" sz="1100">
                          <a:effectLst/>
                        </a:rPr>
                        <a:t>Не поддерживается (с 2020)</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tc>
                  <a:txBody>
                    <a:bodyPr/>
                    <a:lstStyle/>
                    <a:p>
                      <a:pPr>
                        <a:lnSpc>
                          <a:spcPct val="107000"/>
                        </a:lnSpc>
                        <a:buNone/>
                      </a:pPr>
                      <a:r>
                        <a:rPr lang="ru-RU" sz="1100">
                          <a:effectLst/>
                        </a:rPr>
                        <a:t>Актуальная поддержка, регулярные обновления</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extLst>
                  <a:ext uri="{0D108BD9-81ED-4DB2-BD59-A6C34878D82A}">
                    <a16:rowId xmlns:a16="http://schemas.microsoft.com/office/drawing/2014/main" val="2372653982"/>
                  </a:ext>
                </a:extLst>
              </a:tr>
              <a:tr h="575113">
                <a:tc>
                  <a:txBody>
                    <a:bodyPr/>
                    <a:lstStyle/>
                    <a:p>
                      <a:pPr>
                        <a:lnSpc>
                          <a:spcPct val="107000"/>
                        </a:lnSpc>
                        <a:buNone/>
                      </a:pPr>
                      <a:r>
                        <a:rPr lang="ru-RU" sz="1100">
                          <a:effectLst/>
                        </a:rPr>
                        <a:t>Интерфейс</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49029" marT="49029" marB="49029" anchor="ctr"/>
                </a:tc>
                <a:tc>
                  <a:txBody>
                    <a:bodyPr/>
                    <a:lstStyle/>
                    <a:p>
                      <a:pPr>
                        <a:lnSpc>
                          <a:spcPct val="107000"/>
                        </a:lnSpc>
                        <a:buNone/>
                      </a:pPr>
                      <a:r>
                        <a:rPr lang="ru-RU" sz="1100">
                          <a:effectLst/>
                        </a:rPr>
                        <a:t>Классический Windows (Aero)</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tc>
                  <a:txBody>
                    <a:bodyPr/>
                    <a:lstStyle/>
                    <a:p>
                      <a:pPr>
                        <a:lnSpc>
                          <a:spcPct val="107000"/>
                        </a:lnSpc>
                        <a:buNone/>
                      </a:pPr>
                      <a:r>
                        <a:rPr lang="ru-RU" sz="1100" dirty="0">
                          <a:effectLst/>
                        </a:rPr>
                        <a:t>GNOME или другие DE (адаптированный под российских пользователей)</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extLst>
                  <a:ext uri="{0D108BD9-81ED-4DB2-BD59-A6C34878D82A}">
                    <a16:rowId xmlns:a16="http://schemas.microsoft.com/office/drawing/2014/main" val="3001614178"/>
                  </a:ext>
                </a:extLst>
              </a:tr>
              <a:tr h="457348">
                <a:tc>
                  <a:txBody>
                    <a:bodyPr/>
                    <a:lstStyle/>
                    <a:p>
                      <a:pPr>
                        <a:lnSpc>
                          <a:spcPct val="107000"/>
                        </a:lnSpc>
                        <a:buNone/>
                      </a:pPr>
                      <a:r>
                        <a:rPr lang="ru-RU" sz="1100">
                          <a:effectLst/>
                        </a:rPr>
                        <a:t>Лицензирование</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49029" marT="49029" marB="49029" anchor="ctr"/>
                </a:tc>
                <a:tc>
                  <a:txBody>
                    <a:bodyPr/>
                    <a:lstStyle/>
                    <a:p>
                      <a:pPr>
                        <a:lnSpc>
                          <a:spcPct val="107000"/>
                        </a:lnSpc>
                        <a:buNone/>
                      </a:pPr>
                      <a:r>
                        <a:rPr lang="ru-RU" sz="1100">
                          <a:effectLst/>
                        </a:rPr>
                        <a:t>Платная (требуется активация)</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tc>
                  <a:txBody>
                    <a:bodyPr/>
                    <a:lstStyle/>
                    <a:p>
                      <a:pPr>
                        <a:lnSpc>
                          <a:spcPct val="107000"/>
                        </a:lnSpc>
                        <a:buNone/>
                      </a:pPr>
                      <a:r>
                        <a:rPr lang="ru-RU" sz="1100">
                          <a:effectLst/>
                        </a:rPr>
                        <a:t>Бесплатная (для некоторых редакций) / коммерческие версии</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extLst>
                  <a:ext uri="{0D108BD9-81ED-4DB2-BD59-A6C34878D82A}">
                    <a16:rowId xmlns:a16="http://schemas.microsoft.com/office/drawing/2014/main" val="1867063501"/>
                  </a:ext>
                </a:extLst>
              </a:tr>
              <a:tr h="703525">
                <a:tc>
                  <a:txBody>
                    <a:bodyPr/>
                    <a:lstStyle/>
                    <a:p>
                      <a:pPr>
                        <a:lnSpc>
                          <a:spcPct val="107000"/>
                        </a:lnSpc>
                        <a:buNone/>
                      </a:pPr>
                      <a:r>
                        <a:rPr lang="ru-RU" sz="1100">
                          <a:effectLst/>
                        </a:rPr>
                        <a:t>Безопасность</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49029" marT="49029" marB="49029" anchor="ctr"/>
                </a:tc>
                <a:tc>
                  <a:txBody>
                    <a:bodyPr/>
                    <a:lstStyle/>
                    <a:p>
                      <a:pPr>
                        <a:lnSpc>
                          <a:spcPct val="107000"/>
                        </a:lnSpc>
                        <a:buNone/>
                      </a:pPr>
                      <a:r>
                        <a:rPr lang="ru-RU" sz="1100">
                          <a:effectLst/>
                        </a:rPr>
                        <a:t>Устаревшая, уязвима к современным угрозам</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tc>
                  <a:txBody>
                    <a:bodyPr/>
                    <a:lstStyle/>
                    <a:p>
                      <a:pPr>
                        <a:lnSpc>
                          <a:spcPct val="107000"/>
                        </a:lnSpc>
                        <a:buNone/>
                      </a:pPr>
                      <a:r>
                        <a:rPr lang="ru-RU" sz="1100">
                          <a:effectLst/>
                        </a:rPr>
                        <a:t>Современные механизмы защиты (SELinux, криптография, сертификация ФСТЭК/ФСБ)</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extLst>
                  <a:ext uri="{0D108BD9-81ED-4DB2-BD59-A6C34878D82A}">
                    <a16:rowId xmlns:a16="http://schemas.microsoft.com/office/drawing/2014/main" val="1397765543"/>
                  </a:ext>
                </a:extLst>
              </a:tr>
              <a:tr h="457348">
                <a:tc>
                  <a:txBody>
                    <a:bodyPr/>
                    <a:lstStyle/>
                    <a:p>
                      <a:pPr>
                        <a:lnSpc>
                          <a:spcPct val="107000"/>
                        </a:lnSpc>
                        <a:buNone/>
                      </a:pPr>
                      <a:r>
                        <a:rPr lang="ru-RU" sz="1100">
                          <a:effectLst/>
                        </a:rPr>
                        <a:t>Обновления</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49029" marT="49029" marB="49029" anchor="ctr"/>
                </a:tc>
                <a:tc>
                  <a:txBody>
                    <a:bodyPr/>
                    <a:lstStyle/>
                    <a:p>
                      <a:pPr>
                        <a:lnSpc>
                          <a:spcPct val="107000"/>
                        </a:lnSpc>
                        <a:buNone/>
                      </a:pPr>
                      <a:r>
                        <a:rPr lang="ru-RU" sz="1100">
                          <a:effectLst/>
                        </a:rPr>
                        <a:t>Отсутствуют</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tc>
                  <a:txBody>
                    <a:bodyPr/>
                    <a:lstStyle/>
                    <a:p>
                      <a:pPr>
                        <a:lnSpc>
                          <a:spcPct val="107000"/>
                        </a:lnSpc>
                        <a:buNone/>
                      </a:pPr>
                      <a:r>
                        <a:rPr lang="ru-RU" sz="1100" dirty="0">
                          <a:effectLst/>
                        </a:rPr>
                        <a:t>Регулярные обновления (включая патчи безопасности)</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extLst>
                  <a:ext uri="{0D108BD9-81ED-4DB2-BD59-A6C34878D82A}">
                    <a16:rowId xmlns:a16="http://schemas.microsoft.com/office/drawing/2014/main" val="3204812826"/>
                  </a:ext>
                </a:extLst>
              </a:tr>
              <a:tr h="575113">
                <a:tc>
                  <a:txBody>
                    <a:bodyPr/>
                    <a:lstStyle/>
                    <a:p>
                      <a:pPr>
                        <a:lnSpc>
                          <a:spcPct val="107000"/>
                        </a:lnSpc>
                        <a:buNone/>
                      </a:pPr>
                      <a:r>
                        <a:rPr lang="ru-RU" sz="1100">
                          <a:effectLst/>
                        </a:rPr>
                        <a:t>Совместимость с ПО</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49029" marT="49029" marB="49029" anchor="ctr"/>
                </a:tc>
                <a:tc>
                  <a:txBody>
                    <a:bodyPr/>
                    <a:lstStyle/>
                    <a:p>
                      <a:pPr>
                        <a:lnSpc>
                          <a:spcPct val="107000"/>
                        </a:lnSpc>
                        <a:buNone/>
                      </a:pPr>
                      <a:r>
                        <a:rPr lang="ru-RU" sz="1100" dirty="0">
                          <a:effectLst/>
                        </a:rPr>
                        <a:t>Поддержка старых Windows-приложений</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tc>
                  <a:txBody>
                    <a:bodyPr/>
                    <a:lstStyle/>
                    <a:p>
                      <a:pPr>
                        <a:lnSpc>
                          <a:spcPct val="107000"/>
                        </a:lnSpc>
                        <a:buNone/>
                      </a:pPr>
                      <a:r>
                        <a:rPr lang="ru-RU" sz="1100" dirty="0">
                          <a:effectLst/>
                        </a:rPr>
                        <a:t>Linux-приложения, Wine (для Windows-ПО), российские аналоги (</a:t>
                      </a:r>
                      <a:r>
                        <a:rPr lang="ru-RU" sz="1100" dirty="0" err="1">
                          <a:effectLst/>
                        </a:rPr>
                        <a:t>МойОфис</a:t>
                      </a:r>
                      <a:r>
                        <a:rPr lang="ru-RU" sz="1100" dirty="0">
                          <a:effectLst/>
                        </a:rPr>
                        <a:t>, Р7-Офис)</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extLst>
                  <a:ext uri="{0D108BD9-81ED-4DB2-BD59-A6C34878D82A}">
                    <a16:rowId xmlns:a16="http://schemas.microsoft.com/office/drawing/2014/main" val="2922901778"/>
                  </a:ext>
                </a:extLst>
              </a:tr>
              <a:tr h="457348">
                <a:tc>
                  <a:txBody>
                    <a:bodyPr/>
                    <a:lstStyle/>
                    <a:p>
                      <a:pPr>
                        <a:lnSpc>
                          <a:spcPct val="107000"/>
                        </a:lnSpc>
                        <a:buNone/>
                      </a:pPr>
                      <a:r>
                        <a:rPr lang="ru-RU" sz="1100">
                          <a:effectLst/>
                        </a:rPr>
                        <a:t>Игровая поддержка</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49029" marT="49029" marB="49029" anchor="ctr"/>
                </a:tc>
                <a:tc>
                  <a:txBody>
                    <a:bodyPr/>
                    <a:lstStyle/>
                    <a:p>
                      <a:pPr>
                        <a:lnSpc>
                          <a:spcPct val="107000"/>
                        </a:lnSpc>
                        <a:buNone/>
                      </a:pPr>
                      <a:r>
                        <a:rPr lang="ru-RU" sz="1100">
                          <a:effectLst/>
                        </a:rPr>
                        <a:t>DirectX 11, Steam (частично)</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tc>
                  <a:txBody>
                    <a:bodyPr/>
                    <a:lstStyle/>
                    <a:p>
                      <a:pPr>
                        <a:lnSpc>
                          <a:spcPct val="107000"/>
                        </a:lnSpc>
                        <a:buNone/>
                      </a:pPr>
                      <a:r>
                        <a:rPr lang="en-US" sz="1100">
                          <a:effectLst/>
                        </a:rPr>
                        <a:t>Linux-</a:t>
                      </a:r>
                      <a:r>
                        <a:rPr lang="ru-RU" sz="1100">
                          <a:effectLst/>
                        </a:rPr>
                        <a:t>игры</a:t>
                      </a:r>
                      <a:r>
                        <a:rPr lang="en-US" sz="1100">
                          <a:effectLst/>
                        </a:rPr>
                        <a:t> (Proton/Steam Play), </a:t>
                      </a:r>
                      <a:r>
                        <a:rPr lang="ru-RU" sz="1100">
                          <a:effectLst/>
                        </a:rPr>
                        <a:t>нет поддержки</a:t>
                      </a:r>
                      <a:r>
                        <a:rPr lang="en-US" sz="1100">
                          <a:effectLst/>
                        </a:rPr>
                        <a:t> DirectX</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extLst>
                  <a:ext uri="{0D108BD9-81ED-4DB2-BD59-A6C34878D82A}">
                    <a16:rowId xmlns:a16="http://schemas.microsoft.com/office/drawing/2014/main" val="4023026250"/>
                  </a:ext>
                </a:extLst>
              </a:tr>
              <a:tr h="318289">
                <a:tc>
                  <a:txBody>
                    <a:bodyPr/>
                    <a:lstStyle/>
                    <a:p>
                      <a:pPr>
                        <a:lnSpc>
                          <a:spcPct val="107000"/>
                        </a:lnSpc>
                        <a:buNone/>
                      </a:pPr>
                      <a:r>
                        <a:rPr lang="ru-RU" sz="1100">
                          <a:effectLst/>
                        </a:rPr>
                        <a:t>Требования к железу</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49029" marT="49029" marB="49029" anchor="ctr"/>
                </a:tc>
                <a:tc>
                  <a:txBody>
                    <a:bodyPr/>
                    <a:lstStyle/>
                    <a:p>
                      <a:pPr>
                        <a:lnSpc>
                          <a:spcPct val="107000"/>
                        </a:lnSpc>
                        <a:buNone/>
                      </a:pPr>
                      <a:r>
                        <a:rPr lang="ru-RU" sz="1100">
                          <a:effectLst/>
                        </a:rPr>
                        <a:t>Низкие (1 ГБ ОЗУ, 16 ГБ HDD)</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tc>
                  <a:txBody>
                    <a:bodyPr/>
                    <a:lstStyle/>
                    <a:p>
                      <a:pPr>
                        <a:lnSpc>
                          <a:spcPct val="107000"/>
                        </a:lnSpc>
                        <a:buNone/>
                      </a:pPr>
                      <a:r>
                        <a:rPr lang="ru-RU" sz="1100">
                          <a:effectLst/>
                        </a:rPr>
                        <a:t>Средние (2 ГБ ОЗУ, 20 ГБ HDD)</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extLst>
                  <a:ext uri="{0D108BD9-81ED-4DB2-BD59-A6C34878D82A}">
                    <a16:rowId xmlns:a16="http://schemas.microsoft.com/office/drawing/2014/main" val="4149787552"/>
                  </a:ext>
                </a:extLst>
              </a:tr>
              <a:tr h="457348">
                <a:tc>
                  <a:txBody>
                    <a:bodyPr/>
                    <a:lstStyle/>
                    <a:p>
                      <a:pPr>
                        <a:lnSpc>
                          <a:spcPct val="107000"/>
                        </a:lnSpc>
                        <a:buNone/>
                      </a:pPr>
                      <a:r>
                        <a:rPr lang="ru-RU" sz="1100">
                          <a:effectLst/>
                        </a:rPr>
                        <a:t>Использование в госсекторе</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49029" marT="49029" marB="49029" anchor="ctr"/>
                </a:tc>
                <a:tc>
                  <a:txBody>
                    <a:bodyPr/>
                    <a:lstStyle/>
                    <a:p>
                      <a:pPr>
                        <a:lnSpc>
                          <a:spcPct val="107000"/>
                        </a:lnSpc>
                        <a:buNone/>
                      </a:pPr>
                      <a:r>
                        <a:rPr lang="ru-RU" sz="1100">
                          <a:effectLst/>
                        </a:rPr>
                        <a:t>Не рекомендована (уязвимости)</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tc>
                  <a:txBody>
                    <a:bodyPr/>
                    <a:lstStyle/>
                    <a:p>
                      <a:pPr>
                        <a:lnSpc>
                          <a:spcPct val="107000"/>
                        </a:lnSpc>
                        <a:buNone/>
                      </a:pPr>
                      <a:r>
                        <a:rPr lang="ru-RU" sz="1100">
                          <a:effectLst/>
                        </a:rPr>
                        <a:t>Сертифицирована для госучреждений (ФСТЭК, ФСБ)</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extLst>
                  <a:ext uri="{0D108BD9-81ED-4DB2-BD59-A6C34878D82A}">
                    <a16:rowId xmlns:a16="http://schemas.microsoft.com/office/drawing/2014/main" val="4161211224"/>
                  </a:ext>
                </a:extLst>
              </a:tr>
              <a:tr h="575113">
                <a:tc>
                  <a:txBody>
                    <a:bodyPr/>
                    <a:lstStyle/>
                    <a:p>
                      <a:pPr>
                        <a:lnSpc>
                          <a:spcPct val="107000"/>
                        </a:lnSpc>
                        <a:buNone/>
                      </a:pPr>
                      <a:r>
                        <a:rPr lang="ru-RU" sz="1100">
                          <a:effectLst/>
                        </a:rPr>
                        <a:t>Локализация</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49029" marT="49029" marB="49029" anchor="ctr"/>
                </a:tc>
                <a:tc>
                  <a:txBody>
                    <a:bodyPr/>
                    <a:lstStyle/>
                    <a:p>
                      <a:pPr>
                        <a:lnSpc>
                          <a:spcPct val="107000"/>
                        </a:lnSpc>
                        <a:buNone/>
                      </a:pPr>
                      <a:r>
                        <a:rPr lang="ru-RU" sz="1100">
                          <a:effectLst/>
                        </a:rPr>
                        <a:t>Многоязычная (включая русский)</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tc>
                  <a:txBody>
                    <a:bodyPr/>
                    <a:lstStyle/>
                    <a:p>
                      <a:pPr>
                        <a:lnSpc>
                          <a:spcPct val="107000"/>
                        </a:lnSpc>
                        <a:buNone/>
                      </a:pPr>
                      <a:r>
                        <a:rPr lang="ru-RU" sz="1100">
                          <a:effectLst/>
                        </a:rPr>
                        <a:t>Полная русификация, поддержка отечественных стандартов</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extLst>
                  <a:ext uri="{0D108BD9-81ED-4DB2-BD59-A6C34878D82A}">
                    <a16:rowId xmlns:a16="http://schemas.microsoft.com/office/drawing/2014/main" val="2184643936"/>
                  </a:ext>
                </a:extLst>
              </a:tr>
              <a:tr h="457348">
                <a:tc>
                  <a:txBody>
                    <a:bodyPr/>
                    <a:lstStyle/>
                    <a:p>
                      <a:pPr>
                        <a:lnSpc>
                          <a:spcPct val="107000"/>
                        </a:lnSpc>
                        <a:buNone/>
                      </a:pPr>
                      <a:r>
                        <a:rPr lang="ru-RU" sz="1100">
                          <a:effectLst/>
                        </a:rPr>
                        <a:t>Поддержка оборудования</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49029" marT="49029" marB="49029" anchor="ctr"/>
                </a:tc>
                <a:tc>
                  <a:txBody>
                    <a:bodyPr/>
                    <a:lstStyle/>
                    <a:p>
                      <a:pPr>
                        <a:lnSpc>
                          <a:spcPct val="107000"/>
                        </a:lnSpc>
                        <a:buNone/>
                      </a:pPr>
                      <a:r>
                        <a:rPr lang="ru-RU" sz="1100">
                          <a:effectLst/>
                        </a:rPr>
                        <a:t>Устаревшие драйверы (новое железо может не работать)</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tc>
                  <a:txBody>
                    <a:bodyPr/>
                    <a:lstStyle/>
                    <a:p>
                      <a:pPr>
                        <a:lnSpc>
                          <a:spcPct val="107000"/>
                        </a:lnSpc>
                        <a:buNone/>
                      </a:pPr>
                      <a:r>
                        <a:rPr lang="ru-RU" sz="1100" dirty="0">
                          <a:effectLst/>
                        </a:rPr>
                        <a:t>Современные драйверы (включая российские разработки)</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029" marR="49029" marT="49029" marB="49029" anchor="ctr"/>
                </a:tc>
                <a:extLst>
                  <a:ext uri="{0D108BD9-81ED-4DB2-BD59-A6C34878D82A}">
                    <a16:rowId xmlns:a16="http://schemas.microsoft.com/office/drawing/2014/main" val="2784218439"/>
                  </a:ext>
                </a:extLst>
              </a:tr>
            </a:tbl>
          </a:graphicData>
        </a:graphic>
      </p:graphicFrame>
    </p:spTree>
    <p:extLst>
      <p:ext uri="{BB962C8B-B14F-4D97-AF65-F5344CB8AC3E}">
        <p14:creationId xmlns:p14="http://schemas.microsoft.com/office/powerpoint/2010/main" val="1119776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96AD7F-8AC0-A4D6-B927-721A62780519}"/>
              </a:ext>
            </a:extLst>
          </p:cNvPr>
          <p:cNvSpPr>
            <a:spLocks noGrp="1"/>
          </p:cNvSpPr>
          <p:nvPr>
            <p:ph type="title"/>
          </p:nvPr>
        </p:nvSpPr>
        <p:spPr/>
        <p:txBody>
          <a:bodyPr>
            <a:normAutofit/>
          </a:bodyPr>
          <a:lstStyle/>
          <a:p>
            <a:r>
              <a:rPr lang="ru-RU" sz="1800" dirty="0">
                <a:solidFill>
                  <a:schemeClr val="tx1"/>
                </a:solidFill>
              </a:rPr>
              <a:t>Выводы</a:t>
            </a:r>
          </a:p>
        </p:txBody>
      </p:sp>
      <p:sp>
        <p:nvSpPr>
          <p:cNvPr id="3" name="Объект 2">
            <a:extLst>
              <a:ext uri="{FF2B5EF4-FFF2-40B4-BE49-F238E27FC236}">
                <a16:creationId xmlns:a16="http://schemas.microsoft.com/office/drawing/2014/main" id="{60FBF095-17E8-9611-E0D8-8814FDBC5E6B}"/>
              </a:ext>
            </a:extLst>
          </p:cNvPr>
          <p:cNvSpPr>
            <a:spLocks noGrp="1"/>
          </p:cNvSpPr>
          <p:nvPr>
            <p:ph idx="1"/>
          </p:nvPr>
        </p:nvSpPr>
        <p:spPr/>
        <p:txBody>
          <a:bodyPr/>
          <a:lstStyle/>
          <a:p>
            <a:pPr marL="0" lvl="0" indent="0" fontAlgn="base">
              <a:buSzPts val="1000"/>
              <a:buNone/>
              <a:tabLst>
                <a:tab pos="457200" algn="l"/>
              </a:tabLst>
            </a:pPr>
            <a:r>
              <a:rPr lang="ru-RU" sz="1800" b="1" dirty="0">
                <a:solidFill>
                  <a:srgbClr val="000000"/>
                </a:solidFill>
                <a:effectLst/>
                <a:latin typeface="Times New Roman" panose="02020603050405020304" pitchFamily="18" charset="0"/>
                <a:ea typeface="Times New Roman" panose="02020603050405020304" pitchFamily="18" charset="0"/>
              </a:rPr>
              <a:t>Windows 7</a:t>
            </a:r>
            <a:r>
              <a:rPr lang="ru-RU" sz="1800" dirty="0">
                <a:solidFill>
                  <a:srgbClr val="000000"/>
                </a:solidFill>
                <a:effectLst/>
                <a:latin typeface="Times New Roman" panose="02020603050405020304" pitchFamily="18" charset="0"/>
                <a:ea typeface="Times New Roman" panose="02020603050405020304" pitchFamily="18" charset="0"/>
              </a:rPr>
              <a:t> — устаревшая ОС, подходящая для старых компьютеров и ПО, но небезопасная из-за отсутствия обновлений.</a:t>
            </a:r>
            <a:endParaRPr lang="ru-RU" sz="1800" dirty="0">
              <a:effectLst/>
              <a:latin typeface="Times New Roman" panose="02020603050405020304" pitchFamily="18" charset="0"/>
              <a:ea typeface="Times New Roman" panose="02020603050405020304" pitchFamily="18" charset="0"/>
            </a:endParaRPr>
          </a:p>
          <a:p>
            <a:pPr marL="0" lvl="0" indent="0" fontAlgn="base">
              <a:buSzPts val="1000"/>
              <a:buNone/>
              <a:tabLst>
                <a:tab pos="457200" algn="l"/>
              </a:tabLst>
            </a:pPr>
            <a:r>
              <a:rPr lang="ru-RU" sz="1800" b="1" dirty="0" err="1">
                <a:solidFill>
                  <a:srgbClr val="000000"/>
                </a:solidFill>
                <a:effectLst/>
                <a:latin typeface="Times New Roman" panose="02020603050405020304" pitchFamily="18" charset="0"/>
                <a:ea typeface="Times New Roman" panose="02020603050405020304" pitchFamily="18" charset="0"/>
              </a:rPr>
              <a:t>RedOS</a:t>
            </a:r>
            <a:r>
              <a:rPr lang="ru-RU" sz="1800" dirty="0">
                <a:solidFill>
                  <a:srgbClr val="000000"/>
                </a:solidFill>
                <a:effectLst/>
                <a:latin typeface="Times New Roman" panose="02020603050405020304" pitchFamily="18" charset="0"/>
                <a:ea typeface="Times New Roman" panose="02020603050405020304" pitchFamily="18" charset="0"/>
              </a:rPr>
              <a:t> — современная российская ОС на базе Linux, ориентирована на безопасность, госструктуры и корпоративный сектор. Требует перехода на Linux-софт, но поддерживает Wine для запуска Windows-приложений.</a:t>
            </a:r>
            <a:endParaRPr lang="ru-RU" sz="1800" dirty="0">
              <a:effectLst/>
              <a:latin typeface="Times New Roman" panose="02020603050405020304" pitchFamily="18" charset="0"/>
              <a:ea typeface="Times New Roman" panose="02020603050405020304" pitchFamily="18" charset="0"/>
            </a:endParaRPr>
          </a:p>
          <a:p>
            <a:pPr marL="0" indent="0">
              <a:buNone/>
            </a:pPr>
            <a:endParaRPr lang="ru-RU" dirty="0"/>
          </a:p>
        </p:txBody>
      </p:sp>
    </p:spTree>
    <p:extLst>
      <p:ext uri="{BB962C8B-B14F-4D97-AF65-F5344CB8AC3E}">
        <p14:creationId xmlns:p14="http://schemas.microsoft.com/office/powerpoint/2010/main" val="862300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E52207-34FA-2239-D7DE-297E2EBA3870}"/>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EDB03734-ECBE-F6F5-BA9A-4A7AF9B872B8}"/>
              </a:ext>
            </a:extLst>
          </p:cNvPr>
          <p:cNvSpPr>
            <a:spLocks noGrp="1"/>
          </p:cNvSpPr>
          <p:nvPr>
            <p:ph idx="1"/>
          </p:nvPr>
        </p:nvSpPr>
        <p:spPr>
          <a:xfrm>
            <a:off x="1103312" y="2477416"/>
            <a:ext cx="8946541" cy="4195481"/>
          </a:xfrm>
        </p:spPr>
        <p:txBody>
          <a:bodyPr/>
          <a:lstStyle/>
          <a:p>
            <a:r>
              <a:rPr lang="ru-RU" altLang="ru-RU" dirty="0">
                <a:latin typeface="Arial" panose="020B0604020202020204" pitchFamily="34" charset="0"/>
                <a:ea typeface="Times New Roman" panose="02020603050405020304" pitchFamily="18" charset="0"/>
              </a:rPr>
              <a:t>Создавал новую виртуальную машину, с определенными параметрами. (Рисунок 2)</a:t>
            </a:r>
            <a:endParaRPr lang="ru-RU" altLang="ru-RU" sz="1100" dirty="0">
              <a:latin typeface="Arial" panose="020B0604020202020204" pitchFamily="34" charset="0"/>
            </a:endParaRPr>
          </a:p>
          <a:p>
            <a:endParaRPr lang="ru-RU" dirty="0"/>
          </a:p>
        </p:txBody>
      </p:sp>
      <p:pic>
        <p:nvPicPr>
          <p:cNvPr id="2049" name="Рисунок 3">
            <a:extLst>
              <a:ext uri="{FF2B5EF4-FFF2-40B4-BE49-F238E27FC236}">
                <a16:creationId xmlns:a16="http://schemas.microsoft.com/office/drawing/2014/main" id="{DA0CB5C4-0CFA-52CC-F6AB-803315AF8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319" y="3429000"/>
            <a:ext cx="3438525" cy="19431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D007C3ED-0A99-3D5C-6000-276207E53D75}"/>
              </a:ext>
            </a:extLst>
          </p:cNvPr>
          <p:cNvSpPr>
            <a:spLocks noChangeArrowheads="1"/>
          </p:cNvSpPr>
          <p:nvPr/>
        </p:nvSpPr>
        <p:spPr bwMode="auto">
          <a:xfrm>
            <a:off x="-412045" y="60308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Рисунок 2- Создание виртуальной машины</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4427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35A7E5-EC21-C466-1250-028E6EFEF0C2}"/>
              </a:ext>
            </a:extLst>
          </p:cNvPr>
          <p:cNvSpPr>
            <a:spLocks noGrp="1"/>
          </p:cNvSpPr>
          <p:nvPr>
            <p:ph type="title"/>
          </p:nvPr>
        </p:nvSpPr>
        <p:spPr>
          <a:xfrm>
            <a:off x="983094" y="153121"/>
            <a:ext cx="9404723" cy="1400530"/>
          </a:xfrm>
        </p:spPr>
        <p:txBody>
          <a:bodyPr/>
          <a:lstStyle/>
          <a:p>
            <a:endParaRPr lang="ru-RU" dirty="0"/>
          </a:p>
        </p:txBody>
      </p:sp>
      <p:sp>
        <p:nvSpPr>
          <p:cNvPr id="3" name="Объект 2">
            <a:extLst>
              <a:ext uri="{FF2B5EF4-FFF2-40B4-BE49-F238E27FC236}">
                <a16:creationId xmlns:a16="http://schemas.microsoft.com/office/drawing/2014/main" id="{0B42E4D4-9C3A-28B9-6EDF-8536AB251360}"/>
              </a:ext>
            </a:extLst>
          </p:cNvPr>
          <p:cNvSpPr>
            <a:spLocks noGrp="1"/>
          </p:cNvSpPr>
          <p:nvPr>
            <p:ph idx="1"/>
          </p:nvPr>
        </p:nvSpPr>
        <p:spPr>
          <a:xfrm>
            <a:off x="1013001" y="2662519"/>
            <a:ext cx="8946541" cy="4195481"/>
          </a:xfrm>
        </p:spPr>
        <p:txBody>
          <a:bodyPr/>
          <a:lstStyle/>
          <a:p>
            <a:endParaRPr lang="ru-RU" dirty="0"/>
          </a:p>
        </p:txBody>
      </p:sp>
      <p:sp>
        <p:nvSpPr>
          <p:cNvPr id="4" name="Rectangle 2">
            <a:extLst>
              <a:ext uri="{FF2B5EF4-FFF2-40B4-BE49-F238E27FC236}">
                <a16:creationId xmlns:a16="http://schemas.microsoft.com/office/drawing/2014/main" id="{B31BF451-BA21-2EC4-2A9A-1B7DE132B31F}"/>
              </a:ext>
            </a:extLst>
          </p:cNvPr>
          <p:cNvSpPr>
            <a:spLocks noChangeArrowheads="1"/>
          </p:cNvSpPr>
          <p:nvPr/>
        </p:nvSpPr>
        <p:spPr bwMode="auto">
          <a:xfrm>
            <a:off x="1147632" y="28077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Создал </a:t>
            </a:r>
            <a:r>
              <a:rPr kumimoji="0" lang="en-US"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Windows</a:t>
            </a:r>
            <a:r>
              <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7 на виртуальной машине и установил </a:t>
            </a:r>
            <a:r>
              <a:rPr kumimoji="0" lang="en-US"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windows</a:t>
            </a:r>
            <a:r>
              <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7(Рисунок 3)(Рисунок 4)</a:t>
            </a:r>
            <a:endParaRPr kumimoji="0" lang="ru-RU" altLang="ru-RU"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3073" name="Рисунок 4">
            <a:extLst>
              <a:ext uri="{FF2B5EF4-FFF2-40B4-BE49-F238E27FC236}">
                <a16:creationId xmlns:a16="http://schemas.microsoft.com/office/drawing/2014/main" id="{EB38B725-C2F9-EE2A-C8ED-F25D1748B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7929" y="3253194"/>
            <a:ext cx="3514725" cy="23050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04EA08C-8376-0A73-F111-7DC18E1508DB}"/>
              </a:ext>
            </a:extLst>
          </p:cNvPr>
          <p:cNvSpPr>
            <a:spLocks noChangeArrowheads="1"/>
          </p:cNvSpPr>
          <p:nvPr/>
        </p:nvSpPr>
        <p:spPr bwMode="auto">
          <a:xfrm>
            <a:off x="-2636991" y="5994221"/>
            <a:ext cx="1200091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Рисунок 3- Создание </a:t>
            </a:r>
            <a:r>
              <a:rPr kumimoji="0" lang="en-US"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Windows</a:t>
            </a:r>
            <a:r>
              <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7 на виртуальной машине</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2F7A970D-F8BE-23E2-5CA7-5D21B046131F}"/>
              </a:ext>
            </a:extLst>
          </p:cNvPr>
          <p:cNvSpPr>
            <a:spLocks noChangeArrowheads="1"/>
          </p:cNvSpPr>
          <p:nvPr/>
        </p:nvSpPr>
        <p:spPr bwMode="auto">
          <a:xfrm>
            <a:off x="336983" y="-29959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3076" name="Рисунок 5">
            <a:extLst>
              <a:ext uri="{FF2B5EF4-FFF2-40B4-BE49-F238E27FC236}">
                <a16:creationId xmlns:a16="http://schemas.microsoft.com/office/drawing/2014/main" id="{0746EB91-A7B0-942D-2F86-028E03F07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162" y="3208058"/>
            <a:ext cx="3790950" cy="28289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710BD96C-BDA5-1462-61BC-86D030B81241}"/>
              </a:ext>
            </a:extLst>
          </p:cNvPr>
          <p:cNvSpPr>
            <a:spLocks noChangeArrowheads="1"/>
          </p:cNvSpPr>
          <p:nvPr/>
        </p:nvSpPr>
        <p:spPr bwMode="auto">
          <a:xfrm>
            <a:off x="1267929" y="65052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Рисунок 4- Установка </a:t>
            </a:r>
            <a:r>
              <a:rPr kumimoji="0" lang="en-US"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Windows</a:t>
            </a:r>
            <a:r>
              <a:rPr kumimoji="0" lang="ru-RU" altLang="ru-RU"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7 на виртуальную машину</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74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7362AB-82C8-6CD1-0861-372A0BD616B0}"/>
              </a:ext>
            </a:extLst>
          </p:cNvPr>
          <p:cNvSpPr>
            <a:spLocks noGrp="1"/>
          </p:cNvSpPr>
          <p:nvPr>
            <p:ph type="title"/>
          </p:nvPr>
        </p:nvSpPr>
        <p:spPr>
          <a:xfrm>
            <a:off x="677334" y="441429"/>
            <a:ext cx="8831633" cy="1400530"/>
          </a:xfrm>
        </p:spPr>
        <p:txBody>
          <a:bodyPr/>
          <a:lstStyle/>
          <a:p>
            <a:r>
              <a:rPr lang="ru-RU" dirty="0"/>
              <a:t>1.1 Установка </a:t>
            </a:r>
            <a:r>
              <a:rPr lang="en-US" dirty="0"/>
              <a:t>Ubuntu</a:t>
            </a:r>
            <a:endParaRPr lang="ru-RU" dirty="0"/>
          </a:p>
        </p:txBody>
      </p:sp>
      <p:sp>
        <p:nvSpPr>
          <p:cNvPr id="3" name="Объект 2">
            <a:extLst>
              <a:ext uri="{FF2B5EF4-FFF2-40B4-BE49-F238E27FC236}">
                <a16:creationId xmlns:a16="http://schemas.microsoft.com/office/drawing/2014/main" id="{49A4E9A4-1B10-3ED0-1A44-3999938099E2}"/>
              </a:ext>
            </a:extLst>
          </p:cNvPr>
          <p:cNvSpPr>
            <a:spLocks noGrp="1"/>
          </p:cNvSpPr>
          <p:nvPr>
            <p:ph idx="1"/>
          </p:nvPr>
        </p:nvSpPr>
        <p:spPr>
          <a:xfrm>
            <a:off x="677334" y="2160589"/>
            <a:ext cx="8596668" cy="4059587"/>
          </a:xfrm>
        </p:spPr>
        <p:txBody>
          <a:bodyPr/>
          <a:lstStyle/>
          <a:p>
            <a:pPr marL="0" indent="0">
              <a:buNone/>
            </a:pPr>
            <a:endParaRPr lang="ru-RU" dirty="0"/>
          </a:p>
        </p:txBody>
      </p:sp>
      <p:sp>
        <p:nvSpPr>
          <p:cNvPr id="4" name="Rectangle 2">
            <a:extLst>
              <a:ext uri="{FF2B5EF4-FFF2-40B4-BE49-F238E27FC236}">
                <a16:creationId xmlns:a16="http://schemas.microsoft.com/office/drawing/2014/main" id="{0A5E7B3D-D52C-22DB-6EBE-64211C7A7419}"/>
              </a:ext>
            </a:extLst>
          </p:cNvPr>
          <p:cNvSpPr>
            <a:spLocks noChangeArrowheads="1"/>
          </p:cNvSpPr>
          <p:nvPr/>
        </p:nvSpPr>
        <p:spPr bwMode="auto">
          <a:xfrm>
            <a:off x="1399822" y="2241809"/>
            <a:ext cx="8398933"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457200" algn="l"/>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После запуска ВМ появится окно программы установки. В нем следует указать местонахождение загруженного образа Ubuntu.(Рисунок 1.1)</a:t>
            </a:r>
            <a:endParaRPr kumimoji="0" lang="ru-RU" altLang="ru-RU"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5121" name="Рисунок 19" descr="Установка Ubuntu на VirtualBox">
            <a:extLst>
              <a:ext uri="{FF2B5EF4-FFF2-40B4-BE49-F238E27FC236}">
                <a16:creationId xmlns:a16="http://schemas.microsoft.com/office/drawing/2014/main" id="{A130968D-BB30-9D89-9066-C4D97D154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3544" y="3230918"/>
            <a:ext cx="2819839" cy="24272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5448F4A8-1C30-D68F-24A2-7EF716411BA7}"/>
              </a:ext>
            </a:extLst>
          </p:cNvPr>
          <p:cNvSpPr>
            <a:spLocks noChangeArrowheads="1"/>
          </p:cNvSpPr>
          <p:nvPr/>
        </p:nvSpPr>
        <p:spPr bwMode="auto">
          <a:xfrm>
            <a:off x="-519418" y="5953301"/>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Рисунок 1</a:t>
            </a:r>
            <a:r>
              <a:rPr kumimoji="0" lang="en-US"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.1</a:t>
            </a: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Выбор загрузочного диска</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899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AAEF17-46A8-0F3C-5552-C391027A1BEB}"/>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47AED271-C3E2-0F3B-7DB4-CF0DE2E1DCD6}"/>
              </a:ext>
            </a:extLst>
          </p:cNvPr>
          <p:cNvSpPr>
            <a:spLocks noGrp="1"/>
          </p:cNvSpPr>
          <p:nvPr>
            <p:ph idx="1"/>
          </p:nvPr>
        </p:nvSpPr>
        <p:spPr>
          <a:xfrm>
            <a:off x="677334" y="2367627"/>
            <a:ext cx="8596668" cy="3880773"/>
          </a:xfrm>
        </p:spPr>
        <p:txBody>
          <a:bodyPr/>
          <a:lstStyle/>
          <a:p>
            <a:endParaRPr lang="ru-RU" dirty="0"/>
          </a:p>
        </p:txBody>
      </p:sp>
      <p:sp>
        <p:nvSpPr>
          <p:cNvPr id="4" name="Rectangle 2">
            <a:extLst>
              <a:ext uri="{FF2B5EF4-FFF2-40B4-BE49-F238E27FC236}">
                <a16:creationId xmlns:a16="http://schemas.microsoft.com/office/drawing/2014/main" id="{095CEDA9-3B78-DA28-EA19-D25BB12720FC}"/>
              </a:ext>
            </a:extLst>
          </p:cNvPr>
          <p:cNvSpPr>
            <a:spLocks noChangeArrowheads="1"/>
          </p:cNvSpPr>
          <p:nvPr/>
        </p:nvSpPr>
        <p:spPr bwMode="auto">
          <a:xfrm>
            <a:off x="767645" y="2413337"/>
            <a:ext cx="7112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457200" algn="l"/>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Выбрав этот образ, мы перейдем к следующему шагу. В новом окне выбираем язык интерфейса – русский, чтобы процесс установки был полностью понятен.(Рисунок 1.2)</a:t>
            </a:r>
            <a:endParaRPr kumimoji="0" lang="ru-RU" altLang="ru-RU"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6145" name="Рисунок 18" descr="Установка Ubuntu на VirtualBox (2)">
            <a:extLst>
              <a:ext uri="{FF2B5EF4-FFF2-40B4-BE49-F238E27FC236}">
                <a16:creationId xmlns:a16="http://schemas.microsoft.com/office/drawing/2014/main" id="{E5A40399-455F-BAD7-3709-B8CD68F24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7653" y="3588018"/>
            <a:ext cx="2609850" cy="1971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57DF38E-BD97-9D00-A299-2C71B573EA78}"/>
              </a:ext>
            </a:extLst>
          </p:cNvPr>
          <p:cNvSpPr>
            <a:spLocks noChangeArrowheads="1"/>
          </p:cNvSpPr>
          <p:nvPr/>
        </p:nvSpPr>
        <p:spPr bwMode="auto">
          <a:xfrm>
            <a:off x="-993422" y="5840018"/>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Рисунок 1.2- Выбор языка установки</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6579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A9DE81-35D0-7781-A168-3C1AF9DAFDF9}"/>
              </a:ext>
            </a:extLst>
          </p:cNvPr>
          <p:cNvSpPr>
            <a:spLocks noGrp="1"/>
          </p:cNvSpPr>
          <p:nvPr>
            <p:ph type="title"/>
          </p:nvPr>
        </p:nvSpPr>
        <p:spPr/>
        <p:txBody>
          <a:bodyPr>
            <a:normAutofit fontScale="90000"/>
          </a:bodyPr>
          <a:lstStyle/>
          <a:p>
            <a:r>
              <a:rPr lang="ru-RU" sz="1800" dirty="0">
                <a:solidFill>
                  <a:srgbClr val="000000"/>
                </a:solidFill>
                <a:effectLst/>
                <a:latin typeface="Times New Roman" panose="02020603050405020304" pitchFamily="18" charset="0"/>
                <a:ea typeface="Times New Roman" panose="02020603050405020304" pitchFamily="18" charset="0"/>
              </a:rPr>
              <a:t>Далее можно пойти двумя путями: либо протестировать Ubuntu, запустив ее с образа диска (при этом она не будет устанавливаться на виртуальный диск), либо выполнить ее полную установку. Получить представление об операционной системе можно и в первом случае, однако полная установка позволит лучше погрузиться в ее среду.</a:t>
            </a:r>
            <a:br>
              <a:rPr lang="ru-RU" sz="1800" dirty="0">
                <a:effectLst/>
                <a:latin typeface="Times New Roman" panose="02020603050405020304" pitchFamily="18" charset="0"/>
                <a:ea typeface="Times New Roman" panose="02020603050405020304" pitchFamily="18" charset="0"/>
              </a:rPr>
            </a:br>
            <a:endParaRPr lang="ru-RU" dirty="0"/>
          </a:p>
        </p:txBody>
      </p:sp>
      <p:sp>
        <p:nvSpPr>
          <p:cNvPr id="3" name="Объект 2">
            <a:extLst>
              <a:ext uri="{FF2B5EF4-FFF2-40B4-BE49-F238E27FC236}">
                <a16:creationId xmlns:a16="http://schemas.microsoft.com/office/drawing/2014/main" id="{8758C6D4-9CD8-DC60-83B9-375B7B1C9877}"/>
              </a:ext>
            </a:extLst>
          </p:cNvPr>
          <p:cNvSpPr>
            <a:spLocks noGrp="1"/>
          </p:cNvSpPr>
          <p:nvPr>
            <p:ph idx="1"/>
          </p:nvPr>
        </p:nvSpPr>
        <p:spPr>
          <a:xfrm>
            <a:off x="677334" y="2160589"/>
            <a:ext cx="8596668" cy="3880773"/>
          </a:xfrm>
        </p:spPr>
        <p:txBody>
          <a:bodyPr/>
          <a:lstStyle/>
          <a:p>
            <a:r>
              <a:rPr lang="ru-RU" sz="1800" dirty="0">
                <a:solidFill>
                  <a:srgbClr val="000000"/>
                </a:solidFill>
                <a:effectLst/>
                <a:latin typeface="Times New Roman" panose="02020603050405020304" pitchFamily="18" charset="0"/>
                <a:ea typeface="Times New Roman" panose="02020603050405020304" pitchFamily="18" charset="0"/>
              </a:rPr>
              <a:t>Выберем </a:t>
            </a:r>
            <a:r>
              <a:rPr lang="ru-RU" sz="1800" b="1" dirty="0">
                <a:solidFill>
                  <a:srgbClr val="000000"/>
                </a:solidFill>
                <a:effectLst/>
                <a:latin typeface="Times New Roman" panose="02020603050405020304" pitchFamily="18" charset="0"/>
                <a:ea typeface="Times New Roman" panose="02020603050405020304" pitchFamily="18" charset="0"/>
              </a:rPr>
              <a:t>«Установить»</a:t>
            </a:r>
            <a:r>
              <a:rPr lang="ru-RU" sz="1800" dirty="0">
                <a:solidFill>
                  <a:srgbClr val="000000"/>
                </a:solidFill>
                <a:effectLst/>
                <a:latin typeface="Times New Roman" panose="02020603050405020304" pitchFamily="18" charset="0"/>
                <a:ea typeface="Times New Roman" panose="02020603050405020304" pitchFamily="18" charset="0"/>
              </a:rPr>
              <a:t>. После этого появится окно подготовки к инсталляции. Проверим, согласуются ли параметры ПК с требованиями разработчиков. Если да, перейдем к следующему шагу.(Рисунок 1.3)</a:t>
            </a:r>
            <a:endParaRPr lang="ru-RU" sz="1800" dirty="0">
              <a:effectLst/>
              <a:latin typeface="Times New Roman" panose="02020603050405020304" pitchFamily="18" charset="0"/>
              <a:ea typeface="Times New Roman" panose="02020603050405020304" pitchFamily="18" charset="0"/>
            </a:endParaRPr>
          </a:p>
          <a:p>
            <a:endParaRPr lang="ru-RU" dirty="0"/>
          </a:p>
        </p:txBody>
      </p:sp>
      <p:pic>
        <p:nvPicPr>
          <p:cNvPr id="7169" name="Рисунок 17" descr="Установка Ubuntu на VirtualBox (3)">
            <a:extLst>
              <a:ext uri="{FF2B5EF4-FFF2-40B4-BE49-F238E27FC236}">
                <a16:creationId xmlns:a16="http://schemas.microsoft.com/office/drawing/2014/main" id="{1F3246F5-0772-A58F-E94F-1756AB3C87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200" y="3133627"/>
            <a:ext cx="3638550" cy="2400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907096E2-F6CB-4B48-4BD4-F2B707E98EEC}"/>
              </a:ext>
            </a:extLst>
          </p:cNvPr>
          <p:cNvSpPr>
            <a:spLocks noChangeArrowheads="1"/>
          </p:cNvSpPr>
          <p:nvPr/>
        </p:nvSpPr>
        <p:spPr bwMode="auto">
          <a:xfrm>
            <a:off x="3251200" y="5522088"/>
            <a:ext cx="3835490"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Рисунок 1.3- Окно подготовки в инсталляции</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311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9479ED-053B-6D63-EDA8-26481557EA3C}"/>
              </a:ext>
            </a:extLst>
          </p:cNvPr>
          <p:cNvSpPr>
            <a:spLocks noGrp="1"/>
          </p:cNvSpPr>
          <p:nvPr>
            <p:ph type="title"/>
          </p:nvPr>
        </p:nvSpPr>
        <p:spPr>
          <a:xfrm>
            <a:off x="677334" y="609600"/>
            <a:ext cx="8060266" cy="891822"/>
          </a:xfrm>
        </p:spPr>
        <p:txBody>
          <a:bodyPr>
            <a:normAutofit fontScale="90000"/>
          </a:bodyPr>
          <a:lstStyle/>
          <a:p>
            <a:r>
              <a:rPr lang="ru-RU" sz="1800" dirty="0">
                <a:solidFill>
                  <a:srgbClr val="000000"/>
                </a:solidFill>
                <a:effectLst/>
                <a:latin typeface="Times New Roman" panose="02020603050405020304" pitchFamily="18" charset="0"/>
                <a:ea typeface="Times New Roman" panose="02020603050405020304" pitchFamily="18" charset="0"/>
              </a:rPr>
              <a:t>При установке выберем пункт, предлагающий стирание диска и установку Ubuntu. В процессе установки можно задать часовой пояс и указать раскладку клавиатуры.(Рисунок 1.4)</a:t>
            </a:r>
            <a:br>
              <a:rPr lang="ru-RU" sz="1800" dirty="0">
                <a:effectLst/>
                <a:latin typeface="Times New Roman" panose="02020603050405020304" pitchFamily="18" charset="0"/>
                <a:ea typeface="Times New Roman" panose="02020603050405020304" pitchFamily="18" charset="0"/>
              </a:rPr>
            </a:br>
            <a:endParaRPr lang="ru-RU" dirty="0"/>
          </a:p>
        </p:txBody>
      </p:sp>
      <p:sp>
        <p:nvSpPr>
          <p:cNvPr id="6" name="Объект 5">
            <a:extLst>
              <a:ext uri="{FF2B5EF4-FFF2-40B4-BE49-F238E27FC236}">
                <a16:creationId xmlns:a16="http://schemas.microsoft.com/office/drawing/2014/main" id="{F0B485C5-08B6-D240-3908-BB722CC647F9}"/>
              </a:ext>
            </a:extLst>
          </p:cNvPr>
          <p:cNvSpPr>
            <a:spLocks noGrp="1"/>
          </p:cNvSpPr>
          <p:nvPr>
            <p:ph idx="1"/>
          </p:nvPr>
        </p:nvSpPr>
        <p:spPr>
          <a:xfrm>
            <a:off x="812801" y="2312989"/>
            <a:ext cx="8596668" cy="3880773"/>
          </a:xfrm>
        </p:spPr>
        <p:txBody>
          <a:bodyPr/>
          <a:lstStyle/>
          <a:p>
            <a:endParaRPr lang="ru-RU" dirty="0"/>
          </a:p>
        </p:txBody>
      </p:sp>
      <p:sp>
        <p:nvSpPr>
          <p:cNvPr id="7" name="Rectangle 2">
            <a:extLst>
              <a:ext uri="{FF2B5EF4-FFF2-40B4-BE49-F238E27FC236}">
                <a16:creationId xmlns:a16="http://schemas.microsoft.com/office/drawing/2014/main" id="{60EEE349-909F-A9D1-4737-C8D5A21D379B}"/>
              </a:ext>
            </a:extLst>
          </p:cNvPr>
          <p:cNvSpPr>
            <a:spLocks noChangeArrowheads="1"/>
          </p:cNvSpPr>
          <p:nvPr/>
        </p:nvSpPr>
        <p:spPr bwMode="auto">
          <a:xfrm>
            <a:off x="135467"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8193" name="Рисунок 16" descr="Установка Ubuntu на VirtualBox (4)">
            <a:extLst>
              <a:ext uri="{FF2B5EF4-FFF2-40B4-BE49-F238E27FC236}">
                <a16:creationId xmlns:a16="http://schemas.microsoft.com/office/drawing/2014/main" id="{8DAF8651-708F-9C36-703B-EC172F7E17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635" y="3119792"/>
            <a:ext cx="3429000" cy="21050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C9C209E5-FFC2-4D5E-9BF4-E952B4913EFA}"/>
              </a:ext>
            </a:extLst>
          </p:cNvPr>
          <p:cNvSpPr>
            <a:spLocks noChangeArrowheads="1"/>
          </p:cNvSpPr>
          <p:nvPr/>
        </p:nvSpPr>
        <p:spPr bwMode="auto">
          <a:xfrm>
            <a:off x="-905842" y="5647796"/>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Рисунок 1.4- Выбор типа установки</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8946771"/>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101</TotalTime>
  <Words>1491</Words>
  <Application>Microsoft Office PowerPoint</Application>
  <PresentationFormat>Широкоэкранный</PresentationFormat>
  <Paragraphs>148</Paragraphs>
  <Slides>32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32</vt:i4>
      </vt:variant>
    </vt:vector>
  </HeadingPairs>
  <TitlesOfParts>
    <vt:vector size="37" baseType="lpstr">
      <vt:lpstr>Arial</vt:lpstr>
      <vt:lpstr>Times New Roman</vt:lpstr>
      <vt:lpstr>Trebuchet MS</vt:lpstr>
      <vt:lpstr>Wingdings 3</vt:lpstr>
      <vt:lpstr>Аспект</vt:lpstr>
      <vt:lpstr>Отчёт по учебной практике по теме ПМ.04.Сопровождение и обслуживание программного обеспечения компьютерных систем </vt:lpstr>
      <vt:lpstr>Содержание</vt:lpstr>
      <vt:lpstr>1. Мной была создана виртуальная машина, в которой имеется такие OC, как(Windows 7, Linux) </vt:lpstr>
      <vt:lpstr>Презентация PowerPoint</vt:lpstr>
      <vt:lpstr>Презентация PowerPoint</vt:lpstr>
      <vt:lpstr>1.1 Установка Ubuntu</vt:lpstr>
      <vt:lpstr>Презентация PowerPoint</vt:lpstr>
      <vt:lpstr>Далее можно пойти двумя путями: либо протестировать Ubuntu, запустив ее с образа диска (при этом она не будет устанавливаться на виртуальный диск), либо выполнить ее полную установку. Получить представление об операционной системе можно и в первом случае, однако полная установка позволит лучше погрузиться в ее среду. </vt:lpstr>
      <vt:lpstr>При установке выберем пункт, предлагающий стирание диска и установку Ubuntu. В процессе установки можно задать часовой пояс и указать раскладку клавиатуры.(Рисунок 1.4) </vt:lpstr>
      <vt:lpstr>Далее указываем имя ПК, устанавливаем логин и пароль. Выбираем тип аутентификации.(Рисунок 1.5) </vt:lpstr>
      <vt:lpstr>Процедура установки займет примерно 20 минут. После ее завершения произойдет автоматическая перезагрузка ПК, после чего запустится рабочий стол установленной Ubuntu.(Рисунок 1.6) </vt:lpstr>
      <vt:lpstr>2.Установка ПО (Office, Antivirus, 1C enterprise, установка Сред разработки) </vt:lpstr>
      <vt:lpstr>Установка 1с Enterprise(Рисунок 2.1-2.4) </vt:lpstr>
      <vt:lpstr>3.Установка Adobe Acrobat Reader: </vt:lpstr>
      <vt:lpstr>4.Настройка ОС </vt:lpstr>
      <vt:lpstr>5.Установка сервера, Gogs.(Рисунок 5.1-5.11)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Далее необходимо подключится с компьютера, чтобы удаленно настроить OpenMediaVault. </vt:lpstr>
      <vt:lpstr>6.Нагрузка ОС, анализ журналов событий(Рисунок 6.1-6.4) </vt:lpstr>
      <vt:lpstr>Презентация PowerPoint</vt:lpstr>
      <vt:lpstr>Презентация PowerPoint</vt:lpstr>
      <vt:lpstr>Презентация PowerPoint</vt:lpstr>
      <vt:lpstr>9.Работа с системой контроля версий Git. </vt:lpstr>
      <vt:lpstr>Презентация PowerPoint</vt:lpstr>
      <vt:lpstr>10.Сравнительная характеристика ОС которые установили. </vt:lpstr>
      <vt:lpstr>Презентация PowerPoint</vt:lpstr>
      <vt:lpstr>Выводы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Kab33</dc:creator>
  <cp:lastModifiedBy>Kab33</cp:lastModifiedBy>
  <cp:revision>1</cp:revision>
  <dcterms:created xsi:type="dcterms:W3CDTF">2025-05-05T09:45:43Z</dcterms:created>
  <dcterms:modified xsi:type="dcterms:W3CDTF">2025-05-05T11:27:30Z</dcterms:modified>
</cp:coreProperties>
</file>