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4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8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8A67E-B386-3AC8-5A32-3480DBA5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808" y="923544"/>
            <a:ext cx="8513064" cy="24323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ПМ.04. Сопровождение и обслуживание программного обеспечения компьютерных систем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«Установка, настройка, и использование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F109-A62D-B917-FE64-BB17A31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33" y="3920149"/>
            <a:ext cx="4028792" cy="1874067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 Роман Алексеевич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Махнёв Александр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84614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2E4C-5304-F2DE-5C56-83436DD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установки </a:t>
            </a:r>
            <a:r>
              <a:rPr lang="en-US" dirty="0"/>
              <a:t>Astra Linux,</a:t>
            </a:r>
            <a:r>
              <a:rPr lang="ru-RU" dirty="0"/>
              <a:t>я сделал настройку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7C1D68-D7CF-D316-C500-F51D233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1045"/>
            <a:ext cx="3488342" cy="193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F969E-9E1B-9FEE-4721-96A542C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4" y="2274652"/>
            <a:ext cx="4069039" cy="664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4861B-7EB0-8E43-D5EB-8A13886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91" y="3389243"/>
            <a:ext cx="4467225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691C-0B0C-267C-30A4-40E66D7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4.2. Обоснование варианта конфигурации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F2AD-CF91-AADF-C165-96DAC8A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Цель: Выбор оптимальной конфигурации Astra Linux для обеспечения стабильной, безопасной и производительной работы сервера в условиях предприятия ООО"СФ"БЕЛКА - ФАВОРИТ".</a:t>
            </a:r>
            <a:endParaRPr lang="ru-RU" sz="1600" dirty="0"/>
          </a:p>
          <a:p>
            <a:r>
              <a:rPr lang="ru-RU" dirty="0"/>
              <a:t>Критерии выбора конфигурации</a:t>
            </a:r>
            <a:endParaRPr lang="ru-RU" sz="1600" dirty="0"/>
          </a:p>
          <a:p>
            <a:pPr lvl="0"/>
            <a:r>
              <a:rPr lang="ru-RU" dirty="0"/>
              <a:t>Безопасность:</a:t>
            </a:r>
            <a:endParaRPr lang="ru-RU" sz="1600" dirty="0"/>
          </a:p>
          <a:p>
            <a:pPr lvl="1"/>
            <a:r>
              <a:rPr lang="ru-RU" dirty="0"/>
              <a:t>Соответствие требованиям ФСТЭК и ФСБ (для Astra Linux Special Edition).</a:t>
            </a:r>
            <a:endParaRPr lang="ru-RU" sz="1400" dirty="0"/>
          </a:p>
          <a:p>
            <a:pPr lvl="1"/>
            <a:r>
              <a:rPr lang="ru-RU" dirty="0"/>
              <a:t>Минимизация уязвимостей за счёт "минимальной установки" (без лишних пакетов).</a:t>
            </a:r>
            <a:endParaRPr lang="ru-RU" sz="1400" dirty="0"/>
          </a:p>
          <a:p>
            <a:pPr lvl="0"/>
            <a:r>
              <a:rPr lang="ru-RU" dirty="0"/>
              <a:t>Производительность:</a:t>
            </a:r>
            <a:endParaRPr lang="ru-RU" sz="1600" dirty="0"/>
          </a:p>
          <a:p>
            <a:pPr lvl="1"/>
            <a:r>
              <a:rPr lang="ru-RU" dirty="0"/>
              <a:t>Оптимизация под оборудование сервера (HP </a:t>
            </a:r>
            <a:r>
              <a:rPr lang="ru-RU" dirty="0" err="1"/>
              <a:t>ProLiant</a:t>
            </a:r>
            <a:r>
              <a:rPr lang="ru-RU" dirty="0"/>
              <a:t> DL380, 32 ГБ ОЗУ).</a:t>
            </a:r>
            <a:endParaRPr lang="ru-RU" sz="1400" dirty="0"/>
          </a:p>
          <a:p>
            <a:pPr lvl="1"/>
            <a:r>
              <a:rPr lang="ru-RU" dirty="0"/>
              <a:t>Выбор файловой системы ext4 как наиболее стабильной для серверов.</a:t>
            </a:r>
            <a:endParaRPr lang="ru-RU" sz="1400" dirty="0"/>
          </a:p>
          <a:p>
            <a:pPr lvl="0"/>
            <a:r>
              <a:rPr lang="ru-RU" dirty="0"/>
              <a:t>Совместимость:</a:t>
            </a:r>
            <a:endParaRPr lang="ru-RU" sz="1600" dirty="0"/>
          </a:p>
          <a:p>
            <a:pPr lvl="1"/>
            <a:r>
              <a:rPr lang="ru-RU" dirty="0"/>
              <a:t>Поддержка существующего ПО предприятия (1С, </a:t>
            </a:r>
            <a:r>
              <a:rPr lang="ru-RU" dirty="0" err="1"/>
              <a:t>Samba</a:t>
            </a:r>
            <a:r>
              <a:rPr lang="ru-RU" dirty="0"/>
              <a:t>).</a:t>
            </a:r>
            <a:endParaRPr lang="ru-RU" sz="1400" dirty="0"/>
          </a:p>
          <a:p>
            <a:r>
              <a:rPr lang="ru-RU" dirty="0"/>
              <a:t>Возможность интеграции с Windows-инфраструктурой.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1610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388E-496F-968B-64D6-A55C520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4.3 Обеспечение доступа различным категориям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96F5-79FB-177F-BACE-2C415D4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Созданы группы пользователей:</a:t>
            </a:r>
            <a:endParaRPr lang="ru-RU" sz="1600" dirty="0"/>
          </a:p>
          <a:p>
            <a:pPr lvl="1"/>
            <a:r>
              <a:rPr lang="ru-RU" dirty="0" err="1"/>
              <a:t>admin</a:t>
            </a:r>
            <a:r>
              <a:rPr lang="ru-RU" dirty="0"/>
              <a:t> – полный доступ.</a:t>
            </a:r>
            <a:endParaRPr lang="ru-RU" sz="1400" dirty="0"/>
          </a:p>
          <a:p>
            <a:pPr lvl="1"/>
            <a:r>
              <a:rPr lang="ru-RU" dirty="0" err="1"/>
              <a:t>users</a:t>
            </a:r>
            <a:r>
              <a:rPr lang="ru-RU" dirty="0"/>
              <a:t> – ограниченные права.</a:t>
            </a:r>
            <a:endParaRPr lang="ru-RU" sz="1400" dirty="0"/>
          </a:p>
          <a:p>
            <a:pPr lvl="1"/>
            <a:r>
              <a:rPr lang="ru-RU" dirty="0" err="1"/>
              <a:t>guests</a:t>
            </a:r>
            <a:r>
              <a:rPr lang="ru-RU" dirty="0"/>
              <a:t> – доступ только к определенным директориям.</a:t>
            </a:r>
            <a:endParaRPr lang="ru-RU" sz="1400" dirty="0"/>
          </a:p>
          <a:p>
            <a:r>
              <a:rPr lang="ru-RU" dirty="0"/>
              <a:t>Настроены права доступа через «Политику безопасностей»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BFFE-D3A1-608B-4656-6966CB78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5" y="4100975"/>
            <a:ext cx="2461729" cy="17018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7BE78-C9C5-7AB4-4D93-1F35F25B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9" y="4199034"/>
            <a:ext cx="31242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8E9-6D6B-4E6B-C9E5-76DB6E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4.4. Обеспечение совместимости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53C2-C2D7-F1C2-C517-8E22AEF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Настроен </a:t>
            </a:r>
            <a:r>
              <a:rPr lang="ru-RU" dirty="0" err="1"/>
              <a:t>Samba</a:t>
            </a:r>
            <a:r>
              <a:rPr lang="ru-RU" dirty="0"/>
              <a:t> для доступа к общим файлам с Windows-машин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25ADB-53D6-1AE5-3CF2-3E826475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2697660"/>
            <a:ext cx="684022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984D-474C-9469-9322-B0A0FD5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4.5. Контроль качества</a:t>
            </a:r>
            <a:r>
              <a:rPr lang="en-US" b="1" dirty="0"/>
              <a:t> </a:t>
            </a:r>
            <a:r>
              <a:rPr lang="ru-RU" b="1" dirty="0"/>
              <a:t>функционирования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C53B-1D87-BD84-9B95-8D705DE5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Использованы утилиты:</a:t>
            </a:r>
            <a:endParaRPr lang="ru-RU" sz="1600" dirty="0"/>
          </a:p>
          <a:p>
            <a:pPr lvl="1"/>
            <a:r>
              <a:rPr lang="ru-RU" dirty="0" err="1"/>
              <a:t>journalctl</a:t>
            </a:r>
            <a:r>
              <a:rPr lang="ru-RU" dirty="0"/>
              <a:t> – просмотр логов.</a:t>
            </a:r>
            <a:endParaRPr lang="ru-RU" sz="1400" dirty="0"/>
          </a:p>
          <a:p>
            <a:pPr lvl="1"/>
            <a:r>
              <a:rPr lang="ru-RU" dirty="0" err="1"/>
              <a:t>top</a:t>
            </a:r>
            <a:r>
              <a:rPr lang="ru-RU" dirty="0"/>
              <a:t> – мониторинг нагрузки на CPU.</a:t>
            </a:r>
            <a:endParaRPr lang="ru-RU" sz="1400" dirty="0"/>
          </a:p>
          <a:p>
            <a:pPr lvl="1"/>
            <a:r>
              <a:rPr lang="ru-RU" dirty="0" err="1"/>
              <a:t>df</a:t>
            </a:r>
            <a:r>
              <a:rPr lang="ru-RU" dirty="0"/>
              <a:t> -h – проверка использования дискового пространства.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AF69C-CA9D-69C2-2EE8-7FF22EB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4.6. Анализ условий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29E-B7CE-E4A7-9F54-286D0E95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Измерена температура CPU (</a:t>
            </a:r>
            <a:r>
              <a:rPr lang="ru-RU" dirty="0" err="1"/>
              <a:t>sensors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Проверена стабильность сети (</a:t>
            </a:r>
            <a:r>
              <a:rPr lang="ru-RU" dirty="0" err="1"/>
              <a:t>ping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E88C1-F51F-65A3-86C6-277AE8A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7" y="3230631"/>
            <a:ext cx="5605423" cy="1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F077-7DBC-8E00-D48A-60BDC28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4.7. Анализ функционирования ПО с помощью инструментальных средств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0277-C44C-D980-3103-DD1C296B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1029872"/>
          </a:xfrm>
        </p:spPr>
        <p:txBody>
          <a:bodyPr/>
          <a:lstStyle/>
          <a:p>
            <a:pPr lvl="0"/>
            <a:r>
              <a:rPr lang="ru-RU" dirty="0"/>
              <a:t>Использован </a:t>
            </a:r>
            <a:r>
              <a:rPr lang="ru-RU" dirty="0" err="1"/>
              <a:t>strace</a:t>
            </a:r>
            <a:r>
              <a:rPr lang="ru-RU" dirty="0"/>
              <a:t> для отслеживания системных вызовов.</a:t>
            </a:r>
          </a:p>
          <a:p>
            <a:pPr lvl="0"/>
            <a:r>
              <a:rPr lang="ru-RU" dirty="0"/>
              <a:t>Проанализирована работа Apache с помощью </a:t>
            </a:r>
            <a:r>
              <a:rPr lang="ru-RU" dirty="0" err="1"/>
              <a:t>apachetop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5C0-D9AB-6BE6-809B-8FB54E4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4.8. Выявление причин несоответствия функций требованиям заказчика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B0C0-EC8E-BE5E-9F08-3B2F97A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07640" cy="1665976"/>
          </a:xfrm>
        </p:spPr>
        <p:txBody>
          <a:bodyPr/>
          <a:lstStyle/>
          <a:p>
            <a:pPr lvl="0"/>
            <a:r>
              <a:rPr lang="ru-RU" dirty="0"/>
              <a:t>Обнаружена проблема с драйверами сетевой карты – решено обновить ядро.</a:t>
            </a:r>
          </a:p>
          <a:p>
            <a:pPr lvl="0"/>
            <a:r>
              <a:rPr lang="ru-RU" dirty="0"/>
              <a:t>Некоторые Windows-приложения не работали в Wine – предложен переход на аналоги под Linux.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CA34-61C1-4606-B32F-748779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4.9. Предложение вариантов модификации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F047-FFF5-018E-9012-2BAB9B72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Рекомендовано обновить ядро до версии 5.10.</a:t>
            </a:r>
          </a:p>
          <a:p>
            <a:pPr lvl="0"/>
            <a:r>
              <a:rPr lang="ru-RU" dirty="0"/>
              <a:t>Предложено внедрить </a:t>
            </a:r>
            <a:r>
              <a:rPr lang="ru-RU" dirty="0" err="1"/>
              <a:t>Docker</a:t>
            </a:r>
            <a:r>
              <a:rPr lang="ru-RU" dirty="0"/>
              <a:t> для изоляции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680-60B5-65FC-C080-454364C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4.10. Определение качественных характеристик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37A13-EB16-E4A8-F715-C0DF6A5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Измерены метрики:</a:t>
            </a:r>
            <a:endParaRPr lang="ru-RU" sz="1600" dirty="0"/>
          </a:p>
          <a:p>
            <a:pPr lvl="1"/>
            <a:r>
              <a:rPr lang="ru-RU" dirty="0"/>
              <a:t>Время отклика сервера – менее 50 мс.</a:t>
            </a:r>
            <a:endParaRPr lang="ru-RU" sz="1400" dirty="0"/>
          </a:p>
          <a:p>
            <a:pPr lvl="1"/>
            <a:r>
              <a:rPr lang="ru-RU" dirty="0"/>
              <a:t>Нагрузка CPU в пике – не более 70%.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7EA5A-8CB4-DEEE-4655-BC5FFA1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0" y="3428999"/>
            <a:ext cx="4454194" cy="2265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06D0-04E4-2C6D-F8DD-C274253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428999"/>
            <a:ext cx="3838917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3980-89D9-7267-2619-40A9848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856"/>
            <a:ext cx="9601195" cy="45267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93C0-9DB3-CC3F-893D-24D73D3B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97" y="679010"/>
            <a:ext cx="9795850" cy="573084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1. Характеристика объекта практики (юридический адрес, специализация, структура)</a:t>
            </a:r>
          </a:p>
          <a:p>
            <a:pPr marL="0" lvl="0" indent="0">
              <a:buNone/>
            </a:pPr>
            <a:r>
              <a:rPr lang="ru-RU" sz="4400" dirty="0"/>
              <a:t>2. Описание рабочего места</a:t>
            </a:r>
          </a:p>
          <a:p>
            <a:pPr marL="0" lvl="0" indent="0">
              <a:buNone/>
            </a:pPr>
            <a:r>
              <a:rPr lang="ru-RU" sz="4400" dirty="0"/>
              <a:t>3. Состав программного и технического обеспечения, имеющегося на предприятии, их назначение.</a:t>
            </a:r>
          </a:p>
          <a:p>
            <a:pPr marL="0" lvl="0" indent="0">
              <a:buNone/>
            </a:pPr>
            <a:r>
              <a:rPr lang="ru-RU" sz="4400" dirty="0"/>
              <a:t>4. Описание выполненных видов работ</a:t>
            </a:r>
          </a:p>
          <a:p>
            <a:pPr marL="0" indent="0">
              <a:buNone/>
            </a:pPr>
            <a:r>
              <a:rPr lang="ru-RU" sz="4400" dirty="0"/>
              <a:t>4.1 Установить предложенное программное обеспечение</a:t>
            </a:r>
          </a:p>
          <a:p>
            <a:pPr marL="0" indent="0">
              <a:buNone/>
            </a:pPr>
            <a:r>
              <a:rPr lang="ru-RU" sz="4400" dirty="0"/>
              <a:t>4.2 Обосновать вариант конфигурации</a:t>
            </a:r>
          </a:p>
          <a:p>
            <a:pPr marL="0" indent="0">
              <a:buNone/>
            </a:pPr>
            <a:r>
              <a:rPr lang="ru-RU" sz="4400" dirty="0"/>
              <a:t>4.3 Обеспечить доступ различным категориям пользователей</a:t>
            </a:r>
          </a:p>
          <a:p>
            <a:pPr marL="0" indent="0">
              <a:buNone/>
            </a:pPr>
            <a:r>
              <a:rPr lang="ru-RU" sz="4400" dirty="0"/>
              <a:t>4.4 Обеспечить совместимость компонент с ранее установленными программными продуктами</a:t>
            </a:r>
          </a:p>
          <a:p>
            <a:pPr marL="0" indent="0">
              <a:buNone/>
            </a:pPr>
            <a:r>
              <a:rPr lang="ru-RU" sz="4400" dirty="0"/>
              <a:t>4.5 Проконтролировать качество функционирования программного обеспечения  с помощью встроенных средств</a:t>
            </a:r>
          </a:p>
          <a:p>
            <a:pPr marL="0" indent="0">
              <a:buNone/>
            </a:pPr>
            <a:r>
              <a:rPr lang="ru-RU" sz="4400" dirty="0"/>
              <a:t>4.6 Выполнить анализ условий эксплуатации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4.7 Выполнить анализ функционирования программного обеспечения с помощью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4.8 Выявить причины несоответствия выполняемых функций требованиям заказчика</a:t>
            </a:r>
          </a:p>
          <a:p>
            <a:pPr marL="0" indent="0">
              <a:buNone/>
            </a:pPr>
            <a:r>
              <a:rPr lang="ru-RU" sz="4400" dirty="0"/>
              <a:t>4.9 Предложить варианты модификации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4.10 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4.11 Сохранить результаты в системе контроля версий.</a:t>
            </a:r>
          </a:p>
          <a:p>
            <a:pPr marL="0" indent="0">
              <a:buNone/>
            </a:pPr>
            <a:r>
              <a:rPr lang="ru-RU" sz="4400" dirty="0"/>
              <a:t>4.12 Проанализировать риски и характеристики качества программного обеспечения;</a:t>
            </a:r>
          </a:p>
          <a:p>
            <a:pPr marL="0" indent="0">
              <a:buNone/>
            </a:pPr>
            <a:r>
              <a:rPr lang="ru-RU" sz="4400" dirty="0"/>
              <a:t>4.13 Выбрать методы и средства защиты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4.14 Реализовать защиту программного обеспечения на требуемом уровне.</a:t>
            </a:r>
          </a:p>
          <a:p>
            <a:pPr marL="0" lvl="0" indent="0">
              <a:buNone/>
            </a:pPr>
            <a:r>
              <a:rPr lang="ru-RU" sz="4400" dirty="0"/>
              <a:t>5. Руководство оператора </a:t>
            </a:r>
          </a:p>
          <a:p>
            <a:pPr marL="0" lvl="0" indent="0">
              <a:buNone/>
            </a:pPr>
            <a:r>
              <a:rPr lang="ru-RU" sz="4400" dirty="0"/>
              <a:t>6. Заключение.</a:t>
            </a:r>
          </a:p>
          <a:p>
            <a:pPr marL="0" lvl="0" indent="0">
              <a:buNone/>
            </a:pPr>
            <a:r>
              <a:rPr lang="ru-RU" sz="4400" dirty="0"/>
              <a:t>7. Приложения к отчету: диск со всеми подтверждающими материалами, отчет в электронном виде, презентация для выступления и др. материалы.</a:t>
            </a:r>
          </a:p>
          <a:p>
            <a:pPr>
              <a:buFont typeface="+mj-lt"/>
              <a:buAutoNum type="arabicPeriod"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31F8-CD90-9B49-7AD8-8349DA1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4.11. Сохранение результатов в системе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3687D-E29A-1E0F-4BB3-8F24D1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 репозиторий на </a:t>
            </a:r>
            <a:r>
              <a:rPr lang="ru-RU" dirty="0" err="1"/>
              <a:t>GitLab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690CA-BD5C-296C-27AF-B3734737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61" y="2745711"/>
            <a:ext cx="5439902" cy="242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2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343E9-28C7-3275-8145-A0D019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4.12. Анализ рисков и характеристик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0DECB-8AFC-B902-F07A-29806082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Выявлены риски:</a:t>
            </a:r>
            <a:endParaRPr lang="ru-RU" sz="1600" dirty="0"/>
          </a:p>
          <a:p>
            <a:pPr lvl="1"/>
            <a:r>
              <a:rPr lang="ru-RU" dirty="0"/>
              <a:t>Недостаточная защита от </a:t>
            </a:r>
            <a:r>
              <a:rPr lang="ru-RU" dirty="0" err="1"/>
              <a:t>DDoS</a:t>
            </a:r>
            <a:r>
              <a:rPr lang="ru-RU" dirty="0"/>
              <a:t>-атак.</a:t>
            </a:r>
            <a:endParaRPr lang="ru-RU" sz="1400" dirty="0"/>
          </a:p>
          <a:p>
            <a:pPr lvl="1"/>
            <a:r>
              <a:rPr lang="ru-RU" dirty="0"/>
              <a:t>Отсутствие шифрования данных.</a:t>
            </a:r>
            <a:endParaRPr lang="ru-RU" sz="1400" dirty="0"/>
          </a:p>
          <a:p>
            <a:pPr lvl="0"/>
            <a:r>
              <a:rPr lang="ru-RU" dirty="0"/>
              <a:t>Предложены решения:</a:t>
            </a:r>
            <a:endParaRPr lang="ru-RU" sz="1600" dirty="0"/>
          </a:p>
          <a:p>
            <a:r>
              <a:rPr lang="ru-RU" dirty="0"/>
              <a:t>Настройка </a:t>
            </a:r>
            <a:r>
              <a:rPr lang="ru-RU" dirty="0" err="1"/>
              <a:t>фаервола</a:t>
            </a:r>
            <a:r>
              <a:rPr lang="ru-RU" dirty="0"/>
              <a:t> (</a:t>
            </a:r>
            <a:r>
              <a:rPr lang="ru-RU" dirty="0" err="1"/>
              <a:t>iptables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Внедрение шифрования дисков (LUKS).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A97762-0B77-B423-3BB1-AE480811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2" y="4511578"/>
            <a:ext cx="5792993" cy="1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4220-095A-885E-EF51-320B90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4.13. Выбор методов и средств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22CF-C8DD-C175-9FED-56AB81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 и настроен Fail2Ban для защиты от </a:t>
            </a:r>
            <a:r>
              <a:rPr lang="ru-RU" dirty="0" err="1"/>
              <a:t>bruteforce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Включен </a:t>
            </a:r>
            <a:r>
              <a:rPr lang="ru-RU" dirty="0" err="1"/>
              <a:t>SELinux</a:t>
            </a:r>
            <a:r>
              <a:rPr lang="ru-RU" dirty="0"/>
              <a:t> в режиме </a:t>
            </a:r>
            <a:r>
              <a:rPr lang="ru-RU" dirty="0" err="1"/>
              <a:t>enforcing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9CFC529-2A35-FB0B-8E78-63F160E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2636312"/>
            <a:ext cx="4724400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95490-E812-6BD4-789F-2E5314C8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39" y="4293117"/>
            <a:ext cx="3124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E91-E771-80F1-BDF8-2F7ACE5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4.14. Реализация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FDF7D-77DF-BA15-0DBB-28611211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Настроены политики безопасности для пользователей.</a:t>
            </a:r>
          </a:p>
          <a:p>
            <a:r>
              <a:rPr lang="ru-RU" dirty="0"/>
              <a:t>Внедрено резервное копирование (</a:t>
            </a:r>
            <a:r>
              <a:rPr lang="ru-RU" dirty="0" err="1"/>
              <a:t>rsync</a:t>
            </a:r>
            <a:r>
              <a:rPr lang="ru-RU" dirty="0"/>
              <a:t> + </a:t>
            </a:r>
            <a:r>
              <a:rPr lang="ru-RU" dirty="0" err="1"/>
              <a:t>cron</a:t>
            </a:r>
            <a:r>
              <a:rPr lang="ru-RU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FAC78-403A-22C7-BA26-AAFE125C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3119643"/>
            <a:ext cx="6236098" cy="2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7BC5-3444-A32C-BEA8-38CD98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ru-RU" b="1" dirty="0"/>
              <a:t>Руководство оператора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185E-9425-D57D-C994-E050D15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Вход в систему:</a:t>
            </a:r>
            <a:endParaRPr lang="ru-RU" sz="1600" dirty="0"/>
          </a:p>
          <a:p>
            <a:pPr lvl="1"/>
            <a:r>
              <a:rPr lang="ru-RU" dirty="0"/>
              <a:t>Логин: персональный (выдается администратором).</a:t>
            </a:r>
            <a:endParaRPr lang="ru-RU" sz="1400" dirty="0"/>
          </a:p>
          <a:p>
            <a:pPr lvl="1"/>
            <a:r>
              <a:rPr lang="ru-RU" dirty="0"/>
              <a:t>Пароль: соответствует политике безопасности (не менее 8 символов).</a:t>
            </a:r>
            <a:endParaRPr lang="ru-RU" sz="1400" dirty="0"/>
          </a:p>
          <a:p>
            <a:pPr lvl="0"/>
            <a:r>
              <a:rPr lang="ru-RU" b="1" dirty="0"/>
              <a:t>Работа с терминалом:</a:t>
            </a:r>
            <a:endParaRPr lang="ru-RU" sz="1600" dirty="0"/>
          </a:p>
          <a:p>
            <a:pPr lvl="1"/>
            <a:r>
              <a:rPr lang="ru-RU" dirty="0"/>
              <a:t>Основные команды:</a:t>
            </a:r>
            <a:endParaRPr lang="ru-RU" sz="1400" dirty="0"/>
          </a:p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 - обновление пакетов</a:t>
            </a:r>
            <a:endParaRPr lang="ru-RU" sz="1600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apache</a:t>
            </a:r>
            <a:r>
              <a:rPr lang="ru-RU" dirty="0"/>
              <a:t>2  - перезапуск веб-сервера</a:t>
            </a:r>
            <a:endParaRPr lang="ru-RU" sz="1600" dirty="0"/>
          </a:p>
          <a:p>
            <a:pPr lvl="0"/>
            <a:r>
              <a:rPr lang="ru-RU" b="1" dirty="0"/>
              <a:t>Резервное копирование:</a:t>
            </a:r>
            <a:endParaRPr lang="ru-RU" sz="1600" dirty="0"/>
          </a:p>
          <a:p>
            <a:pPr lvl="1"/>
            <a:r>
              <a:rPr lang="ru-RU" dirty="0"/>
              <a:t>Пример скрипта для </a:t>
            </a:r>
            <a:r>
              <a:rPr lang="ru-RU" dirty="0" err="1"/>
              <a:t>cron</a:t>
            </a:r>
            <a:r>
              <a:rPr lang="ru-RU" dirty="0"/>
              <a:t>:</a:t>
            </a:r>
            <a:endParaRPr lang="ru-RU" sz="1400" dirty="0"/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/home/user/backup/ </a:t>
            </a:r>
            <a:r>
              <a:rPr lang="en-US" dirty="0" err="1"/>
              <a:t>user@server</a:t>
            </a:r>
            <a:r>
              <a:rPr lang="en-US" dirty="0"/>
              <a:t>:/backup/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2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11A-F5D5-CF5C-8B24-1A85B8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26F5-F25C-03DC-3C1D-A4D6177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практики были выполнены все поставленные задачи: установка и настройка Astra Linux, обеспечение безопасности, анализ рисков. Полученные навыки помогут в дальнейшей работе с Linux-системами.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80046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48A41-74FD-C624-D4B1-735FEDFD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 к отчету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B0-6C6D-6087-68E1-1FF7A260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GitHub: https://github.com/5w4g891/PM04_Proizvodstvennaya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7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CF98-8DC2-5018-B965-E1E92524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E5DF-6D6C-1F09-DF72-3029DD2A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D855-B522-3A68-91FF-0C551A22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1182"/>
            <a:ext cx="5137057" cy="10601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 Характеристика объекта практики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9B8C-871B-DBB8-3363-C63A5290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Организация:</a:t>
            </a:r>
            <a:r>
              <a:rPr lang="ru-RU" dirty="0"/>
              <a:t> ООО"СФ"БЕЛКА-ФАВОРИТ"</a:t>
            </a:r>
            <a:br>
              <a:rPr lang="ru-RU" dirty="0"/>
            </a:br>
            <a:r>
              <a:rPr lang="ru-RU" b="1" dirty="0"/>
              <a:t>Юридический адрес:</a:t>
            </a:r>
            <a:r>
              <a:rPr lang="ru-RU" dirty="0"/>
              <a:t> 613200, Кировская обл., г. Слободской, ул. Ленина, 123</a:t>
            </a:r>
            <a:br>
              <a:rPr lang="ru-RU" dirty="0"/>
            </a:br>
            <a:r>
              <a:rPr lang="ru-RU" b="1" dirty="0"/>
              <a:t>Специализация:</a:t>
            </a:r>
            <a:r>
              <a:rPr lang="ru-RU" dirty="0"/>
              <a:t> Производство спичек и сопутствующих товаров.</a:t>
            </a:r>
            <a:br>
              <a:rPr lang="ru-RU" dirty="0"/>
            </a:br>
            <a:r>
              <a:rPr lang="ru-RU" b="1" dirty="0"/>
              <a:t>Структура:</a:t>
            </a:r>
            <a:endParaRPr lang="ru-RU" dirty="0"/>
          </a:p>
          <a:p>
            <a:pPr lvl="0"/>
            <a:r>
              <a:rPr lang="ru-RU" dirty="0"/>
              <a:t>Производственный цех</a:t>
            </a:r>
          </a:p>
          <a:p>
            <a:pPr lvl="0"/>
            <a:r>
              <a:rPr lang="ru-RU" dirty="0"/>
              <a:t>Отдел логистики</a:t>
            </a:r>
          </a:p>
          <a:p>
            <a:pPr lvl="0"/>
            <a:r>
              <a:rPr lang="ru-RU" dirty="0"/>
              <a:t>IT-отдел</a:t>
            </a:r>
          </a:p>
          <a:p>
            <a:pPr lvl="0"/>
            <a:r>
              <a:rPr lang="ru-RU" dirty="0"/>
              <a:t>Бухгалтерия</a:t>
            </a:r>
          </a:p>
          <a:p>
            <a:pPr lvl="0"/>
            <a:r>
              <a:rPr lang="ru-RU" dirty="0"/>
              <a:t>Администрация</a:t>
            </a:r>
          </a:p>
          <a:p>
            <a:pPr marL="0" indent="0">
              <a:buNone/>
            </a:pPr>
            <a:r>
              <a:rPr lang="ru-RU" b="1" dirty="0"/>
              <a:t>Описание деятельности:</a:t>
            </a:r>
            <a:r>
              <a:rPr lang="ru-RU" dirty="0"/>
              <a:t> Компания занимается изготовлением спичек, их упаковкой и дистрибуцией. IT-инфраструктура включает серверы, рабочие станции и специализированное ПО для управления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36538-CF0F-64EA-2996-FD25D76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процессе практики, мной были установлены такие программы, как: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C7162-A452-90E9-4885-6ABC36C9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LibreOffice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6322-A26A-5A4F-58CB-CE63E16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55" y="2112961"/>
            <a:ext cx="116205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21129-36D3-E692-2B44-82ABED20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0" y="3429000"/>
            <a:ext cx="1727338" cy="24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3B1A-ABD0-6C3C-B92E-9637084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6C6F-98EF-E88B-350A-03EFE36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7B0F6-D6E2-DDB3-2C52-2DB4ADA7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33385"/>
            <a:ext cx="2817743" cy="22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BFA1B-8CF7-C558-9B20-A830FA21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04" y="3087895"/>
            <a:ext cx="2817744" cy="16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85EC-AF16-6403-828E-123E1DF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8D18F-FABA-565A-ADBD-067260B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Kaspersky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AutoCAD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45616-3C28-9DB9-D754-9436DC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1" y="2160589"/>
            <a:ext cx="2674537" cy="1871332"/>
          </a:xfrm>
          <a:prstGeom prst="rect">
            <a:avLst/>
          </a:prstGeom>
        </p:spPr>
      </p:pic>
      <p:pic>
        <p:nvPicPr>
          <p:cNvPr id="5" name="Рисунок 4" descr="установка-автокад">
            <a:extLst>
              <a:ext uri="{FF2B5EF4-FFF2-40B4-BE49-F238E27FC236}">
                <a16:creationId xmlns:a16="http://schemas.microsoft.com/office/drawing/2014/main" id="{A7BBAA5A-966F-50F5-03F9-63621FE0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6" y="4262110"/>
            <a:ext cx="3356031" cy="210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991-BA35-B1BB-CE9F-C29DF9B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b="1" dirty="0"/>
              <a:t>Описание рабочего места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D36D-4393-DD06-EF6A-A812F1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Местоположение: IT-отдел, кабинет №3</a:t>
            </a:r>
            <a:r>
              <a:rPr lang="en-US"/>
              <a:t>.</a:t>
            </a:r>
            <a:br>
              <a:rPr lang="ru-RU" dirty="0"/>
            </a:br>
            <a:r>
              <a:rPr lang="ru-RU" dirty="0"/>
              <a:t>Оборудование:</a:t>
            </a:r>
          </a:p>
          <a:p>
            <a:pPr lvl="0"/>
            <a:r>
              <a:rPr lang="ru-RU" dirty="0"/>
              <a:t>Компьютер</a:t>
            </a:r>
            <a:r>
              <a:rPr lang="en-US" dirty="0"/>
              <a:t>: Intel Core i5-10400, 8 </a:t>
            </a:r>
            <a:r>
              <a:rPr lang="ru-RU" dirty="0"/>
              <a:t>ГБ ОЗУ</a:t>
            </a:r>
            <a:r>
              <a:rPr lang="en-US" dirty="0"/>
              <a:t>, SSD 512 </a:t>
            </a:r>
            <a:r>
              <a:rPr lang="ru-RU" dirty="0"/>
              <a:t>ГБ</a:t>
            </a:r>
          </a:p>
          <a:p>
            <a:pPr lvl="0"/>
            <a:r>
              <a:rPr lang="ru-RU" dirty="0"/>
              <a:t>Монитор: </a:t>
            </a:r>
            <a:r>
              <a:rPr lang="en-US" dirty="0"/>
              <a:t>SUN-M24BA107</a:t>
            </a:r>
            <a:r>
              <a:rPr lang="ru-RU" dirty="0"/>
              <a:t> (24 дюйма).</a:t>
            </a:r>
          </a:p>
          <a:p>
            <a:pPr lvl="0"/>
            <a:r>
              <a:rPr lang="ru-RU" dirty="0"/>
              <a:t>Периферия: клавиатура Logitech K120, мышь Defender MS-115.</a:t>
            </a:r>
          </a:p>
          <a:p>
            <a:pPr lvl="0"/>
            <a:r>
              <a:rPr lang="ru-RU" dirty="0"/>
              <a:t>Сетевое подключение: проводное (1 Гбит/с), доступ к локальной сети и интернету.</a:t>
            </a:r>
            <a:br>
              <a:rPr lang="ru-RU" dirty="0"/>
            </a:br>
            <a:r>
              <a:rPr lang="ru-RU" dirty="0"/>
              <a:t>Программное обеспечение:</a:t>
            </a:r>
          </a:p>
          <a:p>
            <a:pPr lvl="0"/>
            <a:r>
              <a:rPr lang="ru-RU" dirty="0"/>
              <a:t>Основная ОС: Windows 10 Pro.</a:t>
            </a:r>
          </a:p>
          <a:p>
            <a:pPr lvl="0"/>
            <a:r>
              <a:rPr lang="ru-RU" dirty="0"/>
              <a:t>Дополнительное ПО: </a:t>
            </a:r>
            <a:r>
              <a:rPr lang="ru-RU" dirty="0" err="1"/>
              <a:t>VirtualBox</a:t>
            </a:r>
            <a:r>
              <a:rPr lang="ru-RU" dirty="0"/>
              <a:t> (для тестирования Astra Linux), Microsoft Office, 1С:Предприятие.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2967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56FB-E943-050F-A3D4-BD93045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Состав программного и технического обеспечения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8253-F764-99E1-847F-8290714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Аппаратное обеспечение:</a:t>
            </a:r>
            <a:endParaRPr lang="ru-RU" dirty="0"/>
          </a:p>
          <a:p>
            <a:pPr lvl="0"/>
            <a:r>
              <a:rPr lang="ru-RU" dirty="0"/>
              <a:t>Сервер: HP </a:t>
            </a:r>
            <a:r>
              <a:rPr lang="ru-RU" dirty="0" err="1"/>
              <a:t>ProLiant</a:t>
            </a:r>
            <a:r>
              <a:rPr lang="ru-RU" dirty="0"/>
              <a:t> DL380, Xeon E5-2650, 32 ГБ ОЗУ, RAID 5.</a:t>
            </a:r>
          </a:p>
          <a:p>
            <a:pPr lvl="0"/>
            <a:r>
              <a:rPr lang="ru-RU" dirty="0"/>
              <a:t>Рабочие станции: 15 ПК на базе Intel Core i3/i5.</a:t>
            </a:r>
          </a:p>
          <a:p>
            <a:pPr lvl="0"/>
            <a:r>
              <a:rPr lang="ru-RU" dirty="0"/>
              <a:t>Сетевое оборудование: маршрутизатор </a:t>
            </a:r>
            <a:r>
              <a:rPr lang="ru-RU" dirty="0" err="1"/>
              <a:t>MikroTik</a:t>
            </a:r>
            <a:r>
              <a:rPr lang="ru-RU" dirty="0"/>
              <a:t>, коммутаторы TP-Link.</a:t>
            </a:r>
          </a:p>
          <a:p>
            <a:r>
              <a:rPr lang="ru-RU" b="1" dirty="0"/>
              <a:t>Программное обеспечение:</a:t>
            </a:r>
            <a:endParaRPr lang="ru-RU" dirty="0"/>
          </a:p>
          <a:p>
            <a:pPr lvl="0"/>
            <a:r>
              <a:rPr lang="ru-RU" dirty="0"/>
              <a:t>Операционные системы: Windows 10, Windows Server 2019.</a:t>
            </a:r>
          </a:p>
          <a:p>
            <a:pPr lvl="0"/>
            <a:r>
              <a:rPr lang="ru-RU" dirty="0"/>
              <a:t>Офисные приложения</a:t>
            </a:r>
            <a:r>
              <a:rPr lang="en-US" dirty="0"/>
              <a:t>: Microsoft Office 2019, LibreOffice.</a:t>
            </a:r>
            <a:endParaRPr lang="ru-RU" dirty="0"/>
          </a:p>
          <a:p>
            <a:pPr lvl="0"/>
            <a:r>
              <a:rPr lang="ru-RU" dirty="0"/>
              <a:t>Специализированное ПО: 1С:Предприятие 8.3, AutoCAD (для проектирования упаковки).</a:t>
            </a:r>
          </a:p>
          <a:p>
            <a:pPr lvl="0"/>
            <a:r>
              <a:rPr lang="ru-RU" dirty="0"/>
              <a:t>Антивирус: Kaspersky </a:t>
            </a:r>
            <a:r>
              <a:rPr lang="ru-RU" dirty="0" err="1"/>
              <a:t>Endpoint</a:t>
            </a:r>
            <a:r>
              <a:rPr lang="ru-RU" dirty="0"/>
              <a:t> Security.</a:t>
            </a:r>
          </a:p>
          <a:p>
            <a:pPr lvl="0"/>
            <a:r>
              <a:rPr lang="ru-RU" dirty="0"/>
              <a:t>Средства резервного копирования: Acronis </a:t>
            </a:r>
            <a:r>
              <a:rPr lang="ru-RU" dirty="0" err="1"/>
              <a:t>Backup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80B1-A954-FF02-EEAA-C7EF678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 Описание выполненных видов работ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249EB-E930-3737-66AD-0AF9C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4.1. Установка предложенного программного обеспечения</a:t>
            </a:r>
            <a:endParaRPr lang="ru-RU" sz="1600" dirty="0"/>
          </a:p>
          <a:p>
            <a:pPr lvl="0"/>
            <a:r>
              <a:rPr lang="ru-RU" dirty="0"/>
              <a:t>Загружен образ Astra Linux Special Edition с официального сайта.</a:t>
            </a:r>
            <a:endParaRPr lang="ru-RU" sz="1600" dirty="0"/>
          </a:p>
          <a:p>
            <a:pPr lvl="0"/>
            <a:r>
              <a:rPr lang="ru-RU" dirty="0"/>
              <a:t>Установка выполнена на тестовый сервер с разметкой диска</a:t>
            </a:r>
            <a:endParaRPr lang="ru-RU" sz="1600" dirty="0"/>
          </a:p>
          <a:p>
            <a:pPr lvl="1"/>
            <a:r>
              <a:rPr lang="ru-RU" dirty="0"/>
              <a:t>/ (корневая файловая система) – 25 ГБ.</a:t>
            </a:r>
            <a:endParaRPr lang="ru-RU" sz="1400" dirty="0"/>
          </a:p>
          <a:p>
            <a:pPr lvl="1"/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 – 100 ГБ.</a:t>
            </a:r>
            <a:endParaRPr lang="ru-RU" sz="1400" dirty="0"/>
          </a:p>
          <a:p>
            <a:pPr lvl="1"/>
            <a:r>
              <a:rPr lang="ru-RU" dirty="0" err="1"/>
              <a:t>swap</a:t>
            </a:r>
            <a:r>
              <a:rPr lang="ru-RU" dirty="0"/>
              <a:t> – 8 ГБ.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D29B-0DF3-2A3D-6FD6-12354B4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69" y="3693767"/>
            <a:ext cx="3076575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1101</Words>
  <Application>Microsoft Office PowerPoint</Application>
  <PresentationFormat>Широкоэкранный</PresentationFormat>
  <Paragraphs>152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Аспект</vt:lpstr>
      <vt:lpstr>ПМ.04. Сопровождение и обслуживание программного обеспечения компьютерных систем «Установка, настройка, и использование Astra Linux»</vt:lpstr>
      <vt:lpstr>Содержание</vt:lpstr>
      <vt:lpstr>1.  Характеристика объекта практики </vt:lpstr>
      <vt:lpstr>В процессе практики, мной были установлены такие программы, как: </vt:lpstr>
      <vt:lpstr>Презентация PowerPoint</vt:lpstr>
      <vt:lpstr>Презентация PowerPoint</vt:lpstr>
      <vt:lpstr>2. Описание рабочего места </vt:lpstr>
      <vt:lpstr>3. Состав программного и технического обеспечения </vt:lpstr>
      <vt:lpstr>4. Описание выполненных видов работ </vt:lpstr>
      <vt:lpstr>Для установки Astra Linux,я сделал настройку системы</vt:lpstr>
      <vt:lpstr>4.2. Обоснование варианта конфигурации </vt:lpstr>
      <vt:lpstr>4.3 Обеспечение доступа различным категориям пользователей </vt:lpstr>
      <vt:lpstr>4.4. Обеспечение совместимости компонентов </vt:lpstr>
      <vt:lpstr>4.5. Контроль качества функционирования ПО </vt:lpstr>
      <vt:lpstr>4.6. Анализ условий эксплуатации </vt:lpstr>
      <vt:lpstr>4.7. Анализ функционирования ПО с помощью инструментальных средств </vt:lpstr>
      <vt:lpstr>4.8. Выявление причин несоответствия функций требованиям заказчика </vt:lpstr>
      <vt:lpstr>4.9. Предложение вариантов модификации ПО </vt:lpstr>
      <vt:lpstr>4.10. Определение качественных характеристик ПО</vt:lpstr>
      <vt:lpstr>4.11. Сохранение результатов в системе контроля версий </vt:lpstr>
      <vt:lpstr>4.12. Анализ рисков и характеристик качества ПО </vt:lpstr>
      <vt:lpstr>4.13. Выбор методов и средств защиты ПО </vt:lpstr>
      <vt:lpstr>4.14. Реализация защиты ПО </vt:lpstr>
      <vt:lpstr>5. Руководство оператора</vt:lpstr>
      <vt:lpstr>6. Заключение </vt:lpstr>
      <vt:lpstr>Приложения к отчету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kiclicinroma228@gmail.com</dc:creator>
  <cp:lastModifiedBy>Kab19-07</cp:lastModifiedBy>
  <cp:revision>5</cp:revision>
  <dcterms:created xsi:type="dcterms:W3CDTF">2025-06-16T07:46:31Z</dcterms:created>
  <dcterms:modified xsi:type="dcterms:W3CDTF">2025-06-16T12:33:37Z</dcterms:modified>
</cp:coreProperties>
</file>