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QND Pro UltraWide" charset="1" panose="00000500000000000000"/>
      <p:regular r:id="rId17"/>
    </p:embeddedFont>
    <p:embeddedFont>
      <p:font typeface="Telegraf" charset="1" panose="00000500000000000000"/>
      <p:regular r:id="rId18"/>
    </p:embeddedFont>
    <p:embeddedFont>
      <p:font typeface="Telegraf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9407" y="695954"/>
            <a:ext cx="15649186" cy="117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57"/>
              </a:lnSpc>
            </a:pPr>
            <a:r>
              <a:rPr lang="en-US" sz="5187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Walmart Recruiting - Store Sales Forecasting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82283" y="3564509"/>
            <a:ext cx="7323434" cy="132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ნიკა ურჩაძე</a:t>
            </a:r>
          </a:p>
          <a:p>
            <a:pPr algn="ctr">
              <a:lnSpc>
                <a:spcPts val="2058"/>
              </a:lnSpc>
            </a:pPr>
          </a:p>
          <a:p>
            <a:pPr algn="ctr">
              <a:lnSpc>
                <a:spcPts val="2058"/>
              </a:lnSpc>
            </a:pPr>
          </a:p>
          <a:p>
            <a:pPr algn="ctr">
              <a:lnSpc>
                <a:spcPts val="2058"/>
              </a:lnSpc>
            </a:pPr>
          </a:p>
          <a:p>
            <a:pPr algn="ctr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ლაშა-გიორგი ჩიხრაძე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54256" y="545640"/>
            <a:ext cx="10886017" cy="183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561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მოწინავე დროითი სერიების</a:t>
            </a:r>
          </a:p>
          <a:p>
            <a:pPr algn="ctr">
              <a:lnSpc>
                <a:spcPts val="4713"/>
              </a:lnSpc>
            </a:pPr>
          </a:p>
          <a:p>
            <a:pPr algn="ctr">
              <a:lnSpc>
                <a:spcPts val="4713"/>
              </a:lnSpc>
            </a:pPr>
            <a:r>
              <a:rPr lang="en-US" sz="561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მოდელები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79404" y="4156564"/>
            <a:ext cx="6464596" cy="288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AutoGluon TimeSeriesPredictor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N-BEATS</a:t>
            </a:r>
          </a:p>
          <a:p>
            <a:pPr algn="l" marL="707455" indent="-353728" lvl="1">
              <a:lnSpc>
                <a:spcPts val="4587"/>
              </a:lnSpc>
              <a:spcBef>
                <a:spcPct val="0"/>
              </a:spcBef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Patch Time Series Transformer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23404" y="4174328"/>
            <a:ext cx="6464596" cy="1738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2042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1577</a:t>
            </a:r>
          </a:p>
          <a:p>
            <a:pPr algn="l" marL="707455" indent="-353728" lvl="1">
              <a:lnSpc>
                <a:spcPts val="4587"/>
              </a:lnSpc>
              <a:spcBef>
                <a:spcPct val="0"/>
              </a:spcBef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1526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15711" y="3160847"/>
            <a:ext cx="1811735" cy="5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WMAE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11628" y="3143083"/>
            <a:ext cx="3368328" cy="5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111193"/>
            <a:ext cx="16230600" cy="4714531"/>
            <a:chOff x="0" y="0"/>
            <a:chExt cx="5795662" cy="16834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5662" cy="1683476"/>
            </a:xfrm>
            <a:custGeom>
              <a:avLst/>
              <a:gdLst/>
              <a:ahLst/>
              <a:cxnLst/>
              <a:rect r="r" b="b" t="t" l="l"/>
              <a:pathLst>
                <a:path h="1683476" w="5795662">
                  <a:moveTo>
                    <a:pt x="5635642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523456"/>
                  </a:lnTo>
                  <a:lnTo>
                    <a:pt x="160020" y="1683476"/>
                  </a:lnTo>
                  <a:lnTo>
                    <a:pt x="5635642" y="1683476"/>
                  </a:lnTo>
                  <a:lnTo>
                    <a:pt x="5795662" y="1523456"/>
                  </a:lnTo>
                  <a:lnTo>
                    <a:pt x="5795662" y="160020"/>
                  </a:lnTo>
                  <a:lnTo>
                    <a:pt x="563564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3B4C7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5668662" cy="16136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09111" y="3253923"/>
            <a:ext cx="11772136" cy="2683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8"/>
              </a:lnSpc>
            </a:pPr>
            <a:r>
              <a:rPr lang="en-US" sz="14400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8566" y="2227736"/>
            <a:ext cx="1580276" cy="158027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F0FF">
                <a:alpha val="35686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19697" y="2388868"/>
            <a:ext cx="1258013" cy="125801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82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58566" y="4820672"/>
            <a:ext cx="1580276" cy="158027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F0FF">
                <a:alpha val="35686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19697" y="4981804"/>
            <a:ext cx="1258013" cy="125801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829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58566" y="7413608"/>
            <a:ext cx="1580276" cy="158027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F0FF">
                <a:alpha val="35686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19697" y="7574740"/>
            <a:ext cx="1258013" cy="125801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0829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216802" y="2685972"/>
            <a:ext cx="663803" cy="663803"/>
          </a:xfrm>
          <a:custGeom>
            <a:avLst/>
            <a:gdLst/>
            <a:ahLst/>
            <a:cxnLst/>
            <a:rect r="r" b="b" t="t" l="l"/>
            <a:pathLst>
              <a:path h="663803" w="663803">
                <a:moveTo>
                  <a:pt x="0" y="0"/>
                </a:moveTo>
                <a:lnTo>
                  <a:pt x="663803" y="0"/>
                </a:lnTo>
                <a:lnTo>
                  <a:pt x="663803" y="663804"/>
                </a:lnTo>
                <a:lnTo>
                  <a:pt x="0" y="663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11978" y="5288234"/>
            <a:ext cx="668627" cy="657686"/>
          </a:xfrm>
          <a:custGeom>
            <a:avLst/>
            <a:gdLst/>
            <a:ahLst/>
            <a:cxnLst/>
            <a:rect r="r" b="b" t="t" l="l"/>
            <a:pathLst>
              <a:path h="657686" w="668627">
                <a:moveTo>
                  <a:pt x="0" y="0"/>
                </a:moveTo>
                <a:lnTo>
                  <a:pt x="668627" y="0"/>
                </a:lnTo>
                <a:lnTo>
                  <a:pt x="668627" y="657686"/>
                </a:lnTo>
                <a:lnTo>
                  <a:pt x="0" y="6576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211978" y="7890707"/>
            <a:ext cx="668627" cy="626078"/>
          </a:xfrm>
          <a:custGeom>
            <a:avLst/>
            <a:gdLst/>
            <a:ahLst/>
            <a:cxnLst/>
            <a:rect r="r" b="b" t="t" l="l"/>
            <a:pathLst>
              <a:path h="626078" w="668627">
                <a:moveTo>
                  <a:pt x="0" y="0"/>
                </a:moveTo>
                <a:lnTo>
                  <a:pt x="668627" y="0"/>
                </a:lnTo>
                <a:lnTo>
                  <a:pt x="668627" y="626078"/>
                </a:lnTo>
                <a:lnTo>
                  <a:pt x="0" y="62607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4038042" y="548552"/>
            <a:ext cx="10211915" cy="67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2"/>
              </a:lnSpc>
            </a:pPr>
            <a:r>
              <a:rPr lang="en-US" sz="5752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მონაცემები და გარემო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986114" y="2762172"/>
            <a:ext cx="8263844" cy="1378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train.csv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1554"/>
              </a:lnSpc>
            </a:pPr>
            <a:r>
              <a:rPr lang="en-US" sz="1850" spc="55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მაღაზიის, დეპარტამენტის, თარიღის, ყოველკვირეული </a:t>
            </a:r>
          </a:p>
          <a:p>
            <a:pPr algn="l">
              <a:lnSpc>
                <a:spcPts val="1554"/>
              </a:lnSpc>
            </a:pPr>
          </a:p>
          <a:p>
            <a:pPr algn="l">
              <a:lnSpc>
                <a:spcPts val="1554"/>
              </a:lnSpc>
            </a:pPr>
            <a:r>
              <a:rPr lang="en-US" sz="1850" spc="55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გაყიდვებისა და სადღესასწაულო ინფორმაციას</a:t>
            </a:r>
          </a:p>
          <a:p>
            <a:pPr algn="l">
              <a:lnSpc>
                <a:spcPts val="2058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5986114" y="5373813"/>
            <a:ext cx="8263844" cy="108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features.csv</a:t>
            </a:r>
          </a:p>
          <a:p>
            <a:pPr algn="l">
              <a:lnSpc>
                <a:spcPts val="1638"/>
              </a:lnSpc>
            </a:pPr>
          </a:p>
          <a:p>
            <a:pPr algn="l">
              <a:lnSpc>
                <a:spcPts val="1638"/>
              </a:lnSpc>
            </a:pPr>
            <a:r>
              <a:rPr lang="en-US" sz="1950" spc="5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ტემპერატურა, საწვავის ფასი, სამომხმარებლო ფასების </a:t>
            </a:r>
          </a:p>
          <a:p>
            <a:pPr algn="l">
              <a:lnSpc>
                <a:spcPts val="1638"/>
              </a:lnSpc>
            </a:pPr>
          </a:p>
          <a:p>
            <a:pPr algn="l">
              <a:lnSpc>
                <a:spcPts val="1638"/>
              </a:lnSpc>
            </a:pPr>
            <a:r>
              <a:rPr lang="en-US" sz="1950" spc="5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ინდექსი (CPI) და უმუშევრობის დონე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86114" y="7966590"/>
            <a:ext cx="7846236" cy="72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stores.csv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1554"/>
              </a:lnSpc>
            </a:pPr>
            <a:r>
              <a:rPr lang="en-US" sz="1850" spc="55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მაღაზიების შესახებ, მაგალითად, მაღაზიის ტიპსა და ზომას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32204" y="3665307"/>
            <a:ext cx="8115300" cy="4114800"/>
            <a:chOff x="0" y="0"/>
            <a:chExt cx="2897831" cy="14693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7831" cy="1469323"/>
            </a:xfrm>
            <a:custGeom>
              <a:avLst/>
              <a:gdLst/>
              <a:ahLst/>
              <a:cxnLst/>
              <a:rect r="r" b="b" t="t" l="l"/>
              <a:pathLst>
                <a:path h="1469323" w="2897831">
                  <a:moveTo>
                    <a:pt x="2737811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1309303"/>
                  </a:lnTo>
                  <a:lnTo>
                    <a:pt x="160020" y="1469323"/>
                  </a:lnTo>
                  <a:lnTo>
                    <a:pt x="2737811" y="1469323"/>
                  </a:lnTo>
                  <a:lnTo>
                    <a:pt x="2897831" y="1309303"/>
                  </a:lnTo>
                  <a:lnTo>
                    <a:pt x="2897831" y="160020"/>
                  </a:lnTo>
                  <a:lnTo>
                    <a:pt x="273781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3B4C7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63500" y="6350"/>
              <a:ext cx="2770831" cy="1399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509249" y="3631853"/>
            <a:ext cx="10731129" cy="3852543"/>
          </a:xfrm>
          <a:custGeom>
            <a:avLst/>
            <a:gdLst/>
            <a:ahLst/>
            <a:cxnLst/>
            <a:rect r="r" b="b" t="t" l="l"/>
            <a:pathLst>
              <a:path h="3852543" w="10731129">
                <a:moveTo>
                  <a:pt x="0" y="0"/>
                </a:moveTo>
                <a:lnTo>
                  <a:pt x="10731129" y="0"/>
                </a:lnTo>
                <a:lnTo>
                  <a:pt x="10731129" y="3852543"/>
                </a:lnTo>
                <a:lnTo>
                  <a:pt x="0" y="3852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27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67273" y="777494"/>
            <a:ext cx="12553454" cy="171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5"/>
              </a:lnSpc>
            </a:pPr>
            <a:r>
              <a:rPr lang="en-US" sz="7660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 მონაცემთა სიღრმისეული ანალიზი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2145" y="3768125"/>
            <a:ext cx="6860325" cy="976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5"/>
              </a:lnSpc>
            </a:pPr>
            <a:r>
              <a:rPr lang="en-US" sz="3018" spc="90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გაყიდვების ტენდენციები და </a:t>
            </a:r>
          </a:p>
          <a:p>
            <a:pPr algn="l">
              <a:lnSpc>
                <a:spcPts val="2535"/>
              </a:lnSpc>
            </a:pPr>
          </a:p>
          <a:p>
            <a:pPr algn="l">
              <a:lnSpc>
                <a:spcPts val="2535"/>
              </a:lnSpc>
            </a:pPr>
            <a:r>
              <a:rPr lang="en-US" sz="3018" spc="90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სეზონურობა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2145" y="5841682"/>
            <a:ext cx="6756853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 spc="-83">
                <a:solidFill>
                  <a:srgbClr val="DEF0FF"/>
                </a:solidFill>
                <a:latin typeface="Telegraf"/>
                <a:ea typeface="Telegraf"/>
                <a:cs typeface="Telegraf"/>
                <a:sym typeface="Telegraf"/>
              </a:rPr>
              <a:t>გაყიდვები იზრდება კონკრეტულ სადღესასწაულო პერიოდებში, როგორიცაა შობა, მადლიერების დღე, სუპერ ბოული და შრომის დღე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37432" y="3157009"/>
            <a:ext cx="7823003" cy="6204749"/>
          </a:xfrm>
          <a:custGeom>
            <a:avLst/>
            <a:gdLst/>
            <a:ahLst/>
            <a:cxnLst/>
            <a:rect r="r" b="b" t="t" l="l"/>
            <a:pathLst>
              <a:path h="6204749" w="7823003">
                <a:moveTo>
                  <a:pt x="0" y="0"/>
                </a:moveTo>
                <a:lnTo>
                  <a:pt x="7823003" y="0"/>
                </a:lnTo>
                <a:lnTo>
                  <a:pt x="7823003" y="6204749"/>
                </a:lnTo>
                <a:lnTo>
                  <a:pt x="0" y="62047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69425" y="913201"/>
            <a:ext cx="9323642" cy="16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2"/>
              </a:lnSpc>
            </a:pPr>
            <a:r>
              <a:rPr lang="en-US" sz="737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გარე ფაქტორების</a:t>
            </a:r>
          </a:p>
          <a:p>
            <a:pPr algn="ctr">
              <a:lnSpc>
                <a:spcPts val="6192"/>
              </a:lnSpc>
            </a:pPr>
            <a:r>
              <a:rPr lang="en-US" sz="737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კორელაციები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1041" y="4937664"/>
            <a:ext cx="5741493" cy="132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ტემპერატურა, საწვავის ფასი, 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სამომხმარებლო ფასების 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ინდექსი (CPI) და უმუშევრობა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54260" y="755908"/>
            <a:ext cx="193244" cy="128749"/>
          </a:xfrm>
          <a:custGeom>
            <a:avLst/>
            <a:gdLst/>
            <a:ahLst/>
            <a:cxnLst/>
            <a:rect r="r" b="b" t="t" l="l"/>
            <a:pathLst>
              <a:path h="128749" w="193244">
                <a:moveTo>
                  <a:pt x="0" y="0"/>
                </a:moveTo>
                <a:lnTo>
                  <a:pt x="193244" y="0"/>
                </a:lnTo>
                <a:lnTo>
                  <a:pt x="193244" y="128749"/>
                </a:lnTo>
                <a:lnTo>
                  <a:pt x="0" y="1287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5748" y="3028590"/>
            <a:ext cx="8594483" cy="6059488"/>
          </a:xfrm>
          <a:custGeom>
            <a:avLst/>
            <a:gdLst/>
            <a:ahLst/>
            <a:cxnLst/>
            <a:rect r="r" b="b" t="t" l="l"/>
            <a:pathLst>
              <a:path h="6059488" w="8594483">
                <a:moveTo>
                  <a:pt x="0" y="0"/>
                </a:moveTo>
                <a:lnTo>
                  <a:pt x="8594483" y="0"/>
                </a:lnTo>
                <a:lnTo>
                  <a:pt x="8594483" y="6059487"/>
                </a:lnTo>
                <a:lnTo>
                  <a:pt x="0" y="60594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97407" y="830526"/>
            <a:ext cx="12893185" cy="141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4"/>
              </a:lnSpc>
            </a:pPr>
            <a:r>
              <a:rPr lang="en-US" sz="633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მაღაზიის/დეპარტამენტის გავლენა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54020" y="4052516"/>
            <a:ext cx="3596862" cy="420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მაღაზიის ტიპებს შორის გაყიდვების განაწილება საგრძნობლად განსხვავდება. ზოგიერთი დეპარტამენტი უფრო სტაბილურ გაყიდვებს აჩვენებს, ზოგი კი უფრო ცვალებადს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96125" y="655742"/>
            <a:ext cx="11136741" cy="180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8"/>
              </a:lnSpc>
            </a:pPr>
            <a:r>
              <a:rPr lang="en-US" sz="5509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მონაცემთა ხარისხი და </a:t>
            </a:r>
          </a:p>
          <a:p>
            <a:pPr algn="ctr">
              <a:lnSpc>
                <a:spcPts val="4628"/>
              </a:lnSpc>
            </a:pPr>
          </a:p>
          <a:p>
            <a:pPr algn="ctr">
              <a:lnSpc>
                <a:spcPts val="4628"/>
              </a:lnSpc>
            </a:pPr>
            <a:r>
              <a:rPr lang="en-US" sz="5509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წინასწარი დამუშავება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5759" y="2770484"/>
            <a:ext cx="4734851" cy="169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MarkDown სვეტები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ანომალიური ნეგატიური გაყიდვები რაც მონაცემთა შეცდომებზე მიუთითებს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24747" y="2613660"/>
            <a:ext cx="4734851" cy="252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მოდელებს ესაჭიროებად კარგი დატა დასატრეინებლად და ამიტომ მოგვიხდა ასეთი ანომალიების შევსება და ამოკრეფა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52630" y="5067300"/>
            <a:ext cx="7492728" cy="169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train.csv, features.csv და stores.csv დავმერჯეთ Date და Store სვეტებზე ინფორმაციების გასაერთიანებლად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გავასუფთავეთ ანომალიური მონაცემები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54260" y="755908"/>
            <a:ext cx="193244" cy="128749"/>
          </a:xfrm>
          <a:custGeom>
            <a:avLst/>
            <a:gdLst/>
            <a:ahLst/>
            <a:cxnLst/>
            <a:rect r="r" b="b" t="t" l="l"/>
            <a:pathLst>
              <a:path h="128749" w="193244">
                <a:moveTo>
                  <a:pt x="0" y="0"/>
                </a:moveTo>
                <a:lnTo>
                  <a:pt x="193244" y="0"/>
                </a:lnTo>
                <a:lnTo>
                  <a:pt x="193244" y="128749"/>
                </a:lnTo>
                <a:lnTo>
                  <a:pt x="0" y="1287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42737" y="542904"/>
            <a:ext cx="10802525" cy="95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8"/>
              </a:lnSpc>
            </a:pPr>
            <a:r>
              <a:rPr lang="en-US" sz="8129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ფიჩერ ინჟინერინგი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834" y="2887733"/>
            <a:ext cx="3668447" cy="55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დროითი ფიჩერები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49725" y="3019714"/>
            <a:ext cx="11798672" cy="29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წელი, თვე, კვირა, კვირის დღე, წლის დღე, წლის კვირა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6834" y="4399952"/>
            <a:ext cx="5174282" cy="55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სადღესასწაულო ფიჩერები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43192" y="4520410"/>
            <a:ext cx="11798672" cy="550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SuperBowl, LaborDay, Thanksgiving, Christmas, is_pre_holiday_week და is_post_holiday_week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6834" y="5908778"/>
            <a:ext cx="5174282" cy="1321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კატეგორიული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ფიჩერების 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ენკოდირება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43192" y="6280279"/>
            <a:ext cx="11798672" cy="293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Store , Dept და Type  გადავიყვანეთ კატეგორიულ ცვლადებად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6834" y="8141237"/>
            <a:ext cx="6223291" cy="807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ურთიერთქმედების</a:t>
            </a:r>
          </a:p>
          <a:p>
            <a:pPr algn="l">
              <a:lnSpc>
                <a:spcPts val="2058"/>
              </a:lnSpc>
            </a:pPr>
          </a:p>
          <a:p>
            <a:pPr algn="l">
              <a:lnSpc>
                <a:spcPts val="2058"/>
              </a:lnSpc>
            </a:pPr>
            <a:r>
              <a:rPr lang="en-US" sz="2450" spc="1428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ფიჩერები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89328" y="8213802"/>
            <a:ext cx="11452536" cy="78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2350" spc="70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Store_Dept ერთი და იგივე დეპარტამენტი სხვადასხვა მაღაზიაში</a:t>
            </a:r>
          </a:p>
          <a:p>
            <a:pPr algn="l">
              <a:lnSpc>
                <a:spcPts val="1974"/>
              </a:lnSpc>
            </a:pPr>
          </a:p>
          <a:p>
            <a:pPr algn="l">
              <a:lnSpc>
                <a:spcPts val="2058"/>
              </a:lnSpc>
            </a:pPr>
            <a:r>
              <a:rPr lang="en-US" sz="2450" spc="73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Store_Type * IsHoliday დღესასწაულის მაღაზიაზე გავლენა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04644" y="3358302"/>
            <a:ext cx="5460982" cy="3133872"/>
          </a:xfrm>
          <a:custGeom>
            <a:avLst/>
            <a:gdLst/>
            <a:ahLst/>
            <a:cxnLst/>
            <a:rect r="r" b="b" t="t" l="l"/>
            <a:pathLst>
              <a:path h="3133872" w="5460982">
                <a:moveTo>
                  <a:pt x="0" y="0"/>
                </a:moveTo>
                <a:lnTo>
                  <a:pt x="5460982" y="0"/>
                </a:lnTo>
                <a:lnTo>
                  <a:pt x="5460982" y="3133872"/>
                </a:lnTo>
                <a:lnTo>
                  <a:pt x="0" y="3133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666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54256" y="545640"/>
            <a:ext cx="10886017" cy="65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561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arima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1007" y="3412668"/>
            <a:ext cx="4734851" cy="2948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კლასიკური სტატისტიკური მოდელი,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ფოკუსირებულია მხოლოდ მონაცემების დროით სტრუქტურაზე.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 spc="-96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გამოვიყენეთ  ეგზოგენური ფიჩერების გარეშე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54256" y="545640"/>
            <a:ext cx="10886017" cy="1837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3"/>
              </a:lnSpc>
            </a:pPr>
            <a:r>
              <a:rPr lang="en-US" sz="561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ტრადიციული მანქანური</a:t>
            </a:r>
          </a:p>
          <a:p>
            <a:pPr algn="ctr">
              <a:lnSpc>
                <a:spcPts val="4713"/>
              </a:lnSpc>
            </a:pPr>
          </a:p>
          <a:p>
            <a:pPr algn="ctr">
              <a:lnSpc>
                <a:spcPts val="4713"/>
              </a:lnSpc>
            </a:pPr>
            <a:r>
              <a:rPr lang="en-US" sz="5611">
                <a:solidFill>
                  <a:srgbClr val="DEF0FF"/>
                </a:solidFill>
                <a:latin typeface="RQND Pro UltraWide"/>
                <a:ea typeface="RQND Pro UltraWide"/>
                <a:cs typeface="RQND Pro UltraWide"/>
                <a:sym typeface="RQND Pro UltraWide"/>
              </a:rPr>
              <a:t> სწავლების მოდელები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79404" y="4156564"/>
            <a:ext cx="6464596" cy="288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linear regression 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decision tree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random forest 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XGBoost</a:t>
            </a:r>
          </a:p>
          <a:p>
            <a:pPr algn="l" marL="707455" indent="-353728" lvl="1">
              <a:lnSpc>
                <a:spcPts val="4587"/>
              </a:lnSpc>
              <a:spcBef>
                <a:spcPct val="0"/>
              </a:spcBef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LightGBM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823404" y="4174328"/>
            <a:ext cx="6464596" cy="288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15086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2938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2351 </a:t>
            </a:r>
          </a:p>
          <a:p>
            <a:pPr algn="l" marL="707455" indent="-353728" lvl="1">
              <a:lnSpc>
                <a:spcPts val="4587"/>
              </a:lnSpc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2848</a:t>
            </a:r>
          </a:p>
          <a:p>
            <a:pPr algn="l" marL="707455" indent="-353728" lvl="1">
              <a:lnSpc>
                <a:spcPts val="4587"/>
              </a:lnSpc>
              <a:spcBef>
                <a:spcPct val="0"/>
              </a:spcBef>
              <a:buAutoNum type="arabicPeriod" startAt="1"/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4817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15711" y="3160847"/>
            <a:ext cx="1811735" cy="5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WMAE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11628" y="3143083"/>
            <a:ext cx="3368328" cy="593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276" spc="-131">
                <a:solidFill>
                  <a:srgbClr val="DEF0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DAGs9ZDda7U</dc:identifier>
  <dcterms:modified xsi:type="dcterms:W3CDTF">2011-08-01T06:04:30Z</dcterms:modified>
  <cp:revision>1</cp:revision>
  <dc:title>Blue and White Futuristic Deep Learning Presentation</dc:title>
</cp:coreProperties>
</file>