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BC8BA8-964F-45BB-8C81-4A2B136EA36A}">
  <a:tblStyle styleId="{08BC8BA8-964F-45BB-8C81-4A2B136EA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0af56a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50af56a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Aitken nos devuelve un sucesión que converge más rápido que otros métodos, para </a:t>
            </a:r>
            <a:r>
              <a:rPr lang="en"/>
              <a:t>implementarlo</a:t>
            </a:r>
            <a:r>
              <a:rPr lang="en"/>
              <a:t> usamos el algoritmo de Steffensen es una modificación de Aitken que </a:t>
            </a:r>
            <a:r>
              <a:rPr b="1" lang="en">
                <a:solidFill>
                  <a:srgbClr val="990000"/>
                </a:solidFill>
              </a:rPr>
              <a:t>se puede considerar </a:t>
            </a:r>
            <a:r>
              <a:rPr lang="en"/>
              <a:t>como punto fijo acelerado.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Condiciones iniciales.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0af56a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50af56a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Significancia np.float128()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50af56a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50af56a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Primero resultados y decir que funciona al evaluarla. Diverge con muchas </a:t>
            </a:r>
            <a:r>
              <a:rPr lang="en"/>
              <a:t>raíces</a:t>
            </a:r>
            <a:r>
              <a:rPr lang="en"/>
              <a:t>, no influye si son pares o impares, el </a:t>
            </a:r>
            <a:r>
              <a:rPr lang="en"/>
              <a:t>método</a:t>
            </a:r>
            <a:r>
              <a:rPr lang="en"/>
              <a:t> va a encontrar las </a:t>
            </a:r>
            <a:r>
              <a:rPr lang="en"/>
              <a:t>raíces</a:t>
            </a:r>
            <a:r>
              <a:rPr lang="en"/>
              <a:t> </a:t>
            </a:r>
            <a:r>
              <a:rPr lang="en"/>
              <a:t>indistintamente</a:t>
            </a:r>
            <a:r>
              <a:rPr lang="en"/>
              <a:t>, pero si es par vamos a obtener los mismos resultados </a:t>
            </a:r>
            <a:r>
              <a:rPr lang="en"/>
              <a:t>evaluando tanto en la parte positiva como en la negativa.</a:t>
            </a:r>
            <a:r>
              <a:rPr lang="en"/>
              <a:t> Si es periódica si afecta, porque como al irse en un intervalo puede encontrar más de una </a:t>
            </a:r>
            <a:r>
              <a:rPr lang="en"/>
              <a:t>raíz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50af56a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50af56a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graficas 1. </a:t>
            </a:r>
            <a:r>
              <a:rPr lang="en"/>
              <a:t>Resultados</a:t>
            </a:r>
            <a:r>
              <a:rPr lang="en"/>
              <a:t>, naranja: error El error se calculó con el resultado entre un punto y su diferencia con un punto contiguo, ya que la </a:t>
            </a:r>
            <a:r>
              <a:rPr lang="en"/>
              <a:t>teoría</a:t>
            </a:r>
            <a:r>
              <a:rPr lang="en"/>
              <a:t> nos dice que su valor debe ser igual. (El error tiene grandes cambios ya que oscila entre diferentes </a:t>
            </a:r>
            <a:r>
              <a:rPr lang="en"/>
              <a:t>raíces, anteriores o  próximas</a:t>
            </a:r>
            <a:r>
              <a:rPr lang="en"/>
              <a:t> (seno/ coseno) Si es mas grande la tolerancia es mejor </a:t>
            </a:r>
            <a:r>
              <a:rPr lang="en"/>
              <a:t>bisección, si la tolerancia es muy pequeña bisección puede fallar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50af56a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50af56a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4014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</a:t>
            </a:r>
            <a:r>
              <a:rPr lang="en"/>
              <a:t> de Aitken</a:t>
            </a:r>
            <a:r>
              <a:rPr lang="en" sz="2000"/>
              <a:t>(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Steffensen</a:t>
            </a:r>
            <a:r>
              <a:rPr lang="en" sz="2000"/>
              <a:t>)</a:t>
            </a:r>
            <a:endParaRPr sz="2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33925" y="2739077"/>
            <a:ext cx="53613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Andrés Erazo Garzón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Humberto Guerrero Infante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Valentina Rozo Bernal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María Alejandra Sandoval López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El </a:t>
            </a:r>
            <a:r>
              <a:rPr lang="en" sz="1900"/>
              <a:t>método</a:t>
            </a:r>
            <a:r>
              <a:rPr lang="en" sz="1900"/>
              <a:t> de aitken es un </a:t>
            </a:r>
            <a:r>
              <a:rPr lang="en" sz="1900"/>
              <a:t>método</a:t>
            </a:r>
            <a:r>
              <a:rPr lang="en" sz="1900"/>
              <a:t> que acelera la convergencia de otros </a:t>
            </a:r>
            <a:r>
              <a:rPr lang="en" sz="1900"/>
              <a:t>métodos</a:t>
            </a:r>
            <a:r>
              <a:rPr lang="en" sz="1900"/>
              <a:t> reduciendo el </a:t>
            </a:r>
            <a:r>
              <a:rPr lang="en" sz="1900"/>
              <a:t>número</a:t>
            </a:r>
            <a:r>
              <a:rPr lang="en" sz="1900"/>
              <a:t> de </a:t>
            </a:r>
            <a:r>
              <a:rPr lang="en" sz="1900"/>
              <a:t>iteraciones necesarias para hallar la solución, por ende decidimos </a:t>
            </a:r>
            <a:r>
              <a:rPr lang="en" sz="1900">
                <a:solidFill>
                  <a:schemeClr val="lt1"/>
                </a:solidFill>
              </a:rPr>
              <a:t>Steffensen</a:t>
            </a:r>
            <a:r>
              <a:rPr lang="en" sz="1900"/>
              <a:t> ya que es conocido como método de punto fijo acelerado, lo que quiere decir que es un método que combina conceptos de punto fijo y aitken. </a:t>
            </a:r>
            <a:r>
              <a:rPr lang="en" sz="900"/>
              <a:t>[2]</a:t>
            </a:r>
            <a:endParaRPr sz="900"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654975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flujo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650" y="1210775"/>
            <a:ext cx="4075850" cy="322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731000" y="1359975"/>
            <a:ext cx="3138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 Entradas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[2] Aplicación del método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[3] Tolerancia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75" y="2495550"/>
            <a:ext cx="4174475" cy="193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5209925" y="835500"/>
            <a:ext cx="25611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graphicFrame>
        <p:nvGraphicFramePr>
          <p:cNvPr id="149" name="Google Shape;149;p16"/>
          <p:cNvGraphicFramePr/>
          <p:nvPr/>
        </p:nvGraphicFramePr>
        <p:xfrm>
          <a:off x="667450" y="89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{08BC8BA8-964F-45BB-8C81-4A2B136EA36A}</a:tableStyleId>
              </a:tblPr>
              <a:tblGrid>
                <a:gridCol w="2333775"/>
                <a:gridCol w="1472100"/>
              </a:tblGrid>
              <a:tr h="22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Raíz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Tolerancia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9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r>
                        <a:rPr lang="en" sz="1200"/>
                        <a:t>0.514933264661</a:t>
                      </a:r>
                      <a:r>
                        <a:rPr lang="en" sz="1200"/>
                        <a:t>2938433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10^</a:t>
                      </a:r>
                      <a:r>
                        <a:rPr lang="en" sz="1200"/>
                        <a:t>-8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-0.51493326466112938433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10^</a:t>
                      </a:r>
                      <a:r>
                        <a:rPr lang="en" sz="1200"/>
                        <a:t>-16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-0.51493326466112938433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10^</a:t>
                      </a:r>
                      <a:r>
                        <a:rPr lang="en" sz="1200"/>
                        <a:t>-32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16"/>
          <p:cNvGraphicFramePr/>
          <p:nvPr/>
        </p:nvGraphicFramePr>
        <p:xfrm>
          <a:off x="4917413" y="206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{08BC8BA8-964F-45BB-8C81-4A2B136EA36A}</a:tableStyleId>
              </a:tblPr>
              <a:tblGrid>
                <a:gridCol w="2254000"/>
                <a:gridCol w="142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Raíz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Tolerancia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1.1141571408719300873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10^</a:t>
                      </a:r>
                      <a:r>
                        <a:rPr lang="en" sz="1200"/>
                        <a:t>-8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-1.1141571408719300873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10^</a:t>
                      </a:r>
                      <a:r>
                        <a:rPr lang="en" sz="1200"/>
                        <a:t>-16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-1.1141571408719300873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10^</a:t>
                      </a:r>
                      <a:r>
                        <a:rPr lang="en" sz="1200"/>
                        <a:t>-32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" name="Google Shape;151;p16"/>
          <p:cNvGraphicFramePr/>
          <p:nvPr/>
        </p:nvGraphicFramePr>
        <p:xfrm>
          <a:off x="667438" y="310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{08BC8BA8-964F-45BB-8C81-4A2B136EA36A}</a:tableStyleId>
              </a:tblPr>
              <a:tblGrid>
                <a:gridCol w="2333775"/>
                <a:gridCol w="14721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Raíz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Tolerancia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0.66667882285537854336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10^</a:t>
                      </a:r>
                      <a:r>
                        <a:rPr lang="en" sz="1200"/>
                        <a:t>-8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0.6666788228498823308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10^</a:t>
                      </a:r>
                      <a:r>
                        <a:rPr lang="en" sz="1200"/>
                        <a:t>-16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0.6666788228498823308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10^</a:t>
                      </a:r>
                      <a:r>
                        <a:rPr lang="en" sz="1200"/>
                        <a:t>-32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16"/>
          <p:cNvSpPr txBox="1"/>
          <p:nvPr/>
        </p:nvSpPr>
        <p:spPr>
          <a:xfrm>
            <a:off x="667450" y="510850"/>
            <a:ext cx="2677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cos^2(2x)-x^2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731250" y="2814213"/>
            <a:ext cx="2082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x^3 -2x^2 + 4/3x + 8/27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279825" y="1735150"/>
            <a:ext cx="1623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xsin(x)-1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61875" y="31100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945449"/>
            <a:ext cx="2232366" cy="15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817" y="957411"/>
            <a:ext cx="2232366" cy="153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701" y="909252"/>
            <a:ext cx="2232350" cy="153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500" y="2647950"/>
            <a:ext cx="2416425" cy="19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9975" y="2637153"/>
            <a:ext cx="2416425" cy="200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8075" y="2629024"/>
            <a:ext cx="2232375" cy="196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[1] A. Guillén, «wordpress,» Arturo Guillén Informática-UCR, [En línea]. Available: https://arturoguillen90.wordpress.com/aceleracion-de-convergencia/steffensen/. [Último acceso: 31 08 2020].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R. L. Burden y J. D. F. , «uvirtual,» 2011. [En línea]. Available: https://uvirtual.javeriana.edu.co/bbcswebdav/pid-486752-dt-content-rid-3640392_1/courses/001291_2030_1039/analisis_numerico_burden.pdf. [Último acceso: 31 08 2020].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