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4" r:id="rId5"/>
    <p:sldId id="260" r:id="rId6"/>
    <p:sldId id="265" r:id="rId7"/>
    <p:sldId id="261" r:id="rId8"/>
    <p:sldId id="266" r:id="rId9"/>
    <p:sldId id="273" r:id="rId10"/>
    <p:sldId id="274" r:id="rId11"/>
    <p:sldId id="276" r:id="rId12"/>
    <p:sldId id="275" r:id="rId13"/>
    <p:sldId id="259" r:id="rId14"/>
    <p:sldId id="277" r:id="rId15"/>
    <p:sldId id="267" r:id="rId16"/>
    <p:sldId id="278" r:id="rId17"/>
    <p:sldId id="279" r:id="rId18"/>
    <p:sldId id="268" r:id="rId19"/>
    <p:sldId id="280" r:id="rId20"/>
    <p:sldId id="269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37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E3869-1050-431D-83CE-CB84A900A26E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4714-9BBA-46AE-AB2C-20BD82DEA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0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C4714-9BBA-46AE-AB2C-20BD82DEAA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8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74E2-061D-4A03-A473-0F28DAE6839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E51-5B29-4F30-A6F0-77012D0E1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6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74E2-061D-4A03-A473-0F28DAE6839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E51-5B29-4F30-A6F0-77012D0E1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98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74E2-061D-4A03-A473-0F28DAE6839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E51-5B29-4F30-A6F0-77012D0E1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4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74E2-061D-4A03-A473-0F28DAE6839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E51-5B29-4F30-A6F0-77012D0E12A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38200" y="1546309"/>
            <a:ext cx="7772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2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74E2-061D-4A03-A473-0F28DAE6839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E51-5B29-4F30-A6F0-77012D0E1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7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74E2-061D-4A03-A473-0F28DAE6839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E51-5B29-4F30-A6F0-77012D0E1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3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74E2-061D-4A03-A473-0F28DAE6839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E51-5B29-4F30-A6F0-77012D0E1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57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74E2-061D-4A03-A473-0F28DAE6839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E51-5B29-4F30-A6F0-77012D0E1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74E2-061D-4A03-A473-0F28DAE6839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E51-5B29-4F30-A6F0-77012D0E1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7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74E2-061D-4A03-A473-0F28DAE6839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E51-5B29-4F30-A6F0-77012D0E1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97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74E2-061D-4A03-A473-0F28DAE6839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1E51-5B29-4F30-A6F0-77012D0E1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4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A74E2-061D-4A03-A473-0F28DAE6839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31E51-5B29-4F30-A6F0-77012D0E1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73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660" y="0"/>
            <a:ext cx="500634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4795" y="-638213"/>
            <a:ext cx="7360455" cy="823695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868615" y="1699846"/>
            <a:ext cx="8323385" cy="34583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026221" y="1925918"/>
            <a:ext cx="9144000" cy="2928245"/>
            <a:chOff x="2430380" y="1258744"/>
            <a:chExt cx="9144000" cy="2928245"/>
          </a:xfrm>
        </p:grpSpPr>
        <p:sp>
          <p:nvSpPr>
            <p:cNvPr id="9" name="标题 1"/>
            <p:cNvSpPr txBox="1">
              <a:spLocks/>
            </p:cNvSpPr>
            <p:nvPr/>
          </p:nvSpPr>
          <p:spPr>
            <a:xfrm>
              <a:off x="2430380" y="1258744"/>
              <a:ext cx="9144000" cy="2387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8000" dirty="0" smtClean="0"/>
                <a:t>paper.io.sessdsa</a:t>
              </a:r>
              <a:br>
                <a:rPr lang="en-US" altLang="zh-CN" sz="8000" dirty="0" smtClean="0"/>
              </a:br>
              <a:r>
                <a:rPr lang="en-US" altLang="zh-CN" sz="8000" dirty="0" smtClean="0"/>
                <a:t>AI</a:t>
              </a:r>
              <a:r>
                <a:rPr lang="zh-CN" altLang="en-US" sz="8000" dirty="0" smtClean="0"/>
                <a:t>函数编写手册</a:t>
              </a:r>
              <a:endParaRPr lang="zh-CN" altLang="en-US" sz="8000" dirty="0"/>
            </a:p>
          </p:txBody>
        </p:sp>
        <p:sp>
          <p:nvSpPr>
            <p:cNvPr id="10" name="副标题 2"/>
            <p:cNvSpPr txBox="1">
              <a:spLocks/>
            </p:cNvSpPr>
            <p:nvPr/>
          </p:nvSpPr>
          <p:spPr>
            <a:xfrm>
              <a:off x="8243974" y="3738419"/>
              <a:ext cx="3330406" cy="4485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/>
                <a:t>2018</a:t>
              </a:r>
              <a:r>
                <a:rPr lang="zh-CN" altLang="en-US" dirty="0" smtClean="0"/>
                <a:t>数算大作业技术组</a:t>
              </a:r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429001" y="3646344"/>
              <a:ext cx="801704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69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游戏数据</a:t>
            </a:r>
            <a:r>
              <a:rPr lang="en-US" altLang="zh-CN" dirty="0"/>
              <a:t>stat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players</a:t>
            </a:r>
            <a:r>
              <a:rPr lang="zh-CN" altLang="zh-CN" dirty="0"/>
              <a:t>：玩家信息列表，包含双方玩家信息，按先后手排序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类型：</a:t>
            </a:r>
            <a:r>
              <a:rPr lang="en-US" altLang="zh-CN" dirty="0"/>
              <a:t>list[dict]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内容：</a:t>
            </a:r>
            <a:r>
              <a:rPr lang="en-US" altLang="zh-CN" dirty="0"/>
              <a:t>[</a:t>
            </a:r>
            <a:r>
              <a:rPr lang="zh-CN" altLang="zh-CN" dirty="0"/>
              <a:t>先手玩家信息</a:t>
            </a:r>
            <a:r>
              <a:rPr lang="en-US" altLang="zh-CN" dirty="0"/>
              <a:t>, </a:t>
            </a:r>
            <a:r>
              <a:rPr lang="zh-CN" altLang="zh-CN" dirty="0"/>
              <a:t>后手玩家信息</a:t>
            </a:r>
            <a:r>
              <a:rPr lang="en-US" altLang="zh-CN" dirty="0" smtClean="0"/>
              <a:t>]</a:t>
            </a:r>
          </a:p>
          <a:p>
            <a:endParaRPr lang="zh-CN" altLang="zh-CN" dirty="0"/>
          </a:p>
          <a:p>
            <a:r>
              <a:rPr lang="en-US" altLang="zh-CN" b="1" dirty="0" smtClean="0"/>
              <a:t>me</a:t>
            </a:r>
            <a:r>
              <a:rPr lang="zh-CN" altLang="zh-CN" dirty="0"/>
              <a:t>：自己控制的玩家信</a:t>
            </a:r>
            <a:r>
              <a:rPr lang="zh-CN" altLang="zh-CN" dirty="0" smtClean="0"/>
              <a:t>息</a:t>
            </a:r>
            <a:endParaRPr lang="zh-CN" altLang="zh-CN" dirty="0"/>
          </a:p>
          <a:p>
            <a:r>
              <a:rPr lang="en-US" altLang="zh-CN" b="1" dirty="0"/>
              <a:t>enemy</a:t>
            </a:r>
            <a:r>
              <a:rPr lang="zh-CN" altLang="zh-CN" dirty="0"/>
              <a:t>：对手玩家信息</a:t>
            </a:r>
          </a:p>
          <a:p>
            <a:endParaRPr lang="en-US" altLang="zh-CN" dirty="0" smtClean="0"/>
          </a:p>
          <a:p>
            <a:r>
              <a:rPr lang="zh-CN" altLang="zh-CN" i="1" dirty="0" smtClean="0"/>
              <a:t>以</a:t>
            </a:r>
            <a:r>
              <a:rPr lang="zh-CN" altLang="zh-CN" i="1" dirty="0"/>
              <a:t>上部分具体内容详见</a:t>
            </a:r>
            <a:r>
              <a:rPr lang="zh-CN" altLang="zh-CN" b="1" i="1" dirty="0"/>
              <a:t>“游戏数据</a:t>
            </a:r>
            <a:r>
              <a:rPr lang="en-US" altLang="zh-CN" b="1" i="1" dirty="0"/>
              <a:t>-</a:t>
            </a:r>
            <a:r>
              <a:rPr lang="zh-CN" altLang="zh-CN" b="1" i="1" dirty="0"/>
              <a:t>玩家信息”</a:t>
            </a:r>
            <a:r>
              <a:rPr lang="zh-CN" altLang="zh-CN" i="1" dirty="0"/>
              <a:t>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1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play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接收参数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游戏数据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玩家信息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函数存储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函数返回值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函数编写要求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附：坐标系统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游戏数据</a:t>
            </a:r>
            <a:r>
              <a:rPr lang="en-US" altLang="zh-CN" dirty="0"/>
              <a:t>-</a:t>
            </a:r>
            <a:r>
              <a:rPr lang="zh-CN" altLang="zh-CN" dirty="0"/>
              <a:t>玩家信息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当前游戏状态中一个玩家的状态</a:t>
            </a:r>
          </a:p>
          <a:p>
            <a:r>
              <a:rPr lang="zh-CN" altLang="zh-CN" dirty="0"/>
              <a:t>内容：</a:t>
            </a:r>
          </a:p>
          <a:p>
            <a:r>
              <a:rPr lang="en-US" altLang="zh-CN" b="1" dirty="0"/>
              <a:t>id</a:t>
            </a:r>
            <a:r>
              <a:rPr lang="zh-CN" altLang="zh-CN" dirty="0"/>
              <a:t>：玩家标记</a:t>
            </a:r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类</a:t>
            </a:r>
            <a:r>
              <a:rPr lang="zh-CN" altLang="zh-CN" dirty="0"/>
              <a:t>型：</a:t>
            </a:r>
            <a:r>
              <a:rPr lang="en-US" altLang="zh-CN" dirty="0"/>
              <a:t>int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内</a:t>
            </a:r>
            <a:r>
              <a:rPr lang="zh-CN" altLang="zh-CN" dirty="0" smtClean="0"/>
              <a:t>容：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/>
              <a:t>-</a:t>
            </a:r>
            <a:r>
              <a:rPr lang="zh-CN" altLang="zh-CN" dirty="0" smtClean="0"/>
              <a:t>先手玩家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en-US" altLang="zh-CN" dirty="0" smtClean="0"/>
              <a:t>-</a:t>
            </a:r>
            <a:r>
              <a:rPr lang="zh-CN" altLang="zh-CN" dirty="0" smtClean="0"/>
              <a:t>后手玩家</a:t>
            </a:r>
          </a:p>
          <a:p>
            <a:r>
              <a:rPr lang="en-US" altLang="zh-CN" b="1" dirty="0" smtClean="0"/>
              <a:t>x</a:t>
            </a:r>
            <a:r>
              <a:rPr lang="en-US" altLang="zh-CN" dirty="0"/>
              <a:t>, </a:t>
            </a:r>
            <a:r>
              <a:rPr lang="en-US" altLang="zh-CN" b="1" dirty="0"/>
              <a:t>y</a:t>
            </a:r>
            <a:r>
              <a:rPr lang="zh-CN" altLang="zh-CN" dirty="0"/>
              <a:t>：横、纵坐</a:t>
            </a:r>
            <a:r>
              <a:rPr lang="zh-CN" altLang="zh-CN" dirty="0" smtClean="0"/>
              <a:t>标</a:t>
            </a:r>
            <a:endParaRPr lang="en-US" altLang="zh-CN" dirty="0" smtClean="0"/>
          </a:p>
          <a:p>
            <a:r>
              <a:rPr lang="en-US" altLang="zh-CN" b="1" dirty="0" smtClean="0"/>
              <a:t>direction</a:t>
            </a:r>
            <a:r>
              <a:rPr lang="zh-CN" altLang="zh-CN" dirty="0"/>
              <a:t>：数字标记的当前方向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类型：</a:t>
            </a:r>
            <a:r>
              <a:rPr lang="en-US" altLang="zh-CN" dirty="0"/>
              <a:t>int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内</a:t>
            </a:r>
            <a:r>
              <a:rPr lang="zh-CN" altLang="zh-CN" dirty="0" smtClean="0"/>
              <a:t>容：</a:t>
            </a:r>
            <a:r>
              <a:rPr lang="en-US" altLang="zh-CN" dirty="0" smtClean="0">
                <a:solidFill>
                  <a:schemeClr val="accent2"/>
                </a:solidFill>
              </a:rPr>
              <a:t>0</a:t>
            </a:r>
            <a:r>
              <a:rPr lang="en-US" altLang="zh-CN" dirty="0" smtClean="0"/>
              <a:t>-</a:t>
            </a:r>
            <a:r>
              <a:rPr lang="zh-CN" altLang="zh-CN" dirty="0" smtClean="0"/>
              <a:t>向东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/>
              <a:t>-</a:t>
            </a:r>
            <a:r>
              <a:rPr lang="zh-CN" altLang="zh-CN" dirty="0" smtClean="0"/>
              <a:t>向南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en-US" altLang="zh-CN" dirty="0" smtClean="0"/>
              <a:t>-</a:t>
            </a:r>
            <a:r>
              <a:rPr lang="zh-CN" altLang="zh-CN" dirty="0" smtClean="0"/>
              <a:t>向西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chemeClr val="accent2"/>
                </a:solidFill>
              </a:rPr>
              <a:t>3</a:t>
            </a:r>
            <a:r>
              <a:rPr lang="en-US" altLang="zh-CN" dirty="0" smtClean="0"/>
              <a:t>-</a:t>
            </a:r>
            <a:r>
              <a:rPr lang="zh-CN" altLang="zh-CN" dirty="0" smtClean="0"/>
              <a:t>向北</a:t>
            </a:r>
            <a:endParaRPr lang="en-US" altLang="zh-CN" dirty="0" smtClean="0"/>
          </a:p>
          <a:p>
            <a:r>
              <a:rPr lang="zh-CN" altLang="zh-CN" i="1" dirty="0" smtClean="0"/>
              <a:t>详见</a:t>
            </a:r>
            <a:r>
              <a:rPr lang="zh-CN" altLang="zh-CN" b="1" i="1" dirty="0" smtClean="0"/>
              <a:t>“坐标系统”</a:t>
            </a:r>
            <a:r>
              <a:rPr lang="zh-CN" altLang="zh-CN" i="1" dirty="0" smtClean="0"/>
              <a:t>部分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1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play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接收参数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游戏数据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stat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函数存储</a:t>
            </a:r>
            <a:r>
              <a:rPr lang="en-US" altLang="zh-CN" dirty="0" smtClean="0"/>
              <a:t>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函数返回值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函数编写要求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附：坐标系统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5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函数存储</a:t>
            </a:r>
            <a:r>
              <a:rPr lang="en-US" altLang="zh-CN" dirty="0" smtClean="0"/>
              <a:t>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字典，可供</a:t>
            </a:r>
            <a:r>
              <a:rPr lang="en-US" altLang="zh-CN" dirty="0"/>
              <a:t>play</a:t>
            </a:r>
            <a:r>
              <a:rPr lang="zh-CN" altLang="zh-CN" dirty="0"/>
              <a:t>函数自由使用，存储数据；同时记录了一些默认的数</a:t>
            </a:r>
            <a:r>
              <a:rPr lang="zh-CN" altLang="zh-CN" dirty="0" smtClean="0"/>
              <a:t>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默认数据内容：</a:t>
            </a:r>
          </a:p>
          <a:p>
            <a:r>
              <a:rPr lang="en-US" altLang="zh-CN" b="1" dirty="0"/>
              <a:t>size</a:t>
            </a:r>
            <a:r>
              <a:rPr lang="zh-CN" altLang="zh-CN" dirty="0"/>
              <a:t>：列表，包含</a:t>
            </a:r>
            <a:r>
              <a:rPr lang="zh-CN" altLang="zh-CN" dirty="0">
                <a:solidFill>
                  <a:schemeClr val="accent2"/>
                </a:solidFill>
              </a:rPr>
              <a:t>游戏场景宽</a:t>
            </a:r>
            <a:r>
              <a:rPr lang="zh-CN" altLang="zh-CN" dirty="0" smtClean="0">
                <a:solidFill>
                  <a:schemeClr val="accent2"/>
                </a:solidFill>
              </a:rPr>
              <a:t>高</a:t>
            </a:r>
            <a:r>
              <a:rPr lang="en-US" altLang="zh-CN" dirty="0"/>
              <a:t> </a:t>
            </a:r>
            <a:r>
              <a:rPr lang="en-US" altLang="zh-CN" dirty="0" smtClean="0"/>
              <a:t>[width, height]</a:t>
            </a:r>
          </a:p>
          <a:p>
            <a:r>
              <a:rPr lang="en-US" altLang="zh-CN" b="1" dirty="0" smtClean="0"/>
              <a:t>log</a:t>
            </a:r>
            <a:r>
              <a:rPr lang="zh-CN" altLang="zh-CN" dirty="0"/>
              <a:t>：运行记录，包含对局开始以来</a:t>
            </a:r>
            <a:r>
              <a:rPr lang="zh-CN" altLang="zh-CN" dirty="0">
                <a:solidFill>
                  <a:schemeClr val="accent2"/>
                </a:solidFill>
              </a:rPr>
              <a:t>每一回合的游戏数</a:t>
            </a:r>
            <a:r>
              <a:rPr lang="zh-CN" altLang="zh-CN" dirty="0" smtClean="0">
                <a:solidFill>
                  <a:schemeClr val="accent2"/>
                </a:solidFill>
              </a:rPr>
              <a:t>据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endParaRPr lang="en-US" altLang="zh-CN" dirty="0"/>
          </a:p>
          <a:p>
            <a:r>
              <a:rPr lang="zh-CN" altLang="en-US" i="1" dirty="0" smtClean="0"/>
              <a:t>注：</a:t>
            </a:r>
            <a:r>
              <a:rPr lang="zh-CN" altLang="zh-CN" i="1" dirty="0"/>
              <a:t>写入</a:t>
            </a:r>
            <a:r>
              <a:rPr lang="en-US" altLang="zh-CN" i="1" dirty="0"/>
              <a:t>storage</a:t>
            </a:r>
            <a:r>
              <a:rPr lang="zh-CN" altLang="zh-CN" i="1" dirty="0"/>
              <a:t>字典中的内容会一直</a:t>
            </a:r>
            <a:r>
              <a:rPr lang="zh-CN" altLang="zh-CN" i="1" dirty="0">
                <a:solidFill>
                  <a:schemeClr val="accent2"/>
                </a:solidFill>
              </a:rPr>
              <a:t>保存至比赛结束</a:t>
            </a:r>
            <a:r>
              <a:rPr lang="zh-CN" altLang="zh-CN" i="1" dirty="0"/>
              <a:t>，包括默认数据内容与自定义内容</a:t>
            </a:r>
          </a:p>
        </p:txBody>
      </p:sp>
    </p:spTree>
    <p:extLst>
      <p:ext uri="{BB962C8B-B14F-4D97-AF65-F5344CB8AC3E}">
        <p14:creationId xmlns:p14="http://schemas.microsoft.com/office/powerpoint/2010/main" val="23890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play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接收参数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游戏数据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stat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函数存储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函数返回值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函数编写要求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附：坐标系统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函数返回</a:t>
            </a:r>
            <a:r>
              <a:rPr lang="zh-CN" altLang="zh-CN" b="1" dirty="0" smtClean="0"/>
              <a:t>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比赛核心逻辑中使用如下逻辑执行函数返回值操作（伪代码）：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2E74B5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action </a:t>
            </a:r>
            <a:r>
              <a:rPr lang="en-US" altLang="zh-CN" kern="100" dirty="0">
                <a:solidFill>
                  <a:srgbClr val="2E74B5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= play(stat, storage)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2E74B5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if </a:t>
            </a:r>
            <a:r>
              <a:rPr lang="en-US" altLang="zh-CN" kern="100" dirty="0">
                <a:solidFill>
                  <a:srgbClr val="2E74B5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isinstance(action, str) and len(action) &gt; </a:t>
            </a:r>
            <a:r>
              <a:rPr lang="en-US" altLang="zh-CN" kern="100" dirty="0" smtClean="0">
                <a:solidFill>
                  <a:srgbClr val="2E74B5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0:</a:t>
            </a:r>
            <a:endParaRPr lang="en-US" altLang="zh-CN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2E74B5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	op </a:t>
            </a:r>
            <a:r>
              <a:rPr lang="en-US" altLang="zh-CN" kern="100" dirty="0">
                <a:solidFill>
                  <a:srgbClr val="2E74B5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= action[0].</a:t>
            </a:r>
            <a:r>
              <a:rPr lang="en-US" altLang="zh-CN" kern="100" dirty="0" smtClean="0">
                <a:solidFill>
                  <a:srgbClr val="2E74B5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upper()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2E74B5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 dirty="0" smtClean="0">
                <a:solidFill>
                  <a:srgbClr val="2E74B5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if </a:t>
            </a:r>
            <a:r>
              <a:rPr lang="en-US" altLang="zh-CN" kern="100" dirty="0">
                <a:solidFill>
                  <a:srgbClr val="2E74B5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op == 'L': turn_left()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2E74B5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	elif </a:t>
            </a:r>
            <a:r>
              <a:rPr lang="en-US" altLang="zh-CN" dirty="0">
                <a:solidFill>
                  <a:srgbClr val="2E74B5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op == 'R': turn_right</a:t>
            </a:r>
            <a:r>
              <a:rPr lang="en-US" altLang="zh-CN" dirty="0" smtClean="0">
                <a:solidFill>
                  <a:srgbClr val="2E74B5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r>
              <a:rPr lang="zh-CN" altLang="zh-CN" dirty="0"/>
              <a:t>若返回值为</a:t>
            </a:r>
            <a:r>
              <a:rPr lang="zh-CN" altLang="zh-CN" dirty="0">
                <a:solidFill>
                  <a:schemeClr val="accent2"/>
                </a:solidFill>
              </a:rPr>
              <a:t>非空字符串</a:t>
            </a:r>
            <a:r>
              <a:rPr lang="zh-CN" altLang="zh-CN" dirty="0"/>
              <a:t>且首字母大写为</a:t>
            </a:r>
            <a:r>
              <a:rPr lang="en-US" altLang="zh-CN" dirty="0"/>
              <a:t>L</a:t>
            </a:r>
            <a:r>
              <a:rPr lang="zh-CN" altLang="zh-CN" dirty="0"/>
              <a:t>或</a:t>
            </a:r>
            <a:r>
              <a:rPr lang="en-US" altLang="zh-CN" dirty="0"/>
              <a:t>R</a:t>
            </a:r>
            <a:r>
              <a:rPr lang="zh-CN" altLang="zh-CN" dirty="0"/>
              <a:t>，则对应左转与右转操作；否则视为直行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8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函数返回</a:t>
            </a:r>
            <a:r>
              <a:rPr lang="zh-CN" altLang="zh-CN" b="1" dirty="0" smtClean="0"/>
              <a:t>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分类：</a:t>
            </a:r>
            <a:endParaRPr lang="zh-CN" altLang="zh-CN" dirty="0"/>
          </a:p>
          <a:p>
            <a:r>
              <a:rPr lang="en-US" altLang="zh-CN" dirty="0" smtClean="0"/>
              <a:t>	1. </a:t>
            </a:r>
            <a:r>
              <a:rPr lang="zh-CN" altLang="zh-CN" dirty="0" smtClean="0"/>
              <a:t>识</a:t>
            </a:r>
            <a:r>
              <a:rPr lang="zh-CN" altLang="zh-CN" dirty="0"/>
              <a:t>别为</a:t>
            </a:r>
            <a:r>
              <a:rPr lang="en-US" altLang="zh-CN" dirty="0"/>
              <a:t>“</a:t>
            </a:r>
            <a:r>
              <a:rPr lang="zh-CN" altLang="zh-CN" dirty="0"/>
              <a:t>左转</a:t>
            </a:r>
            <a:r>
              <a:rPr lang="en-US" altLang="zh-CN" dirty="0"/>
              <a:t>”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		'</a:t>
            </a:r>
            <a:r>
              <a:rPr lang="en-US" altLang="zh-CN" dirty="0" smtClean="0">
                <a:solidFill>
                  <a:schemeClr val="accent2"/>
                </a:solidFill>
              </a:rPr>
              <a:t>l</a:t>
            </a:r>
            <a:r>
              <a:rPr lang="en-US" altLang="zh-CN" dirty="0"/>
              <a:t>', '</a:t>
            </a:r>
            <a:r>
              <a:rPr lang="en-US" altLang="zh-CN" dirty="0">
                <a:solidFill>
                  <a:schemeClr val="accent2"/>
                </a:solidFill>
              </a:rPr>
              <a:t>L</a:t>
            </a:r>
            <a:r>
              <a:rPr lang="en-US" altLang="zh-CN" dirty="0"/>
              <a:t>', '</a:t>
            </a:r>
            <a:r>
              <a:rPr lang="en-US" altLang="zh-CN" dirty="0">
                <a:solidFill>
                  <a:schemeClr val="accent2"/>
                </a:solidFill>
              </a:rPr>
              <a:t>L</a:t>
            </a:r>
            <a:r>
              <a:rPr lang="en-US" altLang="zh-CN" dirty="0"/>
              <a:t>eft', '</a:t>
            </a:r>
            <a:r>
              <a:rPr lang="en-US" altLang="zh-CN" dirty="0">
                <a:solidFill>
                  <a:schemeClr val="accent2"/>
                </a:solidFill>
              </a:rPr>
              <a:t>L</a:t>
            </a:r>
            <a:r>
              <a:rPr lang="en-US" altLang="zh-CN" dirty="0"/>
              <a:t>EFT', '</a:t>
            </a:r>
            <a:r>
              <a:rPr lang="en-US" altLang="zh-CN" dirty="0">
                <a:solidFill>
                  <a:schemeClr val="accent2"/>
                </a:solidFill>
              </a:rPr>
              <a:t>L</a:t>
            </a:r>
            <a:r>
              <a:rPr lang="en-US" altLang="zh-CN" dirty="0"/>
              <a:t>egendary' </a:t>
            </a:r>
            <a:r>
              <a:rPr lang="en-US" altLang="zh-CN" dirty="0" smtClean="0"/>
              <a:t>...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2. </a:t>
            </a:r>
            <a:r>
              <a:rPr lang="zh-CN" altLang="zh-CN" dirty="0" smtClean="0"/>
              <a:t>识</a:t>
            </a:r>
            <a:r>
              <a:rPr lang="zh-CN" altLang="zh-CN" dirty="0"/>
              <a:t>别为</a:t>
            </a:r>
            <a:r>
              <a:rPr lang="en-US" altLang="zh-CN" dirty="0"/>
              <a:t>“</a:t>
            </a:r>
            <a:r>
              <a:rPr lang="zh-CN" altLang="zh-CN" dirty="0"/>
              <a:t>右转</a:t>
            </a:r>
            <a:r>
              <a:rPr lang="en-US" altLang="zh-CN" dirty="0"/>
              <a:t>”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		'</a:t>
            </a:r>
            <a:r>
              <a:rPr lang="en-US" altLang="zh-CN" dirty="0" smtClean="0">
                <a:solidFill>
                  <a:schemeClr val="accent2"/>
                </a:solidFill>
              </a:rPr>
              <a:t>r</a:t>
            </a:r>
            <a:r>
              <a:rPr lang="en-US" altLang="zh-CN" dirty="0"/>
              <a:t>', '</a:t>
            </a:r>
            <a:r>
              <a:rPr lang="en-US" altLang="zh-CN" dirty="0">
                <a:solidFill>
                  <a:schemeClr val="accent2"/>
                </a:solidFill>
              </a:rPr>
              <a:t>R</a:t>
            </a:r>
            <a:r>
              <a:rPr lang="en-US" altLang="zh-CN" dirty="0"/>
              <a:t>', '</a:t>
            </a:r>
            <a:r>
              <a:rPr lang="en-US" altLang="zh-CN" dirty="0">
                <a:solidFill>
                  <a:schemeClr val="accent2"/>
                </a:solidFill>
              </a:rPr>
              <a:t>r</a:t>
            </a:r>
            <a:r>
              <a:rPr lang="en-US" altLang="zh-CN" dirty="0"/>
              <a:t>ight', '</a:t>
            </a:r>
            <a:r>
              <a:rPr lang="en-US" altLang="zh-CN" dirty="0">
                <a:solidFill>
                  <a:schemeClr val="accent2"/>
                </a:solidFill>
              </a:rPr>
              <a:t>R</a:t>
            </a:r>
            <a:r>
              <a:rPr lang="en-US" altLang="zh-CN" dirty="0"/>
              <a:t>IGHT', '</a:t>
            </a:r>
            <a:r>
              <a:rPr lang="en-US" altLang="zh-CN" dirty="0">
                <a:solidFill>
                  <a:schemeClr val="accent2"/>
                </a:solidFill>
              </a:rPr>
              <a:t>R</a:t>
            </a:r>
            <a:r>
              <a:rPr lang="en-US" altLang="zh-CN" dirty="0"/>
              <a:t>obust' </a:t>
            </a:r>
            <a:r>
              <a:rPr lang="en-US" altLang="zh-CN" dirty="0" smtClean="0"/>
              <a:t>...</a:t>
            </a:r>
            <a:endParaRPr lang="zh-CN" altLang="zh-CN" dirty="0"/>
          </a:p>
          <a:p>
            <a:r>
              <a:rPr lang="en-US" altLang="zh-CN" dirty="0" smtClean="0"/>
              <a:t>	3. </a:t>
            </a:r>
            <a:r>
              <a:rPr lang="zh-CN" altLang="zh-CN" dirty="0" smtClean="0"/>
              <a:t>识</a:t>
            </a:r>
            <a:r>
              <a:rPr lang="zh-CN" altLang="zh-CN" dirty="0"/>
              <a:t>别为</a:t>
            </a:r>
            <a:r>
              <a:rPr lang="en-US" altLang="zh-CN" dirty="0"/>
              <a:t>“</a:t>
            </a:r>
            <a:r>
              <a:rPr lang="zh-CN" altLang="zh-CN" dirty="0"/>
              <a:t>前进</a:t>
            </a:r>
            <a:r>
              <a:rPr lang="en-US" altLang="zh-CN" dirty="0"/>
              <a:t>”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None</a:t>
            </a:r>
            <a:r>
              <a:rPr lang="en-US" altLang="zh-CN" dirty="0"/>
              <a:t>, 'iwannawin', [1, 2, 3] </a:t>
            </a:r>
            <a:r>
              <a:rPr lang="en-US" altLang="zh-CN" dirty="0" smtClean="0"/>
              <a:t>...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268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play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接收参数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游戏数据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stat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函数存储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函数返回值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函数编写要求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附：坐标系统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函数编写要求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代码文件应</a:t>
            </a:r>
            <a:r>
              <a:rPr lang="zh-CN" altLang="zh-CN" kern="100" dirty="0">
                <a:solidFill>
                  <a:srgbClr val="ED7D3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kern="100" dirty="0">
                <a:solidFill>
                  <a:srgbClr val="ED7D3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.py</a:t>
            </a:r>
            <a:r>
              <a:rPr lang="zh-CN" altLang="zh-CN" kern="100" dirty="0">
                <a:solidFill>
                  <a:srgbClr val="ED7D3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结尾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代码文件中应</a:t>
            </a:r>
            <a:r>
              <a:rPr lang="zh-CN" altLang="zh-CN" kern="100" dirty="0">
                <a:solidFill>
                  <a:srgbClr val="ED7D3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只包含</a:t>
            </a:r>
            <a:r>
              <a:rPr lang="en-US" altLang="zh-CN" kern="100" dirty="0">
                <a:solidFill>
                  <a:srgbClr val="ED7D3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play</a:t>
            </a:r>
            <a:r>
              <a:rPr lang="zh-CN" altLang="zh-CN" kern="100" dirty="0">
                <a:solidFill>
                  <a:srgbClr val="ED7D3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，其余一切都可以封装在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play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函数内部（包括需要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的库）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禁止在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play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函数中使用</a:t>
            </a:r>
            <a:r>
              <a:rPr lang="en-US" altLang="zh-CN" kern="100" dirty="0">
                <a:solidFill>
                  <a:srgbClr val="ED7D3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global</a:t>
            </a:r>
            <a:r>
              <a:rPr lang="zh-CN" altLang="zh-CN" kern="100" dirty="0">
                <a:solidFill>
                  <a:srgbClr val="ED7D3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或类似功能的代码，比赛命名空间的整洁需要你我共同维护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不建议使用</a:t>
            </a:r>
            <a:r>
              <a:rPr lang="zh-CN" altLang="zh-CN" kern="100" dirty="0">
                <a:solidFill>
                  <a:srgbClr val="ED7D3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第三方库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编写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，有可能被比赛环境直接</a:t>
            </a:r>
            <a:r>
              <a:rPr lang="zh-CN" altLang="zh-CN" kern="100" dirty="0">
                <a:solidFill>
                  <a:srgbClr val="ED7D3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视为</a:t>
            </a:r>
            <a:r>
              <a:rPr lang="en-US" altLang="zh-CN" kern="100" dirty="0">
                <a:solidFill>
                  <a:srgbClr val="ED7D3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ImportError</a:t>
            </a:r>
            <a:r>
              <a:rPr lang="zh-CN" altLang="zh-CN" kern="100" dirty="0">
                <a:solidFill>
                  <a:srgbClr val="ED7D3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而判</a:t>
            </a:r>
            <a:r>
              <a:rPr lang="zh-CN" altLang="zh-CN" kern="100" dirty="0" smtClean="0">
                <a:solidFill>
                  <a:srgbClr val="ED7D3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负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不建议但不禁止更改由比赛系统写入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storage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的内容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建议</a:t>
            </a:r>
            <a:r>
              <a:rPr lang="zh-CN" altLang="zh-CN" kern="100" dirty="0">
                <a:solidFill>
                  <a:srgbClr val="ED7D3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格式规范、注释丰富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地编写代码，这样会受到三周后写报告的自己的感谢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对规则的最终解释权归技术组所有，若代码中发现违例行为，</a:t>
            </a:r>
            <a:r>
              <a:rPr lang="zh-CN" altLang="zh-CN" kern="100" dirty="0">
                <a:solidFill>
                  <a:srgbClr val="ED7D3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该版本代码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将被取消参赛资格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8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play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接收参数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游戏数据</a:t>
            </a:r>
            <a:r>
              <a:rPr lang="en-US" altLang="zh-CN" dirty="0" smtClean="0"/>
              <a:t>stat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函数存储</a:t>
            </a:r>
            <a:r>
              <a:rPr lang="en-US" altLang="zh-CN" dirty="0" smtClean="0"/>
              <a:t>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函数返回值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函数编写要求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附：坐标系统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8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play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接收参数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游戏数据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stat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函数存储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函数返回值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函数编写要求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附：坐标系统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8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附：坐标系统</a:t>
            </a:r>
            <a:endParaRPr lang="zh-CN" altLang="en-US" dirty="0"/>
          </a:p>
        </p:txBody>
      </p:sp>
      <p:sp>
        <p:nvSpPr>
          <p:cNvPr id="64" name="内容占位符 63"/>
          <p:cNvSpPr>
            <a:spLocks noGrp="1"/>
          </p:cNvSpPr>
          <p:nvPr>
            <p:ph idx="1"/>
          </p:nvPr>
        </p:nvSpPr>
        <p:spPr>
          <a:xfrm>
            <a:off x="838200" y="1825625"/>
            <a:ext cx="5239744" cy="4351338"/>
          </a:xfrm>
        </p:spPr>
        <p:txBody>
          <a:bodyPr/>
          <a:lstStyle/>
          <a:p>
            <a:r>
              <a:rPr lang="zh-CN" altLang="en-US" dirty="0"/>
              <a:t>　</a:t>
            </a:r>
            <a:r>
              <a:rPr lang="zh-CN" altLang="en-US" dirty="0" smtClean="0"/>
              <a:t>　</a:t>
            </a:r>
            <a:r>
              <a:rPr lang="zh-CN" altLang="zh-CN" dirty="0" smtClean="0"/>
              <a:t>游</a:t>
            </a:r>
            <a:r>
              <a:rPr lang="zh-CN" altLang="zh-CN" dirty="0"/>
              <a:t>戏数据中返回的横纵坐标均为整数，表示游戏地图的网格位置</a:t>
            </a:r>
            <a:r>
              <a:rPr lang="zh-CN" altLang="zh-CN" dirty="0" smtClean="0"/>
              <a:t>：其</a:t>
            </a:r>
            <a:r>
              <a:rPr lang="zh-CN" altLang="zh-CN" dirty="0"/>
              <a:t>中</a:t>
            </a:r>
            <a:r>
              <a:rPr lang="en-US" altLang="zh-CN" dirty="0"/>
              <a:t>x</a:t>
            </a:r>
            <a:r>
              <a:rPr lang="zh-CN" altLang="zh-CN" dirty="0"/>
              <a:t>坐标范围为</a:t>
            </a:r>
            <a:r>
              <a:rPr lang="en-US" altLang="zh-CN" dirty="0"/>
              <a:t>[0, </a:t>
            </a:r>
            <a:r>
              <a:rPr lang="zh-CN" altLang="zh-CN" dirty="0"/>
              <a:t>场地宽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/>
              <a:t>y</a:t>
            </a:r>
            <a:r>
              <a:rPr lang="zh-CN" altLang="zh-CN" dirty="0"/>
              <a:t>坐标范围为</a:t>
            </a:r>
            <a:r>
              <a:rPr lang="en-US" altLang="zh-CN" dirty="0"/>
              <a:t>[0, </a:t>
            </a:r>
            <a:r>
              <a:rPr lang="zh-CN" altLang="zh-CN" dirty="0"/>
              <a:t>场地高</a:t>
            </a:r>
            <a:r>
              <a:rPr lang="en-US" altLang="zh-CN" dirty="0"/>
              <a:t>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　</a:t>
            </a:r>
            <a:r>
              <a:rPr lang="zh-CN" altLang="en-US" dirty="0" smtClean="0"/>
              <a:t>　</a:t>
            </a:r>
            <a:r>
              <a:rPr lang="en-US" altLang="zh-CN" dirty="0" smtClean="0"/>
              <a:t>fields</a:t>
            </a:r>
            <a:r>
              <a:rPr lang="zh-CN" altLang="zh-CN" dirty="0"/>
              <a:t>与</a:t>
            </a:r>
            <a:r>
              <a:rPr lang="en-US" altLang="zh-CN" dirty="0"/>
              <a:t>bands</a:t>
            </a:r>
            <a:r>
              <a:rPr lang="zh-CN" altLang="zh-CN" dirty="0"/>
              <a:t>二维列表中内容按列存储；调用时第一个下标为横坐标，第二个下标为纵坐标。</a:t>
            </a: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077943" y="1690687"/>
            <a:ext cx="5975249" cy="4486275"/>
            <a:chOff x="3067395" y="1309208"/>
            <a:chExt cx="5187144" cy="3894558"/>
          </a:xfrm>
        </p:grpSpPr>
        <p:sp>
          <p:nvSpPr>
            <p:cNvPr id="5" name="矩形 4"/>
            <p:cNvSpPr/>
            <p:nvPr/>
          </p:nvSpPr>
          <p:spPr>
            <a:xfrm>
              <a:off x="3499657" y="1309208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931919" y="1313409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364181" y="1313409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796443" y="1313409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28705" y="1313409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660967" y="1313409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93229" y="1309208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25491" y="1309208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57753" y="1309208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390015" y="1313409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822277" y="1313409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067395" y="1743572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067395" y="2177934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67395" y="2608095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067395" y="3042457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067395" y="3470518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067395" y="3904880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67395" y="4339241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067395" y="4771503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直角三角形 23"/>
            <p:cNvSpPr/>
            <p:nvPr/>
          </p:nvSpPr>
          <p:spPr>
            <a:xfrm>
              <a:off x="3067395" y="1309208"/>
              <a:ext cx="432262" cy="432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24"/>
            <p:cNvSpPr/>
            <p:nvPr/>
          </p:nvSpPr>
          <p:spPr>
            <a:xfrm rot="10800000">
              <a:off x="3067395" y="1314461"/>
              <a:ext cx="432262" cy="432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连接符 25"/>
            <p:cNvCxnSpPr>
              <a:endCxn id="25" idx="4"/>
            </p:cNvCxnSpPr>
            <p:nvPr/>
          </p:nvCxnSpPr>
          <p:spPr>
            <a:xfrm flipH="1" flipV="1">
              <a:off x="3067395" y="1314461"/>
              <a:ext cx="432262" cy="4270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3931919" y="2177934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364181" y="2177934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931919" y="2610196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364181" y="2610196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931919" y="3042458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364181" y="3042458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796443" y="2177934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796443" y="2610196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796443" y="3042458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931919" y="3474720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364181" y="3474720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796443" y="3474720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228705" y="2177934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228705" y="2610196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228705" y="3042458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228705" y="3474720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6525491" y="2177934"/>
              <a:ext cx="432262" cy="43226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957753" y="2177934"/>
              <a:ext cx="432262" cy="43226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6525491" y="2610196"/>
              <a:ext cx="432262" cy="43226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957753" y="2610196"/>
              <a:ext cx="432262" cy="43226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6525491" y="3042458"/>
              <a:ext cx="432262" cy="43226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6957753" y="3042458"/>
              <a:ext cx="432262" cy="43226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直角三角形 48"/>
            <p:cNvSpPr/>
            <p:nvPr/>
          </p:nvSpPr>
          <p:spPr>
            <a:xfrm rot="10800000">
              <a:off x="4452893" y="4427956"/>
              <a:ext cx="254838" cy="254838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452893" y="3906981"/>
              <a:ext cx="254838" cy="5209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707731" y="4427956"/>
              <a:ext cx="520973" cy="2548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28705" y="4339244"/>
              <a:ext cx="432262" cy="43226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235589" y="2700163"/>
              <a:ext cx="1289902" cy="2548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796443" y="2610195"/>
              <a:ext cx="432262" cy="4322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7390015" y="2177934"/>
              <a:ext cx="432262" cy="43226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822277" y="2177934"/>
              <a:ext cx="432262" cy="43226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7390015" y="2610195"/>
              <a:ext cx="432262" cy="43226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7822277" y="2610195"/>
              <a:ext cx="432262" cy="43226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499657" y="1745672"/>
              <a:ext cx="4754882" cy="34580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箭头连接符 59"/>
            <p:cNvCxnSpPr/>
            <p:nvPr/>
          </p:nvCxnSpPr>
          <p:spPr>
            <a:xfrm flipH="1" flipV="1">
              <a:off x="5444836" y="2839910"/>
              <a:ext cx="765464" cy="909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6210300" y="3749040"/>
              <a:ext cx="1556163" cy="400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&gt; stat[‘bands’][4][2]   # 2</a:t>
              </a:r>
            </a:p>
            <a:p>
              <a:r>
                <a:rPr lang="en-US" altLang="zh-CN" sz="1200" dirty="0" smtClean="0"/>
                <a:t>&gt; stat[‘fields’][4][2]    # 1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943043" y="2328470"/>
              <a:ext cx="2129110" cy="2404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{ ‘id’ : 2, ‘x’ : 3, ‘y’ : 2, ‘direction’ : 2}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349412" y="4767652"/>
              <a:ext cx="2190850" cy="2404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{ ‘id’ : 1, ‘x’ : 4, ‘y’ : 6, ‘direction’ : 0}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3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附：坐标系统</a:t>
            </a:r>
            <a:endParaRPr lang="zh-CN" altLang="en-US" dirty="0"/>
          </a:p>
        </p:txBody>
      </p:sp>
      <p:sp>
        <p:nvSpPr>
          <p:cNvPr id="64" name="内容占位符 63"/>
          <p:cNvSpPr>
            <a:spLocks noGrp="1"/>
          </p:cNvSpPr>
          <p:nvPr>
            <p:ph idx="1"/>
          </p:nvPr>
        </p:nvSpPr>
        <p:spPr>
          <a:xfrm>
            <a:off x="838200" y="1825625"/>
            <a:ext cx="5239744" cy="4351338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　</a:t>
            </a:r>
            <a:r>
              <a:rPr lang="zh-CN" altLang="en-US" dirty="0" smtClean="0"/>
              <a:t>　</a:t>
            </a:r>
            <a:r>
              <a:rPr lang="zh-CN" altLang="zh-CN" dirty="0"/>
              <a:t>本文档中以东南西北作为绝对方向的指代，其中</a:t>
            </a:r>
            <a:r>
              <a:rPr lang="en-US" altLang="zh-CN" dirty="0"/>
              <a:t>x</a:t>
            </a:r>
            <a:r>
              <a:rPr lang="zh-CN" altLang="zh-CN" dirty="0"/>
              <a:t>坐标增加的方向为东，</a:t>
            </a:r>
            <a:r>
              <a:rPr lang="en-US" altLang="zh-CN" dirty="0"/>
              <a:t>y</a:t>
            </a:r>
            <a:r>
              <a:rPr lang="zh-CN" altLang="zh-CN" dirty="0"/>
              <a:t>坐标增加的方向为南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6077943" y="1690687"/>
            <a:ext cx="5975249" cy="4486275"/>
            <a:chOff x="3067395" y="1309208"/>
            <a:chExt cx="5187144" cy="3894558"/>
          </a:xfrm>
        </p:grpSpPr>
        <p:sp>
          <p:nvSpPr>
            <p:cNvPr id="5" name="矩形 4"/>
            <p:cNvSpPr/>
            <p:nvPr/>
          </p:nvSpPr>
          <p:spPr>
            <a:xfrm>
              <a:off x="3499657" y="1309208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931919" y="1313409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364181" y="1313409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796443" y="1313409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28705" y="1313409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660967" y="1313409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93229" y="1309208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25491" y="1309208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57753" y="1309208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390015" y="1313409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822277" y="1313409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067395" y="1743572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067395" y="2177934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67395" y="2608095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067395" y="3042457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067395" y="3470518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067395" y="3904880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67395" y="4339241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067395" y="4771503"/>
              <a:ext cx="432262" cy="43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直角三角形 23"/>
            <p:cNvSpPr/>
            <p:nvPr/>
          </p:nvSpPr>
          <p:spPr>
            <a:xfrm>
              <a:off x="3067395" y="1309208"/>
              <a:ext cx="432262" cy="432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24"/>
            <p:cNvSpPr/>
            <p:nvPr/>
          </p:nvSpPr>
          <p:spPr>
            <a:xfrm rot="10800000">
              <a:off x="3067395" y="1314461"/>
              <a:ext cx="432262" cy="432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连接符 25"/>
            <p:cNvCxnSpPr>
              <a:endCxn id="25" idx="4"/>
            </p:cNvCxnSpPr>
            <p:nvPr/>
          </p:nvCxnSpPr>
          <p:spPr>
            <a:xfrm flipH="1" flipV="1">
              <a:off x="3067395" y="1314461"/>
              <a:ext cx="432262" cy="4270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3931919" y="2177934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364181" y="2177934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931919" y="2610196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364181" y="2610196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931919" y="3042458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364181" y="3042458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796443" y="2177934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796443" y="2610196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796443" y="3042458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931919" y="3474720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364181" y="3474720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796443" y="3474720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228705" y="2177934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228705" y="2610196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228705" y="3042458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228705" y="3474720"/>
              <a:ext cx="432262" cy="4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6525491" y="2177934"/>
              <a:ext cx="432262" cy="43226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957753" y="2177934"/>
              <a:ext cx="432262" cy="43226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6525491" y="2610196"/>
              <a:ext cx="432262" cy="43226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957753" y="2610196"/>
              <a:ext cx="432262" cy="43226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6525491" y="3042458"/>
              <a:ext cx="432262" cy="43226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6957753" y="3042458"/>
              <a:ext cx="432262" cy="43226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直角三角形 48"/>
            <p:cNvSpPr/>
            <p:nvPr/>
          </p:nvSpPr>
          <p:spPr>
            <a:xfrm rot="10800000">
              <a:off x="4452893" y="4427956"/>
              <a:ext cx="254838" cy="254838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452893" y="3906981"/>
              <a:ext cx="254838" cy="5209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707731" y="4427956"/>
              <a:ext cx="520973" cy="2548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28705" y="4339244"/>
              <a:ext cx="432262" cy="43226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235589" y="2700163"/>
              <a:ext cx="1289902" cy="2548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796443" y="2610195"/>
              <a:ext cx="432262" cy="4322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7390015" y="2177934"/>
              <a:ext cx="432262" cy="43226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822277" y="2177934"/>
              <a:ext cx="432262" cy="43226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7390015" y="2610195"/>
              <a:ext cx="432262" cy="43226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7822277" y="2610195"/>
              <a:ext cx="432262" cy="43226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499657" y="1745672"/>
              <a:ext cx="4754882" cy="34580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箭头连接符 59"/>
            <p:cNvCxnSpPr/>
            <p:nvPr/>
          </p:nvCxnSpPr>
          <p:spPr>
            <a:xfrm flipH="1" flipV="1">
              <a:off x="5444836" y="2839910"/>
              <a:ext cx="765464" cy="909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6210300" y="3749040"/>
              <a:ext cx="1556163" cy="400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&gt; stat[‘bands’][4][2]   # 2</a:t>
              </a:r>
            </a:p>
            <a:p>
              <a:r>
                <a:rPr lang="en-US" altLang="zh-CN" sz="1200" dirty="0" smtClean="0"/>
                <a:t>&gt; stat[‘fields’][4][2]    # 1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943043" y="2328470"/>
              <a:ext cx="2129110" cy="2404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{ ‘id’ : 2, ‘x’ : 3, ‘y’ : 2, ‘direction’ : 2}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349412" y="4767652"/>
              <a:ext cx="2190850" cy="2404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{ ‘id’ : 1, ‘x’ : 4, ‘y’ : 6, ‘direction’ : 0}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96102" y="212089"/>
            <a:ext cx="8370298" cy="634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play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接收参数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游戏数据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stat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函数存储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函数返回值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函数编写要求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附：坐标系统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play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编写的</a:t>
            </a:r>
            <a:r>
              <a:rPr lang="en-US" altLang="zh-CN" dirty="0"/>
              <a:t>AI</a:t>
            </a:r>
            <a:r>
              <a:rPr lang="zh-CN" altLang="en-US" dirty="0"/>
              <a:t>函数对外的接口应命名为</a:t>
            </a:r>
            <a:r>
              <a:rPr lang="en-US" altLang="zh-CN" dirty="0">
                <a:solidFill>
                  <a:schemeClr val="accent2"/>
                </a:solidFill>
              </a:rPr>
              <a:t>play</a:t>
            </a:r>
            <a:r>
              <a:rPr lang="zh-CN" altLang="en-US" dirty="0"/>
              <a:t>，比赛程序将按</a:t>
            </a:r>
            <a:r>
              <a:rPr lang="en-US" altLang="zh-CN" dirty="0">
                <a:solidFill>
                  <a:schemeClr val="accent2"/>
                </a:solidFill>
              </a:rPr>
              <a:t>action = play(stat, storage)</a:t>
            </a:r>
            <a:r>
              <a:rPr lang="zh-CN" altLang="en-US" dirty="0"/>
              <a:t>形式调用。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比赛系统代码会在</a:t>
            </a:r>
            <a:r>
              <a:rPr lang="zh-CN" altLang="en-US" dirty="0">
                <a:solidFill>
                  <a:schemeClr val="accent2"/>
                </a:solidFill>
              </a:rPr>
              <a:t>每一回合开始时</a:t>
            </a:r>
            <a:r>
              <a:rPr lang="zh-CN" altLang="en-US" dirty="0"/>
              <a:t>调用执行</a:t>
            </a:r>
            <a:r>
              <a:rPr lang="en-US" altLang="zh-CN" dirty="0"/>
              <a:t>play</a:t>
            </a:r>
            <a:r>
              <a:rPr lang="zh-CN" altLang="en-US" dirty="0"/>
              <a:t>函数，决定函数控制的玩家方向的改变（</a:t>
            </a:r>
            <a:r>
              <a:rPr lang="zh-CN" altLang="en-US" dirty="0">
                <a:solidFill>
                  <a:schemeClr val="accent2"/>
                </a:solidFill>
              </a:rPr>
              <a:t>左转、右转、不改变方向</a:t>
            </a:r>
            <a:r>
              <a:rPr lang="zh-CN" altLang="en-US" dirty="0"/>
              <a:t>），随后朝改变后的方向前进一单位的距离。 </a:t>
            </a:r>
          </a:p>
        </p:txBody>
      </p:sp>
    </p:spTree>
    <p:extLst>
      <p:ext uri="{BB962C8B-B14F-4D97-AF65-F5344CB8AC3E}">
        <p14:creationId xmlns:p14="http://schemas.microsoft.com/office/powerpoint/2010/main" val="316626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play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接收参数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游戏数据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stat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函数存储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函数返回值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函数编写要求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附：坐标系统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接收参数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接收参数包含两部分：</a:t>
            </a:r>
            <a:r>
              <a:rPr lang="zh-CN" altLang="zh-CN" dirty="0">
                <a:solidFill>
                  <a:schemeClr val="accent2"/>
                </a:solidFill>
              </a:rPr>
              <a:t>游戏数据</a:t>
            </a:r>
            <a:r>
              <a:rPr lang="en-US" altLang="zh-CN" dirty="0">
                <a:solidFill>
                  <a:schemeClr val="accent2"/>
                </a:solidFill>
              </a:rPr>
              <a:t>stat</a:t>
            </a:r>
            <a:r>
              <a:rPr lang="zh-CN" altLang="zh-CN" dirty="0"/>
              <a:t>与</a:t>
            </a:r>
            <a:r>
              <a:rPr lang="zh-CN" altLang="zh-CN" dirty="0">
                <a:solidFill>
                  <a:schemeClr val="accent2"/>
                </a:solidFill>
              </a:rPr>
              <a:t>函数存储</a:t>
            </a:r>
            <a:r>
              <a:rPr lang="en-US" altLang="zh-CN" dirty="0" smtClean="0">
                <a:solidFill>
                  <a:schemeClr val="accent2"/>
                </a:solidFill>
              </a:rPr>
              <a:t>storage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1. </a:t>
            </a:r>
            <a:r>
              <a:rPr lang="zh-CN" altLang="zh-CN" b="1" dirty="0" smtClean="0"/>
              <a:t>游</a:t>
            </a:r>
            <a:r>
              <a:rPr lang="zh-CN" altLang="zh-CN" b="1" dirty="0"/>
              <a:t>戏数据</a:t>
            </a:r>
            <a:r>
              <a:rPr lang="en-US" altLang="zh-CN" b="1" dirty="0"/>
              <a:t>stat</a:t>
            </a:r>
            <a:r>
              <a:rPr lang="zh-CN" altLang="zh-CN" b="1" dirty="0"/>
              <a:t>：</a:t>
            </a:r>
          </a:p>
          <a:p>
            <a:pPr lvl="1"/>
            <a:r>
              <a:rPr lang="zh-CN" altLang="zh-CN" dirty="0"/>
              <a:t>字典，包含当前游戏状态信</a:t>
            </a:r>
            <a:r>
              <a:rPr lang="zh-CN" altLang="zh-CN" dirty="0" smtClean="0"/>
              <a:t>息</a:t>
            </a:r>
            <a:endParaRPr lang="en-US" altLang="zh-CN" dirty="0" smtClean="0"/>
          </a:p>
          <a:p>
            <a:pPr lvl="1"/>
            <a:endParaRPr lang="zh-CN" altLang="zh-CN" dirty="0"/>
          </a:p>
          <a:p>
            <a:r>
              <a:rPr lang="en-US" altLang="zh-CN" b="1" dirty="0" smtClean="0"/>
              <a:t>2. </a:t>
            </a:r>
            <a:r>
              <a:rPr lang="zh-CN" altLang="zh-CN" b="1" dirty="0" smtClean="0"/>
              <a:t>函</a:t>
            </a:r>
            <a:r>
              <a:rPr lang="zh-CN" altLang="zh-CN" b="1" dirty="0"/>
              <a:t>数存储</a:t>
            </a:r>
            <a:r>
              <a:rPr lang="en-US" altLang="zh-CN" b="1" dirty="0"/>
              <a:t>storage</a:t>
            </a:r>
            <a:r>
              <a:rPr lang="zh-CN" altLang="zh-CN" b="1" dirty="0"/>
              <a:t>：</a:t>
            </a:r>
          </a:p>
          <a:p>
            <a:pPr lvl="1"/>
            <a:r>
              <a:rPr lang="zh-CN" altLang="zh-CN" dirty="0"/>
              <a:t>字典，可供</a:t>
            </a:r>
            <a:r>
              <a:rPr lang="en-US" altLang="zh-CN" dirty="0"/>
              <a:t>play</a:t>
            </a:r>
            <a:r>
              <a:rPr lang="zh-CN" altLang="zh-CN" dirty="0"/>
              <a:t>函数自由使用，存储数据；同时记录了一些默认的数</a:t>
            </a:r>
            <a:r>
              <a:rPr lang="zh-CN" altLang="zh-CN" dirty="0" smtClean="0"/>
              <a:t>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zh-CN" altLang="en-US" dirty="0" smtClean="0"/>
              <a:t>的参数传递对象均为</a:t>
            </a:r>
            <a:r>
              <a:rPr lang="en-US" altLang="zh-CN" dirty="0" smtClean="0">
                <a:solidFill>
                  <a:schemeClr val="accent2"/>
                </a:solidFill>
              </a:rPr>
              <a:t>python</a:t>
            </a:r>
            <a:r>
              <a:rPr lang="zh-CN" altLang="en-US" dirty="0" smtClean="0">
                <a:solidFill>
                  <a:schemeClr val="accent2"/>
                </a:solidFill>
              </a:rPr>
              <a:t>标准类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1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play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接收参数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游戏数据</a:t>
            </a:r>
            <a:r>
              <a:rPr lang="en-US" altLang="zh-CN" dirty="0" smtClean="0"/>
              <a:t>stat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函数存储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函数返回值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函数编写要求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附：坐标系统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游戏数据</a:t>
            </a:r>
            <a:r>
              <a:rPr lang="en-US" altLang="zh-CN" dirty="0" smtClean="0"/>
              <a:t>stat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turnleft</a:t>
            </a:r>
            <a:r>
              <a:rPr lang="zh-CN" altLang="zh-CN" dirty="0"/>
              <a:t>：剩余</a:t>
            </a:r>
            <a:r>
              <a:rPr lang="zh-CN" altLang="zh-CN" dirty="0">
                <a:solidFill>
                  <a:schemeClr val="accent2"/>
                </a:solidFill>
              </a:rPr>
              <a:t>回合数</a:t>
            </a:r>
            <a:r>
              <a:rPr lang="zh-CN" altLang="zh-CN" dirty="0"/>
              <a:t>，按先后手排序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类型：</a:t>
            </a:r>
            <a:r>
              <a:rPr lang="en-US" altLang="zh-CN" dirty="0"/>
              <a:t>list[int]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内容：</a:t>
            </a:r>
            <a:r>
              <a:rPr lang="en-US" altLang="zh-CN" dirty="0"/>
              <a:t>[</a:t>
            </a:r>
            <a:r>
              <a:rPr lang="zh-CN" altLang="zh-CN" dirty="0"/>
              <a:t>先手玩家剩余回合数</a:t>
            </a:r>
            <a:r>
              <a:rPr lang="en-US" altLang="zh-CN" dirty="0"/>
              <a:t>, </a:t>
            </a:r>
            <a:r>
              <a:rPr lang="zh-CN" altLang="zh-CN" dirty="0"/>
              <a:t>后手玩家剩余回合数</a:t>
            </a:r>
            <a:r>
              <a:rPr lang="en-US" altLang="zh-CN" dirty="0" smtClean="0"/>
              <a:t>]</a:t>
            </a:r>
          </a:p>
          <a:p>
            <a:endParaRPr lang="zh-CN" altLang="zh-CN" dirty="0"/>
          </a:p>
          <a:p>
            <a:r>
              <a:rPr lang="en-US" altLang="zh-CN" b="1" dirty="0"/>
              <a:t>timeleft</a:t>
            </a:r>
            <a:r>
              <a:rPr lang="zh-CN" altLang="zh-CN" dirty="0"/>
              <a:t>：双方剩余</a:t>
            </a:r>
            <a:r>
              <a:rPr lang="zh-CN" altLang="zh-CN" dirty="0">
                <a:solidFill>
                  <a:schemeClr val="accent2"/>
                </a:solidFill>
              </a:rPr>
              <a:t>思考时间（秒）</a:t>
            </a:r>
            <a:r>
              <a:rPr lang="zh-CN" altLang="zh-CN" dirty="0"/>
              <a:t>，按先后手排序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类型：</a:t>
            </a:r>
            <a:r>
              <a:rPr lang="en-US" altLang="zh-CN" dirty="0"/>
              <a:t>list[float]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内容：</a:t>
            </a:r>
            <a:r>
              <a:rPr lang="en-US" altLang="zh-CN" dirty="0"/>
              <a:t>[</a:t>
            </a:r>
            <a:r>
              <a:rPr lang="zh-CN" altLang="zh-CN" dirty="0"/>
              <a:t>先手玩家剩余时间</a:t>
            </a:r>
            <a:r>
              <a:rPr lang="en-US" altLang="zh-CN" dirty="0"/>
              <a:t>, </a:t>
            </a:r>
            <a:r>
              <a:rPr lang="zh-CN" altLang="zh-CN" dirty="0"/>
              <a:t>后手玩家剩余时间</a:t>
            </a:r>
            <a:r>
              <a:rPr lang="en-US" altLang="zh-CN" dirty="0"/>
              <a:t>]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42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游戏数据</a:t>
            </a:r>
            <a:r>
              <a:rPr lang="en-US" altLang="zh-CN" dirty="0" smtClean="0"/>
              <a:t>stat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fields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chemeClr val="accent2"/>
                </a:solidFill>
              </a:rPr>
              <a:t>纸片场地</a:t>
            </a:r>
            <a:r>
              <a:rPr lang="zh-CN" altLang="zh-CN" dirty="0"/>
              <a:t>二维列表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类型：</a:t>
            </a:r>
            <a:r>
              <a:rPr lang="en-US" altLang="zh-CN" dirty="0"/>
              <a:t>list[list[int]]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内容：</a:t>
            </a:r>
            <a:r>
              <a:rPr lang="en-US" altLang="zh-CN" dirty="0"/>
              <a:t>fields[x][y]</a:t>
            </a:r>
            <a:r>
              <a:rPr lang="zh-CN" altLang="zh-CN" dirty="0"/>
              <a:t>返回坐标</a:t>
            </a:r>
            <a:r>
              <a:rPr lang="en-US" altLang="zh-CN" dirty="0"/>
              <a:t>(x, y)</a:t>
            </a:r>
            <a:r>
              <a:rPr lang="zh-CN" altLang="zh-CN" dirty="0"/>
              <a:t>点纸片领地归</a:t>
            </a:r>
            <a:r>
              <a:rPr lang="zh-CN" altLang="zh-CN" dirty="0" smtClean="0"/>
              <a:t>属</a:t>
            </a:r>
            <a:endParaRPr lang="zh-CN" altLang="zh-CN" dirty="0"/>
          </a:p>
          <a:p>
            <a:r>
              <a:rPr lang="en-US" altLang="zh-CN" b="1" dirty="0"/>
              <a:t>bands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chemeClr val="accent2"/>
                </a:solidFill>
              </a:rPr>
              <a:t>纸带场地</a:t>
            </a:r>
            <a:r>
              <a:rPr lang="zh-CN" altLang="zh-CN" dirty="0"/>
              <a:t>二维列表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类型：</a:t>
            </a:r>
            <a:r>
              <a:rPr lang="en-US" altLang="zh-CN" dirty="0"/>
              <a:t>list[list[int]]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内容：</a:t>
            </a:r>
            <a:r>
              <a:rPr lang="en-US" altLang="zh-CN" dirty="0"/>
              <a:t>bands[x][y]</a:t>
            </a:r>
            <a:r>
              <a:rPr lang="zh-CN" altLang="zh-CN" dirty="0"/>
              <a:t>返回坐标</a:t>
            </a:r>
            <a:r>
              <a:rPr lang="en-US" altLang="zh-CN" dirty="0"/>
              <a:t>(x, y)</a:t>
            </a:r>
            <a:r>
              <a:rPr lang="zh-CN" altLang="zh-CN" dirty="0"/>
              <a:t>点纸带领地归</a:t>
            </a:r>
            <a:r>
              <a:rPr lang="zh-CN" altLang="zh-CN" dirty="0" smtClean="0"/>
              <a:t>属</a:t>
            </a:r>
            <a:endParaRPr lang="en-US" altLang="zh-CN" dirty="0" smtClean="0"/>
          </a:p>
          <a:p>
            <a:r>
              <a:rPr lang="en-US" altLang="zh-CN" i="1" dirty="0" smtClean="0">
                <a:solidFill>
                  <a:schemeClr val="accent2"/>
                </a:solidFill>
              </a:rPr>
              <a:t>1</a:t>
            </a:r>
            <a:r>
              <a:rPr lang="zh-CN" altLang="zh-CN" i="1" dirty="0"/>
              <a:t>代表先手玩家，</a:t>
            </a:r>
            <a:r>
              <a:rPr lang="en-US" altLang="zh-CN" i="1" dirty="0">
                <a:solidFill>
                  <a:schemeClr val="accent2"/>
                </a:solidFill>
              </a:rPr>
              <a:t>2</a:t>
            </a:r>
            <a:r>
              <a:rPr lang="zh-CN" altLang="zh-CN" i="1" dirty="0"/>
              <a:t>代表后手玩家，</a:t>
            </a:r>
            <a:r>
              <a:rPr lang="en-US" altLang="zh-CN" i="1" dirty="0">
                <a:solidFill>
                  <a:schemeClr val="accent2"/>
                </a:solidFill>
              </a:rPr>
              <a:t>None</a:t>
            </a:r>
            <a:r>
              <a:rPr lang="zh-CN" altLang="zh-CN" i="1" dirty="0"/>
              <a:t>代表无纸带覆盖</a:t>
            </a:r>
            <a:r>
              <a:rPr lang="zh-CN" altLang="zh-CN" i="1" dirty="0" smtClean="0"/>
              <a:t>。</a:t>
            </a:r>
            <a:endParaRPr lang="en-US" altLang="zh-CN" i="1" dirty="0" smtClean="0"/>
          </a:p>
          <a:p>
            <a:r>
              <a:rPr lang="zh-CN" altLang="zh-CN" i="1" dirty="0" smtClean="0"/>
              <a:t>坐</a:t>
            </a:r>
            <a:r>
              <a:rPr lang="zh-CN" altLang="zh-CN" i="1" dirty="0"/>
              <a:t>标含义详见</a:t>
            </a:r>
            <a:r>
              <a:rPr lang="zh-CN" altLang="zh-CN" b="1" i="1" dirty="0"/>
              <a:t>“附：坐标系统”</a:t>
            </a:r>
            <a:r>
              <a:rPr lang="zh-CN" altLang="zh-CN" i="1" dirty="0"/>
              <a:t>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52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1214</Words>
  <Application>Microsoft Office PowerPoint</Application>
  <PresentationFormat>宽屏</PresentationFormat>
  <Paragraphs>216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目录</vt:lpstr>
      <vt:lpstr>目录</vt:lpstr>
      <vt:lpstr>play函数</vt:lpstr>
      <vt:lpstr>目录</vt:lpstr>
      <vt:lpstr>接收参数</vt:lpstr>
      <vt:lpstr>目录</vt:lpstr>
      <vt:lpstr>游戏数据stat</vt:lpstr>
      <vt:lpstr>游戏数据stat</vt:lpstr>
      <vt:lpstr>游戏数据stat</vt:lpstr>
      <vt:lpstr>目录</vt:lpstr>
      <vt:lpstr>游戏数据-玩家信息</vt:lpstr>
      <vt:lpstr>目录</vt:lpstr>
      <vt:lpstr>函数存储storage</vt:lpstr>
      <vt:lpstr>目录</vt:lpstr>
      <vt:lpstr>函数返回值</vt:lpstr>
      <vt:lpstr>函数返回值</vt:lpstr>
      <vt:lpstr>目录</vt:lpstr>
      <vt:lpstr>函数编写要求</vt:lpstr>
      <vt:lpstr>目录</vt:lpstr>
      <vt:lpstr>附：坐标系统</vt:lpstr>
      <vt:lpstr>附：坐标系统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paper.io.sessdsa AI函数编写手册</dc:title>
  <dc:creator>Yukkuri C.</dc:creator>
  <cp:lastModifiedBy>Yukkuri C.</cp:lastModifiedBy>
  <cp:revision>11</cp:revision>
  <dcterms:created xsi:type="dcterms:W3CDTF">2018-05-22T03:05:44Z</dcterms:created>
  <dcterms:modified xsi:type="dcterms:W3CDTF">2018-05-22T03:46:20Z</dcterms:modified>
</cp:coreProperties>
</file>