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ileron" charset="1" panose="00000500000000000000"/>
      <p:regular r:id="rId17"/>
    </p:embeddedFont>
    <p:embeddedFont>
      <p:font typeface="Aileron Bold" charset="1" panose="00000800000000000000"/>
      <p:regular r:id="rId18"/>
    </p:embeddedFont>
    <p:embeddedFont>
      <p:font typeface="Aileron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9712" y="0"/>
            <a:ext cx="26499343" cy="11957829"/>
          </a:xfrm>
          <a:custGeom>
            <a:avLst/>
            <a:gdLst/>
            <a:ahLst/>
            <a:cxnLst/>
            <a:rect r="r" b="b" t="t" l="l"/>
            <a:pathLst>
              <a:path h="11957829" w="26499343">
                <a:moveTo>
                  <a:pt x="0" y="0"/>
                </a:moveTo>
                <a:lnTo>
                  <a:pt x="26499343" y="0"/>
                </a:lnTo>
                <a:lnTo>
                  <a:pt x="26499343" y="11957829"/>
                </a:lnTo>
                <a:lnTo>
                  <a:pt x="0" y="11957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38441" y="8478032"/>
            <a:ext cx="9283504" cy="977151"/>
            <a:chOff x="0" y="0"/>
            <a:chExt cx="2445038" cy="257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038" cy="257357"/>
            </a:xfrm>
            <a:custGeom>
              <a:avLst/>
              <a:gdLst/>
              <a:ahLst/>
              <a:cxnLst/>
              <a:rect r="r" b="b" t="t" l="l"/>
              <a:pathLst>
                <a:path h="257357" w="2445038">
                  <a:moveTo>
                    <a:pt x="0" y="0"/>
                  </a:moveTo>
                  <a:lnTo>
                    <a:pt x="2445038" y="0"/>
                  </a:lnTo>
                  <a:lnTo>
                    <a:pt x="2445038" y="257357"/>
                  </a:lnTo>
                  <a:lnTo>
                    <a:pt x="0" y="257357"/>
                  </a:lnTo>
                  <a:close/>
                </a:path>
              </a:pathLst>
            </a:custGeom>
            <a:solidFill>
              <a:srgbClr val="2C8CC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2445038" cy="352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368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資工115張辰瑜、資工115吳承霖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-4533900" y="4533900"/>
            <a:ext cx="9258300" cy="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13563600" y="4533900"/>
            <a:ext cx="9258300" cy="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681238" y="4337728"/>
            <a:ext cx="11997909" cy="371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b="true" sz="8799" spc="-87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The Patterns of Wind Direction and Precipitation in Taiwan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Difficulties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926381" y="3051917"/>
            <a:ext cx="6865628" cy="2238194"/>
            <a:chOff x="0" y="0"/>
            <a:chExt cx="2624397" cy="8555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2C8C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data</a:t>
              </a: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timescale is too small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95991" y="5986212"/>
            <a:ext cx="6865628" cy="2238194"/>
            <a:chOff x="0" y="0"/>
            <a:chExt cx="2624397" cy="8555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36B7D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Finding the relation of wind direction and precipitation</a:t>
              </a:r>
            </a:p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(we gave up)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26381" y="5986212"/>
            <a:ext cx="6865628" cy="2238194"/>
            <a:chOff x="0" y="0"/>
            <a:chExt cx="2624397" cy="8555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Didn’t consider the number of sites in each city at first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95991" y="3051917"/>
            <a:ext cx="6865628" cy="2238194"/>
            <a:chOff x="0" y="0"/>
            <a:chExt cx="2624397" cy="8555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59A2B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Misunderstanding of data time scale we need on the graph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9712" y="0"/>
            <a:ext cx="26499343" cy="11957829"/>
          </a:xfrm>
          <a:custGeom>
            <a:avLst/>
            <a:gdLst/>
            <a:ahLst/>
            <a:cxnLst/>
            <a:rect r="r" b="b" t="t" l="l"/>
            <a:pathLst>
              <a:path h="11957829" w="26499343">
                <a:moveTo>
                  <a:pt x="0" y="0"/>
                </a:moveTo>
                <a:lnTo>
                  <a:pt x="26499343" y="0"/>
                </a:lnTo>
                <a:lnTo>
                  <a:pt x="26499343" y="11957829"/>
                </a:lnTo>
                <a:lnTo>
                  <a:pt x="0" y="11957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-4533900" y="4533900"/>
            <a:ext cx="9258300" cy="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13563600" y="4533900"/>
            <a:ext cx="9258300" cy="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145046" y="4439285"/>
            <a:ext cx="11997909" cy="149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b="true" sz="10400" spc="-104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Dataset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569600" y="2693187"/>
            <a:ext cx="3936988" cy="1471451"/>
            <a:chOff x="0" y="0"/>
            <a:chExt cx="1504920" cy="5624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04920" cy="562464"/>
            </a:xfrm>
            <a:custGeom>
              <a:avLst/>
              <a:gdLst/>
              <a:ahLst/>
              <a:cxnLst/>
              <a:rect r="r" b="b" t="t" l="l"/>
              <a:pathLst>
                <a:path h="562464" w="1504920">
                  <a:moveTo>
                    <a:pt x="98323" y="0"/>
                  </a:moveTo>
                  <a:lnTo>
                    <a:pt x="1406597" y="0"/>
                  </a:lnTo>
                  <a:cubicBezTo>
                    <a:pt x="1432674" y="0"/>
                    <a:pt x="1457683" y="10359"/>
                    <a:pt x="1476122" y="28798"/>
                  </a:cubicBezTo>
                  <a:cubicBezTo>
                    <a:pt x="1494561" y="47237"/>
                    <a:pt x="1504920" y="72246"/>
                    <a:pt x="1504920" y="98323"/>
                  </a:cubicBezTo>
                  <a:lnTo>
                    <a:pt x="1504920" y="464142"/>
                  </a:lnTo>
                  <a:cubicBezTo>
                    <a:pt x="1504920" y="490218"/>
                    <a:pt x="1494561" y="515227"/>
                    <a:pt x="1476122" y="533666"/>
                  </a:cubicBezTo>
                  <a:cubicBezTo>
                    <a:pt x="1457683" y="552105"/>
                    <a:pt x="1432674" y="562464"/>
                    <a:pt x="1406597" y="562464"/>
                  </a:cubicBezTo>
                  <a:lnTo>
                    <a:pt x="98323" y="562464"/>
                  </a:lnTo>
                  <a:cubicBezTo>
                    <a:pt x="72246" y="562464"/>
                    <a:pt x="47237" y="552105"/>
                    <a:pt x="28798" y="533666"/>
                  </a:cubicBezTo>
                  <a:cubicBezTo>
                    <a:pt x="10359" y="515227"/>
                    <a:pt x="0" y="490218"/>
                    <a:pt x="0" y="464142"/>
                  </a:cubicBezTo>
                  <a:lnTo>
                    <a:pt x="0" y="98323"/>
                  </a:lnTo>
                  <a:cubicBezTo>
                    <a:pt x="0" y="72246"/>
                    <a:pt x="10359" y="47237"/>
                    <a:pt x="28798" y="28798"/>
                  </a:cubicBezTo>
                  <a:cubicBezTo>
                    <a:pt x="47237" y="10359"/>
                    <a:pt x="72246" y="0"/>
                    <a:pt x="98323" y="0"/>
                  </a:cubicBezTo>
                  <a:close/>
                </a:path>
              </a:pathLst>
            </a:custGeom>
            <a:solidFill>
              <a:srgbClr val="2C8C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504920" cy="657714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4800"/>
                </a:lnSpc>
              </a:pPr>
              <a:r>
                <a:rPr lang="en-US" sz="3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taiwan.json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44658" y="2693187"/>
            <a:ext cx="4773742" cy="1471451"/>
            <a:chOff x="0" y="0"/>
            <a:chExt cx="1824770" cy="5624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24770" cy="562464"/>
            </a:xfrm>
            <a:custGeom>
              <a:avLst/>
              <a:gdLst/>
              <a:ahLst/>
              <a:cxnLst/>
              <a:rect r="r" b="b" t="t" l="l"/>
              <a:pathLst>
                <a:path h="562464" w="1824770">
                  <a:moveTo>
                    <a:pt x="81089" y="0"/>
                  </a:moveTo>
                  <a:lnTo>
                    <a:pt x="1743682" y="0"/>
                  </a:lnTo>
                  <a:cubicBezTo>
                    <a:pt x="1765188" y="0"/>
                    <a:pt x="1785813" y="8543"/>
                    <a:pt x="1801020" y="23750"/>
                  </a:cubicBezTo>
                  <a:cubicBezTo>
                    <a:pt x="1816227" y="38957"/>
                    <a:pt x="1824770" y="59583"/>
                    <a:pt x="1824770" y="81089"/>
                  </a:cubicBezTo>
                  <a:lnTo>
                    <a:pt x="1824770" y="481376"/>
                  </a:lnTo>
                  <a:cubicBezTo>
                    <a:pt x="1824770" y="502882"/>
                    <a:pt x="1816227" y="523507"/>
                    <a:pt x="1801020" y="538714"/>
                  </a:cubicBezTo>
                  <a:cubicBezTo>
                    <a:pt x="1785813" y="553921"/>
                    <a:pt x="1765188" y="562464"/>
                    <a:pt x="1743682" y="562464"/>
                  </a:cubicBezTo>
                  <a:lnTo>
                    <a:pt x="81089" y="562464"/>
                  </a:lnTo>
                  <a:cubicBezTo>
                    <a:pt x="59583" y="562464"/>
                    <a:pt x="38957" y="553921"/>
                    <a:pt x="23750" y="538714"/>
                  </a:cubicBezTo>
                  <a:cubicBezTo>
                    <a:pt x="8543" y="523507"/>
                    <a:pt x="0" y="502882"/>
                    <a:pt x="0" y="481376"/>
                  </a:cubicBezTo>
                  <a:lnTo>
                    <a:pt x="0" y="81089"/>
                  </a:lnTo>
                  <a:cubicBezTo>
                    <a:pt x="0" y="59583"/>
                    <a:pt x="8543" y="38957"/>
                    <a:pt x="23750" y="23750"/>
                  </a:cubicBezTo>
                  <a:cubicBezTo>
                    <a:pt x="38957" y="8543"/>
                    <a:pt x="59583" y="0"/>
                    <a:pt x="81089" y="0"/>
                  </a:cubicBezTo>
                  <a:close/>
                </a:path>
              </a:pathLst>
            </a:custGeom>
            <a:solidFill>
              <a:srgbClr val="2C8CC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824770" cy="657714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4800"/>
                </a:lnSpc>
              </a:pPr>
              <a:r>
                <a:rPr lang="en-US" sz="3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taiwan map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64511" y="6322022"/>
            <a:ext cx="3936988" cy="1471451"/>
            <a:chOff x="0" y="0"/>
            <a:chExt cx="1504920" cy="5624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04920" cy="562464"/>
            </a:xfrm>
            <a:custGeom>
              <a:avLst/>
              <a:gdLst/>
              <a:ahLst/>
              <a:cxnLst/>
              <a:rect r="r" b="b" t="t" l="l"/>
              <a:pathLst>
                <a:path h="562464" w="1504920">
                  <a:moveTo>
                    <a:pt x="98323" y="0"/>
                  </a:moveTo>
                  <a:lnTo>
                    <a:pt x="1406597" y="0"/>
                  </a:lnTo>
                  <a:cubicBezTo>
                    <a:pt x="1432674" y="0"/>
                    <a:pt x="1457683" y="10359"/>
                    <a:pt x="1476122" y="28798"/>
                  </a:cubicBezTo>
                  <a:cubicBezTo>
                    <a:pt x="1494561" y="47237"/>
                    <a:pt x="1504920" y="72246"/>
                    <a:pt x="1504920" y="98323"/>
                  </a:cubicBezTo>
                  <a:lnTo>
                    <a:pt x="1504920" y="464142"/>
                  </a:lnTo>
                  <a:cubicBezTo>
                    <a:pt x="1504920" y="490218"/>
                    <a:pt x="1494561" y="515227"/>
                    <a:pt x="1476122" y="533666"/>
                  </a:cubicBezTo>
                  <a:cubicBezTo>
                    <a:pt x="1457683" y="552105"/>
                    <a:pt x="1432674" y="562464"/>
                    <a:pt x="1406597" y="562464"/>
                  </a:cubicBezTo>
                  <a:lnTo>
                    <a:pt x="98323" y="562464"/>
                  </a:lnTo>
                  <a:cubicBezTo>
                    <a:pt x="72246" y="562464"/>
                    <a:pt x="47237" y="552105"/>
                    <a:pt x="28798" y="533666"/>
                  </a:cubicBezTo>
                  <a:cubicBezTo>
                    <a:pt x="10359" y="515227"/>
                    <a:pt x="0" y="490218"/>
                    <a:pt x="0" y="464142"/>
                  </a:cubicBezTo>
                  <a:lnTo>
                    <a:pt x="0" y="98323"/>
                  </a:lnTo>
                  <a:cubicBezTo>
                    <a:pt x="0" y="72246"/>
                    <a:pt x="10359" y="47237"/>
                    <a:pt x="28798" y="28798"/>
                  </a:cubicBezTo>
                  <a:cubicBezTo>
                    <a:pt x="47237" y="10359"/>
                    <a:pt x="72246" y="0"/>
                    <a:pt x="98323" y="0"/>
                  </a:cubicBez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504920" cy="657714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4800"/>
                </a:lnSpc>
              </a:pPr>
              <a:r>
                <a:rPr lang="en-US" sz="3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weather data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041639" y="5307638"/>
            <a:ext cx="3789326" cy="1471451"/>
            <a:chOff x="0" y="0"/>
            <a:chExt cx="1448476" cy="5624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48476" cy="562464"/>
            </a:xfrm>
            <a:custGeom>
              <a:avLst/>
              <a:gdLst/>
              <a:ahLst/>
              <a:cxnLst/>
              <a:rect r="r" b="b" t="t" l="l"/>
              <a:pathLst>
                <a:path h="562464" w="1448476">
                  <a:moveTo>
                    <a:pt x="102154" y="0"/>
                  </a:moveTo>
                  <a:lnTo>
                    <a:pt x="1346321" y="0"/>
                  </a:lnTo>
                  <a:cubicBezTo>
                    <a:pt x="1373414" y="0"/>
                    <a:pt x="1399398" y="10763"/>
                    <a:pt x="1418555" y="29920"/>
                  </a:cubicBezTo>
                  <a:cubicBezTo>
                    <a:pt x="1437713" y="49078"/>
                    <a:pt x="1448476" y="75061"/>
                    <a:pt x="1448476" y="102154"/>
                  </a:cubicBezTo>
                  <a:lnTo>
                    <a:pt x="1448476" y="460310"/>
                  </a:lnTo>
                  <a:cubicBezTo>
                    <a:pt x="1448476" y="487403"/>
                    <a:pt x="1437713" y="513386"/>
                    <a:pt x="1418555" y="532544"/>
                  </a:cubicBezTo>
                  <a:cubicBezTo>
                    <a:pt x="1399398" y="551702"/>
                    <a:pt x="1373414" y="562464"/>
                    <a:pt x="1346321" y="562464"/>
                  </a:cubicBezTo>
                  <a:lnTo>
                    <a:pt x="102154" y="562464"/>
                  </a:lnTo>
                  <a:cubicBezTo>
                    <a:pt x="75061" y="562464"/>
                    <a:pt x="49078" y="551702"/>
                    <a:pt x="29920" y="532544"/>
                  </a:cubicBezTo>
                  <a:cubicBezTo>
                    <a:pt x="10763" y="513386"/>
                    <a:pt x="0" y="487403"/>
                    <a:pt x="0" y="460310"/>
                  </a:cubicBezTo>
                  <a:lnTo>
                    <a:pt x="0" y="102154"/>
                  </a:lnTo>
                  <a:cubicBezTo>
                    <a:pt x="0" y="75061"/>
                    <a:pt x="10763" y="49078"/>
                    <a:pt x="29920" y="29920"/>
                  </a:cubicBezTo>
                  <a:cubicBezTo>
                    <a:pt x="49078" y="10763"/>
                    <a:pt x="75061" y="0"/>
                    <a:pt x="102154" y="0"/>
                  </a:cubicBez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448476" cy="657714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4800"/>
                </a:lnSpc>
              </a:pPr>
              <a:r>
                <a:rPr lang="en-US" sz="3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monthly rainfall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41639" y="7315366"/>
            <a:ext cx="3789326" cy="1471451"/>
            <a:chOff x="0" y="0"/>
            <a:chExt cx="1448476" cy="56246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48476" cy="562464"/>
            </a:xfrm>
            <a:custGeom>
              <a:avLst/>
              <a:gdLst/>
              <a:ahLst/>
              <a:cxnLst/>
              <a:rect r="r" b="b" t="t" l="l"/>
              <a:pathLst>
                <a:path h="562464" w="1448476">
                  <a:moveTo>
                    <a:pt x="102154" y="0"/>
                  </a:moveTo>
                  <a:lnTo>
                    <a:pt x="1346321" y="0"/>
                  </a:lnTo>
                  <a:cubicBezTo>
                    <a:pt x="1373414" y="0"/>
                    <a:pt x="1399398" y="10763"/>
                    <a:pt x="1418555" y="29920"/>
                  </a:cubicBezTo>
                  <a:cubicBezTo>
                    <a:pt x="1437713" y="49078"/>
                    <a:pt x="1448476" y="75061"/>
                    <a:pt x="1448476" y="102154"/>
                  </a:cubicBezTo>
                  <a:lnTo>
                    <a:pt x="1448476" y="460310"/>
                  </a:lnTo>
                  <a:cubicBezTo>
                    <a:pt x="1448476" y="487403"/>
                    <a:pt x="1437713" y="513386"/>
                    <a:pt x="1418555" y="532544"/>
                  </a:cubicBezTo>
                  <a:cubicBezTo>
                    <a:pt x="1399398" y="551702"/>
                    <a:pt x="1373414" y="562464"/>
                    <a:pt x="1346321" y="562464"/>
                  </a:cubicBezTo>
                  <a:lnTo>
                    <a:pt x="102154" y="562464"/>
                  </a:lnTo>
                  <a:cubicBezTo>
                    <a:pt x="75061" y="562464"/>
                    <a:pt x="49078" y="551702"/>
                    <a:pt x="29920" y="532544"/>
                  </a:cubicBezTo>
                  <a:cubicBezTo>
                    <a:pt x="10763" y="513386"/>
                    <a:pt x="0" y="487403"/>
                    <a:pt x="0" y="460310"/>
                  </a:cubicBezTo>
                  <a:lnTo>
                    <a:pt x="0" y="102154"/>
                  </a:lnTo>
                  <a:cubicBezTo>
                    <a:pt x="0" y="75061"/>
                    <a:pt x="10763" y="49078"/>
                    <a:pt x="29920" y="29920"/>
                  </a:cubicBezTo>
                  <a:cubicBezTo>
                    <a:pt x="49078" y="10763"/>
                    <a:pt x="75061" y="0"/>
                    <a:pt x="102154" y="0"/>
                  </a:cubicBez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448476" cy="657714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4800"/>
                </a:lnSpc>
              </a:pPr>
              <a:r>
                <a:rPr lang="en-US" sz="3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monthly</a:t>
              </a:r>
            </a:p>
            <a:p>
              <a:pPr algn="ctr">
                <a:lnSpc>
                  <a:spcPts val="4800"/>
                </a:lnSpc>
              </a:pPr>
              <a:r>
                <a:rPr lang="en-US" sz="3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wind direction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202423">
            <a:off x="7506588" y="3118058"/>
            <a:ext cx="2438070" cy="621708"/>
          </a:xfrm>
          <a:custGeom>
            <a:avLst/>
            <a:gdLst/>
            <a:ahLst/>
            <a:cxnLst/>
            <a:rect r="r" b="b" t="t" l="l"/>
            <a:pathLst>
              <a:path h="621708" w="2438070">
                <a:moveTo>
                  <a:pt x="0" y="0"/>
                </a:moveTo>
                <a:lnTo>
                  <a:pt x="2438070" y="0"/>
                </a:lnTo>
                <a:lnTo>
                  <a:pt x="2438070" y="621708"/>
                </a:lnTo>
                <a:lnTo>
                  <a:pt x="0" y="62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135430">
            <a:off x="4662494" y="6057494"/>
            <a:ext cx="2438070" cy="621708"/>
          </a:xfrm>
          <a:custGeom>
            <a:avLst/>
            <a:gdLst/>
            <a:ahLst/>
            <a:cxnLst/>
            <a:rect r="r" b="b" t="t" l="l"/>
            <a:pathLst>
              <a:path h="621708" w="2438070">
                <a:moveTo>
                  <a:pt x="0" y="0"/>
                </a:moveTo>
                <a:lnTo>
                  <a:pt x="2438070" y="0"/>
                </a:lnTo>
                <a:lnTo>
                  <a:pt x="2438070" y="621708"/>
                </a:lnTo>
                <a:lnTo>
                  <a:pt x="0" y="62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963728">
            <a:off x="4663081" y="7104236"/>
            <a:ext cx="2438070" cy="621708"/>
          </a:xfrm>
          <a:custGeom>
            <a:avLst/>
            <a:gdLst/>
            <a:ahLst/>
            <a:cxnLst/>
            <a:rect r="r" b="b" t="t" l="l"/>
            <a:pathLst>
              <a:path h="621708" w="2438070">
                <a:moveTo>
                  <a:pt x="0" y="0"/>
                </a:moveTo>
                <a:lnTo>
                  <a:pt x="2438070" y="0"/>
                </a:lnTo>
                <a:lnTo>
                  <a:pt x="2438070" y="621708"/>
                </a:lnTo>
                <a:lnTo>
                  <a:pt x="0" y="62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130665" y="7407201"/>
            <a:ext cx="6304955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Statistic wind direction distribution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 each month from daily data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30665" y="5399474"/>
            <a:ext cx="5471636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Calculate the total rainfall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in each month from daily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608257" cy="1546091"/>
            <a:chOff x="0" y="0"/>
            <a:chExt cx="2793944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3944" cy="407201"/>
            </a:xfrm>
            <a:custGeom>
              <a:avLst/>
              <a:gdLst/>
              <a:ahLst/>
              <a:cxnLst/>
              <a:rect r="r" b="b" t="t" l="l"/>
              <a:pathLst>
                <a:path h="407201" w="2793944">
                  <a:moveTo>
                    <a:pt x="0" y="0"/>
                  </a:moveTo>
                  <a:lnTo>
                    <a:pt x="2793944" y="0"/>
                  </a:lnTo>
                  <a:lnTo>
                    <a:pt x="2793944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93944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4756" y="289493"/>
            <a:ext cx="9438746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 Usage scenarios &amp; tasks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064732" y="3494125"/>
            <a:ext cx="712086" cy="1541918"/>
          </a:xfrm>
          <a:custGeom>
            <a:avLst/>
            <a:gdLst/>
            <a:ahLst/>
            <a:cxnLst/>
            <a:rect r="r" b="b" t="t" l="l"/>
            <a:pathLst>
              <a:path h="1541918" w="712086">
                <a:moveTo>
                  <a:pt x="0" y="0"/>
                </a:moveTo>
                <a:lnTo>
                  <a:pt x="712085" y="0"/>
                </a:lnTo>
                <a:lnTo>
                  <a:pt x="712085" y="1541918"/>
                </a:lnTo>
                <a:lnTo>
                  <a:pt x="0" y="15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64770" y="3596429"/>
            <a:ext cx="11338074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Serve as a teaching tool for teacher </a:t>
            </a:r>
          </a:p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to demonstrate the precipitation patterns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806811" y="6521943"/>
            <a:ext cx="1227927" cy="1541918"/>
          </a:xfrm>
          <a:custGeom>
            <a:avLst/>
            <a:gdLst/>
            <a:ahLst/>
            <a:cxnLst/>
            <a:rect r="r" b="b" t="t" l="l"/>
            <a:pathLst>
              <a:path h="1541918" w="1227927">
                <a:moveTo>
                  <a:pt x="0" y="0"/>
                </a:moveTo>
                <a:lnTo>
                  <a:pt x="1227927" y="0"/>
                </a:lnTo>
                <a:lnTo>
                  <a:pt x="1227927" y="1541918"/>
                </a:lnTo>
                <a:lnTo>
                  <a:pt x="0" y="1541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86426" y="6305160"/>
            <a:ext cx="12494764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By this tool, students can better understand about </a:t>
            </a:r>
          </a:p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the weather phenomena in different seasons and regions, and the relation between rainfall and wind direction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499" y="2215163"/>
            <a:ext cx="8298790" cy="1471451"/>
            <a:chOff x="0" y="0"/>
            <a:chExt cx="11065053" cy="196193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96418" cy="1961935"/>
              <a:chOff x="0" y="0"/>
              <a:chExt cx="2192820" cy="45785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92820" cy="457852"/>
              </a:xfrm>
              <a:custGeom>
                <a:avLst/>
                <a:gdLst/>
                <a:ahLst/>
                <a:cxnLst/>
                <a:rect r="r" b="b" t="t" l="l"/>
                <a:pathLst>
                  <a:path h="457852" w="2192820">
                    <a:moveTo>
                      <a:pt x="46493" y="0"/>
                    </a:moveTo>
                    <a:lnTo>
                      <a:pt x="2146327" y="0"/>
                    </a:lnTo>
                    <a:cubicBezTo>
                      <a:pt x="2172005" y="0"/>
                      <a:pt x="2192820" y="20816"/>
                      <a:pt x="2192820" y="46493"/>
                    </a:cubicBezTo>
                    <a:lnTo>
                      <a:pt x="2192820" y="411359"/>
                    </a:lnTo>
                    <a:cubicBezTo>
                      <a:pt x="2192820" y="437037"/>
                      <a:pt x="2172005" y="457852"/>
                      <a:pt x="2146327" y="457852"/>
                    </a:cubicBezTo>
                    <a:lnTo>
                      <a:pt x="46493" y="457852"/>
                    </a:lnTo>
                    <a:cubicBezTo>
                      <a:pt x="20816" y="457852"/>
                      <a:pt x="0" y="437037"/>
                      <a:pt x="0" y="411359"/>
                    </a:cubicBezTo>
                    <a:lnTo>
                      <a:pt x="0" y="46493"/>
                    </a:lnTo>
                    <a:cubicBezTo>
                      <a:pt x="0" y="20816"/>
                      <a:pt x="20816" y="0"/>
                      <a:pt x="46493" y="0"/>
                    </a:cubicBezTo>
                    <a:close/>
                  </a:path>
                </a:pathLst>
              </a:custGeom>
              <a:solidFill>
                <a:srgbClr val="36B7D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2192820" cy="5245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9835054" y="134832"/>
              <a:ext cx="767726" cy="1692272"/>
              <a:chOff x="0" y="0"/>
              <a:chExt cx="370671" cy="81705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0671" cy="817058"/>
              </a:xfrm>
              <a:custGeom>
                <a:avLst/>
                <a:gdLst/>
                <a:ahLst/>
                <a:cxnLst/>
                <a:rect r="r" b="b" t="t" l="l"/>
                <a:pathLst>
                  <a:path h="817058" w="370671">
                    <a:moveTo>
                      <a:pt x="185336" y="0"/>
                    </a:moveTo>
                    <a:lnTo>
                      <a:pt x="370671" y="817058"/>
                    </a:lnTo>
                    <a:lnTo>
                      <a:pt x="0" y="817058"/>
                    </a:lnTo>
                    <a:lnTo>
                      <a:pt x="185336" y="0"/>
                    </a:lnTo>
                    <a:close/>
                  </a:path>
                </a:pathLst>
              </a:custGeom>
              <a:solidFill>
                <a:srgbClr val="36B7D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57917" y="312673"/>
                <a:ext cx="254837" cy="4460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0" y="0"/>
            <a:ext cx="10608257" cy="1546091"/>
            <a:chOff x="0" y="0"/>
            <a:chExt cx="2793944" cy="4072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93944" cy="407201"/>
            </a:xfrm>
            <a:custGeom>
              <a:avLst/>
              <a:gdLst/>
              <a:ahLst/>
              <a:cxnLst/>
              <a:rect r="r" b="b" t="t" l="l"/>
              <a:pathLst>
                <a:path h="407201" w="2793944">
                  <a:moveTo>
                    <a:pt x="0" y="0"/>
                  </a:moveTo>
                  <a:lnTo>
                    <a:pt x="2793944" y="0"/>
                  </a:lnTo>
                  <a:lnTo>
                    <a:pt x="2793944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93944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84756" y="289493"/>
            <a:ext cx="9438746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 Usage scenarios &amp; tasks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7000" y="2282233"/>
            <a:ext cx="5037808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compare regional differences in rainfall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902874" y="2215163"/>
            <a:ext cx="6865628" cy="1471451"/>
            <a:chOff x="0" y="0"/>
            <a:chExt cx="2624397" cy="5624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24397" cy="562464"/>
            </a:xfrm>
            <a:custGeom>
              <a:avLst/>
              <a:gdLst/>
              <a:ahLst/>
              <a:cxnLst/>
              <a:rect r="r" b="b" t="t" l="l"/>
              <a:pathLst>
                <a:path h="562464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506083"/>
                  </a:lnTo>
                  <a:cubicBezTo>
                    <a:pt x="2624397" y="521036"/>
                    <a:pt x="2618456" y="535377"/>
                    <a:pt x="2607883" y="545951"/>
                  </a:cubicBezTo>
                  <a:cubicBezTo>
                    <a:pt x="2597309" y="556524"/>
                    <a:pt x="2582968" y="562464"/>
                    <a:pt x="2568015" y="562464"/>
                  </a:cubicBezTo>
                  <a:lnTo>
                    <a:pt x="56382" y="562464"/>
                  </a:lnTo>
                  <a:cubicBezTo>
                    <a:pt x="25243" y="562464"/>
                    <a:pt x="0" y="537221"/>
                    <a:pt x="0" y="506083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36B7D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2624397" cy="629139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99965" y="2601321"/>
            <a:ext cx="607144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observe map &amp; bar chart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19499" y="4162864"/>
            <a:ext cx="8298790" cy="1471451"/>
            <a:chOff x="0" y="0"/>
            <a:chExt cx="11065053" cy="196193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396418" cy="1961935"/>
              <a:chOff x="0" y="0"/>
              <a:chExt cx="2192820" cy="45785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192820" cy="457852"/>
              </a:xfrm>
              <a:custGeom>
                <a:avLst/>
                <a:gdLst/>
                <a:ahLst/>
                <a:cxnLst/>
                <a:rect r="r" b="b" t="t" l="l"/>
                <a:pathLst>
                  <a:path h="457852" w="2192820">
                    <a:moveTo>
                      <a:pt x="46493" y="0"/>
                    </a:moveTo>
                    <a:lnTo>
                      <a:pt x="2146327" y="0"/>
                    </a:lnTo>
                    <a:cubicBezTo>
                      <a:pt x="2172005" y="0"/>
                      <a:pt x="2192820" y="20816"/>
                      <a:pt x="2192820" y="46493"/>
                    </a:cubicBezTo>
                    <a:lnTo>
                      <a:pt x="2192820" y="411359"/>
                    </a:lnTo>
                    <a:cubicBezTo>
                      <a:pt x="2192820" y="437037"/>
                      <a:pt x="2172005" y="457852"/>
                      <a:pt x="2146327" y="457852"/>
                    </a:cubicBezTo>
                    <a:lnTo>
                      <a:pt x="46493" y="457852"/>
                    </a:lnTo>
                    <a:cubicBezTo>
                      <a:pt x="20816" y="457852"/>
                      <a:pt x="0" y="437037"/>
                      <a:pt x="0" y="411359"/>
                    </a:cubicBezTo>
                    <a:lnTo>
                      <a:pt x="0" y="46493"/>
                    </a:lnTo>
                    <a:cubicBezTo>
                      <a:pt x="0" y="20816"/>
                      <a:pt x="20816" y="0"/>
                      <a:pt x="46493" y="0"/>
                    </a:cubicBezTo>
                    <a:close/>
                  </a:path>
                </a:pathLst>
              </a:custGeom>
              <a:solidFill>
                <a:srgbClr val="59A2B3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2192820" cy="5245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9835054" y="134832"/>
              <a:ext cx="767726" cy="1692272"/>
              <a:chOff x="0" y="0"/>
              <a:chExt cx="370671" cy="81705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70671" cy="817058"/>
              </a:xfrm>
              <a:custGeom>
                <a:avLst/>
                <a:gdLst/>
                <a:ahLst/>
                <a:cxnLst/>
                <a:rect r="r" b="b" t="t" l="l"/>
                <a:pathLst>
                  <a:path h="817058" w="370671">
                    <a:moveTo>
                      <a:pt x="185336" y="0"/>
                    </a:moveTo>
                    <a:lnTo>
                      <a:pt x="370671" y="817058"/>
                    </a:lnTo>
                    <a:lnTo>
                      <a:pt x="0" y="817058"/>
                    </a:lnTo>
                    <a:lnTo>
                      <a:pt x="185336" y="0"/>
                    </a:lnTo>
                    <a:close/>
                  </a:path>
                </a:pathLst>
              </a:custGeom>
              <a:solidFill>
                <a:srgbClr val="59A2B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57917" y="312673"/>
                <a:ext cx="254837" cy="4460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467000" y="4229935"/>
            <a:ext cx="5037808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observe all the patterns</a:t>
            </a:r>
          </a:p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change by time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902874" y="4162864"/>
            <a:ext cx="6865628" cy="1471451"/>
            <a:chOff x="0" y="0"/>
            <a:chExt cx="2624397" cy="56246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624397" cy="562464"/>
            </a:xfrm>
            <a:custGeom>
              <a:avLst/>
              <a:gdLst/>
              <a:ahLst/>
              <a:cxnLst/>
              <a:rect r="r" b="b" t="t" l="l"/>
              <a:pathLst>
                <a:path h="562464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506083"/>
                  </a:lnTo>
                  <a:cubicBezTo>
                    <a:pt x="2624397" y="521036"/>
                    <a:pt x="2618456" y="535377"/>
                    <a:pt x="2607883" y="545951"/>
                  </a:cubicBezTo>
                  <a:cubicBezTo>
                    <a:pt x="2597309" y="556524"/>
                    <a:pt x="2582968" y="562464"/>
                    <a:pt x="2568015" y="562464"/>
                  </a:cubicBezTo>
                  <a:lnTo>
                    <a:pt x="56382" y="562464"/>
                  </a:lnTo>
                  <a:cubicBezTo>
                    <a:pt x="25243" y="562464"/>
                    <a:pt x="0" y="537221"/>
                    <a:pt x="0" y="506083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59A2B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624397" cy="629139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99965" y="4229935"/>
            <a:ext cx="607144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drag the point on</a:t>
            </a:r>
          </a:p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the time axis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519499" y="6110565"/>
            <a:ext cx="8298790" cy="1471451"/>
            <a:chOff x="0" y="0"/>
            <a:chExt cx="11065053" cy="1961935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9396418" cy="1961935"/>
              <a:chOff x="0" y="0"/>
              <a:chExt cx="2192820" cy="457852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192820" cy="457852"/>
              </a:xfrm>
              <a:custGeom>
                <a:avLst/>
                <a:gdLst/>
                <a:ahLst/>
                <a:cxnLst/>
                <a:rect r="r" b="b" t="t" l="l"/>
                <a:pathLst>
                  <a:path h="457852" w="2192820">
                    <a:moveTo>
                      <a:pt x="46493" y="0"/>
                    </a:moveTo>
                    <a:lnTo>
                      <a:pt x="2146327" y="0"/>
                    </a:lnTo>
                    <a:cubicBezTo>
                      <a:pt x="2172005" y="0"/>
                      <a:pt x="2192820" y="20816"/>
                      <a:pt x="2192820" y="46493"/>
                    </a:cubicBezTo>
                    <a:lnTo>
                      <a:pt x="2192820" y="411359"/>
                    </a:lnTo>
                    <a:cubicBezTo>
                      <a:pt x="2192820" y="437037"/>
                      <a:pt x="2172005" y="457852"/>
                      <a:pt x="2146327" y="457852"/>
                    </a:cubicBezTo>
                    <a:lnTo>
                      <a:pt x="46493" y="457852"/>
                    </a:lnTo>
                    <a:cubicBezTo>
                      <a:pt x="20816" y="457852"/>
                      <a:pt x="0" y="437037"/>
                      <a:pt x="0" y="411359"/>
                    </a:cubicBezTo>
                    <a:lnTo>
                      <a:pt x="0" y="46493"/>
                    </a:lnTo>
                    <a:cubicBezTo>
                      <a:pt x="0" y="20816"/>
                      <a:pt x="20816" y="0"/>
                      <a:pt x="46493" y="0"/>
                    </a:cubicBezTo>
                    <a:close/>
                  </a:path>
                </a:pathLst>
              </a:custGeom>
              <a:solidFill>
                <a:srgbClr val="2C8CCB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66675"/>
                <a:ext cx="2192820" cy="5245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5400000">
              <a:off x="9835054" y="134832"/>
              <a:ext cx="767726" cy="1692272"/>
              <a:chOff x="0" y="0"/>
              <a:chExt cx="370671" cy="81705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370671" cy="817058"/>
              </a:xfrm>
              <a:custGeom>
                <a:avLst/>
                <a:gdLst/>
                <a:ahLst/>
                <a:cxnLst/>
                <a:rect r="r" b="b" t="t" l="l"/>
                <a:pathLst>
                  <a:path h="817058" w="370671">
                    <a:moveTo>
                      <a:pt x="185336" y="0"/>
                    </a:moveTo>
                    <a:lnTo>
                      <a:pt x="370671" y="817058"/>
                    </a:lnTo>
                    <a:lnTo>
                      <a:pt x="0" y="817058"/>
                    </a:lnTo>
                    <a:lnTo>
                      <a:pt x="185336" y="0"/>
                    </a:lnTo>
                    <a:close/>
                  </a:path>
                </a:pathLst>
              </a:custGeom>
              <a:solidFill>
                <a:srgbClr val="2C8CCB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57917" y="312673"/>
                <a:ext cx="254837" cy="4460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</p:grpSp>
      <p:sp>
        <p:nvSpPr>
          <p:cNvPr name="TextBox 37" id="37"/>
          <p:cNvSpPr txBox="true"/>
          <p:nvPr/>
        </p:nvSpPr>
        <p:spPr>
          <a:xfrm rot="0">
            <a:off x="2467000" y="6177636"/>
            <a:ext cx="5037808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observe all the patterns</a:t>
            </a:r>
          </a:p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of specific city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902874" y="6110565"/>
            <a:ext cx="6865628" cy="1471451"/>
            <a:chOff x="0" y="0"/>
            <a:chExt cx="2624397" cy="56246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624397" cy="562464"/>
            </a:xfrm>
            <a:custGeom>
              <a:avLst/>
              <a:gdLst/>
              <a:ahLst/>
              <a:cxnLst/>
              <a:rect r="r" b="b" t="t" l="l"/>
              <a:pathLst>
                <a:path h="562464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506083"/>
                  </a:lnTo>
                  <a:cubicBezTo>
                    <a:pt x="2624397" y="521036"/>
                    <a:pt x="2618456" y="535377"/>
                    <a:pt x="2607883" y="545951"/>
                  </a:cubicBezTo>
                  <a:cubicBezTo>
                    <a:pt x="2597309" y="556524"/>
                    <a:pt x="2582968" y="562464"/>
                    <a:pt x="2568015" y="562464"/>
                  </a:cubicBezTo>
                  <a:lnTo>
                    <a:pt x="56382" y="562464"/>
                  </a:lnTo>
                  <a:cubicBezTo>
                    <a:pt x="25243" y="562464"/>
                    <a:pt x="0" y="537221"/>
                    <a:pt x="0" y="506083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2C8CCB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2624397" cy="629139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0299965" y="6496724"/>
            <a:ext cx="607144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click the city on the map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519499" y="8058267"/>
            <a:ext cx="8298790" cy="1471451"/>
            <a:chOff x="0" y="0"/>
            <a:chExt cx="11065053" cy="1961935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9396418" cy="1961935"/>
              <a:chOff x="0" y="0"/>
              <a:chExt cx="2192820" cy="457852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2192820" cy="457852"/>
              </a:xfrm>
              <a:custGeom>
                <a:avLst/>
                <a:gdLst/>
                <a:ahLst/>
                <a:cxnLst/>
                <a:rect r="r" b="b" t="t" l="l"/>
                <a:pathLst>
                  <a:path h="457852" w="2192820">
                    <a:moveTo>
                      <a:pt x="46493" y="0"/>
                    </a:moveTo>
                    <a:lnTo>
                      <a:pt x="2146327" y="0"/>
                    </a:lnTo>
                    <a:cubicBezTo>
                      <a:pt x="2172005" y="0"/>
                      <a:pt x="2192820" y="20816"/>
                      <a:pt x="2192820" y="46493"/>
                    </a:cubicBezTo>
                    <a:lnTo>
                      <a:pt x="2192820" y="411359"/>
                    </a:lnTo>
                    <a:cubicBezTo>
                      <a:pt x="2192820" y="437037"/>
                      <a:pt x="2172005" y="457852"/>
                      <a:pt x="2146327" y="457852"/>
                    </a:cubicBezTo>
                    <a:lnTo>
                      <a:pt x="46493" y="457852"/>
                    </a:lnTo>
                    <a:cubicBezTo>
                      <a:pt x="20816" y="457852"/>
                      <a:pt x="0" y="437037"/>
                      <a:pt x="0" y="411359"/>
                    </a:cubicBezTo>
                    <a:lnTo>
                      <a:pt x="0" y="46493"/>
                    </a:lnTo>
                    <a:cubicBezTo>
                      <a:pt x="0" y="20816"/>
                      <a:pt x="20816" y="0"/>
                      <a:pt x="46493" y="0"/>
                    </a:cubicBezTo>
                    <a:close/>
                  </a:path>
                </a:pathLst>
              </a:custGeom>
              <a:solidFill>
                <a:srgbClr val="3CBDBB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66675"/>
                <a:ext cx="2192820" cy="5245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5400000">
              <a:off x="9835054" y="134832"/>
              <a:ext cx="767726" cy="1692272"/>
              <a:chOff x="0" y="0"/>
              <a:chExt cx="370671" cy="817058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370671" cy="817058"/>
              </a:xfrm>
              <a:custGeom>
                <a:avLst/>
                <a:gdLst/>
                <a:ahLst/>
                <a:cxnLst/>
                <a:rect r="r" b="b" t="t" l="l"/>
                <a:pathLst>
                  <a:path h="817058" w="370671">
                    <a:moveTo>
                      <a:pt x="185336" y="0"/>
                    </a:moveTo>
                    <a:lnTo>
                      <a:pt x="370671" y="817058"/>
                    </a:lnTo>
                    <a:lnTo>
                      <a:pt x="0" y="817058"/>
                    </a:lnTo>
                    <a:lnTo>
                      <a:pt x="185336" y="0"/>
                    </a:lnTo>
                    <a:close/>
                  </a:path>
                </a:pathLst>
              </a:custGeom>
              <a:solidFill>
                <a:srgbClr val="3CBDBB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57917" y="312673"/>
                <a:ext cx="254837" cy="4460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</a:p>
            </p:txBody>
          </p:sp>
        </p:grpSp>
      </p:grpSp>
      <p:sp>
        <p:nvSpPr>
          <p:cNvPr name="TextBox 49" id="49"/>
          <p:cNvSpPr txBox="true"/>
          <p:nvPr/>
        </p:nvSpPr>
        <p:spPr>
          <a:xfrm rot="0">
            <a:off x="1519499" y="8125337"/>
            <a:ext cx="693281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compare the relation between rainfall and wind direction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9902874" y="8058267"/>
            <a:ext cx="6865628" cy="1471451"/>
            <a:chOff x="0" y="0"/>
            <a:chExt cx="2624397" cy="56246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624397" cy="562464"/>
            </a:xfrm>
            <a:custGeom>
              <a:avLst/>
              <a:gdLst/>
              <a:ahLst/>
              <a:cxnLst/>
              <a:rect r="r" b="b" t="t" l="l"/>
              <a:pathLst>
                <a:path h="562464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506083"/>
                  </a:lnTo>
                  <a:cubicBezTo>
                    <a:pt x="2624397" y="521036"/>
                    <a:pt x="2618456" y="535377"/>
                    <a:pt x="2607883" y="545951"/>
                  </a:cubicBezTo>
                  <a:cubicBezTo>
                    <a:pt x="2597309" y="556524"/>
                    <a:pt x="2582968" y="562464"/>
                    <a:pt x="2568015" y="562464"/>
                  </a:cubicBezTo>
                  <a:lnTo>
                    <a:pt x="56382" y="562464"/>
                  </a:lnTo>
                  <a:cubicBezTo>
                    <a:pt x="25243" y="562464"/>
                    <a:pt x="0" y="537221"/>
                    <a:pt x="0" y="506083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2624397" cy="629139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99965" y="8125337"/>
            <a:ext cx="607144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observe radar chart with other 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016" y="2137401"/>
            <a:ext cx="16231284" cy="7324367"/>
          </a:xfrm>
          <a:custGeom>
            <a:avLst/>
            <a:gdLst/>
            <a:ahLst/>
            <a:cxnLst/>
            <a:rect r="r" b="b" t="t" l="l"/>
            <a:pathLst>
              <a:path h="7324367" w="16231284">
                <a:moveTo>
                  <a:pt x="0" y="0"/>
                </a:moveTo>
                <a:lnTo>
                  <a:pt x="16231284" y="0"/>
                </a:lnTo>
                <a:lnTo>
                  <a:pt x="16231284" y="7324367"/>
                </a:lnTo>
                <a:lnTo>
                  <a:pt x="0" y="732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3658" y="5345012"/>
            <a:ext cx="8115642" cy="4126539"/>
            <a:chOff x="0" y="0"/>
            <a:chExt cx="2137453" cy="10868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7453" cy="1086825"/>
            </a:xfrm>
            <a:custGeom>
              <a:avLst/>
              <a:gdLst/>
              <a:ahLst/>
              <a:cxnLst/>
              <a:rect r="r" b="b" t="t" l="l"/>
              <a:pathLst>
                <a:path h="1086825" w="2137453">
                  <a:moveTo>
                    <a:pt x="9540" y="0"/>
                  </a:moveTo>
                  <a:lnTo>
                    <a:pt x="2127914" y="0"/>
                  </a:lnTo>
                  <a:cubicBezTo>
                    <a:pt x="2130444" y="0"/>
                    <a:pt x="2132870" y="1005"/>
                    <a:pt x="2134659" y="2794"/>
                  </a:cubicBezTo>
                  <a:cubicBezTo>
                    <a:pt x="2136448" y="4583"/>
                    <a:pt x="2137453" y="7009"/>
                    <a:pt x="2137453" y="9540"/>
                  </a:cubicBezTo>
                  <a:lnTo>
                    <a:pt x="2137453" y="1077286"/>
                  </a:lnTo>
                  <a:cubicBezTo>
                    <a:pt x="2137453" y="1079816"/>
                    <a:pt x="2136448" y="1082242"/>
                    <a:pt x="2134659" y="1084031"/>
                  </a:cubicBezTo>
                  <a:cubicBezTo>
                    <a:pt x="2132870" y="1085820"/>
                    <a:pt x="2130444" y="1086825"/>
                    <a:pt x="2127914" y="1086825"/>
                  </a:cubicBezTo>
                  <a:lnTo>
                    <a:pt x="9540" y="1086825"/>
                  </a:lnTo>
                  <a:cubicBezTo>
                    <a:pt x="7009" y="1086825"/>
                    <a:pt x="4583" y="1085820"/>
                    <a:pt x="2794" y="1084031"/>
                  </a:cubicBezTo>
                  <a:cubicBezTo>
                    <a:pt x="1005" y="1082242"/>
                    <a:pt x="0" y="1079816"/>
                    <a:pt x="0" y="1077286"/>
                  </a:cubicBezTo>
                  <a:lnTo>
                    <a:pt x="0" y="9540"/>
                  </a:lnTo>
                  <a:cubicBezTo>
                    <a:pt x="0" y="7009"/>
                    <a:pt x="1005" y="4583"/>
                    <a:pt x="2794" y="2794"/>
                  </a:cubicBezTo>
                  <a:cubicBezTo>
                    <a:pt x="4583" y="1005"/>
                    <a:pt x="7009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37453" cy="1143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Visual 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09638" y="576513"/>
            <a:ext cx="897547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compare regional differences in rainfall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137401"/>
            <a:ext cx="8115642" cy="6464528"/>
            <a:chOff x="0" y="0"/>
            <a:chExt cx="2137453" cy="17025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37453" cy="1702592"/>
            </a:xfrm>
            <a:custGeom>
              <a:avLst/>
              <a:gdLst/>
              <a:ahLst/>
              <a:cxnLst/>
              <a:rect r="r" b="b" t="t" l="l"/>
              <a:pathLst>
                <a:path h="1702592" w="2137453">
                  <a:moveTo>
                    <a:pt x="9540" y="0"/>
                  </a:moveTo>
                  <a:lnTo>
                    <a:pt x="2127914" y="0"/>
                  </a:lnTo>
                  <a:cubicBezTo>
                    <a:pt x="2130444" y="0"/>
                    <a:pt x="2132870" y="1005"/>
                    <a:pt x="2134659" y="2794"/>
                  </a:cubicBezTo>
                  <a:cubicBezTo>
                    <a:pt x="2136448" y="4583"/>
                    <a:pt x="2137453" y="7009"/>
                    <a:pt x="2137453" y="9540"/>
                  </a:cubicBezTo>
                  <a:lnTo>
                    <a:pt x="2137453" y="1693052"/>
                  </a:lnTo>
                  <a:cubicBezTo>
                    <a:pt x="2137453" y="1695582"/>
                    <a:pt x="2136448" y="1698009"/>
                    <a:pt x="2134659" y="1699798"/>
                  </a:cubicBezTo>
                  <a:cubicBezTo>
                    <a:pt x="2132870" y="1701587"/>
                    <a:pt x="2130444" y="1702592"/>
                    <a:pt x="2127914" y="1702592"/>
                  </a:cubicBezTo>
                  <a:lnTo>
                    <a:pt x="9540" y="1702592"/>
                  </a:lnTo>
                  <a:cubicBezTo>
                    <a:pt x="7009" y="1702592"/>
                    <a:pt x="4583" y="1701587"/>
                    <a:pt x="2794" y="1699798"/>
                  </a:cubicBezTo>
                  <a:cubicBezTo>
                    <a:pt x="1005" y="1698009"/>
                    <a:pt x="0" y="1695582"/>
                    <a:pt x="0" y="1693052"/>
                  </a:cubicBezTo>
                  <a:lnTo>
                    <a:pt x="0" y="9540"/>
                  </a:lnTo>
                  <a:cubicBezTo>
                    <a:pt x="0" y="7009"/>
                    <a:pt x="1005" y="4583"/>
                    <a:pt x="2794" y="2794"/>
                  </a:cubicBezTo>
                  <a:cubicBezTo>
                    <a:pt x="4583" y="1005"/>
                    <a:pt x="7009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137453" cy="1759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752730" y="2418066"/>
            <a:ext cx="6856248" cy="6916770"/>
          </a:xfrm>
          <a:custGeom>
            <a:avLst/>
            <a:gdLst/>
            <a:ahLst/>
            <a:cxnLst/>
            <a:rect r="r" b="b" t="t" l="l"/>
            <a:pathLst>
              <a:path h="6916770" w="6856248">
                <a:moveTo>
                  <a:pt x="0" y="0"/>
                </a:moveTo>
                <a:lnTo>
                  <a:pt x="6856248" y="0"/>
                </a:lnTo>
                <a:lnTo>
                  <a:pt x="6856248" y="6916770"/>
                </a:lnTo>
                <a:lnTo>
                  <a:pt x="0" y="6916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8429" y="2418066"/>
            <a:ext cx="6830310" cy="6916770"/>
          </a:xfrm>
          <a:custGeom>
            <a:avLst/>
            <a:gdLst/>
            <a:ahLst/>
            <a:cxnLst/>
            <a:rect r="r" b="b" t="t" l="l"/>
            <a:pathLst>
              <a:path h="6916770" w="6830310">
                <a:moveTo>
                  <a:pt x="0" y="0"/>
                </a:moveTo>
                <a:lnTo>
                  <a:pt x="6830311" y="0"/>
                </a:lnTo>
                <a:lnTo>
                  <a:pt x="6830311" y="6916770"/>
                </a:lnTo>
                <a:lnTo>
                  <a:pt x="0" y="6916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Visual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60417" y="576513"/>
            <a:ext cx="897547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observe all the patterns </a:t>
            </a: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change by time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178697"/>
            <a:ext cx="16131651" cy="7339901"/>
          </a:xfrm>
          <a:custGeom>
            <a:avLst/>
            <a:gdLst/>
            <a:ahLst/>
            <a:cxnLst/>
            <a:rect r="r" b="b" t="t" l="l"/>
            <a:pathLst>
              <a:path h="7339901" w="16131651">
                <a:moveTo>
                  <a:pt x="0" y="0"/>
                </a:moveTo>
                <a:lnTo>
                  <a:pt x="16131651" y="0"/>
                </a:lnTo>
                <a:lnTo>
                  <a:pt x="16131651" y="7339901"/>
                </a:lnTo>
                <a:lnTo>
                  <a:pt x="0" y="7339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Visual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60417" y="576513"/>
            <a:ext cx="897547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observe all the patterns </a:t>
            </a: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of specific city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Visual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60417" y="257425"/>
            <a:ext cx="8975474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compare the relation between rainfall </a:t>
            </a:r>
          </a:p>
          <a:p>
            <a:pPr algn="ctr">
              <a:lnSpc>
                <a:spcPts val="5040"/>
              </a:lnSpc>
            </a:pPr>
            <a:r>
              <a:rPr lang="en-US" sz="3600" spc="7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and wind direction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016" y="2137401"/>
            <a:ext cx="16231284" cy="7324367"/>
          </a:xfrm>
          <a:custGeom>
            <a:avLst/>
            <a:gdLst/>
            <a:ahLst/>
            <a:cxnLst/>
            <a:rect r="r" b="b" t="t" l="l"/>
            <a:pathLst>
              <a:path h="7324367" w="16231284">
                <a:moveTo>
                  <a:pt x="0" y="0"/>
                </a:moveTo>
                <a:lnTo>
                  <a:pt x="16231284" y="0"/>
                </a:lnTo>
                <a:lnTo>
                  <a:pt x="16231284" y="7324367"/>
                </a:lnTo>
                <a:lnTo>
                  <a:pt x="0" y="732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3658" y="1965128"/>
            <a:ext cx="3981092" cy="3560499"/>
            <a:chOff x="0" y="0"/>
            <a:chExt cx="1048518" cy="937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518" cy="937745"/>
            </a:xfrm>
            <a:custGeom>
              <a:avLst/>
              <a:gdLst/>
              <a:ahLst/>
              <a:cxnLst/>
              <a:rect r="r" b="b" t="t" l="l"/>
              <a:pathLst>
                <a:path h="937745" w="1048518">
                  <a:moveTo>
                    <a:pt x="19447" y="0"/>
                  </a:moveTo>
                  <a:lnTo>
                    <a:pt x="1029071" y="0"/>
                  </a:lnTo>
                  <a:cubicBezTo>
                    <a:pt x="1039812" y="0"/>
                    <a:pt x="1048518" y="8707"/>
                    <a:pt x="1048518" y="19447"/>
                  </a:cubicBezTo>
                  <a:lnTo>
                    <a:pt x="1048518" y="918298"/>
                  </a:lnTo>
                  <a:cubicBezTo>
                    <a:pt x="1048518" y="929038"/>
                    <a:pt x="1039812" y="937745"/>
                    <a:pt x="1029071" y="937745"/>
                  </a:cubicBezTo>
                  <a:lnTo>
                    <a:pt x="19447" y="937745"/>
                  </a:lnTo>
                  <a:cubicBezTo>
                    <a:pt x="8707" y="937745"/>
                    <a:pt x="0" y="929038"/>
                    <a:pt x="0" y="918298"/>
                  </a:cubicBezTo>
                  <a:lnTo>
                    <a:pt x="0" y="19447"/>
                  </a:lnTo>
                  <a:cubicBezTo>
                    <a:pt x="0" y="8707"/>
                    <a:pt x="8707" y="0"/>
                    <a:pt x="19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048518" cy="99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67474" cy="1546091"/>
            <a:chOff x="0" y="0"/>
            <a:chExt cx="1808717" cy="40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718" cy="407201"/>
            </a:xfrm>
            <a:custGeom>
              <a:avLst/>
              <a:gdLst/>
              <a:ahLst/>
              <a:cxnLst/>
              <a:rect r="r" b="b" t="t" l="l"/>
              <a:pathLst>
                <a:path h="407201" w="1808718">
                  <a:moveTo>
                    <a:pt x="0" y="0"/>
                  </a:moveTo>
                  <a:lnTo>
                    <a:pt x="1808718" y="0"/>
                  </a:lnTo>
                  <a:lnTo>
                    <a:pt x="1808718" y="407201"/>
                  </a:lnTo>
                  <a:lnTo>
                    <a:pt x="0" y="40720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8717" cy="46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4756" y="289493"/>
            <a:ext cx="572257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600" spc="16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Observation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926381" y="3051917"/>
            <a:ext cx="6865628" cy="2238194"/>
            <a:chOff x="0" y="0"/>
            <a:chExt cx="2624397" cy="8555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2C8C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Keelung is the city with most precipitation in winter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6381" y="5912380"/>
            <a:ext cx="6865628" cy="2238194"/>
            <a:chOff x="0" y="0"/>
            <a:chExt cx="2624397" cy="8555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Kaoshiung becomes the only city with most rainfall of south Taiwan in August (due to typhoon)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95991" y="3051917"/>
            <a:ext cx="6865628" cy="2238194"/>
            <a:chOff x="0" y="0"/>
            <a:chExt cx="2624397" cy="8555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59A2B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Northeast wind in winter is not that obvious as we thought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95991" y="5912380"/>
            <a:ext cx="6865628" cy="2238194"/>
            <a:chOff x="0" y="0"/>
            <a:chExt cx="2624397" cy="8555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24397" cy="855553"/>
            </a:xfrm>
            <a:custGeom>
              <a:avLst/>
              <a:gdLst/>
              <a:ahLst/>
              <a:cxnLst/>
              <a:rect r="r" b="b" t="t" l="l"/>
              <a:pathLst>
                <a:path h="855553" w="2624397">
                  <a:moveTo>
                    <a:pt x="56382" y="0"/>
                  </a:moveTo>
                  <a:lnTo>
                    <a:pt x="2568015" y="0"/>
                  </a:lnTo>
                  <a:cubicBezTo>
                    <a:pt x="2599154" y="0"/>
                    <a:pt x="2624397" y="25243"/>
                    <a:pt x="2624397" y="56382"/>
                  </a:cubicBezTo>
                  <a:lnTo>
                    <a:pt x="2624397" y="799171"/>
                  </a:lnTo>
                  <a:cubicBezTo>
                    <a:pt x="2624397" y="830310"/>
                    <a:pt x="2599154" y="855553"/>
                    <a:pt x="2568015" y="855553"/>
                  </a:cubicBezTo>
                  <a:lnTo>
                    <a:pt x="56382" y="855553"/>
                  </a:lnTo>
                  <a:cubicBezTo>
                    <a:pt x="25243" y="855553"/>
                    <a:pt x="0" y="830310"/>
                    <a:pt x="0" y="799171"/>
                  </a:cubicBezTo>
                  <a:lnTo>
                    <a:pt x="0" y="56382"/>
                  </a:lnTo>
                  <a:cubicBezTo>
                    <a:pt x="0" y="25243"/>
                    <a:pt x="25243" y="0"/>
                    <a:pt x="56382" y="0"/>
                  </a:cubicBezTo>
                  <a:close/>
                </a:path>
              </a:pathLst>
            </a:custGeom>
            <a:solidFill>
              <a:srgbClr val="36B7D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624397" cy="960328"/>
            </a:xfrm>
            <a:prstGeom prst="rect">
              <a:avLst/>
            </a:prstGeom>
          </p:spPr>
          <p:txBody>
            <a:bodyPr anchor="ctr" rtlCol="false" tIns="35002" lIns="35002" bIns="35002" rIns="35002"/>
            <a:lstStyle/>
            <a:p>
              <a:pPr algn="ctr">
                <a:lnSpc>
                  <a:spcPts val="5249"/>
                </a:lnSpc>
              </a:pPr>
              <a:r>
                <a:rPr lang="en-US" sz="3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average wind direction throughout the year is south wind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DAGZoVGJVEI</dc:identifier>
  <dcterms:modified xsi:type="dcterms:W3CDTF">2011-08-01T06:04:30Z</dcterms:modified>
  <cp:revision>1</cp:revision>
  <dc:title> The Impact of Wind Direction on Precipitation in Taiwan</dc:title>
</cp:coreProperties>
</file>