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8" r:id="rId6"/>
    <p:sldId id="275" r:id="rId7"/>
    <p:sldId id="274" r:id="rId8"/>
    <p:sldId id="257" r:id="rId9"/>
    <p:sldId id="276" r:id="rId10"/>
    <p:sldId id="279" r:id="rId11"/>
    <p:sldId id="280" r:id="rId12"/>
    <p:sldId id="281" r:id="rId13"/>
    <p:sldId id="282" r:id="rId14"/>
    <p:sldId id="283" r:id="rId15"/>
    <p:sldId id="277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2" r:id="rId24"/>
    <p:sldId id="293" r:id="rId25"/>
    <p:sldId id="294" r:id="rId26"/>
    <p:sldId id="295" r:id="rId27"/>
    <p:sldId id="297" r:id="rId28"/>
    <p:sldId id="298" r:id="rId29"/>
    <p:sldId id="296" r:id="rId30"/>
    <p:sldId id="300" r:id="rId31"/>
    <p:sldId id="301" r:id="rId32"/>
    <p:sldId id="266" r:id="rId33"/>
    <p:sldId id="264" r:id="rId34"/>
  </p:sldIdLst>
  <p:sldSz cx="12192000" cy="6858000"/>
  <p:notesSz cx="6858000" cy="9144000"/>
  <p:embeddedFontLst>
    <p:embeddedFont>
      <p:font typeface="KoPubWorld돋움체 Light" panose="020B0600000101010101" charset="-127"/>
      <p:regular r:id="rId35"/>
    </p:embeddedFont>
    <p:embeddedFont>
      <p:font typeface="KoPubWorld돋움체 Bold" panose="00000800000000000000" pitchFamily="2" charset="-127"/>
      <p:bold r:id="rId36"/>
    </p:embeddedFont>
    <p:embeddedFont>
      <p:font typeface="나눔스퀘어 Bold" panose="020B0600000101010101" pitchFamily="50" charset="-127"/>
      <p:bold r:id="rId37"/>
    </p:embeddedFont>
    <p:embeddedFont>
      <p:font typeface="나눔스퀘어 ExtraBold" panose="020B0600000101010101" pitchFamily="50" charset="-127"/>
      <p:bold r:id="rId38"/>
    </p:embeddedFont>
    <p:embeddedFont>
      <p:font typeface="나눔스퀘어 네오 ExtraBold" panose="00000900000000000000" pitchFamily="2" charset="-127"/>
      <p:bold r:id="rId39"/>
    </p:embeddedFont>
    <p:embeddedFont>
      <p:font typeface="나눔스퀘어" panose="020B0600000101010101" pitchFamily="50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나눔스퀘어_ac Bold" panose="020B0600000101010101" pitchFamily="50" charset="-127"/>
      <p:bold r:id="rId43"/>
    </p:embeddedFont>
    <p:embeddedFont>
      <p:font typeface="Cambria Math" panose="02040503050406030204" pitchFamily="18" charset="0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9572F8-FC36-4904-B136-B057D8FDA896}">
          <p14:sldIdLst>
            <p14:sldId id="256"/>
          </p14:sldIdLst>
        </p14:section>
        <p14:section name="개념" id="{47E56061-9654-4E29-8272-BC5882CD7A27}">
          <p14:sldIdLst>
            <p14:sldId id="258"/>
            <p14:sldId id="275"/>
            <p14:sldId id="274"/>
            <p14:sldId id="257"/>
            <p14:sldId id="276"/>
            <p14:sldId id="279"/>
            <p14:sldId id="280"/>
            <p14:sldId id="281"/>
            <p14:sldId id="282"/>
            <p14:sldId id="283"/>
            <p14:sldId id="277"/>
          </p14:sldIdLst>
        </p14:section>
        <p14:section name="단순 구현" id="{A4DC8296-CE6A-4E81-914F-824D3DC84000}">
          <p14:sldIdLst>
            <p14:sldId id="284"/>
            <p14:sldId id="285"/>
            <p14:sldId id="286"/>
            <p14:sldId id="287"/>
          </p14:sldIdLst>
        </p14:section>
        <p14:section name="개선된 구현" id="{EC918FE9-A56D-452A-A2F4-740FA58FB9C2}">
          <p14:sldIdLst>
            <p14:sldId id="288"/>
            <p14:sldId id="289"/>
            <p14:sldId id="290"/>
            <p14:sldId id="292"/>
            <p14:sldId id="293"/>
            <p14:sldId id="294"/>
            <p14:sldId id="295"/>
            <p14:sldId id="297"/>
            <p14:sldId id="298"/>
            <p14:sldId id="296"/>
            <p14:sldId id="300"/>
            <p14:sldId id="301"/>
          </p14:sldIdLst>
        </p14:section>
        <p14:section name="문제" id="{3E4A4854-0990-4F03-A620-D2212A75AFC4}">
          <p14:sldIdLst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85EFE2"/>
    <a:srgbClr val="64DECF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5972" TargetMode="External"/><Relationship Id="rId2" Type="http://schemas.openxmlformats.org/officeDocument/2006/relationships/hyperlink" Target="https://www.acmicpc.net/problem/144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cmicpc.net/problem/1504" TargetMode="External"/><Relationship Id="rId5" Type="http://schemas.openxmlformats.org/officeDocument/2006/relationships/hyperlink" Target="https://www.acmicpc.net/problem/1753" TargetMode="External"/><Relationship Id="rId4" Type="http://schemas.openxmlformats.org/officeDocument/2006/relationships/hyperlink" Target="https://www.acmicpc.net/problem/191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003832" y="2530666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AIVLE SCHOOL STUDY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6236" y="292213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다익스트라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최단 경로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 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7394911" cy="830997"/>
            <a:chOff x="3819245" y="188165"/>
            <a:chExt cx="739491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66110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93322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EF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1262" y="6282740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자기 자신으로 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가는 데 드는 비용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617658" y="2354004"/>
            <a:ext cx="1510130" cy="7137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2631105" y="3233611"/>
            <a:ext cx="37401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076291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68023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3" name="타원 42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4820776" y="2367451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4827009" y="2521059"/>
            <a:ext cx="1615555" cy="638537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547265" y="2279530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7947" y="2785585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34887"/>
              </p:ext>
            </p:extLst>
          </p:nvPr>
        </p:nvGraphicFramePr>
        <p:xfrm>
          <a:off x="7653024" y="1668782"/>
          <a:ext cx="3981576" cy="1973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5394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5+3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  <a:tr h="662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5+5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43015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557400" y="1006767"/>
            <a:ext cx="7553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방문하지 않은 노드 중에서 가장 비용이 적은 노드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노드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677815" y="3398428"/>
            <a:ext cx="783102" cy="550260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75511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7" name="직선 화살표 연결선 36"/>
          <p:cNvCxnSpPr>
            <a:stCxn id="21" idx="6"/>
            <a:endCxn id="20" idx="2"/>
          </p:cNvCxnSpPr>
          <p:nvPr/>
        </p:nvCxnSpPr>
        <p:spPr>
          <a:xfrm>
            <a:off x="3989300" y="4126664"/>
            <a:ext cx="102375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41517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3760186" y="2633263"/>
            <a:ext cx="594045" cy="11479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975853" y="3350046"/>
            <a:ext cx="2381948" cy="6184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29359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86378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71248" y="2873670"/>
            <a:ext cx="719882" cy="719882"/>
          </a:xfrm>
          <a:prstGeom prst="ellipse">
            <a:avLst/>
          </a:prstGeom>
          <a:solidFill>
            <a:srgbClr val="85EF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41235" y="1980616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13053" y="3766723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269418" y="3766723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11223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꺾인 연결선 4"/>
          <p:cNvCxnSpPr>
            <a:stCxn id="55" idx="3"/>
            <a:endCxn id="7" idx="3"/>
          </p:cNvCxnSpPr>
          <p:nvPr/>
        </p:nvCxnSpPr>
        <p:spPr>
          <a:xfrm flipH="1">
            <a:off x="11151271" y="2655287"/>
            <a:ext cx="483329" cy="3080385"/>
          </a:xfrm>
          <a:prstGeom prst="bentConnector3">
            <a:avLst>
              <a:gd name="adj1" fmla="val -472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7394911" cy="830997"/>
            <a:chOff x="3819245" y="188165"/>
            <a:chExt cx="739491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66110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8241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1262" y="6282740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자기 자신으로 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가는 데 드는 비용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617658" y="2354004"/>
            <a:ext cx="1510130" cy="7137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2631105" y="3233611"/>
            <a:ext cx="37401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076291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68023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3" name="타원 42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4820776" y="2367451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4827009" y="2521059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547265" y="2279530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7947" y="2785585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56573"/>
              </p:ext>
            </p:extLst>
          </p:nvPr>
        </p:nvGraphicFramePr>
        <p:xfrm>
          <a:off x="7653024" y="1668782"/>
          <a:ext cx="3981576" cy="131098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5394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7927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이동가능한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인접 노드 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557400" y="1006767"/>
            <a:ext cx="2547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6)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노드 도달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677815" y="3398428"/>
            <a:ext cx="783102" cy="55026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75511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7" name="직선 화살표 연결선 36"/>
          <p:cNvCxnSpPr>
            <a:stCxn id="21" idx="6"/>
            <a:endCxn id="20" idx="2"/>
          </p:cNvCxnSpPr>
          <p:nvPr/>
        </p:nvCxnSpPr>
        <p:spPr>
          <a:xfrm>
            <a:off x="3989300" y="4126664"/>
            <a:ext cx="102375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41517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3760186" y="2633263"/>
            <a:ext cx="594045" cy="11479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975853" y="3350046"/>
            <a:ext cx="2381948" cy="6184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29359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86378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71248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41235" y="1980616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13053" y="3766723"/>
            <a:ext cx="719882" cy="719882"/>
          </a:xfrm>
          <a:prstGeom prst="ellipse">
            <a:avLst/>
          </a:prstGeom>
          <a:solidFill>
            <a:srgbClr val="85EF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269418" y="3766723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11223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꺾인 연결선 4"/>
          <p:cNvCxnSpPr>
            <a:stCxn id="55" idx="3"/>
            <a:endCxn id="7" idx="3"/>
          </p:cNvCxnSpPr>
          <p:nvPr/>
        </p:nvCxnSpPr>
        <p:spPr>
          <a:xfrm flipH="1">
            <a:off x="11151271" y="2324273"/>
            <a:ext cx="483329" cy="3411399"/>
          </a:xfrm>
          <a:prstGeom prst="bentConnector3">
            <a:avLst>
              <a:gd name="adj1" fmla="val -472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7394911" cy="830997"/>
            <a:chOff x="3819245" y="188165"/>
            <a:chExt cx="739491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66110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정리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0374" y="1487268"/>
            <a:ext cx="1078422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그리디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 상황에서 방문하지 않은 가장 비용이 적은 노드를 선택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 임의의 과정 반복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다이나믹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프로그래밍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노드에서의 최단 거리를 종합하면 전체의 최단 거리 구할 수 있음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단계를 거치며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번 처리된 노드의 최단 거리는 고정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되어 더 이상 바뀌지 않음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  <a:p>
            <a:pPr marL="800100" lvl="1" indent="-342900">
              <a:lnSpc>
                <a:spcPct val="15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단계당 하나의 노드에 대한 최단 거리를 확실히 찾는 것으로 이해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 수 있음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알고리즘을 수행한 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테이블에 각 노드까지의 최단 거리 정보가 저장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됨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 거리만 구하는 것이 아니라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 경로를 구하려면 코드에 기능 추가 필요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나눔스퀘어_ac Bold" panose="020B0600000101010101" pitchFamily="50" charset="-127"/>
              <a:buChar char="‐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→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자주 나오는 문제는 아님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0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9807971" cy="830997"/>
            <a:chOff x="3819245" y="188165"/>
            <a:chExt cx="980797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90241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구현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1: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간단한 방식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0374" y="1487268"/>
            <a:ext cx="10784226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단계마다 방문하지 않은 노드 중에서 최단 거리가 가장 짧은 노드를 선택하기 위해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 단계마다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 테이블의 원소를 확인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순차 탐색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4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9807971" cy="830997"/>
            <a:chOff x="3819245" y="188165"/>
            <a:chExt cx="980797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90241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구현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1: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간단한 방식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183" y="1124557"/>
            <a:ext cx="7648575" cy="54768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46375" y="4804756"/>
            <a:ext cx="2165817" cy="199506"/>
          </a:xfrm>
          <a:prstGeom prst="rect">
            <a:avLst/>
          </a:prstGeom>
          <a:solidFill>
            <a:srgbClr val="36D2C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9807971" cy="830997"/>
            <a:chOff x="3819245" y="188165"/>
            <a:chExt cx="980797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90241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구현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1: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간단한 방식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61" y="1077144"/>
            <a:ext cx="7289520" cy="54368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66561" y="1257688"/>
            <a:ext cx="1453263" cy="199323"/>
          </a:xfrm>
          <a:prstGeom prst="rect">
            <a:avLst/>
          </a:prstGeom>
          <a:solidFill>
            <a:srgbClr val="36D2C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10579295" cy="830997"/>
            <a:chOff x="3819245" y="188165"/>
            <a:chExt cx="10579295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97954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구현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1: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간단한 방식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성능 분석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50374" y="1487268"/>
                <a:ext cx="10784226" cy="325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총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𝑶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𝑽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번에 걸쳐서 최단 거리가 가장 짧은 노드를 매번 선형 탐색해야 함</a:t>
                </a:r>
                <a:endPara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나눔스퀘어_ac Bold" panose="020B0600000101010101" pitchFamily="50" charset="-127"/>
                  <a:buChar char="‐"/>
                </a:pP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따라서 전체 시간 복잡도는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𝑶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𝑽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)</m:t>
                    </m:r>
                  </m:oMath>
                </a14:m>
                <a:endPara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일반적으로 코딩 테스트의 최단 경로 문제에서 전체 노드의 개수가 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5,000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이하라면 이 코드로 문제 해결 가능</a:t>
                </a:r>
                <a:endPara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나눔스퀘어_ac Bold" panose="020B0600000101010101" pitchFamily="50" charset="-127"/>
                  <a:buChar char="‐"/>
                </a:pP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하지만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노드의 개수가 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10,000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개를 넘어가는 문제라면 다른 방식 적용 필요</a:t>
                </a:r>
                <a:endPara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74" y="1487268"/>
                <a:ext cx="10784226" cy="3257558"/>
              </a:xfrm>
              <a:prstGeom prst="rect">
                <a:avLst/>
              </a:prstGeo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9807971" cy="830997"/>
            <a:chOff x="3819245" y="188165"/>
            <a:chExt cx="980797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90241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구현 </a:t>
              </a:r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2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: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개선된 방식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7400" y="1487268"/>
            <a:ext cx="107842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우선순위 큐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(Priority Queue)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활용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 큐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우선순위가 가장 높은 데이터를 가장 먼저 삭제하는 자료구조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대부분의 프로그래밍 언어에서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표준 라이브러리 형태로 지원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257300" lvl="2" indent="-342900">
              <a:lnSpc>
                <a:spcPct val="20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 큐를 구현하기 위한 방법은 다양함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257300" lvl="2" indent="-342900">
              <a:lnSpc>
                <a:spcPct val="20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 중 하나로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최소힙과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최대힙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활용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방법이 있음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438606"/>
                  </p:ext>
                </p:extLst>
              </p:nvPr>
            </p:nvGraphicFramePr>
            <p:xfrm>
              <a:off x="1968888" y="4832606"/>
              <a:ext cx="4998840" cy="1412337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666280">
                      <a:extLst>
                        <a:ext uri="{9D8B030D-6E8A-4147-A177-3AD203B41FA5}">
                          <a16:colId xmlns:a16="http://schemas.microsoft.com/office/drawing/2014/main" val="3031040631"/>
                        </a:ext>
                      </a:extLst>
                    </a:gridCol>
                    <a:gridCol w="1666280">
                      <a:extLst>
                        <a:ext uri="{9D8B030D-6E8A-4147-A177-3AD203B41FA5}">
                          <a16:colId xmlns:a16="http://schemas.microsoft.com/office/drawing/2014/main" val="621118688"/>
                        </a:ext>
                      </a:extLst>
                    </a:gridCol>
                    <a:gridCol w="1666280">
                      <a:extLst>
                        <a:ext uri="{9D8B030D-6E8A-4147-A177-3AD203B41FA5}">
                          <a16:colId xmlns:a16="http://schemas.microsoft.com/office/drawing/2014/main" val="642699310"/>
                        </a:ext>
                      </a:extLst>
                    </a:gridCol>
                  </a:tblGrid>
                  <a:tr h="491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우선순위 큐</a:t>
                          </a:r>
                          <a:endParaRPr lang="en-US" altLang="ko-KR" sz="1600" dirty="0" smtClean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  <a:p>
                          <a:pPr algn="ctr" latinLnBrk="1"/>
                          <a:r>
                            <a:rPr lang="ko-KR" altLang="en-US" sz="1600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구현 방식</a:t>
                          </a:r>
                          <a:endParaRPr lang="ko-KR" altLang="en-US" sz="16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삽입 시간</a:t>
                          </a:r>
                          <a:endParaRPr lang="ko-KR" altLang="en-US" sz="16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삭제 시간</a:t>
                          </a:r>
                          <a:endParaRPr lang="ko-KR" altLang="en-US" sz="16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633668"/>
                      </a:ext>
                    </a:extLst>
                  </a:tr>
                  <a:tr h="3888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리스트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1042598"/>
                      </a:ext>
                    </a:extLst>
                  </a:tr>
                  <a:tr h="4443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b="1" dirty="0" err="1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힙</a:t>
                          </a:r>
                          <a:r>
                            <a:rPr lang="en-US" altLang="ko-KR" sz="1600" b="1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(Heap)</a:t>
                          </a:r>
                          <a:endParaRPr lang="ko-KR" altLang="en-US" sz="1600" b="1" dirty="0" smtClean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𝑶</m:t>
                                </m:r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𝒍𝒐𝒈𝑵</m:t>
                                </m:r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𝑶</m:t>
                                </m:r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𝒍𝒐𝒈𝑵</m:t>
                                </m:r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34301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438606"/>
                  </p:ext>
                </p:extLst>
              </p:nvPr>
            </p:nvGraphicFramePr>
            <p:xfrm>
              <a:off x="1968888" y="4832606"/>
              <a:ext cx="4998840" cy="1412337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666280">
                      <a:extLst>
                        <a:ext uri="{9D8B030D-6E8A-4147-A177-3AD203B41FA5}">
                          <a16:colId xmlns:a16="http://schemas.microsoft.com/office/drawing/2014/main" val="3031040631"/>
                        </a:ext>
                      </a:extLst>
                    </a:gridCol>
                    <a:gridCol w="1666280">
                      <a:extLst>
                        <a:ext uri="{9D8B030D-6E8A-4147-A177-3AD203B41FA5}">
                          <a16:colId xmlns:a16="http://schemas.microsoft.com/office/drawing/2014/main" val="621118688"/>
                        </a:ext>
                      </a:extLst>
                    </a:gridCol>
                    <a:gridCol w="1666280">
                      <a:extLst>
                        <a:ext uri="{9D8B030D-6E8A-4147-A177-3AD203B41FA5}">
                          <a16:colId xmlns:a16="http://schemas.microsoft.com/office/drawing/2014/main" val="64269931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우선순위 큐</a:t>
                          </a:r>
                          <a:endParaRPr lang="en-US" altLang="ko-KR" sz="1600" dirty="0" smtClean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  <a:p>
                          <a:pPr algn="ctr" latinLnBrk="1"/>
                          <a:r>
                            <a:rPr lang="ko-KR" altLang="en-US" sz="1600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구현 방식</a:t>
                          </a:r>
                          <a:endParaRPr lang="ko-KR" altLang="en-US" sz="16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삽입 시간</a:t>
                          </a:r>
                          <a:endParaRPr lang="ko-KR" altLang="en-US" sz="16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삭제 시간</a:t>
                          </a:r>
                          <a:endParaRPr lang="ko-KR" altLang="en-US" sz="16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633668"/>
                      </a:ext>
                    </a:extLst>
                  </a:tr>
                  <a:tr h="3888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리스트</a:t>
                          </a:r>
                          <a:endParaRPr lang="ko-KR" altLang="en-US" sz="1600" dirty="0" smtClean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66" t="-153125" r="-10109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635" t="-153125" r="-730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042598"/>
                      </a:ext>
                    </a:extLst>
                  </a:tr>
                  <a:tr h="4443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b="1" dirty="0" err="1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힙</a:t>
                          </a:r>
                          <a:r>
                            <a:rPr lang="en-US" altLang="ko-KR" sz="1600" b="1" dirty="0" smtClean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(Heap)</a:t>
                          </a:r>
                          <a:endParaRPr lang="ko-KR" altLang="en-US" sz="1600" b="1" dirty="0" smtClean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66" t="-221918" r="-101099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635" t="-221918" r="-730" b="-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4301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84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9807971" cy="830997"/>
            <a:chOff x="3819245" y="188165"/>
            <a:chExt cx="980797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90241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구현 </a:t>
              </a:r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2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: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개선된 방식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0374" y="1487268"/>
            <a:ext cx="90251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u="sng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단계마다 방문하지 않은 노드 중에서 최단 거리가 가장 짧은 노드를 선택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하기 위해 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(Heap)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자료구조 이용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다익스트라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알고리즘이 동작하는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원리는 동일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기존과 다른 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가장 가까운 노드를 저장해 놓기 위해 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힙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자료구조를 추가적으로 이용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371600" lvl="2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현재의 최단 거리가 가장 짧은 노드를 선택해야 하므로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 </a:t>
            </a:r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힙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3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91758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Inf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무한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Inf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무한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7400" y="1006767"/>
            <a:ext cx="67665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상태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그래프를 준비 → 출발 노드 설정 → 우선순위 큐에 삽입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11222807" cy="830997"/>
            <a:chOff x="3819245" y="188165"/>
            <a:chExt cx="11222807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104389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우선순위 큐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552333"/>
              </p:ext>
            </p:extLst>
          </p:nvPr>
        </p:nvGraphicFramePr>
        <p:xfrm>
          <a:off x="551656" y="1817326"/>
          <a:ext cx="1913778" cy="13243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3778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우선순위 큐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833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0,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1)</a:t>
                      </a:r>
                      <a:endParaRPr lang="ko-KR" altLang="en-US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46301" y="3506225"/>
            <a:ext cx="204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힙은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요소의 순서대로 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우선순위 부여하므로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거리를 첫 번째 요소에 넣기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867635" y="1980616"/>
            <a:ext cx="5179907" cy="2505989"/>
            <a:chOff x="1911223" y="1980616"/>
            <a:chExt cx="5179907" cy="2505989"/>
          </a:xfrm>
        </p:grpSpPr>
        <p:cxnSp>
          <p:nvCxnSpPr>
            <p:cNvPr id="77" name="직선 화살표 연결선 76"/>
            <p:cNvCxnSpPr/>
            <p:nvPr/>
          </p:nvCxnSpPr>
          <p:spPr>
            <a:xfrm flipV="1">
              <a:off x="2617658" y="2354004"/>
              <a:ext cx="1510130" cy="713734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87" idx="6"/>
              <a:endCxn id="84" idx="2"/>
            </p:cNvCxnSpPr>
            <p:nvPr/>
          </p:nvCxnSpPr>
          <p:spPr>
            <a:xfrm>
              <a:off x="2631105" y="3233611"/>
              <a:ext cx="3740143" cy="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3076291" y="2357651"/>
              <a:ext cx="319318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700" dirty="0" smtClean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>
              <a:off x="4820776" y="2367451"/>
              <a:ext cx="1615555" cy="638537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H="1" flipV="1">
              <a:off x="4827009" y="2521059"/>
              <a:ext cx="1615555" cy="638537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5548868" y="2279530"/>
              <a:ext cx="31611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700" dirty="0" smtClean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29550" y="2785585"/>
              <a:ext cx="31611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700" dirty="0" smtClean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6371248" y="2873670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4141235" y="1980616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269418" y="3766723"/>
              <a:ext cx="2463517" cy="719882"/>
              <a:chOff x="4765275" y="3442019"/>
              <a:chExt cx="2463517" cy="719882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6508910" y="3442019"/>
                <a:ext cx="719882" cy="7198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5</a:t>
                </a:r>
                <a:endPara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4765275" y="3442019"/>
                <a:ext cx="719882" cy="7198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87" name="타원 86"/>
            <p:cNvSpPr/>
            <p:nvPr/>
          </p:nvSpPr>
          <p:spPr>
            <a:xfrm>
              <a:off x="1911223" y="2873670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3989300" y="4126664"/>
              <a:ext cx="1023753" cy="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4341517" y="4126664"/>
              <a:ext cx="319318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700" dirty="0" smtClean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 flipH="1">
              <a:off x="3760186" y="2633263"/>
              <a:ext cx="594045" cy="1147956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V="1">
              <a:off x="3975853" y="3350046"/>
              <a:ext cx="2381948" cy="618444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3629359" y="3256701"/>
              <a:ext cx="319318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700" dirty="0" smtClean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86378" y="3391848"/>
              <a:ext cx="319318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700" dirty="0" smtClean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68023" y="2866371"/>
              <a:ext cx="319318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700" dirty="0" smtClean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 flipH="1">
              <a:off x="5677815" y="3398428"/>
              <a:ext cx="783102" cy="55026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/>
            <p:cNvSpPr/>
            <p:nvPr/>
          </p:nvSpPr>
          <p:spPr>
            <a:xfrm>
              <a:off x="5975511" y="3671482"/>
              <a:ext cx="319318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700" dirty="0" smtClean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7891697" cy="830997"/>
            <a:chOff x="3819245" y="188165"/>
            <a:chExt cx="789169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710784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문제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00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50374" y="1490242"/>
            <a:ext cx="107842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짧은 경로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찾는 알고리즘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상황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지점에서 다른 한 지점까지의 최단 경로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지점에서 다른 모든 지점까지의 최단 경로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지점에서 다른 모든 지점까지의 최단 경로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나눔스퀘어_ac Bold" panose="020B0600000101010101" pitchFamily="50" charset="-127"/>
              <a:buChar char="‐"/>
            </a:pPr>
            <a:endParaRPr lang="en-US" altLang="ko-KR" sz="1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일반적으로는 그래프로 표현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지점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노드</a:t>
            </a:r>
            <a:endParaRPr lang="en-US" altLang="ko-KR" sz="20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나눔스퀘어_ac Bold" panose="020B0600000101010101" pitchFamily="50" charset="-127"/>
              <a:buChar char="‐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지점 간 연결된 도로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간선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31141" y="1805467"/>
            <a:ext cx="5179907" cy="3616865"/>
            <a:chOff x="6698376" y="1394175"/>
            <a:chExt cx="5179907" cy="3616865"/>
          </a:xfrm>
        </p:grpSpPr>
        <p:cxnSp>
          <p:nvCxnSpPr>
            <p:cNvPr id="8" name="직선 연결선 7"/>
            <p:cNvCxnSpPr/>
            <p:nvPr/>
          </p:nvCxnSpPr>
          <p:spPr>
            <a:xfrm flipH="1" flipV="1">
              <a:off x="9141385" y="1748119"/>
              <a:ext cx="113791" cy="938499"/>
            </a:xfrm>
            <a:prstGeom prst="line">
              <a:avLst/>
            </a:prstGeom>
            <a:ln w="28575">
              <a:solidFill>
                <a:srgbClr val="36D2C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7155055" y="1776095"/>
              <a:ext cx="1986330" cy="1754328"/>
            </a:xfrm>
            <a:prstGeom prst="line">
              <a:avLst/>
            </a:prstGeom>
            <a:ln w="28575">
              <a:solidFill>
                <a:srgbClr val="36D2C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/>
          </p:nvGrpSpPr>
          <p:grpSpPr>
            <a:xfrm>
              <a:off x="6698376" y="1394175"/>
              <a:ext cx="5179907" cy="3616865"/>
              <a:chOff x="1911223" y="869740"/>
              <a:chExt cx="5179907" cy="3616865"/>
            </a:xfrm>
          </p:grpSpPr>
          <p:cxnSp>
            <p:nvCxnSpPr>
              <p:cNvPr id="10" name="직선 화살표 연결선 9"/>
              <p:cNvCxnSpPr/>
              <p:nvPr/>
            </p:nvCxnSpPr>
            <p:spPr>
              <a:xfrm flipV="1">
                <a:off x="2617658" y="2354004"/>
                <a:ext cx="1510130" cy="713734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26" idx="6"/>
                <a:endCxn id="17" idx="2"/>
              </p:cNvCxnSpPr>
              <p:nvPr/>
            </p:nvCxnSpPr>
            <p:spPr>
              <a:xfrm>
                <a:off x="2631105" y="3233611"/>
                <a:ext cx="374014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3076291" y="2357651"/>
                <a:ext cx="319318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7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endParaRPr lang="ko-KR" altLang="en-US" sz="17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13" name="직선 화살표 연결선 12"/>
              <p:cNvCxnSpPr/>
              <p:nvPr/>
            </p:nvCxnSpPr>
            <p:spPr>
              <a:xfrm>
                <a:off x="4820776" y="2367451"/>
                <a:ext cx="1615555" cy="638537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 flipH="1" flipV="1">
                <a:off x="4827009" y="2521059"/>
                <a:ext cx="1615555" cy="638537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5548868" y="2279530"/>
                <a:ext cx="316112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7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endParaRPr lang="ko-KR" altLang="en-US" sz="17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229550" y="2785585"/>
                <a:ext cx="316112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7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endParaRPr lang="ko-KR" altLang="en-US" sz="17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371248" y="2873670"/>
                <a:ext cx="719882" cy="7198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141235" y="1980616"/>
                <a:ext cx="719882" cy="7198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269418" y="3766723"/>
                <a:ext cx="2463517" cy="719882"/>
                <a:chOff x="4765275" y="3442019"/>
                <a:chExt cx="2463517" cy="719882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6508910" y="3442019"/>
                  <a:ext cx="719882" cy="71988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4765275" y="3442019"/>
                  <a:ext cx="719882" cy="71988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26" name="타원 25"/>
              <p:cNvSpPr/>
              <p:nvPr/>
            </p:nvSpPr>
            <p:spPr>
              <a:xfrm>
                <a:off x="1911223" y="2873670"/>
                <a:ext cx="719882" cy="7198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>
                <a:off x="3989300" y="4126664"/>
                <a:ext cx="102375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>
                <a:off x="4341517" y="4126664"/>
                <a:ext cx="319318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7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endParaRPr lang="ko-KR" altLang="en-US" sz="17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29" name="직선 화살표 연결선 28"/>
              <p:cNvCxnSpPr/>
              <p:nvPr/>
            </p:nvCxnSpPr>
            <p:spPr>
              <a:xfrm flipH="1">
                <a:off x="3760186" y="2633263"/>
                <a:ext cx="594045" cy="1147956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 flipV="1">
                <a:off x="3975853" y="3350046"/>
                <a:ext cx="2381948" cy="618444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/>
              <p:cNvSpPr/>
              <p:nvPr/>
            </p:nvSpPr>
            <p:spPr>
              <a:xfrm>
                <a:off x="3629359" y="3256701"/>
                <a:ext cx="319318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7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endParaRPr lang="ko-KR" altLang="en-US" sz="17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586378" y="3391848"/>
                <a:ext cx="319318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7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endParaRPr lang="ko-KR" altLang="en-US" sz="17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468023" y="2866371"/>
                <a:ext cx="319318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7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endParaRPr lang="ko-KR" altLang="en-US" sz="17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4" name="직선 화살표 연결선 33"/>
              <p:cNvCxnSpPr/>
              <p:nvPr/>
            </p:nvCxnSpPr>
            <p:spPr>
              <a:xfrm flipH="1">
                <a:off x="5677815" y="3398428"/>
                <a:ext cx="783102" cy="55026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5975511" y="3671482"/>
                <a:ext cx="319318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7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endParaRPr lang="ko-KR" altLang="en-US" sz="17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008649" y="869740"/>
                <a:ext cx="6527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노드</a:t>
                </a:r>
                <a:endParaRPr lang="ko-KR" altLang="en-US" sz="2000" dirty="0">
                  <a:solidFill>
                    <a:schemeClr val="bg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990174" y="1696316"/>
                <a:ext cx="6527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smtClean="0">
                    <a:solidFill>
                      <a:schemeClr val="bg2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간선</a:t>
                </a:r>
                <a:endParaRPr lang="ko-KR" altLang="en-US" sz="2000" dirty="0">
                  <a:solidFill>
                    <a:schemeClr val="bg2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41" name="직선 연결선 40"/>
            <p:cNvCxnSpPr/>
            <p:nvPr/>
          </p:nvCxnSpPr>
          <p:spPr>
            <a:xfrm flipV="1">
              <a:off x="10781086" y="2588277"/>
              <a:ext cx="289733" cy="776485"/>
            </a:xfrm>
            <a:prstGeom prst="line">
              <a:avLst/>
            </a:prstGeom>
            <a:ln w="28575">
              <a:solidFill>
                <a:srgbClr val="36D2C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50412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EF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7400" y="1006767"/>
            <a:ext cx="67665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상태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그래프를 준비 → 출발 노드 설정 → 우선순위 큐에 삽입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574070" y="2354004"/>
            <a:ext cx="1510130" cy="713734"/>
          </a:xfrm>
          <a:prstGeom prst="straightConnector1">
            <a:avLst/>
          </a:prstGeom>
          <a:ln w="28575">
            <a:solidFill>
              <a:srgbClr val="36D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3587517" y="3233611"/>
            <a:ext cx="3740143" cy="0"/>
          </a:xfrm>
          <a:prstGeom prst="straightConnector1">
            <a:avLst/>
          </a:prstGeom>
          <a:ln w="28575">
            <a:solidFill>
              <a:srgbClr val="36D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32703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777188" y="2367451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5783421" y="2521059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505280" y="2279530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85962" y="2785585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327660" y="2873670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97647" y="1980616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5830" y="3766723"/>
            <a:ext cx="2463517" cy="719882"/>
            <a:chOff x="4765275" y="3442019"/>
            <a:chExt cx="2463517" cy="719882"/>
          </a:xfrm>
        </p:grpSpPr>
        <p:sp>
          <p:nvSpPr>
            <p:cNvPr id="20" name="타원 19"/>
            <p:cNvSpPr/>
            <p:nvPr/>
          </p:nvSpPr>
          <p:spPr>
            <a:xfrm>
              <a:off x="6508910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765275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2867635" y="2873670"/>
            <a:ext cx="719882" cy="719882"/>
          </a:xfrm>
          <a:prstGeom prst="ellipse">
            <a:avLst/>
          </a:prstGeom>
          <a:solidFill>
            <a:srgbClr val="85EF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945712" y="4126664"/>
            <a:ext cx="102375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297929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716598" y="2633263"/>
            <a:ext cx="594045" cy="11479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932265" y="3350046"/>
            <a:ext cx="2381948" cy="6184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585771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42790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24435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634227" y="3398428"/>
            <a:ext cx="783102" cy="55026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931923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11222807" cy="830997"/>
            <a:chOff x="3819245" y="188165"/>
            <a:chExt cx="11222807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104389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우선순위 큐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81140"/>
              </p:ext>
            </p:extLst>
          </p:nvPr>
        </p:nvGraphicFramePr>
        <p:xfrm>
          <a:off x="551656" y="1817326"/>
          <a:ext cx="1913778" cy="13243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3778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우선순위 큐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833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2,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2)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3)</a:t>
                      </a:r>
                      <a:endParaRPr lang="ko-KR" altLang="en-US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43661"/>
              </p:ext>
            </p:extLst>
          </p:nvPr>
        </p:nvGraphicFramePr>
        <p:xfrm>
          <a:off x="8128096" y="1668782"/>
          <a:ext cx="3506504" cy="1973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6626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②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0+2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  <a:tr h="662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③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O+5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430151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1" name="타원 40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5" name="꺾인 연결선 44"/>
          <p:cNvCxnSpPr/>
          <p:nvPr/>
        </p:nvCxnSpPr>
        <p:spPr>
          <a:xfrm flipH="1">
            <a:off x="11151271" y="2655287"/>
            <a:ext cx="483329" cy="3080385"/>
          </a:xfrm>
          <a:prstGeom prst="bentConnector3">
            <a:avLst>
              <a:gd name="adj1" fmla="val -472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1"/>
            <a:endCxn id="36" idx="1"/>
          </p:cNvCxnSpPr>
          <p:nvPr/>
        </p:nvCxnSpPr>
        <p:spPr>
          <a:xfrm rot="10800000">
            <a:off x="551657" y="2479514"/>
            <a:ext cx="389637" cy="3256158"/>
          </a:xfrm>
          <a:prstGeom prst="bentConnector3">
            <a:avLst>
              <a:gd name="adj1" fmla="val 15867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50835" y="3443629"/>
            <a:ext cx="15536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꺼낸 원소</a:t>
            </a:r>
            <a:endParaRPr lang="en-US" altLang="ko-KR" sz="14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0,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1)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63651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EF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7400" y="1006767"/>
            <a:ext cx="7467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 큐에서 원소 꺼냄 →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노드는 아직 방문 전이므로 처리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574070" y="2354004"/>
            <a:ext cx="1510130" cy="7137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3587517" y="3233611"/>
            <a:ext cx="37401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32703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777188" y="2367451"/>
            <a:ext cx="1615555" cy="638537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5783421" y="2521059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505280" y="2279530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85962" y="2785585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327660" y="2873670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97647" y="1980616"/>
            <a:ext cx="719882" cy="719882"/>
          </a:xfrm>
          <a:prstGeom prst="ellipse">
            <a:avLst/>
          </a:prstGeom>
          <a:solidFill>
            <a:srgbClr val="85EF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5830" y="3766723"/>
            <a:ext cx="2463517" cy="719882"/>
            <a:chOff x="4765275" y="3442019"/>
            <a:chExt cx="2463517" cy="719882"/>
          </a:xfrm>
        </p:grpSpPr>
        <p:sp>
          <p:nvSpPr>
            <p:cNvPr id="20" name="타원 19"/>
            <p:cNvSpPr/>
            <p:nvPr/>
          </p:nvSpPr>
          <p:spPr>
            <a:xfrm>
              <a:off x="6508910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765275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2867635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945712" y="4126664"/>
            <a:ext cx="102375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297929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716598" y="2633263"/>
            <a:ext cx="594045" cy="1147956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932265" y="3350046"/>
            <a:ext cx="2381948" cy="6184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585771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42790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24435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634227" y="3398428"/>
            <a:ext cx="783102" cy="55026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931923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11222807" cy="830997"/>
            <a:chOff x="3819245" y="188165"/>
            <a:chExt cx="11222807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104389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우선순위 큐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53935"/>
              </p:ext>
            </p:extLst>
          </p:nvPr>
        </p:nvGraphicFramePr>
        <p:xfrm>
          <a:off x="551656" y="1817326"/>
          <a:ext cx="1913778" cy="1405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3778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우선순위 큐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833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4,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4)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3)</a:t>
                      </a:r>
                      <a:endParaRPr lang="ko-KR" altLang="en-US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37737"/>
              </p:ext>
            </p:extLst>
          </p:nvPr>
        </p:nvGraphicFramePr>
        <p:xfrm>
          <a:off x="8128096" y="1668782"/>
          <a:ext cx="3506504" cy="1973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6626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③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2+3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  <a:tr h="662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2+2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430151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1" name="타원 40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5" name="꺾인 연결선 44"/>
          <p:cNvCxnSpPr/>
          <p:nvPr/>
        </p:nvCxnSpPr>
        <p:spPr>
          <a:xfrm flipH="1">
            <a:off x="11151271" y="2655287"/>
            <a:ext cx="483329" cy="3080385"/>
          </a:xfrm>
          <a:prstGeom prst="bentConnector3">
            <a:avLst>
              <a:gd name="adj1" fmla="val -472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1"/>
            <a:endCxn id="36" idx="1"/>
          </p:cNvCxnSpPr>
          <p:nvPr/>
        </p:nvCxnSpPr>
        <p:spPr>
          <a:xfrm rot="10800000">
            <a:off x="551657" y="2479514"/>
            <a:ext cx="389637" cy="3256158"/>
          </a:xfrm>
          <a:prstGeom prst="bentConnector3">
            <a:avLst>
              <a:gd name="adj1" fmla="val 15867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50835" y="3443629"/>
            <a:ext cx="15520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꺼낸 원소</a:t>
            </a:r>
            <a:endParaRPr lang="en-US" altLang="ko-KR" sz="14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2)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6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66196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EF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7400" y="1006767"/>
            <a:ext cx="75312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큐에서 원소 꺼냄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노드는 아직 방문 전이므로 처리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574070" y="2354004"/>
            <a:ext cx="1510130" cy="7137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3587517" y="3233611"/>
            <a:ext cx="37401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32703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777188" y="2367451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5783421" y="2521059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505280" y="2279530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85962" y="2785585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327660" y="2873670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97647" y="1980616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5830" y="3766723"/>
            <a:ext cx="2463517" cy="719882"/>
            <a:chOff x="4765275" y="3442019"/>
            <a:chExt cx="2463517" cy="719882"/>
          </a:xfrm>
        </p:grpSpPr>
        <p:sp>
          <p:nvSpPr>
            <p:cNvPr id="20" name="타원 19"/>
            <p:cNvSpPr/>
            <p:nvPr/>
          </p:nvSpPr>
          <p:spPr>
            <a:xfrm>
              <a:off x="6508910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765275" y="3442019"/>
              <a:ext cx="719882" cy="719882"/>
            </a:xfrm>
            <a:prstGeom prst="ellipse">
              <a:avLst/>
            </a:prstGeom>
            <a:solidFill>
              <a:srgbClr val="85EFE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2867635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945712" y="4126664"/>
            <a:ext cx="1023753" cy="0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297929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716598" y="2633263"/>
            <a:ext cx="594045" cy="11479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932265" y="3350046"/>
            <a:ext cx="2381948" cy="618444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585771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42790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24435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634227" y="3398428"/>
            <a:ext cx="783102" cy="55026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931923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11222807" cy="830997"/>
            <a:chOff x="3819245" y="188165"/>
            <a:chExt cx="11222807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104389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우선순위 큐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4613"/>
              </p:ext>
            </p:extLst>
          </p:nvPr>
        </p:nvGraphicFramePr>
        <p:xfrm>
          <a:off x="551656" y="1817326"/>
          <a:ext cx="1913778" cy="1679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3778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우선순위 큐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833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6,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5)</a:t>
                      </a:r>
                      <a:endParaRPr lang="ko-KR" altLang="en-US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20167"/>
              </p:ext>
            </p:extLst>
          </p:nvPr>
        </p:nvGraphicFramePr>
        <p:xfrm>
          <a:off x="8128096" y="1668782"/>
          <a:ext cx="3506504" cy="1973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6626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③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4+1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  <a:tr h="662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4+2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430151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1" name="타원 40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5" name="꺾인 연결선 44"/>
          <p:cNvCxnSpPr/>
          <p:nvPr/>
        </p:nvCxnSpPr>
        <p:spPr>
          <a:xfrm flipH="1">
            <a:off x="11151271" y="2655287"/>
            <a:ext cx="483329" cy="3080385"/>
          </a:xfrm>
          <a:prstGeom prst="bentConnector3">
            <a:avLst>
              <a:gd name="adj1" fmla="val -472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1"/>
            <a:endCxn id="36" idx="1"/>
          </p:cNvCxnSpPr>
          <p:nvPr/>
        </p:nvCxnSpPr>
        <p:spPr>
          <a:xfrm rot="10800000">
            <a:off x="551657" y="2479514"/>
            <a:ext cx="389637" cy="3256158"/>
          </a:xfrm>
          <a:prstGeom prst="bentConnector3">
            <a:avLst>
              <a:gd name="adj1" fmla="val 15867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50835" y="3443629"/>
            <a:ext cx="15520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꺼낸 원소</a:t>
            </a:r>
            <a:endParaRPr lang="en-US" altLang="ko-KR" sz="14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4)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1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4573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EF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7400" y="1006767"/>
            <a:ext cx="75312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 큐에서 원소 꺼냄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노드는 아직 방문 전이므로 처리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574070" y="2354004"/>
            <a:ext cx="1510130" cy="7137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3587517" y="3233611"/>
            <a:ext cx="37401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32703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777188" y="2367451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5783421" y="2521059"/>
            <a:ext cx="1615555" cy="638537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505280" y="2279530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85962" y="2785585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327660" y="2873670"/>
            <a:ext cx="719882" cy="719882"/>
          </a:xfrm>
          <a:prstGeom prst="ellipse">
            <a:avLst/>
          </a:prstGeom>
          <a:solidFill>
            <a:srgbClr val="85EF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97647" y="1980616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5830" y="3766723"/>
            <a:ext cx="2463517" cy="719882"/>
            <a:chOff x="4765275" y="3442019"/>
            <a:chExt cx="2463517" cy="719882"/>
          </a:xfrm>
        </p:grpSpPr>
        <p:sp>
          <p:nvSpPr>
            <p:cNvPr id="20" name="타원 19"/>
            <p:cNvSpPr/>
            <p:nvPr/>
          </p:nvSpPr>
          <p:spPr>
            <a:xfrm>
              <a:off x="6508910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765275" y="3442019"/>
              <a:ext cx="719882" cy="71988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2867635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945712" y="4126664"/>
            <a:ext cx="102375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297929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716598" y="2633263"/>
            <a:ext cx="594045" cy="11479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932265" y="3350046"/>
            <a:ext cx="2381948" cy="6184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585771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42790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24435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634227" y="3398428"/>
            <a:ext cx="783102" cy="550260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931923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11222807" cy="830997"/>
            <a:chOff x="3819245" y="188165"/>
            <a:chExt cx="11222807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104389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우선순위 큐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52524"/>
              </p:ext>
            </p:extLst>
          </p:nvPr>
        </p:nvGraphicFramePr>
        <p:xfrm>
          <a:off x="551656" y="1817326"/>
          <a:ext cx="1913778" cy="1405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3778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우선순위 큐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833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6,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5)</a:t>
                      </a:r>
                      <a:endParaRPr lang="ko-KR" altLang="en-US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88601"/>
              </p:ext>
            </p:extLst>
          </p:nvPr>
        </p:nvGraphicFramePr>
        <p:xfrm>
          <a:off x="8128096" y="1668782"/>
          <a:ext cx="3506504" cy="1973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6626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②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5+3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  <a:tr h="662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5+5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430151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1" name="타원 40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5" name="꺾인 연결선 44"/>
          <p:cNvCxnSpPr/>
          <p:nvPr/>
        </p:nvCxnSpPr>
        <p:spPr>
          <a:xfrm flipH="1">
            <a:off x="11151271" y="2655287"/>
            <a:ext cx="483329" cy="3080385"/>
          </a:xfrm>
          <a:prstGeom prst="bentConnector3">
            <a:avLst>
              <a:gd name="adj1" fmla="val -472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1"/>
            <a:endCxn id="36" idx="1"/>
          </p:cNvCxnSpPr>
          <p:nvPr/>
        </p:nvCxnSpPr>
        <p:spPr>
          <a:xfrm rot="10800000">
            <a:off x="551657" y="2479514"/>
            <a:ext cx="389637" cy="3256158"/>
          </a:xfrm>
          <a:prstGeom prst="bentConnector3">
            <a:avLst>
              <a:gd name="adj1" fmla="val 15867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50835" y="3443629"/>
            <a:ext cx="15520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꺼낸 원소</a:t>
            </a:r>
            <a:endParaRPr lang="en-US" altLang="ko-KR" sz="14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3)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2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881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7400" y="1006767"/>
            <a:ext cx="7024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 큐에서 원소 꺼냄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노드는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 했으므로 무시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574070" y="2354004"/>
            <a:ext cx="1510130" cy="7137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3587517" y="3233611"/>
            <a:ext cx="37401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32703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777188" y="2367451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5783421" y="2521059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505280" y="2279530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85962" y="2785585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327660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97647" y="1980616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5830" y="3766723"/>
            <a:ext cx="2463517" cy="719882"/>
            <a:chOff x="4765275" y="3442019"/>
            <a:chExt cx="2463517" cy="719882"/>
          </a:xfrm>
        </p:grpSpPr>
        <p:sp>
          <p:nvSpPr>
            <p:cNvPr id="20" name="타원 19"/>
            <p:cNvSpPr/>
            <p:nvPr/>
          </p:nvSpPr>
          <p:spPr>
            <a:xfrm>
              <a:off x="6508910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765275" y="3442019"/>
              <a:ext cx="719882" cy="71988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2867635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945712" y="4126664"/>
            <a:ext cx="102375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297929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716598" y="2633263"/>
            <a:ext cx="594045" cy="11479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932265" y="3350046"/>
            <a:ext cx="2381948" cy="6184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585771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42790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24435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634227" y="3398428"/>
            <a:ext cx="783102" cy="55026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931923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11222807" cy="830997"/>
            <a:chOff x="3819245" y="188165"/>
            <a:chExt cx="11222807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104389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우선순위 큐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28799"/>
              </p:ext>
            </p:extLst>
          </p:nvPr>
        </p:nvGraphicFramePr>
        <p:xfrm>
          <a:off x="551656" y="1817326"/>
          <a:ext cx="1913778" cy="13243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3778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우선순위 큐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833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6,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5)</a:t>
                      </a:r>
                      <a:endParaRPr lang="ko-KR" altLang="en-US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88601"/>
              </p:ext>
            </p:extLst>
          </p:nvPr>
        </p:nvGraphicFramePr>
        <p:xfrm>
          <a:off x="8128096" y="1668782"/>
          <a:ext cx="3506504" cy="1973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6626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②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5+3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  <a:tr h="662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5+5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430151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1" name="타원 40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5" name="꺾인 연결선 44"/>
          <p:cNvCxnSpPr/>
          <p:nvPr/>
        </p:nvCxnSpPr>
        <p:spPr>
          <a:xfrm flipH="1">
            <a:off x="11151271" y="2655287"/>
            <a:ext cx="483329" cy="3080385"/>
          </a:xfrm>
          <a:prstGeom prst="bentConnector3">
            <a:avLst>
              <a:gd name="adj1" fmla="val -472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1"/>
            <a:endCxn id="36" idx="1"/>
          </p:cNvCxnSpPr>
          <p:nvPr/>
        </p:nvCxnSpPr>
        <p:spPr>
          <a:xfrm rot="10800000">
            <a:off x="551657" y="2479514"/>
            <a:ext cx="389637" cy="3256158"/>
          </a:xfrm>
          <a:prstGeom prst="bentConnector3">
            <a:avLst>
              <a:gd name="adj1" fmla="val 15867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50835" y="3443629"/>
            <a:ext cx="15520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꺼낸 원소</a:t>
            </a:r>
            <a:endParaRPr lang="en-US" altLang="ko-KR" sz="14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3)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9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37060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7400" y="1006767"/>
            <a:ext cx="7024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우선순위 큐에서 원소 꺼냄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노드는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 했으므로 무시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574070" y="2354004"/>
            <a:ext cx="1510130" cy="7137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3587517" y="3233611"/>
            <a:ext cx="37401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32703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777188" y="2367451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5783421" y="2521059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505280" y="2279530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85962" y="2785585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327660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97647" y="1980616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5830" y="3766723"/>
            <a:ext cx="2463517" cy="719882"/>
            <a:chOff x="4765275" y="3442019"/>
            <a:chExt cx="2463517" cy="719882"/>
          </a:xfrm>
        </p:grpSpPr>
        <p:sp>
          <p:nvSpPr>
            <p:cNvPr id="20" name="타원 19"/>
            <p:cNvSpPr/>
            <p:nvPr/>
          </p:nvSpPr>
          <p:spPr>
            <a:xfrm>
              <a:off x="6508910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765275" y="3442019"/>
              <a:ext cx="719882" cy="71988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2867635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945712" y="4126664"/>
            <a:ext cx="102375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297929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716598" y="2633263"/>
            <a:ext cx="594045" cy="11479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932265" y="3350046"/>
            <a:ext cx="2381948" cy="6184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585771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42790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24435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634227" y="3398428"/>
            <a:ext cx="783102" cy="55026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931923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11222807" cy="830997"/>
            <a:chOff x="3819245" y="188165"/>
            <a:chExt cx="11222807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104389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우선순위 큐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81563"/>
              </p:ext>
            </p:extLst>
          </p:nvPr>
        </p:nvGraphicFramePr>
        <p:xfrm>
          <a:off x="551656" y="1817326"/>
          <a:ext cx="1913778" cy="13243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3778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우선순위 큐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833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6, 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5)</a:t>
                      </a:r>
                      <a:endParaRPr lang="ko-KR" altLang="en-US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88601"/>
              </p:ext>
            </p:extLst>
          </p:nvPr>
        </p:nvGraphicFramePr>
        <p:xfrm>
          <a:off x="8128096" y="1668782"/>
          <a:ext cx="3506504" cy="1973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6626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②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5+3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  <a:tr h="662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5+5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430151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1" name="타원 40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5" name="꺾인 연결선 44"/>
          <p:cNvCxnSpPr/>
          <p:nvPr/>
        </p:nvCxnSpPr>
        <p:spPr>
          <a:xfrm flipH="1">
            <a:off x="11151271" y="2655287"/>
            <a:ext cx="483329" cy="3080385"/>
          </a:xfrm>
          <a:prstGeom prst="bentConnector3">
            <a:avLst>
              <a:gd name="adj1" fmla="val -472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1"/>
            <a:endCxn id="36" idx="1"/>
          </p:cNvCxnSpPr>
          <p:nvPr/>
        </p:nvCxnSpPr>
        <p:spPr>
          <a:xfrm rot="10800000">
            <a:off x="551657" y="2479514"/>
            <a:ext cx="389637" cy="3256158"/>
          </a:xfrm>
          <a:prstGeom prst="bentConnector3">
            <a:avLst>
              <a:gd name="adj1" fmla="val 15867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50835" y="3443629"/>
            <a:ext cx="15520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꺼낸 원소</a:t>
            </a:r>
            <a:endParaRPr lang="en-US" altLang="ko-KR" sz="14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3)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6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62852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7400" y="1006767"/>
            <a:ext cx="75312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선순위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큐에서 원소 꺼냄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노드는 아직 방문 전이므로 처리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574070" y="2354004"/>
            <a:ext cx="1510130" cy="7137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3587517" y="3233611"/>
            <a:ext cx="37401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32703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777188" y="2367451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5783421" y="2521059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505280" y="2279530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85962" y="2785585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327660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97647" y="1980616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5830" y="3766723"/>
            <a:ext cx="2463517" cy="719882"/>
            <a:chOff x="4765275" y="3442019"/>
            <a:chExt cx="2463517" cy="719882"/>
          </a:xfrm>
        </p:grpSpPr>
        <p:sp>
          <p:nvSpPr>
            <p:cNvPr id="20" name="타원 19"/>
            <p:cNvSpPr/>
            <p:nvPr/>
          </p:nvSpPr>
          <p:spPr>
            <a:xfrm>
              <a:off x="6508910" y="3442019"/>
              <a:ext cx="719882" cy="719882"/>
            </a:xfrm>
            <a:prstGeom prst="ellipse">
              <a:avLst/>
            </a:prstGeom>
            <a:solidFill>
              <a:srgbClr val="85EFE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765275" y="3442019"/>
              <a:ext cx="719882" cy="71988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2867635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945712" y="4126664"/>
            <a:ext cx="102375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297929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716598" y="2633263"/>
            <a:ext cx="594045" cy="11479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932265" y="3350046"/>
            <a:ext cx="2381948" cy="6184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585771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42790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24435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634227" y="3398428"/>
            <a:ext cx="783102" cy="55026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931923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11222807" cy="830997"/>
            <a:chOff x="3819245" y="188165"/>
            <a:chExt cx="11222807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104389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우선순위 큐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7975"/>
              </p:ext>
            </p:extLst>
          </p:nvPr>
        </p:nvGraphicFramePr>
        <p:xfrm>
          <a:off x="551656" y="1817326"/>
          <a:ext cx="1913778" cy="13243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3778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우선순위 큐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833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7930"/>
              </p:ext>
            </p:extLst>
          </p:nvPr>
        </p:nvGraphicFramePr>
        <p:xfrm>
          <a:off x="8128096" y="1668782"/>
          <a:ext cx="3506504" cy="1973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6626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124129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 가능한 인접 노드 없음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1" name="타원 40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5" name="꺾인 연결선 44"/>
          <p:cNvCxnSpPr/>
          <p:nvPr/>
        </p:nvCxnSpPr>
        <p:spPr>
          <a:xfrm flipH="1">
            <a:off x="11151271" y="2655287"/>
            <a:ext cx="483329" cy="3080385"/>
          </a:xfrm>
          <a:prstGeom prst="bentConnector3">
            <a:avLst>
              <a:gd name="adj1" fmla="val -472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1"/>
            <a:endCxn id="36" idx="1"/>
          </p:cNvCxnSpPr>
          <p:nvPr/>
        </p:nvCxnSpPr>
        <p:spPr>
          <a:xfrm rot="10800000">
            <a:off x="551657" y="2479514"/>
            <a:ext cx="389637" cy="3256158"/>
          </a:xfrm>
          <a:prstGeom prst="bentConnector3">
            <a:avLst>
              <a:gd name="adj1" fmla="val 15867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50835" y="3443629"/>
            <a:ext cx="15520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꺼낸 원소</a:t>
            </a:r>
            <a:endParaRPr lang="en-US" altLang="ko-KR" sz="14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6,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5)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2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11222807" cy="830997"/>
            <a:chOff x="3819245" y="188165"/>
            <a:chExt cx="11222807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104389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우선순위 큐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3" y="1124556"/>
            <a:ext cx="6591621" cy="53963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4556"/>
            <a:ext cx="5597468" cy="18472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35162" y="3972200"/>
            <a:ext cx="469005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달라진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상황에서 가장 거리가 짧은 노드를 찾는 함수 사용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방문여부를 확인하는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visited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사용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1794" y="3785851"/>
            <a:ext cx="1336620" cy="219602"/>
          </a:xfrm>
          <a:prstGeom prst="rect">
            <a:avLst/>
          </a:prstGeom>
          <a:solidFill>
            <a:srgbClr val="36D2C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10579295" cy="830997"/>
            <a:chOff x="3819245" y="188165"/>
            <a:chExt cx="10579295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97954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구현 </a:t>
              </a:r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2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: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개선된 방식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성능 분석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50374" y="1487268"/>
                <a:ext cx="10784226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노드를 하나씩 꺼내 검사하는 </a:t>
                </a:r>
                <a:r>
                  <a:rPr lang="ko-KR" altLang="en-US" sz="2000" dirty="0" err="1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반복문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(while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문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은 노드의 개수 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V 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이상의 횟수로는 처리되지 않음</a:t>
                </a:r>
                <a:endPara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나눔스퀘어_ac Bold" panose="020B0600000101010101" pitchFamily="50" charset="-127"/>
                  <a:buChar char="‐"/>
                </a:pP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결과적으로 현재 우선순위 큐에서 꺼낸 노드와 연결된 다른 노드들을 확인하는 총 횟수는 최대 간선의 개수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(E)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만큼 연산이 수행될 수 있음</a:t>
                </a:r>
                <a:endPara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직관적으로 </a:t>
                </a:r>
                <a:r>
                  <a:rPr lang="ko-KR" altLang="en-US" sz="2000" u="sng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전체 과정은 </a:t>
                </a:r>
                <a:r>
                  <a:rPr lang="en-US" altLang="ko-KR" sz="2000" u="sng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E</a:t>
                </a:r>
                <a:r>
                  <a:rPr lang="ko-KR" altLang="en-US" sz="2000" u="sng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개의 원소를 우선순위 큐에 넣었다가 모두 빼내는 연산과 매우 유사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함</a:t>
                </a:r>
                <a:endPara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나눔스퀘어_ac Bold" panose="020B0600000101010101" pitchFamily="50" charset="-127"/>
                  <a:buChar char="‐"/>
                </a:pP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시간 복잡도를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𝑂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𝐸𝑙𝑜𝑔𝐸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판단할 수 있음</a:t>
                </a:r>
                <a:endPara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나눔스퀘어_ac Bold" panose="020B0600000101010101" pitchFamily="50" charset="-127"/>
                  <a:buChar char="‐"/>
                </a:pP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중복 간선을 포함하지 않는 경우에 이를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𝐸𝑙𝑜𝑔𝑉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정리할 수 있음</a:t>
                </a:r>
                <a:r>
                  <a:rPr lang="en-US" altLang="ko-KR" sz="2000" dirty="0">
                    <a:ea typeface="나눔스퀘어_ac Bold" panose="020B0600000101010101" pitchFamily="50" charset="-127"/>
                  </a:rPr>
                  <a:t> </a:t>
                </a:r>
                <a:endParaRPr lang="en-US" altLang="ko-KR" sz="2000" dirty="0" smtClean="0">
                  <a:ea typeface="나눔스퀘어_ac Bold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나눔스퀘어_ac Bold" panose="020B0600000101010101" pitchFamily="50" charset="-127"/>
                  <a:buChar char="‐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𝐸𝑙𝑜𝑔𝐸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𝑉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(2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𝐸𝑙𝑜𝑔𝑉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𝑶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(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𝑬𝒍𝒐𝒈𝑽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rgbClr val="FF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endParaRPr lang="en-US" altLang="ko-KR" sz="2000" b="1" dirty="0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74" y="1487268"/>
                <a:ext cx="10784226" cy="4093428"/>
              </a:xfrm>
              <a:prstGeom prst="rect">
                <a:avLst/>
              </a:prstGeom>
              <a:blipFill>
                <a:blip r:embed="rId2"/>
                <a:stretch>
                  <a:fillRect l="-508" b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9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98046" y="138077"/>
            <a:ext cx="1817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Practice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2356" y="2390908"/>
            <a:ext cx="79841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지름길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silver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www.acmicpc.net/problem/1446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 배송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gold 5) </a:t>
            </a:r>
            <a:r>
              <a:rPr lang="en-US" altLang="ko-KR" sz="2000" dirty="0" smtClean="0">
                <a:hlinkClick r:id="rId3"/>
              </a:rPr>
              <a:t>https</a:t>
            </a:r>
            <a:r>
              <a:rPr lang="en-US" altLang="ko-KR" sz="2000" dirty="0">
                <a:hlinkClick r:id="rId3"/>
              </a:rPr>
              <a:t>://</a:t>
            </a:r>
            <a:r>
              <a:rPr lang="en-US" altLang="ko-KR" sz="2000" dirty="0" smtClean="0">
                <a:hlinkClick r:id="rId3"/>
              </a:rPr>
              <a:t>www.acmicpc.net/problem/5972</a:t>
            </a:r>
            <a:endParaRPr lang="en-US" altLang="ko-KR" sz="2000" dirty="0"/>
          </a:p>
          <a:p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비용 구하기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gold 5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www.acmicpc.net/problem/1916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/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최단 경로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gold 4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5"/>
              </a:rPr>
              <a:t>https://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5"/>
              </a:rPr>
              <a:t>www.acmicpc.net/problem/1753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특정한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최단 경로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gold 4 ) </a:t>
            </a:r>
            <a:r>
              <a:rPr lang="en-US" altLang="ko-KR" sz="2000" dirty="0">
                <a:hlinkClick r:id="rId6"/>
              </a:rPr>
              <a:t>https://</a:t>
            </a:r>
            <a:r>
              <a:rPr lang="en-US" altLang="ko-KR" sz="2000" dirty="0" smtClean="0">
                <a:hlinkClick r:id="rId6"/>
              </a:rPr>
              <a:t>www.acmicpc.net/problem/1504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7942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7891697" cy="830997"/>
            <a:chOff x="3819245" y="188165"/>
            <a:chExt cx="789169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710784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- </a:t>
              </a:r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개념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8250" y="4126951"/>
            <a:ext cx="109963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28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이전까지 구했던 최단 거리를 종합</a:t>
            </a:r>
            <a:r>
              <a:rPr lang="en-US" altLang="ko-KR" sz="28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</a:t>
            </a:r>
            <a:r>
              <a:rPr lang="ko-KR" altLang="en-US" sz="28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전체 최단 거리 계산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그리디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다이나믹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프로그래밍으로 분류되기도 함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0374" y="1490242"/>
            <a:ext cx="68595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  <a:p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특정한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정점에서 다른 모든 정점으로 가는 최단 경로 탐색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음의 간선 포함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현실세계에 적용하기 적절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7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331649" y="3244334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감사합니다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^-^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4470746" y="2862886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470745" y="2844224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7891697" cy="830997"/>
            <a:chOff x="3819245" y="188165"/>
            <a:chExt cx="789169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710784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개념 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예시</a:t>
              </a:r>
              <a:r>
                <a:rPr lang="en-US" altLang="ko-KR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)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3012"/>
          <a:stretch/>
        </p:blipFill>
        <p:spPr>
          <a:xfrm>
            <a:off x="557400" y="1929450"/>
            <a:ext cx="4081725" cy="3686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8543" y="1374645"/>
            <a:ext cx="59756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①에서 ③으로 가는 최단 경로 구하기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55777"/>
              </p:ext>
            </p:extLst>
          </p:nvPr>
        </p:nvGraphicFramePr>
        <p:xfrm>
          <a:off x="5362188" y="3467380"/>
          <a:ext cx="5774871" cy="20269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24957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924957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924957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비용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 여부</a:t>
                      </a:r>
                      <a:endParaRPr lang="ko-KR" altLang="en-US" sz="2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①</a:t>
                      </a:r>
                      <a:r>
                        <a:rPr lang="en-US" altLang="ko-KR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 ③ 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①</a:t>
                      </a:r>
                      <a:r>
                        <a:rPr lang="en-US" altLang="ko-KR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 ② → ③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 + 1 = 4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430151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①</a:t>
                      </a:r>
                      <a:r>
                        <a:rPr lang="en-US" altLang="ko-KR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 ④ → ③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en-US" altLang="ko-KR" sz="20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+ 1 = 8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66069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2188" y="5870795"/>
            <a:ext cx="6050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rgbClr val="36D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→ 현재까지 알고 있던 최단 경로를 계속해서 갱신</a:t>
            </a:r>
            <a:r>
              <a:rPr lang="ko-KR" altLang="en-US" sz="2200" dirty="0" smtClean="0">
                <a:solidFill>
                  <a:srgbClr val="36D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</a:t>
            </a:r>
            <a:endParaRPr lang="ko-KR" altLang="en-US" sz="2200" dirty="0">
              <a:solidFill>
                <a:srgbClr val="36D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0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7394911" cy="830997"/>
            <a:chOff x="3819245" y="188165"/>
            <a:chExt cx="739491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66110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0374" y="1487268"/>
            <a:ext cx="1078422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출발 노드 설정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 거리 테이블을 최대값으로 초기화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방문하지 않은 노드 중에서 가장 비용이 적은 노드 선택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노드를 거쳐서 다른 노드로 가는 비용 계산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 거리 테이블 갱신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과정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3~4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반복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sz="15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매번 현재까지의 최단 거리를 계산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하고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바뀌지 않음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노드를 방문했을 때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전체에서의 최단 거리 알 수 있음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7394911" cy="830997"/>
            <a:chOff x="3819245" y="188165"/>
            <a:chExt cx="739491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66110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63493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Inf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무한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Inf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무한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Inf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무한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617658" y="2354004"/>
            <a:ext cx="1510130" cy="7137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2631105" y="3233611"/>
            <a:ext cx="37401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076291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820776" y="2367451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4827009" y="2521059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548868" y="2279530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9550" y="2785585"/>
            <a:ext cx="3161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7400" y="1006767"/>
            <a:ext cx="4794902" cy="625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최단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거리 테이블을 최대값으로 초기화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71248" y="2873670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41235" y="1980616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9418" y="3766723"/>
            <a:ext cx="2463517" cy="719882"/>
            <a:chOff x="4765275" y="3442019"/>
            <a:chExt cx="2463517" cy="719882"/>
          </a:xfrm>
        </p:grpSpPr>
        <p:sp>
          <p:nvSpPr>
            <p:cNvPr id="20" name="타원 19"/>
            <p:cNvSpPr/>
            <p:nvPr/>
          </p:nvSpPr>
          <p:spPr>
            <a:xfrm>
              <a:off x="6508910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765275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911223" y="2873670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989300" y="4126664"/>
            <a:ext cx="102375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41517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3760186" y="2633263"/>
            <a:ext cx="594045" cy="11479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975853" y="3350046"/>
            <a:ext cx="2381948" cy="6184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629359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86378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68023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5677815" y="3398428"/>
            <a:ext cx="783102" cy="55026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975511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2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7394911" cy="830997"/>
            <a:chOff x="3819245" y="188165"/>
            <a:chExt cx="739491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66110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980496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EF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1262" y="6282740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자기 자신으로 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가는 데 드는 비용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617658" y="2354004"/>
            <a:ext cx="1510130" cy="713734"/>
          </a:xfrm>
          <a:prstGeom prst="straightConnector1">
            <a:avLst/>
          </a:prstGeom>
          <a:ln w="28575">
            <a:solidFill>
              <a:srgbClr val="36D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2631105" y="3233611"/>
            <a:ext cx="3740143" cy="0"/>
          </a:xfrm>
          <a:prstGeom prst="straightConnector1">
            <a:avLst/>
          </a:prstGeom>
          <a:ln w="28575">
            <a:solidFill>
              <a:srgbClr val="36D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076291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68023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3" name="타원 42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4820776" y="2367451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4827009" y="2521059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547265" y="2279530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7947" y="2785585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66056"/>
              </p:ext>
            </p:extLst>
          </p:nvPr>
        </p:nvGraphicFramePr>
        <p:xfrm>
          <a:off x="7653024" y="1668782"/>
          <a:ext cx="3981576" cy="1973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5394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②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0+2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  <a:tr h="662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③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O+5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43015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557400" y="1006767"/>
            <a:ext cx="7553671" cy="625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방문하지 않은 노드 중에서 가장 비용이 적은 노드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노드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677815" y="3398428"/>
            <a:ext cx="783102" cy="55026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75511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7" name="직선 화살표 연결선 36"/>
          <p:cNvCxnSpPr>
            <a:stCxn id="21" idx="6"/>
            <a:endCxn id="20" idx="2"/>
          </p:cNvCxnSpPr>
          <p:nvPr/>
        </p:nvCxnSpPr>
        <p:spPr>
          <a:xfrm>
            <a:off x="3989300" y="4126664"/>
            <a:ext cx="102375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41517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3760186" y="2633263"/>
            <a:ext cx="594045" cy="11479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975853" y="3350046"/>
            <a:ext cx="2381948" cy="6184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29359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86378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71248" y="2873670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41235" y="1980616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9418" y="3766723"/>
            <a:ext cx="2463517" cy="719882"/>
            <a:chOff x="4765275" y="3442019"/>
            <a:chExt cx="2463517" cy="719882"/>
          </a:xfrm>
        </p:grpSpPr>
        <p:sp>
          <p:nvSpPr>
            <p:cNvPr id="20" name="타원 19"/>
            <p:cNvSpPr/>
            <p:nvPr/>
          </p:nvSpPr>
          <p:spPr>
            <a:xfrm>
              <a:off x="6508910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765275" y="3442019"/>
              <a:ext cx="719882" cy="7198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911223" y="2873670"/>
            <a:ext cx="719882" cy="719882"/>
          </a:xfrm>
          <a:prstGeom prst="ellipse">
            <a:avLst/>
          </a:prstGeom>
          <a:solidFill>
            <a:srgbClr val="85EF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7394911" cy="830997"/>
            <a:chOff x="3819245" y="188165"/>
            <a:chExt cx="739491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66110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69074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EF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무한</a:t>
                      </a:r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1262" y="6282740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자기 자신으로 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가는 데 드는 비용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617658" y="2354004"/>
            <a:ext cx="1510130" cy="7137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2631105" y="3233611"/>
            <a:ext cx="37401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076291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68023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3" name="타원 42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4820776" y="2367451"/>
            <a:ext cx="1615555" cy="638537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4827009" y="2521059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547265" y="2279530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7947" y="2785585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4044"/>
              </p:ext>
            </p:extLst>
          </p:nvPr>
        </p:nvGraphicFramePr>
        <p:xfrm>
          <a:off x="7653024" y="1668782"/>
          <a:ext cx="3981576" cy="1973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5394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③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2+3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  <a:tr h="662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2+2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43015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557400" y="1006767"/>
            <a:ext cx="7553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방문하지 않은 노드 중에서 가장 비용이 적은 노드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노드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677815" y="3398428"/>
            <a:ext cx="783102" cy="55026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75511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7" name="직선 화살표 연결선 36"/>
          <p:cNvCxnSpPr>
            <a:stCxn id="21" idx="6"/>
            <a:endCxn id="20" idx="2"/>
          </p:cNvCxnSpPr>
          <p:nvPr/>
        </p:nvCxnSpPr>
        <p:spPr>
          <a:xfrm>
            <a:off x="3989300" y="4126664"/>
            <a:ext cx="102375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41517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3760186" y="2633263"/>
            <a:ext cx="594045" cy="1147956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975853" y="3350046"/>
            <a:ext cx="2381948" cy="6184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29359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86378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71248" y="2873670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41235" y="1980616"/>
            <a:ext cx="719882" cy="719882"/>
          </a:xfrm>
          <a:prstGeom prst="ellipse">
            <a:avLst/>
          </a:prstGeom>
          <a:solidFill>
            <a:srgbClr val="85EF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13053" y="3766723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269418" y="3766723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11223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꺾인 연결선 4"/>
          <p:cNvCxnSpPr>
            <a:stCxn id="55" idx="3"/>
            <a:endCxn id="7" idx="3"/>
          </p:cNvCxnSpPr>
          <p:nvPr/>
        </p:nvCxnSpPr>
        <p:spPr>
          <a:xfrm flipH="1">
            <a:off x="11151271" y="2655287"/>
            <a:ext cx="483329" cy="3080385"/>
          </a:xfrm>
          <a:prstGeom prst="bentConnector3">
            <a:avLst>
              <a:gd name="adj1" fmla="val -472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1793" y="228147"/>
            <a:ext cx="7394911" cy="830997"/>
            <a:chOff x="3819245" y="188165"/>
            <a:chExt cx="7394911" cy="8309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66110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다익스트라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최단 경로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탐색</a:t>
              </a:r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KoPubWorld돋움체 Bold" panose="00000800000000000000" pitchFamily="2" charset="-127"/>
                </a:rPr>
                <a:t>작동 과정</a:t>
              </a:r>
              <a:endPara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90416"/>
              </p:ext>
            </p:extLst>
          </p:nvPr>
        </p:nvGraphicFramePr>
        <p:xfrm>
          <a:off x="941293" y="5228945"/>
          <a:ext cx="10209978" cy="10134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1663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1655974566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2285908504"/>
                    </a:ext>
                  </a:extLst>
                </a:gridCol>
                <a:gridCol w="1701663">
                  <a:extLst>
                    <a:ext uri="{9D8B030D-6E8A-4147-A177-3AD203B41FA5}">
                      <a16:colId xmlns:a16="http://schemas.microsoft.com/office/drawing/2014/main" val="551942368"/>
                    </a:ext>
                  </a:extLst>
                </a:gridCol>
              </a:tblGrid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번호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EF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0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1262" y="6282740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자기 자신으로 </a:t>
            </a:r>
            <a:endParaRPr lang="en-US" altLang="ko-KR" sz="1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가는 데 드는 비용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9735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4288" y="488672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6D2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노드</a:t>
            </a:r>
            <a:endParaRPr lang="ko-KR" altLang="en-US" sz="1400" dirty="0">
              <a:solidFill>
                <a:srgbClr val="36D2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617658" y="2354004"/>
            <a:ext cx="1510130" cy="7137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" idx="6"/>
            <a:endCxn id="18" idx="2"/>
          </p:cNvCxnSpPr>
          <p:nvPr/>
        </p:nvCxnSpPr>
        <p:spPr>
          <a:xfrm>
            <a:off x="2631105" y="3233611"/>
            <a:ext cx="37401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076291" y="235765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68023" y="286637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111477" y="4284567"/>
            <a:ext cx="1795716" cy="691066"/>
            <a:chOff x="1252427" y="3818294"/>
            <a:chExt cx="1795716" cy="691066"/>
          </a:xfrm>
        </p:grpSpPr>
        <p:sp>
          <p:nvSpPr>
            <p:cNvPr id="43" name="타원 42"/>
            <p:cNvSpPr/>
            <p:nvPr/>
          </p:nvSpPr>
          <p:spPr>
            <a:xfrm>
              <a:off x="1252428" y="3839458"/>
              <a:ext cx="286613" cy="286613"/>
            </a:xfrm>
            <a:prstGeom prst="ellipse">
              <a:avLst/>
            </a:prstGeom>
            <a:solidFill>
              <a:srgbClr val="85EF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12147" y="3818294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중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252427" y="4222747"/>
              <a:ext cx="286613" cy="28661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29779" y="4195331"/>
              <a:ext cx="1518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방문 완료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노드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4820776" y="2367451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4827009" y="2521059"/>
            <a:ext cx="1615555" cy="6385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547265" y="2279530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7947" y="2785585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40338"/>
              </p:ext>
            </p:extLst>
          </p:nvPr>
        </p:nvGraphicFramePr>
        <p:xfrm>
          <a:off x="7653024" y="1668782"/>
          <a:ext cx="3981576" cy="1973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5394">
                  <a:extLst>
                    <a:ext uri="{9D8B030D-6E8A-4147-A177-3AD203B41FA5}">
                      <a16:colId xmlns:a16="http://schemas.microsoft.com/office/drawing/2014/main" val="3031040631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621118688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642699310"/>
                    </a:ext>
                  </a:extLst>
                </a:gridCol>
                <a:gridCol w="995394">
                  <a:extLst>
                    <a:ext uri="{9D8B030D-6E8A-4147-A177-3AD203B41FA5}">
                      <a16:colId xmlns:a16="http://schemas.microsoft.com/office/drawing/2014/main" val="1743840409"/>
                    </a:ext>
                  </a:extLst>
                </a:gridCol>
              </a:tblGrid>
              <a:tr h="731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인접 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현재값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거쳐갈 때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갱신</a:t>
                      </a:r>
                      <a:endParaRPr lang="en-US" altLang="ko-KR" sz="18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366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③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4+1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042598"/>
                  </a:ext>
                </a:extLst>
              </a:tr>
              <a:tr h="662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inf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4+2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43015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557400" y="1006767"/>
            <a:ext cx="7553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방문하지 않은 노드 중에서 가장 비용이 적은 노드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(4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노드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677815" y="3398428"/>
            <a:ext cx="783102" cy="55026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75511" y="3671482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7" name="직선 화살표 연결선 36"/>
          <p:cNvCxnSpPr>
            <a:stCxn id="21" idx="6"/>
            <a:endCxn id="20" idx="2"/>
          </p:cNvCxnSpPr>
          <p:nvPr/>
        </p:nvCxnSpPr>
        <p:spPr>
          <a:xfrm>
            <a:off x="3989300" y="4126664"/>
            <a:ext cx="1023753" cy="0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41517" y="4126664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3760186" y="2633263"/>
            <a:ext cx="594045" cy="114795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975853" y="3350046"/>
            <a:ext cx="2381948" cy="618444"/>
          </a:xfrm>
          <a:prstGeom prst="straightConnector1">
            <a:avLst/>
          </a:prstGeom>
          <a:ln w="28575">
            <a:solidFill>
              <a:srgbClr val="85EF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29359" y="3256701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86378" y="3391848"/>
            <a:ext cx="3193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solidFill>
                  <a:srgbClr val="36D2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700" dirty="0">
              <a:solidFill>
                <a:srgbClr val="36D2C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71248" y="2873670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41235" y="1980616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13053" y="3766723"/>
            <a:ext cx="719882" cy="7198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269418" y="3766723"/>
            <a:ext cx="719882" cy="719882"/>
          </a:xfrm>
          <a:prstGeom prst="ellipse">
            <a:avLst/>
          </a:prstGeom>
          <a:solidFill>
            <a:srgbClr val="85EF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11223" y="2873670"/>
            <a:ext cx="719882" cy="71988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꺾인 연결선 4"/>
          <p:cNvCxnSpPr>
            <a:stCxn id="55" idx="3"/>
            <a:endCxn id="7" idx="3"/>
          </p:cNvCxnSpPr>
          <p:nvPr/>
        </p:nvCxnSpPr>
        <p:spPr>
          <a:xfrm flipH="1">
            <a:off x="11151271" y="2655287"/>
            <a:ext cx="483329" cy="3080385"/>
          </a:xfrm>
          <a:prstGeom prst="bentConnector3">
            <a:avLst>
              <a:gd name="adj1" fmla="val -472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5AF061810C8014FA1C70E00921C1D6A" ma:contentTypeVersion="2" ma:contentTypeDescription="새 문서를 만듭니다." ma:contentTypeScope="" ma:versionID="f845058e3d9631589863c601e3eb37af">
  <xsd:schema xmlns:xsd="http://www.w3.org/2001/XMLSchema" xmlns:xs="http://www.w3.org/2001/XMLSchema" xmlns:p="http://schemas.microsoft.com/office/2006/metadata/properties" xmlns:ns2="0f6ad71a-8a4a-4fc6-acf3-e5741bcbc718" targetNamespace="http://schemas.microsoft.com/office/2006/metadata/properties" ma:root="true" ma:fieldsID="247361624929041e88ad7638e7146f26" ns2:_="">
    <xsd:import namespace="0f6ad71a-8a4a-4fc6-acf3-e5741bcbc7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ad71a-8a4a-4fc6-acf3-e5741bcbc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5B7617-89A3-4709-B08B-CB924153EBE2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0f6ad71a-8a4a-4fc6-acf3-e5741bcbc71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A7A4CF2-9E04-4949-9660-695732DA6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ad71a-8a4a-4fc6-acf3-e5741bcbc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1D1CF-A41D-4AFD-803E-1B34786B3D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2190</Words>
  <Application>Microsoft Office PowerPoint</Application>
  <PresentationFormat>와이드스크린</PresentationFormat>
  <Paragraphs>792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KoPubWorld돋움체 Light</vt:lpstr>
      <vt:lpstr>KoPubWorld돋움체 Bold</vt:lpstr>
      <vt:lpstr>나눔스퀘어 Bold</vt:lpstr>
      <vt:lpstr>나눔스퀘어 ExtraBold</vt:lpstr>
      <vt:lpstr>나눔스퀘어 네오 ExtraBold</vt:lpstr>
      <vt:lpstr>나눔스퀘어</vt:lpstr>
      <vt:lpstr>맑은 고딕</vt:lpstr>
      <vt:lpstr>Arial</vt:lpstr>
      <vt:lpstr>Symbol</vt:lpstr>
      <vt:lpstr>나눔스퀘어_ac Bold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94</cp:revision>
  <dcterms:created xsi:type="dcterms:W3CDTF">2020-01-03T14:16:53Z</dcterms:created>
  <dcterms:modified xsi:type="dcterms:W3CDTF">2023-03-24T10:53:27Z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0x010100C5AF061810C8014FA1C70E00921C1D6A</vt:lpwstr>
  </property>
</Properties>
</file>