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sldIdLst>
    <p:sldId id="260" r:id="rId4"/>
    <p:sldId id="257" r:id="rId5"/>
    <p:sldId id="258" r:id="rId6"/>
    <p:sldId id="259" r:id="rId7"/>
    <p:sldId id="261" r:id="rId8"/>
    <p:sldId id="277" r:id="rId9"/>
    <p:sldId id="265" r:id="rId10"/>
    <p:sldId id="268" r:id="rId11"/>
    <p:sldId id="262" r:id="rId12"/>
    <p:sldId id="267" r:id="rId13"/>
    <p:sldId id="266" r:id="rId14"/>
    <p:sldId id="275" r:id="rId15"/>
    <p:sldId id="276" r:id="rId16"/>
    <p:sldId id="278" r:id="rId17"/>
    <p:sldId id="273" r:id="rId18"/>
    <p:sldId id="263" r:id="rId19"/>
  </p:sldIdLst>
  <p:sldSz cx="12192000" cy="6858000"/>
  <p:notesSz cx="6858000" cy="9144000"/>
  <p:embeddedFontLst>
    <p:embeddedFont>
      <p:font typeface="微软雅黑" panose="020B0503020204020204" charset="-122"/>
      <p:regular r:id="rId23"/>
    </p:embeddedFont>
    <p:embeddedFont>
      <p:font typeface="等线 Light" panose="02010600030101010101" charset="-122"/>
      <p:regular r:id="rId24"/>
    </p:embeddedFont>
    <p:embeddedFont>
      <p:font typeface="等线" panose="02010600030101010101" charset="-122"/>
      <p:regular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9D5"/>
    <a:srgbClr val="2C8BAF"/>
    <a:srgbClr val="9B7859"/>
    <a:srgbClr val="8A6442"/>
    <a:srgbClr val="F3BA82"/>
    <a:srgbClr val="E3D4BF"/>
    <a:srgbClr val="FFFFFF"/>
    <a:srgbClr val="4C81BC"/>
    <a:srgbClr val="80C7DF"/>
    <a:srgbClr val="D988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58" d="100"/>
          <a:sy n="58" d="100"/>
        </p:scale>
        <p:origin x="86"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41724" y="2534265"/>
            <a:ext cx="8303343" cy="583565"/>
          </a:xfrm>
          <a:prstGeom prst="rect">
            <a:avLst/>
          </a:prstGeom>
          <a:noFill/>
        </p:spPr>
        <p:txBody>
          <a:bodyPr wrap="square" rtlCol="0">
            <a:spAutoFit/>
          </a:bodyPr>
          <a:lstStyle/>
          <a:p>
            <a:r>
              <a:rPr lang="en-US" altLang="zh-CN" sz="3200" dirty="0">
                <a:latin typeface="方正仿宋简体" panose="03000509000000000000" pitchFamily="65" charset="-122"/>
                <a:ea typeface="方正仿宋简体" panose="03000509000000000000" pitchFamily="65" charset="-122"/>
                <a:sym typeface="方正黑体简体" panose="03000509000000000000" pitchFamily="65" charset="-122"/>
              </a:rPr>
              <a:t>			</a:t>
            </a:r>
            <a:r>
              <a:rPr lang="zh-CN" altLang="en-US" sz="3200" dirty="0">
                <a:latin typeface="方正仿宋简体" panose="03000509000000000000" pitchFamily="65" charset="-122"/>
                <a:ea typeface="方正仿宋简体" panose="03000509000000000000" pitchFamily="65" charset="-122"/>
                <a:sym typeface="方正黑体简体" panose="03000509000000000000" pitchFamily="65" charset="-122"/>
              </a:rPr>
              <a:t>简单文件同步器</a:t>
            </a:r>
            <a:endParaRPr lang="zh-CN" altLang="en-US" sz="3200" dirty="0">
              <a:latin typeface="方正仿宋简体" panose="03000509000000000000" pitchFamily="65" charset="-122"/>
              <a:ea typeface="方正仿宋简体" panose="03000509000000000000" pitchFamily="65" charset="-122"/>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2381737"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8463486"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2C8BA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3761" y="2825823"/>
            <a:ext cx="4699685" cy="1278828"/>
            <a:chOff x="-939773" y="2734405"/>
            <a:chExt cx="5411981" cy="1472650"/>
          </a:xfrm>
        </p:grpSpPr>
        <p:grpSp>
          <p:nvGrpSpPr>
            <p:cNvPr id="3" name="Group 14"/>
            <p:cNvGrpSpPr/>
            <p:nvPr/>
          </p:nvGrpSpPr>
          <p:grpSpPr>
            <a:xfrm>
              <a:off x="-939773" y="2734405"/>
              <a:ext cx="5411981" cy="1472650"/>
              <a:chOff x="-939773" y="2903219"/>
              <a:chExt cx="5411981" cy="1472650"/>
            </a:xfrm>
          </p:grpSpPr>
          <p:sp>
            <p:nvSpPr>
              <p:cNvPr id="9" name="Rectangle 12"/>
              <p:cNvSpPr/>
              <p:nvPr/>
            </p:nvSpPr>
            <p:spPr>
              <a:xfrm>
                <a:off x="-939773" y="2903219"/>
                <a:ext cx="4653644" cy="147265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Oval 13"/>
              <p:cNvSpPr/>
              <p:nvPr/>
            </p:nvSpPr>
            <p:spPr>
              <a:xfrm>
                <a:off x="2999558" y="2903219"/>
                <a:ext cx="1472650" cy="147265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76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4" name="Oval 15"/>
            <p:cNvSpPr/>
            <p:nvPr/>
          </p:nvSpPr>
          <p:spPr>
            <a:xfrm>
              <a:off x="3127350" y="2862197"/>
              <a:ext cx="1217066" cy="12170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8" name="Rectangle 23"/>
            <p:cNvSpPr/>
            <p:nvPr/>
          </p:nvSpPr>
          <p:spPr>
            <a:xfrm>
              <a:off x="394416" y="3205042"/>
              <a:ext cx="2475011" cy="530150"/>
            </a:xfrm>
            <a:prstGeom prst="rect">
              <a:avLst/>
            </a:prstGeom>
          </p:spPr>
          <p:txBody>
            <a:bodyPr wrap="square">
              <a:spAutoFit/>
            </a:bodyPr>
            <a:lstStyle/>
            <a:p>
              <a:pPr algn="just" defTabSz="866775" fontAlgn="base">
                <a:lnSpc>
                  <a:spcPct val="120000"/>
                </a:lnSpc>
                <a:spcBef>
                  <a:spcPct val="0"/>
                </a:spcBef>
                <a:spcAft>
                  <a:spcPct val="0"/>
                </a:spcAft>
              </a:pPr>
              <a:r>
                <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上传与下载</a:t>
              </a:r>
              <a:endPar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grpSp>
      <p:grpSp>
        <p:nvGrpSpPr>
          <p:cNvPr id="11" name="Group 29"/>
          <p:cNvGrpSpPr/>
          <p:nvPr/>
        </p:nvGrpSpPr>
        <p:grpSpPr>
          <a:xfrm>
            <a:off x="463298" y="1075832"/>
            <a:ext cx="9250423" cy="4758496"/>
            <a:chOff x="0" y="730879"/>
            <a:chExt cx="10652441" cy="5479705"/>
          </a:xfrm>
        </p:grpSpPr>
        <p:grpSp>
          <p:nvGrpSpPr>
            <p:cNvPr id="12" name="Group 4"/>
            <p:cNvGrpSpPr/>
            <p:nvPr/>
          </p:nvGrpSpPr>
          <p:grpSpPr>
            <a:xfrm>
              <a:off x="0" y="730879"/>
              <a:ext cx="10652441" cy="5479705"/>
              <a:chOff x="-4093176" y="-217744"/>
              <a:chExt cx="14178398" cy="7293488"/>
            </a:xfrm>
          </p:grpSpPr>
          <p:sp>
            <p:nvSpPr>
              <p:cNvPr id="19" name="Block Arc 5"/>
              <p:cNvSpPr/>
              <p:nvPr/>
            </p:nvSpPr>
            <p:spPr>
              <a:xfrm>
                <a:off x="-4093176" y="-217744"/>
                <a:ext cx="7293488" cy="7293488"/>
              </a:xfrm>
              <a:prstGeom prst="blockArc">
                <a:avLst>
                  <a:gd name="adj1" fmla="val 18900000"/>
                  <a:gd name="adj2" fmla="val 2700000"/>
                  <a:gd name="adj3" fmla="val 296"/>
                </a:avLst>
              </a:prstGeom>
              <a:solidFill>
                <a:schemeClr val="tx2">
                  <a:lumMod val="50000"/>
                </a:schemeClr>
              </a:solidFill>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760">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20" name="Freeform 6"/>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2C8BA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997" tIns="123519" rIns="123519" bIns="123519" numCol="1" spcCol="1270" anchor="ctr" anchorCtr="0">
                <a:noAutofit/>
              </a:bodyPr>
              <a:lstStyle/>
              <a:p>
                <a:pPr algn="just" defTabSz="2161540" fontAlgn="base">
                  <a:lnSpc>
                    <a:spcPct val="120000"/>
                  </a:lnSpc>
                  <a:spcBef>
                    <a:spcPct val="0"/>
                  </a:spcBef>
                  <a:spcAft>
                    <a:spcPct val="0"/>
                  </a:spcAft>
                </a:pPr>
                <a:endParaRPr lang="zh-CN" altLang="en-GB" sz="76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1" name="Oval 7"/>
              <p:cNvSpPr/>
              <p:nvPr/>
            </p:nvSpPr>
            <p:spPr>
              <a:xfrm>
                <a:off x="2106777" y="1126066"/>
                <a:ext cx="1354666" cy="1354666"/>
              </a:xfrm>
              <a:prstGeom prst="ellipse">
                <a:avLst/>
              </a:prstGeom>
              <a:ln>
                <a:solidFill>
                  <a:schemeClr val="tx2">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855" dirty="0">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22" name="Freeform 8"/>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rgbClr val="2C8BA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997" tIns="123519" rIns="123519" bIns="123519" numCol="1" spcCol="1270" anchor="ctr" anchorCtr="0">
                <a:noAutofit/>
              </a:bodyPr>
              <a:lstStyle/>
              <a:p>
                <a:pPr algn="just" defTabSz="2161540"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3" name="Oval 9"/>
              <p:cNvSpPr/>
              <p:nvPr/>
            </p:nvSpPr>
            <p:spPr>
              <a:xfrm>
                <a:off x="2500714" y="2751666"/>
                <a:ext cx="1354666" cy="1354666"/>
              </a:xfrm>
              <a:prstGeom prst="ellipse">
                <a:avLst/>
              </a:prstGeom>
              <a:ln>
                <a:solidFill>
                  <a:schemeClr val="tx2">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855">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24" name="Freeform 10"/>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2C8BA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997" tIns="123519" rIns="123519" bIns="123519" numCol="1" spcCol="1270" anchor="ctr" anchorCtr="0">
                <a:noAutofit/>
              </a:bodyPr>
              <a:lstStyle/>
              <a:p>
                <a:pPr algn="just" defTabSz="2161540"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5" name="Oval 11"/>
              <p:cNvSpPr/>
              <p:nvPr/>
            </p:nvSpPr>
            <p:spPr>
              <a:xfrm>
                <a:off x="2106777" y="4377266"/>
                <a:ext cx="1354666" cy="1354666"/>
              </a:xfrm>
              <a:prstGeom prst="ellipse">
                <a:avLst/>
              </a:prstGeom>
              <a:ln>
                <a:solidFill>
                  <a:schemeClr val="tx2">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855">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grpSp>
        <p:sp>
          <p:nvSpPr>
            <p:cNvPr id="13" name="TextBox 18"/>
            <p:cNvSpPr txBox="1"/>
            <p:nvPr/>
          </p:nvSpPr>
          <p:spPr>
            <a:xfrm>
              <a:off x="4905790" y="2036134"/>
              <a:ext cx="493240" cy="449971"/>
            </a:xfrm>
            <a:prstGeom prst="rect">
              <a:avLst/>
            </a:prstGeom>
            <a:noFill/>
          </p:spPr>
          <p:txBody>
            <a:bodyPr wrap="none" rtlCol="0">
              <a:spAutoFit/>
            </a:bodyPr>
            <a:lstStyle>
              <a:defPPr>
                <a:defRPr lang="zh-CN"/>
              </a:defPPr>
              <a:lvl1pPr algn="ctr" defTabSz="866775" fontAlgn="base">
                <a:lnSpc>
                  <a:spcPct val="120000"/>
                </a:lnSpc>
                <a:spcBef>
                  <a:spcPct val="0"/>
                </a:spcBef>
                <a:spcAft>
                  <a:spcPct val="0"/>
                </a:spcAft>
                <a:defRPr sz="1705" b="1">
                  <a:solidFill>
                    <a:srgbClr val="BFBFBF"/>
                  </a:solidFill>
                  <a:latin typeface="Arial" panose="020B0604020202020204" pitchFamily="34" charset="0"/>
                  <a:ea typeface="微软雅黑" panose="020B0503020204020204" charset="-122"/>
                </a:defRPr>
              </a:lvl1pPr>
            </a:lstStyle>
            <a:p>
              <a:r>
                <a:rPr lang="en-US" dirty="0">
                  <a:latin typeface="方正黑体简体" panose="03000509000000000000" pitchFamily="65" charset="-122"/>
                  <a:ea typeface="方正黑体简体" panose="03000509000000000000" pitchFamily="65" charset="-122"/>
                  <a:sym typeface="方正黑体简体" panose="03000509000000000000" pitchFamily="65" charset="-122"/>
                </a:rPr>
                <a:t>01</a:t>
              </a:r>
              <a:endParaRPr lang="en-GB" dirty="0">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4" name="TextBox 19"/>
            <p:cNvSpPr txBox="1"/>
            <p:nvPr/>
          </p:nvSpPr>
          <p:spPr>
            <a:xfrm>
              <a:off x="5215432" y="3261652"/>
              <a:ext cx="493240" cy="449971"/>
            </a:xfrm>
            <a:prstGeom prst="rect">
              <a:avLst/>
            </a:prstGeom>
            <a:noFill/>
          </p:spPr>
          <p:txBody>
            <a:bodyPr wrap="none" rtlCol="0">
              <a:spAutoFit/>
            </a:bodyPr>
            <a:lstStyle/>
            <a:p>
              <a:pPr algn="ctr" defTabSz="866775" fontAlgn="base">
                <a:lnSpc>
                  <a:spcPct val="120000"/>
                </a:lnSpc>
                <a:spcBef>
                  <a:spcPct val="0"/>
                </a:spcBef>
                <a:spcAft>
                  <a:spcPct val="0"/>
                </a:spcAft>
              </a:pPr>
              <a:r>
                <a:rPr lang="en-US" sz="1705" b="1" dirty="0">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rPr>
                <a:t>02</a:t>
              </a:r>
              <a:endParaRPr lang="en-GB" sz="1705" b="1" dirty="0">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5" name="TextBox 20"/>
            <p:cNvSpPr txBox="1"/>
            <p:nvPr/>
          </p:nvSpPr>
          <p:spPr>
            <a:xfrm>
              <a:off x="4919462" y="4478807"/>
              <a:ext cx="493240" cy="449971"/>
            </a:xfrm>
            <a:prstGeom prst="rect">
              <a:avLst/>
            </a:prstGeom>
            <a:noFill/>
          </p:spPr>
          <p:txBody>
            <a:bodyPr wrap="none" rtlCol="0">
              <a:spAutoFit/>
            </a:bodyPr>
            <a:lstStyle/>
            <a:p>
              <a:pPr algn="ctr" defTabSz="866775" fontAlgn="base">
                <a:lnSpc>
                  <a:spcPct val="120000"/>
                </a:lnSpc>
                <a:spcBef>
                  <a:spcPct val="0"/>
                </a:spcBef>
                <a:spcAft>
                  <a:spcPct val="0"/>
                </a:spcAft>
              </a:pPr>
              <a:r>
                <a:rPr lang="en-US" sz="1705" b="1">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rPr>
                <a:t>03</a:t>
              </a:r>
              <a:endParaRPr lang="en-GB" sz="1705" b="1">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6" name="Rectangle 25"/>
            <p:cNvSpPr/>
            <p:nvPr/>
          </p:nvSpPr>
          <p:spPr>
            <a:xfrm>
              <a:off x="6097829" y="1985690"/>
              <a:ext cx="4338460" cy="530151"/>
            </a:xfrm>
            <a:prstGeom prst="rect">
              <a:avLst/>
            </a:prstGeom>
          </p:spPr>
          <p:txBody>
            <a:bodyPr wrap="square">
              <a:spAutoFit/>
            </a:bodyPr>
            <a:lstStyle/>
            <a:p>
              <a:pPr algn="just" defTabSz="866775" fontAlgn="base">
                <a:lnSpc>
                  <a:spcPct val="120000"/>
                </a:lnSpc>
                <a:spcBef>
                  <a:spcPct val="0"/>
                </a:spcBef>
                <a:spcAft>
                  <a:spcPct val="0"/>
                </a:spcAft>
              </a:pPr>
              <a:r>
                <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同步：实际还是上传下载问题</a:t>
              </a:r>
              <a:endPar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17" name="Rectangle 26"/>
            <p:cNvSpPr/>
            <p:nvPr/>
          </p:nvSpPr>
          <p:spPr>
            <a:xfrm>
              <a:off x="6097829" y="3176153"/>
              <a:ext cx="4465696" cy="444595"/>
            </a:xfrm>
            <a:prstGeom prst="rect">
              <a:avLst/>
            </a:prstGeom>
          </p:spPr>
          <p:txBody>
            <a:bodyPr wrap="square">
              <a:spAutoFit/>
            </a:bodyPr>
            <a:lstStyle/>
            <a:p>
              <a:pPr algn="just" defTabSz="866775" fontAlgn="base">
                <a:lnSpc>
                  <a:spcPct val="120000"/>
                </a:lnSpc>
                <a:spcBef>
                  <a:spcPct val="0"/>
                </a:spcBef>
                <a:spcAft>
                  <a:spcPct val="0"/>
                </a:spcAft>
              </a:pPr>
              <a:r>
                <a:rPr lang="zh-CN" altLang="en-US" sz="16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上传：putObject</a:t>
              </a:r>
              <a:r>
                <a:rPr lang="en-US" altLang="zh-CN" sz="16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&amp;UploadPartRequest</a:t>
              </a:r>
              <a:endParaRPr lang="en-US" altLang="zh-CN" sz="16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18" name="Rectangle 27"/>
            <p:cNvSpPr/>
            <p:nvPr/>
          </p:nvSpPr>
          <p:spPr>
            <a:xfrm>
              <a:off x="6097829" y="4428039"/>
              <a:ext cx="4127862" cy="402183"/>
            </a:xfrm>
            <a:prstGeom prst="rect">
              <a:avLst/>
            </a:prstGeom>
          </p:spPr>
          <p:txBody>
            <a:bodyPr wrap="square">
              <a:spAutoFit/>
            </a:bodyPr>
            <a:lstStyle/>
            <a:p>
              <a:pPr algn="just" defTabSz="866775" fontAlgn="base">
                <a:lnSpc>
                  <a:spcPct val="120000"/>
                </a:lnSpc>
                <a:spcBef>
                  <a:spcPct val="0"/>
                </a:spcBef>
                <a:spcAft>
                  <a:spcPct val="0"/>
                </a:spcAft>
              </a:pPr>
              <a:r>
                <a:rPr lang="zh-CN" altLang="en-US" sz="14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下载：getObject</a:t>
              </a:r>
              <a:r>
                <a:rPr lang="en-US" altLang="zh-CN" sz="14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&amp;GetObjectRequest</a:t>
              </a:r>
              <a:endParaRPr lang="en-US" altLang="zh-CN" sz="14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grpSp>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1" name="文本框 30"/>
          <p:cNvSpPr txBox="1"/>
          <p:nvPr/>
        </p:nvSpPr>
        <p:spPr>
          <a:xfrm>
            <a:off x="3595569" y="3244334"/>
            <a:ext cx="869366" cy="368300"/>
          </a:xfrm>
          <a:prstGeom prst="rect">
            <a:avLst/>
          </a:prstGeom>
          <a:noFill/>
        </p:spPr>
        <p:txBody>
          <a:bodyPr wrap="square" rtlCol="0">
            <a:spAutoFit/>
          </a:bodyPr>
          <a:lstStyle/>
          <a:p>
            <a:r>
              <a:rPr lang="zh-CN" altLang="en-US" dirty="0">
                <a:latin typeface="方正黑体简体" panose="03000509000000000000" pitchFamily="65" charset="-122"/>
                <a:ea typeface="方正黑体简体" panose="03000509000000000000" pitchFamily="65" charset="-122"/>
                <a:sym typeface="方正黑体简体" panose="03000509000000000000" pitchFamily="65" charset="-122"/>
              </a:rPr>
              <a:t>关键</a:t>
            </a:r>
            <a:endParaRPr lang="zh-CN" altLang="en-US" dirty="0">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p:nvPr/>
        </p:nvSpPr>
        <p:spPr bwMode="auto">
          <a:xfrm>
            <a:off x="6555872" y="1703982"/>
            <a:ext cx="3629" cy="36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4" name="矩形 3"/>
          <p:cNvSpPr/>
          <p:nvPr/>
        </p:nvSpPr>
        <p:spPr>
          <a:xfrm>
            <a:off x="6114756" y="3178170"/>
            <a:ext cx="6096000" cy="46166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cs typeface="+mn-ea"/>
                <a:sym typeface="方正黑体简体" panose="03000509000000000000" pitchFamily="65" charset="-122"/>
              </a:rPr>
              <a:t>标题文本预设</a:t>
            </a:r>
            <a:endParaRPr kumimoji="0" lang="zh-CN" altLang="en-US" sz="1800" b="0" i="0" u="none" strike="noStrike" kern="1200" cap="none" spc="0" normalizeH="0" baseline="0" noProof="0" dirty="0">
              <a:ln>
                <a:noFill/>
              </a:ln>
              <a:solidFill>
                <a:prstClr val="black"/>
              </a:solidFill>
              <a:effectLst/>
              <a:uLnTx/>
              <a:uFillTx/>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5" name="矩形 4"/>
          <p:cNvSpPr/>
          <p:nvPr/>
        </p:nvSpPr>
        <p:spPr>
          <a:xfrm>
            <a:off x="6114756" y="3858262"/>
            <a:ext cx="5852160" cy="830997"/>
          </a:xfrm>
          <a:prstGeom prst="rect">
            <a:avLst/>
          </a:prstGeom>
        </p:spPr>
        <p:txBody>
          <a:bodyPr wrap="square">
            <a:spAutoFit/>
          </a:bodyPr>
          <a:lstStyle/>
          <a:p>
            <a:pPr algn="just" fontAlgn="base">
              <a:spcBef>
                <a:spcPct val="0"/>
              </a:spcBef>
              <a:spcAft>
                <a:spcPct val="0"/>
              </a:spcAft>
            </a:pPr>
            <a:r>
              <a:rPr lang="en-US" altLang="zh-CN" sz="1200" dirty="0">
                <a:solidFill>
                  <a:schemeClr val="bg1"/>
                </a:solidFill>
                <a:latin typeface="方正黑体简体" panose="03000509000000000000" pitchFamily="65" charset="-122"/>
                <a:ea typeface="方正黑体简体" panose="03000509000000000000" pitchFamily="65" charset="-122"/>
                <a:sym typeface="方正黑体简体" panose="03000509000000000000" pitchFamily="65" charset="-122"/>
              </a:rPr>
              <a:t>Whether you’re a graphic designer, an entrepreneur, a web designer or a developer, this post will give you some great ideas for learning new skills. We’ll go through some great courses and tutorials on graphic design, web design, coding, and more.</a:t>
            </a:r>
            <a:endParaRPr lang="en-US" altLang="zh-CN" sz="1200" dirty="0">
              <a:solidFill>
                <a:schemeClr val="bg1"/>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43" name="矩形 42"/>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pic>
        <p:nvPicPr>
          <p:cNvPr id="6" name="图片 5"/>
          <p:cNvPicPr>
            <a:picLocks noChangeAspect="1"/>
          </p:cNvPicPr>
          <p:nvPr/>
        </p:nvPicPr>
        <p:blipFill>
          <a:blip r:embed="rId1"/>
          <a:stretch>
            <a:fillRect/>
          </a:stretch>
        </p:blipFill>
        <p:spPr>
          <a:xfrm>
            <a:off x="5681345" y="1448435"/>
            <a:ext cx="6103620" cy="4366260"/>
          </a:xfrm>
          <a:prstGeom prst="rect">
            <a:avLst/>
          </a:prstGeom>
        </p:spPr>
      </p:pic>
      <p:pic>
        <p:nvPicPr>
          <p:cNvPr id="7" name="图片 6"/>
          <p:cNvPicPr>
            <a:picLocks noChangeAspect="1"/>
          </p:cNvPicPr>
          <p:nvPr/>
        </p:nvPicPr>
        <p:blipFill>
          <a:blip r:embed="rId2"/>
          <a:stretch>
            <a:fillRect/>
          </a:stretch>
        </p:blipFill>
        <p:spPr>
          <a:xfrm>
            <a:off x="240030" y="1456055"/>
            <a:ext cx="4937760" cy="435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4961" y="3807390"/>
            <a:ext cx="140208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r>
              <a:rPr lang="zh-CN" altLang="en-US" dirty="0">
                <a:sym typeface="方正黑体简体" panose="03000509000000000000" pitchFamily="65" charset="-122"/>
              </a:rPr>
              <a:t>监听</a:t>
            </a:r>
            <a:endParaRPr lang="zh-CN" altLang="en-US" dirty="0">
              <a:sym typeface="方正黑体简体" panose="03000509000000000000" pitchFamily="65" charset="-122"/>
            </a:endParaRPr>
          </a:p>
        </p:txBody>
      </p:sp>
      <p:grpSp>
        <p:nvGrpSpPr>
          <p:cNvPr id="4" name="组合 7"/>
          <p:cNvGrpSpPr/>
          <p:nvPr/>
        </p:nvGrpSpPr>
        <p:grpSpPr>
          <a:xfrm>
            <a:off x="5023040" y="684942"/>
            <a:ext cx="2498670" cy="3630930"/>
            <a:chOff x="2757770" y="1477057"/>
            <a:chExt cx="2498670" cy="3630930"/>
          </a:xfrm>
        </p:grpSpPr>
        <p:sp>
          <p:nvSpPr>
            <p:cNvPr id="5" name="TextBox 59"/>
            <p:cNvSpPr txBox="1">
              <a:spLocks noChangeArrowheads="1"/>
            </p:cNvSpPr>
            <p:nvPr/>
          </p:nvSpPr>
          <p:spPr bwMode="auto">
            <a:xfrm flipH="1">
              <a:off x="3115977" y="1477057"/>
              <a:ext cx="1782258" cy="3630930"/>
            </a:xfrm>
            <a:prstGeom prst="rect">
              <a:avLst/>
            </a:prstGeom>
            <a:noFill/>
            <a:ln>
              <a:noFill/>
            </a:ln>
          </p:spPr>
          <p:txBody>
            <a:bodyPr wrap="square" anchor="ctr">
              <a:spAutoFit/>
            </a:bodyPr>
            <a:lstStyle>
              <a:defPPr>
                <a:defRPr lang="zh-CN"/>
              </a:defPPr>
              <a:lvl1pPr marR="0" lvl="0" indent="0" algn="ctr" defTabSz="685800" eaLnBrk="0" fontAlgn="auto" hangingPunct="0">
                <a:lnSpc>
                  <a:spcPct val="100000"/>
                </a:lnSpc>
                <a:spcBef>
                  <a:spcPts val="0"/>
                </a:spcBef>
                <a:spcAft>
                  <a:spcPts val="0"/>
                </a:spcAft>
                <a:buClrTx/>
                <a:buSzTx/>
                <a:buFontTx/>
                <a:buNone/>
                <a:defRPr kumimoji="0" sz="11500" b="1" i="0" u="none" strike="noStrike" kern="0"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sym typeface="方正黑体简体" panose="03000509000000000000" pitchFamily="65" charset="-122"/>
                </a:rPr>
                <a:t>04</a:t>
              </a:r>
              <a:endParaRPr lang="en-US" altLang="ko-KR" dirty="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19728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 name="文本框 1"/>
          <p:cNvSpPr txBox="1"/>
          <p:nvPr/>
        </p:nvSpPr>
        <p:spPr>
          <a:xfrm>
            <a:off x="2086610" y="4133850"/>
            <a:ext cx="7376160" cy="1753235"/>
          </a:xfrm>
          <a:prstGeom prst="rect">
            <a:avLst/>
          </a:prstGeom>
          <a:noFill/>
        </p:spPr>
        <p:txBody>
          <a:bodyPr wrap="square" rtlCol="0">
            <a:spAutoFit/>
          </a:bodyPr>
          <a:p>
            <a:pPr algn="l"/>
            <a:r>
              <a:rPr lang="zh-CN" altLang="en-US"/>
              <a:t>监听使用了</a:t>
            </a:r>
            <a:r>
              <a:rPr lang="en-US" altLang="zh-CN"/>
              <a:t>watchService</a:t>
            </a:r>
            <a:r>
              <a:rPr lang="zh-CN" altLang="en-US"/>
              <a:t>的服务，先将目标路径下的所有文件及文件夹进行注册</a:t>
            </a:r>
            <a:endParaRPr lang="zh-CN" altLang="en-US"/>
          </a:p>
          <a:p>
            <a:pPr algn="l"/>
            <a:r>
              <a:rPr lang="zh-CN" altLang="en-US"/>
              <a:t>才可以监听到事件的发生，再将新建文件夹改名后的文件夹进行监听。</a:t>
            </a:r>
            <a:endParaRPr lang="zh-CN" altLang="en-US"/>
          </a:p>
          <a:p>
            <a:pPr algn="l"/>
            <a:r>
              <a:rPr lang="zh-CN" altLang="en-US"/>
              <a:t>对于文件操作，则根据StandardWatchEventKinds类型进行相应的上传，和删除</a:t>
            </a:r>
            <a:r>
              <a:rPr lang="en-US" altLang="zh-CN"/>
              <a:t>s3</a:t>
            </a:r>
            <a:endParaRPr lang="en-US" altLang="zh-CN"/>
          </a:p>
          <a:p>
            <a:pPr algn="l"/>
            <a:r>
              <a:rPr lang="zh-CN" altLang="en-US"/>
              <a:t>文件。</a:t>
            </a:r>
            <a:endParaRPr lang="zh-CN" altLang="en-US"/>
          </a:p>
        </p:txBody>
      </p:sp>
      <p:sp>
        <p:nvSpPr>
          <p:cNvPr id="3" name="文本框 2"/>
          <p:cNvSpPr txBox="1"/>
          <p:nvPr/>
        </p:nvSpPr>
        <p:spPr>
          <a:xfrm>
            <a:off x="3210560" y="1501140"/>
            <a:ext cx="5770880" cy="768350"/>
          </a:xfrm>
          <a:prstGeom prst="rect">
            <a:avLst/>
          </a:prstGeom>
          <a:noFill/>
        </p:spPr>
        <p:txBody>
          <a:bodyPr wrap="none" rtlCol="0">
            <a:spAutoFit/>
          </a:bodyPr>
          <a:p>
            <a:r>
              <a:rPr lang="zh-CN" altLang="en-US" sz="4400">
                <a:solidFill>
                  <a:schemeClr val="accent1"/>
                </a:solidFill>
                <a:effectLst>
                  <a:outerShdw blurRad="38100" dist="25400" dir="5400000" algn="ctr" rotWithShape="0">
                    <a:srgbClr val="6E747A">
                      <a:alpha val="43000"/>
                    </a:srgbClr>
                  </a:outerShdw>
                </a:effectLst>
              </a:rPr>
              <a:t>怎么监听？监听什么？</a:t>
            </a:r>
            <a:endParaRPr lang="zh-CN" altLang="en-US" sz="4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01495" y="90805"/>
            <a:ext cx="7879080" cy="1706880"/>
          </a:xfrm>
          <a:prstGeom prst="rect">
            <a:avLst/>
          </a:prstGeom>
        </p:spPr>
      </p:pic>
      <p:pic>
        <p:nvPicPr>
          <p:cNvPr id="3" name="图片 2"/>
          <p:cNvPicPr>
            <a:picLocks noChangeAspect="1"/>
          </p:cNvPicPr>
          <p:nvPr/>
        </p:nvPicPr>
        <p:blipFill>
          <a:blip r:embed="rId2"/>
          <a:stretch>
            <a:fillRect/>
          </a:stretch>
        </p:blipFill>
        <p:spPr>
          <a:xfrm>
            <a:off x="3329305" y="1859280"/>
            <a:ext cx="4823460" cy="4701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7" name="文本框 36"/>
          <p:cNvSpPr txBox="1"/>
          <p:nvPr/>
        </p:nvSpPr>
        <p:spPr>
          <a:xfrm>
            <a:off x="128281" y="322303"/>
            <a:ext cx="1844192"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总结：</a:t>
            </a:r>
            <a:endParaRPr kumimoji="0" lang="zh-CN" altLang="en-US" sz="3200" b="1"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0" name="文本框 19"/>
          <p:cNvSpPr txBox="1"/>
          <p:nvPr/>
        </p:nvSpPr>
        <p:spPr>
          <a:xfrm>
            <a:off x="2555875" y="704850"/>
            <a:ext cx="6578600" cy="2306955"/>
          </a:xfrm>
          <a:prstGeom prst="rect">
            <a:avLst/>
          </a:prstGeom>
          <a:noFill/>
        </p:spPr>
        <p:txBody>
          <a:bodyPr wrap="square" rtlCol="0">
            <a:spAutoFit/>
          </a:bodyPr>
          <a:p>
            <a:r>
              <a:rPr lang="zh-CN" altLang="en-US"/>
              <a:t>程序实现了简单的文件同步功能，同步是基于上传和下载两个功能实现的。同时还有监听事件，可以实时监听本地文件的变化并将其同步。（新文件的创建，文件的内容修改，文件名的修改（会被当作一个旧文件的删除以及新文件的创建的多操作过程），文件的删除，空文件夹的创建以及删除，大文件的分块上传以及分块下载。）其中的关键点就是如何判定哪个文件是需要上传，哪个是需要下载的。并且其中的大文件的分块传输也是一个关键点。</a:t>
            </a:r>
            <a:endParaRPr lang="zh-CN" altLang="en-US"/>
          </a:p>
        </p:txBody>
      </p:sp>
      <p:sp>
        <p:nvSpPr>
          <p:cNvPr id="2" name="矩形 1"/>
          <p:cNvSpPr/>
          <p:nvPr/>
        </p:nvSpPr>
        <p:spPr>
          <a:xfrm>
            <a:off x="0" y="318712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 name="文本框 2"/>
          <p:cNvSpPr txBox="1"/>
          <p:nvPr/>
        </p:nvSpPr>
        <p:spPr>
          <a:xfrm>
            <a:off x="2555875" y="4108450"/>
            <a:ext cx="6578600" cy="2030095"/>
          </a:xfrm>
          <a:prstGeom prst="rect">
            <a:avLst/>
          </a:prstGeom>
          <a:noFill/>
        </p:spPr>
        <p:txBody>
          <a:bodyPr wrap="square" rtlCol="0">
            <a:spAutoFit/>
          </a:bodyPr>
          <a:p>
            <a:pPr algn="l"/>
            <a:r>
              <a:rPr lang="zh-CN" altLang="en-US">
                <a:sym typeface="+mn-ea"/>
              </a:rPr>
              <a:t>但是程序还存在一些缺陷已经部分功能未实现，如传输中断，程序重启可以继续原来的进度。还有在本地文件夹的部分操作无法实现，如：不支持对有文件存在的文件夹进行直接重命名。</a:t>
            </a:r>
            <a:r>
              <a:rPr lang="zh-CN" altLang="en-US"/>
              <a:t>不支持对有文件的文件夹直接进行删除，需要手动将目录下的所有文件删除后才可以对文件夹进行重命名或者删除操作。在指定文件夹的子文件夹中创建文件夹并在其中添加文件后会触发异常。</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73594" y="2534265"/>
            <a:ext cx="7044813" cy="1015663"/>
          </a:xfrm>
          <a:prstGeom prst="rect">
            <a:avLst/>
          </a:prstGeom>
          <a:noFill/>
        </p:spPr>
        <p:txBody>
          <a:bodyPr wrap="square" rtlCol="0">
            <a:spAutoFit/>
          </a:bodyPr>
          <a:lstStyle>
            <a:defPPr>
              <a:defRPr lang="zh-CN"/>
            </a:defPPr>
            <a:lvl1pPr>
              <a:defRPr sz="6000">
                <a:latin typeface="方正仿宋简体" panose="03000509000000000000" pitchFamily="65" charset="-122"/>
                <a:ea typeface="方正仿宋简体" panose="03000509000000000000" pitchFamily="65" charset="-122"/>
              </a:defRPr>
            </a:lvl1pPr>
          </a:lstStyle>
          <a:p>
            <a:r>
              <a:rPr lang="zh-CN" altLang="en-US" dirty="0">
                <a:sym typeface="方正黑体简体" panose="03000509000000000000" pitchFamily="65" charset="-122"/>
              </a:rPr>
              <a:t>放映结束，感谢观看</a:t>
            </a:r>
            <a:endParaRPr lang="zh-CN" altLang="en-US" dirty="0">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2381737"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8463486"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3" name="文本框 12"/>
          <p:cNvSpPr txBox="1"/>
          <p:nvPr/>
        </p:nvSpPr>
        <p:spPr>
          <a:xfrm>
            <a:off x="8632391" y="3960962"/>
            <a:ext cx="1755194"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noProof="0" dirty="0">
                <a:solidFill>
                  <a:prstClr val="white">
                    <a:lumMod val="50000"/>
                  </a:prstClr>
                </a:solidFill>
                <a:latin typeface="方正黑体简体" panose="03000509000000000000" pitchFamily="65" charset="-122"/>
                <a:ea typeface="方正黑体简体" panose="03000509000000000000" pitchFamily="65" charset="-122"/>
                <a:sym typeface="方正黑体简体" panose="03000509000000000000" pitchFamily="65" charset="-122"/>
              </a:rPr>
              <a:t>日期</a:t>
            </a:r>
            <a:r>
              <a:rPr kumimoji="0" lang="zh-CN" altLang="en-US" sz="1800" b="0" i="0" u="none" strike="noStrike" kern="1200" cap="none" spc="0" normalizeH="0" baseline="0" noProof="0" dirty="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a:t>
            </a:r>
            <a:r>
              <a:rPr kumimoji="0" lang="en-US" altLang="zh-CN" sz="1800" b="0" i="0" u="none" strike="noStrike" kern="1200" cap="none" spc="0" normalizeH="0" baseline="0" noProof="0" dirty="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2021.6.5</a:t>
            </a:r>
            <a:endParaRPr kumimoji="0" lang="en-US" altLang="zh-CN" sz="1800" b="0" i="0" u="none" strike="noStrike" kern="1200" cap="none" spc="0" normalizeH="0" baseline="0" noProof="0" dirty="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2C8BA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027470" cy="6858000"/>
            <a:chOff x="0" y="0"/>
            <a:chExt cx="4027470" cy="6858000"/>
          </a:xfrm>
          <a:solidFill>
            <a:srgbClr val="2C8BAF"/>
          </a:solidFill>
        </p:grpSpPr>
        <p:sp>
          <p:nvSpPr>
            <p:cNvPr id="14" name="矩形 13"/>
            <p:cNvSpPr/>
            <p:nvPr/>
          </p:nvSpPr>
          <p:spPr>
            <a:xfrm>
              <a:off x="0" y="0"/>
              <a:ext cx="4027470" cy="6858000"/>
            </a:xfrm>
            <a:prstGeom prst="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4" name="椭圆 3"/>
            <p:cNvSpPr/>
            <p:nvPr/>
          </p:nvSpPr>
          <p:spPr>
            <a:xfrm>
              <a:off x="940279" y="1181528"/>
              <a:ext cx="2126751" cy="2126751"/>
            </a:xfrm>
            <a:prstGeom prst="ellipse">
              <a:avLst/>
            </a:prstGeom>
            <a:grp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6" name="文本框 5"/>
            <p:cNvSpPr txBox="1"/>
            <p:nvPr/>
          </p:nvSpPr>
          <p:spPr>
            <a:xfrm>
              <a:off x="1307029" y="5710706"/>
              <a:ext cx="1348446" cy="461665"/>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contents</a:t>
              </a:r>
              <a:endParaRPr kumimoji="0" lang="zh-CN" altLang="en-US" sz="24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nvGrpSpPr>
            <p:cNvPr id="7" name="组合 6"/>
            <p:cNvGrpSpPr/>
            <p:nvPr/>
          </p:nvGrpSpPr>
          <p:grpSpPr>
            <a:xfrm flipH="1">
              <a:off x="641936" y="4925660"/>
              <a:ext cx="718232" cy="1015878"/>
              <a:chOff x="2782883" y="4944533"/>
              <a:chExt cx="718232" cy="1015878"/>
            </a:xfrm>
            <a:grpFill/>
          </p:grpSpPr>
          <p:cxnSp>
            <p:nvCxnSpPr>
              <p:cNvPr id="11" name="直接连接符 10"/>
              <p:cNvCxnSpPr/>
              <p:nvPr/>
            </p:nvCxnSpPr>
            <p:spPr>
              <a:xfrm>
                <a:off x="2887236" y="5960411"/>
                <a:ext cx="613879"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flipH="1">
                <a:off x="2782883" y="4944533"/>
                <a:ext cx="53139" cy="482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8" name="组合 7"/>
            <p:cNvGrpSpPr/>
            <p:nvPr/>
          </p:nvGrpSpPr>
          <p:grpSpPr>
            <a:xfrm>
              <a:off x="2660051" y="4925660"/>
              <a:ext cx="613879" cy="1015878"/>
              <a:chOff x="2726072" y="4944533"/>
              <a:chExt cx="613879" cy="1015878"/>
            </a:xfrm>
            <a:grpFill/>
          </p:grpSpPr>
          <p:cxnSp>
            <p:nvCxnSpPr>
              <p:cNvPr id="9" name="直接连接符 8"/>
              <p:cNvCxnSpPr/>
              <p:nvPr/>
            </p:nvCxnSpPr>
            <p:spPr>
              <a:xfrm>
                <a:off x="2726072" y="5960411"/>
                <a:ext cx="613879"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flipH="1">
                <a:off x="2782883" y="4944533"/>
                <a:ext cx="53139" cy="482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grpSp>
        <p:nvGrpSpPr>
          <p:cNvPr id="16" name="组合 15"/>
          <p:cNvGrpSpPr/>
          <p:nvPr/>
        </p:nvGrpSpPr>
        <p:grpSpPr>
          <a:xfrm>
            <a:off x="7374710" y="1181528"/>
            <a:ext cx="2693373" cy="637518"/>
            <a:chOff x="7343421" y="1194013"/>
            <a:chExt cx="2693373" cy="637518"/>
          </a:xfrm>
        </p:grpSpPr>
        <p:sp>
          <p:nvSpPr>
            <p:cNvPr id="17" name="椭圆 16"/>
            <p:cNvSpPr/>
            <p:nvPr/>
          </p:nvSpPr>
          <p:spPr>
            <a:xfrm>
              <a:off x="7343421" y="1218073"/>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01</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8" name="文本框 17"/>
            <p:cNvSpPr txBox="1"/>
            <p:nvPr/>
          </p:nvSpPr>
          <p:spPr>
            <a:xfrm>
              <a:off x="8634714" y="1194013"/>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设计思路</a:t>
              </a:r>
              <a:endParaRPr kumimoji="0" lang="zh-CN" altLang="en-US" sz="2400" b="0"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19" name="组合 18"/>
          <p:cNvGrpSpPr/>
          <p:nvPr/>
        </p:nvGrpSpPr>
        <p:grpSpPr>
          <a:xfrm>
            <a:off x="7343421" y="2320799"/>
            <a:ext cx="2388573" cy="613458"/>
            <a:chOff x="7343421" y="2320799"/>
            <a:chExt cx="2388573" cy="613458"/>
          </a:xfrm>
        </p:grpSpPr>
        <p:sp>
          <p:nvSpPr>
            <p:cNvPr id="20" name="文本框 19"/>
            <p:cNvSpPr txBox="1"/>
            <p:nvPr/>
          </p:nvSpPr>
          <p:spPr>
            <a:xfrm>
              <a:off x="8634714" y="2396696"/>
              <a:ext cx="10972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关键点</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1" name="椭圆 20"/>
            <p:cNvSpPr/>
            <p:nvPr/>
          </p:nvSpPr>
          <p:spPr>
            <a:xfrm>
              <a:off x="7343421" y="2320799"/>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02</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22" name="组合 21"/>
          <p:cNvGrpSpPr/>
          <p:nvPr/>
        </p:nvGrpSpPr>
        <p:grpSpPr>
          <a:xfrm>
            <a:off x="7343421" y="3528018"/>
            <a:ext cx="2693373" cy="613458"/>
            <a:chOff x="7343421" y="3528018"/>
            <a:chExt cx="2693373" cy="613458"/>
          </a:xfrm>
        </p:grpSpPr>
        <p:sp>
          <p:nvSpPr>
            <p:cNvPr id="23" name="文本框 22"/>
            <p:cNvSpPr txBox="1"/>
            <p:nvPr/>
          </p:nvSpPr>
          <p:spPr>
            <a:xfrm>
              <a:off x="8634714" y="3603915"/>
              <a:ext cx="14020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运行结果</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4" name="椭圆 23"/>
            <p:cNvSpPr/>
            <p:nvPr/>
          </p:nvSpPr>
          <p:spPr>
            <a:xfrm>
              <a:off x="7343421" y="3528018"/>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03</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25" name="组合 24"/>
          <p:cNvGrpSpPr/>
          <p:nvPr/>
        </p:nvGrpSpPr>
        <p:grpSpPr>
          <a:xfrm>
            <a:off x="7343421" y="4735237"/>
            <a:ext cx="2042546" cy="613458"/>
            <a:chOff x="7343421" y="4735237"/>
            <a:chExt cx="2042546" cy="613458"/>
          </a:xfrm>
        </p:grpSpPr>
        <p:sp>
          <p:nvSpPr>
            <p:cNvPr id="26" name="文本框 25"/>
            <p:cNvSpPr txBox="1"/>
            <p:nvPr/>
          </p:nvSpPr>
          <p:spPr>
            <a:xfrm>
              <a:off x="8593487" y="4811134"/>
              <a:ext cx="7924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总结</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7" name="椭圆 26"/>
            <p:cNvSpPr/>
            <p:nvPr/>
          </p:nvSpPr>
          <p:spPr>
            <a:xfrm>
              <a:off x="7343421" y="4735237"/>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04</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28" name="文本框 27"/>
          <p:cNvSpPr txBox="1"/>
          <p:nvPr/>
        </p:nvSpPr>
        <p:spPr>
          <a:xfrm>
            <a:off x="1562209" y="1512317"/>
            <a:ext cx="783583" cy="1568450"/>
          </a:xfrm>
          <a:prstGeom prst="rect">
            <a:avLst/>
          </a:prstGeom>
          <a:noFill/>
        </p:spPr>
        <p:txBody>
          <a:bodyPr wrap="square" rtlCol="0">
            <a:spAutoFit/>
          </a:bodyPr>
          <a:lstStyle/>
          <a:p>
            <a:r>
              <a:rPr lang="zh-CN" altLang="en-US" sz="4800" dirty="0">
                <a:solidFill>
                  <a:srgbClr val="FFFFFF"/>
                </a:solidFill>
                <a:latin typeface="方正黑体简体" panose="03000509000000000000" pitchFamily="65" charset="-122"/>
                <a:ea typeface="方正黑体简体" panose="03000509000000000000" pitchFamily="65" charset="-122"/>
                <a:sym typeface="方正黑体简体" panose="03000509000000000000" pitchFamily="65" charset="-122"/>
              </a:rPr>
              <a:t>流程</a:t>
            </a:r>
            <a:endParaRPr lang="zh-CN" altLang="en-US" sz="4800" dirty="0">
              <a:solidFill>
                <a:srgbClr val="FFFFFF"/>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5761" y="3807390"/>
            <a:ext cx="384048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r>
              <a:rPr lang="zh-CN" altLang="en-US" dirty="0">
                <a:sym typeface="方正黑体简体" panose="03000509000000000000" pitchFamily="65" charset="-122"/>
              </a:rPr>
              <a:t>程序设计思路</a:t>
            </a:r>
            <a:endParaRPr lang="zh-CN" altLang="en-US" dirty="0">
              <a:sym typeface="方正黑体简体" panose="03000509000000000000" pitchFamily="65"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921930"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sym typeface="方正黑体简体" panose="03000509000000000000" pitchFamily="65" charset="-122"/>
                </a:rPr>
                <a:t>01</a:t>
              </a:r>
              <a:endParaRPr kumimoji="0" lang="en-US" altLang="ko-KR" sz="8800" b="1" i="0" u="none" strike="noStrike" kern="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 name="文本框 2"/>
          <p:cNvSpPr txBox="1"/>
          <p:nvPr/>
        </p:nvSpPr>
        <p:spPr>
          <a:xfrm>
            <a:off x="128281" y="322303"/>
            <a:ext cx="184419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添加标题</a:t>
            </a:r>
            <a:endParaRPr kumimoji="0" lang="zh-CN" altLang="en-US" sz="3200" b="1"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4" name="矩形 3"/>
          <p:cNvSpPr/>
          <p:nvPr/>
        </p:nvSpPr>
        <p:spPr>
          <a:xfrm>
            <a:off x="0" y="319728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1407408" y="1688123"/>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3798915" y="1688123"/>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6190422" y="1699845"/>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3" name="矩形 12"/>
          <p:cNvSpPr/>
          <p:nvPr/>
        </p:nvSpPr>
        <p:spPr>
          <a:xfrm>
            <a:off x="8581929" y="1688121"/>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8" name="矩形 17"/>
          <p:cNvSpPr/>
          <p:nvPr/>
        </p:nvSpPr>
        <p:spPr>
          <a:xfrm>
            <a:off x="1407160" y="3835400"/>
            <a:ext cx="1798320" cy="2245360"/>
          </a:xfrm>
          <a:prstGeom prst="rect">
            <a:avLst/>
          </a:prstGeom>
          <a:noFill/>
        </p:spPr>
        <p:txBody>
          <a:bodyPr wrap="square" rtlCol="0">
            <a:spAutoFit/>
          </a:bodyPr>
          <a:lstStyle/>
          <a:p>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使用ListObjectsV2Request</a:t>
            </a:r>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a:p>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、S3ObjectSummary获取</a:t>
            </a:r>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bucket</a:t>
            </a:r>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的文件</a:t>
            </a:r>
            <a:endPar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58" name="矩形 57"/>
          <p:cNvSpPr/>
          <p:nvPr/>
        </p:nvSpPr>
        <p:spPr>
          <a:xfrm>
            <a:off x="8632812" y="3835226"/>
            <a:ext cx="1747353" cy="1630045"/>
          </a:xfrm>
          <a:prstGeom prst="rect">
            <a:avLst/>
          </a:prstGeom>
          <a:noFill/>
        </p:spPr>
        <p:txBody>
          <a:bodyPr wrap="square" rtlCol="0">
            <a:spAutoFit/>
          </a:bodyPr>
          <a:lstStyle/>
          <a:p>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使用watchService服务对本地文件夹的</a:t>
            </a:r>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变化进行</a:t>
            </a:r>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监听</a:t>
            </a:r>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5" name="矩形 74"/>
          <p:cNvSpPr/>
          <p:nvPr/>
        </p:nvSpPr>
        <p:spPr>
          <a:xfrm>
            <a:off x="6153675" y="3835861"/>
            <a:ext cx="1747353" cy="1014730"/>
          </a:xfrm>
          <a:prstGeom prst="rect">
            <a:avLst/>
          </a:prstGeom>
          <a:noFill/>
        </p:spPr>
        <p:txBody>
          <a:bodyPr wrap="square" rtlCol="0">
            <a:spAutoFit/>
          </a:bodyPr>
          <a:lstStyle/>
          <a:p>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使用aws-java-sdk中的方法进行传输</a:t>
            </a:r>
            <a:endPar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3" name="矩形 92"/>
          <p:cNvSpPr/>
          <p:nvPr/>
        </p:nvSpPr>
        <p:spPr>
          <a:xfrm>
            <a:off x="3798998" y="3835226"/>
            <a:ext cx="1747353" cy="1322070"/>
          </a:xfrm>
          <a:prstGeom prst="rect">
            <a:avLst/>
          </a:prstGeom>
          <a:noFill/>
        </p:spPr>
        <p:txBody>
          <a:bodyPr wrap="square" rtlCol="0">
            <a:spAutoFit/>
          </a:bodyPr>
          <a:lstStyle/>
          <a:p>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通过md5，大小，修改时间进行</a:t>
            </a:r>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判定</a:t>
            </a:r>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a:p>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0" name="文本框 19"/>
          <p:cNvSpPr txBox="1"/>
          <p:nvPr/>
        </p:nvSpPr>
        <p:spPr>
          <a:xfrm>
            <a:off x="6153785" y="2239645"/>
            <a:ext cx="2621280" cy="460375"/>
          </a:xfrm>
          <a:prstGeom prst="rect">
            <a:avLst/>
          </a:prstGeom>
          <a:noFill/>
        </p:spPr>
        <p:txBody>
          <a:bodyPr wrap="none" rtlCol="0">
            <a:spAutoFit/>
          </a:bodyPr>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同步、上传、下载</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6" name="文本框 5"/>
          <p:cNvSpPr txBox="1"/>
          <p:nvPr/>
        </p:nvSpPr>
        <p:spPr>
          <a:xfrm>
            <a:off x="1407160" y="2239645"/>
            <a:ext cx="20116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获取文件列表</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文本框 8"/>
          <p:cNvSpPr txBox="1"/>
          <p:nvPr/>
        </p:nvSpPr>
        <p:spPr>
          <a:xfrm>
            <a:off x="3540760" y="2239645"/>
            <a:ext cx="26212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得到上传下载列表</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4" name="文本框 23"/>
          <p:cNvSpPr txBox="1"/>
          <p:nvPr/>
        </p:nvSpPr>
        <p:spPr>
          <a:xfrm>
            <a:off x="9110345" y="2239645"/>
            <a:ext cx="7924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监听</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0161" y="3807390"/>
            <a:ext cx="2011680" cy="829945"/>
          </a:xfrm>
          <a:prstGeom prst="rect">
            <a:avLst/>
          </a:prstGeom>
          <a:noFill/>
        </p:spPr>
        <p:txBody>
          <a:bodyPr vert="horz"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sym typeface="方正黑体简体" panose="03000509000000000000" pitchFamily="65" charset="-122"/>
              </a:rPr>
              <a:t>关键点</a:t>
            </a:r>
            <a:endParaRPr kumimoji="0" lang="zh-CN" altLang="en-US" sz="4800" b="1" i="0" u="none" strike="noStrike" kern="120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sym typeface="方正黑体简体" panose="03000509000000000000" pitchFamily="65"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891750" cy="1862048"/>
            </a:xfrm>
            <a:prstGeom prst="rect">
              <a:avLst/>
            </a:prstGeom>
            <a:noFill/>
            <a:ln>
              <a:noFill/>
            </a:ln>
          </p:spPr>
          <p:txBody>
            <a:bodyPr wrap="square" anchor="ctr">
              <a:spAutoFit/>
            </a:bodyPr>
            <a:lstStyle>
              <a:defPPr>
                <a:defRPr lang="zh-CN"/>
              </a:defPPr>
              <a:lvl1pPr marR="0" lvl="0" indent="0" algn="ctr" defTabSz="685800" eaLnBrk="0" fontAlgn="auto" hangingPunct="0">
                <a:lnSpc>
                  <a:spcPct val="100000"/>
                </a:lnSpc>
                <a:spcBef>
                  <a:spcPts val="0"/>
                </a:spcBef>
                <a:spcAft>
                  <a:spcPts val="0"/>
                </a:spcAft>
                <a:buClrTx/>
                <a:buSzTx/>
                <a:buFontTx/>
                <a:buNone/>
                <a:defRPr kumimoji="0" sz="11500" b="1" i="0" u="none" strike="noStrike" kern="0"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sym typeface="方正黑体简体" panose="03000509000000000000" pitchFamily="65" charset="-122"/>
                </a:rPr>
                <a:t>02</a:t>
              </a:r>
              <a:endParaRPr lang="en-US" altLang="ko-KR" dirty="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16680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 name="文本框 1"/>
          <p:cNvSpPr txBox="1"/>
          <p:nvPr/>
        </p:nvSpPr>
        <p:spPr>
          <a:xfrm>
            <a:off x="222250" y="5447030"/>
            <a:ext cx="5747385" cy="645160"/>
          </a:xfrm>
          <a:prstGeom prst="rect">
            <a:avLst/>
          </a:prstGeom>
          <a:noFill/>
        </p:spPr>
        <p:txBody>
          <a:bodyPr wrap="square" rtlCol="0">
            <a:spAutoFit/>
          </a:bodyPr>
          <a:p>
            <a:r>
              <a:rPr lang="en-US" altLang="zh-CN"/>
              <a:t>3</a:t>
            </a:r>
            <a:r>
              <a:rPr lang="zh-CN" altLang="en-US"/>
              <a:t>：实时同步，就需要对本地文件进行监视，当有新事件发生时，需要在合适的时候将其同步到服务器中。</a:t>
            </a:r>
            <a:endParaRPr lang="zh-CN" altLang="en-US"/>
          </a:p>
        </p:txBody>
      </p:sp>
      <p:sp>
        <p:nvSpPr>
          <p:cNvPr id="3" name="文本框 2"/>
          <p:cNvSpPr txBox="1"/>
          <p:nvPr/>
        </p:nvSpPr>
        <p:spPr>
          <a:xfrm>
            <a:off x="221615" y="3458845"/>
            <a:ext cx="5748020" cy="645160"/>
          </a:xfrm>
          <a:prstGeom prst="rect">
            <a:avLst/>
          </a:prstGeom>
          <a:noFill/>
        </p:spPr>
        <p:txBody>
          <a:bodyPr wrap="square" rtlCol="0">
            <a:spAutoFit/>
          </a:bodyPr>
          <a:p>
            <a:r>
              <a:rPr lang="en-US" altLang="zh-CN"/>
              <a:t>1</a:t>
            </a:r>
            <a:r>
              <a:rPr lang="zh-CN" altLang="en-US"/>
              <a:t>：判断如何同步，怎么解决文件冲突？对于旧文件是需要直接删除还是保留？</a:t>
            </a:r>
            <a:endParaRPr lang="zh-CN" altLang="en-US"/>
          </a:p>
        </p:txBody>
      </p:sp>
      <p:sp>
        <p:nvSpPr>
          <p:cNvPr id="5" name="文本框 4"/>
          <p:cNvSpPr txBox="1"/>
          <p:nvPr/>
        </p:nvSpPr>
        <p:spPr>
          <a:xfrm>
            <a:off x="6226175" y="3458845"/>
            <a:ext cx="5550535" cy="2306955"/>
          </a:xfrm>
          <a:prstGeom prst="rect">
            <a:avLst/>
          </a:prstGeom>
          <a:noFill/>
        </p:spPr>
        <p:txBody>
          <a:bodyPr wrap="square" rtlCol="0">
            <a:spAutoFit/>
          </a:bodyPr>
          <a:p>
            <a:pPr algn="l"/>
            <a:r>
              <a:rPr lang="en-US" altLang="zh-CN">
                <a:sym typeface="+mn-ea"/>
              </a:rPr>
              <a:t>2</a:t>
            </a:r>
            <a:r>
              <a:rPr lang="zh-CN" altLang="en-US">
                <a:sym typeface="+mn-ea"/>
              </a:rPr>
              <a:t>：如何进行传输？是直接将整个文件交给网络，进行分组传输吗？当文件不是特别大时这是可行的；但对于大数据的传输来说，大文件的分块传输是很重要的，不进行分块，直接将大文件进行传输会因带宽不足或者网络拥塞等其他网络原因导致传输失败，而一旦失败可能就会导致需要重新传输整个包，在这个过程中我们并不知道传输了多少，这是很耗时的。而分块传输可以传输中断和程序重启后继续之前的传输。</a:t>
            </a:r>
            <a:endParaRPr lang="zh-CN" altLang="en-US"/>
          </a:p>
        </p:txBody>
      </p:sp>
      <p:sp>
        <p:nvSpPr>
          <p:cNvPr id="6" name="矩形 5"/>
          <p:cNvSpPr/>
          <p:nvPr/>
        </p:nvSpPr>
        <p:spPr>
          <a:xfrm>
            <a:off x="4175760" y="1033780"/>
            <a:ext cx="38404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有三点：</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2373630" y="121920"/>
            <a:ext cx="7444740" cy="6614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94610" y="1299210"/>
            <a:ext cx="7002780" cy="4259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0561" y="3807390"/>
            <a:ext cx="323088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r>
              <a:rPr lang="zh-CN" altLang="en-US" dirty="0">
                <a:sym typeface="方正黑体简体" panose="03000509000000000000" pitchFamily="65" charset="-122"/>
              </a:rPr>
              <a:t>上传与下载</a:t>
            </a:r>
            <a:endParaRPr lang="zh-CN" altLang="en-US" dirty="0">
              <a:sym typeface="方正黑体简体" panose="03000509000000000000" pitchFamily="65"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1476640"/>
              <a:ext cx="1782258" cy="3631763"/>
            </a:xfrm>
            <a:prstGeom prst="rect">
              <a:avLst/>
            </a:prstGeom>
            <a:noFill/>
            <a:ln>
              <a:noFill/>
            </a:ln>
          </p:spPr>
          <p:txBody>
            <a:bodyPr wrap="square" anchor="ctr">
              <a:spAutoFit/>
            </a:bodyPr>
            <a:lstStyle>
              <a:defPPr>
                <a:defRPr lang="zh-CN"/>
              </a:defPPr>
              <a:lvl1pPr marR="0" lvl="0" indent="0" algn="ctr" defTabSz="685800" eaLnBrk="0" fontAlgn="auto" hangingPunct="0">
                <a:lnSpc>
                  <a:spcPct val="100000"/>
                </a:lnSpc>
                <a:spcBef>
                  <a:spcPts val="0"/>
                </a:spcBef>
                <a:spcAft>
                  <a:spcPts val="0"/>
                </a:spcAft>
                <a:buClrTx/>
                <a:buSzTx/>
                <a:buFontTx/>
                <a:buNone/>
                <a:defRPr kumimoji="0" sz="11500" b="1" i="0" u="none" strike="noStrike" kern="0"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sym typeface="方正黑体简体" panose="03000509000000000000" pitchFamily="65" charset="-122"/>
                </a:rPr>
                <a:t>03</a:t>
              </a:r>
              <a:endParaRPr lang="en-US" altLang="ko-KR" dirty="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1339</Words>
  <Application>WPS 演示</Application>
  <PresentationFormat>宽屏</PresentationFormat>
  <Paragraphs>103</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宋体</vt:lpstr>
      <vt:lpstr>Wingdings</vt:lpstr>
      <vt:lpstr>方正仿宋简体</vt:lpstr>
      <vt:lpstr>微软雅黑</vt:lpstr>
      <vt:lpstr>方正黑体简体</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俊</cp:lastModifiedBy>
  <cp:revision>18</cp:revision>
  <dcterms:created xsi:type="dcterms:W3CDTF">2019-08-29T08:42:00Z</dcterms:created>
  <dcterms:modified xsi:type="dcterms:W3CDTF">2021-06-06T00:59:30Z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