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Wang" initials="AW" lastIdx="3" clrIdx="0">
    <p:extLst>
      <p:ext uri="{19B8F6BF-5375-455C-9EA6-DF929625EA0E}">
        <p15:presenceInfo xmlns:p15="http://schemas.microsoft.com/office/powerpoint/2012/main" userId="127573a1e9aaad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1E3E"/>
    <a:srgbClr val="E5BABA"/>
    <a:srgbClr val="673C6D"/>
    <a:srgbClr val="F9F1EC"/>
    <a:srgbClr val="BF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623" autoAdjust="0"/>
  </p:normalViewPr>
  <p:slideViewPr>
    <p:cSldViewPr snapToGrid="0">
      <p:cViewPr varScale="1">
        <p:scale>
          <a:sx n="17" d="100"/>
          <a:sy n="17" d="100"/>
        </p:scale>
        <p:origin x="72" y="3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02T00:05:52.528" idx="1">
    <p:pos x="22354" y="5314"/>
    <p:text>need to add correct graphs and probably add labels on the side?</p:text>
    <p:extLst>
      <p:ext uri="{C676402C-5697-4E1C-873F-D02D1690AC5C}">
        <p15:threadingInfo xmlns:p15="http://schemas.microsoft.com/office/powerpoint/2012/main" timeZoneBias="300"/>
      </p:ext>
    </p:extLst>
  </p:cm>
  <p:cm authorId="1" dt="2015-12-02T00:22:32.494" idx="2">
    <p:pos x="5907" y="10946"/>
    <p:text>make sure labels are correct?</p:text>
    <p:extLst mod="1">
      <p:ext uri="{C676402C-5697-4E1C-873F-D02D1690AC5C}">
        <p15:threadingInfo xmlns:p15="http://schemas.microsoft.com/office/powerpoint/2012/main" timeZoneBias="300"/>
      </p:ext>
    </p:extLst>
  </p:cm>
  <p:cm authorId="1" dt="2015-12-02T16:06:17.040" idx="3">
    <p:pos x="5907" y="11042"/>
    <p:text>is this formatting / use of space awkward?</p:text>
    <p:extLst>
      <p:ext uri="{C676402C-5697-4E1C-873F-D02D1690AC5C}">
        <p15:threadingInfo xmlns:p15="http://schemas.microsoft.com/office/powerpoint/2012/main" timeZoneBias="30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2B81-815C-4476-81E2-3E223B2BDA8C}"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AC44-9869-4B6D-BA6D-534FE1E04211}" type="slidenum">
              <a:rPr lang="en-US" smtClean="0"/>
              <a:t>‹#›</a:t>
            </a:fld>
            <a:endParaRPr lang="en-US"/>
          </a:p>
        </p:txBody>
      </p:sp>
    </p:spTree>
    <p:extLst>
      <p:ext uri="{BB962C8B-B14F-4D97-AF65-F5344CB8AC3E}">
        <p14:creationId xmlns:p14="http://schemas.microsoft.com/office/powerpoint/2010/main" val="294214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AAC44-9869-4B6D-BA6D-534FE1E04211}" type="slidenum">
              <a:rPr lang="en-US" smtClean="0"/>
              <a:t>1</a:t>
            </a:fld>
            <a:endParaRPr lang="en-US"/>
          </a:p>
        </p:txBody>
      </p:sp>
    </p:spTree>
    <p:extLst>
      <p:ext uri="{BB962C8B-B14F-4D97-AF65-F5344CB8AC3E}">
        <p14:creationId xmlns:p14="http://schemas.microsoft.com/office/powerpoint/2010/main" val="296981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10398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95207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7292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411345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64166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1366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EF9FA-9E78-4264-AEFD-C841EEF3F58C}"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80035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EF9FA-9E78-4264-AEFD-C841EEF3F58C}"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88260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F9FA-9E78-4264-AEFD-C841EEF3F58C}"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8109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382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982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8EF9FA-9E78-4264-AEFD-C841EEF3F58C}" type="datetimeFigureOut">
              <a:rPr lang="en-US" smtClean="0"/>
              <a:t>12/2/2015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AD8AC56-F11B-4279-8D5A-2BF68D187BDB}" type="slidenum">
              <a:rPr lang="en-US" smtClean="0"/>
              <a:t>‹#›</a:t>
            </a:fld>
            <a:endParaRPr lang="en-US"/>
          </a:p>
        </p:txBody>
      </p:sp>
    </p:spTree>
    <p:extLst>
      <p:ext uri="{BB962C8B-B14F-4D97-AF65-F5344CB8AC3E}">
        <p14:creationId xmlns:p14="http://schemas.microsoft.com/office/powerpoint/2010/main" val="1266514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1EC"/>
        </a:solidFill>
        <a:effectLst/>
      </p:bgPr>
    </p:bg>
    <p:spTree>
      <p:nvGrpSpPr>
        <p:cNvPr id="1" name=""/>
        <p:cNvGrpSpPr/>
        <p:nvPr/>
      </p:nvGrpSpPr>
      <p:grpSpPr>
        <a:xfrm>
          <a:off x="0" y="0"/>
          <a:ext cx="0" cy="0"/>
          <a:chOff x="0" y="0"/>
          <a:chExt cx="0" cy="0"/>
        </a:xfrm>
      </p:grpSpPr>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798" y="22642245"/>
            <a:ext cx="6074997" cy="4176560"/>
          </a:xfrm>
          <a:prstGeom prst="rect">
            <a:avLst/>
          </a:prstGeom>
        </p:spPr>
      </p:pic>
      <p:sp>
        <p:nvSpPr>
          <p:cNvPr id="13" name="Rectangle 12"/>
          <p:cNvSpPr/>
          <p:nvPr/>
        </p:nvSpPr>
        <p:spPr>
          <a:xfrm>
            <a:off x="0" y="0"/>
            <a:ext cx="43891200" cy="4735285"/>
          </a:xfrm>
          <a:prstGeom prst="rect">
            <a:avLst/>
          </a:prstGeom>
          <a:solidFill>
            <a:srgbClr val="673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874827" y="1216715"/>
            <a:ext cx="23121257" cy="3293209"/>
          </a:xfrm>
          <a:prstGeom prst="rect">
            <a:avLst/>
          </a:prstGeom>
          <a:noFill/>
        </p:spPr>
        <p:txBody>
          <a:bodyPr wrap="square" rtlCol="0">
            <a:spAutoFit/>
          </a:bodyPr>
          <a:lstStyle/>
          <a:p>
            <a:pPr algn="ctr"/>
            <a:r>
              <a:rPr lang="en-US" sz="10000" b="1" dirty="0" smtClean="0">
                <a:solidFill>
                  <a:srgbClr val="F9F1EC"/>
                </a:solidFill>
              </a:rPr>
              <a:t>Gaussian Process for Crime </a:t>
            </a:r>
            <a:r>
              <a:rPr lang="en-US" sz="10000" b="1" dirty="0" smtClean="0">
                <a:solidFill>
                  <a:srgbClr val="F9F1EC"/>
                </a:solidFill>
              </a:rPr>
              <a:t>Prediction</a:t>
            </a:r>
          </a:p>
          <a:p>
            <a:pPr algn="ctr"/>
            <a:r>
              <a:rPr lang="en-US" sz="5400" b="1" dirty="0" smtClean="0">
                <a:solidFill>
                  <a:srgbClr val="F9F1EC"/>
                </a:solidFill>
              </a:rPr>
              <a:t>Luis Perez, Alex Wang</a:t>
            </a:r>
          </a:p>
          <a:p>
            <a:pPr algn="ctr"/>
            <a:r>
              <a:rPr lang="en-US" sz="5400" b="1" dirty="0" smtClean="0">
                <a:solidFill>
                  <a:srgbClr val="F9F1EC"/>
                </a:solidFill>
              </a:rPr>
              <a:t>CS281, Harvard University</a:t>
            </a:r>
            <a:endParaRPr lang="en-US" sz="5400" b="1" dirty="0">
              <a:solidFill>
                <a:srgbClr val="F9F1EC"/>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6671" y="20986670"/>
            <a:ext cx="6074992" cy="417655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6671" y="15955729"/>
            <a:ext cx="6074992" cy="4176557"/>
          </a:xfrm>
          <a:prstGeom prst="rect">
            <a:avLst/>
          </a:prstGeom>
        </p:spPr>
      </p:pic>
      <p:sp>
        <p:nvSpPr>
          <p:cNvPr id="21" name="TextBox 20"/>
          <p:cNvSpPr txBox="1"/>
          <p:nvPr/>
        </p:nvSpPr>
        <p:spPr>
          <a:xfrm>
            <a:off x="1828801" y="6805891"/>
            <a:ext cx="10907486" cy="1368708"/>
          </a:xfrm>
          <a:prstGeom prst="rect">
            <a:avLst/>
          </a:prstGeom>
          <a:solidFill>
            <a:srgbClr val="673C6D"/>
          </a:solidFill>
        </p:spPr>
        <p:txBody>
          <a:bodyPr wrap="square" rtlCol="0">
            <a:spAutoFit/>
          </a:bodyPr>
          <a:lstStyle/>
          <a:p>
            <a:pPr algn="ctr"/>
            <a:r>
              <a:rPr lang="en-US" dirty="0" smtClean="0">
                <a:solidFill>
                  <a:srgbClr val="F9F1EC"/>
                </a:solidFill>
              </a:rPr>
              <a:t>Abstract</a:t>
            </a:r>
            <a:endParaRPr lang="en-US" dirty="0">
              <a:solidFill>
                <a:srgbClr val="F9F1EC"/>
              </a:solidFill>
            </a:endParaRPr>
          </a:p>
        </p:txBody>
      </p:sp>
      <p:sp>
        <p:nvSpPr>
          <p:cNvPr id="22" name="TextBox 21"/>
          <p:cNvSpPr txBox="1"/>
          <p:nvPr/>
        </p:nvSpPr>
        <p:spPr>
          <a:xfrm>
            <a:off x="15759464" y="6805891"/>
            <a:ext cx="10907485" cy="1368708"/>
          </a:xfrm>
          <a:prstGeom prst="rect">
            <a:avLst/>
          </a:prstGeom>
          <a:solidFill>
            <a:srgbClr val="673C6D"/>
          </a:solidFill>
        </p:spPr>
        <p:txBody>
          <a:bodyPr wrap="square" rtlCol="0">
            <a:spAutoFit/>
          </a:bodyPr>
          <a:lstStyle/>
          <a:p>
            <a:pPr algn="ctr"/>
            <a:r>
              <a:rPr lang="en-US" dirty="0" smtClean="0">
                <a:solidFill>
                  <a:srgbClr val="F9F1EC"/>
                </a:solidFill>
              </a:rPr>
              <a:t>Methodology</a:t>
            </a:r>
            <a:endParaRPr lang="en-US" dirty="0">
              <a:solidFill>
                <a:srgbClr val="F9F1EC"/>
              </a:solidFill>
            </a:endParaRPr>
          </a:p>
        </p:txBody>
      </p:sp>
      <p:sp>
        <p:nvSpPr>
          <p:cNvPr id="24" name="TextBox 23"/>
          <p:cNvSpPr txBox="1"/>
          <p:nvPr/>
        </p:nvSpPr>
        <p:spPr>
          <a:xfrm>
            <a:off x="15759463" y="22390517"/>
            <a:ext cx="10907486" cy="1368708"/>
          </a:xfrm>
          <a:prstGeom prst="rect">
            <a:avLst/>
          </a:prstGeom>
          <a:solidFill>
            <a:srgbClr val="673C6D"/>
          </a:solidFill>
        </p:spPr>
        <p:txBody>
          <a:bodyPr wrap="square" rtlCol="0">
            <a:spAutoFit/>
          </a:bodyPr>
          <a:lstStyle/>
          <a:p>
            <a:pPr algn="ctr"/>
            <a:r>
              <a:rPr lang="en-US" dirty="0" smtClean="0">
                <a:solidFill>
                  <a:srgbClr val="F9F1EC"/>
                </a:solidFill>
              </a:rPr>
              <a:t>Future Work</a:t>
            </a:r>
            <a:endParaRPr lang="en-US" dirty="0">
              <a:solidFill>
                <a:srgbClr val="F9F1EC"/>
              </a:solidFill>
            </a:endParaRPr>
          </a:p>
        </p:txBody>
      </p:sp>
      <p:sp>
        <p:nvSpPr>
          <p:cNvPr id="27" name="TextBox 26"/>
          <p:cNvSpPr txBox="1"/>
          <p:nvPr/>
        </p:nvSpPr>
        <p:spPr>
          <a:xfrm>
            <a:off x="30270555" y="6831649"/>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Results</a:t>
            </a:r>
            <a:endParaRPr lang="en-US" dirty="0">
              <a:solidFill>
                <a:srgbClr val="F9F1EC"/>
              </a:solidFill>
            </a:endParaRPr>
          </a:p>
        </p:txBody>
      </p:sp>
      <p:sp>
        <p:nvSpPr>
          <p:cNvPr id="28" name="TextBox 27"/>
          <p:cNvSpPr txBox="1"/>
          <p:nvPr/>
        </p:nvSpPr>
        <p:spPr>
          <a:xfrm>
            <a:off x="29117759" y="9054741"/>
            <a:ext cx="6074992" cy="1015663"/>
          </a:xfrm>
          <a:prstGeom prst="rect">
            <a:avLst/>
          </a:prstGeom>
          <a:solidFill>
            <a:srgbClr val="E5BABA"/>
          </a:solidFill>
        </p:spPr>
        <p:txBody>
          <a:bodyPr wrap="square" rtlCol="0">
            <a:spAutoFit/>
          </a:bodyPr>
          <a:lstStyle/>
          <a:p>
            <a:pPr algn="ctr"/>
            <a:r>
              <a:rPr lang="en-US" sz="6000" dirty="0" smtClean="0">
                <a:solidFill>
                  <a:srgbClr val="2D1E3E"/>
                </a:solidFill>
              </a:rPr>
              <a:t>Boston</a:t>
            </a:r>
            <a:endParaRPr lang="en-US" sz="6000" dirty="0">
              <a:solidFill>
                <a:srgbClr val="2D1E3E"/>
              </a:solidFill>
            </a:endParaRPr>
          </a:p>
        </p:txBody>
      </p:sp>
      <p:sp>
        <p:nvSpPr>
          <p:cNvPr id="29" name="TextBox 28"/>
          <p:cNvSpPr txBox="1"/>
          <p:nvPr/>
        </p:nvSpPr>
        <p:spPr>
          <a:xfrm>
            <a:off x="36866671" y="9054741"/>
            <a:ext cx="6074992" cy="1015663"/>
          </a:xfrm>
          <a:prstGeom prst="rect">
            <a:avLst/>
          </a:prstGeom>
          <a:solidFill>
            <a:srgbClr val="E5BABA"/>
          </a:solidFill>
        </p:spPr>
        <p:txBody>
          <a:bodyPr wrap="square" rtlCol="0">
            <a:spAutoFit/>
          </a:bodyPr>
          <a:lstStyle/>
          <a:p>
            <a:pPr algn="ctr"/>
            <a:r>
              <a:rPr lang="en-US" sz="6000" dirty="0" smtClean="0">
                <a:solidFill>
                  <a:srgbClr val="2D1E3E"/>
                </a:solidFill>
              </a:rPr>
              <a:t>San Francisco</a:t>
            </a:r>
            <a:endParaRPr lang="en-US" sz="6000" dirty="0">
              <a:solidFill>
                <a:srgbClr val="2D1E3E"/>
              </a:solidFill>
            </a:endParaRPr>
          </a:p>
        </p:txBody>
      </p:sp>
      <p:sp>
        <p:nvSpPr>
          <p:cNvPr id="31" name="TextBox 30"/>
          <p:cNvSpPr txBox="1"/>
          <p:nvPr/>
        </p:nvSpPr>
        <p:spPr>
          <a:xfrm>
            <a:off x="1828801" y="9054741"/>
            <a:ext cx="10907485" cy="7971413"/>
          </a:xfrm>
          <a:prstGeom prst="rect">
            <a:avLst/>
          </a:prstGeom>
          <a:noFill/>
        </p:spPr>
        <p:txBody>
          <a:bodyPr wrap="square" rtlCol="0">
            <a:spAutoFit/>
          </a:bodyPr>
          <a:lstStyle/>
          <a:p>
            <a:r>
              <a:rPr lang="en-US" sz="3200" dirty="0" smtClean="0">
                <a:solidFill>
                  <a:srgbClr val="FF0000"/>
                </a:solidFill>
              </a:rPr>
              <a:t>Gaussian processes</a:t>
            </a:r>
            <a:r>
              <a:rPr lang="en-US" sz="3200" dirty="0" smtClean="0"/>
              <a:t> are a powerful Bayesian non-parametric model for machine learning that, unlike parametric models, can learn the underlying functions themselves. They have been successful when applied to a variety of tasks, such as inferring CO2 levels or detecting human motion. In this paper, we consider the problem of </a:t>
            </a:r>
            <a:r>
              <a:rPr lang="en-US" sz="3200" dirty="0" smtClean="0">
                <a:solidFill>
                  <a:srgbClr val="FF0000"/>
                </a:solidFill>
              </a:rPr>
              <a:t>predicting future crime in a geographic area</a:t>
            </a:r>
            <a:r>
              <a:rPr lang="en-US" sz="3200" dirty="0" smtClean="0"/>
              <a:t>. Though </a:t>
            </a:r>
            <a:r>
              <a:rPr lang="en-US" sz="3200" dirty="0"/>
              <a:t>average crime rates in the United States have been in the decline for the last few </a:t>
            </a:r>
            <a:r>
              <a:rPr lang="en-US" sz="3200" dirty="0" smtClean="0"/>
              <a:t>years, </a:t>
            </a:r>
            <a:r>
              <a:rPr lang="en-US" sz="3200" dirty="0"/>
              <a:t>it is still useful to many groups, such as law enforcement, city officials, home buyers, etc., to be able to predict where and when crime will occur. </a:t>
            </a:r>
            <a:r>
              <a:rPr lang="en-US" sz="3200" dirty="0" smtClean="0"/>
              <a:t>Using recent data from various cities around the U.S., we explore how Gaussian processes under a variety of different kernels might help with this regression task. We compare these models to current baseline approaches which consists of taking the average over time.</a:t>
            </a:r>
          </a:p>
          <a:p>
            <a:endParaRPr lang="en-US" sz="3200" dirty="0"/>
          </a:p>
        </p:txBody>
      </p:sp>
      <mc:AlternateContent xmlns:mc="http://schemas.openxmlformats.org/markup-compatibility/2006">
        <mc:Choice xmlns:a14="http://schemas.microsoft.com/office/drawing/2010/main" Requires="a14">
          <p:sp>
            <p:nvSpPr>
              <p:cNvPr id="32" name="TextBox 31"/>
              <p:cNvSpPr txBox="1"/>
              <p:nvPr/>
            </p:nvSpPr>
            <p:spPr>
              <a:xfrm>
                <a:off x="15759464" y="9069226"/>
                <a:ext cx="10907485" cy="12604989"/>
              </a:xfrm>
              <a:prstGeom prst="rect">
                <a:avLst/>
              </a:prstGeom>
              <a:noFill/>
            </p:spPr>
            <p:txBody>
              <a:bodyPr wrap="square" rtlCol="0">
                <a:spAutoFit/>
              </a:bodyPr>
              <a:lstStyle/>
              <a:p>
                <a:r>
                  <a:rPr lang="en-US" sz="3200" dirty="0" smtClean="0"/>
                  <a:t>For data we use </a:t>
                </a:r>
                <a:r>
                  <a:rPr lang="en-US" sz="3200" dirty="0" smtClean="0"/>
                  <a:t>public datasets </a:t>
                </a:r>
                <a:r>
                  <a:rPr lang="en-US" sz="3200" dirty="0" smtClean="0"/>
                  <a:t>on historical criminal activity from Boston and San Francisco. </a:t>
                </a:r>
                <a:r>
                  <a:rPr lang="en-US" sz="3200" dirty="0" smtClean="0"/>
                  <a:t>We process the data by extracting three features: months since first record, latitude, and longitude. Then we divide the city into N buckets per latitude and longitude, for a total of N^2 buckets and count the number of crime incidents per square. In order to ensure positive predictions, we take the log of the count, adding eps for stability.</a:t>
                </a:r>
              </a:p>
              <a:p>
                <a:endParaRPr lang="en-US" sz="3200" dirty="0"/>
              </a:p>
              <a:p>
                <a:r>
                  <a:rPr lang="en-US" sz="3200" dirty="0" smtClean="0"/>
                  <a:t>We implement Gaussian process regression using a standard squared exponential kernel:</a:t>
                </a: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𝜅</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1" i="1" smtClean="0">
                              <a:latin typeface="Cambria Math" panose="02040503050406030204" pitchFamily="18" charset="0"/>
                            </a:rPr>
                            <m:t>, </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r>
                        <a:rPr lang="en-US" sz="3200" b="1" i="1" smtClean="0">
                          <a:latin typeface="Cambria Math" panose="02040503050406030204" pitchFamily="18" charset="0"/>
                        </a:rPr>
                        <m:t>=</m:t>
                      </m:r>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𝑓</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 </m:t>
                      </m:r>
                      <m:r>
                        <a:rPr lang="en-US" sz="3200" b="0" i="1" smtClean="0">
                          <a:latin typeface="Cambria Math" panose="02040503050406030204" pitchFamily="18" charset="0"/>
                        </a:rPr>
                        <m:t>𝑒𝑥𝑝</m:t>
                      </m:r>
                      <m:d>
                        <m:dPr>
                          <m:ctrlPr>
                            <a:rPr lang="en-US" sz="3200" i="1" smtClean="0">
                              <a:latin typeface="Cambria Math" panose="02040503050406030204" pitchFamily="18" charset="0"/>
                            </a:rPr>
                          </m:ctrlPr>
                        </m:dPr>
                        <m:e>
                          <m:r>
                            <a:rPr lang="en-US" sz="3200" b="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sSup>
                            <m:sSupPr>
                              <m:ctrlPr>
                                <a:rPr lang="en-US" sz="3200" i="1" smtClean="0">
                                  <a:latin typeface="Cambria Math" panose="02040503050406030204" pitchFamily="18" charset="0"/>
                                </a:rPr>
                              </m:ctrlPr>
                            </m:sSupPr>
                            <m:e>
                              <m:d>
                                <m:dPr>
                                  <m:ctrlPr>
                                    <a:rPr lang="en-US" sz="3200"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0" i="1" smtClean="0">
                                      <a:latin typeface="Cambria Math" panose="02040503050406030204" pitchFamily="18" charset="0"/>
                                    </a:rPr>
                                    <m:t>−</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e>
                            <m:sup>
                              <m:r>
                                <a:rPr lang="en-US" sz="3200" b="0" i="1" smtClean="0">
                                  <a:latin typeface="Cambria Math" panose="02040503050406030204" pitchFamily="18" charset="0"/>
                                </a:rPr>
                                <m:t>𝑇</m:t>
                              </m:r>
                            </m:sup>
                          </m:sSup>
                          <m:r>
                            <a:rPr lang="en-US" sz="3200" b="1" i="1" smtClean="0">
                              <a:latin typeface="Cambria Math" panose="02040503050406030204" pitchFamily="18" charset="0"/>
                            </a:rPr>
                            <m:t>𝑴</m:t>
                          </m:r>
                          <m:d>
                            <m:dPr>
                              <m:ctrlPr>
                                <a:rPr lang="en-US" sz="3200"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𝒑</m:t>
                                  </m:r>
                                </m:sub>
                              </m:sSub>
                              <m:r>
                                <a:rPr lang="en-US" sz="3200" b="0" i="1" smtClean="0">
                                  <a:latin typeface="Cambria Math" panose="02040503050406030204" pitchFamily="18" charset="0"/>
                                </a:rPr>
                                <m:t>−</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𝒒</m:t>
                                  </m:r>
                                </m:sub>
                              </m:sSub>
                            </m:e>
                          </m:d>
                        </m:e>
                      </m:d>
                      <m:r>
                        <a:rPr lang="en-US" sz="3200" b="1" i="1" smtClean="0">
                          <a:latin typeface="Cambria Math" panose="02040503050406030204" pitchFamily="18" charset="0"/>
                        </a:rPr>
                        <m:t>+</m:t>
                      </m:r>
                      <m:sSubSup>
                        <m:sSubSupPr>
                          <m:ctrlPr>
                            <a:rPr lang="en-US" sz="320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𝜖</m:t>
                          </m:r>
                        </m:sub>
                        <m:sup>
                          <m:r>
                            <a:rPr lang="en-US" sz="3200" b="0" i="1" smtClean="0">
                              <a:latin typeface="Cambria Math" panose="02040503050406030204" pitchFamily="18" charset="0"/>
                            </a:rPr>
                            <m:t>2</m:t>
                          </m:r>
                        </m:sup>
                      </m:sSub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𝛿</m:t>
                          </m:r>
                        </m:e>
                        <m:sub>
                          <m:r>
                            <a:rPr lang="en-US" sz="3200" b="0" i="1" smtClean="0">
                              <a:latin typeface="Cambria Math" panose="02040503050406030204" pitchFamily="18" charset="0"/>
                            </a:rPr>
                            <m:t>𝑝𝑞</m:t>
                          </m:r>
                        </m:sub>
                      </m:sSub>
                    </m:oMath>
                  </m:oMathPara>
                </a14:m>
                <a:endParaRPr lang="en-US" sz="3200" dirty="0" smtClean="0"/>
              </a:p>
              <a:p>
                <a:r>
                  <a:rPr lang="en-US" sz="3200" dirty="0" smtClean="0"/>
                  <a:t>Where  </a:t>
                </a:r>
                <a14:m>
                  <m:oMath xmlns:m="http://schemas.openxmlformats.org/officeDocument/2006/math">
                    <m:sSub>
                      <m:sSubPr>
                        <m:ctrlPr>
                          <a:rPr lang="en-US" sz="3200" b="1" i="1" smtClean="0">
                            <a:latin typeface="Cambria Math" panose="02040503050406030204" pitchFamily="18" charset="0"/>
                          </a:rPr>
                        </m:ctrlPr>
                      </m:sSubPr>
                      <m:e>
                        <m:r>
                          <a:rPr lang="en-US" sz="3200" b="1" i="1">
                            <a:latin typeface="Cambria Math" panose="02040503050406030204" pitchFamily="18" charset="0"/>
                          </a:rPr>
                          <m:t>𝒙</m:t>
                        </m:r>
                      </m:e>
                      <m:sub>
                        <m:r>
                          <a:rPr lang="en-US" sz="3200" b="1" i="1" smtClean="0">
                            <a:latin typeface="Cambria Math" panose="02040503050406030204" pitchFamily="18" charset="0"/>
                          </a:rPr>
                          <m:t>𝒊</m:t>
                        </m:r>
                      </m:sub>
                    </m:sSub>
                  </m:oMath>
                </a14:m>
                <a:r>
                  <a:rPr lang="en-US" sz="3200" dirty="0" smtClean="0"/>
                  <a:t> are the data,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𝜎</m:t>
                        </m:r>
                      </m:e>
                      <m:sub>
                        <m:r>
                          <a:rPr lang="en-US" sz="3200" i="1">
                            <a:latin typeface="Cambria Math" panose="02040503050406030204" pitchFamily="18" charset="0"/>
                          </a:rPr>
                          <m:t>𝑓</m:t>
                        </m:r>
                      </m:sub>
                      <m:sup>
                        <m:r>
                          <a:rPr lang="en-US" sz="3200" i="1">
                            <a:latin typeface="Cambria Math" panose="02040503050406030204" pitchFamily="18" charset="0"/>
                          </a:rPr>
                          <m:t>2</m:t>
                        </m:r>
                      </m:sup>
                    </m:sSubSup>
                  </m:oMath>
                </a14:m>
                <a:r>
                  <a:rPr lang="en-US" sz="3200" dirty="0" smtClean="0"/>
                  <a:t> is a scale parameters, </a:t>
                </a:r>
                <a14:m>
                  <m:oMath xmlns:m="http://schemas.openxmlformats.org/officeDocument/2006/math">
                    <m:r>
                      <a:rPr lang="en-US" sz="3200" b="1" i="1">
                        <a:latin typeface="Cambria Math" panose="02040503050406030204" pitchFamily="18" charset="0"/>
                      </a:rPr>
                      <m:t>𝑴</m:t>
                    </m:r>
                  </m:oMath>
                </a14:m>
                <a:r>
                  <a:rPr lang="en-US" sz="3200" dirty="0" smtClean="0"/>
                  <a:t> is a diagonal matrix of scale parameters, and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𝜎</m:t>
                        </m:r>
                      </m:e>
                      <m:sub>
                        <m:r>
                          <a:rPr lang="en-US" sz="3200" i="1">
                            <a:latin typeface="Cambria Math" panose="02040503050406030204" pitchFamily="18" charset="0"/>
                          </a:rPr>
                          <m:t>𝜖</m:t>
                        </m:r>
                      </m:sub>
                      <m:sup>
                        <m:r>
                          <a:rPr lang="en-US" sz="3200" i="1">
                            <a:latin typeface="Cambria Math" panose="02040503050406030204" pitchFamily="18" charset="0"/>
                          </a:rPr>
                          <m:t>2</m:t>
                        </m:r>
                      </m:sup>
                    </m:sSubSup>
                  </m:oMath>
                </a14:m>
                <a:r>
                  <a:rPr lang="en-US" sz="3200" dirty="0" smtClean="0"/>
                  <a:t> is noise which we set to be the standard deviation of the data.</a:t>
                </a:r>
              </a:p>
              <a:p>
                <a:endParaRPr lang="en-US" sz="3200" dirty="0" smtClean="0"/>
              </a:p>
              <a:p>
                <a:r>
                  <a:rPr lang="en-US" sz="3200" dirty="0" smtClean="0"/>
                  <a:t>The regression consists of computing the covariance matrix for all of the training data and text data, then using standard Gaussian conjugacy results to solve for the mean and covariance of the test data. We take the mean as predictions and normalize to get a probability distribution. To tune the model we use L-BFGS to optimize the scale parameters in order to maximize log likelihood. We compare against simply taking the average for each bucket over time, which is common practice by police departments currently. Results are shown on the right.</a:t>
                </a:r>
              </a:p>
            </p:txBody>
          </p:sp>
        </mc:Choice>
        <mc:Fallback>
          <p:sp>
            <p:nvSpPr>
              <p:cNvPr id="32" name="TextBox 31"/>
              <p:cNvSpPr txBox="1">
                <a:spLocks noRot="1" noChangeAspect="1" noMove="1" noResize="1" noEditPoints="1" noAdjustHandles="1" noChangeArrowheads="1" noChangeShapeType="1" noTextEdit="1"/>
              </p:cNvSpPr>
              <p:nvPr/>
            </p:nvSpPr>
            <p:spPr>
              <a:xfrm>
                <a:off x="15759464" y="9069226"/>
                <a:ext cx="10907485" cy="12604989"/>
              </a:xfrm>
              <a:prstGeom prst="rect">
                <a:avLst/>
              </a:prstGeom>
              <a:blipFill rotWithShape="0">
                <a:blip r:embed="rId6"/>
                <a:stretch>
                  <a:fillRect l="-1397" t="-629" r="-1677" b="-677"/>
                </a:stretch>
              </a:blipFill>
            </p:spPr>
            <p:txBody>
              <a:bodyPr/>
              <a:lstStyle/>
              <a:p>
                <a:r>
                  <a:rPr lang="en-US">
                    <a:noFill/>
                  </a:rPr>
                  <a:t> </a:t>
                </a:r>
              </a:p>
            </p:txBody>
          </p:sp>
        </mc:Fallback>
      </mc:AlternateContent>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6671" y="10924788"/>
            <a:ext cx="6074992" cy="4176557"/>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1" y="17613118"/>
            <a:ext cx="6074997" cy="4176561"/>
          </a:xfrm>
          <a:prstGeom prst="rect">
            <a:avLst/>
          </a:prstGeom>
        </p:spPr>
      </p:pic>
      <p:sp>
        <p:nvSpPr>
          <p:cNvPr id="37" name="Rectangle 36"/>
          <p:cNvSpPr/>
          <p:nvPr/>
        </p:nvSpPr>
        <p:spPr>
          <a:xfrm>
            <a:off x="15759463" y="24653852"/>
            <a:ext cx="10907486" cy="7478970"/>
          </a:xfrm>
          <a:prstGeom prst="rect">
            <a:avLst/>
          </a:prstGeom>
        </p:spPr>
        <p:txBody>
          <a:bodyPr wrap="square">
            <a:spAutoFit/>
          </a:bodyPr>
          <a:lstStyle/>
          <a:p>
            <a:pPr marL="457200" indent="-457200">
              <a:buFontTx/>
              <a:buChar char="-"/>
            </a:pPr>
            <a:r>
              <a:rPr lang="en-US" sz="3200" dirty="0" smtClean="0"/>
              <a:t>Explore kernels more suited to the problem domain, specifically periodic kernels that capture the cyclic nature of crime and its </a:t>
            </a:r>
            <a:r>
              <a:rPr lang="en-US" sz="3200" dirty="0" smtClean="0"/>
              <a:t>variants when combined with linear and squared exponential kernels:</a:t>
            </a:r>
          </a:p>
          <a:p>
            <a:r>
              <a:rPr lang="en-US" sz="3200" dirty="0" smtClean="0"/>
              <a:t>          - SE * periodic (locally exponential): periodic functions that </a:t>
            </a:r>
          </a:p>
          <a:p>
            <a:r>
              <a:rPr lang="en-US" sz="3200" dirty="0"/>
              <a:t> </a:t>
            </a:r>
            <a:r>
              <a:rPr lang="en-US" sz="3200" dirty="0" smtClean="0"/>
              <a:t>           </a:t>
            </a:r>
            <a:r>
              <a:rPr lang="en-US" sz="3200" dirty="0" smtClean="0"/>
              <a:t>can vary over time</a:t>
            </a:r>
          </a:p>
          <a:p>
            <a:r>
              <a:rPr lang="en-US" sz="3200" dirty="0"/>
              <a:t> </a:t>
            </a:r>
            <a:r>
              <a:rPr lang="en-US" sz="3200" dirty="0" smtClean="0"/>
              <a:t>         - Linear * periodic: periodic function with varying        </a:t>
            </a:r>
          </a:p>
          <a:p>
            <a:r>
              <a:rPr lang="en-US" sz="3200" dirty="0"/>
              <a:t> </a:t>
            </a:r>
            <a:r>
              <a:rPr lang="en-US" sz="3200" dirty="0" smtClean="0"/>
              <a:t>           amplitude</a:t>
            </a:r>
          </a:p>
          <a:p>
            <a:r>
              <a:rPr lang="en-US" sz="3200" dirty="0"/>
              <a:t> </a:t>
            </a:r>
            <a:r>
              <a:rPr lang="en-US" sz="3200" dirty="0" smtClean="0"/>
              <a:t>         - Linear + periodic: periodic function with increasing mean</a:t>
            </a:r>
            <a:endParaRPr lang="en-US" sz="3200" dirty="0" smtClean="0"/>
          </a:p>
          <a:p>
            <a:pPr marL="457200" indent="-457200">
              <a:buFontTx/>
              <a:buChar char="-"/>
            </a:pPr>
            <a:r>
              <a:rPr lang="en-US" sz="3200" dirty="0" smtClean="0"/>
              <a:t>Acquire access to greater computational resources or explore less </a:t>
            </a:r>
            <a:r>
              <a:rPr lang="en-US" sz="3200" dirty="0" smtClean="0"/>
              <a:t>costly regression in order </a:t>
            </a:r>
            <a:r>
              <a:rPr lang="en-US" sz="3200" dirty="0" smtClean="0"/>
              <a:t>to explore larger datasets (e.g. Chicago), greater buckets per dimension (i.e. larger N), and/or finer temporal discretization</a:t>
            </a:r>
          </a:p>
          <a:p>
            <a:pPr marL="457200" indent="-457200">
              <a:buFontTx/>
              <a:buChar char="-"/>
            </a:pPr>
            <a:r>
              <a:rPr lang="en-US" sz="3200" dirty="0" smtClean="0"/>
              <a:t>Determine a realistic noise parameter and explore its effects on the regression</a:t>
            </a:r>
            <a:endParaRPr lang="en-US" sz="3200" dirty="0" smtClean="0"/>
          </a:p>
        </p:txBody>
      </p:sp>
      <p:sp>
        <p:nvSpPr>
          <p:cNvPr id="40" name="TextBox 39"/>
          <p:cNvSpPr txBox="1"/>
          <p:nvPr/>
        </p:nvSpPr>
        <p:spPr>
          <a:xfrm>
            <a:off x="27443839" y="11796808"/>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GP</a:t>
            </a:r>
            <a:endParaRPr lang="en-US" sz="6000" dirty="0">
              <a:solidFill>
                <a:srgbClr val="2D1E3E"/>
              </a:solidFill>
            </a:endParaRPr>
          </a:p>
        </p:txBody>
      </p:sp>
      <p:sp>
        <p:nvSpPr>
          <p:cNvPr id="41" name="TextBox 40"/>
          <p:cNvSpPr txBox="1"/>
          <p:nvPr/>
        </p:nvSpPr>
        <p:spPr>
          <a:xfrm>
            <a:off x="27443839" y="16827749"/>
            <a:ext cx="1107996" cy="2432515"/>
          </a:xfrm>
          <a:prstGeom prst="rect">
            <a:avLst/>
          </a:prstGeom>
          <a:solidFill>
            <a:srgbClr val="E5BABA"/>
          </a:solidFill>
        </p:spPr>
        <p:txBody>
          <a:bodyPr vert="vert270" wrap="square" rtlCol="0">
            <a:spAutoFit/>
          </a:bodyPr>
          <a:lstStyle/>
          <a:p>
            <a:pPr algn="ctr"/>
            <a:r>
              <a:rPr lang="en-US" sz="6000" dirty="0" err="1" smtClean="0">
                <a:solidFill>
                  <a:srgbClr val="2D1E3E"/>
                </a:solidFill>
              </a:rPr>
              <a:t>Avg</a:t>
            </a:r>
            <a:endParaRPr lang="en-US" sz="6000" dirty="0">
              <a:solidFill>
                <a:srgbClr val="2D1E3E"/>
              </a:solidFill>
            </a:endParaRPr>
          </a:p>
        </p:txBody>
      </p:sp>
      <p:sp>
        <p:nvSpPr>
          <p:cNvPr id="42" name="TextBox 41"/>
          <p:cNvSpPr txBox="1"/>
          <p:nvPr/>
        </p:nvSpPr>
        <p:spPr>
          <a:xfrm>
            <a:off x="27443839" y="22221337"/>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True</a:t>
            </a:r>
            <a:endParaRPr lang="en-US" sz="6000" dirty="0">
              <a:solidFill>
                <a:srgbClr val="2D1E3E"/>
              </a:solidFill>
            </a:endParaRPr>
          </a:p>
        </p:txBody>
      </p:sp>
      <p:sp>
        <p:nvSpPr>
          <p:cNvPr id="43" name="TextBox 42"/>
          <p:cNvSpPr txBox="1"/>
          <p:nvPr/>
        </p:nvSpPr>
        <p:spPr>
          <a:xfrm>
            <a:off x="2515399" y="23938687"/>
            <a:ext cx="4696718" cy="954107"/>
          </a:xfrm>
          <a:prstGeom prst="rect">
            <a:avLst/>
          </a:prstGeom>
          <a:solidFill>
            <a:srgbClr val="E5BABA"/>
          </a:solidFill>
        </p:spPr>
        <p:txBody>
          <a:bodyPr wrap="square" rtlCol="0">
            <a:spAutoFit/>
          </a:bodyPr>
          <a:lstStyle/>
          <a:p>
            <a:r>
              <a:rPr lang="en-US" sz="2800" dirty="0" smtClean="0">
                <a:solidFill>
                  <a:srgbClr val="2D1E3E"/>
                </a:solidFill>
              </a:rPr>
              <a:t>Right: </a:t>
            </a:r>
            <a:r>
              <a:rPr lang="en-US" sz="2800" dirty="0">
                <a:solidFill>
                  <a:srgbClr val="2D1E3E"/>
                </a:solidFill>
              </a:rPr>
              <a:t>Model likelihood vs grid size for </a:t>
            </a:r>
            <a:r>
              <a:rPr lang="en-US" sz="2800" dirty="0" smtClean="0">
                <a:solidFill>
                  <a:srgbClr val="2D1E3E"/>
                </a:solidFill>
              </a:rPr>
              <a:t>San Francisco</a:t>
            </a:r>
            <a:endParaRPr lang="en-US" sz="2800" dirty="0"/>
          </a:p>
        </p:txBody>
      </p:sp>
      <p:sp>
        <p:nvSpPr>
          <p:cNvPr id="44" name="TextBox 43"/>
          <p:cNvSpPr txBox="1"/>
          <p:nvPr/>
        </p:nvSpPr>
        <p:spPr>
          <a:xfrm>
            <a:off x="31259302" y="25799920"/>
            <a:ext cx="8929991" cy="2246769"/>
          </a:xfrm>
          <a:prstGeom prst="rect">
            <a:avLst/>
          </a:prstGeom>
          <a:solidFill>
            <a:srgbClr val="E5BABA"/>
          </a:solidFill>
        </p:spPr>
        <p:txBody>
          <a:bodyPr wrap="square" rtlCol="0">
            <a:spAutoFit/>
          </a:bodyPr>
          <a:lstStyle/>
          <a:p>
            <a:r>
              <a:rPr lang="en-US" sz="2800" dirty="0" smtClean="0">
                <a:solidFill>
                  <a:srgbClr val="2D1E3E"/>
                </a:solidFill>
              </a:rPr>
              <a:t>Above: </a:t>
            </a:r>
            <a:r>
              <a:rPr lang="en-US" sz="2800" dirty="0" smtClean="0">
                <a:solidFill>
                  <a:srgbClr val="2D1E3E"/>
                </a:solidFill>
              </a:rPr>
              <a:t>geographic </a:t>
            </a:r>
            <a:r>
              <a:rPr lang="en-US" sz="2800" dirty="0" err="1" smtClean="0">
                <a:solidFill>
                  <a:srgbClr val="2D1E3E"/>
                </a:solidFill>
              </a:rPr>
              <a:t>heatmaps</a:t>
            </a:r>
            <a:r>
              <a:rPr lang="en-US" sz="2800" dirty="0" smtClean="0">
                <a:solidFill>
                  <a:srgbClr val="2D1E3E"/>
                </a:solidFill>
              </a:rPr>
              <a:t> </a:t>
            </a:r>
            <a:r>
              <a:rPr lang="en-US" sz="2800" dirty="0" smtClean="0">
                <a:solidFill>
                  <a:srgbClr val="2D1E3E"/>
                </a:solidFill>
              </a:rPr>
              <a:t>of crime incidence for Boston (left) and San Francisco (right) </a:t>
            </a:r>
            <a:r>
              <a:rPr lang="en-US" sz="2800" dirty="0" smtClean="0">
                <a:solidFill>
                  <a:srgbClr val="2D1E3E"/>
                </a:solidFill>
              </a:rPr>
              <a:t>for t =35, 145 months, n=15, X respectively, as </a:t>
            </a:r>
            <a:r>
              <a:rPr lang="en-US" sz="2800" dirty="0" smtClean="0">
                <a:solidFill>
                  <a:srgbClr val="2D1E3E"/>
                </a:solidFill>
              </a:rPr>
              <a:t>predicted by a Gaussian process with squared exponential kernel (top), average over months (middle), and true (bottom)</a:t>
            </a:r>
            <a:endParaRPr lang="en-US" sz="2800" dirty="0">
              <a:solidFill>
                <a:srgbClr val="2D1E3E"/>
              </a:solidFill>
            </a:endParaRPr>
          </a:p>
        </p:txBody>
      </p:sp>
      <p:sp>
        <p:nvSpPr>
          <p:cNvPr id="30" name="TextBox 29"/>
          <p:cNvSpPr txBox="1"/>
          <p:nvPr/>
        </p:nvSpPr>
        <p:spPr>
          <a:xfrm>
            <a:off x="30270554" y="28683383"/>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References</a:t>
            </a:r>
            <a:endParaRPr lang="en-US" dirty="0">
              <a:solidFill>
                <a:srgbClr val="F9F1EC"/>
              </a:solidFill>
            </a:endParaRPr>
          </a:p>
        </p:txBody>
      </p:sp>
      <p:sp>
        <p:nvSpPr>
          <p:cNvPr id="3" name="TextBox 2"/>
          <p:cNvSpPr txBox="1"/>
          <p:nvPr/>
        </p:nvSpPr>
        <p:spPr>
          <a:xfrm>
            <a:off x="30270554" y="30838974"/>
            <a:ext cx="10907486" cy="1938992"/>
          </a:xfrm>
          <a:prstGeom prst="rect">
            <a:avLst/>
          </a:prstGeom>
          <a:noFill/>
        </p:spPr>
        <p:txBody>
          <a:bodyPr wrap="square" rtlCol="0">
            <a:spAutoFit/>
          </a:bodyPr>
          <a:lstStyle/>
          <a:p>
            <a:r>
              <a:rPr lang="en-US" sz="2000" dirty="0" smtClean="0"/>
              <a:t>[1] Murphy</a:t>
            </a:r>
            <a:r>
              <a:rPr lang="en-US" sz="2000" dirty="0"/>
              <a:t>, Kevin P. </a:t>
            </a:r>
            <a:r>
              <a:rPr lang="en-US" sz="2000" i="1" dirty="0"/>
              <a:t>Machine Learning: A Probabilistic Perspective</a:t>
            </a:r>
            <a:r>
              <a:rPr lang="en-US" sz="2000" dirty="0"/>
              <a:t>. Cambridge, MA: MIT, 2012. Print</a:t>
            </a:r>
            <a:r>
              <a:rPr lang="en-US" sz="2000" dirty="0" smtClean="0"/>
              <a:t>.</a:t>
            </a:r>
          </a:p>
          <a:p>
            <a:r>
              <a:rPr lang="en-US" sz="2000" dirty="0" smtClean="0"/>
              <a:t>[2] </a:t>
            </a:r>
            <a:r>
              <a:rPr lang="en-US" sz="2000" dirty="0" err="1" smtClean="0"/>
              <a:t>Duvenaud</a:t>
            </a:r>
            <a:r>
              <a:rPr lang="en-US" sz="2000" dirty="0"/>
              <a:t>, David. "The Kernel Cookbook:." </a:t>
            </a:r>
            <a:r>
              <a:rPr lang="en-US" sz="2000" i="1" dirty="0"/>
              <a:t>Kernel Cookbook</a:t>
            </a:r>
            <a:r>
              <a:rPr lang="en-US" sz="2000" dirty="0"/>
              <a:t>. Harvard SEAS, </a:t>
            </a:r>
            <a:r>
              <a:rPr lang="en-US" sz="2000" dirty="0" err="1"/>
              <a:t>n.d.</a:t>
            </a:r>
            <a:r>
              <a:rPr lang="en-US" sz="2000" dirty="0"/>
              <a:t> Web. 02 Dec. 2015.</a:t>
            </a:r>
            <a:endParaRPr lang="en-US" sz="2000" dirty="0" smtClean="0"/>
          </a:p>
          <a:p>
            <a:r>
              <a:rPr lang="en-US" sz="2000" dirty="0" smtClean="0"/>
              <a:t>[3] A. G</a:t>
            </a:r>
            <a:r>
              <a:rPr lang="en-US" sz="2000" dirty="0"/>
              <a:t>. Wilson and R. Prescott Adams. Gaussian Process Kernels for </a:t>
            </a:r>
            <a:r>
              <a:rPr lang="en-US" sz="2000" dirty="0" smtClean="0"/>
              <a:t>Pattern Discovery </a:t>
            </a:r>
            <a:r>
              <a:rPr lang="en-US" sz="2000" dirty="0"/>
              <a:t>and </a:t>
            </a:r>
            <a:r>
              <a:rPr lang="en-US" sz="2000" dirty="0" smtClean="0"/>
              <a:t>Extrapolation. </a:t>
            </a:r>
            <a:r>
              <a:rPr lang="en-US" sz="2000" dirty="0" err="1" smtClean="0"/>
              <a:t>ArXiv</a:t>
            </a:r>
            <a:r>
              <a:rPr lang="en-US" sz="2000" dirty="0" smtClean="0"/>
              <a:t> e-prints, </a:t>
            </a:r>
            <a:r>
              <a:rPr lang="en-US" sz="2000" dirty="0"/>
              <a:t>February 2013</a:t>
            </a:r>
            <a:r>
              <a:rPr lang="en-US" sz="2000" dirty="0" smtClean="0"/>
              <a:t>.</a:t>
            </a:r>
          </a:p>
          <a:p>
            <a:r>
              <a:rPr lang="en-US" sz="2000" dirty="0" smtClean="0"/>
              <a:t>[4] Wang</a:t>
            </a:r>
            <a:r>
              <a:rPr lang="en-US" sz="2000" dirty="0"/>
              <a:t>, J.M.; Fleet, D.J.; </a:t>
            </a:r>
            <a:r>
              <a:rPr lang="en-US" sz="2000" dirty="0" err="1"/>
              <a:t>Hertzmann</a:t>
            </a:r>
            <a:r>
              <a:rPr lang="en-US" sz="2000" dirty="0"/>
              <a:t>, A., "Gaussian Process Dynamical Models for Human Motion," in </a:t>
            </a:r>
            <a:r>
              <a:rPr lang="en-US" sz="2000" i="1" dirty="0"/>
              <a:t>Pattern Analysis and Machine Intelligence, IEEE Transactions on</a:t>
            </a:r>
            <a:r>
              <a:rPr lang="en-US" sz="2000" dirty="0"/>
              <a:t> , vol.30, no.2, pp.283-298, Feb. </a:t>
            </a:r>
            <a:r>
              <a:rPr lang="en-US" sz="2000" dirty="0" smtClean="0"/>
              <a:t>2008</a:t>
            </a:r>
            <a:endParaRPr lang="en-US" sz="2000"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83602" y="10924786"/>
            <a:ext cx="6074992" cy="4176557"/>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17759" y="20986669"/>
            <a:ext cx="6074992" cy="4176557"/>
          </a:xfrm>
          <a:prstGeom prst="rect">
            <a:avLst/>
          </a:prstGeom>
        </p:spPr>
      </p:pic>
      <p:sp>
        <p:nvSpPr>
          <p:cNvPr id="33" name="TextBox 32"/>
          <p:cNvSpPr txBox="1"/>
          <p:nvPr/>
        </p:nvSpPr>
        <p:spPr>
          <a:xfrm>
            <a:off x="8438428" y="18946623"/>
            <a:ext cx="4696718" cy="954107"/>
          </a:xfrm>
          <a:prstGeom prst="rect">
            <a:avLst/>
          </a:prstGeom>
          <a:solidFill>
            <a:srgbClr val="E5BABA"/>
          </a:solidFill>
        </p:spPr>
        <p:txBody>
          <a:bodyPr wrap="square" rtlCol="0">
            <a:spAutoFit/>
          </a:bodyPr>
          <a:lstStyle/>
          <a:p>
            <a:r>
              <a:rPr lang="en-US" sz="2800" dirty="0" smtClean="0">
                <a:solidFill>
                  <a:srgbClr val="2D1E3E"/>
                </a:solidFill>
              </a:rPr>
              <a:t>Left: Model likelihood vs grid size for Boston</a:t>
            </a:r>
            <a:endParaRPr lang="en-US" sz="2800" dirty="0"/>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260" y="27901221"/>
            <a:ext cx="6074997" cy="4176560"/>
          </a:xfrm>
          <a:prstGeom prst="rect">
            <a:avLst/>
          </a:prstGeom>
        </p:spPr>
      </p:pic>
      <p:sp>
        <p:nvSpPr>
          <p:cNvPr id="45" name="TextBox 44"/>
          <p:cNvSpPr txBox="1"/>
          <p:nvPr/>
        </p:nvSpPr>
        <p:spPr>
          <a:xfrm>
            <a:off x="8592937" y="29560320"/>
            <a:ext cx="4696718" cy="1384995"/>
          </a:xfrm>
          <a:prstGeom prst="rect">
            <a:avLst/>
          </a:prstGeom>
          <a:solidFill>
            <a:srgbClr val="E5BABA"/>
          </a:solidFill>
        </p:spPr>
        <p:txBody>
          <a:bodyPr wrap="square" rtlCol="0">
            <a:spAutoFit/>
          </a:bodyPr>
          <a:lstStyle/>
          <a:p>
            <a:r>
              <a:rPr lang="en-US" sz="2800" dirty="0" smtClean="0">
                <a:solidFill>
                  <a:srgbClr val="2D1E3E"/>
                </a:solidFill>
              </a:rPr>
              <a:t>Left: </a:t>
            </a:r>
            <a:r>
              <a:rPr lang="en-US" sz="2800" dirty="0">
                <a:solidFill>
                  <a:srgbClr val="2D1E3E"/>
                </a:solidFill>
              </a:rPr>
              <a:t>Predictive distribution vs true distribution for some geographical </a:t>
            </a:r>
            <a:r>
              <a:rPr lang="en-US" sz="2800" dirty="0" smtClean="0">
                <a:solidFill>
                  <a:srgbClr val="2D1E3E"/>
                </a:solidFill>
              </a:rPr>
              <a:t>buckets in Boston</a:t>
            </a:r>
            <a:endParaRPr lang="en-US" sz="2800" dirty="0">
              <a:solidFill>
                <a:srgbClr val="2D1E3E"/>
              </a:solidFill>
            </a:endParaRPr>
          </a:p>
        </p:txBody>
      </p:sp>
    </p:spTree>
    <p:extLst>
      <p:ext uri="{BB962C8B-B14F-4D97-AF65-F5344CB8AC3E}">
        <p14:creationId xmlns:p14="http://schemas.microsoft.com/office/powerpoint/2010/main" val="158492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596</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Wang</dc:creator>
  <cp:lastModifiedBy>Alex Wang</cp:lastModifiedBy>
  <cp:revision>29</cp:revision>
  <dcterms:created xsi:type="dcterms:W3CDTF">2015-12-01T23:43:59Z</dcterms:created>
  <dcterms:modified xsi:type="dcterms:W3CDTF">2015-12-02T21:18:53Z</dcterms:modified>
</cp:coreProperties>
</file>