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0" r:id="rId3"/>
    <p:sldId id="322" r:id="rId5"/>
    <p:sldId id="323" r:id="rId6"/>
    <p:sldId id="493" r:id="rId7"/>
    <p:sldId id="494" r:id="rId8"/>
    <p:sldId id="495" r:id="rId9"/>
    <p:sldId id="300" r:id="rId10"/>
    <p:sldId id="489" r:id="rId11"/>
    <p:sldId id="496" r:id="rId12"/>
    <p:sldId id="490" r:id="rId13"/>
    <p:sldId id="324" r:id="rId14"/>
    <p:sldId id="463" r:id="rId15"/>
    <p:sldId id="497" r:id="rId16"/>
    <p:sldId id="498" r:id="rId17"/>
    <p:sldId id="499" r:id="rId18"/>
    <p:sldId id="325" r:id="rId19"/>
    <p:sldId id="336" r:id="rId20"/>
    <p:sldId id="334" r:id="rId21"/>
    <p:sldId id="503" r:id="rId22"/>
    <p:sldId id="304" r:id="rId23"/>
    <p:sldId id="501" r:id="rId24"/>
    <p:sldId id="308" r:id="rId25"/>
    <p:sldId id="502" r:id="rId26"/>
    <p:sldId id="326" r:id="rId27"/>
    <p:sldId id="321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8" y="79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Picture Placeholder 3"/>
          <p:cNvSpPr txBox="1"/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95" marR="0" indent="-366395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  <a:endParaRPr lang="en-US" sz="80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modao.cc/app/6f036d7120ca1a034666dceb1774afeab02fc26e?simulator_type=device&amp;stick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localhost:8080" TargetMode="Externa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modao.cc/app/6f036d7120ca1a034666dceb1774afeab02fc26e?simulator_type=device&amp;stick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34502" y="-29766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2020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问卷调查平台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2564080">
            <a:off x="8926260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80426" y="4005118"/>
            <a:ext cx="6575928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组长：杨伟程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组员：孙博、张炳元、唐槺棣、韦宏晟、汤铭峰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3937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原型设计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65505" y="776605"/>
            <a:ext cx="1115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链接：</a:t>
            </a:r>
            <a:r>
              <a:rPr lang="zh-CN" altLang="en-US" sz="1400">
                <a:hlinkClick r:id="rId1" action="ppaction://hlinkfile"/>
              </a:rPr>
              <a:t>https://modao.cc/app/6f036d7120ca1a034666dceb1774afeab02fc26e?simulator_type=device&amp;sticky</a:t>
            </a:r>
            <a:endParaRPr lang="zh-CN" altLang="en-US" sz="1400">
              <a:hlinkClick r:id="rId1" action="ppaction://hlinkfile"/>
            </a:endParaRPr>
          </a:p>
          <a:p>
            <a:endParaRPr lang="zh-CN" altLang="en-US" sz="140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5" y="1114425"/>
            <a:ext cx="7524750" cy="5600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概要设计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33413" y="934085"/>
            <a:ext cx="4572597" cy="203517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640" y="472158"/>
            <a:ext cx="2063690" cy="46037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项目整体结构</a:t>
            </a:r>
            <a:endParaRPr lang="zh-CN" altLang="en-US" sz="24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754630" y="1395730"/>
          <a:ext cx="6502400" cy="483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550"/>
                <a:gridCol w="3740785"/>
                <a:gridCol w="1282065"/>
              </a:tblGrid>
              <a:tr h="871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</a:t>
                      </a: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需求名称</a:t>
                      </a:r>
                      <a:endParaRPr lang="en-US" alt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需求分级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问卷管理列表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问卷新建及编辑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删除问卷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发布问卷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问卷填写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查看数据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留言板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预览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33413" y="932815"/>
            <a:ext cx="4572597" cy="203517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640" y="472158"/>
            <a:ext cx="2063690" cy="46037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数据库设计</a:t>
            </a:r>
            <a:endParaRPr lang="zh-CN" altLang="en-US" sz="24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922655"/>
            <a:ext cx="5634990" cy="5892165"/>
          </a:xfrm>
          <a:prstGeom prst="rect">
            <a:avLst/>
          </a:prstGeom>
        </p:spPr>
      </p:pic>
      <p:sp>
        <p:nvSpPr>
          <p:cNvPr id="135" name="矩形 134"/>
          <p:cNvSpPr/>
          <p:nvPr/>
        </p:nvSpPr>
        <p:spPr>
          <a:xfrm>
            <a:off x="6956775" y="922609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问卷标题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952965" y="1725381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发布状态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56775" y="2536476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截止时间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1476" y="55438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title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61476" y="133653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status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461476" y="213899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deadline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2265" y="3383869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所有问题包括答案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1760" y="3077210"/>
            <a:ext cx="170053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b="1" spc="300">
                <a:solidFill>
                  <a:schemeClr val="bg1"/>
                </a:solidFill>
              </a:rPr>
              <a:t>questions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2966" y="394193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类型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6776" y="452088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问题内容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2966" y="509746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zh-CN" altLang="zh-CN" b="1" spc="300">
                <a:solidFill>
                  <a:schemeClr val="bg1"/>
                </a:solidFill>
              </a:rPr>
              <a:t>选项内容</a:t>
            </a:r>
            <a:endParaRPr lang="zh-CN" altLang="zh-CN" b="1" spc="3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2966" y="567531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答案内容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4865" y="609600"/>
            <a:ext cx="15240" cy="554863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04230" y="0"/>
            <a:ext cx="2394585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questionnaire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9" idx="1"/>
          </p:cNvCxnSpPr>
          <p:nvPr/>
        </p:nvCxnSpPr>
        <p:spPr>
          <a:xfrm flipH="1" flipV="1">
            <a:off x="9347200" y="4210685"/>
            <a:ext cx="1106805" cy="126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9361805" y="2574290"/>
            <a:ext cx="1129665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54005" y="4152900"/>
            <a:ext cx="170053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userName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91470" y="3244850"/>
            <a:ext cx="170053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b="1" spc="300">
                <a:solidFill>
                  <a:schemeClr val="bg1"/>
                </a:solidFill>
              </a:rPr>
              <a:t>passWord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360535" y="554355"/>
            <a:ext cx="15240" cy="554863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904230" y="527685"/>
            <a:ext cx="341503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030595" y="6126480"/>
            <a:ext cx="341503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33413" y="934085"/>
            <a:ext cx="4572597" cy="203517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640" y="472158"/>
            <a:ext cx="2063690" cy="46037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技术选型</a:t>
            </a:r>
            <a:endParaRPr lang="zh-CN" altLang="en-US" sz="24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49070" y="1411605"/>
            <a:ext cx="83286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产品原型设计：墨刀</a:t>
            </a:r>
            <a:endParaRPr lang="zh-CN" altLang="en-US" sz="2400"/>
          </a:p>
          <a:p>
            <a:r>
              <a:rPr lang="zh-CN" altLang="en-US" sz="2400"/>
              <a:t>项目管理：Excel</a:t>
            </a:r>
            <a:endParaRPr lang="zh-CN" altLang="en-US" sz="2400"/>
          </a:p>
          <a:p>
            <a:r>
              <a:rPr lang="zh-CN" altLang="en-US" sz="2400"/>
              <a:t>前端基础：HTML / CSS / JS </a:t>
            </a:r>
            <a:endParaRPr lang="zh-CN" altLang="en-US" sz="2400"/>
          </a:p>
          <a:p>
            <a:r>
              <a:rPr lang="zh-CN" altLang="en-US" sz="2400"/>
              <a:t>代码管理: Git</a:t>
            </a:r>
            <a:endParaRPr lang="zh-CN" altLang="en-US" sz="2400"/>
          </a:p>
          <a:p>
            <a:r>
              <a:rPr lang="zh-CN" altLang="en-US" sz="2400"/>
              <a:t>包管理: npm</a:t>
            </a:r>
            <a:endParaRPr lang="zh-CN" altLang="en-US" sz="2400"/>
          </a:p>
          <a:p>
            <a:r>
              <a:rPr lang="zh-CN" altLang="en-US" sz="2400"/>
              <a:t>脚手架 / 打包工具：</a:t>
            </a:r>
            <a:r>
              <a:rPr lang="en-US" altLang="zh-CN" sz="2400"/>
              <a:t>vue-cli3</a:t>
            </a:r>
            <a:endParaRPr lang="zh-CN" altLang="en-US" sz="2400"/>
          </a:p>
          <a:p>
            <a:r>
              <a:rPr lang="zh-CN" altLang="en-US" sz="2400"/>
              <a:t>视图框架</a:t>
            </a:r>
            <a:r>
              <a:rPr lang="en-US" altLang="zh-CN" sz="2400"/>
              <a:t>: </a:t>
            </a:r>
            <a:r>
              <a:rPr lang="zh-CN" altLang="en-US" sz="2400"/>
              <a:t>Vue </a:t>
            </a:r>
            <a:endParaRPr lang="zh-CN" altLang="en-US" sz="2400"/>
          </a:p>
          <a:p>
            <a:r>
              <a:rPr lang="zh-CN" altLang="en-US" sz="2400"/>
              <a:t>视图组件库：</a:t>
            </a:r>
            <a:r>
              <a:rPr lang="en-US" altLang="zh-CN" sz="2400"/>
              <a:t>element-ui</a:t>
            </a:r>
            <a:endParaRPr lang="zh-CN" altLang="en-US" sz="2400"/>
          </a:p>
          <a:p>
            <a:r>
              <a:rPr lang="zh-CN" altLang="en-US" sz="2400"/>
              <a:t>服务端技术：字节跳动轻服务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21"/>
          <p:cNvSpPr/>
          <p:nvPr/>
        </p:nvSpPr>
        <p:spPr bwMode="auto">
          <a:xfrm>
            <a:off x="4601565" y="4301457"/>
            <a:ext cx="1441449" cy="1284816"/>
          </a:xfrm>
          <a:custGeom>
            <a:avLst/>
            <a:gdLst>
              <a:gd name="T0" fmla="*/ 0 w 288"/>
              <a:gd name="T1" fmla="*/ 91 h 257"/>
              <a:gd name="T2" fmla="*/ 288 w 288"/>
              <a:gd name="T3" fmla="*/ 257 h 257"/>
              <a:gd name="T4" fmla="*/ 288 w 288"/>
              <a:gd name="T5" fmla="*/ 76 h 257"/>
              <a:gd name="T6" fmla="*/ 157 w 288"/>
              <a:gd name="T7" fmla="*/ 0 h 257"/>
              <a:gd name="T8" fmla="*/ 0 w 288"/>
              <a:gd name="T9" fmla="*/ 9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91"/>
                </a:moveTo>
                <a:cubicBezTo>
                  <a:pt x="60" y="188"/>
                  <a:pt x="166" y="253"/>
                  <a:pt x="288" y="257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157" y="0"/>
                  <a:pt x="157" y="0"/>
                  <a:pt x="157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3" name="Freeform 22"/>
          <p:cNvSpPr/>
          <p:nvPr/>
        </p:nvSpPr>
        <p:spPr bwMode="auto">
          <a:xfrm>
            <a:off x="4313063" y="3000977"/>
            <a:ext cx="994833" cy="1663700"/>
          </a:xfrm>
          <a:custGeom>
            <a:avLst/>
            <a:gdLst>
              <a:gd name="T0" fmla="*/ 42 w 199"/>
              <a:gd name="T1" fmla="*/ 0 h 333"/>
              <a:gd name="T2" fmla="*/ 0 w 199"/>
              <a:gd name="T3" fmla="*/ 167 h 333"/>
              <a:gd name="T4" fmla="*/ 42 w 199"/>
              <a:gd name="T5" fmla="*/ 333 h 333"/>
              <a:gd name="T6" fmla="*/ 199 w 199"/>
              <a:gd name="T7" fmla="*/ 242 h 333"/>
              <a:gd name="T8" fmla="*/ 199 w 199"/>
              <a:gd name="T9" fmla="*/ 91 h 333"/>
              <a:gd name="T10" fmla="*/ 42 w 199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42" y="0"/>
                </a:moveTo>
                <a:cubicBezTo>
                  <a:pt x="15" y="50"/>
                  <a:pt x="0" y="106"/>
                  <a:pt x="0" y="167"/>
                </a:cubicBezTo>
                <a:cubicBezTo>
                  <a:pt x="0" y="227"/>
                  <a:pt x="15" y="283"/>
                  <a:pt x="42" y="333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91"/>
                  <a:pt x="199" y="91"/>
                  <a:pt x="199" y="91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4" name="Freeform 23"/>
          <p:cNvSpPr/>
          <p:nvPr/>
        </p:nvSpPr>
        <p:spPr bwMode="auto">
          <a:xfrm>
            <a:off x="6161547" y="4301457"/>
            <a:ext cx="1439333" cy="1284816"/>
          </a:xfrm>
          <a:custGeom>
            <a:avLst/>
            <a:gdLst>
              <a:gd name="T0" fmla="*/ 0 w 288"/>
              <a:gd name="T1" fmla="*/ 257 h 257"/>
              <a:gd name="T2" fmla="*/ 288 w 288"/>
              <a:gd name="T3" fmla="*/ 91 h 257"/>
              <a:gd name="T4" fmla="*/ 131 w 288"/>
              <a:gd name="T5" fmla="*/ 0 h 257"/>
              <a:gd name="T6" fmla="*/ 0 w 288"/>
              <a:gd name="T7" fmla="*/ 76 h 257"/>
              <a:gd name="T8" fmla="*/ 0 w 28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257"/>
                </a:moveTo>
                <a:cubicBezTo>
                  <a:pt x="122" y="253"/>
                  <a:pt x="228" y="188"/>
                  <a:pt x="288" y="91"/>
                </a:cubicBezTo>
                <a:cubicBezTo>
                  <a:pt x="131" y="0"/>
                  <a:pt x="131" y="0"/>
                  <a:pt x="131" y="0"/>
                </a:cubicBezTo>
                <a:cubicBezTo>
                  <a:pt x="0" y="76"/>
                  <a:pt x="0" y="76"/>
                  <a:pt x="0" y="76"/>
                </a:cubicBezTo>
                <a:lnTo>
                  <a:pt x="0" y="257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5" name="Freeform 24"/>
          <p:cNvSpPr/>
          <p:nvPr/>
        </p:nvSpPr>
        <p:spPr bwMode="auto">
          <a:xfrm>
            <a:off x="4601565" y="2051441"/>
            <a:ext cx="1441449" cy="1284817"/>
          </a:xfrm>
          <a:custGeom>
            <a:avLst/>
            <a:gdLst>
              <a:gd name="T0" fmla="*/ 288 w 288"/>
              <a:gd name="T1" fmla="*/ 0 h 257"/>
              <a:gd name="T2" fmla="*/ 0 w 288"/>
              <a:gd name="T3" fmla="*/ 166 h 257"/>
              <a:gd name="T4" fmla="*/ 157 w 288"/>
              <a:gd name="T5" fmla="*/ 257 h 257"/>
              <a:gd name="T6" fmla="*/ 288 w 288"/>
              <a:gd name="T7" fmla="*/ 181 h 257"/>
              <a:gd name="T8" fmla="*/ 288 w 288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0"/>
                </a:moveTo>
                <a:cubicBezTo>
                  <a:pt x="166" y="4"/>
                  <a:pt x="60" y="69"/>
                  <a:pt x="0" y="166"/>
                </a:cubicBezTo>
                <a:cubicBezTo>
                  <a:pt x="157" y="257"/>
                  <a:pt x="157" y="257"/>
                  <a:pt x="157" y="257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6" name="Freeform 25"/>
          <p:cNvSpPr/>
          <p:nvPr/>
        </p:nvSpPr>
        <p:spPr bwMode="auto">
          <a:xfrm>
            <a:off x="6876981" y="2987007"/>
            <a:ext cx="994833" cy="1663700"/>
          </a:xfrm>
          <a:custGeom>
            <a:avLst/>
            <a:gdLst>
              <a:gd name="T0" fmla="*/ 157 w 199"/>
              <a:gd name="T1" fmla="*/ 333 h 333"/>
              <a:gd name="T2" fmla="*/ 199 w 199"/>
              <a:gd name="T3" fmla="*/ 167 h 333"/>
              <a:gd name="T4" fmla="*/ 157 w 199"/>
              <a:gd name="T5" fmla="*/ 0 h 333"/>
              <a:gd name="T6" fmla="*/ 0 w 199"/>
              <a:gd name="T7" fmla="*/ 91 h 333"/>
              <a:gd name="T8" fmla="*/ 0 w 199"/>
              <a:gd name="T9" fmla="*/ 242 h 333"/>
              <a:gd name="T10" fmla="*/ 157 w 199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157" y="333"/>
                </a:moveTo>
                <a:cubicBezTo>
                  <a:pt x="184" y="283"/>
                  <a:pt x="199" y="227"/>
                  <a:pt x="199" y="167"/>
                </a:cubicBezTo>
                <a:cubicBezTo>
                  <a:pt x="199" y="106"/>
                  <a:pt x="184" y="50"/>
                  <a:pt x="157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242"/>
                  <a:pt x="0" y="242"/>
                  <a:pt x="0" y="242"/>
                </a:cubicBezTo>
                <a:lnTo>
                  <a:pt x="157" y="33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7" name="Freeform 26"/>
          <p:cNvSpPr/>
          <p:nvPr/>
        </p:nvSpPr>
        <p:spPr bwMode="auto">
          <a:xfrm>
            <a:off x="6161547" y="2051441"/>
            <a:ext cx="1439333" cy="1284817"/>
          </a:xfrm>
          <a:custGeom>
            <a:avLst/>
            <a:gdLst>
              <a:gd name="T0" fmla="*/ 288 w 288"/>
              <a:gd name="T1" fmla="*/ 166 h 257"/>
              <a:gd name="T2" fmla="*/ 0 w 288"/>
              <a:gd name="T3" fmla="*/ 0 h 257"/>
              <a:gd name="T4" fmla="*/ 0 w 288"/>
              <a:gd name="T5" fmla="*/ 181 h 257"/>
              <a:gd name="T6" fmla="*/ 131 w 288"/>
              <a:gd name="T7" fmla="*/ 257 h 257"/>
              <a:gd name="T8" fmla="*/ 288 w 288"/>
              <a:gd name="T9" fmla="*/ 16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166"/>
                </a:moveTo>
                <a:cubicBezTo>
                  <a:pt x="228" y="69"/>
                  <a:pt x="122" y="4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31" y="257"/>
                  <a:pt x="131" y="257"/>
                  <a:pt x="131" y="257"/>
                </a:cubicBezTo>
                <a:lnTo>
                  <a:pt x="288" y="16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49844" y="1818752"/>
            <a:ext cx="311731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项目建立与架构建设、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axios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请求封装、导航栏布置与路由导航、数据报表页面、前后端接口设计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. 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9552" y="3334301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原型自主策划与设计、前端界面优化、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前后端接口文档编写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49844" y="4983690"/>
            <a:ext cx="3117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软件测试、发布页面、截止时间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19413" y="4983690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查看页面、后端实现、问卷状态检测与设置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316313" y="3389402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留言板、查看填写页面、后端实现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719413" y="1768889"/>
            <a:ext cx="311731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编辑页面、预览页面、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token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前后端验证、问卷管理列表、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前后端接口设计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35807" y="256919"/>
            <a:ext cx="3385350" cy="612864"/>
            <a:chOff x="767557" y="271524"/>
            <a:chExt cx="3385350" cy="612864"/>
          </a:xfrm>
        </p:grpSpPr>
        <p:sp>
          <p:nvSpPr>
            <p:cNvPr id="99" name="文本框 98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分工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1" name="矩形: 圆角 100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2865550" y="1504565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孙博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198955" y="3000947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张炳元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844598" y="4638326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b="1" spc="300">
                <a:solidFill>
                  <a:schemeClr val="bg1"/>
                </a:solidFill>
                <a:sym typeface="+mn-ea"/>
              </a:rPr>
              <a:t>韦宏晟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780563" y="1504565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杨伟程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389182" y="3009837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汤铭锋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59611" y="4638326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b="1" spc="300">
                <a:solidFill>
                  <a:schemeClr val="bg1"/>
                </a:solidFill>
                <a:sym typeface="+mn-ea"/>
              </a:rPr>
              <a:t>唐槺棣</a:t>
            </a:r>
            <a:endParaRPr lang="zh-CN" altLang="en-US" b="1" spc="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前后端开发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9050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1115516" y="2139376"/>
            <a:ext cx="2294255" cy="2170600"/>
            <a:chOff x="744489" y="1640544"/>
            <a:chExt cx="1891326" cy="1789388"/>
          </a:xfrm>
        </p:grpSpPr>
        <p:grpSp>
          <p:nvGrpSpPr>
            <p:cNvPr id="63" name="组合 62"/>
            <p:cNvGrpSpPr/>
            <p:nvPr/>
          </p:nvGrpSpPr>
          <p:grpSpPr>
            <a:xfrm>
              <a:off x="795459" y="1640544"/>
              <a:ext cx="1789388" cy="1789388"/>
              <a:chOff x="503238" y="1406011"/>
              <a:chExt cx="1327356" cy="1327356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503238" y="1406012"/>
                <a:ext cx="1327355" cy="1327355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503239" y="1406011"/>
                <a:ext cx="1327355" cy="1327355"/>
              </a:xfrm>
              <a:prstGeom prst="arc">
                <a:avLst>
                  <a:gd name="adj1" fmla="val 16142792"/>
                  <a:gd name="adj2" fmla="val 3665283"/>
                </a:avLst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44489" y="2146195"/>
              <a:ext cx="1891326" cy="549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sz="3735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3-5</a:t>
              </a:r>
              <a:r>
                <a:rPr lang="zh-CN" altLang="en-US" sz="3735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月中旬</a:t>
              </a:r>
              <a:endParaRPr lang="zh-CN" altLang="en-US" sz="3735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007129" y="2139376"/>
            <a:ext cx="2170600" cy="2170600"/>
            <a:chOff x="795459" y="1640544"/>
            <a:chExt cx="1789388" cy="1789388"/>
          </a:xfrm>
        </p:grpSpPr>
        <p:grpSp>
          <p:nvGrpSpPr>
            <p:cNvPr id="68" name="组合 67"/>
            <p:cNvGrpSpPr/>
            <p:nvPr/>
          </p:nvGrpSpPr>
          <p:grpSpPr>
            <a:xfrm>
              <a:off x="795459" y="1640544"/>
              <a:ext cx="1789388" cy="1789388"/>
              <a:chOff x="503238" y="1406011"/>
              <a:chExt cx="1327356" cy="132735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503238" y="1406012"/>
                <a:ext cx="1327355" cy="1327355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  <p:sp>
            <p:nvSpPr>
              <p:cNvPr id="71" name="弧形 70"/>
              <p:cNvSpPr/>
              <p:nvPr/>
            </p:nvSpPr>
            <p:spPr>
              <a:xfrm>
                <a:off x="503239" y="1406011"/>
                <a:ext cx="1327355" cy="1327355"/>
              </a:xfrm>
              <a:prstGeom prst="arc">
                <a:avLst>
                  <a:gd name="adj1" fmla="val 16142792"/>
                  <a:gd name="adj2" fmla="val 8332404"/>
                </a:avLst>
              </a:prstGeom>
              <a:ln w="152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881904" y="2146195"/>
              <a:ext cx="1616500" cy="988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5</a:t>
              </a:r>
              <a:r>
                <a:rPr lang="zh-CN" altLang="en-US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月中旬</a:t>
              </a:r>
              <a:r>
                <a:rPr lang="en-US" altLang="zh-CN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-</a:t>
              </a:r>
              <a:endParaRPr lang="en-US" altLang="zh-CN" sz="36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  <a:p>
              <a:pPr algn="ctr" defTabSz="914400"/>
              <a:r>
                <a:rPr lang="en-US" altLang="zh-CN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6</a:t>
              </a:r>
              <a:r>
                <a:rPr lang="zh-CN" altLang="en-US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月初</a:t>
              </a:r>
              <a:endParaRPr lang="zh-CN" altLang="en-US" sz="36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836913" y="2139376"/>
            <a:ext cx="2170600" cy="2170600"/>
            <a:chOff x="795459" y="1640544"/>
            <a:chExt cx="1789388" cy="1789388"/>
          </a:xfrm>
        </p:grpSpPr>
        <p:grpSp>
          <p:nvGrpSpPr>
            <p:cNvPr id="73" name="组合 72"/>
            <p:cNvGrpSpPr/>
            <p:nvPr/>
          </p:nvGrpSpPr>
          <p:grpSpPr>
            <a:xfrm>
              <a:off x="795459" y="1640544"/>
              <a:ext cx="1789388" cy="1789388"/>
              <a:chOff x="503238" y="1406011"/>
              <a:chExt cx="1327356" cy="132735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3238" y="1406012"/>
                <a:ext cx="1327355" cy="1327355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  <p:sp>
            <p:nvSpPr>
              <p:cNvPr id="76" name="弧形 75"/>
              <p:cNvSpPr/>
              <p:nvPr/>
            </p:nvSpPr>
            <p:spPr>
              <a:xfrm>
                <a:off x="503239" y="1406011"/>
                <a:ext cx="1327355" cy="1327355"/>
              </a:xfrm>
              <a:prstGeom prst="arc">
                <a:avLst>
                  <a:gd name="adj1" fmla="val 16142792"/>
                  <a:gd name="adj2" fmla="val 12594893"/>
                </a:avLst>
              </a:prstGeom>
              <a:ln w="152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804691" y="2250367"/>
              <a:ext cx="1770926" cy="481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6</a:t>
              </a:r>
              <a:r>
                <a:rPr lang="zh-CN" altLang="en-US" sz="32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月初</a:t>
              </a:r>
              <a:r>
                <a:rPr lang="en-US" altLang="zh-CN" sz="32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-6.10</a:t>
              </a:r>
              <a:endParaRPr lang="en-US" altLang="zh-CN" sz="32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67557" y="271524"/>
            <a:ext cx="3353600" cy="612864"/>
            <a:chOff x="767557" y="271524"/>
            <a:chExt cx="335360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2584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plan</a:t>
              </a:r>
              <a:endParaRPr lang="en-US" altLang="zh-CN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432100" y="463824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spc="300">
                <a:solidFill>
                  <a:schemeClr val="bg1"/>
                </a:solidFill>
              </a:rPr>
              <a:t>前端开发</a:t>
            </a:r>
            <a:endParaRPr lang="zh-CN" altLang="zh-CN" b="1" spc="30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414771" y="463824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后端开发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177655" y="4638040"/>
            <a:ext cx="181864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接口对接测试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83005" y="5226685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24"/>
          <p:cNvSpPr/>
          <p:nvPr/>
        </p:nvSpPr>
        <p:spPr bwMode="auto">
          <a:xfrm>
            <a:off x="6139079" y="3855579"/>
            <a:ext cx="1396205" cy="1396205"/>
          </a:xfrm>
          <a:custGeom>
            <a:avLst/>
            <a:gdLst>
              <a:gd name="T0" fmla="*/ 0 w 196"/>
              <a:gd name="T1" fmla="*/ 196 h 196"/>
              <a:gd name="T2" fmla="*/ 196 w 196"/>
              <a:gd name="T3" fmla="*/ 0 h 196"/>
              <a:gd name="T4" fmla="*/ 159 w 196"/>
              <a:gd name="T5" fmla="*/ 0 h 196"/>
              <a:gd name="T6" fmla="*/ 0 w 196"/>
              <a:gd name="T7" fmla="*/ 159 h 196"/>
              <a:gd name="T8" fmla="*/ 0 w 196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6">
                <a:moveTo>
                  <a:pt x="0" y="196"/>
                </a:moveTo>
                <a:cubicBezTo>
                  <a:pt x="107" y="192"/>
                  <a:pt x="192" y="106"/>
                  <a:pt x="19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5" y="86"/>
                  <a:pt x="86" y="154"/>
                  <a:pt x="0" y="159"/>
                </a:cubicBezTo>
                <a:lnTo>
                  <a:pt x="0" y="19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5" name="Freeform 23"/>
          <p:cNvSpPr/>
          <p:nvPr/>
        </p:nvSpPr>
        <p:spPr bwMode="auto">
          <a:xfrm>
            <a:off x="6160495" y="1861729"/>
            <a:ext cx="1852088" cy="1859227"/>
          </a:xfrm>
          <a:custGeom>
            <a:avLst/>
            <a:gdLst>
              <a:gd name="T0" fmla="*/ 0 w 260"/>
              <a:gd name="T1" fmla="*/ 0 h 261"/>
              <a:gd name="T2" fmla="*/ 260 w 260"/>
              <a:gd name="T3" fmla="*/ 261 h 261"/>
              <a:gd name="T4" fmla="*/ 211 w 260"/>
              <a:gd name="T5" fmla="*/ 261 h 261"/>
              <a:gd name="T6" fmla="*/ 0 w 260"/>
              <a:gd name="T7" fmla="*/ 50 h 261"/>
              <a:gd name="T8" fmla="*/ 0 w 260"/>
              <a:gd name="T9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261">
                <a:moveTo>
                  <a:pt x="0" y="0"/>
                </a:moveTo>
                <a:cubicBezTo>
                  <a:pt x="141" y="6"/>
                  <a:pt x="255" y="119"/>
                  <a:pt x="260" y="261"/>
                </a:cubicBezTo>
                <a:cubicBezTo>
                  <a:pt x="211" y="261"/>
                  <a:pt x="211" y="261"/>
                  <a:pt x="211" y="261"/>
                </a:cubicBezTo>
                <a:cubicBezTo>
                  <a:pt x="206" y="147"/>
                  <a:pt x="114" y="55"/>
                  <a:pt x="0" y="5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735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6" name="Freeform 25"/>
          <p:cNvSpPr/>
          <p:nvPr/>
        </p:nvSpPr>
        <p:spPr bwMode="auto">
          <a:xfrm>
            <a:off x="6139079" y="2339029"/>
            <a:ext cx="1396205" cy="1403344"/>
          </a:xfrm>
          <a:custGeom>
            <a:avLst/>
            <a:gdLst>
              <a:gd name="T0" fmla="*/ 0 w 196"/>
              <a:gd name="T1" fmla="*/ 38 h 197"/>
              <a:gd name="T2" fmla="*/ 159 w 196"/>
              <a:gd name="T3" fmla="*/ 197 h 197"/>
              <a:gd name="T4" fmla="*/ 196 w 196"/>
              <a:gd name="T5" fmla="*/ 197 h 197"/>
              <a:gd name="T6" fmla="*/ 0 w 196"/>
              <a:gd name="T7" fmla="*/ 0 h 197"/>
              <a:gd name="T8" fmla="*/ 0 w 196"/>
              <a:gd name="T9" fmla="*/ 3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7">
                <a:moveTo>
                  <a:pt x="0" y="38"/>
                </a:moveTo>
                <a:cubicBezTo>
                  <a:pt x="86" y="42"/>
                  <a:pt x="155" y="111"/>
                  <a:pt x="159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192" y="90"/>
                  <a:pt x="107" y="5"/>
                  <a:pt x="0" y="0"/>
                </a:cubicBezTo>
                <a:lnTo>
                  <a:pt x="0" y="38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7" name="Freeform 20"/>
          <p:cNvSpPr/>
          <p:nvPr/>
        </p:nvSpPr>
        <p:spPr bwMode="auto">
          <a:xfrm>
            <a:off x="4152367" y="3869856"/>
            <a:ext cx="1859228" cy="1859228"/>
          </a:xfrm>
          <a:custGeom>
            <a:avLst/>
            <a:gdLst>
              <a:gd name="T0" fmla="*/ 261 w 261"/>
              <a:gd name="T1" fmla="*/ 261 h 261"/>
              <a:gd name="T2" fmla="*/ 0 w 261"/>
              <a:gd name="T3" fmla="*/ 0 h 261"/>
              <a:gd name="T4" fmla="*/ 49 w 261"/>
              <a:gd name="T5" fmla="*/ 0 h 261"/>
              <a:gd name="T6" fmla="*/ 261 w 261"/>
              <a:gd name="T7" fmla="*/ 211 h 261"/>
              <a:gd name="T8" fmla="*/ 261 w 261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" h="261">
                <a:moveTo>
                  <a:pt x="261" y="261"/>
                </a:moveTo>
                <a:cubicBezTo>
                  <a:pt x="119" y="255"/>
                  <a:pt x="5" y="142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5" y="114"/>
                  <a:pt x="146" y="206"/>
                  <a:pt x="261" y="211"/>
                </a:cubicBezTo>
                <a:lnTo>
                  <a:pt x="261" y="261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735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8" name="Freeform 26"/>
          <p:cNvSpPr/>
          <p:nvPr/>
        </p:nvSpPr>
        <p:spPr bwMode="auto">
          <a:xfrm>
            <a:off x="4629667" y="3855579"/>
            <a:ext cx="1396205" cy="1396205"/>
          </a:xfrm>
          <a:custGeom>
            <a:avLst/>
            <a:gdLst>
              <a:gd name="T0" fmla="*/ 0 w 196"/>
              <a:gd name="T1" fmla="*/ 0 h 196"/>
              <a:gd name="T2" fmla="*/ 196 w 196"/>
              <a:gd name="T3" fmla="*/ 196 h 196"/>
              <a:gd name="T4" fmla="*/ 196 w 196"/>
              <a:gd name="T5" fmla="*/ 159 h 196"/>
              <a:gd name="T6" fmla="*/ 37 w 196"/>
              <a:gd name="T7" fmla="*/ 0 h 196"/>
              <a:gd name="T8" fmla="*/ 0 w 196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6">
                <a:moveTo>
                  <a:pt x="0" y="0"/>
                </a:moveTo>
                <a:cubicBezTo>
                  <a:pt x="4" y="106"/>
                  <a:pt x="90" y="192"/>
                  <a:pt x="196" y="196"/>
                </a:cubicBezTo>
                <a:cubicBezTo>
                  <a:pt x="196" y="159"/>
                  <a:pt x="196" y="159"/>
                  <a:pt x="196" y="159"/>
                </a:cubicBezTo>
                <a:cubicBezTo>
                  <a:pt x="110" y="154"/>
                  <a:pt x="41" y="86"/>
                  <a:pt x="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70" name="Freeform 27"/>
          <p:cNvSpPr/>
          <p:nvPr/>
        </p:nvSpPr>
        <p:spPr bwMode="auto">
          <a:xfrm>
            <a:off x="4629667" y="2339029"/>
            <a:ext cx="1396205" cy="1403344"/>
          </a:xfrm>
          <a:custGeom>
            <a:avLst/>
            <a:gdLst>
              <a:gd name="T0" fmla="*/ 196 w 196"/>
              <a:gd name="T1" fmla="*/ 0 h 197"/>
              <a:gd name="T2" fmla="*/ 0 w 196"/>
              <a:gd name="T3" fmla="*/ 197 h 197"/>
              <a:gd name="T4" fmla="*/ 37 w 196"/>
              <a:gd name="T5" fmla="*/ 197 h 197"/>
              <a:gd name="T6" fmla="*/ 196 w 196"/>
              <a:gd name="T7" fmla="*/ 38 h 197"/>
              <a:gd name="T8" fmla="*/ 196 w 196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7">
                <a:moveTo>
                  <a:pt x="196" y="0"/>
                </a:moveTo>
                <a:cubicBezTo>
                  <a:pt x="90" y="5"/>
                  <a:pt x="4" y="90"/>
                  <a:pt x="0" y="197"/>
                </a:cubicBezTo>
                <a:cubicBezTo>
                  <a:pt x="37" y="197"/>
                  <a:pt x="37" y="197"/>
                  <a:pt x="37" y="197"/>
                </a:cubicBezTo>
                <a:cubicBezTo>
                  <a:pt x="41" y="111"/>
                  <a:pt x="110" y="42"/>
                  <a:pt x="196" y="38"/>
                </a:cubicBezTo>
                <a:lnTo>
                  <a:pt x="196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2453" y="2194713"/>
            <a:ext cx="3117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实现全局变量存储</a:t>
            </a:r>
            <a:endParaRPr lang="zh-CN" altLang="zh-CN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9173" y="5091385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饿了么组件库搭建项目，修改样式适应具体需求</a:t>
            </a:r>
            <a:endParaRPr lang="zh-CN" altLang="zh-CN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1221" y="181635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08261" y="472649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12583" y="5059481"/>
            <a:ext cx="3117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路由导航组件，使用路由传参</a:t>
            </a:r>
            <a:endParaRPr lang="zh-CN" altLang="zh-CN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012583" y="2194713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使用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v-char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对收集到的数据图表化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1178299" y="181635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1125339" y="472649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83" name="AutoShape 112"/>
          <p:cNvSpPr/>
          <p:nvPr/>
        </p:nvSpPr>
        <p:spPr bwMode="auto">
          <a:xfrm>
            <a:off x="11251413" y="4847952"/>
            <a:ext cx="238055" cy="2370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微软雅黑" panose="020B0503020204020204" charset="-122"/>
              <a:sym typeface="Gill Sans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47679" y="4853715"/>
            <a:ext cx="163043" cy="23766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85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86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299626" y="1937683"/>
            <a:ext cx="237263" cy="237263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88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89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90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>
            <a:off x="682549" y="1937683"/>
            <a:ext cx="237263" cy="2372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9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67557" y="271524"/>
            <a:ext cx="3438055" cy="612864"/>
            <a:chOff x="767557" y="271524"/>
            <a:chExt cx="3438055" cy="612864"/>
          </a:xfrm>
        </p:grpSpPr>
        <p:sp>
          <p:nvSpPr>
            <p:cNvPr id="95" name="文本框 94"/>
            <p:cNvSpPr txBox="1"/>
            <p:nvPr/>
          </p:nvSpPr>
          <p:spPr>
            <a:xfrm>
              <a:off x="910295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前端开发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97" name="矩形: 圆角 9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1111574" y="186635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>
                <a:solidFill>
                  <a:schemeClr val="bg1"/>
                </a:solidFill>
              </a:rPr>
              <a:t>vuex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11885" y="4721860"/>
            <a:ext cx="1769745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b="1" spc="300">
                <a:solidFill>
                  <a:schemeClr val="bg1"/>
                </a:solidFill>
              </a:rPr>
              <a:t>element-ui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04397" y="186635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b="1" spc="300">
                <a:solidFill>
                  <a:schemeClr val="bg1"/>
                </a:solidFill>
              </a:rPr>
              <a:t>v-chart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504397" y="472205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>
                <a:solidFill>
                  <a:schemeClr val="bg1"/>
                </a:solidFill>
              </a:rPr>
              <a:t> router</a:t>
            </a:r>
            <a:endParaRPr lang="en-US" altLang="zh-CN" b="1" spc="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767557" y="271524"/>
            <a:ext cx="3438055" cy="612864"/>
            <a:chOff x="767557" y="271524"/>
            <a:chExt cx="3438055" cy="612864"/>
          </a:xfrm>
        </p:grpSpPr>
        <p:sp>
          <p:nvSpPr>
            <p:cNvPr id="95" name="文本框 94"/>
            <p:cNvSpPr txBox="1"/>
            <p:nvPr/>
          </p:nvSpPr>
          <p:spPr>
            <a:xfrm>
              <a:off x="910295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前端开发部分代码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97" name="矩形: 圆角 9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5617845"/>
            <a:ext cx="5324475" cy="911225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315595" y="4980305"/>
            <a:ext cx="583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iframe</a:t>
            </a:r>
            <a:r>
              <a:rPr lang="zh-CN" altLang="en-US"/>
              <a:t>引用填写问卷页面</a:t>
            </a:r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130810"/>
            <a:ext cx="6181090" cy="484632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767715" y="1450340"/>
            <a:ext cx="47758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对应的需要获取</a:t>
            </a:r>
            <a:r>
              <a:rPr lang="en-US" altLang="zh-CN" sz="2000"/>
              <a:t>iframe</a:t>
            </a:r>
            <a:r>
              <a:rPr lang="zh-CN" altLang="en-US" sz="2000"/>
              <a:t>内部</a:t>
            </a:r>
            <a:r>
              <a:rPr lang="zh-CN" altLang="zh-CN" sz="2000"/>
              <a:t>对应的滚动条，监听滚动到底部或者顶部，然后设置外部的滚动条同样到达顶部或者底部，给人手机拉下去或者拉上来手机也动了的优化。</a:t>
            </a:r>
            <a:endParaRPr lang="zh-CN" altLang="zh-CN" sz="200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06686" y="580571"/>
            <a:ext cx="3178629" cy="740229"/>
            <a:chOff x="986971" y="580571"/>
            <a:chExt cx="3178629" cy="740229"/>
          </a:xfrm>
        </p:grpSpPr>
        <p:sp>
          <p:nvSpPr>
            <p:cNvPr id="11" name="矩形: 圆角 10"/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/>
                <a:t>CONTENT</a:t>
              </a:r>
              <a:endParaRPr lang="zh-CN" altLang="en-US" sz="3200" spc="300"/>
            </a:p>
          </p:txBody>
        </p:sp>
      </p:grpSp>
      <p:grpSp>
        <p:nvGrpSpPr>
          <p:cNvPr id="28" name="组合 27"/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/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/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43935" y="4413250"/>
            <a:ext cx="2010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概要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设计与分工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62736" y="3316464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5044" y="3362680"/>
            <a:ext cx="22275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bg1">
                    <a:lumMod val="50000"/>
                  </a:schemeClr>
                </a:solidFill>
              </a:rPr>
              <a:t>原型与需求分析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02076" y="3449655"/>
            <a:ext cx="16433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bg1">
                    <a:lumMod val="50000"/>
                  </a:schemeClr>
                </a:solidFill>
              </a:rPr>
              <a:t>前后端开发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16912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bg1">
                    <a:lumMod val="50000"/>
                  </a:schemeClr>
                </a:solidFill>
              </a:rPr>
              <a:t>产品测试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连接符 136"/>
          <p:cNvCxnSpPr/>
          <p:nvPr/>
        </p:nvCxnSpPr>
        <p:spPr>
          <a:xfrm>
            <a:off x="6367857" y="2039444"/>
            <a:ext cx="0" cy="370095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 rot="11174285">
            <a:off x="1924415" y="65522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61987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63957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60855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9419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65178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60606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62534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6444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7477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61450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73028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70999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71451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72965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9754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6106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70687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6239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62986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7126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62601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61025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62429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64222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7656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6486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61605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6953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63681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61854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62678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62098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6609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9299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7522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72247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62690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6782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70897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8496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64830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5910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65700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70727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71236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71572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8267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8680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9472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6782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72981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64093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63926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7842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62406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72682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405035" cy="612864"/>
            <a:chOff x="767557" y="271524"/>
            <a:chExt cx="3405035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7727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接口文档编写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0" name="TextBox 34"/>
          <p:cNvSpPr txBox="1"/>
          <p:nvPr/>
        </p:nvSpPr>
        <p:spPr>
          <a:xfrm>
            <a:off x="6812176" y="2631755"/>
            <a:ext cx="4060293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对于接口，由于登录做简化处理，剩余主要就是对应需求的一个对应接口，这是初始设计，后续根据需要补充了获取和改变问卷状态，截止时间得检查则在获取列表与问卷出进行更新</a:t>
            </a:r>
            <a:endParaRPr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177925"/>
            <a:ext cx="3634105" cy="50755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65522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61987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63957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60855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9419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65178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60606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62534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6444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7477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61450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73028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70999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71451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72965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9754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6106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70687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6239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62986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7126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62601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61025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62429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64222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7656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6486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61605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6953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63681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61854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62678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62098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6609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9299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7522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72247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62690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6782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70897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8496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64830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5910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65700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70727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71236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71572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8267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8680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9472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6782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72981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64093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63926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7842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62406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72682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405035" cy="612864"/>
            <a:chOff x="767557" y="271524"/>
            <a:chExt cx="3405035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7727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接口文档编写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395" y="932815"/>
            <a:ext cx="8401050" cy="57626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>
            <a:stCxn id="107" idx="5"/>
            <a:endCxn id="99" idx="1"/>
          </p:cNvCxnSpPr>
          <p:nvPr/>
        </p:nvCxnSpPr>
        <p:spPr>
          <a:xfrm rot="1412507" flipH="1">
            <a:off x="12158839" y="643280"/>
            <a:ext cx="533393" cy="4963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412507">
            <a:off x="10817144" y="2086307"/>
            <a:ext cx="400201" cy="1322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1" idx="3"/>
            <a:endCxn id="99" idx="0"/>
          </p:cNvCxnSpPr>
          <p:nvPr/>
        </p:nvCxnSpPr>
        <p:spPr>
          <a:xfrm rot="1412507" flipH="1" flipV="1">
            <a:off x="11950819" y="1206657"/>
            <a:ext cx="611568" cy="587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5" idx="2"/>
            <a:endCxn id="99" idx="6"/>
          </p:cNvCxnSpPr>
          <p:nvPr/>
        </p:nvCxnSpPr>
        <p:spPr>
          <a:xfrm rot="1412507" flipH="1" flipV="1">
            <a:off x="11615839" y="1189816"/>
            <a:ext cx="285787" cy="1549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6335022">
            <a:off x="11844215" y="947810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stCxn id="99" idx="5"/>
          </p:cNvCxnSpPr>
          <p:nvPr/>
        </p:nvCxnSpPr>
        <p:spPr>
          <a:xfrm flipH="1">
            <a:off x="11102375" y="1137242"/>
            <a:ext cx="758218" cy="941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 rot="6335022">
            <a:off x="12363829" y="1877810"/>
            <a:ext cx="219153" cy="2191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101" idx="6"/>
            <a:endCxn id="105" idx="1"/>
          </p:cNvCxnSpPr>
          <p:nvPr/>
        </p:nvCxnSpPr>
        <p:spPr>
          <a:xfrm rot="1412507" flipH="1">
            <a:off x="11811755" y="1961194"/>
            <a:ext cx="461721" cy="949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05" idx="3"/>
          </p:cNvCxnSpPr>
          <p:nvPr/>
        </p:nvCxnSpPr>
        <p:spPr>
          <a:xfrm>
            <a:off x="11102375" y="2090712"/>
            <a:ext cx="401132" cy="65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6" idx="1"/>
            <a:endCxn id="105" idx="5"/>
          </p:cNvCxnSpPr>
          <p:nvPr/>
        </p:nvCxnSpPr>
        <p:spPr>
          <a:xfrm rot="1412507" flipV="1">
            <a:off x="11141588" y="2811296"/>
            <a:ext cx="216551" cy="580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6335022">
            <a:off x="11452049" y="272791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6335022">
            <a:off x="10796943" y="3259888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6335022">
            <a:off x="12746332" y="506431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22" idx="5"/>
          </p:cNvCxnSpPr>
          <p:nvPr/>
        </p:nvCxnSpPr>
        <p:spPr>
          <a:xfrm rot="3126863">
            <a:off x="10564767" y="5572598"/>
            <a:ext cx="439371" cy="995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22" idx="3"/>
            <a:endCxn id="113" idx="0"/>
          </p:cNvCxnSpPr>
          <p:nvPr/>
        </p:nvCxnSpPr>
        <p:spPr>
          <a:xfrm rot="1412507" flipH="1">
            <a:off x="9551345" y="5161787"/>
            <a:ext cx="1306726" cy="6427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12" idx="6"/>
          </p:cNvCxnSpPr>
          <p:nvPr/>
        </p:nvCxnSpPr>
        <p:spPr>
          <a:xfrm rot="1412507">
            <a:off x="10426141" y="4863191"/>
            <a:ext cx="802451" cy="395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12" idx="4"/>
            <a:endCxn id="113" idx="0"/>
          </p:cNvCxnSpPr>
          <p:nvPr/>
        </p:nvCxnSpPr>
        <p:spPr>
          <a:xfrm rot="1412507" flipH="1">
            <a:off x="9676630" y="4560556"/>
            <a:ext cx="414133" cy="108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3126863">
            <a:off x="10252707" y="4402580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3126863">
            <a:off x="9296430" y="547777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06" idx="6"/>
            <a:endCxn id="112" idx="0"/>
          </p:cNvCxnSpPr>
          <p:nvPr/>
        </p:nvCxnSpPr>
        <p:spPr>
          <a:xfrm flipH="1">
            <a:off x="10569517" y="3509292"/>
            <a:ext cx="320335" cy="961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21" idx="2"/>
            <a:endCxn id="113" idx="6"/>
          </p:cNvCxnSpPr>
          <p:nvPr/>
        </p:nvCxnSpPr>
        <p:spPr>
          <a:xfrm rot="1412507" flipH="1" flipV="1">
            <a:off x="9345628" y="5900662"/>
            <a:ext cx="1275133" cy="305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0"/>
            <a:endCxn id="120" idx="3"/>
          </p:cNvCxnSpPr>
          <p:nvPr/>
        </p:nvCxnSpPr>
        <p:spPr>
          <a:xfrm rot="1412507" flipV="1">
            <a:off x="10714779" y="3773809"/>
            <a:ext cx="909952" cy="916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3126863" flipH="1" flipV="1">
            <a:off x="11136749" y="3956124"/>
            <a:ext cx="686701" cy="150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 rot="3126863">
            <a:off x="11769216" y="3905095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3126863">
            <a:off x="10459046" y="6421828"/>
            <a:ext cx="247141" cy="2471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3126863">
            <a:off x="10931070" y="5338196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126" idx="2"/>
            <a:endCxn id="113" idx="5"/>
          </p:cNvCxnSpPr>
          <p:nvPr/>
        </p:nvCxnSpPr>
        <p:spPr>
          <a:xfrm rot="1412507" flipH="1" flipV="1">
            <a:off x="9103412" y="5777092"/>
            <a:ext cx="751170" cy="1253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26" idx="7"/>
            <a:endCxn id="121" idx="4"/>
          </p:cNvCxnSpPr>
          <p:nvPr/>
        </p:nvCxnSpPr>
        <p:spPr>
          <a:xfrm rot="1412507" flipV="1">
            <a:off x="10017112" y="6523763"/>
            <a:ext cx="308262" cy="863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rot="3126863">
            <a:off x="9504632" y="7091234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05" idx="7"/>
            <a:endCxn id="120" idx="1"/>
          </p:cNvCxnSpPr>
          <p:nvPr/>
        </p:nvCxnSpPr>
        <p:spPr>
          <a:xfrm rot="1412507">
            <a:off x="11417035" y="3014197"/>
            <a:ext cx="651640" cy="7946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0" idx="2"/>
            <a:endCxn id="106" idx="0"/>
          </p:cNvCxnSpPr>
          <p:nvPr/>
        </p:nvCxnSpPr>
        <p:spPr>
          <a:xfrm rot="1412507" flipH="1" flipV="1">
            <a:off x="10977130" y="3594241"/>
            <a:ext cx="900329" cy="158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4922515" flipH="1" flipV="1">
            <a:off x="1500407" y="5692234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306271" y="5834503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394107" y="7432813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532902" y="6514567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374997" y="6072907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1907546" y="5936464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4922515">
            <a:off x="2986029" y="6478252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2889182" y="6640225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218599" y="7276415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685815" y="6803177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405219" y="6202671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332047" y="6974453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152497" y="666054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4922515">
            <a:off x="2668680" y="7539188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4922515">
            <a:off x="921960" y="6039561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21" name="文本框 20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后端开发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7790" y="281940"/>
            <a:ext cx="2276475" cy="6410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5" y="901700"/>
            <a:ext cx="3634105" cy="50755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>
            <a:stCxn id="107" idx="5"/>
            <a:endCxn id="99" idx="1"/>
          </p:cNvCxnSpPr>
          <p:nvPr/>
        </p:nvCxnSpPr>
        <p:spPr>
          <a:xfrm rot="1412507" flipH="1">
            <a:off x="12158839" y="643280"/>
            <a:ext cx="533393" cy="4963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412507">
            <a:off x="10817144" y="2086307"/>
            <a:ext cx="400201" cy="1322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1" idx="3"/>
            <a:endCxn id="99" idx="0"/>
          </p:cNvCxnSpPr>
          <p:nvPr/>
        </p:nvCxnSpPr>
        <p:spPr>
          <a:xfrm rot="1412507" flipH="1" flipV="1">
            <a:off x="11950819" y="1206657"/>
            <a:ext cx="611568" cy="587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5" idx="2"/>
            <a:endCxn id="99" idx="6"/>
          </p:cNvCxnSpPr>
          <p:nvPr/>
        </p:nvCxnSpPr>
        <p:spPr>
          <a:xfrm rot="1412507" flipH="1" flipV="1">
            <a:off x="11615839" y="1189816"/>
            <a:ext cx="285787" cy="1549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6335022">
            <a:off x="11844215" y="947810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stCxn id="99" idx="5"/>
          </p:cNvCxnSpPr>
          <p:nvPr/>
        </p:nvCxnSpPr>
        <p:spPr>
          <a:xfrm flipH="1">
            <a:off x="11102375" y="1137242"/>
            <a:ext cx="758218" cy="941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 rot="6335022">
            <a:off x="12363829" y="1877810"/>
            <a:ext cx="219153" cy="2191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101" idx="6"/>
            <a:endCxn id="105" idx="1"/>
          </p:cNvCxnSpPr>
          <p:nvPr/>
        </p:nvCxnSpPr>
        <p:spPr>
          <a:xfrm rot="1412507" flipH="1">
            <a:off x="11811755" y="1961194"/>
            <a:ext cx="461721" cy="949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05" idx="3"/>
          </p:cNvCxnSpPr>
          <p:nvPr/>
        </p:nvCxnSpPr>
        <p:spPr>
          <a:xfrm>
            <a:off x="11102375" y="2090712"/>
            <a:ext cx="401132" cy="65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6" idx="1"/>
            <a:endCxn id="105" idx="5"/>
          </p:cNvCxnSpPr>
          <p:nvPr/>
        </p:nvCxnSpPr>
        <p:spPr>
          <a:xfrm rot="1412507" flipV="1">
            <a:off x="11141588" y="2811296"/>
            <a:ext cx="216551" cy="580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6335022">
            <a:off x="11452049" y="272791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6335022">
            <a:off x="10796943" y="3259888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6335022">
            <a:off x="12746332" y="506431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22" idx="5"/>
          </p:cNvCxnSpPr>
          <p:nvPr/>
        </p:nvCxnSpPr>
        <p:spPr>
          <a:xfrm rot="3126863">
            <a:off x="10564767" y="5572598"/>
            <a:ext cx="439371" cy="995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22" idx="3"/>
            <a:endCxn id="113" idx="0"/>
          </p:cNvCxnSpPr>
          <p:nvPr/>
        </p:nvCxnSpPr>
        <p:spPr>
          <a:xfrm rot="1412507" flipH="1">
            <a:off x="9551345" y="5161787"/>
            <a:ext cx="1306726" cy="6427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12" idx="6"/>
          </p:cNvCxnSpPr>
          <p:nvPr/>
        </p:nvCxnSpPr>
        <p:spPr>
          <a:xfrm rot="1412507">
            <a:off x="10426141" y="4863191"/>
            <a:ext cx="802451" cy="395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12" idx="4"/>
            <a:endCxn id="113" idx="0"/>
          </p:cNvCxnSpPr>
          <p:nvPr/>
        </p:nvCxnSpPr>
        <p:spPr>
          <a:xfrm rot="1412507" flipH="1">
            <a:off x="9676630" y="4560556"/>
            <a:ext cx="414133" cy="108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3126863">
            <a:off x="10252707" y="4402580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3126863">
            <a:off x="9296430" y="547777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06" idx="6"/>
            <a:endCxn id="112" idx="0"/>
          </p:cNvCxnSpPr>
          <p:nvPr/>
        </p:nvCxnSpPr>
        <p:spPr>
          <a:xfrm flipH="1">
            <a:off x="10569517" y="3509292"/>
            <a:ext cx="320335" cy="961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21" idx="2"/>
            <a:endCxn id="113" idx="6"/>
          </p:cNvCxnSpPr>
          <p:nvPr/>
        </p:nvCxnSpPr>
        <p:spPr>
          <a:xfrm rot="1412507" flipH="1" flipV="1">
            <a:off x="9345628" y="5900662"/>
            <a:ext cx="1275133" cy="305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0"/>
            <a:endCxn id="120" idx="3"/>
          </p:cNvCxnSpPr>
          <p:nvPr/>
        </p:nvCxnSpPr>
        <p:spPr>
          <a:xfrm rot="1412507" flipV="1">
            <a:off x="10714779" y="3773809"/>
            <a:ext cx="909952" cy="916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3126863" flipH="1" flipV="1">
            <a:off x="11136749" y="3956124"/>
            <a:ext cx="686701" cy="150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 rot="3126863">
            <a:off x="11769216" y="3905095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3126863">
            <a:off x="10459046" y="6421828"/>
            <a:ext cx="247141" cy="2471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3126863">
            <a:off x="10931070" y="5338196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126" idx="2"/>
            <a:endCxn id="113" idx="5"/>
          </p:cNvCxnSpPr>
          <p:nvPr/>
        </p:nvCxnSpPr>
        <p:spPr>
          <a:xfrm rot="1412507" flipH="1" flipV="1">
            <a:off x="9103412" y="5777092"/>
            <a:ext cx="751170" cy="1253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26" idx="7"/>
            <a:endCxn id="121" idx="4"/>
          </p:cNvCxnSpPr>
          <p:nvPr/>
        </p:nvCxnSpPr>
        <p:spPr>
          <a:xfrm rot="1412507" flipV="1">
            <a:off x="10017112" y="6523763"/>
            <a:ext cx="308262" cy="863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rot="3126863">
            <a:off x="9504632" y="7091234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05" idx="7"/>
            <a:endCxn id="120" idx="1"/>
          </p:cNvCxnSpPr>
          <p:nvPr/>
        </p:nvCxnSpPr>
        <p:spPr>
          <a:xfrm rot="1412507">
            <a:off x="11417035" y="3014197"/>
            <a:ext cx="651640" cy="7946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0" idx="2"/>
            <a:endCxn id="106" idx="0"/>
          </p:cNvCxnSpPr>
          <p:nvPr/>
        </p:nvCxnSpPr>
        <p:spPr>
          <a:xfrm rot="1412507" flipH="1" flipV="1">
            <a:off x="10977130" y="3594241"/>
            <a:ext cx="900329" cy="158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4922515" flipH="1" flipV="1">
            <a:off x="1500407" y="5692234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306271" y="5834503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394107" y="7432813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532902" y="6514567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374997" y="6072907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1907546" y="5936464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4922515">
            <a:off x="2986029" y="6478252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2889182" y="6640225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218599" y="7276415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685815" y="6803177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405219" y="6202671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332047" y="6974453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152497" y="666054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4922515">
            <a:off x="2668680" y="7539188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4922515">
            <a:off x="921960" y="6039561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21" name="文本框 20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后端开发例子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9525"/>
            <a:ext cx="5723890" cy="68173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34720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软件测试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33450" y="3910965"/>
            <a:ext cx="1032510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http://localhost:8080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465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感谢大家的观看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原型与需求分析</a:t>
            </a:r>
            <a:endParaRPr lang="zh-CN" altLang="en-US" sz="4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415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94875" cy="612864"/>
            <a:chOff x="767557" y="271524"/>
            <a:chExt cx="3394875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6711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顶层数据流图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77" name="图片 8" descr="顶层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732280"/>
            <a:ext cx="10894060" cy="3066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415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438055" cy="612864"/>
            <a:chOff x="767557" y="271524"/>
            <a:chExt cx="3438055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91029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0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层数据流图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2" name="图片 9" descr="0层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017905"/>
            <a:ext cx="9381490" cy="5840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415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5759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1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层数据流图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2" name="图片 10" descr="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890270"/>
            <a:ext cx="9276715" cy="5967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341331" y="451522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1907523" y="41133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5360318" y="441956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3051760" y="536424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4577617" y="522075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3931928" y="472138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472118" y="4658367"/>
            <a:ext cx="891498" cy="8862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1406484" y="4338901"/>
            <a:ext cx="601844" cy="1193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1341801" y="55318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</p:cNvCxnSpPr>
          <p:nvPr/>
        </p:nvCxnSpPr>
        <p:spPr>
          <a:xfrm flipV="1">
            <a:off x="2108803" y="372244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3226127" y="454666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3497197" y="450695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4075075" y="4616581"/>
            <a:ext cx="1311928" cy="1348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3344157" y="442187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11" idx="6"/>
            <a:endCxn id="348" idx="2"/>
          </p:cNvCxnSpPr>
          <p:nvPr/>
        </p:nvCxnSpPr>
        <p:spPr>
          <a:xfrm flipH="1" flipV="1">
            <a:off x="3441636" y="3705580"/>
            <a:ext cx="1919399" cy="821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4"/>
            <a:endCxn id="348" idx="1"/>
          </p:cNvCxnSpPr>
          <p:nvPr/>
        </p:nvCxnSpPr>
        <p:spPr>
          <a:xfrm flipH="1" flipV="1">
            <a:off x="3400382" y="3780813"/>
            <a:ext cx="620717" cy="941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4703000" y="4661168"/>
            <a:ext cx="765313" cy="560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496" idx="0"/>
          </p:cNvCxnSpPr>
          <p:nvPr/>
        </p:nvCxnSpPr>
        <p:spPr>
          <a:xfrm flipH="1" flipV="1">
            <a:off x="6655379" y="3830210"/>
            <a:ext cx="219398" cy="128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1458142" y="5451576"/>
            <a:ext cx="1594198" cy="144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6847287" y="509604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7336297" y="563463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3226127" y="485217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5" idx="5"/>
          </p:cNvCxnSpPr>
          <p:nvPr/>
        </p:nvCxnSpPr>
        <p:spPr>
          <a:xfrm>
            <a:off x="3312181" y="372244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0" idx="6"/>
            <a:endCxn id="496" idx="2"/>
          </p:cNvCxnSpPr>
          <p:nvPr/>
        </p:nvCxnSpPr>
        <p:spPr>
          <a:xfrm flipH="1" flipV="1">
            <a:off x="6744074" y="3758995"/>
            <a:ext cx="987790" cy="630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7442703" y="4477900"/>
            <a:ext cx="360376" cy="115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6993890" y="5177549"/>
            <a:ext cx="363546" cy="613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1655970" y="65815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5858421" y="667882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11174285">
            <a:off x="3773532" y="641041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5970050" y="568051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1881488" y="6510335"/>
            <a:ext cx="1892708" cy="196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1781353" y="5523561"/>
            <a:ext cx="1291986" cy="105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1436672" y="5635647"/>
            <a:ext cx="261585" cy="970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5557334" y="4635200"/>
            <a:ext cx="501887" cy="1045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5601921" y="4553890"/>
            <a:ext cx="1245801" cy="60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6113197" y="5215589"/>
            <a:ext cx="750282" cy="495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 flipV="1">
            <a:off x="6130436" y="5769688"/>
            <a:ext cx="1227000" cy="21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5982706" y="5823664"/>
            <a:ext cx="118131" cy="855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4062715" y="486453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3247126" y="532156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4678422" y="544627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4975191" y="581130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4761518" y="542203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3211072" y="5538616"/>
            <a:ext cx="563124" cy="971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2133041" y="423876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 flipV="1">
            <a:off x="484478" y="4214188"/>
            <a:ext cx="1423715" cy="33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329" idx="1"/>
            <a:endCxn id="10" idx="4"/>
          </p:cNvCxnSpPr>
          <p:nvPr/>
        </p:nvCxnSpPr>
        <p:spPr>
          <a:xfrm>
            <a:off x="1288082" y="2926737"/>
            <a:ext cx="744824" cy="118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329" idx="0"/>
          </p:cNvCxnSpPr>
          <p:nvPr/>
        </p:nvCxnSpPr>
        <p:spPr>
          <a:xfrm flipV="1">
            <a:off x="484478" y="2939241"/>
            <a:ext cx="760736" cy="1606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496" idx="6"/>
            <a:endCxn id="11" idx="4"/>
          </p:cNvCxnSpPr>
          <p:nvPr/>
        </p:nvCxnSpPr>
        <p:spPr>
          <a:xfrm flipH="1">
            <a:off x="5494643" y="3741515"/>
            <a:ext cx="1089521" cy="678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4873130" y="605208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3897817" y="5404656"/>
            <a:ext cx="704708" cy="1006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3997077" y="6154148"/>
            <a:ext cx="921674" cy="380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4956356" y="6143178"/>
            <a:ext cx="902729" cy="63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1458142" y="4490278"/>
            <a:ext cx="1886469" cy="1106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322" idx="0"/>
            <a:endCxn id="496" idx="3"/>
          </p:cNvCxnSpPr>
          <p:nvPr/>
        </p:nvCxnSpPr>
        <p:spPr>
          <a:xfrm>
            <a:off x="6684217" y="2362284"/>
            <a:ext cx="42618" cy="1337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>
            <a:stCxn id="219" idx="7"/>
            <a:endCxn id="120" idx="2"/>
          </p:cNvCxnSpPr>
          <p:nvPr/>
        </p:nvCxnSpPr>
        <p:spPr>
          <a:xfrm flipH="1" flipV="1">
            <a:off x="6081966" y="6803109"/>
            <a:ext cx="1541437" cy="210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57" idx="0"/>
            <a:endCxn id="120" idx="3"/>
          </p:cNvCxnSpPr>
          <p:nvPr/>
        </p:nvCxnSpPr>
        <p:spPr>
          <a:xfrm flipH="1">
            <a:off x="6057939" y="5826018"/>
            <a:ext cx="1363906" cy="894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7" idx="5"/>
            <a:endCxn id="57" idx="2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5"/>
            <a:endCxn id="57" idx="1"/>
          </p:cNvCxnSpPr>
          <p:nvPr/>
        </p:nvCxnSpPr>
        <p:spPr>
          <a:xfrm flipH="1" flipV="1">
            <a:off x="7492364" y="5805447"/>
            <a:ext cx="148266" cy="10501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 rot="11174285">
            <a:off x="4086127" y="184890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 rot="11174285">
            <a:off x="3724251" y="258994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rot="11174285">
            <a:off x="5816241" y="139196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11174285">
            <a:off x="5645430" y="3042750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rot="11174285">
            <a:off x="2207845" y="208243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 rot="11174285">
            <a:off x="6618687" y="221568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连接符 322"/>
          <p:cNvCxnSpPr>
            <a:stCxn id="329" idx="3"/>
            <a:endCxn id="319" idx="6"/>
          </p:cNvCxnSpPr>
          <p:nvPr/>
        </p:nvCxnSpPr>
        <p:spPr>
          <a:xfrm flipV="1">
            <a:off x="1297048" y="2190432"/>
            <a:ext cx="911514" cy="654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 rot="11174285">
            <a:off x="1193211" y="282290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4" name="直接连接符 333"/>
          <p:cNvCxnSpPr>
            <a:stCxn id="10" idx="3"/>
            <a:endCxn id="319" idx="0"/>
          </p:cNvCxnSpPr>
          <p:nvPr/>
        </p:nvCxnSpPr>
        <p:spPr>
          <a:xfrm flipV="1">
            <a:off x="2108803" y="2324040"/>
            <a:ext cx="207037" cy="1831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08" idx="6"/>
            <a:endCxn id="319" idx="2"/>
          </p:cNvCxnSpPr>
          <p:nvPr/>
        </p:nvCxnSpPr>
        <p:spPr>
          <a:xfrm flipH="1" flipV="1">
            <a:off x="2449448" y="2216762"/>
            <a:ext cx="1275520" cy="481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 rot="11174285">
            <a:off x="3218091" y="358129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9" name="直接连接符 348"/>
          <p:cNvCxnSpPr>
            <a:stCxn id="348" idx="3"/>
            <a:endCxn id="308" idx="7"/>
          </p:cNvCxnSpPr>
          <p:nvPr/>
        </p:nvCxnSpPr>
        <p:spPr>
          <a:xfrm flipV="1">
            <a:off x="3417609" y="2786963"/>
            <a:ext cx="333327" cy="836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19" idx="1"/>
            <a:endCxn id="348" idx="5"/>
          </p:cNvCxnSpPr>
          <p:nvPr/>
        </p:nvCxnSpPr>
        <p:spPr>
          <a:xfrm>
            <a:off x="2404861" y="2298072"/>
            <a:ext cx="855148" cy="1307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3" idx="2"/>
            <a:endCxn id="309" idx="6"/>
          </p:cNvCxnSpPr>
          <p:nvPr/>
        </p:nvCxnSpPr>
        <p:spPr>
          <a:xfrm flipV="1">
            <a:off x="4311645" y="1492765"/>
            <a:ext cx="1505266" cy="4815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303" idx="7"/>
            <a:endCxn id="308" idx="4"/>
          </p:cNvCxnSpPr>
          <p:nvPr/>
        </p:nvCxnSpPr>
        <p:spPr>
          <a:xfrm flipH="1">
            <a:off x="3858576" y="2032807"/>
            <a:ext cx="252459" cy="5578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11" idx="4"/>
            <a:endCxn id="317" idx="1"/>
          </p:cNvCxnSpPr>
          <p:nvPr/>
        </p:nvCxnSpPr>
        <p:spPr>
          <a:xfrm flipV="1">
            <a:off x="5494643" y="3217117"/>
            <a:ext cx="310099" cy="1203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348" idx="2"/>
            <a:endCxn id="317" idx="7"/>
          </p:cNvCxnSpPr>
          <p:nvPr/>
        </p:nvCxnSpPr>
        <p:spPr>
          <a:xfrm flipV="1">
            <a:off x="3441636" y="3202062"/>
            <a:ext cx="2225373" cy="503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308" idx="2"/>
            <a:endCxn id="317" idx="5"/>
          </p:cNvCxnSpPr>
          <p:nvPr/>
        </p:nvCxnSpPr>
        <p:spPr>
          <a:xfrm>
            <a:off x="3965854" y="2724272"/>
            <a:ext cx="1716210" cy="340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17" idx="4"/>
            <a:endCxn id="322" idx="7"/>
          </p:cNvCxnSpPr>
          <p:nvPr/>
        </p:nvCxnSpPr>
        <p:spPr>
          <a:xfrm flipV="1">
            <a:off x="5754049" y="2335229"/>
            <a:ext cx="880830" cy="708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309" idx="0"/>
            <a:endCxn id="317" idx="4"/>
          </p:cNvCxnSpPr>
          <p:nvPr/>
        </p:nvCxnSpPr>
        <p:spPr>
          <a:xfrm flipH="1">
            <a:off x="5754049" y="1617478"/>
            <a:ext cx="162997" cy="1425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连接符 477"/>
          <p:cNvCxnSpPr>
            <a:stCxn id="303" idx="1"/>
            <a:endCxn id="317" idx="5"/>
          </p:cNvCxnSpPr>
          <p:nvPr/>
        </p:nvCxnSpPr>
        <p:spPr>
          <a:xfrm>
            <a:off x="4270028" y="2050186"/>
            <a:ext cx="1412036" cy="1014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303" idx="5"/>
            <a:endCxn id="319" idx="3"/>
          </p:cNvCxnSpPr>
          <p:nvPr/>
        </p:nvCxnSpPr>
        <p:spPr>
          <a:xfrm flipH="1">
            <a:off x="2423480" y="1873814"/>
            <a:ext cx="1704934" cy="253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322" idx="5"/>
            <a:endCxn id="309" idx="2"/>
          </p:cNvCxnSpPr>
          <p:nvPr/>
        </p:nvCxnSpPr>
        <p:spPr>
          <a:xfrm flipH="1" flipV="1">
            <a:off x="6041759" y="1517343"/>
            <a:ext cx="604418" cy="7145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 rot="11174285">
            <a:off x="6583688" y="366982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8" name="直接连接符 507"/>
          <p:cNvCxnSpPr>
            <a:stCxn id="121" idx="7"/>
            <a:endCxn id="322" idx="3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stCxn id="121" idx="5"/>
            <a:endCxn id="309" idx="2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319" idx="5"/>
            <a:endCxn id="228" idx="7"/>
          </p:cNvCxnSpPr>
          <p:nvPr/>
        </p:nvCxnSpPr>
        <p:spPr>
          <a:xfrm flipV="1">
            <a:off x="2253149" y="1236719"/>
            <a:ext cx="761944" cy="8724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303" idx="4"/>
            <a:endCxn id="228" idx="1"/>
          </p:cNvCxnSpPr>
          <p:nvPr/>
        </p:nvCxnSpPr>
        <p:spPr>
          <a:xfrm flipH="1" flipV="1">
            <a:off x="3172693" y="1253946"/>
            <a:ext cx="1038817" cy="5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5759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UML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建模</a:t>
              </a: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-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用例图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8709705" y="2128123"/>
            <a:ext cx="40230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用户主要两种：填写者跟发布者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-2147482593" descr="aad62036c50cabebbcc6d8198be1c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028700"/>
            <a:ext cx="7967345" cy="5682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341331" y="451522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1907523" y="41133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5360318" y="441956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3051760" y="536424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4577617" y="522075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3931928" y="472138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472118" y="4658367"/>
            <a:ext cx="891498" cy="8862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1406484" y="4338901"/>
            <a:ext cx="601844" cy="1193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1341801" y="55318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</p:cNvCxnSpPr>
          <p:nvPr/>
        </p:nvCxnSpPr>
        <p:spPr>
          <a:xfrm flipV="1">
            <a:off x="2108803" y="372244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3226127" y="454666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3497197" y="450695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4075075" y="4616581"/>
            <a:ext cx="1311928" cy="1348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3344157" y="442187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11" idx="6"/>
            <a:endCxn id="348" idx="2"/>
          </p:cNvCxnSpPr>
          <p:nvPr/>
        </p:nvCxnSpPr>
        <p:spPr>
          <a:xfrm flipH="1" flipV="1">
            <a:off x="3441636" y="3705580"/>
            <a:ext cx="1919399" cy="821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4"/>
            <a:endCxn id="348" idx="1"/>
          </p:cNvCxnSpPr>
          <p:nvPr/>
        </p:nvCxnSpPr>
        <p:spPr>
          <a:xfrm flipH="1" flipV="1">
            <a:off x="3400382" y="3780813"/>
            <a:ext cx="620717" cy="941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4703000" y="4661168"/>
            <a:ext cx="765313" cy="560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496" idx="0"/>
          </p:cNvCxnSpPr>
          <p:nvPr/>
        </p:nvCxnSpPr>
        <p:spPr>
          <a:xfrm flipH="1" flipV="1">
            <a:off x="6655379" y="3830210"/>
            <a:ext cx="219398" cy="128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1458142" y="5451576"/>
            <a:ext cx="1594198" cy="144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6847287" y="509604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7336297" y="563463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3226127" y="485217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5" idx="5"/>
          </p:cNvCxnSpPr>
          <p:nvPr/>
        </p:nvCxnSpPr>
        <p:spPr>
          <a:xfrm>
            <a:off x="3312181" y="372244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0" idx="6"/>
            <a:endCxn id="496" idx="2"/>
          </p:cNvCxnSpPr>
          <p:nvPr/>
        </p:nvCxnSpPr>
        <p:spPr>
          <a:xfrm flipH="1" flipV="1">
            <a:off x="6744074" y="3758995"/>
            <a:ext cx="987790" cy="630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7442703" y="4477900"/>
            <a:ext cx="360376" cy="115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6993890" y="5177549"/>
            <a:ext cx="363546" cy="613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1655970" y="65815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5858421" y="667882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11174285">
            <a:off x="3773532" y="641041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5970050" y="568051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1881488" y="6510335"/>
            <a:ext cx="1892708" cy="196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1781353" y="5523561"/>
            <a:ext cx="1291986" cy="105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1436672" y="5635647"/>
            <a:ext cx="261585" cy="970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5557334" y="4635200"/>
            <a:ext cx="501887" cy="1045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5601921" y="4553890"/>
            <a:ext cx="1245801" cy="60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6113197" y="5215589"/>
            <a:ext cx="750282" cy="495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 flipV="1">
            <a:off x="6130436" y="5769688"/>
            <a:ext cx="1227000" cy="21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5982706" y="5823664"/>
            <a:ext cx="118131" cy="855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4062715" y="486453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3247126" y="532156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4678422" y="544627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4975191" y="581130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4761518" y="542203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3211072" y="5538616"/>
            <a:ext cx="563124" cy="971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2133041" y="423876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 flipV="1">
            <a:off x="484478" y="4214188"/>
            <a:ext cx="1423715" cy="33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329" idx="1"/>
            <a:endCxn id="10" idx="4"/>
          </p:cNvCxnSpPr>
          <p:nvPr/>
        </p:nvCxnSpPr>
        <p:spPr>
          <a:xfrm>
            <a:off x="1288082" y="2926737"/>
            <a:ext cx="744824" cy="118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329" idx="0"/>
          </p:cNvCxnSpPr>
          <p:nvPr/>
        </p:nvCxnSpPr>
        <p:spPr>
          <a:xfrm flipV="1">
            <a:off x="484478" y="2939241"/>
            <a:ext cx="760736" cy="1606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496" idx="6"/>
            <a:endCxn id="11" idx="4"/>
          </p:cNvCxnSpPr>
          <p:nvPr/>
        </p:nvCxnSpPr>
        <p:spPr>
          <a:xfrm flipH="1">
            <a:off x="5494643" y="3741515"/>
            <a:ext cx="1089521" cy="678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4873130" y="605208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3897817" y="5404656"/>
            <a:ext cx="704708" cy="1006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3997077" y="6154148"/>
            <a:ext cx="921674" cy="380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4956356" y="6143178"/>
            <a:ext cx="902729" cy="63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1458142" y="4490278"/>
            <a:ext cx="1886469" cy="1106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322" idx="0"/>
            <a:endCxn id="496" idx="3"/>
          </p:cNvCxnSpPr>
          <p:nvPr/>
        </p:nvCxnSpPr>
        <p:spPr>
          <a:xfrm>
            <a:off x="6684217" y="2362284"/>
            <a:ext cx="42618" cy="1337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>
            <a:stCxn id="219" idx="7"/>
            <a:endCxn id="120" idx="2"/>
          </p:cNvCxnSpPr>
          <p:nvPr/>
        </p:nvCxnSpPr>
        <p:spPr>
          <a:xfrm flipH="1" flipV="1">
            <a:off x="6081966" y="6803109"/>
            <a:ext cx="1541437" cy="210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57" idx="0"/>
            <a:endCxn id="120" idx="3"/>
          </p:cNvCxnSpPr>
          <p:nvPr/>
        </p:nvCxnSpPr>
        <p:spPr>
          <a:xfrm flipH="1">
            <a:off x="6057939" y="5826018"/>
            <a:ext cx="1363906" cy="894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7" idx="5"/>
            <a:endCxn id="57" idx="2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5"/>
            <a:endCxn id="57" idx="1"/>
          </p:cNvCxnSpPr>
          <p:nvPr/>
        </p:nvCxnSpPr>
        <p:spPr>
          <a:xfrm flipH="1" flipV="1">
            <a:off x="7492364" y="5805447"/>
            <a:ext cx="148266" cy="10501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 rot="11174285">
            <a:off x="4086127" y="184890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 rot="11174285">
            <a:off x="3724251" y="258994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rot="11174285">
            <a:off x="5816241" y="139196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11174285">
            <a:off x="5645430" y="3042750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rot="11174285">
            <a:off x="2207845" y="208243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 rot="11174285">
            <a:off x="6618687" y="221568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连接符 322"/>
          <p:cNvCxnSpPr>
            <a:stCxn id="329" idx="3"/>
            <a:endCxn id="319" idx="6"/>
          </p:cNvCxnSpPr>
          <p:nvPr/>
        </p:nvCxnSpPr>
        <p:spPr>
          <a:xfrm flipV="1">
            <a:off x="1297048" y="2190432"/>
            <a:ext cx="911514" cy="654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 rot="11174285">
            <a:off x="1193211" y="282290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4" name="直接连接符 333"/>
          <p:cNvCxnSpPr>
            <a:stCxn id="10" idx="3"/>
            <a:endCxn id="319" idx="0"/>
          </p:cNvCxnSpPr>
          <p:nvPr/>
        </p:nvCxnSpPr>
        <p:spPr>
          <a:xfrm flipV="1">
            <a:off x="2108803" y="2324040"/>
            <a:ext cx="207037" cy="1831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08" idx="6"/>
            <a:endCxn id="319" idx="2"/>
          </p:cNvCxnSpPr>
          <p:nvPr/>
        </p:nvCxnSpPr>
        <p:spPr>
          <a:xfrm flipH="1" flipV="1">
            <a:off x="2449448" y="2216762"/>
            <a:ext cx="1275520" cy="481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 rot="11174285">
            <a:off x="3218091" y="358129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9" name="直接连接符 348"/>
          <p:cNvCxnSpPr>
            <a:stCxn id="348" idx="3"/>
            <a:endCxn id="308" idx="7"/>
          </p:cNvCxnSpPr>
          <p:nvPr/>
        </p:nvCxnSpPr>
        <p:spPr>
          <a:xfrm flipV="1">
            <a:off x="3417609" y="2786963"/>
            <a:ext cx="333327" cy="836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19" idx="1"/>
            <a:endCxn id="348" idx="5"/>
          </p:cNvCxnSpPr>
          <p:nvPr/>
        </p:nvCxnSpPr>
        <p:spPr>
          <a:xfrm>
            <a:off x="2404861" y="2298072"/>
            <a:ext cx="855148" cy="1307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3" idx="2"/>
            <a:endCxn id="309" idx="6"/>
          </p:cNvCxnSpPr>
          <p:nvPr/>
        </p:nvCxnSpPr>
        <p:spPr>
          <a:xfrm flipV="1">
            <a:off x="4311645" y="1492765"/>
            <a:ext cx="1505266" cy="4815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303" idx="7"/>
            <a:endCxn id="308" idx="4"/>
          </p:cNvCxnSpPr>
          <p:nvPr/>
        </p:nvCxnSpPr>
        <p:spPr>
          <a:xfrm flipH="1">
            <a:off x="3858576" y="2032807"/>
            <a:ext cx="252459" cy="5578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11" idx="4"/>
            <a:endCxn id="317" idx="1"/>
          </p:cNvCxnSpPr>
          <p:nvPr/>
        </p:nvCxnSpPr>
        <p:spPr>
          <a:xfrm flipV="1">
            <a:off x="5494643" y="3217117"/>
            <a:ext cx="310099" cy="1203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348" idx="2"/>
            <a:endCxn id="317" idx="7"/>
          </p:cNvCxnSpPr>
          <p:nvPr/>
        </p:nvCxnSpPr>
        <p:spPr>
          <a:xfrm flipV="1">
            <a:off x="3441636" y="3202062"/>
            <a:ext cx="2225373" cy="503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308" idx="2"/>
            <a:endCxn id="317" idx="5"/>
          </p:cNvCxnSpPr>
          <p:nvPr/>
        </p:nvCxnSpPr>
        <p:spPr>
          <a:xfrm>
            <a:off x="3965854" y="2724272"/>
            <a:ext cx="1716210" cy="340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17" idx="4"/>
            <a:endCxn id="322" idx="7"/>
          </p:cNvCxnSpPr>
          <p:nvPr/>
        </p:nvCxnSpPr>
        <p:spPr>
          <a:xfrm flipV="1">
            <a:off x="5754049" y="2335229"/>
            <a:ext cx="880830" cy="708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309" idx="0"/>
            <a:endCxn id="317" idx="4"/>
          </p:cNvCxnSpPr>
          <p:nvPr/>
        </p:nvCxnSpPr>
        <p:spPr>
          <a:xfrm flipH="1">
            <a:off x="5754049" y="1617478"/>
            <a:ext cx="162997" cy="1425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连接符 477"/>
          <p:cNvCxnSpPr>
            <a:stCxn id="303" idx="1"/>
            <a:endCxn id="317" idx="5"/>
          </p:cNvCxnSpPr>
          <p:nvPr/>
        </p:nvCxnSpPr>
        <p:spPr>
          <a:xfrm>
            <a:off x="4270028" y="2050186"/>
            <a:ext cx="1412036" cy="1014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303" idx="5"/>
            <a:endCxn id="319" idx="3"/>
          </p:cNvCxnSpPr>
          <p:nvPr/>
        </p:nvCxnSpPr>
        <p:spPr>
          <a:xfrm flipH="1">
            <a:off x="2423480" y="1873814"/>
            <a:ext cx="1704934" cy="253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322" idx="5"/>
            <a:endCxn id="309" idx="2"/>
          </p:cNvCxnSpPr>
          <p:nvPr/>
        </p:nvCxnSpPr>
        <p:spPr>
          <a:xfrm flipH="1" flipV="1">
            <a:off x="6041759" y="1517343"/>
            <a:ext cx="604418" cy="7145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 rot="11174285">
            <a:off x="6583688" y="366982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8" name="直接连接符 507"/>
          <p:cNvCxnSpPr>
            <a:stCxn id="121" idx="7"/>
            <a:endCxn id="322" idx="3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stCxn id="121" idx="5"/>
            <a:endCxn id="309" idx="2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319" idx="5"/>
            <a:endCxn id="228" idx="7"/>
          </p:cNvCxnSpPr>
          <p:nvPr/>
        </p:nvCxnSpPr>
        <p:spPr>
          <a:xfrm flipV="1">
            <a:off x="2253149" y="1236719"/>
            <a:ext cx="761944" cy="8724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303" idx="4"/>
            <a:endCxn id="228" idx="1"/>
          </p:cNvCxnSpPr>
          <p:nvPr/>
        </p:nvCxnSpPr>
        <p:spPr>
          <a:xfrm flipH="1" flipV="1">
            <a:off x="3172693" y="1253946"/>
            <a:ext cx="1038817" cy="5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5759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UML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建模</a:t>
              </a: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-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活动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7" descr="2a0467a66695caa9ef51f0218e1e8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853440"/>
            <a:ext cx="8333740" cy="594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3937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原型设计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65505" y="776605"/>
            <a:ext cx="1115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链接：</a:t>
            </a:r>
            <a:r>
              <a:rPr lang="zh-CN" altLang="en-US" sz="1400">
                <a:hlinkClick r:id="rId1" action="ppaction://hlinkfile"/>
              </a:rPr>
              <a:t>https://modao.cc/app/6f036d7120ca1a034666dceb1774afeab02fc26e?simulator_type=device&amp;sticky</a:t>
            </a:r>
            <a:endParaRPr lang="zh-CN" altLang="en-US" sz="1400">
              <a:hlinkClick r:id="rId1" action="ppaction://hlinkfile"/>
            </a:endParaRPr>
          </a:p>
          <a:p>
            <a:endParaRPr lang="zh-CN" altLang="en-US" sz="140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1148080"/>
            <a:ext cx="7696200" cy="5562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UNIT_TABLE_BEAUTIFY" val="smartTable{ab377153-493f-45e8-980b-1b20ba0b88f6}"/>
</p:tagLst>
</file>

<file path=ppt/tags/tag2.xml><?xml version="1.0" encoding="utf-8"?>
<p:tagLst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WPS 演示</Application>
  <PresentationFormat>宽屏</PresentationFormat>
  <Paragraphs>252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Titillium</vt:lpstr>
      <vt:lpstr>Segoe Print</vt:lpstr>
      <vt:lpstr>Montserrat Light</vt:lpstr>
      <vt:lpstr>Agency FB</vt:lpstr>
      <vt:lpstr>Trebuchet MS</vt:lpstr>
      <vt:lpstr>方正细谭黑简体</vt:lpstr>
      <vt:lpstr>Calibri</vt:lpstr>
      <vt:lpstr>微软雅黑</vt:lpstr>
      <vt:lpstr>Arial</vt:lpstr>
      <vt:lpstr>黑体</vt:lpstr>
      <vt:lpstr>Arial Unicode MS</vt:lpstr>
      <vt:lpstr>Arial Black</vt:lpstr>
      <vt:lpstr>等线</vt:lpstr>
      <vt:lpstr>Montserrat</vt:lpstr>
      <vt:lpstr>Times New Roman</vt:lpstr>
      <vt:lpstr>Calibri Light</vt:lpstr>
      <vt:lpstr>DIN-BoldItalic</vt:lpstr>
      <vt:lpstr>Gill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老heavy</cp:lastModifiedBy>
  <cp:revision>34</cp:revision>
  <dcterms:created xsi:type="dcterms:W3CDTF">2018-08-24T09:58:00Z</dcterms:created>
  <dcterms:modified xsi:type="dcterms:W3CDTF">2020-06-14T09:11:09Z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