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8" r:id="rId2"/>
  </p:sldMasterIdLst>
  <p:notesMasterIdLst>
    <p:notesMasterId r:id="rId32"/>
  </p:notesMasterIdLst>
  <p:handoutMasterIdLst>
    <p:handoutMasterId r:id="rId33"/>
  </p:handoutMasterIdLst>
  <p:sldIdLst>
    <p:sldId id="312" r:id="rId3"/>
    <p:sldId id="379" r:id="rId4"/>
    <p:sldId id="381" r:id="rId5"/>
    <p:sldId id="380" r:id="rId6"/>
    <p:sldId id="382" r:id="rId7"/>
    <p:sldId id="384" r:id="rId8"/>
    <p:sldId id="385" r:id="rId9"/>
    <p:sldId id="386" r:id="rId10"/>
    <p:sldId id="383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87" r:id="rId19"/>
    <p:sldId id="388" r:id="rId20"/>
    <p:sldId id="315" r:id="rId21"/>
    <p:sldId id="316" r:id="rId22"/>
    <p:sldId id="305" r:id="rId23"/>
    <p:sldId id="331" r:id="rId24"/>
    <p:sldId id="370" r:id="rId25"/>
    <p:sldId id="306" r:id="rId26"/>
    <p:sldId id="333" r:id="rId27"/>
    <p:sldId id="334" r:id="rId28"/>
    <p:sldId id="335" r:id="rId29"/>
    <p:sldId id="336" r:id="rId30"/>
    <p:sldId id="369" r:id="rId31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C888"/>
    <a:srgbClr val="F26D9A"/>
    <a:srgbClr val="A0C358"/>
    <a:srgbClr val="9966FF"/>
    <a:srgbClr val="FFFFFF"/>
    <a:srgbClr val="5C5F66"/>
    <a:srgbClr val="76B1D1"/>
    <a:srgbClr val="E7BB45"/>
    <a:srgbClr val="E36D62"/>
    <a:srgbClr val="E5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1138" y="77"/>
      </p:cViewPr>
      <p:guideLst>
        <p:guide orient="horz" pos="180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0C6-492F-8CDD-9FD63E4853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0C6-492F-8CDD-9FD63E485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82696"/>
        <c:axId val="22085832"/>
      </c:barChart>
      <c:catAx>
        <c:axId val="22082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5832"/>
        <c:crosses val="autoZero"/>
        <c:auto val="1"/>
        <c:lblAlgn val="ctr"/>
        <c:lblOffset val="100"/>
        <c:noMultiLvlLbl val="0"/>
      </c:catAx>
      <c:valAx>
        <c:axId val="2208583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26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Sheet1!$A$10:$A$13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Sheet1!$B$10:$B$13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96-4EE2-A3C2-3FD746687CEC}"/>
            </c:ext>
          </c:extLst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Sheet1!$A$10:$A$13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Sheet1!$C$10:$C$13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296-4EE2-A3C2-3FD746687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367800"/>
        <c:axId val="483366624"/>
      </c:barChart>
      <c:catAx>
        <c:axId val="48336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66624"/>
        <c:crosses val="autoZero"/>
        <c:auto val="1"/>
        <c:lblAlgn val="ctr"/>
        <c:lblOffset val="100"/>
        <c:noMultiLvlLbl val="0"/>
      </c:catAx>
      <c:valAx>
        <c:axId val="48336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6780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Sheet1!$A$19:$A$22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Sheet1!$B$19:$B$22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0A-4280-A075-DAEBA98C9C2E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Sheet1!$A$19:$A$22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Sheet1!$C$19:$C$22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00A-4280-A075-DAEBA98C9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365056"/>
        <c:axId val="483367408"/>
      </c:barChart>
      <c:catAx>
        <c:axId val="48336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67408"/>
        <c:crosses val="autoZero"/>
        <c:auto val="1"/>
        <c:lblAlgn val="ctr"/>
        <c:lblOffset val="100"/>
        <c:noMultiLvlLbl val="0"/>
      </c:catAx>
      <c:valAx>
        <c:axId val="48336740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6505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Sheet1!$B$26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Sheet1!$A$27:$A$30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Sheet1!$B$27:$B$30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A2-4DDD-BD7D-80DD9B4B5C6A}"/>
            </c:ext>
          </c:extLst>
        </c:ser>
        <c:ser>
          <c:idx val="1"/>
          <c:order val="1"/>
          <c:tx>
            <c:strRef>
              <c:f>Sheet1!$C$26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Sheet1!$A$27:$A$30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Sheet1!$C$27:$C$30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A2-4DDD-BD7D-80DD9B4B5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365448"/>
        <c:axId val="483365840"/>
      </c:barChart>
      <c:catAx>
        <c:axId val="48336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65840"/>
        <c:crosses val="autoZero"/>
        <c:auto val="1"/>
        <c:lblAlgn val="ctr"/>
        <c:lblOffset val="100"/>
        <c:noMultiLvlLbl val="0"/>
      </c:catAx>
      <c:valAx>
        <c:axId val="4833658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654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Sheet1!$A$35:$A$38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Sheet1!$B$35:$B$38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0BE-4333-81E1-24B239BA701B}"/>
            </c:ext>
          </c:extLst>
        </c:ser>
        <c:ser>
          <c:idx val="1"/>
          <c:order val="1"/>
          <c:tx>
            <c:strRef>
              <c:f>Sheet1!$C$34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Sheet1!$A$35:$A$38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Sheet1!$C$35:$C$38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0BE-4333-81E1-24B239BA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1627848"/>
        <c:axId val="361627064"/>
      </c:barChart>
      <c:catAx>
        <c:axId val="361627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627064"/>
        <c:crosses val="autoZero"/>
        <c:auto val="1"/>
        <c:lblAlgn val="ctr"/>
        <c:lblOffset val="100"/>
        <c:noMultiLvlLbl val="0"/>
      </c:catAx>
      <c:valAx>
        <c:axId val="36162706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6278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Sheet1!$A$42:$A$45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Sheet1!$B$42:$B$45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2C-4187-BCC5-AAE01F7222A4}"/>
            </c:ext>
          </c:extLst>
        </c:ser>
        <c:ser>
          <c:idx val="1"/>
          <c:order val="1"/>
          <c:tx>
            <c:strRef>
              <c:f>Sheet1!$C$41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Sheet1!$A$42:$A$45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Sheet1!$C$42:$C$45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02C-4187-BCC5-AAE01F722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1628632"/>
        <c:axId val="361627456"/>
      </c:barChart>
      <c:catAx>
        <c:axId val="36162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627456"/>
        <c:crosses val="autoZero"/>
        <c:auto val="1"/>
        <c:lblAlgn val="ctr"/>
        <c:lblOffset val="100"/>
        <c:noMultiLvlLbl val="0"/>
      </c:catAx>
      <c:valAx>
        <c:axId val="3616274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62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9" y="646776"/>
            <a:ext cx="2565123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90389" y="744654"/>
            <a:ext cx="23598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" y="4203518"/>
            <a:ext cx="6857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9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3651870"/>
            <a:ext cx="6857999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2753544" y="2181756"/>
            <a:ext cx="4104456" cy="542078"/>
          </a:xfrm>
          <a:prstGeom prst="rect">
            <a:avLst/>
          </a:prstGeom>
        </p:spPr>
        <p:txBody>
          <a:bodyPr anchor="ctr"/>
          <a:lstStyle>
            <a:lvl1pPr algn="l">
              <a:defRPr sz="27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3544" y="2734184"/>
            <a:ext cx="4104456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39" y="483518"/>
            <a:ext cx="1537234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77533" y="731206"/>
            <a:ext cx="1080504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9" y="646776"/>
            <a:ext cx="2565123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90389" y="744654"/>
            <a:ext cx="23598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6858000" cy="776530"/>
          </a:xfrm>
          <a:prstGeom prst="rect">
            <a:avLst/>
          </a:prstGeom>
        </p:spPr>
        <p:txBody>
          <a:bodyPr anchor="ctr"/>
          <a:lstStyle>
            <a:lvl1pPr algn="ctr"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6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2753544" y="2181756"/>
            <a:ext cx="4104456" cy="542078"/>
          </a:xfrm>
          <a:prstGeom prst="rect">
            <a:avLst/>
          </a:prstGeom>
        </p:spPr>
        <p:txBody>
          <a:bodyPr anchor="ctr"/>
          <a:lstStyle>
            <a:lvl1pPr algn="l">
              <a:defRPr sz="27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3544" y="2734184"/>
            <a:ext cx="4104456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789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6858000" cy="776530"/>
          </a:xfrm>
          <a:prstGeom prst="rect">
            <a:avLst/>
          </a:prstGeom>
        </p:spPr>
        <p:txBody>
          <a:bodyPr anchor="ctr"/>
          <a:lstStyle>
            <a:lvl1pPr algn="ctr"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4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6858000" cy="776530"/>
          </a:xfrm>
          <a:prstGeom prst="rect">
            <a:avLst/>
          </a:prstGeom>
        </p:spPr>
        <p:txBody>
          <a:bodyPr anchor="ctr"/>
          <a:lstStyle>
            <a:lvl1pPr algn="ctr"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50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6858000" cy="776530"/>
          </a:xfrm>
          <a:prstGeom prst="rect">
            <a:avLst/>
          </a:prstGeom>
        </p:spPr>
        <p:txBody>
          <a:bodyPr anchor="ctr"/>
          <a:lstStyle>
            <a:lvl1pPr algn="ctr"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9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/>
          <a:lstStyle/>
          <a:p>
            <a:fld id="{CEE7CAA6-3828-4660-99C2-D662C9C4229F}" type="datetimeFigureOut">
              <a:rPr lang="th-TH" smtClean="0"/>
              <a:t>25/10/63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/>
          <a:lstStyle/>
          <a:p>
            <a:fld id="{965E1463-F74C-4B2E-96D0-7D9B8EB9E6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901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  <p:sldLayoutId id="2147483677" r:id="rId4"/>
    <p:sldLayoutId id="2147483680" r:id="rId5"/>
    <p:sldLayoutId id="2147483684" r:id="rId6"/>
    <p:sldLayoutId id="2147483688" r:id="rId7"/>
    <p:sldLayoutId id="2147483689" r:id="rId8"/>
    <p:sldLayoutId id="2147483691" r:id="rId9"/>
  </p:sldLayoutIdLst>
  <p:txStyles>
    <p:titleStyle>
      <a:lvl1pPr algn="ctr" defTabSz="685783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685783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64"/>
            <a:ext cx="6858000" cy="77653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Database (</a:t>
            </a:r>
            <a:r>
              <a:rPr lang="th-TH" altLang="ko-KR" dirty="0" smtClean="0">
                <a:solidFill>
                  <a:schemeClr val="accent6">
                    <a:lumMod val="75000"/>
                  </a:schemeClr>
                </a:solidFill>
              </a:rPr>
              <a:t>ใส่ไว้หน้าหลังก็แล้วแต่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88" y="843558"/>
            <a:ext cx="5408423" cy="41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1203598"/>
            <a:ext cx="2747988" cy="3419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24" y="1203597"/>
            <a:ext cx="2725098" cy="341957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77653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664" y="802265"/>
            <a:ext cx="18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Activity diagram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5735"/>
            <a:ext cx="6858000" cy="77653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5" y="1275606"/>
            <a:ext cx="5070669" cy="31137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80" y="802265"/>
            <a:ext cx="252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Sequence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iagram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5735"/>
            <a:ext cx="6858000" cy="77653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59" y="1275606"/>
            <a:ext cx="4959882" cy="3204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80" y="802265"/>
            <a:ext cx="252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Sequence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iagram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5735"/>
            <a:ext cx="6858000" cy="77653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72" y="1275606"/>
            <a:ext cx="4918856" cy="32123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80" y="802265"/>
            <a:ext cx="252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Sequence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iagram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2765"/>
            <a:ext cx="6858000" cy="77653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4" y="1275606"/>
            <a:ext cx="4968552" cy="3600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2764"/>
            <a:ext cx="6858000" cy="776530"/>
          </a:xfrm>
          <a:prstGeom prst="rect">
            <a:avLst/>
          </a:prstGeom>
        </p:spPr>
        <p:txBody>
          <a:bodyPr anchor="ctr"/>
          <a:lstStyle>
            <a:lvl1pPr algn="ctr" defTabSz="685783" rtl="0" eaLnBrk="1" latinLnBrk="1" hangingPunct="1">
              <a:spcBef>
                <a:spcPct val="0"/>
              </a:spcBef>
              <a:buNone/>
              <a:defRPr sz="27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80" y="802265"/>
            <a:ext cx="252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Sequence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iagram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5735"/>
            <a:ext cx="6858000" cy="77653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64" y="1250637"/>
            <a:ext cx="5062872" cy="3553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80" y="805446"/>
            <a:ext cx="252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Sequence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iagram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5735"/>
            <a:ext cx="6858000" cy="77653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1" y="1275606"/>
            <a:ext cx="4311777" cy="3650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80" y="859869"/>
            <a:ext cx="252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Sequence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iagram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5735"/>
            <a:ext cx="6858000" cy="77653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80" y="859869"/>
            <a:ext cx="252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ER d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iagram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1204086"/>
            <a:ext cx="4936460" cy="3742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5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1203598"/>
            <a:ext cx="3088127" cy="3353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25735"/>
            <a:ext cx="6858000" cy="776530"/>
          </a:xfrm>
          <a:prstGeom prst="rect">
            <a:avLst/>
          </a:prstGeom>
        </p:spPr>
        <p:txBody>
          <a:bodyPr/>
          <a:lstStyle>
            <a:lvl1pPr algn="ctr" defTabSz="685783" rtl="0" eaLnBrk="1" latinLnBrk="1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Data dictionary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334" y="1184992"/>
            <a:ext cx="3104895" cy="3372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90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4554"/>
            <a:ext cx="2882843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Analyze System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6"/>
          <p:cNvSpPr/>
          <p:nvPr/>
        </p:nvSpPr>
        <p:spPr>
          <a:xfrm>
            <a:off x="6021288" y="54627"/>
            <a:ext cx="702078" cy="33816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4025159" y="54627"/>
            <a:ext cx="185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3C04A"/>
                </a:solidFill>
                <a:cs typeface="Arial" pitchFamily="34" charset="0"/>
              </a:rPr>
              <a:t>ROLE SYSTEM</a:t>
            </a:r>
            <a:endParaRPr lang="ko-KR" altLang="en-US" b="1" dirty="0">
              <a:solidFill>
                <a:srgbClr val="F3C04A"/>
              </a:solidFill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24" y="611976"/>
            <a:ext cx="2761509" cy="20757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0" y="611977"/>
            <a:ext cx="2755080" cy="2075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80" y="2904362"/>
            <a:ext cx="2755080" cy="2074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024" y="2900351"/>
            <a:ext cx="2761509" cy="20725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32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403324" y="3873085"/>
            <a:ext cx="6056979" cy="32799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75" name="Rectangle 174"/>
          <p:cNvSpPr/>
          <p:nvPr/>
        </p:nvSpPr>
        <p:spPr>
          <a:xfrm>
            <a:off x="403324" y="4262035"/>
            <a:ext cx="6056979" cy="32799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74" name="Rectangle 173"/>
          <p:cNvSpPr/>
          <p:nvPr/>
        </p:nvSpPr>
        <p:spPr>
          <a:xfrm>
            <a:off x="404664" y="3480992"/>
            <a:ext cx="6056979" cy="32799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73" name="Rectangle 172"/>
          <p:cNvSpPr/>
          <p:nvPr/>
        </p:nvSpPr>
        <p:spPr>
          <a:xfrm>
            <a:off x="406978" y="3071310"/>
            <a:ext cx="6056979" cy="32799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72" name="Rectangle 171"/>
          <p:cNvSpPr/>
          <p:nvPr/>
        </p:nvSpPr>
        <p:spPr>
          <a:xfrm>
            <a:off x="415516" y="2666039"/>
            <a:ext cx="6056979" cy="32799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70" name="Rectangle 169"/>
          <p:cNvSpPr/>
          <p:nvPr/>
        </p:nvSpPr>
        <p:spPr>
          <a:xfrm>
            <a:off x="420983" y="2265482"/>
            <a:ext cx="6056979" cy="327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69" name="Rectangle 168"/>
          <p:cNvSpPr/>
          <p:nvPr/>
        </p:nvSpPr>
        <p:spPr>
          <a:xfrm>
            <a:off x="429981" y="1883340"/>
            <a:ext cx="6056979" cy="32799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68" name="Rectangle 167"/>
          <p:cNvSpPr/>
          <p:nvPr/>
        </p:nvSpPr>
        <p:spPr>
          <a:xfrm>
            <a:off x="432718" y="1497948"/>
            <a:ext cx="6056979" cy="32799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38" name="Rectangle 37"/>
          <p:cNvSpPr/>
          <p:nvPr/>
        </p:nvSpPr>
        <p:spPr>
          <a:xfrm>
            <a:off x="118309" y="341964"/>
            <a:ext cx="6666966" cy="44491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19" name="Rectangle 18"/>
          <p:cNvSpPr/>
          <p:nvPr/>
        </p:nvSpPr>
        <p:spPr>
          <a:xfrm>
            <a:off x="3014886" y="891691"/>
            <a:ext cx="858240" cy="2660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3" name="Right Arrow 2"/>
          <p:cNvSpPr/>
          <p:nvPr/>
        </p:nvSpPr>
        <p:spPr>
          <a:xfrm>
            <a:off x="429982" y="1064383"/>
            <a:ext cx="6266093" cy="392906"/>
          </a:xfrm>
          <a:prstGeom prst="rightArrow">
            <a:avLst>
              <a:gd name="adj1" fmla="val 50000"/>
              <a:gd name="adj2" fmla="val 5415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013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2495" y="912140"/>
            <a:ext cx="38730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Jul</a:t>
            </a:r>
            <a:endParaRPr lang="th-TH" sz="1013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2876" y="1405563"/>
            <a:ext cx="38824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</a:rPr>
              <a:t>Oct</a:t>
            </a:r>
            <a:endParaRPr lang="th-TH" sz="1013" dirty="0">
              <a:solidFill>
                <a:schemeClr val="bg1"/>
              </a:solidFill>
            </a:endParaRPr>
          </a:p>
        </p:txBody>
      </p:sp>
      <p:sp>
        <p:nvSpPr>
          <p:cNvPr id="18" name="TextBox 40">
            <a:extLst>
              <a:ext uri="{FF2B5EF4-FFF2-40B4-BE49-F238E27FC236}">
                <a16:creationId xmlns="" xmlns:a16="http://schemas.microsoft.com/office/drawing/2014/main" id="{8966DFF5-D14D-4F5D-A631-86741F526161}"/>
              </a:ext>
            </a:extLst>
          </p:cNvPr>
          <p:cNvSpPr txBox="1"/>
          <p:nvPr/>
        </p:nvSpPr>
        <p:spPr>
          <a:xfrm>
            <a:off x="429982" y="1542845"/>
            <a:ext cx="1513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cs typeface="+mj-cs"/>
              </a:rPr>
              <a:t>Project identification</a:t>
            </a:r>
          </a:p>
        </p:txBody>
      </p:sp>
      <p:sp>
        <p:nvSpPr>
          <p:cNvPr id="20" name="TextBox 40">
            <a:extLst>
              <a:ext uri="{FF2B5EF4-FFF2-40B4-BE49-F238E27FC236}">
                <a16:creationId xmlns="" xmlns:a16="http://schemas.microsoft.com/office/drawing/2014/main" id="{1AE2CB00-6A88-4ED2-8313-D7ECB8B38621}"/>
              </a:ext>
            </a:extLst>
          </p:cNvPr>
          <p:cNvSpPr txBox="1"/>
          <p:nvPr/>
        </p:nvSpPr>
        <p:spPr>
          <a:xfrm>
            <a:off x="446634" y="1946216"/>
            <a:ext cx="13691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cs typeface="+mj-cs"/>
              </a:rPr>
              <a:t>Get requirement</a:t>
            </a:r>
          </a:p>
        </p:txBody>
      </p:sp>
      <p:sp>
        <p:nvSpPr>
          <p:cNvPr id="21" name="TextBox 40">
            <a:extLst>
              <a:ext uri="{FF2B5EF4-FFF2-40B4-BE49-F238E27FC236}">
                <a16:creationId xmlns="" xmlns:a16="http://schemas.microsoft.com/office/drawing/2014/main" id="{803EBCF5-7A6A-4B41-BB7B-09C0C22FB480}"/>
              </a:ext>
            </a:extLst>
          </p:cNvPr>
          <p:cNvSpPr txBox="1"/>
          <p:nvPr/>
        </p:nvSpPr>
        <p:spPr>
          <a:xfrm>
            <a:off x="453676" y="2341927"/>
            <a:ext cx="1264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cs typeface="+mj-cs"/>
              </a:rPr>
              <a:t>System analysis</a:t>
            </a:r>
          </a:p>
        </p:txBody>
      </p:sp>
      <p:sp>
        <p:nvSpPr>
          <p:cNvPr id="22" name="TextBox 40">
            <a:extLst>
              <a:ext uri="{FF2B5EF4-FFF2-40B4-BE49-F238E27FC236}">
                <a16:creationId xmlns="" xmlns:a16="http://schemas.microsoft.com/office/drawing/2014/main" id="{00F9CF8F-FE65-478B-ABD7-6748D53288C7}"/>
              </a:ext>
            </a:extLst>
          </p:cNvPr>
          <p:cNvSpPr txBox="1"/>
          <p:nvPr/>
        </p:nvSpPr>
        <p:spPr>
          <a:xfrm>
            <a:off x="464312" y="2732018"/>
            <a:ext cx="11385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cs typeface="+mj-cs"/>
              </a:rPr>
              <a:t>System design</a:t>
            </a:r>
          </a:p>
        </p:txBody>
      </p:sp>
      <p:sp>
        <p:nvSpPr>
          <p:cNvPr id="23" name="TextBox 40">
            <a:extLst>
              <a:ext uri="{FF2B5EF4-FFF2-40B4-BE49-F238E27FC236}">
                <a16:creationId xmlns="" xmlns:a16="http://schemas.microsoft.com/office/drawing/2014/main" id="{BEF38BE1-E970-4D92-BDAE-9F641EDCC823}"/>
              </a:ext>
            </a:extLst>
          </p:cNvPr>
          <p:cNvSpPr txBox="1"/>
          <p:nvPr/>
        </p:nvSpPr>
        <p:spPr>
          <a:xfrm>
            <a:off x="464103" y="3131620"/>
            <a:ext cx="1535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cs typeface="+mj-cs"/>
              </a:rPr>
              <a:t>Code programming</a:t>
            </a:r>
          </a:p>
        </p:txBody>
      </p:sp>
      <p:sp>
        <p:nvSpPr>
          <p:cNvPr id="24" name="TextBox 40">
            <a:extLst>
              <a:ext uri="{FF2B5EF4-FFF2-40B4-BE49-F238E27FC236}">
                <a16:creationId xmlns="" xmlns:a16="http://schemas.microsoft.com/office/drawing/2014/main" id="{A6742011-ECD9-4759-9620-043644A0DF3E}"/>
              </a:ext>
            </a:extLst>
          </p:cNvPr>
          <p:cNvSpPr txBox="1"/>
          <p:nvPr/>
        </p:nvSpPr>
        <p:spPr>
          <a:xfrm>
            <a:off x="472726" y="3531179"/>
            <a:ext cx="1264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cs typeface="+mj-cs"/>
              </a:rPr>
              <a:t>Software testing</a:t>
            </a:r>
            <a:endParaRPr lang="en-US" sz="1050" dirty="0">
              <a:cs typeface="+mj-cs"/>
            </a:endParaRPr>
          </a:p>
        </p:txBody>
      </p:sp>
      <p:sp>
        <p:nvSpPr>
          <p:cNvPr id="25" name="TextBox 40">
            <a:extLst>
              <a:ext uri="{FF2B5EF4-FFF2-40B4-BE49-F238E27FC236}">
                <a16:creationId xmlns="" xmlns:a16="http://schemas.microsoft.com/office/drawing/2014/main" id="{AB386E87-D66A-44AE-8438-82B86237AE22}"/>
              </a:ext>
            </a:extLst>
          </p:cNvPr>
          <p:cNvSpPr txBox="1"/>
          <p:nvPr/>
        </p:nvSpPr>
        <p:spPr>
          <a:xfrm>
            <a:off x="468083" y="3924745"/>
            <a:ext cx="1319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cs typeface="+mj-cs"/>
              </a:rPr>
              <a:t>Training &amp;  Trial</a:t>
            </a:r>
          </a:p>
        </p:txBody>
      </p:sp>
      <p:sp>
        <p:nvSpPr>
          <p:cNvPr id="26" name="TextBox 40">
            <a:extLst>
              <a:ext uri="{FF2B5EF4-FFF2-40B4-BE49-F238E27FC236}">
                <a16:creationId xmlns="" xmlns:a16="http://schemas.microsoft.com/office/drawing/2014/main" id="{0D1EFAC6-162E-47FC-8243-B222FE65DF5F}"/>
              </a:ext>
            </a:extLst>
          </p:cNvPr>
          <p:cNvSpPr txBox="1"/>
          <p:nvPr/>
        </p:nvSpPr>
        <p:spPr>
          <a:xfrm>
            <a:off x="488752" y="4299912"/>
            <a:ext cx="922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cs typeface="+mj-cs"/>
              </a:rPr>
              <a:t>Document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85235" y="1518240"/>
            <a:ext cx="832269" cy="306973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62" name="Rectangle 61"/>
          <p:cNvSpPr/>
          <p:nvPr/>
        </p:nvSpPr>
        <p:spPr>
          <a:xfrm>
            <a:off x="2195516" y="890059"/>
            <a:ext cx="819369" cy="2728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latin typeface="Century Schoolbook" panose="02040604050505020304" pitchFamily="18" charset="0"/>
              </a:rPr>
              <a:t>PIC.</a:t>
            </a:r>
            <a:endParaRPr lang="th-TH" sz="1013" dirty="0">
              <a:latin typeface="Century Schoolbook" panose="02040604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12976" y="1363354"/>
            <a:ext cx="247143" cy="32246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65" name="Rectangle 64"/>
          <p:cNvSpPr/>
          <p:nvPr/>
        </p:nvSpPr>
        <p:spPr>
          <a:xfrm>
            <a:off x="3462506" y="1360702"/>
            <a:ext cx="210483" cy="32272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76" name="Rectangle 75"/>
          <p:cNvSpPr/>
          <p:nvPr/>
        </p:nvSpPr>
        <p:spPr>
          <a:xfrm>
            <a:off x="3873127" y="890059"/>
            <a:ext cx="856772" cy="2647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77" name="TextBox 76"/>
          <p:cNvSpPr txBox="1"/>
          <p:nvPr/>
        </p:nvSpPr>
        <p:spPr>
          <a:xfrm>
            <a:off x="4141824" y="930694"/>
            <a:ext cx="4777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Aug</a:t>
            </a:r>
            <a:endParaRPr lang="th-TH" sz="1013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76024" y="1363352"/>
            <a:ext cx="191534" cy="32246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82" name="Rectangle 81"/>
          <p:cNvSpPr/>
          <p:nvPr/>
        </p:nvSpPr>
        <p:spPr>
          <a:xfrm>
            <a:off x="4729898" y="890059"/>
            <a:ext cx="883461" cy="2674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83" name="TextBox 82"/>
          <p:cNvSpPr txBox="1"/>
          <p:nvPr/>
        </p:nvSpPr>
        <p:spPr>
          <a:xfrm>
            <a:off x="5021221" y="911389"/>
            <a:ext cx="46268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</a:rPr>
              <a:t>Sep</a:t>
            </a:r>
            <a:endParaRPr lang="th-TH" sz="1013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586670" y="890058"/>
            <a:ext cx="881510" cy="2728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89" name="TextBox 88"/>
          <p:cNvSpPr txBox="1"/>
          <p:nvPr/>
        </p:nvSpPr>
        <p:spPr>
          <a:xfrm>
            <a:off x="5880226" y="929769"/>
            <a:ext cx="45095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</a:rPr>
              <a:t>Oct</a:t>
            </a:r>
            <a:endParaRPr lang="th-TH" sz="1013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016229" y="1363356"/>
            <a:ext cx="196816" cy="32246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45" name="TextBox 44"/>
          <p:cNvSpPr txBox="1"/>
          <p:nvPr/>
        </p:nvSpPr>
        <p:spPr>
          <a:xfrm>
            <a:off x="1168646" y="207621"/>
            <a:ext cx="4764533" cy="334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575" dirty="0" smtClean="0">
                <a:latin typeface="Arial Rounded MT Bold" panose="020F0704030504030204" pitchFamily="34" charset="0"/>
                <a:cs typeface="Andalus" panose="02020603050405020304" pitchFamily="18" charset="-78"/>
              </a:rPr>
              <a:t>Co-operative </a:t>
            </a:r>
            <a:r>
              <a:rPr lang="en-US" sz="1575" dirty="0">
                <a:latin typeface="Arial Rounded MT Bold" panose="020F0704030504030204" pitchFamily="34" charset="0"/>
                <a:cs typeface="Andalus" panose="02020603050405020304" pitchFamily="18" charset="-78"/>
              </a:rPr>
              <a:t>Education</a:t>
            </a:r>
            <a:r>
              <a:rPr lang="th-TH" sz="1575" dirty="0">
                <a:latin typeface="Arial Rounded MT Bold" panose="020F0704030504030204" pitchFamily="34" charset="0"/>
                <a:cs typeface="Andalus" panose="02020603050405020304" pitchFamily="18" charset="-78"/>
              </a:rPr>
              <a:t> </a:t>
            </a:r>
            <a:r>
              <a:rPr lang="en-US" sz="1575" dirty="0" smtClean="0">
                <a:latin typeface="Arial Rounded MT Bold" panose="020F0704030504030204" pitchFamily="34" charset="0"/>
                <a:cs typeface="Andalus" panose="02020603050405020304" pitchFamily="18" charset="-78"/>
              </a:rPr>
              <a:t>Action </a:t>
            </a:r>
            <a:r>
              <a:rPr lang="en-US" sz="1575" dirty="0">
                <a:latin typeface="Arial Rounded MT Bold" panose="020F0704030504030204" pitchFamily="34" charset="0"/>
                <a:cs typeface="Andalus" panose="02020603050405020304" pitchFamily="18" charset="-78"/>
              </a:rPr>
              <a:t>Plan</a:t>
            </a:r>
            <a:endParaRPr lang="th-TH" sz="1575" dirty="0">
              <a:latin typeface="Arial Rounded MT Bold" panose="020F0704030504030204" pitchFamily="34" charset="0"/>
            </a:endParaRPr>
          </a:p>
        </p:txBody>
      </p:sp>
      <p:sp>
        <p:nvSpPr>
          <p:cNvPr id="121" name="Pentagon 120"/>
          <p:cNvSpPr/>
          <p:nvPr/>
        </p:nvSpPr>
        <p:spPr>
          <a:xfrm rot="10800000">
            <a:off x="5003053" y="-921253"/>
            <a:ext cx="1312727" cy="298781"/>
          </a:xfrm>
          <a:prstGeom prst="homePlate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123" name="TextBox 122"/>
          <p:cNvSpPr txBox="1"/>
          <p:nvPr/>
        </p:nvSpPr>
        <p:spPr>
          <a:xfrm>
            <a:off x="1224629" y="-1031743"/>
            <a:ext cx="184731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575" dirty="0"/>
          </a:p>
        </p:txBody>
      </p:sp>
      <p:sp>
        <p:nvSpPr>
          <p:cNvPr id="75" name="Rectangle 74"/>
          <p:cNvSpPr/>
          <p:nvPr/>
        </p:nvSpPr>
        <p:spPr>
          <a:xfrm>
            <a:off x="4081353" y="1363354"/>
            <a:ext cx="222791" cy="32246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99" name="Rectangle 98"/>
          <p:cNvSpPr/>
          <p:nvPr/>
        </p:nvSpPr>
        <p:spPr>
          <a:xfrm>
            <a:off x="4302487" y="1363354"/>
            <a:ext cx="229660" cy="32246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109" name="Rectangle 108"/>
          <p:cNvSpPr/>
          <p:nvPr/>
        </p:nvSpPr>
        <p:spPr>
          <a:xfrm>
            <a:off x="4531435" y="1363354"/>
            <a:ext cx="205510" cy="32246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115" name="Rectangle 114"/>
          <p:cNvSpPr/>
          <p:nvPr/>
        </p:nvSpPr>
        <p:spPr>
          <a:xfrm>
            <a:off x="3873126" y="1363356"/>
            <a:ext cx="203375" cy="32246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116" name="Rectangle 115"/>
          <p:cNvSpPr/>
          <p:nvPr/>
        </p:nvSpPr>
        <p:spPr>
          <a:xfrm>
            <a:off x="4917161" y="1358407"/>
            <a:ext cx="240031" cy="32295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117" name="Rectangle 116"/>
          <p:cNvSpPr/>
          <p:nvPr/>
        </p:nvSpPr>
        <p:spPr>
          <a:xfrm>
            <a:off x="5159268" y="1363354"/>
            <a:ext cx="229660" cy="32246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118" name="Rectangle 117"/>
          <p:cNvSpPr/>
          <p:nvPr/>
        </p:nvSpPr>
        <p:spPr>
          <a:xfrm>
            <a:off x="5388927" y="1363354"/>
            <a:ext cx="184681" cy="32246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119" name="Rectangle 118"/>
          <p:cNvSpPr/>
          <p:nvPr/>
        </p:nvSpPr>
        <p:spPr>
          <a:xfrm>
            <a:off x="4730619" y="1363356"/>
            <a:ext cx="194446" cy="32246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122" name="Rectangle 121"/>
          <p:cNvSpPr/>
          <p:nvPr/>
        </p:nvSpPr>
        <p:spPr>
          <a:xfrm>
            <a:off x="5820874" y="1363354"/>
            <a:ext cx="222791" cy="32246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124" name="Rectangle 123"/>
          <p:cNvSpPr/>
          <p:nvPr/>
        </p:nvSpPr>
        <p:spPr>
          <a:xfrm>
            <a:off x="6049691" y="1363354"/>
            <a:ext cx="221977" cy="32246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125" name="Rectangle 124"/>
          <p:cNvSpPr/>
          <p:nvPr/>
        </p:nvSpPr>
        <p:spPr>
          <a:xfrm>
            <a:off x="6271667" y="1363354"/>
            <a:ext cx="176981" cy="32246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126" name="Rectangle 125"/>
          <p:cNvSpPr/>
          <p:nvPr/>
        </p:nvSpPr>
        <p:spPr>
          <a:xfrm>
            <a:off x="5593726" y="1363356"/>
            <a:ext cx="223115" cy="32246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cxnSp>
        <p:nvCxnSpPr>
          <p:cNvPr id="34" name="Straight Connector 33"/>
          <p:cNvCxnSpPr/>
          <p:nvPr/>
        </p:nvCxnSpPr>
        <p:spPr>
          <a:xfrm>
            <a:off x="3020299" y="892696"/>
            <a:ext cx="0" cy="365709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881022" y="883171"/>
            <a:ext cx="0" cy="365709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729898" y="911389"/>
            <a:ext cx="0" cy="367871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586670" y="883171"/>
            <a:ext cx="0" cy="370731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6470959" y="883171"/>
            <a:ext cx="0" cy="365709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242776" y="1995686"/>
            <a:ext cx="83429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3467217" y="2360824"/>
            <a:ext cx="1459188" cy="1527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729704" y="3176259"/>
            <a:ext cx="1081223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5159268" y="3596802"/>
            <a:ext cx="882129" cy="65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5587212" y="3988387"/>
            <a:ext cx="658487" cy="1870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5591783" y="4367749"/>
            <a:ext cx="877628" cy="705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229045" y="2139702"/>
            <a:ext cx="1500659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461944" y="2485700"/>
            <a:ext cx="2131782" cy="1487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5831310" y="3298271"/>
            <a:ext cx="453420" cy="2569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817663" y="3721309"/>
            <a:ext cx="453420" cy="2569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6271083" y="4116943"/>
            <a:ext cx="211924" cy="79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6057633" y="4514813"/>
            <a:ext cx="409825" cy="115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 rot="5400000">
            <a:off x="987777" y="2558162"/>
            <a:ext cx="3227270" cy="8323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85" name="TextBox 40">
            <a:extLst>
              <a:ext uri="{FF2B5EF4-FFF2-40B4-BE49-F238E27FC236}">
                <a16:creationId xmlns="" xmlns:a16="http://schemas.microsoft.com/office/drawing/2014/main" id="{8966DFF5-D14D-4F5D-A631-86741F526161}"/>
              </a:ext>
            </a:extLst>
          </p:cNvPr>
          <p:cNvSpPr txBox="1"/>
          <p:nvPr/>
        </p:nvSpPr>
        <p:spPr>
          <a:xfrm>
            <a:off x="2271590" y="2902306"/>
            <a:ext cx="644041" cy="2539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+mj-lt"/>
                <a:cs typeface="+mj-cs"/>
              </a:rPr>
              <a:t>Kittiya</a:t>
            </a:r>
            <a:endParaRPr lang="en-US" sz="1050" b="1" dirty="0">
              <a:latin typeface="+mj-lt"/>
              <a:cs typeface="+mj-cs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020642" y="1504087"/>
            <a:ext cx="448305" cy="325903"/>
            <a:chOff x="3805819" y="1472055"/>
            <a:chExt cx="448305" cy="3259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4" name="Rectangle 183"/>
            <p:cNvSpPr/>
            <p:nvPr/>
          </p:nvSpPr>
          <p:spPr>
            <a:xfrm rot="5400000">
              <a:off x="3867020" y="1410854"/>
              <a:ext cx="325903" cy="448305"/>
            </a:xfrm>
            <a:prstGeom prst="rect">
              <a:avLst/>
            </a:prstGeom>
            <a:grpFill/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2100"/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>
              <a:off x="3828277" y="1586011"/>
              <a:ext cx="403387" cy="0"/>
            </a:xfrm>
            <a:prstGeom prst="straightConnector1">
              <a:avLst/>
            </a:pr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3825740" y="1693288"/>
              <a:ext cx="403387" cy="0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3206109" y="1882845"/>
            <a:ext cx="1523595" cy="325903"/>
            <a:chOff x="3805819" y="1472055"/>
            <a:chExt cx="769060" cy="3259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9" name="Rectangle 188"/>
            <p:cNvSpPr/>
            <p:nvPr/>
          </p:nvSpPr>
          <p:spPr>
            <a:xfrm rot="5400000">
              <a:off x="4027397" y="1250477"/>
              <a:ext cx="325903" cy="769060"/>
            </a:xfrm>
            <a:prstGeom prst="rect">
              <a:avLst/>
            </a:prstGeom>
            <a:grpFill/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2100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3828277" y="1586011"/>
              <a:ext cx="403387" cy="0"/>
            </a:xfrm>
            <a:prstGeom prst="straightConnector1">
              <a:avLst/>
            </a:pr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3825740" y="1693288"/>
              <a:ext cx="749139" cy="0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3466395" y="2269727"/>
            <a:ext cx="2111667" cy="325903"/>
            <a:chOff x="3805818" y="1472056"/>
            <a:chExt cx="1065899" cy="3259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3" name="Rectangle 192"/>
            <p:cNvSpPr/>
            <p:nvPr/>
          </p:nvSpPr>
          <p:spPr>
            <a:xfrm rot="5400000">
              <a:off x="4175815" y="1102059"/>
              <a:ext cx="325903" cy="1065898"/>
            </a:xfrm>
            <a:prstGeom prst="rect">
              <a:avLst/>
            </a:prstGeom>
            <a:grpFill/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2100"/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>
              <a:off x="3828277" y="1586011"/>
              <a:ext cx="716077" cy="0"/>
            </a:xfrm>
            <a:prstGeom prst="straightConnector1">
              <a:avLst/>
            </a:pr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3825740" y="1693288"/>
              <a:ext cx="1045977" cy="0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3662530" y="2661453"/>
            <a:ext cx="1919835" cy="325903"/>
            <a:chOff x="3805818" y="1472056"/>
            <a:chExt cx="1065899" cy="3259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7" name="Rectangle 196"/>
            <p:cNvSpPr/>
            <p:nvPr/>
          </p:nvSpPr>
          <p:spPr>
            <a:xfrm rot="5400000">
              <a:off x="4175815" y="1102059"/>
              <a:ext cx="325903" cy="1065898"/>
            </a:xfrm>
            <a:prstGeom prst="rect">
              <a:avLst/>
            </a:prstGeom>
            <a:grpFill/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2100"/>
            </a:p>
          </p:txBody>
        </p:sp>
        <p:cxnSp>
          <p:nvCxnSpPr>
            <p:cNvPr id="198" name="Straight Arrow Connector 197"/>
            <p:cNvCxnSpPr/>
            <p:nvPr/>
          </p:nvCxnSpPr>
          <p:spPr>
            <a:xfrm>
              <a:off x="3828277" y="1586011"/>
              <a:ext cx="676115" cy="0"/>
            </a:xfrm>
            <a:prstGeom prst="straightConnector1">
              <a:avLst/>
            </a:pr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3825740" y="1693288"/>
              <a:ext cx="1045977" cy="0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4730960" y="3063116"/>
            <a:ext cx="1556189" cy="325903"/>
            <a:chOff x="3805817" y="1472058"/>
            <a:chExt cx="864002" cy="3259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1" name="Rectangle 200"/>
            <p:cNvSpPr/>
            <p:nvPr/>
          </p:nvSpPr>
          <p:spPr>
            <a:xfrm rot="5400000">
              <a:off x="4071079" y="1206796"/>
              <a:ext cx="325903" cy="856427"/>
            </a:xfrm>
            <a:prstGeom prst="rect">
              <a:avLst/>
            </a:prstGeom>
            <a:grpFill/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2100"/>
            </a:p>
          </p:txBody>
        </p:sp>
        <p:cxnSp>
          <p:nvCxnSpPr>
            <p:cNvPr id="202" name="Straight Arrow Connector 201"/>
            <p:cNvCxnSpPr/>
            <p:nvPr/>
          </p:nvCxnSpPr>
          <p:spPr>
            <a:xfrm>
              <a:off x="3828277" y="1586011"/>
              <a:ext cx="589803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4401949" y="1693288"/>
              <a:ext cx="267870" cy="0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5133300" y="3485605"/>
            <a:ext cx="1145605" cy="325903"/>
            <a:chOff x="3805817" y="1472060"/>
            <a:chExt cx="636044" cy="3259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5" name="Rectangle 204"/>
            <p:cNvSpPr/>
            <p:nvPr/>
          </p:nvSpPr>
          <p:spPr>
            <a:xfrm rot="5400000">
              <a:off x="3960887" y="1316990"/>
              <a:ext cx="325903" cy="636044"/>
            </a:xfrm>
            <a:prstGeom prst="rect">
              <a:avLst/>
            </a:prstGeom>
            <a:grpFill/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2100"/>
            </a:p>
          </p:txBody>
        </p:sp>
        <p:cxnSp>
          <p:nvCxnSpPr>
            <p:cNvPr id="206" name="Straight Arrow Connector 205"/>
            <p:cNvCxnSpPr/>
            <p:nvPr/>
          </p:nvCxnSpPr>
          <p:spPr>
            <a:xfrm>
              <a:off x="3828277" y="1586011"/>
              <a:ext cx="48750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4123838" y="1693288"/>
              <a:ext cx="310449" cy="0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5580610" y="3877138"/>
            <a:ext cx="893850" cy="325903"/>
            <a:chOff x="3805817" y="1472061"/>
            <a:chExt cx="496269" cy="3259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3" name="Rectangle 212"/>
            <p:cNvSpPr/>
            <p:nvPr/>
          </p:nvSpPr>
          <p:spPr>
            <a:xfrm rot="5400000">
              <a:off x="3889014" y="1388864"/>
              <a:ext cx="325903" cy="492297"/>
            </a:xfrm>
            <a:prstGeom prst="rect">
              <a:avLst/>
            </a:prstGeom>
            <a:grpFill/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2100"/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>
              <a:off x="3828277" y="1586011"/>
              <a:ext cx="350687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4123838" y="1693288"/>
              <a:ext cx="178248" cy="0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5576387" y="4269078"/>
            <a:ext cx="893850" cy="325903"/>
            <a:chOff x="3805817" y="1472061"/>
            <a:chExt cx="496269" cy="3259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7" name="Rectangle 216"/>
            <p:cNvSpPr/>
            <p:nvPr/>
          </p:nvSpPr>
          <p:spPr>
            <a:xfrm rot="5400000">
              <a:off x="3889014" y="1388864"/>
              <a:ext cx="325903" cy="492297"/>
            </a:xfrm>
            <a:prstGeom prst="rect">
              <a:avLst/>
            </a:prstGeom>
            <a:grpFill/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2100"/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>
              <a:off x="3828277" y="1586011"/>
              <a:ext cx="350687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4063634" y="1693288"/>
              <a:ext cx="238452" cy="0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Straight Arrow Connector 219"/>
          <p:cNvCxnSpPr/>
          <p:nvPr/>
        </p:nvCxnSpPr>
        <p:spPr>
          <a:xfrm>
            <a:off x="701686" y="771550"/>
            <a:ext cx="403387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1168646" y="627534"/>
            <a:ext cx="542862" cy="272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Plan.</a:t>
            </a:r>
            <a:endParaRPr lang="th-TH" sz="1013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92696" y="988356"/>
            <a:ext cx="403387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1177254" y="844340"/>
            <a:ext cx="542862" cy="272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Actual.</a:t>
            </a:r>
            <a:endParaRPr lang="th-TH" sz="1013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4554"/>
            <a:ext cx="2882843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Analyze System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6032579" y="54627"/>
            <a:ext cx="702078" cy="33816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3327076" y="54627"/>
            <a:ext cx="270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26D9A"/>
                </a:solidFill>
                <a:cs typeface="Arial" pitchFamily="34" charset="0"/>
              </a:rPr>
              <a:t>STORAGE &amp; ACCESS</a:t>
            </a:r>
            <a:endParaRPr lang="ko-KR" altLang="en-US" b="1" dirty="0">
              <a:solidFill>
                <a:srgbClr val="F26D9A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5" y="576812"/>
            <a:ext cx="2885460" cy="2168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58" y="611976"/>
            <a:ext cx="2803070" cy="2111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44" y="2859782"/>
            <a:ext cx="2889021" cy="2175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258" y="2914835"/>
            <a:ext cx="2803070" cy="21051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50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5526" y="2331382"/>
            <a:ext cx="4104456" cy="618410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Conclusion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80491" y="2303580"/>
            <a:ext cx="106943" cy="642090"/>
            <a:chOff x="3440653" y="2214190"/>
            <a:chExt cx="142590" cy="856120"/>
          </a:xfrm>
        </p:grpSpPr>
        <p:grpSp>
          <p:nvGrpSpPr>
            <p:cNvPr id="6" name="Group 5"/>
            <p:cNvGrpSpPr/>
            <p:nvPr/>
          </p:nvGrpSpPr>
          <p:grpSpPr>
            <a:xfrm>
              <a:off x="3440653" y="2214190"/>
              <a:ext cx="142590" cy="676613"/>
              <a:chOff x="1" y="1321321"/>
              <a:chExt cx="2051719" cy="246946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" y="1321321"/>
                <a:ext cx="2051719" cy="504000"/>
              </a:xfrm>
              <a:prstGeom prst="rect">
                <a:avLst/>
              </a:prstGeom>
              <a:solidFill>
                <a:srgbClr val="F2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" y="1976477"/>
                <a:ext cx="2051719" cy="504000"/>
              </a:xfrm>
              <a:prstGeom prst="rect">
                <a:avLst/>
              </a:prstGeom>
              <a:solidFill>
                <a:srgbClr val="F3C0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srgbClr val="A0C458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" y="2631633"/>
                <a:ext cx="2051719" cy="504000"/>
              </a:xfrm>
              <a:prstGeom prst="rect">
                <a:avLst/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" y="3286788"/>
                <a:ext cx="2051719" cy="504000"/>
              </a:xfrm>
              <a:prstGeom prst="rect">
                <a:avLst/>
              </a:prstGeom>
              <a:solidFill>
                <a:srgbClr val="76B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440653" y="2932218"/>
              <a:ext cx="142590" cy="13809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Rectangle 18">
            <a:extLst>
              <a:ext uri="{FF2B5EF4-FFF2-40B4-BE49-F238E27FC236}">
                <a16:creationId xmlns="" xmlns:a16="http://schemas.microsoft.com/office/drawing/2014/main" id="{99A30F59-FE45-4217-9533-2B17DACE795E}"/>
              </a:ext>
            </a:extLst>
          </p:cNvPr>
          <p:cNvSpPr/>
          <p:nvPr/>
        </p:nvSpPr>
        <p:spPr>
          <a:xfrm>
            <a:off x="1779774" y="2358912"/>
            <a:ext cx="598088" cy="56667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4697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005793" y="2297969"/>
            <a:ext cx="221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th-TH" altLang="ko-KR" sz="1400" dirty="0"/>
              <a:t>.</a:t>
            </a:r>
            <a:r>
              <a:rPr lang="en-US" altLang="ko-KR" sz="1400" dirty="0"/>
              <a:t> </a:t>
            </a:r>
            <a:r>
              <a:rPr lang="en-US" sz="1400" dirty="0"/>
              <a:t>Team work</a:t>
            </a:r>
            <a:endParaRPr lang="ko-KR" altLang="en-US" sz="1400" dirty="0"/>
          </a:p>
        </p:txBody>
      </p:sp>
      <p:sp>
        <p:nvSpPr>
          <p:cNvPr id="28" name="Title 4"/>
          <p:cNvSpPr txBox="1">
            <a:spLocks/>
          </p:cNvSpPr>
          <p:nvPr/>
        </p:nvSpPr>
        <p:spPr>
          <a:xfrm>
            <a:off x="2284187" y="107041"/>
            <a:ext cx="2289626" cy="618410"/>
          </a:xfrm>
          <a:prstGeom prst="rect">
            <a:avLst/>
          </a:prstGeom>
          <a:ln>
            <a:solidFill>
              <a:srgbClr val="76B1D1"/>
            </a:solidFill>
          </a:ln>
        </p:spPr>
        <p:txBody>
          <a:bodyPr anchor="ctr"/>
          <a:lstStyle>
            <a:lvl1pPr algn="ctr" defTabSz="685783" rtl="0" eaLnBrk="1" latinLnBrk="1" hangingPunct="1">
              <a:spcBef>
                <a:spcPct val="0"/>
              </a:spcBef>
              <a:buNone/>
              <a:defRPr sz="27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400" dirty="0" smtClean="0">
                <a:solidFill>
                  <a:schemeClr val="accent1"/>
                </a:solidFill>
              </a:rPr>
              <a:t>Benefits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88485" y="5058186"/>
            <a:ext cx="5669515" cy="85314"/>
          </a:xfrm>
          <a:prstGeom prst="roundRect">
            <a:avLst/>
          </a:prstGeom>
          <a:solidFill>
            <a:srgbClr val="5C5F66"/>
          </a:solidFill>
          <a:ln>
            <a:solidFill>
              <a:srgbClr val="5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4664" y="1648947"/>
            <a:ext cx="359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Convenient </a:t>
            </a:r>
            <a:r>
              <a:rPr lang="en-US" sz="1400" dirty="0"/>
              <a:t>for dealing </a:t>
            </a:r>
            <a:endParaRPr lang="en-US" sz="1400" dirty="0" smtClean="0"/>
          </a:p>
          <a:p>
            <a:r>
              <a:rPr lang="en-US" sz="1400" dirty="0" smtClean="0"/>
              <a:t>       with </a:t>
            </a:r>
            <a:r>
              <a:rPr lang="en-US" sz="1400" dirty="0"/>
              <a:t>information </a:t>
            </a:r>
            <a:r>
              <a:rPr lang="en-US" sz="1400" dirty="0" smtClean="0"/>
              <a:t>or </a:t>
            </a:r>
            <a:r>
              <a:rPr lang="en-US" sz="1400" dirty="0"/>
              <a:t>reuse the data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686976" y="1177945"/>
            <a:ext cx="1502997" cy="30393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organization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4218244" y="1177945"/>
            <a:ext cx="1236328" cy="30393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202124"/>
                </a:solidFill>
                <a:latin typeface="+mj-lt"/>
              </a:rPr>
              <a:t>Internship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60" y="3082924"/>
            <a:ext cx="1738073" cy="18753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7" y="3388620"/>
            <a:ext cx="1978446" cy="154151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45084" y="2320945"/>
            <a:ext cx="2551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2.    Reduce resources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(Time, Staff, Cost, Paper)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982592" y="1636063"/>
            <a:ext cx="2969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1. Improves </a:t>
            </a:r>
            <a:r>
              <a:rPr lang="en-US" sz="1400" dirty="0"/>
              <a:t>analytical </a:t>
            </a:r>
            <a:r>
              <a:rPr lang="en-US" sz="1400" dirty="0" smtClean="0"/>
              <a:t>potential</a:t>
            </a:r>
            <a:r>
              <a:rPr lang="en-US" sz="1400" dirty="0"/>
              <a:t> </a:t>
            </a:r>
            <a:endParaRPr lang="en-US" sz="1400" dirty="0" smtClean="0"/>
          </a:p>
          <a:p>
            <a:r>
              <a:rPr lang="en-US" sz="1400" dirty="0" smtClean="0"/>
              <a:t>design </a:t>
            </a:r>
            <a:r>
              <a:rPr lang="en-US" sz="1400" dirty="0"/>
              <a:t>and development </a:t>
            </a:r>
            <a:r>
              <a:rPr lang="en-US" sz="1400" dirty="0" smtClean="0"/>
              <a:t>skill</a:t>
            </a:r>
            <a:endParaRPr lang="ko-KR" alt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47233" y="2922325"/>
            <a:ext cx="2617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3.   Work </a:t>
            </a:r>
            <a:r>
              <a:rPr lang="en-US" sz="1400" dirty="0"/>
              <a:t>is more comfortable.</a:t>
            </a:r>
          </a:p>
        </p:txBody>
      </p:sp>
    </p:spTree>
    <p:extLst>
      <p:ext uri="{BB962C8B-B14F-4D97-AF65-F5344CB8AC3E}">
        <p14:creationId xmlns:p14="http://schemas.microsoft.com/office/powerpoint/2010/main" val="23951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4"/>
          <p:cNvSpPr txBox="1">
            <a:spLocks/>
          </p:cNvSpPr>
          <p:nvPr/>
        </p:nvSpPr>
        <p:spPr>
          <a:xfrm>
            <a:off x="2284187" y="107041"/>
            <a:ext cx="2289626" cy="618410"/>
          </a:xfrm>
          <a:prstGeom prst="rect">
            <a:avLst/>
          </a:prstGeom>
          <a:ln>
            <a:solidFill>
              <a:srgbClr val="76B1D1"/>
            </a:solidFill>
          </a:ln>
        </p:spPr>
        <p:txBody>
          <a:bodyPr anchor="ctr"/>
          <a:lstStyle>
            <a:lvl1pPr algn="ctr" defTabSz="685783" rtl="0" eaLnBrk="1" latinLnBrk="1" hangingPunct="1">
              <a:spcBef>
                <a:spcPct val="0"/>
              </a:spcBef>
              <a:buNone/>
              <a:defRPr sz="27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400" dirty="0" smtClean="0">
                <a:solidFill>
                  <a:schemeClr val="accent1"/>
                </a:solidFill>
              </a:rPr>
              <a:t>Problem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20688" y="1419622"/>
            <a:ext cx="4320480" cy="1673005"/>
            <a:chOff x="476672" y="1493973"/>
            <a:chExt cx="4320480" cy="1673005"/>
          </a:xfrm>
        </p:grpSpPr>
        <p:sp>
          <p:nvSpPr>
            <p:cNvPr id="25" name="TextBox 24"/>
            <p:cNvSpPr txBox="1"/>
            <p:nvPr/>
          </p:nvSpPr>
          <p:spPr>
            <a:xfrm>
              <a:off x="523630" y="1493973"/>
              <a:ext cx="1525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Limited time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672" y="2643758"/>
              <a:ext cx="23762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1400" b="1" dirty="0">
                  <a:solidFill>
                    <a:srgbClr val="000000"/>
                  </a:solidFill>
                  <a:latin typeface="inherit"/>
                </a:rPr>
                <a:t> </a:t>
              </a:r>
              <a:r>
                <a:rPr lang="en-US" sz="1400" dirty="0"/>
                <a:t>3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Poor communication </a:t>
              </a:r>
              <a:endParaRPr lang="th-TH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th-TH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skills </a:t>
              </a:r>
              <a:r>
                <a:rPr lang="th-TH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 their own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0138" y="1958943"/>
              <a:ext cx="4277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Search information on the internet    </a:t>
              </a: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it’s  difficult (</a:t>
              </a:r>
              <a:r>
                <a:rPr lang="en-US" sz="1400" dirty="0"/>
                <a:t>Some useful websites are blocked.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4" y="1923678"/>
            <a:ext cx="3564170" cy="35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5526" y="2331382"/>
            <a:ext cx="4104456" cy="618410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</a:rPr>
              <a:t>Skill &amp; Experience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80491" y="2303580"/>
            <a:ext cx="106943" cy="642090"/>
            <a:chOff x="3440653" y="2214190"/>
            <a:chExt cx="142590" cy="856120"/>
          </a:xfrm>
        </p:grpSpPr>
        <p:grpSp>
          <p:nvGrpSpPr>
            <p:cNvPr id="6" name="Group 5"/>
            <p:cNvGrpSpPr/>
            <p:nvPr/>
          </p:nvGrpSpPr>
          <p:grpSpPr>
            <a:xfrm>
              <a:off x="3440653" y="2214190"/>
              <a:ext cx="142590" cy="676613"/>
              <a:chOff x="1" y="1321321"/>
              <a:chExt cx="2051719" cy="246946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" y="1321321"/>
                <a:ext cx="2051719" cy="504000"/>
              </a:xfrm>
              <a:prstGeom prst="rect">
                <a:avLst/>
              </a:prstGeom>
              <a:solidFill>
                <a:srgbClr val="F2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" y="1976477"/>
                <a:ext cx="2051719" cy="504000"/>
              </a:xfrm>
              <a:prstGeom prst="rect">
                <a:avLst/>
              </a:prstGeom>
              <a:solidFill>
                <a:srgbClr val="F3C0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srgbClr val="A0C458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" y="2631633"/>
                <a:ext cx="2051719" cy="504000"/>
              </a:xfrm>
              <a:prstGeom prst="rect">
                <a:avLst/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" y="3286788"/>
                <a:ext cx="2051719" cy="504000"/>
              </a:xfrm>
              <a:prstGeom prst="rect">
                <a:avLst/>
              </a:prstGeom>
              <a:solidFill>
                <a:srgbClr val="76B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440653" y="2932218"/>
              <a:ext cx="142590" cy="13809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Rectangle 18">
            <a:extLst>
              <a:ext uri="{FF2B5EF4-FFF2-40B4-BE49-F238E27FC236}">
                <a16:creationId xmlns="" xmlns:a16="http://schemas.microsoft.com/office/drawing/2014/main" id="{99A30F59-FE45-4217-9533-2B17DACE795E}"/>
              </a:ext>
            </a:extLst>
          </p:cNvPr>
          <p:cNvSpPr/>
          <p:nvPr/>
        </p:nvSpPr>
        <p:spPr>
          <a:xfrm>
            <a:off x="1779774" y="2358912"/>
            <a:ext cx="598088" cy="56667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9414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4"/>
          <p:cNvSpPr>
            <a:spLocks noGrp="1"/>
          </p:cNvSpPr>
          <p:nvPr>
            <p:ph type="title"/>
          </p:nvPr>
        </p:nvSpPr>
        <p:spPr>
          <a:xfrm>
            <a:off x="1275799" y="0"/>
            <a:ext cx="4104456" cy="618410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</a:rPr>
              <a:t>Skill &amp; Experience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7" name="Picture 26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15566"/>
            <a:ext cx="2370334" cy="3707638"/>
          </a:xfrm>
          <a:prstGeom prst="rect">
            <a:avLst/>
          </a:prstGeom>
        </p:spPr>
      </p:pic>
      <p:sp>
        <p:nvSpPr>
          <p:cNvPr id="28" name="L-Shape 27"/>
          <p:cNvSpPr/>
          <p:nvPr/>
        </p:nvSpPr>
        <p:spPr>
          <a:xfrm rot="13500000">
            <a:off x="2000285" y="2654409"/>
            <a:ext cx="380297" cy="380297"/>
          </a:xfrm>
          <a:prstGeom prst="corner">
            <a:avLst>
              <a:gd name="adj1" fmla="val 32612"/>
              <a:gd name="adj2" fmla="val 32612"/>
            </a:avLst>
          </a:prstGeom>
          <a:solidFill>
            <a:srgbClr val="A0C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9" name="L-Shape 28"/>
          <p:cNvSpPr/>
          <p:nvPr/>
        </p:nvSpPr>
        <p:spPr>
          <a:xfrm rot="13500000">
            <a:off x="4459629" y="2654410"/>
            <a:ext cx="380297" cy="380297"/>
          </a:xfrm>
          <a:prstGeom prst="corner">
            <a:avLst>
              <a:gd name="adj1" fmla="val 32612"/>
              <a:gd name="adj2" fmla="val 3261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pic>
        <p:nvPicPr>
          <p:cNvPr id="35" name="Picture 3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9443" y="915566"/>
            <a:ext cx="2370334" cy="3707638"/>
          </a:xfrm>
          <a:prstGeom prst="rect">
            <a:avLst/>
          </a:prstGeom>
        </p:spPr>
      </p:pic>
      <p:pic>
        <p:nvPicPr>
          <p:cNvPr id="36" name="Picture 35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829" y="915566"/>
            <a:ext cx="2370334" cy="37076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0838" y="1509245"/>
            <a:ext cx="1448658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3060" y="1921641"/>
            <a:ext cx="123219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9746" y="1579145"/>
            <a:ext cx="1390132" cy="2000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6083" y="1631562"/>
            <a:ext cx="67099" cy="75088"/>
          </a:xfrm>
          <a:prstGeom prst="ellipse">
            <a:avLst/>
          </a:prstGeom>
          <a:solidFill>
            <a:srgbClr val="E36D62"/>
          </a:solidFill>
          <a:ln>
            <a:solidFill>
              <a:srgbClr val="E3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0298" y="1631562"/>
            <a:ext cx="67099" cy="75088"/>
          </a:xfrm>
          <a:prstGeom prst="ellipse">
            <a:avLst/>
          </a:prstGeom>
          <a:solidFill>
            <a:srgbClr val="E7BB45"/>
          </a:solidFill>
          <a:ln>
            <a:solidFill>
              <a:srgbClr val="E7B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99758" y="1631562"/>
            <a:ext cx="67099" cy="75088"/>
          </a:xfrm>
          <a:prstGeom prst="ellipse">
            <a:avLst/>
          </a:prstGeom>
          <a:solidFill>
            <a:srgbClr val="56C888"/>
          </a:solidFill>
          <a:ln>
            <a:solidFill>
              <a:srgbClr val="56C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959570" y="1631561"/>
            <a:ext cx="872187" cy="8625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18"/>
          <p:cNvSpPr txBox="1">
            <a:spLocks/>
          </p:cNvSpPr>
          <p:nvPr/>
        </p:nvSpPr>
        <p:spPr>
          <a:xfrm>
            <a:off x="469439" y="3255748"/>
            <a:ext cx="1375385" cy="18718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dirty="0" smtClean="0">
                <a:solidFill>
                  <a:srgbClr val="A0C358"/>
                </a:solidFill>
                <a:cs typeface="Arial" pitchFamily="34" charset="0"/>
              </a:rPr>
              <a:t>Kittiya Yangso</a:t>
            </a:r>
            <a:endParaRPr lang="en-US" sz="900" dirty="0">
              <a:solidFill>
                <a:srgbClr val="A0C358"/>
              </a:solidFill>
              <a:cs typeface="Arial" pitchFamily="34" charset="0"/>
            </a:endParaRPr>
          </a:p>
        </p:txBody>
      </p:sp>
      <p:sp>
        <p:nvSpPr>
          <p:cNvPr id="47" name="Text Placeholder 18"/>
          <p:cNvSpPr txBox="1">
            <a:spLocks/>
          </p:cNvSpPr>
          <p:nvPr/>
        </p:nvSpPr>
        <p:spPr>
          <a:xfrm>
            <a:off x="469439" y="3527637"/>
            <a:ext cx="1375385" cy="18718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dirty="0" smtClean="0">
                <a:solidFill>
                  <a:srgbClr val="A0C358"/>
                </a:solidFill>
                <a:cs typeface="Arial" pitchFamily="34" charset="0"/>
              </a:rPr>
              <a:t>NickName : Kit</a:t>
            </a:r>
            <a:endParaRPr lang="en-US" sz="900" dirty="0">
              <a:solidFill>
                <a:srgbClr val="A0C358"/>
              </a:solidFill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26757" y="1570237"/>
            <a:ext cx="1462182" cy="2459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9" name="Rectangle 48"/>
          <p:cNvSpPr/>
          <p:nvPr/>
        </p:nvSpPr>
        <p:spPr>
          <a:xfrm>
            <a:off x="2726757" y="1505603"/>
            <a:ext cx="1462182" cy="3381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TextBox 49"/>
          <p:cNvSpPr txBox="1"/>
          <p:nvPr/>
        </p:nvSpPr>
        <p:spPr>
          <a:xfrm>
            <a:off x="2780928" y="1914967"/>
            <a:ext cx="1340668" cy="584775"/>
          </a:xfrm>
          <a:prstGeom prst="rect">
            <a:avLst/>
          </a:prstGeom>
          <a:noFill/>
          <a:ln>
            <a:solidFill>
              <a:srgbClr val="A0C358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A:Analyze skill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B:Design skill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C:Programming skill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D:Testing skill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03665" y="1569213"/>
            <a:ext cx="1310550" cy="2539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cs typeface="Arial" pitchFamily="34" charset="0"/>
              </a:rPr>
              <a:t>Technical Skill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58308" y="1570237"/>
            <a:ext cx="1462182" cy="2459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4" name="Rectangle 53"/>
          <p:cNvSpPr/>
          <p:nvPr/>
        </p:nvSpPr>
        <p:spPr>
          <a:xfrm>
            <a:off x="5157192" y="1497064"/>
            <a:ext cx="1462182" cy="3381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6" name="TextBox 55"/>
          <p:cNvSpPr txBox="1"/>
          <p:nvPr/>
        </p:nvSpPr>
        <p:spPr>
          <a:xfrm>
            <a:off x="5235216" y="1569213"/>
            <a:ext cx="1310550" cy="2539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cs typeface="Arial" pitchFamily="34" charset="0"/>
              </a:rPr>
              <a:t>Soft Skill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17949" y="1914967"/>
            <a:ext cx="1340668" cy="584775"/>
          </a:xfrm>
          <a:prstGeom prst="rect">
            <a:avLst/>
          </a:prstGeom>
          <a:noFill/>
          <a:ln>
            <a:solidFill>
              <a:srgbClr val="A0C358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A:Teamwork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B:Communication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C:Problem-solving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D:Presentation skill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1" name="Chart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845118"/>
              </p:ext>
            </p:extLst>
          </p:nvPr>
        </p:nvGraphicFramePr>
        <p:xfrm>
          <a:off x="2776666" y="2477799"/>
          <a:ext cx="1411157" cy="155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3" name="Chart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585984"/>
              </p:ext>
            </p:extLst>
          </p:nvPr>
        </p:nvGraphicFramePr>
        <p:xfrm>
          <a:off x="5235217" y="2444290"/>
          <a:ext cx="1323400" cy="1567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292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4"/>
          <p:cNvSpPr>
            <a:spLocks noGrp="1"/>
          </p:cNvSpPr>
          <p:nvPr>
            <p:ph type="title"/>
          </p:nvPr>
        </p:nvSpPr>
        <p:spPr>
          <a:xfrm>
            <a:off x="1275799" y="0"/>
            <a:ext cx="4104456" cy="618410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</a:rPr>
              <a:t>Skill &amp; Experience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7" name="Picture 26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15566"/>
            <a:ext cx="2370334" cy="3707638"/>
          </a:xfrm>
          <a:prstGeom prst="rect">
            <a:avLst/>
          </a:prstGeom>
        </p:spPr>
      </p:pic>
      <p:sp>
        <p:nvSpPr>
          <p:cNvPr id="28" name="L-Shape 27"/>
          <p:cNvSpPr/>
          <p:nvPr/>
        </p:nvSpPr>
        <p:spPr>
          <a:xfrm rot="13500000">
            <a:off x="2000285" y="2654409"/>
            <a:ext cx="380297" cy="380297"/>
          </a:xfrm>
          <a:prstGeom prst="corner">
            <a:avLst>
              <a:gd name="adj1" fmla="val 32612"/>
              <a:gd name="adj2" fmla="val 3261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9" name="L-Shape 28"/>
          <p:cNvSpPr/>
          <p:nvPr/>
        </p:nvSpPr>
        <p:spPr>
          <a:xfrm rot="13500000">
            <a:off x="4459629" y="2654410"/>
            <a:ext cx="380297" cy="380297"/>
          </a:xfrm>
          <a:prstGeom prst="corner">
            <a:avLst>
              <a:gd name="adj1" fmla="val 32612"/>
              <a:gd name="adj2" fmla="val 32612"/>
            </a:avLst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pic>
        <p:nvPicPr>
          <p:cNvPr id="35" name="Picture 3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1823" y="915566"/>
            <a:ext cx="2370334" cy="3707638"/>
          </a:xfrm>
          <a:prstGeom prst="rect">
            <a:avLst/>
          </a:prstGeom>
        </p:spPr>
      </p:pic>
      <p:pic>
        <p:nvPicPr>
          <p:cNvPr id="36" name="Picture 35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829" y="915566"/>
            <a:ext cx="2370334" cy="37076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0838" y="1509245"/>
            <a:ext cx="1448658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3060" y="1921641"/>
            <a:ext cx="1232192" cy="1224136"/>
          </a:xfrm>
          <a:prstGeom prst="rect">
            <a:avLst/>
          </a:prstGeom>
          <a:solidFill>
            <a:schemeClr val="bg1"/>
          </a:solidFill>
          <a:ln>
            <a:solidFill>
              <a:srgbClr val="F26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9746" y="1579145"/>
            <a:ext cx="1390132" cy="2000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6083" y="1631562"/>
            <a:ext cx="67099" cy="75088"/>
          </a:xfrm>
          <a:prstGeom prst="ellipse">
            <a:avLst/>
          </a:prstGeom>
          <a:solidFill>
            <a:srgbClr val="E36D62"/>
          </a:solidFill>
          <a:ln>
            <a:solidFill>
              <a:srgbClr val="E3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0298" y="1631562"/>
            <a:ext cx="67099" cy="75088"/>
          </a:xfrm>
          <a:prstGeom prst="ellipse">
            <a:avLst/>
          </a:prstGeom>
          <a:solidFill>
            <a:srgbClr val="E7BB45"/>
          </a:solidFill>
          <a:ln>
            <a:solidFill>
              <a:srgbClr val="E7B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99758" y="1631562"/>
            <a:ext cx="67099" cy="75088"/>
          </a:xfrm>
          <a:prstGeom prst="ellipse">
            <a:avLst/>
          </a:prstGeom>
          <a:solidFill>
            <a:srgbClr val="56C888"/>
          </a:solidFill>
          <a:ln>
            <a:solidFill>
              <a:srgbClr val="56C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959570" y="1631561"/>
            <a:ext cx="872187" cy="8625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18"/>
          <p:cNvSpPr txBox="1">
            <a:spLocks/>
          </p:cNvSpPr>
          <p:nvPr/>
        </p:nvSpPr>
        <p:spPr>
          <a:xfrm>
            <a:off x="469439" y="3255748"/>
            <a:ext cx="1375385" cy="18718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dirty="0" smtClean="0">
                <a:solidFill>
                  <a:srgbClr val="F26D9A"/>
                </a:solidFill>
                <a:cs typeface="Arial" pitchFamily="34" charset="0"/>
              </a:rPr>
              <a:t>Kanyarat Rodtong</a:t>
            </a:r>
            <a:endParaRPr lang="en-US" sz="900" dirty="0">
              <a:solidFill>
                <a:srgbClr val="F26D9A"/>
              </a:solidFill>
              <a:cs typeface="Arial" pitchFamily="34" charset="0"/>
            </a:endParaRPr>
          </a:p>
        </p:txBody>
      </p:sp>
      <p:sp>
        <p:nvSpPr>
          <p:cNvPr id="47" name="Text Placeholder 18"/>
          <p:cNvSpPr txBox="1">
            <a:spLocks/>
          </p:cNvSpPr>
          <p:nvPr/>
        </p:nvSpPr>
        <p:spPr>
          <a:xfrm>
            <a:off x="469439" y="3527637"/>
            <a:ext cx="1375385" cy="18718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dirty="0" smtClean="0">
                <a:solidFill>
                  <a:srgbClr val="F26D9A"/>
                </a:solidFill>
                <a:cs typeface="Arial" pitchFamily="34" charset="0"/>
              </a:rPr>
              <a:t>NickName : Mint</a:t>
            </a:r>
            <a:endParaRPr lang="en-US" sz="900" dirty="0">
              <a:solidFill>
                <a:srgbClr val="F26D9A"/>
              </a:solidFill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26757" y="1570237"/>
            <a:ext cx="1462182" cy="2459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26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9" name="Rectangle 48"/>
          <p:cNvSpPr/>
          <p:nvPr/>
        </p:nvSpPr>
        <p:spPr>
          <a:xfrm>
            <a:off x="2725641" y="1496980"/>
            <a:ext cx="1462182" cy="338165"/>
          </a:xfrm>
          <a:prstGeom prst="rect">
            <a:avLst/>
          </a:prstGeom>
          <a:solidFill>
            <a:srgbClr val="F26D9A"/>
          </a:solidFill>
          <a:ln>
            <a:solidFill>
              <a:srgbClr val="F26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TextBox 49"/>
          <p:cNvSpPr txBox="1"/>
          <p:nvPr/>
        </p:nvSpPr>
        <p:spPr>
          <a:xfrm>
            <a:off x="2786398" y="1914967"/>
            <a:ext cx="1340668" cy="584775"/>
          </a:xfrm>
          <a:prstGeom prst="rect">
            <a:avLst/>
          </a:prstGeom>
          <a:noFill/>
          <a:ln>
            <a:solidFill>
              <a:srgbClr val="F26D9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A:Analyze skill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B:Design skill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C:Programming skill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D:Testing skill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03665" y="1569213"/>
            <a:ext cx="13105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cs typeface="Arial" pitchFamily="34" charset="0"/>
              </a:rPr>
              <a:t>Technical Skill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58308" y="1570237"/>
            <a:ext cx="1462182" cy="2459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26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4" name="Rectangle 53"/>
          <p:cNvSpPr/>
          <p:nvPr/>
        </p:nvSpPr>
        <p:spPr>
          <a:xfrm>
            <a:off x="5157192" y="1496980"/>
            <a:ext cx="1462182" cy="338165"/>
          </a:xfrm>
          <a:prstGeom prst="rect">
            <a:avLst/>
          </a:prstGeom>
          <a:solidFill>
            <a:srgbClr val="F26D9A"/>
          </a:solidFill>
          <a:ln>
            <a:solidFill>
              <a:srgbClr val="F26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6" name="TextBox 55"/>
          <p:cNvSpPr txBox="1"/>
          <p:nvPr/>
        </p:nvSpPr>
        <p:spPr>
          <a:xfrm>
            <a:off x="5235216" y="1569213"/>
            <a:ext cx="13105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cs typeface="Arial" pitchFamily="34" charset="0"/>
              </a:rPr>
              <a:t>Soft Skill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17949" y="1914967"/>
            <a:ext cx="1340668" cy="584775"/>
          </a:xfrm>
          <a:prstGeom prst="rect">
            <a:avLst/>
          </a:prstGeom>
          <a:noFill/>
          <a:ln>
            <a:solidFill>
              <a:srgbClr val="F26D9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A:Teamwork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B:Communication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C:Problem-solving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D:Presentation skill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452409"/>
              </p:ext>
            </p:extLst>
          </p:nvPr>
        </p:nvGraphicFramePr>
        <p:xfrm>
          <a:off x="2749090" y="2489816"/>
          <a:ext cx="1452816" cy="1521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817793"/>
              </p:ext>
            </p:extLst>
          </p:nvPr>
        </p:nvGraphicFramePr>
        <p:xfrm>
          <a:off x="5217949" y="2489816"/>
          <a:ext cx="1340668" cy="1521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102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4"/>
          <p:cNvSpPr>
            <a:spLocks noGrp="1"/>
          </p:cNvSpPr>
          <p:nvPr>
            <p:ph type="title"/>
          </p:nvPr>
        </p:nvSpPr>
        <p:spPr>
          <a:xfrm>
            <a:off x="1275799" y="0"/>
            <a:ext cx="4104456" cy="618410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</a:rPr>
              <a:t>Skill &amp; Experience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7" name="Picture 26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15566"/>
            <a:ext cx="2370334" cy="3707638"/>
          </a:xfrm>
          <a:prstGeom prst="rect">
            <a:avLst/>
          </a:prstGeom>
        </p:spPr>
      </p:pic>
      <p:sp>
        <p:nvSpPr>
          <p:cNvPr id="28" name="L-Shape 27"/>
          <p:cNvSpPr/>
          <p:nvPr/>
        </p:nvSpPr>
        <p:spPr>
          <a:xfrm rot="13500000">
            <a:off x="2000285" y="2654409"/>
            <a:ext cx="380297" cy="380297"/>
          </a:xfrm>
          <a:prstGeom prst="corner">
            <a:avLst>
              <a:gd name="adj1" fmla="val 32612"/>
              <a:gd name="adj2" fmla="val 326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9" name="L-Shape 28"/>
          <p:cNvSpPr/>
          <p:nvPr/>
        </p:nvSpPr>
        <p:spPr>
          <a:xfrm rot="13500000">
            <a:off x="4444389" y="2654409"/>
            <a:ext cx="380297" cy="380297"/>
          </a:xfrm>
          <a:prstGeom prst="corner">
            <a:avLst>
              <a:gd name="adj1" fmla="val 32612"/>
              <a:gd name="adj2" fmla="val 3261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pic>
        <p:nvPicPr>
          <p:cNvPr id="35" name="Picture 3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9443" y="915566"/>
            <a:ext cx="2370334" cy="3707638"/>
          </a:xfrm>
          <a:prstGeom prst="rect">
            <a:avLst/>
          </a:prstGeom>
        </p:spPr>
      </p:pic>
      <p:pic>
        <p:nvPicPr>
          <p:cNvPr id="36" name="Picture 35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829" y="915566"/>
            <a:ext cx="2370334" cy="37076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0838" y="1509245"/>
            <a:ext cx="1448658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3060" y="1921641"/>
            <a:ext cx="1232192" cy="1224136"/>
          </a:xfrm>
          <a:prstGeom prst="rect">
            <a:avLst/>
          </a:prstGeom>
          <a:solidFill>
            <a:schemeClr val="bg1"/>
          </a:solidFill>
          <a:ln>
            <a:solidFill>
              <a:srgbClr val="76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9746" y="1579145"/>
            <a:ext cx="1390132" cy="2000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6083" y="1631562"/>
            <a:ext cx="67099" cy="75088"/>
          </a:xfrm>
          <a:prstGeom prst="ellipse">
            <a:avLst/>
          </a:prstGeom>
          <a:solidFill>
            <a:srgbClr val="E36D62"/>
          </a:solidFill>
          <a:ln>
            <a:solidFill>
              <a:srgbClr val="E3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0298" y="1631562"/>
            <a:ext cx="67099" cy="75088"/>
          </a:xfrm>
          <a:prstGeom prst="ellipse">
            <a:avLst/>
          </a:prstGeom>
          <a:solidFill>
            <a:srgbClr val="E7BB45"/>
          </a:solidFill>
          <a:ln>
            <a:solidFill>
              <a:srgbClr val="E7B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99758" y="1631562"/>
            <a:ext cx="67099" cy="75088"/>
          </a:xfrm>
          <a:prstGeom prst="ellipse">
            <a:avLst/>
          </a:prstGeom>
          <a:solidFill>
            <a:srgbClr val="56C888"/>
          </a:solidFill>
          <a:ln>
            <a:solidFill>
              <a:srgbClr val="56C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959570" y="1631561"/>
            <a:ext cx="872187" cy="8625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18"/>
          <p:cNvSpPr txBox="1">
            <a:spLocks/>
          </p:cNvSpPr>
          <p:nvPr/>
        </p:nvSpPr>
        <p:spPr>
          <a:xfrm>
            <a:off x="469439" y="3255748"/>
            <a:ext cx="1375385" cy="18718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dirty="0" smtClean="0">
                <a:solidFill>
                  <a:srgbClr val="76B1D1"/>
                </a:solidFill>
                <a:cs typeface="Arial" pitchFamily="34" charset="0"/>
              </a:rPr>
              <a:t>Supatchai Kamaporn</a:t>
            </a:r>
            <a:endParaRPr lang="en-US" sz="900" dirty="0">
              <a:solidFill>
                <a:srgbClr val="76B1D1"/>
              </a:solidFill>
              <a:cs typeface="Arial" pitchFamily="34" charset="0"/>
            </a:endParaRPr>
          </a:p>
        </p:txBody>
      </p:sp>
      <p:sp>
        <p:nvSpPr>
          <p:cNvPr id="47" name="Text Placeholder 18"/>
          <p:cNvSpPr txBox="1">
            <a:spLocks/>
          </p:cNvSpPr>
          <p:nvPr/>
        </p:nvSpPr>
        <p:spPr>
          <a:xfrm>
            <a:off x="469439" y="3527637"/>
            <a:ext cx="1375385" cy="18718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dirty="0" smtClean="0">
                <a:solidFill>
                  <a:srgbClr val="76B1D1"/>
                </a:solidFill>
                <a:cs typeface="Arial" pitchFamily="34" charset="0"/>
              </a:rPr>
              <a:t>NickName : Pond</a:t>
            </a:r>
            <a:endParaRPr lang="en-US" sz="900" dirty="0">
              <a:solidFill>
                <a:srgbClr val="76B1D1"/>
              </a:solidFill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26757" y="1570237"/>
            <a:ext cx="1462182" cy="2459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6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9" name="Rectangle 48"/>
          <p:cNvSpPr/>
          <p:nvPr/>
        </p:nvSpPr>
        <p:spPr>
          <a:xfrm>
            <a:off x="2725641" y="1496980"/>
            <a:ext cx="1462182" cy="338165"/>
          </a:xfrm>
          <a:prstGeom prst="rect">
            <a:avLst/>
          </a:prstGeom>
          <a:solidFill>
            <a:srgbClr val="76B1D1"/>
          </a:solidFill>
          <a:ln>
            <a:solidFill>
              <a:srgbClr val="76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TextBox 49"/>
          <p:cNvSpPr txBox="1"/>
          <p:nvPr/>
        </p:nvSpPr>
        <p:spPr>
          <a:xfrm>
            <a:off x="2786398" y="1914967"/>
            <a:ext cx="1340668" cy="584775"/>
          </a:xfrm>
          <a:prstGeom prst="rect">
            <a:avLst/>
          </a:prstGeom>
          <a:noFill/>
          <a:ln>
            <a:solidFill>
              <a:srgbClr val="76B1D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A:Analyze skill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B:Design skill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C:Programming skill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D:Testing skill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03665" y="1569213"/>
            <a:ext cx="13105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cs typeface="Arial" pitchFamily="34" charset="0"/>
              </a:rPr>
              <a:t>Technical Skill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58308" y="1570237"/>
            <a:ext cx="1462182" cy="2459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6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4" name="Rectangle 53"/>
          <p:cNvSpPr/>
          <p:nvPr/>
        </p:nvSpPr>
        <p:spPr>
          <a:xfrm>
            <a:off x="5157192" y="1496980"/>
            <a:ext cx="1462182" cy="338165"/>
          </a:xfrm>
          <a:prstGeom prst="rect">
            <a:avLst/>
          </a:prstGeom>
          <a:solidFill>
            <a:srgbClr val="76B1D1"/>
          </a:solidFill>
          <a:ln>
            <a:solidFill>
              <a:srgbClr val="76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6" name="TextBox 55"/>
          <p:cNvSpPr txBox="1"/>
          <p:nvPr/>
        </p:nvSpPr>
        <p:spPr>
          <a:xfrm>
            <a:off x="5235216" y="1569213"/>
            <a:ext cx="13105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cs typeface="Arial" pitchFamily="34" charset="0"/>
              </a:rPr>
              <a:t>Soft Skill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17949" y="1914967"/>
            <a:ext cx="1340668" cy="584775"/>
          </a:xfrm>
          <a:prstGeom prst="rect">
            <a:avLst/>
          </a:prstGeom>
          <a:noFill/>
          <a:ln>
            <a:solidFill>
              <a:srgbClr val="76B1D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A:Teamwork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B:Communication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C:Problem-solving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D:Presentation skill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570706"/>
              </p:ext>
            </p:extLst>
          </p:nvPr>
        </p:nvGraphicFramePr>
        <p:xfrm>
          <a:off x="2772194" y="2477800"/>
          <a:ext cx="1369053" cy="1551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149612"/>
              </p:ext>
            </p:extLst>
          </p:nvPr>
        </p:nvGraphicFramePr>
        <p:xfrm>
          <a:off x="5235216" y="2477799"/>
          <a:ext cx="1323401" cy="155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314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92980" y="3327834"/>
            <a:ext cx="3072379" cy="1172728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339806" y="3710918"/>
            <a:ext cx="4104456" cy="406559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2" b="8782"/>
          <a:stretch>
            <a:fillRect/>
          </a:stretch>
        </p:blipFill>
        <p:spPr>
          <a:xfrm>
            <a:off x="2212134" y="771550"/>
            <a:ext cx="2359800" cy="1944000"/>
          </a:xfrm>
        </p:spPr>
      </p:pic>
    </p:spTree>
    <p:extLst>
      <p:ext uri="{BB962C8B-B14F-4D97-AF65-F5344CB8AC3E}">
        <p14:creationId xmlns:p14="http://schemas.microsoft.com/office/powerpoint/2010/main" val="31681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5526" y="2331382"/>
            <a:ext cx="2699698" cy="618410"/>
          </a:xfrm>
        </p:spPr>
        <p:txBody>
          <a:bodyPr/>
          <a:lstStyle/>
          <a:p>
            <a:r>
              <a:rPr lang="en-US" altLang="ko-KR" sz="5400" b="1" dirty="0" smtClean="0">
                <a:solidFill>
                  <a:schemeClr val="bg1">
                    <a:lumMod val="75000"/>
                  </a:schemeClr>
                </a:solidFill>
              </a:rPr>
              <a:t>Q&amp;A</a:t>
            </a:r>
            <a:endParaRPr lang="ko-KR" altLang="en-US" sz="5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453336" y="1851670"/>
            <a:ext cx="250959" cy="3162370"/>
            <a:chOff x="3440653" y="2214190"/>
            <a:chExt cx="142590" cy="856120"/>
          </a:xfrm>
        </p:grpSpPr>
        <p:grpSp>
          <p:nvGrpSpPr>
            <p:cNvPr id="13" name="Group 12"/>
            <p:cNvGrpSpPr/>
            <p:nvPr/>
          </p:nvGrpSpPr>
          <p:grpSpPr>
            <a:xfrm>
              <a:off x="3440653" y="2214190"/>
              <a:ext cx="142590" cy="676613"/>
              <a:chOff x="1" y="1321321"/>
              <a:chExt cx="2051719" cy="246946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" y="1321321"/>
                <a:ext cx="2051719" cy="504000"/>
              </a:xfrm>
              <a:prstGeom prst="rect">
                <a:avLst/>
              </a:prstGeom>
              <a:solidFill>
                <a:srgbClr val="F2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" y="1976477"/>
                <a:ext cx="2051719" cy="504000"/>
              </a:xfrm>
              <a:prstGeom prst="rect">
                <a:avLst/>
              </a:prstGeom>
              <a:solidFill>
                <a:srgbClr val="F3C0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srgbClr val="A0C458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" y="2631633"/>
                <a:ext cx="2051719" cy="504000"/>
              </a:xfrm>
              <a:prstGeom prst="rect">
                <a:avLst/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" y="3286788"/>
                <a:ext cx="2051719" cy="504000"/>
              </a:xfrm>
              <a:prstGeom prst="rect">
                <a:avLst/>
              </a:prstGeom>
              <a:solidFill>
                <a:srgbClr val="76B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440653" y="2932218"/>
              <a:ext cx="142590" cy="13809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0" name="Rectangle 18">
            <a:extLst>
              <a:ext uri="{FF2B5EF4-FFF2-40B4-BE49-F238E27FC236}">
                <a16:creationId xmlns="" xmlns:a16="http://schemas.microsoft.com/office/drawing/2014/main" id="{99A30F59-FE45-4217-9533-2B17DACE795E}"/>
              </a:ext>
            </a:extLst>
          </p:cNvPr>
          <p:cNvSpPr/>
          <p:nvPr/>
        </p:nvSpPr>
        <p:spPr>
          <a:xfrm>
            <a:off x="5445224" y="4263550"/>
            <a:ext cx="792088" cy="75049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9712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5526" y="2331382"/>
            <a:ext cx="3131746" cy="618410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</a:rPr>
              <a:t>Access and storage 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80491" y="2303580"/>
            <a:ext cx="106943" cy="642090"/>
            <a:chOff x="3440653" y="2214190"/>
            <a:chExt cx="142590" cy="856120"/>
          </a:xfrm>
        </p:grpSpPr>
        <p:grpSp>
          <p:nvGrpSpPr>
            <p:cNvPr id="6" name="Group 5"/>
            <p:cNvGrpSpPr/>
            <p:nvPr/>
          </p:nvGrpSpPr>
          <p:grpSpPr>
            <a:xfrm>
              <a:off x="3440653" y="2214190"/>
              <a:ext cx="142590" cy="676613"/>
              <a:chOff x="1" y="1321321"/>
              <a:chExt cx="2051719" cy="246946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" y="1321321"/>
                <a:ext cx="2051719" cy="504000"/>
              </a:xfrm>
              <a:prstGeom prst="rect">
                <a:avLst/>
              </a:prstGeom>
              <a:solidFill>
                <a:srgbClr val="F2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" y="1976477"/>
                <a:ext cx="2051719" cy="504000"/>
              </a:xfrm>
              <a:prstGeom prst="rect">
                <a:avLst/>
              </a:prstGeom>
              <a:solidFill>
                <a:srgbClr val="F3C0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srgbClr val="A0C458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" y="2631633"/>
                <a:ext cx="2051719" cy="504000"/>
              </a:xfrm>
              <a:prstGeom prst="rect">
                <a:avLst/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" y="3286788"/>
                <a:ext cx="2051719" cy="504000"/>
              </a:xfrm>
              <a:prstGeom prst="rect">
                <a:avLst/>
              </a:prstGeom>
              <a:solidFill>
                <a:srgbClr val="76B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440653" y="2932218"/>
              <a:ext cx="142590" cy="13809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Rectangle 18">
            <a:extLst>
              <a:ext uri="{FF2B5EF4-FFF2-40B4-BE49-F238E27FC236}">
                <a16:creationId xmlns="" xmlns:a16="http://schemas.microsoft.com/office/drawing/2014/main" id="{99A30F59-FE45-4217-9533-2B17DACE795E}"/>
              </a:ext>
            </a:extLst>
          </p:cNvPr>
          <p:cNvSpPr/>
          <p:nvPr/>
        </p:nvSpPr>
        <p:spPr>
          <a:xfrm>
            <a:off x="1779774" y="2358912"/>
            <a:ext cx="598088" cy="56667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8243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64"/>
            <a:ext cx="6858000" cy="77653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Responsibility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3392" y="1686168"/>
            <a:ext cx="1800200" cy="18936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0" y="134761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</a:t>
            </a:r>
            <a:r>
              <a:rPr lang="en-US" sz="1600" b="1" dirty="0" smtClean="0"/>
              <a:t>esponsible </a:t>
            </a:r>
            <a:r>
              <a:rPr lang="en-US" sz="1600" b="1" dirty="0"/>
              <a:t>for</a:t>
            </a:r>
            <a:endParaRPr lang="ko-KR" altLang="en-US" sz="16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07437"/>
            <a:ext cx="14428" cy="423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688" y="120359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Kit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79263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Access and storage 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444846" y="2133068"/>
            <a:ext cx="3008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Database &amp; Data dictionary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44846" y="2507259"/>
            <a:ext cx="300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Add permission system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(PE admin module) </a:t>
            </a:r>
            <a:endParaRPr lang="ko-KR" alt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460504" y="3127671"/>
            <a:ext cx="1906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4. Setting system role</a:t>
            </a:r>
          </a:p>
          <a:p>
            <a:r>
              <a:rPr lang="en-US" sz="1400" dirty="0"/>
              <a:t> </a:t>
            </a:r>
            <a:r>
              <a:rPr lang="en-US" sz="1400" dirty="0"/>
              <a:t> </a:t>
            </a:r>
            <a:r>
              <a:rPr lang="en-US" sz="1400" dirty="0" smtClean="0"/>
              <a:t> (</a:t>
            </a:r>
            <a:r>
              <a:rPr lang="en-US" sz="1400" dirty="0"/>
              <a:t>System Admin)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487383" y="3736687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/>
              <a:t>. Setting password  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08" y="3444183"/>
            <a:ext cx="1395987" cy="16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64"/>
            <a:ext cx="6858000" cy="776530"/>
          </a:xfrm>
        </p:spPr>
        <p:txBody>
          <a:bodyPr/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Responsibility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640" y="72908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1. Permission for use PCR system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5" y="1129623"/>
            <a:ext cx="3118783" cy="18741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0688" y="3112867"/>
            <a:ext cx="308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PE</a:t>
            </a:r>
            <a:r>
              <a:rPr lang="en-US" altLang="ko-KR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admin approve  every register</a:t>
            </a:r>
            <a:endParaRPr lang="ko-KR" altLang="en-US" sz="1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28" y="1607772"/>
            <a:ext cx="360040" cy="360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96" y="2386868"/>
            <a:ext cx="1143326" cy="8051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99671" y="3128255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Send</a:t>
            </a:r>
            <a:r>
              <a:rPr lang="th-TH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register result by email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29" y="4007725"/>
            <a:ext cx="842171" cy="5655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26" y="3813789"/>
            <a:ext cx="857057" cy="85705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69160" y="4670845"/>
            <a:ext cx="1509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Reset 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2600" y="4670846"/>
            <a:ext cx="1599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 be a PCR user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955493" y="2568755"/>
            <a:ext cx="444177" cy="1470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5383597" y="3552001"/>
            <a:ext cx="246730" cy="14838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3811478" y="4291867"/>
            <a:ext cx="307386" cy="1520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64"/>
            <a:ext cx="6858000" cy="776530"/>
          </a:xfrm>
        </p:spPr>
        <p:txBody>
          <a:bodyPr/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Responsibility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656" y="791069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File upload storage</a:t>
            </a:r>
            <a:r>
              <a:rPr lang="th-TH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9304" y="1354904"/>
            <a:ext cx="3353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Every files</a:t>
            </a:r>
            <a:r>
              <a:rPr lang="th-TH" sz="1200" dirty="0" smtClean="0"/>
              <a:t> </a:t>
            </a:r>
            <a:r>
              <a:rPr lang="en-US" sz="1200" dirty="0" smtClean="0"/>
              <a:t>upload </a:t>
            </a:r>
            <a:r>
              <a:rPr lang="en-US" sz="1200" dirty="0"/>
              <a:t>are kept </a:t>
            </a:r>
            <a:r>
              <a:rPr lang="en-US" sz="1200" dirty="0" smtClean="0"/>
              <a:t>neat</a:t>
            </a:r>
            <a:r>
              <a:rPr lang="th-TH" sz="1200" dirty="0" smtClean="0"/>
              <a:t> </a:t>
            </a:r>
            <a:r>
              <a:rPr lang="en-US" sz="1200" dirty="0" smtClean="0"/>
              <a:t>in server.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48680" y="2152682"/>
            <a:ext cx="4720536" cy="2750037"/>
            <a:chOff x="1052736" y="2134185"/>
            <a:chExt cx="4720536" cy="275003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736" y="2134185"/>
              <a:ext cx="4720536" cy="2750037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1124744" y="4443958"/>
              <a:ext cx="115212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39304" y="1704954"/>
            <a:ext cx="313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Easy for find or reuse.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9303" y="2055004"/>
            <a:ext cx="313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</a:t>
            </a:r>
            <a:r>
              <a:rPr lang="en-US" sz="1200" dirty="0"/>
              <a:t>Restrict access to </a:t>
            </a:r>
            <a:r>
              <a:rPr lang="en-US" sz="1200" dirty="0" smtClean="0"/>
              <a:t>download file</a:t>
            </a:r>
            <a:r>
              <a:rPr lang="th-TH" sz="1200" dirty="0" smtClean="0"/>
              <a:t> </a:t>
            </a:r>
            <a:r>
              <a:rPr lang="en-US" sz="1200" dirty="0" smtClean="0"/>
              <a:t>by </a:t>
            </a:r>
            <a:r>
              <a:rPr lang="en-US" sz="1200" dirty="0"/>
              <a:t>role.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8423" y="2931790"/>
            <a:ext cx="1408458" cy="140845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21" y="3377443"/>
            <a:ext cx="1229028" cy="12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64"/>
            <a:ext cx="6858000" cy="776530"/>
          </a:xfrm>
        </p:spPr>
        <p:txBody>
          <a:bodyPr/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Responsibility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72" y="898375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Storage</a:t>
            </a:r>
            <a:r>
              <a:rPr lang="th-TH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detail of PCR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6459" y="1713123"/>
            <a:ext cx="522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Information of each PCR and annual plan kept neat database.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5470" y="2091858"/>
            <a:ext cx="313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Easy for find or reuse.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52" y="2747592"/>
            <a:ext cx="3672408" cy="20677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6903" y="2470593"/>
            <a:ext cx="2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Data it’s easy to Manage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1" y="3651870"/>
            <a:ext cx="1408458" cy="14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64"/>
            <a:ext cx="6858000" cy="776530"/>
          </a:xfrm>
        </p:spPr>
        <p:txBody>
          <a:bodyPr/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Responsibility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72" y="898375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4. Manage system role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1" y="1635646"/>
            <a:ext cx="2976331" cy="22322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03201" y="1305854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For </a:t>
            </a:r>
            <a:r>
              <a:rPr lang="en-US" sz="1200" dirty="0"/>
              <a:t>To make it easier to restrict </a:t>
            </a:r>
            <a:r>
              <a:rPr lang="en-US" sz="1200" dirty="0" smtClean="0"/>
              <a:t>access</a:t>
            </a:r>
            <a:r>
              <a:rPr lang="th-TH" sz="1200" dirty="0" smtClean="0"/>
              <a:t> </a:t>
            </a:r>
            <a:r>
              <a:rPr lang="en-US" sz="1200" dirty="0" smtClean="0"/>
              <a:t>data </a:t>
            </a:r>
            <a:r>
              <a:rPr lang="en-US" sz="1200" dirty="0"/>
              <a:t>and </a:t>
            </a:r>
            <a:r>
              <a:rPr lang="en-US" sz="1200" dirty="0" smtClean="0"/>
              <a:t>usage each user.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7032" y="1726398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 can divide role it </a:t>
            </a:r>
            <a:r>
              <a:rPr lang="en-US" sz="1200" dirty="0"/>
              <a:t>as </a:t>
            </a:r>
            <a:r>
              <a:rPr lang="en-US" sz="1200" dirty="0" smtClean="0"/>
              <a:t>follows.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9892" y="211453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Creator.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8019" y="3506117"/>
            <a:ext cx="116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. PE admin.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7072" y="3783116"/>
            <a:ext cx="121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. QA admin.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7072" y="40839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. System admin.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2612" y="2391397"/>
            <a:ext cx="200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Acknowledge Approver.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6881" y="2945255"/>
            <a:ext cx="159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 QAC Approver.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46881" y="2668396"/>
            <a:ext cx="200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BKD Approver.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6881" y="3225686"/>
            <a:ext cx="159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. QAP Approver.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64"/>
            <a:ext cx="6858000" cy="77653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9" y="1203597"/>
            <a:ext cx="2895045" cy="3443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32" y="1203598"/>
            <a:ext cx="2845217" cy="34431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947" y="723513"/>
            <a:ext cx="18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Activity diagram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429</Words>
  <Application>Microsoft Office PowerPoint</Application>
  <PresentationFormat>Custom</PresentationFormat>
  <Paragraphs>143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 Unicode MS</vt:lpstr>
      <vt:lpstr>Malgun Gothic</vt:lpstr>
      <vt:lpstr>Andalus</vt:lpstr>
      <vt:lpstr>Arial</vt:lpstr>
      <vt:lpstr>Arial Rounded MT Bold</vt:lpstr>
      <vt:lpstr>Century Schoolbook</vt:lpstr>
      <vt:lpstr>inherit</vt:lpstr>
      <vt:lpstr>Cover and End Slide Master</vt:lpstr>
      <vt:lpstr>Section Break Slide Master</vt:lpstr>
      <vt:lpstr>Database (ใส่ไว้หน้าหลังก็แล้วแต่) </vt:lpstr>
      <vt:lpstr>PowerPoint Presentation</vt:lpstr>
      <vt:lpstr>Access and storage </vt:lpstr>
      <vt:lpstr>Responsibility </vt:lpstr>
      <vt:lpstr>Responsibility</vt:lpstr>
      <vt:lpstr>Responsibility</vt:lpstr>
      <vt:lpstr>Responsibility</vt:lpstr>
      <vt:lpstr>Responsibility</vt:lpstr>
      <vt:lpstr>Diagram </vt:lpstr>
      <vt:lpstr>Diagram </vt:lpstr>
      <vt:lpstr>Diagram </vt:lpstr>
      <vt:lpstr>Diagram </vt:lpstr>
      <vt:lpstr>Diagram </vt:lpstr>
      <vt:lpstr>Diagram </vt:lpstr>
      <vt:lpstr>Diagram </vt:lpstr>
      <vt:lpstr>Diagram </vt:lpstr>
      <vt:lpstr>Diagram </vt:lpstr>
      <vt:lpstr>PowerPoint Presentation</vt:lpstr>
      <vt:lpstr>Analyze System</vt:lpstr>
      <vt:lpstr>Analyze System</vt:lpstr>
      <vt:lpstr>Conclusion</vt:lpstr>
      <vt:lpstr>PowerPoint Presentation</vt:lpstr>
      <vt:lpstr>PowerPoint Presentation</vt:lpstr>
      <vt:lpstr>Skill &amp; Experience</vt:lpstr>
      <vt:lpstr>Skill &amp; Experience</vt:lpstr>
      <vt:lpstr>Skill &amp; Experience</vt:lpstr>
      <vt:lpstr>Skill &amp; Experience</vt:lpstr>
      <vt:lpstr>PowerPoint Presentation</vt:lpstr>
      <vt:lpstr>Q&amp;A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dell</cp:lastModifiedBy>
  <cp:revision>269</cp:revision>
  <dcterms:created xsi:type="dcterms:W3CDTF">2016-11-15T01:04:21Z</dcterms:created>
  <dcterms:modified xsi:type="dcterms:W3CDTF">2020-10-25T17:44:14Z</dcterms:modified>
</cp:coreProperties>
</file>