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93" r:id="rId2"/>
    <p:sldId id="288" r:id="rId3"/>
    <p:sldId id="285" r:id="rId4"/>
    <p:sldId id="295" r:id="rId5"/>
    <p:sldId id="289" r:id="rId6"/>
    <p:sldId id="290" r:id="rId7"/>
    <p:sldId id="296" r:id="rId8"/>
    <p:sldId id="291" r:id="rId9"/>
    <p:sldId id="29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สไตล์สีปานกลาง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1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4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9CFC3-5E1C-4349-A1C3-68A415F863E7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2BAF9C-B006-48EC-9A7C-66A0650BB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21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96D9C-A9D4-4867-A490-6A5D2F0D60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57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96D9C-A9D4-4867-A490-6A5D2F0D60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28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D59-7462-48F2-8F5B-00C8CFB648E0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AD27-159A-478C-87D9-CB20DEA30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3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D59-7462-48F2-8F5B-00C8CFB648E0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AD27-159A-478C-87D9-CB20DEA30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8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D59-7462-48F2-8F5B-00C8CFB648E0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AD27-159A-478C-87D9-CB20DEA30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42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699" cy="1546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938246" y="3377550"/>
            <a:ext cx="721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6659860" y="3377550"/>
            <a:ext cx="721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-1" y="3377550"/>
            <a:ext cx="721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721424" y="3377550"/>
            <a:ext cx="5216699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413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D59-7462-48F2-8F5B-00C8CFB648E0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AD27-159A-478C-87D9-CB20DEA30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71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D59-7462-48F2-8F5B-00C8CFB648E0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AD27-159A-478C-87D9-CB20DEA30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58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D59-7462-48F2-8F5B-00C8CFB648E0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AD27-159A-478C-87D9-CB20DEA30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91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D59-7462-48F2-8F5B-00C8CFB648E0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AD27-159A-478C-87D9-CB20DEA30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41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D59-7462-48F2-8F5B-00C8CFB648E0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AD27-159A-478C-87D9-CB20DEA30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39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D59-7462-48F2-8F5B-00C8CFB648E0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AD27-159A-478C-87D9-CB20DEA30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38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D59-7462-48F2-8F5B-00C8CFB648E0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AD27-159A-478C-87D9-CB20DEA30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01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D59-7462-48F2-8F5B-00C8CFB648E0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AD27-159A-478C-87D9-CB20DEA30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1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05D59-7462-48F2-8F5B-00C8CFB648E0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8AD27-159A-478C-87D9-CB20DEA30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67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10" Type="http://schemas.openxmlformats.org/officeDocument/2006/relationships/hyperlink" Target="MODULE.pptx" TargetMode="External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31.png"/><Relationship Id="rId3" Type="http://schemas.openxmlformats.org/officeDocument/2006/relationships/image" Target="../media/image2.png"/><Relationship Id="rId21" Type="http://schemas.openxmlformats.org/officeDocument/2006/relationships/image" Target="../media/image26.png"/><Relationship Id="rId34" Type="http://schemas.openxmlformats.org/officeDocument/2006/relationships/image" Target="../media/image22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30.png"/><Relationship Id="rId33" Type="http://schemas.openxmlformats.org/officeDocument/2006/relationships/image" Target="../media/image21.png"/><Relationship Id="rId38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24" Type="http://schemas.openxmlformats.org/officeDocument/2006/relationships/image" Target="../media/image29.png"/><Relationship Id="rId32" Type="http://schemas.openxmlformats.org/officeDocument/2006/relationships/image" Target="../media/image37.png"/><Relationship Id="rId37" Type="http://schemas.openxmlformats.org/officeDocument/2006/relationships/image" Target="../media/image25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23" Type="http://schemas.openxmlformats.org/officeDocument/2006/relationships/image" Target="../media/image28.png"/><Relationship Id="rId28" Type="http://schemas.openxmlformats.org/officeDocument/2006/relationships/image" Target="../media/image33.png"/><Relationship Id="rId36" Type="http://schemas.openxmlformats.org/officeDocument/2006/relationships/image" Target="../media/image24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6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4.png"/><Relationship Id="rId22" Type="http://schemas.openxmlformats.org/officeDocument/2006/relationships/image" Target="../media/image38.png"/><Relationship Id="rId27" Type="http://schemas.openxmlformats.org/officeDocument/2006/relationships/image" Target="../media/image32.png"/><Relationship Id="rId30" Type="http://schemas.openxmlformats.org/officeDocument/2006/relationships/image" Target="../media/image35.png"/><Relationship Id="rId35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orm.pptx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orm.pptx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Form.pptx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hyperlink" Target="Flow&amp;Approve%20Role.pptx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3"/>
          <p:cNvSpPr txBox="1">
            <a:spLocks noChangeArrowheads="1"/>
          </p:cNvSpPr>
          <p:nvPr/>
        </p:nvSpPr>
        <p:spPr bwMode="auto">
          <a:xfrm>
            <a:off x="374246" y="2868457"/>
            <a:ext cx="714415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algn="l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algn="l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algn="l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algn="l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kumimoji="1" lang="en-US" altLang="ja-JP" sz="2400" b="1" dirty="0">
                <a:latin typeface="DENSO Sans" panose="00000500000000000000" pitchFamily="50" charset="0"/>
                <a:ea typeface="MS PGothic" pitchFamily="34" charset="-128"/>
              </a:rPr>
              <a:t>&lt;Purpose to progressive report&gt;</a:t>
            </a:r>
          </a:p>
          <a:p>
            <a:endParaRPr lang="en-US" sz="2400" dirty="0">
              <a:latin typeface="DENSO Sans" panose="00000500000000000000" pitchFamily="50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DENSO Sans" panose="00000500000000000000" pitchFamily="50" charset="0"/>
                <a:cs typeface="Calibri" panose="020F0502020204030204" pitchFamily="34" charset="0"/>
              </a:rPr>
              <a:t>Update</a:t>
            </a:r>
            <a:r>
              <a:rPr lang="en-US" sz="2400" dirty="0">
                <a:latin typeface="DENSO Sans" panose="00000500000000000000" pitchFamily="50" charset="0"/>
                <a:cs typeface="Calibri" panose="020F0502020204030204" pitchFamily="34" charset="0"/>
              </a:rPr>
              <a:t> Status of E-PCR project.</a:t>
            </a:r>
            <a:endParaRPr lang="en-US" sz="2400" dirty="0">
              <a:latin typeface="DENSO Sans" panose="00000500000000000000" pitchFamily="50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DENSO Sans" panose="00000500000000000000" pitchFamily="50" charset="0"/>
                <a:cs typeface="Calibri" panose="020F0502020204030204" pitchFamily="34" charset="0"/>
                <a:sym typeface="Wingdings" panose="05000000000000000000" pitchFamily="2" charset="2"/>
              </a:rPr>
              <a:t>Inform</a:t>
            </a:r>
            <a:r>
              <a:rPr lang="en-US" sz="2400" dirty="0">
                <a:latin typeface="DENSO Sans" panose="00000500000000000000" pitchFamily="50" charset="0"/>
                <a:cs typeface="Calibri" panose="020F0502020204030204" pitchFamily="34" charset="0"/>
                <a:sym typeface="Wingdings" panose="05000000000000000000" pitchFamily="2" charset="2"/>
              </a:rPr>
              <a:t> System overview.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DENSO Sans" panose="00000500000000000000" pitchFamily="50" charset="0"/>
                <a:cs typeface="Calibri" panose="020F0502020204030204" pitchFamily="34" charset="0"/>
                <a:sym typeface="Wingdings" panose="05000000000000000000" pitchFamily="2" charset="2"/>
              </a:rPr>
              <a:t>Summary </a:t>
            </a:r>
            <a:r>
              <a:rPr lang="en-US" sz="2400" dirty="0">
                <a:latin typeface="DENSO Sans" panose="00000500000000000000" pitchFamily="50" charset="0"/>
                <a:cs typeface="Calibri" panose="020F0502020204030204" pitchFamily="34" charset="0"/>
                <a:sym typeface="Wingdings" panose="05000000000000000000" pitchFamily="2" charset="2"/>
              </a:rPr>
              <a:t>all requirement.</a:t>
            </a:r>
            <a:endParaRPr lang="en-US" sz="2400" dirty="0">
              <a:latin typeface="DENSO Sans" panose="00000500000000000000" pitchFamily="50" charset="0"/>
              <a:cs typeface="Calibri" panose="020F0502020204030204" pitchFamily="34" charset="0"/>
            </a:endParaRPr>
          </a:p>
        </p:txBody>
      </p:sp>
      <p:sp>
        <p:nvSpPr>
          <p:cNvPr id="5" name="Text Box 30"/>
          <p:cNvSpPr txBox="1">
            <a:spLocks noChangeArrowheads="1"/>
          </p:cNvSpPr>
          <p:nvPr/>
        </p:nvSpPr>
        <p:spPr bwMode="auto">
          <a:xfrm>
            <a:off x="398832" y="785477"/>
            <a:ext cx="8161507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algn="l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algn="l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algn="l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algn="l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algn="ctr"/>
            <a:r>
              <a:rPr lang="en-US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NSO Sans" panose="00000500000000000000" pitchFamily="50" charset="0"/>
              </a:rPr>
              <a:t>E-PCR Progressive Report </a:t>
            </a:r>
          </a:p>
          <a:p>
            <a:pPr algn="ctr"/>
            <a:r>
              <a:rPr lang="en-US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NSO Sans" panose="00000500000000000000" pitchFamily="50" charset="0"/>
              </a:rPr>
              <a:t>Aug 28, 2020</a:t>
            </a:r>
            <a:endParaRPr kumimoji="1" lang="en-US" sz="4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ENSO Sans" panose="00000500000000000000" pitchFamily="50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5554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125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1" y="73592"/>
            <a:ext cx="5993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bg1"/>
                </a:solidFill>
                <a:latin typeface="DENSO Sans" panose="00000500000000000000" pitchFamily="50" charset="0"/>
                <a:cs typeface="Calibri" panose="020F0502020204030204" pitchFamily="34" charset="0"/>
              </a:rPr>
              <a:t>E-PCR System </a:t>
            </a:r>
            <a:r>
              <a:rPr lang="en-US" sz="1400" b="1" dirty="0">
                <a:solidFill>
                  <a:schemeClr val="bg1"/>
                </a:solidFill>
                <a:latin typeface="DENSO Sans" panose="00000500000000000000" pitchFamily="50" charset="0"/>
                <a:cs typeface="Calibri" panose="020F0502020204030204" pitchFamily="34" charset="0"/>
              </a:rPr>
              <a:t>(E</a:t>
            </a:r>
            <a:r>
              <a:rPr lang="en-US" altLang="en-US" sz="1400" b="1" dirty="0">
                <a:solidFill>
                  <a:schemeClr val="bg1"/>
                </a:solidFill>
                <a:latin typeface="DENSO Sans" panose="00000500000000000000" pitchFamily="50" charset="0"/>
                <a:cs typeface="Calibri" panose="020F0502020204030204" pitchFamily="34" charset="0"/>
              </a:rPr>
              <a:t>lectronics</a:t>
            </a:r>
            <a:r>
              <a:rPr lang="th-TH" altLang="en-US" sz="1400" b="1" dirty="0">
                <a:solidFill>
                  <a:schemeClr val="bg1"/>
                </a:solidFill>
                <a:latin typeface="DENSO Sans" panose="00000500000000000000" pitchFamily="50" charset="0"/>
                <a:cs typeface="Calibri" panose="020F0502020204030204" pitchFamily="34" charset="0"/>
              </a:rPr>
              <a:t> </a:t>
            </a:r>
            <a:r>
              <a:rPr lang="en-US" altLang="en-US" sz="1400" b="1" dirty="0">
                <a:solidFill>
                  <a:schemeClr val="bg1"/>
                </a:solidFill>
                <a:latin typeface="DENSO Sans" panose="00000500000000000000" pitchFamily="50" charset="0"/>
                <a:cs typeface="Calibri" panose="020F0502020204030204" pitchFamily="34" charset="0"/>
              </a:rPr>
              <a:t> Process Change Report</a:t>
            </a:r>
            <a:r>
              <a:rPr lang="en-US" sz="1400" b="1" dirty="0">
                <a:solidFill>
                  <a:schemeClr val="bg1"/>
                </a:solidFill>
                <a:latin typeface="DENSO Sans" panose="00000500000000000000" pitchFamily="50" charset="0"/>
                <a:cs typeface="Calibri" panose="020F0502020204030204" pitchFamily="34" charset="0"/>
              </a:rPr>
              <a:t>)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479" y="629195"/>
            <a:ext cx="4825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b="1" dirty="0">
                <a:latin typeface="DENSO Sans" panose="00000500000000000000" pitchFamily="50" charset="0"/>
                <a:cs typeface="Calibri" panose="020F0502020204030204" pitchFamily="34" charset="0"/>
              </a:rPr>
              <a:t>1. Action Plan and Progressive on Aug’2020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399" y="5252802"/>
            <a:ext cx="4299527" cy="151808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u="sng" dirty="0">
                <a:solidFill>
                  <a:srgbClr val="00A537"/>
                </a:solidFill>
                <a:latin typeface="DENSO Sans" panose="00000500000000000000" pitchFamily="50" charset="0"/>
                <a:cs typeface="Calibri" panose="020F0502020204030204" pitchFamily="34" charset="0"/>
              </a:rPr>
              <a:t>Key Activities Completed</a:t>
            </a:r>
          </a:p>
          <a:p>
            <a:pPr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rgbClr val="00A537"/>
                </a:solidFill>
                <a:latin typeface="DENSO Sans" panose="00000500000000000000" pitchFamily="50" charset="0"/>
                <a:cs typeface="Calibri" panose="020F0502020204030204" pitchFamily="34" charset="0"/>
              </a:rPr>
              <a:t>Project identification</a:t>
            </a:r>
          </a:p>
          <a:p>
            <a:pPr indent="-342900"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rgbClr val="00A537"/>
                </a:solidFill>
                <a:latin typeface="DENSO Sans" panose="00000500000000000000" pitchFamily="50" charset="0"/>
                <a:cs typeface="Calibri" panose="020F0502020204030204" pitchFamily="34" charset="0"/>
              </a:rPr>
              <a:t>Study PCR form</a:t>
            </a:r>
          </a:p>
          <a:p>
            <a:pPr indent="-342900"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rgbClr val="00A537"/>
                </a:solidFill>
                <a:latin typeface="DENSO Sans" panose="00000500000000000000" pitchFamily="50" charset="0"/>
                <a:cs typeface="Calibri" panose="020F0502020204030204" pitchFamily="34" charset="0"/>
              </a:rPr>
              <a:t>Get Requirement</a:t>
            </a:r>
          </a:p>
          <a:p>
            <a:pPr indent="-342900"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rgbClr val="00A537"/>
                </a:solidFill>
                <a:latin typeface="DENSO Sans" panose="00000500000000000000" pitchFamily="50" charset="0"/>
                <a:cs typeface="Calibri" panose="020F0502020204030204" pitchFamily="34" charset="0"/>
              </a:rPr>
              <a:t>Analysis Diagram &amp; Work Flow PCR</a:t>
            </a:r>
          </a:p>
          <a:p>
            <a:pPr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rgbClr val="00A537"/>
                </a:solidFill>
                <a:latin typeface="DENSO Sans" panose="00000500000000000000" pitchFamily="50" charset="0"/>
                <a:cs typeface="Calibri" panose="020F0502020204030204" pitchFamily="34" charset="0"/>
              </a:rPr>
              <a:t>Confirm Requirement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51926" y="5252802"/>
            <a:ext cx="4483694" cy="15180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600" b="1" u="sng" dirty="0">
                <a:solidFill>
                  <a:srgbClr val="0070C0"/>
                </a:solidFill>
                <a:latin typeface="DENSO Sans" panose="00000500000000000000" pitchFamily="50" charset="0"/>
                <a:cs typeface="Calibri" panose="020F0502020204030204" pitchFamily="34" charset="0"/>
              </a:rPr>
              <a:t>Next Action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 dirty="0">
                <a:solidFill>
                  <a:srgbClr val="0070C0"/>
                </a:solidFill>
                <a:latin typeface="DENSO Sans" panose="00000500000000000000" pitchFamily="50" charset="0"/>
                <a:cs typeface="Calibri" panose="020F0502020204030204" pitchFamily="34" charset="0"/>
              </a:rPr>
              <a:t>Finished design data dictionary.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200" b="1" dirty="0">
                <a:solidFill>
                  <a:srgbClr val="0070C0"/>
                </a:solidFill>
                <a:latin typeface="DENSO Sans" panose="00000500000000000000" pitchFamily="50" charset="0"/>
                <a:cs typeface="Calibri" panose="020F0502020204030204" pitchFamily="34" charset="0"/>
              </a:rPr>
              <a:t>Design structure database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 dirty="0">
                <a:solidFill>
                  <a:srgbClr val="0070C0"/>
                </a:solidFill>
                <a:latin typeface="DENSO Sans" panose="00000500000000000000" pitchFamily="50" charset="0"/>
                <a:cs typeface="Calibri" panose="020F0502020204030204" pitchFamily="34" charset="0"/>
              </a:rPr>
              <a:t>Coding : Create form PCR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6906828" y="807867"/>
            <a:ext cx="3906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269394" y="686665"/>
            <a:ext cx="55656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latin typeface="DENSO Sans" panose="00000500000000000000" pitchFamily="50" charset="0"/>
                <a:cs typeface="Calibri" panose="020F0502020204030204" pitchFamily="34" charset="0"/>
              </a:rPr>
              <a:t>Plan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797904" y="787285"/>
            <a:ext cx="390618" cy="0"/>
          </a:xfrm>
          <a:prstGeom prst="straightConnector1">
            <a:avLst/>
          </a:prstGeom>
          <a:ln w="28575">
            <a:solidFill>
              <a:srgbClr val="00A53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156276" y="686664"/>
            <a:ext cx="742511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latin typeface="DENSO Sans" panose="00000500000000000000" pitchFamily="50" charset="0"/>
                <a:cs typeface="Calibri" panose="020F0502020204030204" pitchFamily="34" charset="0"/>
              </a:rPr>
              <a:t>Actual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" t="656" r="554"/>
          <a:stretch/>
        </p:blipFill>
        <p:spPr>
          <a:xfrm>
            <a:off x="81479" y="1009650"/>
            <a:ext cx="8921986" cy="413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08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ectangle 227"/>
          <p:cNvSpPr/>
          <p:nvPr/>
        </p:nvSpPr>
        <p:spPr>
          <a:xfrm>
            <a:off x="0" y="622708"/>
            <a:ext cx="4579635" cy="46604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h-TH" sz="1350" dirty="0"/>
              <a:t>อ</a:t>
            </a:r>
            <a:endParaRPr lang="en-US" sz="1350" dirty="0"/>
          </a:p>
        </p:txBody>
      </p:sp>
      <p:sp>
        <p:nvSpPr>
          <p:cNvPr id="12" name="Rectangle 11"/>
          <p:cNvSpPr/>
          <p:nvPr/>
        </p:nvSpPr>
        <p:spPr>
          <a:xfrm>
            <a:off x="1257" y="2659520"/>
            <a:ext cx="4591102" cy="15816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Rectangle 7"/>
          <p:cNvSpPr/>
          <p:nvPr/>
        </p:nvSpPr>
        <p:spPr>
          <a:xfrm>
            <a:off x="-3102" y="4236947"/>
            <a:ext cx="4584686" cy="10329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1" name="Rectangle 220"/>
          <p:cNvSpPr/>
          <p:nvPr/>
        </p:nvSpPr>
        <p:spPr>
          <a:xfrm>
            <a:off x="4580014" y="622637"/>
            <a:ext cx="4556631" cy="2263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h-TH" sz="1350" dirty="0"/>
              <a:t>อ</a:t>
            </a:r>
            <a:endParaRPr lang="en-US" sz="1350" dirty="0"/>
          </a:p>
        </p:txBody>
      </p:sp>
      <p:pic>
        <p:nvPicPr>
          <p:cNvPr id="138" name="Picture 1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09562">
            <a:off x="518636" y="1104015"/>
            <a:ext cx="397484" cy="397484"/>
          </a:xfrm>
          <a:prstGeom prst="rect">
            <a:avLst/>
          </a:prstGeom>
        </p:spPr>
      </p:pic>
      <p:sp>
        <p:nvSpPr>
          <p:cNvPr id="74" name="Oval 73"/>
          <p:cNvSpPr/>
          <p:nvPr/>
        </p:nvSpPr>
        <p:spPr>
          <a:xfrm>
            <a:off x="10493056" y="1197059"/>
            <a:ext cx="232856" cy="234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-2430" y="394926"/>
            <a:ext cx="4588270" cy="22631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4578034" y="394793"/>
            <a:ext cx="4560609" cy="2254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576776" y="3126211"/>
            <a:ext cx="4555349" cy="2465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/>
              <a:t>Admin </a:t>
            </a:r>
            <a:r>
              <a:rPr lang="th-TH" sz="1400"/>
              <a:t>อนุมัติ สามารถ</a:t>
            </a:r>
            <a:r>
              <a:rPr lang="en-US" sz="1400"/>
              <a:t> </a:t>
            </a:r>
            <a:endParaRPr lang="th-TH" sz="1400"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38644" cy="390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-126533" y="37881"/>
            <a:ext cx="3877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DENSO Sans" panose="00000500000000000000" pitchFamily="50" charset="0"/>
                <a:cs typeface="Calibri" panose="020F0502020204030204" pitchFamily="34" charset="0"/>
              </a:rPr>
              <a:t>2. System overview : E-PCR</a:t>
            </a:r>
            <a:r>
              <a:rPr lang="th-TH" sz="1400" b="1" dirty="0">
                <a:latin typeface="DENSO Sans" panose="00000500000000000000" pitchFamily="50" charset="0"/>
                <a:cs typeface="Calibri" panose="020F0502020204030204" pitchFamily="34" charset="0"/>
              </a:rPr>
              <a:t> </a:t>
            </a:r>
            <a:r>
              <a:rPr lang="en-US" sz="1400" b="1" dirty="0">
                <a:latin typeface="DENSO Sans" panose="00000500000000000000" pitchFamily="50" charset="0"/>
                <a:cs typeface="Calibri" panose="020F0502020204030204" pitchFamily="34" charset="0"/>
              </a:rPr>
              <a:t>System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29" y="357459"/>
            <a:ext cx="1572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DENSO Sans" panose="00000500000000000000"/>
              </a:rPr>
              <a:t>1.Background</a:t>
            </a:r>
            <a:r>
              <a:rPr lang="en-US" sz="1400" dirty="0" smtClean="0">
                <a:latin typeface="DENSO Sans" panose="00000500000000000000"/>
              </a:rPr>
              <a:t> </a:t>
            </a:r>
            <a:endParaRPr lang="en-US" sz="1400" dirty="0">
              <a:latin typeface="DENSO Sans" panose="0000050000000000000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80796" y="5557800"/>
            <a:ext cx="4555069" cy="130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h-TH" sz="1350" dirty="0"/>
              <a:t>อ</a:t>
            </a:r>
            <a:endParaRPr lang="en-US" sz="1350" dirty="0"/>
          </a:p>
        </p:txBody>
      </p:sp>
      <p:sp>
        <p:nvSpPr>
          <p:cNvPr id="20" name="TextBox 19"/>
          <p:cNvSpPr txBox="1"/>
          <p:nvPr/>
        </p:nvSpPr>
        <p:spPr>
          <a:xfrm>
            <a:off x="4632190" y="375534"/>
            <a:ext cx="2079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DENSO Sans" panose="00000500000000000000"/>
              </a:rPr>
              <a:t>3. </a:t>
            </a:r>
            <a:r>
              <a:rPr lang="en-US" sz="1400" dirty="0" smtClean="0">
                <a:latin typeface="DENSO Sans" panose="00000500000000000000"/>
              </a:rPr>
              <a:t>System module</a:t>
            </a:r>
            <a:endParaRPr lang="en-US" sz="1400" dirty="0">
              <a:latin typeface="DENSO Sans" panose="0000050000000000000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336" y="6158378"/>
            <a:ext cx="535234" cy="535234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583574" y="5562158"/>
            <a:ext cx="4555070" cy="23473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625031" y="5550681"/>
            <a:ext cx="1823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DENSO Sans" panose="00000500000000000000"/>
              </a:rPr>
              <a:t>6. </a:t>
            </a:r>
            <a:r>
              <a:rPr lang="en-US" sz="1400" dirty="0" smtClean="0">
                <a:latin typeface="DENSO Sans" panose="00000500000000000000"/>
              </a:rPr>
              <a:t>Other</a:t>
            </a:r>
            <a:endParaRPr lang="en-US" sz="1400" dirty="0">
              <a:latin typeface="DENSO Sans" panose="0000050000000000000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-3102" y="5280832"/>
            <a:ext cx="4584412" cy="15771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7" name="TextBox 56"/>
          <p:cNvSpPr txBox="1"/>
          <p:nvPr/>
        </p:nvSpPr>
        <p:spPr>
          <a:xfrm>
            <a:off x="5440310" y="6352911"/>
            <a:ext cx="1476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DENSO Sans" panose="00000500000000000000"/>
              </a:rPr>
              <a:t>2. </a:t>
            </a:r>
            <a:r>
              <a:rPr lang="en-US" sz="1200" dirty="0" smtClean="0">
                <a:latin typeface="DENSO Sans" panose="00000500000000000000"/>
              </a:rPr>
              <a:t>File size </a:t>
            </a:r>
          </a:p>
          <a:p>
            <a:r>
              <a:rPr lang="en-US" sz="1200" dirty="0" smtClean="0">
                <a:latin typeface="DENSO Sans" panose="00000500000000000000"/>
              </a:rPr>
              <a:t>maximum 25 </a:t>
            </a:r>
            <a:r>
              <a:rPr lang="en-US" sz="1200" dirty="0">
                <a:latin typeface="DENSO Sans" panose="00000500000000000000"/>
              </a:rPr>
              <a:t>MB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437979" y="6131155"/>
            <a:ext cx="2027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DENSO Sans" panose="00000500000000000000"/>
              </a:rPr>
              <a:t>1. </a:t>
            </a:r>
            <a:r>
              <a:rPr lang="en-US" sz="1200" dirty="0" smtClean="0">
                <a:latin typeface="DENSO Sans" panose="00000500000000000000"/>
              </a:rPr>
              <a:t>Only PDF type</a:t>
            </a:r>
            <a:endParaRPr lang="en-US" sz="1200" dirty="0">
              <a:latin typeface="DENSO Sans" panose="0000050000000000000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571424" y="5831029"/>
            <a:ext cx="1256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DENSO Sans" panose="00000500000000000000"/>
              </a:rPr>
              <a:t>File upload</a:t>
            </a:r>
            <a:endParaRPr lang="en-US" sz="1200" b="1" dirty="0">
              <a:latin typeface="DENSO Sans" panose="00000500000000000000"/>
            </a:endParaRPr>
          </a:p>
        </p:txBody>
      </p:sp>
      <p:grpSp>
        <p:nvGrpSpPr>
          <p:cNvPr id="259" name="Group 258"/>
          <p:cNvGrpSpPr/>
          <p:nvPr/>
        </p:nvGrpSpPr>
        <p:grpSpPr>
          <a:xfrm>
            <a:off x="302636" y="5611879"/>
            <a:ext cx="1073927" cy="286535"/>
            <a:chOff x="283573" y="5074187"/>
            <a:chExt cx="1073927" cy="286535"/>
          </a:xfrm>
        </p:grpSpPr>
        <p:sp>
          <p:nvSpPr>
            <p:cNvPr id="32" name="TextBox 31"/>
            <p:cNvSpPr txBox="1"/>
            <p:nvPr/>
          </p:nvSpPr>
          <p:spPr>
            <a:xfrm>
              <a:off x="439833" y="5074187"/>
              <a:ext cx="9176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DENSO Sans" panose="00000500000000000000"/>
                </a:rPr>
                <a:t>Creator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83573" y="5083723"/>
              <a:ext cx="371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DENSO Sans" panose="00000500000000000000"/>
                </a:rPr>
                <a:t>1</a:t>
              </a:r>
              <a:endParaRPr lang="en-US" sz="1200" dirty="0">
                <a:latin typeface="DENSO Sans" panose="00000500000000000000"/>
              </a:endParaRPr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299983" y="5906188"/>
            <a:ext cx="595208" cy="282333"/>
            <a:chOff x="1251969" y="4789433"/>
            <a:chExt cx="595208" cy="282333"/>
          </a:xfrm>
        </p:grpSpPr>
        <p:sp>
          <p:nvSpPr>
            <p:cNvPr id="33" name="TextBox 32"/>
            <p:cNvSpPr txBox="1"/>
            <p:nvPr/>
          </p:nvSpPr>
          <p:spPr>
            <a:xfrm>
              <a:off x="1419887" y="4789433"/>
              <a:ext cx="4272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DENSO Sans" panose="00000500000000000000"/>
                </a:rPr>
                <a:t>PD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251969" y="4794767"/>
              <a:ext cx="361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DENSO Sans" panose="00000500000000000000"/>
                </a:rPr>
                <a:t>2</a:t>
              </a:r>
              <a:endParaRPr lang="en-US" sz="1200" dirty="0">
                <a:latin typeface="DENSO Sans" panose="00000500000000000000"/>
              </a:endParaRPr>
            </a:p>
          </p:txBody>
        </p:sp>
      </p:grpSp>
      <p:grpSp>
        <p:nvGrpSpPr>
          <p:cNvPr id="264" name="Group 263"/>
          <p:cNvGrpSpPr/>
          <p:nvPr/>
        </p:nvGrpSpPr>
        <p:grpSpPr>
          <a:xfrm>
            <a:off x="307655" y="6491273"/>
            <a:ext cx="660102" cy="277000"/>
            <a:chOff x="3565739" y="4757687"/>
            <a:chExt cx="660102" cy="277000"/>
          </a:xfrm>
        </p:grpSpPr>
        <p:sp>
          <p:nvSpPr>
            <p:cNvPr id="35" name="TextBox 34"/>
            <p:cNvSpPr txBox="1"/>
            <p:nvPr/>
          </p:nvSpPr>
          <p:spPr>
            <a:xfrm>
              <a:off x="3715251" y="4757687"/>
              <a:ext cx="5105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DENSO Sans" panose="00000500000000000000"/>
                </a:rPr>
                <a:t>QAP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565739" y="4757688"/>
              <a:ext cx="3953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DENSO Sans" panose="00000500000000000000"/>
                </a:rPr>
                <a:t>4</a:t>
              </a:r>
              <a:endParaRPr lang="en-US" sz="1200" dirty="0">
                <a:latin typeface="DENSO Sans" panose="00000500000000000000"/>
              </a:endParaRPr>
            </a:p>
          </p:txBody>
        </p:sp>
      </p:grpSp>
      <p:grpSp>
        <p:nvGrpSpPr>
          <p:cNvPr id="265" name="Group 264"/>
          <p:cNvGrpSpPr/>
          <p:nvPr/>
        </p:nvGrpSpPr>
        <p:grpSpPr>
          <a:xfrm>
            <a:off x="1685606" y="5626136"/>
            <a:ext cx="681152" cy="277336"/>
            <a:chOff x="353680" y="5699299"/>
            <a:chExt cx="681152" cy="277336"/>
          </a:xfrm>
        </p:grpSpPr>
        <p:sp>
          <p:nvSpPr>
            <p:cNvPr id="36" name="TextBox 35"/>
            <p:cNvSpPr txBox="1"/>
            <p:nvPr/>
          </p:nvSpPr>
          <p:spPr>
            <a:xfrm>
              <a:off x="524242" y="5699299"/>
              <a:ext cx="5105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DENSO Sans" panose="00000500000000000000"/>
                </a:rPr>
                <a:t>BKD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53680" y="5699636"/>
              <a:ext cx="3385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DENSO Sans" panose="00000500000000000000"/>
                </a:rPr>
                <a:t>5</a:t>
              </a:r>
              <a:endParaRPr lang="en-US" sz="1200" dirty="0">
                <a:latin typeface="DENSO Sans" panose="00000500000000000000"/>
              </a:endParaRPr>
            </a:p>
          </p:txBody>
        </p:sp>
      </p:grpSp>
      <p:grpSp>
        <p:nvGrpSpPr>
          <p:cNvPr id="266" name="Group 265"/>
          <p:cNvGrpSpPr/>
          <p:nvPr/>
        </p:nvGrpSpPr>
        <p:grpSpPr>
          <a:xfrm>
            <a:off x="1695380" y="5911522"/>
            <a:ext cx="1163393" cy="279625"/>
            <a:chOff x="1334363" y="5703247"/>
            <a:chExt cx="1163393" cy="279625"/>
          </a:xfrm>
        </p:grpSpPr>
        <p:sp>
          <p:nvSpPr>
            <p:cNvPr id="38" name="TextBox 37"/>
            <p:cNvSpPr txBox="1"/>
            <p:nvPr/>
          </p:nvSpPr>
          <p:spPr>
            <a:xfrm>
              <a:off x="1509780" y="5705873"/>
              <a:ext cx="9879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DENSO Sans" panose="00000500000000000000"/>
                </a:rPr>
                <a:t>PE Admin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334363" y="5703247"/>
              <a:ext cx="3327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DENSO Sans" panose="00000500000000000000"/>
                </a:rPr>
                <a:t>6</a:t>
              </a:r>
              <a:endParaRPr lang="en-US" sz="1200" dirty="0">
                <a:latin typeface="DENSO Sans" panose="00000500000000000000"/>
              </a:endParaRPr>
            </a:p>
          </p:txBody>
        </p:sp>
      </p:grpSp>
      <p:grpSp>
        <p:nvGrpSpPr>
          <p:cNvPr id="267" name="Group 266"/>
          <p:cNvGrpSpPr/>
          <p:nvPr/>
        </p:nvGrpSpPr>
        <p:grpSpPr>
          <a:xfrm>
            <a:off x="1693272" y="6198440"/>
            <a:ext cx="1204503" cy="280155"/>
            <a:chOff x="2411437" y="5687467"/>
            <a:chExt cx="1204503" cy="280155"/>
          </a:xfrm>
        </p:grpSpPr>
        <p:sp>
          <p:nvSpPr>
            <p:cNvPr id="42" name="TextBox 41"/>
            <p:cNvSpPr txBox="1"/>
            <p:nvPr/>
          </p:nvSpPr>
          <p:spPr>
            <a:xfrm>
              <a:off x="2614735" y="5687467"/>
              <a:ext cx="10012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DENSO Sans" panose="00000500000000000000"/>
                </a:rPr>
                <a:t>QA Admin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411437" y="5690623"/>
              <a:ext cx="3239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DENSO Sans" panose="00000500000000000000"/>
                </a:rPr>
                <a:t>7</a:t>
              </a:r>
              <a:endParaRPr lang="en-US" sz="1200" dirty="0">
                <a:latin typeface="DENSO Sans" panose="00000500000000000000"/>
              </a:endParaRPr>
            </a:p>
          </p:txBody>
        </p:sp>
      </p:grpSp>
      <p:sp>
        <p:nvSpPr>
          <p:cNvPr id="71" name="Rectangle 70"/>
          <p:cNvSpPr/>
          <p:nvPr/>
        </p:nvSpPr>
        <p:spPr>
          <a:xfrm>
            <a:off x="7713907" y="5796892"/>
            <a:ext cx="1424738" cy="1061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72" name="TextBox 71"/>
          <p:cNvSpPr txBox="1"/>
          <p:nvPr/>
        </p:nvSpPr>
        <p:spPr>
          <a:xfrm>
            <a:off x="9633399" y="5790593"/>
            <a:ext cx="1353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b="1" dirty="0"/>
              <a:t>การเข้าใช้งานระบบ</a:t>
            </a:r>
            <a:endParaRPr lang="en-US" sz="1400" b="1" dirty="0"/>
          </a:p>
        </p:txBody>
      </p:sp>
      <p:sp>
        <p:nvSpPr>
          <p:cNvPr id="81" name="Rectangle 80"/>
          <p:cNvSpPr/>
          <p:nvPr/>
        </p:nvSpPr>
        <p:spPr>
          <a:xfrm>
            <a:off x="1066" y="5268791"/>
            <a:ext cx="4582411" cy="2342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12486" y="5257591"/>
            <a:ext cx="1478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DENSO Sans" panose="00000500000000000000"/>
              </a:rPr>
              <a:t>2. </a:t>
            </a:r>
            <a:r>
              <a:rPr lang="en-US" sz="1400" dirty="0" smtClean="0">
                <a:latin typeface="DENSO Sans" panose="00000500000000000000"/>
              </a:rPr>
              <a:t>Role</a:t>
            </a:r>
            <a:endParaRPr lang="en-US" sz="1400" dirty="0">
              <a:latin typeface="DENSO Sans" panose="00000500000000000000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4864336" y="3450298"/>
            <a:ext cx="4554972" cy="321914"/>
            <a:chOff x="4988545" y="3278677"/>
            <a:chExt cx="4577495" cy="33789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93" name="Rectangle 92"/>
            <p:cNvSpPr/>
            <p:nvPr/>
          </p:nvSpPr>
          <p:spPr>
            <a:xfrm>
              <a:off x="4988545" y="3278677"/>
              <a:ext cx="4577495" cy="2762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032798" y="3293514"/>
              <a:ext cx="1294319" cy="32305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4. </a:t>
              </a:r>
              <a:r>
                <a:rPr lang="th-TH" sz="1400" dirty="0"/>
                <a:t>การเข้าถึงเอกสาร</a:t>
              </a:r>
              <a:endParaRPr lang="en-US" sz="1400" dirty="0"/>
            </a:p>
          </p:txBody>
        </p:sp>
      </p:grpSp>
      <p:sp>
        <p:nvSpPr>
          <p:cNvPr id="99" name="Rectangle 98"/>
          <p:cNvSpPr/>
          <p:nvPr/>
        </p:nvSpPr>
        <p:spPr>
          <a:xfrm>
            <a:off x="6265242" y="3124298"/>
            <a:ext cx="2866884" cy="1206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h-TH" sz="1350" dirty="0"/>
              <a:t>อ</a:t>
            </a:r>
            <a:endParaRPr lang="en-US" sz="1350" dirty="0"/>
          </a:p>
        </p:txBody>
      </p:sp>
      <p:pic>
        <p:nvPicPr>
          <p:cNvPr id="102" name="Picture 10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61835" y="2255114"/>
            <a:ext cx="565077" cy="565077"/>
          </a:xfrm>
          <a:prstGeom prst="rect">
            <a:avLst/>
          </a:prstGeom>
        </p:spPr>
      </p:pic>
      <p:cxnSp>
        <p:nvCxnSpPr>
          <p:cNvPr id="115" name="Straight Arrow Connector 114"/>
          <p:cNvCxnSpPr/>
          <p:nvPr/>
        </p:nvCxnSpPr>
        <p:spPr>
          <a:xfrm>
            <a:off x="5469363" y="4927125"/>
            <a:ext cx="466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9308247" y="3328040"/>
            <a:ext cx="5820605" cy="1618135"/>
            <a:chOff x="1487849" y="4020899"/>
            <a:chExt cx="5820605" cy="1618135"/>
          </a:xfrm>
        </p:grpSpPr>
        <p:sp>
          <p:nvSpPr>
            <p:cNvPr id="121" name="Rectangle 120"/>
            <p:cNvSpPr/>
            <p:nvPr/>
          </p:nvSpPr>
          <p:spPr>
            <a:xfrm>
              <a:off x="4429410" y="4356384"/>
              <a:ext cx="2872950" cy="12826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h-TH" sz="1350" dirty="0"/>
                <a:t>อ</a:t>
              </a:r>
              <a:endParaRPr lang="en-US" sz="1350" dirty="0"/>
            </a:p>
          </p:txBody>
        </p:sp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5764" y="4660012"/>
              <a:ext cx="365902" cy="365902"/>
            </a:xfrm>
            <a:prstGeom prst="rect">
              <a:avLst/>
            </a:prstGeom>
          </p:spPr>
        </p:pic>
        <p:sp>
          <p:nvSpPr>
            <p:cNvPr id="96" name="TextBox 95"/>
            <p:cNvSpPr txBox="1"/>
            <p:nvPr/>
          </p:nvSpPr>
          <p:spPr>
            <a:xfrm>
              <a:off x="4454922" y="5068422"/>
              <a:ext cx="12637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เห็นแค่ชื่อ</a:t>
              </a:r>
              <a:endParaRPr lang="en-US" sz="1200" dirty="0"/>
            </a:p>
            <a:p>
              <a:r>
                <a:rPr lang="th-TH" sz="1200" dirty="0"/>
                <a:t>และเลข</a:t>
              </a:r>
              <a:r>
                <a:rPr lang="en-US" sz="1200" dirty="0"/>
                <a:t> PCR</a:t>
              </a:r>
              <a:endParaRPr lang="th-TH" sz="12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405619" y="4352052"/>
              <a:ext cx="16537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PCR </a:t>
              </a:r>
              <a:r>
                <a:rPr lang="th-TH" sz="1200" b="1" dirty="0"/>
                <a:t>ที่ตนเองไม่เกี่ยวข้อง</a:t>
              </a:r>
              <a:r>
                <a:rPr lang="en-US" sz="1200" b="1" dirty="0">
                  <a:solidFill>
                    <a:srgbClr val="FF0000"/>
                  </a:solidFill>
                </a:rPr>
                <a:t>*</a:t>
              </a:r>
            </a:p>
            <a:p>
              <a:endParaRPr lang="en-US" sz="1200" b="1" dirty="0"/>
            </a:p>
          </p:txBody>
        </p:sp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7849" y="4020899"/>
              <a:ext cx="374072" cy="374072"/>
            </a:xfrm>
            <a:prstGeom prst="rect">
              <a:avLst/>
            </a:prstGeom>
          </p:spPr>
        </p:pic>
        <p:sp>
          <p:nvSpPr>
            <p:cNvPr id="105" name="TextBox 104"/>
            <p:cNvSpPr txBox="1"/>
            <p:nvPr/>
          </p:nvSpPr>
          <p:spPr>
            <a:xfrm>
              <a:off x="5320624" y="5099652"/>
              <a:ext cx="8900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ให้ทำการร้องขอการดูข้อมูล</a:t>
              </a:r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6661048" y="4673106"/>
              <a:ext cx="450738" cy="405624"/>
              <a:chOff x="7190594" y="4502939"/>
              <a:chExt cx="482137" cy="435477"/>
            </a:xfrm>
          </p:grpSpPr>
          <p:pic>
            <p:nvPicPr>
              <p:cNvPr id="107" name="Picture 10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90594" y="4502939"/>
                <a:ext cx="435477" cy="435477"/>
              </a:xfrm>
              <a:prstGeom prst="rect">
                <a:avLst/>
              </a:prstGeom>
            </p:spPr>
          </p:pic>
          <p:pic>
            <p:nvPicPr>
              <p:cNvPr id="110" name="Picture 10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01844" y="4763282"/>
                <a:ext cx="170887" cy="170887"/>
              </a:xfrm>
              <a:prstGeom prst="rect">
                <a:avLst/>
              </a:prstGeom>
            </p:spPr>
          </p:pic>
        </p:grpSp>
        <p:sp>
          <p:nvSpPr>
            <p:cNvPr id="113" name="TextBox 112"/>
            <p:cNvSpPr txBox="1"/>
            <p:nvPr/>
          </p:nvSpPr>
          <p:spPr>
            <a:xfrm>
              <a:off x="5864202" y="4679616"/>
              <a:ext cx="8873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PE Admin </a:t>
              </a:r>
              <a:r>
                <a:rPr lang="th-TH" sz="900" dirty="0"/>
                <a:t>อนุมัติ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519569" y="5082575"/>
              <a:ext cx="7888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มีสิทธิ์ดูข้อมูล </a:t>
              </a:r>
            </a:p>
            <a:p>
              <a:r>
                <a:rPr lang="th-TH" sz="1200" dirty="0"/>
                <a:t>ได้</a:t>
              </a:r>
              <a:r>
                <a:rPr lang="en-US" sz="1200" dirty="0"/>
                <a:t> 1 </a:t>
              </a:r>
              <a:r>
                <a:rPr lang="th-TH" sz="1200" dirty="0"/>
                <a:t>อาทิตย์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4873067" y="4681255"/>
              <a:ext cx="7449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900" dirty="0"/>
                <a:t>ถ้าต้องการดูเพิ่ม</a:t>
              </a:r>
            </a:p>
          </p:txBody>
        </p:sp>
      </p:grpSp>
      <p:cxnSp>
        <p:nvCxnSpPr>
          <p:cNvPr id="140" name="Straight Arrow Connector 139"/>
          <p:cNvCxnSpPr/>
          <p:nvPr/>
        </p:nvCxnSpPr>
        <p:spPr>
          <a:xfrm flipH="1">
            <a:off x="10153538" y="3194338"/>
            <a:ext cx="3395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6367050" y="3169021"/>
            <a:ext cx="6888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DENSO Sans" panose="00000500000000000000"/>
              </a:rPr>
              <a:t>Admin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6360785" y="3700661"/>
            <a:ext cx="23175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DENSO Sans" panose="00000500000000000000"/>
              </a:rPr>
              <a:t>2 Download PCR document (PDF)</a:t>
            </a:r>
            <a:endParaRPr lang="en-US" sz="900" dirty="0">
              <a:latin typeface="DENSO Sans" panose="0000050000000000000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365040" y="3948650"/>
            <a:ext cx="2346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DENSO Sans" panose="00000500000000000000"/>
              </a:rPr>
              <a:t>3</a:t>
            </a:r>
            <a:r>
              <a:rPr lang="th-TH" sz="1000" dirty="0">
                <a:latin typeface="DENSO Sans" panose="00000500000000000000"/>
              </a:rPr>
              <a:t> </a:t>
            </a:r>
            <a:r>
              <a:rPr lang="en-US" sz="1000" dirty="0">
                <a:latin typeface="DENSO Sans" panose="00000500000000000000"/>
              </a:rPr>
              <a:t>Download PCR list</a:t>
            </a:r>
            <a:r>
              <a:rPr lang="th-TH" sz="1000" dirty="0" smtClean="0">
                <a:latin typeface="DENSO Sans" panose="00000500000000000000"/>
              </a:rPr>
              <a:t> </a:t>
            </a:r>
            <a:r>
              <a:rPr lang="en-US" sz="1000" dirty="0">
                <a:latin typeface="DENSO Sans" panose="00000500000000000000"/>
              </a:rPr>
              <a:t>(Excel)</a:t>
            </a:r>
          </a:p>
        </p:txBody>
      </p:sp>
      <p:pic>
        <p:nvPicPr>
          <p:cNvPr id="3" name="Picture 2">
            <a:hlinkClick r:id="rId10" action="ppaction://hlinkpres?slideindex=1&amp;slidetitle=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246" y="1789176"/>
            <a:ext cx="871575" cy="871575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10046311" y="3636066"/>
            <a:ext cx="2171337" cy="704785"/>
            <a:chOff x="2626011" y="1786923"/>
            <a:chExt cx="2171337" cy="704785"/>
          </a:xfrm>
        </p:grpSpPr>
        <p:sp>
          <p:nvSpPr>
            <p:cNvPr id="125" name="Rectangle 124"/>
            <p:cNvSpPr/>
            <p:nvPr/>
          </p:nvSpPr>
          <p:spPr>
            <a:xfrm>
              <a:off x="2626011" y="1786923"/>
              <a:ext cx="1957563" cy="6910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350" dirty="0"/>
                <a:t>v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626012" y="1845377"/>
              <a:ext cx="21713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b="1" dirty="0">
                  <a:solidFill>
                    <a:srgbClr val="FF0000"/>
                  </a:solidFill>
                </a:rPr>
                <a:t>สรุป </a:t>
              </a:r>
              <a:r>
                <a:rPr lang="en-US" sz="1200" b="1" dirty="0">
                  <a:solidFill>
                    <a:srgbClr val="FF0000"/>
                  </a:solidFill>
                </a:rPr>
                <a:t>:  </a:t>
              </a:r>
              <a:r>
                <a:rPr lang="th-TH" sz="1200" dirty="0"/>
                <a:t>คือระบบจัดการการเปลี่ยนแปลงกระบวนการอ้างอิงมาจาก แบบฟอร์ม </a:t>
              </a:r>
              <a:r>
                <a:rPr lang="en-US" sz="1200" dirty="0"/>
                <a:t>PCR </a:t>
              </a:r>
              <a:r>
                <a:rPr lang="th-TH" sz="1200" dirty="0"/>
                <a:t>จากแผนก</a:t>
              </a:r>
              <a:r>
                <a:rPr lang="en-US" sz="1200" dirty="0"/>
                <a:t> Production Engineer</a:t>
              </a:r>
            </a:p>
          </p:txBody>
        </p:sp>
      </p:grpSp>
      <p:sp>
        <p:nvSpPr>
          <p:cNvPr id="128" name="TextBox 54">
            <a:extLst>
              <a:ext uri="{FF2B5EF4-FFF2-40B4-BE49-F238E27FC236}">
                <a16:creationId xmlns:a16="http://schemas.microsoft.com/office/drawing/2014/main" xmlns="" id="{65F81BBB-D875-4A60-B1DE-364CE68F33E6}"/>
              </a:ext>
            </a:extLst>
          </p:cNvPr>
          <p:cNvSpPr txBox="1"/>
          <p:nvPr/>
        </p:nvSpPr>
        <p:spPr>
          <a:xfrm>
            <a:off x="126212" y="1156200"/>
            <a:ext cx="975673" cy="17382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sz="1200" dirty="0">
              <a:latin typeface="Goudy Old Style" panose="02020502050305020303" pitchFamily="18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167" y="913607"/>
            <a:ext cx="2103124" cy="1103378"/>
          </a:xfrm>
          <a:prstGeom prst="rect">
            <a:avLst/>
          </a:prstGeom>
        </p:spPr>
      </p:pic>
      <p:sp>
        <p:nvSpPr>
          <p:cNvPr id="129" name="TextBox 54">
            <a:extLst>
              <a:ext uri="{FF2B5EF4-FFF2-40B4-BE49-F238E27FC236}">
                <a16:creationId xmlns:a16="http://schemas.microsoft.com/office/drawing/2014/main" xmlns="" id="{65F81BBB-D875-4A60-B1DE-364CE68F33E6}"/>
              </a:ext>
            </a:extLst>
          </p:cNvPr>
          <p:cNvSpPr txBox="1"/>
          <p:nvPr/>
        </p:nvSpPr>
        <p:spPr>
          <a:xfrm>
            <a:off x="206839" y="1535327"/>
            <a:ext cx="1326649" cy="31802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sz="1200" dirty="0">
              <a:latin typeface="Goudy Old Style" panose="02020502050305020303" pitchFamily="18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12485" y="1004288"/>
            <a:ext cx="1183579" cy="940649"/>
            <a:chOff x="360620" y="1071413"/>
            <a:chExt cx="1043567" cy="895411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497" y="1071413"/>
              <a:ext cx="485496" cy="485496"/>
            </a:xfrm>
            <a:prstGeom prst="rect">
              <a:avLst/>
            </a:prstGeom>
          </p:spPr>
        </p:pic>
        <p:sp>
          <p:nvSpPr>
            <p:cNvPr id="130" name="TextBox 129"/>
            <p:cNvSpPr txBox="1"/>
            <p:nvPr/>
          </p:nvSpPr>
          <p:spPr>
            <a:xfrm>
              <a:off x="360620" y="1556659"/>
              <a:ext cx="1043567" cy="410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DENSO Sans" panose="00000500000000000000"/>
                </a:rPr>
                <a:t> </a:t>
              </a:r>
              <a:r>
                <a:rPr lang="en-US" sz="1000" dirty="0" smtClean="0">
                  <a:latin typeface="DENSO Sans" panose="00000500000000000000"/>
                </a:rPr>
                <a:t>PCR</a:t>
              </a:r>
              <a:r>
                <a:rPr lang="th-TH" sz="1000" dirty="0" smtClean="0">
                  <a:latin typeface="DENSO Sans" panose="00000500000000000000"/>
                </a:rPr>
                <a:t> </a:t>
              </a:r>
              <a:r>
                <a:rPr lang="en-US" sz="1000" dirty="0" smtClean="0">
                  <a:latin typeface="DENSO Sans" panose="00000500000000000000"/>
                </a:rPr>
                <a:t>form of</a:t>
              </a:r>
              <a:endParaRPr lang="en-US" sz="1000" dirty="0">
                <a:latin typeface="DENSO Sans" panose="00000500000000000000"/>
              </a:endParaRPr>
            </a:p>
            <a:p>
              <a:r>
                <a:rPr lang="en-US" sz="1000" dirty="0" smtClean="0">
                  <a:latin typeface="DENSO Sans" panose="00000500000000000000"/>
                </a:rPr>
                <a:t>PE department </a:t>
              </a:r>
              <a:endParaRPr lang="th-TH" sz="1000" dirty="0">
                <a:latin typeface="DENSO Sans" panose="00000500000000000000"/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-437" y="587672"/>
            <a:ext cx="1355142" cy="523220"/>
            <a:chOff x="4988584" y="3242964"/>
            <a:chExt cx="607139" cy="549191"/>
          </a:xfrm>
        </p:grpSpPr>
        <p:sp>
          <p:nvSpPr>
            <p:cNvPr id="133" name="Rectangle 132"/>
            <p:cNvSpPr/>
            <p:nvPr/>
          </p:nvSpPr>
          <p:spPr>
            <a:xfrm>
              <a:off x="4988584" y="3278675"/>
              <a:ext cx="595190" cy="2559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DENSO Sans" panose="00000500000000000000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5003291" y="3242964"/>
              <a:ext cx="592432" cy="549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DENSO Sans" panose="00000500000000000000"/>
                </a:rPr>
                <a:t>Original</a:t>
              </a:r>
              <a:endParaRPr lang="en-US" sz="1400" dirty="0">
                <a:latin typeface="DENSO Sans" panose="0000050000000000000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2261960" y="1037166"/>
            <a:ext cx="1115342" cy="910415"/>
            <a:chOff x="1478744" y="1070016"/>
            <a:chExt cx="1115342" cy="910415"/>
          </a:xfrm>
        </p:grpSpPr>
        <p:sp>
          <p:nvSpPr>
            <p:cNvPr id="135" name="TextBox 134"/>
            <p:cNvSpPr txBox="1"/>
            <p:nvPr/>
          </p:nvSpPr>
          <p:spPr>
            <a:xfrm>
              <a:off x="1478744" y="1580321"/>
              <a:ext cx="11153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DENSO Sans" panose="00000500000000000000"/>
                </a:rPr>
                <a:t>Take a </a:t>
              </a:r>
              <a:r>
                <a:rPr lang="en-US" sz="1000" dirty="0" smtClean="0">
                  <a:latin typeface="DENSO Sans" panose="00000500000000000000"/>
                </a:rPr>
                <a:t>long</a:t>
              </a:r>
            </a:p>
            <a:p>
              <a:r>
                <a:rPr lang="en-US" sz="1000" dirty="0" smtClean="0">
                  <a:latin typeface="DENSO Sans" panose="00000500000000000000"/>
                </a:rPr>
                <a:t>time</a:t>
              </a:r>
              <a:endParaRPr lang="th-TH" sz="1000" dirty="0">
                <a:latin typeface="DENSO Sans" panose="00000500000000000000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1565533" y="1070016"/>
              <a:ext cx="804056" cy="528669"/>
              <a:chOff x="1392812" y="1039318"/>
              <a:chExt cx="790105" cy="559368"/>
            </a:xfrm>
          </p:grpSpPr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623549" y="1039318"/>
                <a:ext cx="559368" cy="559368"/>
              </a:xfrm>
              <a:prstGeom prst="rect">
                <a:avLst/>
              </a:prstGeom>
            </p:spPr>
          </p:pic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92812" y="1185384"/>
                <a:ext cx="356204" cy="356204"/>
              </a:xfrm>
              <a:prstGeom prst="rect">
                <a:avLst/>
              </a:prstGeom>
            </p:spPr>
          </p:pic>
        </p:grpSp>
      </p:grpSp>
      <p:pic>
        <p:nvPicPr>
          <p:cNvPr id="77" name="Picture 7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90759" y="4601185"/>
            <a:ext cx="393672" cy="393672"/>
          </a:xfrm>
          <a:prstGeom prst="rect">
            <a:avLst/>
          </a:prstGeom>
        </p:spPr>
      </p:pic>
      <p:sp>
        <p:nvSpPr>
          <p:cNvPr id="144" name="TextBox 143"/>
          <p:cNvSpPr txBox="1"/>
          <p:nvPr/>
        </p:nvSpPr>
        <p:spPr>
          <a:xfrm>
            <a:off x="1181564" y="2278494"/>
            <a:ext cx="1821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DENSO Sans" panose="00000500000000000000"/>
              </a:rPr>
              <a:t>2. </a:t>
            </a:r>
            <a:r>
              <a:rPr lang="en-US" sz="1200" dirty="0" smtClean="0">
                <a:latin typeface="DENSO Sans" panose="00000500000000000000"/>
              </a:rPr>
              <a:t>Missing data</a:t>
            </a:r>
            <a:endParaRPr lang="th-TH" sz="1200" dirty="0">
              <a:latin typeface="DENSO Sans" panose="00000500000000000000"/>
            </a:endParaRP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2098" y="3266909"/>
            <a:ext cx="368871" cy="368871"/>
          </a:xfrm>
          <a:prstGeom prst="rect">
            <a:avLst/>
          </a:prstGeom>
        </p:spPr>
      </p:pic>
      <p:grpSp>
        <p:nvGrpSpPr>
          <p:cNvPr id="85" name="Group 84"/>
          <p:cNvGrpSpPr/>
          <p:nvPr/>
        </p:nvGrpSpPr>
        <p:grpSpPr>
          <a:xfrm>
            <a:off x="1218260" y="1093705"/>
            <a:ext cx="1066884" cy="719909"/>
            <a:chOff x="1349039" y="1085663"/>
            <a:chExt cx="1066884" cy="719909"/>
          </a:xfrm>
        </p:grpSpPr>
        <p:sp>
          <p:nvSpPr>
            <p:cNvPr id="142" name="TextBox 141"/>
            <p:cNvSpPr txBox="1"/>
            <p:nvPr/>
          </p:nvSpPr>
          <p:spPr>
            <a:xfrm>
              <a:off x="1349039" y="1559351"/>
              <a:ext cx="10668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DENSO Sans" panose="00000500000000000000"/>
                </a:rPr>
                <a:t>Input form</a:t>
              </a:r>
              <a:endParaRPr lang="th-TH" sz="1000" dirty="0">
                <a:latin typeface="DENSO Sans" panose="00000500000000000000"/>
              </a:endParaRPr>
            </a:p>
          </p:txBody>
        </p:sp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2502" y="1085663"/>
              <a:ext cx="435375" cy="467904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/>
        </p:nvGrpSpPr>
        <p:grpSpPr>
          <a:xfrm>
            <a:off x="3483303" y="1094403"/>
            <a:ext cx="1508695" cy="732834"/>
            <a:chOff x="3364667" y="1044683"/>
            <a:chExt cx="1508695" cy="732834"/>
          </a:xfrm>
        </p:grpSpPr>
        <p:grpSp>
          <p:nvGrpSpPr>
            <p:cNvPr id="89" name="Group 88"/>
            <p:cNvGrpSpPr/>
            <p:nvPr/>
          </p:nvGrpSpPr>
          <p:grpSpPr>
            <a:xfrm>
              <a:off x="3450384" y="1044683"/>
              <a:ext cx="708261" cy="477593"/>
              <a:chOff x="3366184" y="1044245"/>
              <a:chExt cx="708261" cy="477593"/>
            </a:xfrm>
          </p:grpSpPr>
          <p:pic>
            <p:nvPicPr>
              <p:cNvPr id="87" name="Picture 86"/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97770" y="1044245"/>
                <a:ext cx="476675" cy="476675"/>
              </a:xfrm>
              <a:prstGeom prst="rect">
                <a:avLst/>
              </a:prstGeom>
            </p:spPr>
          </p:pic>
          <p:pic>
            <p:nvPicPr>
              <p:cNvPr id="88" name="Picture 87"/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66184" y="1193121"/>
                <a:ext cx="328717" cy="328717"/>
              </a:xfrm>
              <a:prstGeom prst="rect">
                <a:avLst/>
              </a:prstGeom>
            </p:spPr>
          </p:pic>
        </p:grpSp>
        <p:sp>
          <p:nvSpPr>
            <p:cNvPr id="159" name="TextBox 158"/>
            <p:cNvSpPr txBox="1"/>
            <p:nvPr/>
          </p:nvSpPr>
          <p:spPr>
            <a:xfrm>
              <a:off x="3364667" y="1531296"/>
              <a:ext cx="15086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DENSO Sans" panose="00000500000000000000"/>
                </a:rPr>
                <a:t>Bad storage</a:t>
              </a:r>
              <a:endParaRPr lang="th-TH" sz="1000" dirty="0">
                <a:latin typeface="DENSO Sans" panose="00000500000000000000"/>
              </a:endParaRPr>
            </a:p>
          </p:txBody>
        </p:sp>
      </p:grpSp>
      <p:sp>
        <p:nvSpPr>
          <p:cNvPr id="169" name="TextBox 168"/>
          <p:cNvSpPr txBox="1"/>
          <p:nvPr/>
        </p:nvSpPr>
        <p:spPr>
          <a:xfrm>
            <a:off x="1188375" y="2056325"/>
            <a:ext cx="1421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DENSO Sans" panose="00000500000000000000"/>
              </a:rPr>
              <a:t>1. </a:t>
            </a:r>
            <a:r>
              <a:rPr lang="en-US" sz="1200" dirty="0" smtClean="0">
                <a:latin typeface="DENSO Sans" panose="00000500000000000000"/>
              </a:rPr>
              <a:t>Wrong data</a:t>
            </a:r>
            <a:endParaRPr lang="th-TH" sz="1200" dirty="0">
              <a:latin typeface="DENSO Sans" panose="0000050000000000000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955883" y="2040633"/>
            <a:ext cx="1421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DENSO Sans" panose="00000500000000000000"/>
              </a:rPr>
              <a:t>3. </a:t>
            </a:r>
            <a:r>
              <a:rPr lang="en-US" sz="1000" dirty="0">
                <a:latin typeface="DENSO Sans" panose="00000500000000000000"/>
              </a:rPr>
              <a:t>Data leak</a:t>
            </a:r>
            <a:endParaRPr lang="th-TH" sz="1000" dirty="0">
              <a:latin typeface="DENSO Sans" panose="0000050000000000000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76585" y="2253090"/>
            <a:ext cx="12910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DENSO Sans" panose="00000500000000000000"/>
              </a:rPr>
              <a:t>disadvantage</a:t>
            </a:r>
          </a:p>
        </p:txBody>
      </p:sp>
      <p:sp>
        <p:nvSpPr>
          <p:cNvPr id="97" name="Down Arrow 96"/>
          <p:cNvSpPr/>
          <p:nvPr/>
        </p:nvSpPr>
        <p:spPr>
          <a:xfrm rot="16200000">
            <a:off x="475709" y="1820924"/>
            <a:ext cx="144000" cy="75600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DENSO Sans" panose="00000500000000000000"/>
              </a:rPr>
              <a:t> </a:t>
            </a:r>
            <a:r>
              <a:rPr lang="th-TH" dirty="0" smtClean="0">
                <a:latin typeface="DENSO Sans" panose="00000500000000000000"/>
              </a:rPr>
              <a:t> </a:t>
            </a:r>
            <a:endParaRPr lang="en-US" dirty="0">
              <a:latin typeface="DENSO Sans" panose="0000050000000000000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2949099" y="2271299"/>
            <a:ext cx="23899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DENSO Sans" panose="00000500000000000000"/>
              </a:rPr>
              <a:t>4</a:t>
            </a:r>
            <a:r>
              <a:rPr lang="en-US" sz="1200" dirty="0" smtClean="0">
                <a:latin typeface="DENSO Sans" panose="00000500000000000000"/>
              </a:rPr>
              <a:t>. </a:t>
            </a:r>
            <a:r>
              <a:rPr lang="en-US" sz="1000" dirty="0">
                <a:latin typeface="DENSO Sans" panose="00000500000000000000"/>
              </a:rPr>
              <a:t>Waste of resources</a:t>
            </a:r>
            <a:endParaRPr lang="th-TH" sz="1000" dirty="0">
              <a:latin typeface="DENSO Sans" panose="00000500000000000000"/>
            </a:endParaRPr>
          </a:p>
        </p:txBody>
      </p:sp>
      <p:grpSp>
        <p:nvGrpSpPr>
          <p:cNvPr id="178" name="Group 177"/>
          <p:cNvGrpSpPr/>
          <p:nvPr/>
        </p:nvGrpSpPr>
        <p:grpSpPr>
          <a:xfrm>
            <a:off x="-89514" y="2659519"/>
            <a:ext cx="2088786" cy="307777"/>
            <a:chOff x="4953428" y="3272062"/>
            <a:chExt cx="826326" cy="323054"/>
          </a:xfrm>
        </p:grpSpPr>
        <p:sp>
          <p:nvSpPr>
            <p:cNvPr id="179" name="Rectangle 178"/>
            <p:cNvSpPr/>
            <p:nvPr/>
          </p:nvSpPr>
          <p:spPr>
            <a:xfrm>
              <a:off x="4988584" y="3278675"/>
              <a:ext cx="539931" cy="255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DENSO Sans" panose="00000500000000000000"/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4953428" y="3272062"/>
              <a:ext cx="826326" cy="323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400" dirty="0" smtClean="0">
                  <a:latin typeface="DENSO Sans" panose="00000500000000000000"/>
                </a:rPr>
                <a:t> </a:t>
              </a:r>
              <a:r>
                <a:rPr lang="en-US" sz="1400" dirty="0" smtClean="0">
                  <a:latin typeface="DENSO Sans" panose="00000500000000000000"/>
                </a:rPr>
                <a:t>E-PCR System</a:t>
              </a:r>
              <a:r>
                <a:rPr lang="th-TH" sz="1400" dirty="0" smtClean="0">
                  <a:latin typeface="DENSO Sans" panose="00000500000000000000"/>
                </a:rPr>
                <a:t> </a:t>
              </a:r>
              <a:endParaRPr lang="en-US" sz="1400" dirty="0">
                <a:latin typeface="DENSO Sans" panose="00000500000000000000"/>
              </a:endParaRPr>
            </a:p>
          </p:txBody>
        </p:sp>
      </p:grpSp>
      <p:sp>
        <p:nvSpPr>
          <p:cNvPr id="181" name="TextBox 180"/>
          <p:cNvSpPr txBox="1"/>
          <p:nvPr/>
        </p:nvSpPr>
        <p:spPr>
          <a:xfrm>
            <a:off x="65604" y="3736878"/>
            <a:ext cx="943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h-TH" sz="1200" dirty="0"/>
          </a:p>
        </p:txBody>
      </p:sp>
      <p:sp>
        <p:nvSpPr>
          <p:cNvPr id="185" name="TextBox 184"/>
          <p:cNvSpPr txBox="1"/>
          <p:nvPr/>
        </p:nvSpPr>
        <p:spPr>
          <a:xfrm>
            <a:off x="7671551" y="5825065"/>
            <a:ext cx="1215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DENSO Sans" panose="00000500000000000000"/>
              </a:rPr>
              <a:t>Form period</a:t>
            </a:r>
            <a:endParaRPr lang="en-US" sz="1200" b="1" dirty="0">
              <a:latin typeface="DENSO Sans" panose="0000050000000000000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7877911" y="6345216"/>
            <a:ext cx="12963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</a:t>
            </a:r>
            <a:r>
              <a:rPr lang="en-US" sz="1100" dirty="0" smtClean="0">
                <a:latin typeface="DENSO Sans" panose="00000500000000000000"/>
              </a:rPr>
              <a:t>Over 1 year. Auto cancel</a:t>
            </a:r>
            <a:endParaRPr lang="en-US" sz="1100" dirty="0">
              <a:latin typeface="DENSO Sans" panose="00000500000000000000"/>
            </a:endParaRPr>
          </a:p>
        </p:txBody>
      </p:sp>
      <p:pic>
        <p:nvPicPr>
          <p:cNvPr id="188" name="Picture 187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447" y="6104963"/>
            <a:ext cx="332646" cy="308740"/>
          </a:xfrm>
          <a:prstGeom prst="rect">
            <a:avLst/>
          </a:prstGeom>
        </p:spPr>
      </p:pic>
      <p:pic>
        <p:nvPicPr>
          <p:cNvPr id="189" name="Picture 188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839" y="5122263"/>
            <a:ext cx="358645" cy="358645"/>
          </a:xfrm>
          <a:prstGeom prst="rect">
            <a:avLst/>
          </a:prstGeom>
        </p:spPr>
      </p:pic>
      <p:grpSp>
        <p:nvGrpSpPr>
          <p:cNvPr id="201" name="Group 200"/>
          <p:cNvGrpSpPr/>
          <p:nvPr/>
        </p:nvGrpSpPr>
        <p:grpSpPr>
          <a:xfrm>
            <a:off x="1122474" y="2994346"/>
            <a:ext cx="1199046" cy="940314"/>
            <a:chOff x="925198" y="3134988"/>
            <a:chExt cx="1199046" cy="940314"/>
          </a:xfrm>
        </p:grpSpPr>
        <p:pic>
          <p:nvPicPr>
            <p:cNvPr id="190" name="Picture 189"/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2036" y="3134988"/>
              <a:ext cx="494658" cy="494658"/>
            </a:xfrm>
            <a:prstGeom prst="rect">
              <a:avLst/>
            </a:prstGeom>
          </p:spPr>
        </p:pic>
        <p:sp>
          <p:nvSpPr>
            <p:cNvPr id="192" name="TextBox 191"/>
            <p:cNvSpPr txBox="1"/>
            <p:nvPr/>
          </p:nvSpPr>
          <p:spPr>
            <a:xfrm>
              <a:off x="925198" y="3644415"/>
              <a:ext cx="119904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DENSO Sans" panose="00000500000000000000"/>
                </a:rPr>
                <a:t>  </a:t>
              </a:r>
              <a:r>
                <a:rPr lang="en-US" sz="1000" dirty="0">
                  <a:latin typeface="DENSO Sans" panose="00000500000000000000"/>
                </a:rPr>
                <a:t>Automatic </a:t>
              </a:r>
            </a:p>
            <a:p>
              <a:r>
                <a:rPr lang="en-US" sz="1000" dirty="0">
                  <a:latin typeface="DENSO Sans" panose="00000500000000000000"/>
                </a:rPr>
                <a:t>flow approver</a:t>
              </a:r>
              <a:endParaRPr lang="th-TH" sz="1000" dirty="0">
                <a:latin typeface="DENSO Sans" panose="00000500000000000000"/>
              </a:endParaRPr>
            </a:p>
          </p:txBody>
        </p:sp>
      </p:grpSp>
      <p:grpSp>
        <p:nvGrpSpPr>
          <p:cNvPr id="262" name="Group 261"/>
          <p:cNvGrpSpPr/>
          <p:nvPr/>
        </p:nvGrpSpPr>
        <p:grpSpPr>
          <a:xfrm>
            <a:off x="301766" y="6201629"/>
            <a:ext cx="674625" cy="277328"/>
            <a:chOff x="2380731" y="4819133"/>
            <a:chExt cx="674625" cy="277328"/>
          </a:xfrm>
        </p:grpSpPr>
        <p:sp>
          <p:nvSpPr>
            <p:cNvPr id="34" name="TextBox 33"/>
            <p:cNvSpPr txBox="1"/>
            <p:nvPr/>
          </p:nvSpPr>
          <p:spPr>
            <a:xfrm>
              <a:off x="2544766" y="4819133"/>
              <a:ext cx="5105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DENSO Sans" panose="00000500000000000000"/>
                </a:rPr>
                <a:t>QAC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380731" y="4819462"/>
              <a:ext cx="3212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DENSO Sans" panose="00000500000000000000"/>
                </a:rPr>
                <a:t>3</a:t>
              </a:r>
              <a:endParaRPr lang="en-US" sz="1200" dirty="0">
                <a:latin typeface="DENSO Sans" panose="00000500000000000000"/>
              </a:endParaRPr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107230" y="2974443"/>
            <a:ext cx="943662" cy="1063841"/>
            <a:chOff x="44475" y="3155039"/>
            <a:chExt cx="943662" cy="1063841"/>
          </a:xfrm>
        </p:grpSpPr>
        <p:pic>
          <p:nvPicPr>
            <p:cNvPr id="137" name="Picture 136"/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817" y="3155039"/>
              <a:ext cx="517622" cy="517622"/>
            </a:xfrm>
            <a:prstGeom prst="rect">
              <a:avLst/>
            </a:prstGeom>
          </p:spPr>
        </p:pic>
        <p:sp>
          <p:nvSpPr>
            <p:cNvPr id="195" name="TextBox 194"/>
            <p:cNvSpPr txBox="1"/>
            <p:nvPr/>
          </p:nvSpPr>
          <p:spPr>
            <a:xfrm>
              <a:off x="44475" y="3664882"/>
              <a:ext cx="94366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DENSO Sans" panose="00000500000000000000"/>
                </a:rPr>
                <a:t>Retrieves data from database </a:t>
              </a:r>
              <a:endParaRPr lang="th-TH" sz="1000" dirty="0">
                <a:latin typeface="DENSO Sans" panose="00000500000000000000"/>
              </a:endParaRPr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3541013" y="2931960"/>
            <a:ext cx="1048539" cy="1132446"/>
            <a:chOff x="3825295" y="3114518"/>
            <a:chExt cx="1048539" cy="1132446"/>
          </a:xfrm>
        </p:grpSpPr>
        <p:pic>
          <p:nvPicPr>
            <p:cNvPr id="196" name="Picture 195"/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7281" y="3114518"/>
              <a:ext cx="572476" cy="572476"/>
            </a:xfrm>
            <a:prstGeom prst="rect">
              <a:avLst/>
            </a:prstGeom>
          </p:spPr>
        </p:pic>
        <p:sp>
          <p:nvSpPr>
            <p:cNvPr id="197" name="TextBox 196"/>
            <p:cNvSpPr txBox="1"/>
            <p:nvPr/>
          </p:nvSpPr>
          <p:spPr>
            <a:xfrm>
              <a:off x="3825295" y="3692966"/>
              <a:ext cx="104853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DENSO Sans" panose="00000500000000000000"/>
                </a:rPr>
                <a:t>Not waste of resources</a:t>
              </a:r>
              <a:endParaRPr lang="th-TH" sz="1000" dirty="0">
                <a:latin typeface="DENSO Sans" panose="00000500000000000000"/>
              </a:endParaRPr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2328066" y="2932114"/>
            <a:ext cx="1148168" cy="1149673"/>
            <a:chOff x="1825206" y="3069619"/>
            <a:chExt cx="1148168" cy="1149673"/>
          </a:xfrm>
        </p:grpSpPr>
        <p:sp>
          <p:nvSpPr>
            <p:cNvPr id="193" name="TextBox 192"/>
            <p:cNvSpPr txBox="1"/>
            <p:nvPr/>
          </p:nvSpPr>
          <p:spPr>
            <a:xfrm>
              <a:off x="1825206" y="3665294"/>
              <a:ext cx="11481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DENSO Sans" panose="00000500000000000000"/>
                </a:rPr>
                <a:t>Good </a:t>
              </a:r>
              <a:r>
                <a:rPr lang="en-US" sz="1000" dirty="0">
                  <a:latin typeface="DENSO Sans" panose="00000500000000000000"/>
                </a:rPr>
                <a:t>storage </a:t>
              </a:r>
              <a:r>
                <a:rPr lang="th-TH" sz="1000" dirty="0">
                  <a:latin typeface="DENSO Sans" panose="00000500000000000000"/>
                </a:rPr>
                <a:t>(</a:t>
              </a:r>
              <a:r>
                <a:rPr lang="en-US" sz="1000" dirty="0">
                  <a:latin typeface="DENSO Sans" panose="00000500000000000000"/>
                </a:rPr>
                <a:t>Database server</a:t>
              </a:r>
              <a:r>
                <a:rPr lang="th-TH" sz="1000" dirty="0">
                  <a:latin typeface="DENSO Sans" panose="00000500000000000000"/>
                </a:rPr>
                <a:t>)</a:t>
              </a:r>
            </a:p>
          </p:txBody>
        </p:sp>
        <p:grpSp>
          <p:nvGrpSpPr>
            <p:cNvPr id="199" name="Group 198"/>
            <p:cNvGrpSpPr/>
            <p:nvPr/>
          </p:nvGrpSpPr>
          <p:grpSpPr>
            <a:xfrm>
              <a:off x="2062751" y="3069619"/>
              <a:ext cx="607980" cy="531457"/>
              <a:chOff x="2062751" y="3069619"/>
              <a:chExt cx="607980" cy="531457"/>
            </a:xfrm>
          </p:grpSpPr>
          <p:pic>
            <p:nvPicPr>
              <p:cNvPr id="98" name="Picture 97"/>
              <p:cNvPicPr>
                <a:picLocks noChangeAspect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62751" y="3069619"/>
                <a:ext cx="514493" cy="514493"/>
              </a:xfrm>
              <a:prstGeom prst="rect">
                <a:avLst/>
              </a:prstGeom>
            </p:spPr>
          </p:pic>
          <p:pic>
            <p:nvPicPr>
              <p:cNvPr id="198" name="Picture 197"/>
              <p:cNvPicPr>
                <a:picLocks noChangeAspect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93162" y="3323507"/>
                <a:ext cx="277569" cy="277569"/>
              </a:xfrm>
              <a:prstGeom prst="rect">
                <a:avLst/>
              </a:prstGeom>
            </p:spPr>
          </p:pic>
        </p:grpSp>
      </p:grpSp>
      <p:cxnSp>
        <p:nvCxnSpPr>
          <p:cNvPr id="223" name="Straight Arrow Connector 222"/>
          <p:cNvCxnSpPr/>
          <p:nvPr/>
        </p:nvCxnSpPr>
        <p:spPr>
          <a:xfrm>
            <a:off x="10879443" y="5268642"/>
            <a:ext cx="5050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6356530" y="3443259"/>
            <a:ext cx="20445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DENSO Sans" panose="00000500000000000000"/>
              </a:rPr>
              <a:t>1</a:t>
            </a:r>
            <a:r>
              <a:rPr lang="en-US" sz="1000" dirty="0">
                <a:latin typeface="DENSO Sans" panose="00000500000000000000"/>
              </a:rPr>
              <a:t> View all PCR Document </a:t>
            </a:r>
            <a:endParaRPr lang="th-TH" sz="1000" dirty="0">
              <a:latin typeface="DENSO Sans" panose="0000050000000000000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4584170" y="3125359"/>
            <a:ext cx="1689607" cy="12092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dirty="0"/>
              <a:t>Admin </a:t>
            </a:r>
            <a:r>
              <a:rPr lang="th-TH" sz="900" dirty="0"/>
              <a:t>อนุมัติ สามารถ</a:t>
            </a:r>
            <a:r>
              <a:rPr lang="en-US" sz="900" dirty="0"/>
              <a:t> </a:t>
            </a:r>
            <a:endParaRPr lang="th-TH" sz="900" dirty="0"/>
          </a:p>
        </p:txBody>
      </p:sp>
      <p:sp>
        <p:nvSpPr>
          <p:cNvPr id="231" name="TextBox 230"/>
          <p:cNvSpPr txBox="1"/>
          <p:nvPr/>
        </p:nvSpPr>
        <p:spPr>
          <a:xfrm>
            <a:off x="4656982" y="3183381"/>
            <a:ext cx="18726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latin typeface="DENSO Sans" panose="00000500000000000000"/>
              </a:rPr>
              <a:t>All User</a:t>
            </a:r>
            <a:endParaRPr lang="en-US" sz="900" b="1" dirty="0">
              <a:latin typeface="DENSO Sans" panose="0000050000000000000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733226" y="3546970"/>
            <a:ext cx="644891" cy="689977"/>
            <a:chOff x="5656580" y="3536473"/>
            <a:chExt cx="644891" cy="689977"/>
          </a:xfrm>
        </p:grpSpPr>
        <p:pic>
          <p:nvPicPr>
            <p:cNvPr id="232" name="Picture 231"/>
            <p:cNvPicPr>
              <a:picLocks noChangeAspect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1293" y="3536473"/>
              <a:ext cx="355776" cy="355776"/>
            </a:xfrm>
            <a:prstGeom prst="rect">
              <a:avLst/>
            </a:prstGeom>
          </p:spPr>
        </p:pic>
        <p:sp>
          <p:nvSpPr>
            <p:cNvPr id="233" name="TextBox 232"/>
            <p:cNvSpPr txBox="1"/>
            <p:nvPr/>
          </p:nvSpPr>
          <p:spPr>
            <a:xfrm>
              <a:off x="5656580" y="3810952"/>
              <a:ext cx="64489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 </a:t>
              </a:r>
              <a:r>
                <a:rPr lang="en-US" sz="900" dirty="0">
                  <a:latin typeface="DENSO Sans" panose="00000500000000000000"/>
                </a:rPr>
                <a:t>View Online</a:t>
              </a:r>
            </a:p>
          </p:txBody>
        </p:sp>
      </p:grpSp>
      <p:sp>
        <p:nvSpPr>
          <p:cNvPr id="234" name="TextBox 233"/>
          <p:cNvSpPr txBox="1"/>
          <p:nvPr/>
        </p:nvSpPr>
        <p:spPr>
          <a:xfrm>
            <a:off x="4641806" y="3420417"/>
            <a:ext cx="1137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DENSO Sans" panose="00000500000000000000"/>
              </a:rPr>
              <a:t>1. View all PCR Document </a:t>
            </a:r>
            <a:endParaRPr lang="th-TH" sz="900" dirty="0">
              <a:latin typeface="DENSO Sans" panose="0000050000000000000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353" y="3765502"/>
            <a:ext cx="640977" cy="644879"/>
          </a:xfrm>
          <a:prstGeom prst="rect">
            <a:avLst/>
          </a:prstGeom>
        </p:spPr>
      </p:pic>
      <p:grpSp>
        <p:nvGrpSpPr>
          <p:cNvPr id="268" name="Group 267"/>
          <p:cNvGrpSpPr/>
          <p:nvPr/>
        </p:nvGrpSpPr>
        <p:grpSpPr>
          <a:xfrm>
            <a:off x="1686162" y="6482732"/>
            <a:ext cx="1501993" cy="279528"/>
            <a:chOff x="3579661" y="5664954"/>
            <a:chExt cx="1501993" cy="279528"/>
          </a:xfrm>
        </p:grpSpPr>
        <p:sp>
          <p:nvSpPr>
            <p:cNvPr id="70" name="TextBox 69"/>
            <p:cNvSpPr txBox="1"/>
            <p:nvPr/>
          </p:nvSpPr>
          <p:spPr>
            <a:xfrm>
              <a:off x="3579661" y="5667483"/>
              <a:ext cx="3378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DENSO Sans" panose="00000500000000000000"/>
                </a:rPr>
                <a:t>8</a:t>
              </a:r>
              <a:endParaRPr lang="en-US" sz="1200" dirty="0">
                <a:latin typeface="DENSO Sans" panose="0000050000000000000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765345" y="5664954"/>
              <a:ext cx="13163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DENSO Sans" panose="00000500000000000000"/>
                </a:rPr>
                <a:t>System Admin</a:t>
              </a:r>
            </a:p>
          </p:txBody>
        </p:sp>
      </p:grpSp>
      <p:sp>
        <p:nvSpPr>
          <p:cNvPr id="237" name="Rectangle 236"/>
          <p:cNvSpPr/>
          <p:nvPr/>
        </p:nvSpPr>
        <p:spPr>
          <a:xfrm>
            <a:off x="4583574" y="4330142"/>
            <a:ext cx="4548552" cy="2632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TextBox 238"/>
          <p:cNvSpPr txBox="1"/>
          <p:nvPr/>
        </p:nvSpPr>
        <p:spPr>
          <a:xfrm>
            <a:off x="4619133" y="4319643"/>
            <a:ext cx="2269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DENSO Sans" panose="00000500000000000000"/>
              </a:rPr>
              <a:t>5. </a:t>
            </a:r>
            <a:r>
              <a:rPr lang="en-US" sz="1400" dirty="0" smtClean="0">
                <a:latin typeface="DENSO Sans" panose="00000500000000000000"/>
              </a:rPr>
              <a:t>System access </a:t>
            </a:r>
            <a:endParaRPr lang="en-US" sz="1400" dirty="0">
              <a:latin typeface="DENSO Sans" panose="00000500000000000000"/>
            </a:endParaRPr>
          </a:p>
        </p:txBody>
      </p:sp>
      <p:pic>
        <p:nvPicPr>
          <p:cNvPr id="240" name="Picture 239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257" y="4646641"/>
            <a:ext cx="516152" cy="516152"/>
          </a:xfrm>
          <a:prstGeom prst="rect">
            <a:avLst/>
          </a:prstGeom>
        </p:spPr>
      </p:pic>
      <p:sp>
        <p:nvSpPr>
          <p:cNvPr id="241" name="TextBox 240"/>
          <p:cNvSpPr txBox="1"/>
          <p:nvPr/>
        </p:nvSpPr>
        <p:spPr>
          <a:xfrm>
            <a:off x="4706875" y="5170366"/>
            <a:ext cx="833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DENSO Sans" panose="00000500000000000000"/>
              </a:rPr>
              <a:t>register</a:t>
            </a:r>
            <a:endParaRPr lang="th-TH" sz="1000" dirty="0">
              <a:latin typeface="DENSO Sans" panose="00000500000000000000"/>
            </a:endParaRPr>
          </a:p>
        </p:txBody>
      </p:sp>
      <p:pic>
        <p:nvPicPr>
          <p:cNvPr id="245" name="Picture 244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77124" y="4688615"/>
            <a:ext cx="499044" cy="499044"/>
          </a:xfrm>
          <a:prstGeom prst="rect">
            <a:avLst/>
          </a:prstGeom>
        </p:spPr>
      </p:pic>
      <p:sp>
        <p:nvSpPr>
          <p:cNvPr id="246" name="TextBox 245"/>
          <p:cNvSpPr txBox="1"/>
          <p:nvPr/>
        </p:nvSpPr>
        <p:spPr>
          <a:xfrm>
            <a:off x="5787585" y="5174514"/>
            <a:ext cx="908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DENSO Sans" panose="00000500000000000000"/>
              </a:rPr>
              <a:t>PE Admin </a:t>
            </a:r>
            <a:endParaRPr lang="th-TH" sz="1000" dirty="0">
              <a:latin typeface="DENSO Sans" panose="00000500000000000000"/>
            </a:endParaRPr>
          </a:p>
          <a:p>
            <a:r>
              <a:rPr lang="th-TH" sz="1000" dirty="0">
                <a:latin typeface="DENSO Sans" panose="00000500000000000000"/>
              </a:rPr>
              <a:t>  </a:t>
            </a:r>
            <a:r>
              <a:rPr lang="en-US" sz="1000" dirty="0" smtClean="0">
                <a:latin typeface="DENSO Sans" panose="00000500000000000000"/>
              </a:rPr>
              <a:t>approve</a:t>
            </a:r>
            <a:endParaRPr lang="th-TH" sz="1000" dirty="0">
              <a:latin typeface="DENSO Sans" panose="00000500000000000000"/>
            </a:endParaRPr>
          </a:p>
        </p:txBody>
      </p:sp>
      <p:cxnSp>
        <p:nvCxnSpPr>
          <p:cNvPr id="247" name="Straight Arrow Connector 246"/>
          <p:cNvCxnSpPr/>
          <p:nvPr/>
        </p:nvCxnSpPr>
        <p:spPr>
          <a:xfrm>
            <a:off x="6573652" y="4935348"/>
            <a:ext cx="466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8" name="Picture 247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288" y="4700172"/>
            <a:ext cx="478323" cy="478323"/>
          </a:xfrm>
          <a:prstGeom prst="rect">
            <a:avLst/>
          </a:prstGeom>
        </p:spPr>
      </p:pic>
      <p:cxnSp>
        <p:nvCxnSpPr>
          <p:cNvPr id="249" name="Straight Arrow Connector 248"/>
          <p:cNvCxnSpPr/>
          <p:nvPr/>
        </p:nvCxnSpPr>
        <p:spPr>
          <a:xfrm>
            <a:off x="7704381" y="4936745"/>
            <a:ext cx="466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/>
          <p:cNvSpPr txBox="1"/>
          <p:nvPr/>
        </p:nvSpPr>
        <p:spPr>
          <a:xfrm>
            <a:off x="6845994" y="5133815"/>
            <a:ext cx="1274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DENSO Sans" panose="00000500000000000000"/>
              </a:rPr>
              <a:t>Alert password to user</a:t>
            </a:r>
            <a:endParaRPr lang="th-TH" sz="1000" dirty="0">
              <a:latin typeface="DENSO Sans" panose="00000500000000000000"/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8008900" y="5143682"/>
            <a:ext cx="1239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000" dirty="0">
                <a:latin typeface="DENSO Sans" panose="00000500000000000000"/>
              </a:rPr>
              <a:t>  </a:t>
            </a:r>
            <a:r>
              <a:rPr lang="en-US" sz="1000" dirty="0" smtClean="0">
                <a:latin typeface="DENSO Sans" panose="00000500000000000000"/>
              </a:rPr>
              <a:t>user change</a:t>
            </a:r>
          </a:p>
          <a:p>
            <a:r>
              <a:rPr lang="en-US" sz="1000" dirty="0">
                <a:latin typeface="DENSO Sans" panose="00000500000000000000"/>
              </a:rPr>
              <a:t> </a:t>
            </a:r>
            <a:r>
              <a:rPr lang="en-US" sz="1000" dirty="0" smtClean="0">
                <a:latin typeface="DENSO Sans" panose="00000500000000000000"/>
              </a:rPr>
              <a:t> password</a:t>
            </a:r>
            <a:endParaRPr lang="th-TH" sz="1000" dirty="0">
              <a:latin typeface="DENSO Sans" panose="00000500000000000000"/>
            </a:endParaRPr>
          </a:p>
        </p:txBody>
      </p:sp>
      <p:pic>
        <p:nvPicPr>
          <p:cNvPr id="254" name="Picture 253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031" y="4640727"/>
            <a:ext cx="568434" cy="568434"/>
          </a:xfrm>
          <a:prstGeom prst="rect">
            <a:avLst/>
          </a:prstGeom>
        </p:spPr>
      </p:pic>
      <p:cxnSp>
        <p:nvCxnSpPr>
          <p:cNvPr id="277" name="Straight Arrow Connector 276"/>
          <p:cNvCxnSpPr/>
          <p:nvPr/>
        </p:nvCxnSpPr>
        <p:spPr>
          <a:xfrm>
            <a:off x="-1153260" y="5654957"/>
            <a:ext cx="3583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/>
          <p:cNvSpPr txBox="1"/>
          <p:nvPr/>
        </p:nvSpPr>
        <p:spPr>
          <a:xfrm>
            <a:off x="-2518734" y="5417344"/>
            <a:ext cx="1872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b="1" dirty="0"/>
              <a:t>ภาพรวมการทำงานของระบบ</a:t>
            </a:r>
            <a:endParaRPr lang="en-US" sz="1200" b="1" dirty="0"/>
          </a:p>
        </p:txBody>
      </p:sp>
      <p:sp>
        <p:nvSpPr>
          <p:cNvPr id="285" name="สี่เหลี่ยมผืนผ้า 26">
            <a:extLst>
              <a:ext uri="{FF2B5EF4-FFF2-40B4-BE49-F238E27FC236}">
                <a16:creationId xmlns:a16="http://schemas.microsoft.com/office/drawing/2014/main" xmlns="" id="{1C7607A3-0552-4FDE-8581-2B0D5C9A3D68}"/>
              </a:ext>
            </a:extLst>
          </p:cNvPr>
          <p:cNvSpPr/>
          <p:nvPr/>
        </p:nvSpPr>
        <p:spPr>
          <a:xfrm>
            <a:off x="365602" y="5014337"/>
            <a:ext cx="907941" cy="22313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1000" dirty="0" smtClean="0">
                <a:latin typeface="DENSO Sans" panose="00000500000000000000"/>
              </a:rPr>
              <a:t>Input data</a:t>
            </a:r>
            <a:endParaRPr lang="th-TH" sz="1000" dirty="0">
              <a:latin typeface="DENSO Sans" panose="00000500000000000000"/>
            </a:endParaRPr>
          </a:p>
        </p:txBody>
      </p:sp>
      <p:sp>
        <p:nvSpPr>
          <p:cNvPr id="286" name="สี่เหลี่ยมผืนผ้า 26">
            <a:extLst>
              <a:ext uri="{FF2B5EF4-FFF2-40B4-BE49-F238E27FC236}">
                <a16:creationId xmlns:a16="http://schemas.microsoft.com/office/drawing/2014/main" xmlns="" id="{1C7607A3-0552-4FDE-8581-2B0D5C9A3D68}"/>
              </a:ext>
            </a:extLst>
          </p:cNvPr>
          <p:cNvSpPr/>
          <p:nvPr/>
        </p:nvSpPr>
        <p:spPr>
          <a:xfrm>
            <a:off x="1468323" y="5030750"/>
            <a:ext cx="677108" cy="22313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1000" dirty="0" smtClean="0">
                <a:latin typeface="DENSO Sans" panose="00000500000000000000"/>
              </a:rPr>
              <a:t>Approve</a:t>
            </a:r>
            <a:endParaRPr lang="th-TH" sz="1000" dirty="0">
              <a:latin typeface="DENSO Sans" panose="00000500000000000000"/>
            </a:endParaRPr>
          </a:p>
        </p:txBody>
      </p:sp>
      <p:sp>
        <p:nvSpPr>
          <p:cNvPr id="287" name="สี่เหลี่ยมผืนผ้า 26">
            <a:extLst>
              <a:ext uri="{FF2B5EF4-FFF2-40B4-BE49-F238E27FC236}">
                <a16:creationId xmlns:a16="http://schemas.microsoft.com/office/drawing/2014/main" xmlns="" id="{1C7607A3-0552-4FDE-8581-2B0D5C9A3D68}"/>
              </a:ext>
            </a:extLst>
          </p:cNvPr>
          <p:cNvSpPr/>
          <p:nvPr/>
        </p:nvSpPr>
        <p:spPr>
          <a:xfrm>
            <a:off x="3423579" y="5025798"/>
            <a:ext cx="600164" cy="22313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1000" dirty="0" smtClean="0">
                <a:latin typeface="DENSO Sans" panose="00000500000000000000"/>
              </a:rPr>
              <a:t>Access</a:t>
            </a:r>
            <a:endParaRPr lang="th-TH" sz="1000" dirty="0">
              <a:latin typeface="DENSO Sans" panose="00000500000000000000"/>
            </a:endParaRPr>
          </a:p>
        </p:txBody>
      </p:sp>
      <p:sp>
        <p:nvSpPr>
          <p:cNvPr id="288" name="สี่เหลี่ยมผืนผ้า 26">
            <a:extLst>
              <a:ext uri="{FF2B5EF4-FFF2-40B4-BE49-F238E27FC236}">
                <a16:creationId xmlns:a16="http://schemas.microsoft.com/office/drawing/2014/main" xmlns="" id="{1C7607A3-0552-4FDE-8581-2B0D5C9A3D68}"/>
              </a:ext>
            </a:extLst>
          </p:cNvPr>
          <p:cNvSpPr/>
          <p:nvPr/>
        </p:nvSpPr>
        <p:spPr>
          <a:xfrm>
            <a:off x="2338225" y="4996975"/>
            <a:ext cx="795731" cy="22313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1000" dirty="0">
                <a:latin typeface="DENSO Sans" panose="00000500000000000000"/>
              </a:rPr>
              <a:t>	</a:t>
            </a:r>
            <a:r>
              <a:rPr lang="en-US" sz="1000" dirty="0" smtClean="0">
                <a:latin typeface="DENSO Sans" panose="00000500000000000000"/>
              </a:rPr>
              <a:t>Storage</a:t>
            </a:r>
            <a:endParaRPr lang="th-TH" sz="1000" dirty="0">
              <a:latin typeface="DENSO Sans" panose="00000500000000000000"/>
            </a:endParaRPr>
          </a:p>
        </p:txBody>
      </p:sp>
      <p:cxnSp>
        <p:nvCxnSpPr>
          <p:cNvPr id="289" name="Straight Arrow Connector 288"/>
          <p:cNvCxnSpPr/>
          <p:nvPr/>
        </p:nvCxnSpPr>
        <p:spPr>
          <a:xfrm>
            <a:off x="1137113" y="4803066"/>
            <a:ext cx="35892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1" name="Picture 290"/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99" y="4534638"/>
            <a:ext cx="504793" cy="504119"/>
          </a:xfrm>
          <a:prstGeom prst="rect">
            <a:avLst/>
          </a:prstGeom>
        </p:spPr>
      </p:pic>
      <p:pic>
        <p:nvPicPr>
          <p:cNvPr id="293" name="Picture 292"/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197" y="4437337"/>
            <a:ext cx="499778" cy="575526"/>
          </a:xfrm>
          <a:prstGeom prst="rect">
            <a:avLst/>
          </a:prstGeom>
        </p:spPr>
      </p:pic>
      <p:pic>
        <p:nvPicPr>
          <p:cNvPr id="295" name="Picture 294"/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502857" y="4468888"/>
            <a:ext cx="530510" cy="550479"/>
          </a:xfrm>
          <a:prstGeom prst="rect">
            <a:avLst/>
          </a:prstGeom>
          <a:scene3d>
            <a:camera prst="orthographicFront">
              <a:rot lat="300001" lon="10799999" rev="10799999"/>
            </a:camera>
            <a:lightRig rig="threePt" dir="t"/>
          </a:scene3d>
        </p:spPr>
      </p:pic>
      <p:grpSp>
        <p:nvGrpSpPr>
          <p:cNvPr id="303" name="Group 302"/>
          <p:cNvGrpSpPr/>
          <p:nvPr/>
        </p:nvGrpSpPr>
        <p:grpSpPr>
          <a:xfrm>
            <a:off x="1559130" y="4574352"/>
            <a:ext cx="545986" cy="457826"/>
            <a:chOff x="1414220" y="4409922"/>
            <a:chExt cx="355634" cy="324356"/>
          </a:xfrm>
        </p:grpSpPr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3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4220" y="4409922"/>
              <a:ext cx="324075" cy="324075"/>
            </a:xfrm>
            <a:prstGeom prst="rect">
              <a:avLst/>
            </a:prstGeom>
          </p:spPr>
        </p:pic>
        <p:pic>
          <p:nvPicPr>
            <p:cNvPr id="296" name="Picture 295"/>
            <p:cNvPicPr>
              <a:picLocks noChangeAspect="1"/>
            </p:cNvPicPr>
            <p:nvPr/>
          </p:nvPicPr>
          <p:blipFill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5813" y="4594917"/>
              <a:ext cx="144041" cy="139361"/>
            </a:xfrm>
            <a:prstGeom prst="rect">
              <a:avLst/>
            </a:prstGeom>
          </p:spPr>
        </p:pic>
      </p:grpSp>
      <p:grpSp>
        <p:nvGrpSpPr>
          <p:cNvPr id="299" name="Group 298"/>
          <p:cNvGrpSpPr/>
          <p:nvPr/>
        </p:nvGrpSpPr>
        <p:grpSpPr>
          <a:xfrm>
            <a:off x="-2262" y="4194871"/>
            <a:ext cx="1059312" cy="307777"/>
            <a:chOff x="-1710386" y="1225295"/>
            <a:chExt cx="657878" cy="374959"/>
          </a:xfrm>
        </p:grpSpPr>
        <p:sp>
          <p:nvSpPr>
            <p:cNvPr id="297" name="Rectangle 296"/>
            <p:cNvSpPr/>
            <p:nvPr/>
          </p:nvSpPr>
          <p:spPr>
            <a:xfrm>
              <a:off x="-1710386" y="1277301"/>
              <a:ext cx="577179" cy="2782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>
                <a:latin typeface="DENSO Sans" panose="00000500000000000000"/>
              </a:endParaRPr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-1667101" y="1225295"/>
              <a:ext cx="614593" cy="374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DENSO Sans" panose="00000500000000000000"/>
                </a:rPr>
                <a:t>Process</a:t>
              </a:r>
              <a:endParaRPr lang="en-US" sz="1400" dirty="0">
                <a:latin typeface="DENSO Sans" panose="00000500000000000000"/>
              </a:endParaRPr>
            </a:p>
          </p:txBody>
        </p:sp>
      </p:grpSp>
      <p:cxnSp>
        <p:nvCxnSpPr>
          <p:cNvPr id="300" name="Straight Arrow Connector 299"/>
          <p:cNvCxnSpPr/>
          <p:nvPr/>
        </p:nvCxnSpPr>
        <p:spPr>
          <a:xfrm>
            <a:off x="2174453" y="4820388"/>
            <a:ext cx="35892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/>
          <p:cNvCxnSpPr/>
          <p:nvPr/>
        </p:nvCxnSpPr>
        <p:spPr>
          <a:xfrm>
            <a:off x="3023931" y="4807688"/>
            <a:ext cx="35892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TextBox 54">
            <a:extLst>
              <a:ext uri="{FF2B5EF4-FFF2-40B4-BE49-F238E27FC236}">
                <a16:creationId xmlns:a16="http://schemas.microsoft.com/office/drawing/2014/main" xmlns="" id="{65F81BBB-D875-4A60-B1DE-364CE68F33E6}"/>
              </a:ext>
            </a:extLst>
          </p:cNvPr>
          <p:cNvSpPr txBox="1"/>
          <p:nvPr/>
        </p:nvSpPr>
        <p:spPr>
          <a:xfrm>
            <a:off x="4772693" y="858943"/>
            <a:ext cx="2025735" cy="20863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>
                <a:latin typeface="DENSO Sans" panose="00000500000000000000"/>
              </a:rPr>
              <a:t>1. </a:t>
            </a:r>
            <a:r>
              <a:rPr lang="th-TH" sz="1200" dirty="0">
                <a:latin typeface="DENSO Sans" panose="00000500000000000000"/>
              </a:rPr>
              <a:t> </a:t>
            </a:r>
            <a:r>
              <a:rPr lang="en-US" sz="1200" dirty="0" smtClean="0">
                <a:latin typeface="DENSO Sans" panose="00000500000000000000"/>
              </a:rPr>
              <a:t>Management form</a:t>
            </a:r>
            <a:endParaRPr lang="en-US" sz="1200" dirty="0">
              <a:latin typeface="DENSO Sans" panose="00000500000000000000"/>
            </a:endParaRPr>
          </a:p>
        </p:txBody>
      </p:sp>
      <p:sp>
        <p:nvSpPr>
          <p:cNvPr id="319" name="Rectangle 318"/>
          <p:cNvSpPr/>
          <p:nvPr/>
        </p:nvSpPr>
        <p:spPr>
          <a:xfrm>
            <a:off x="-2664176" y="483904"/>
            <a:ext cx="917850" cy="2118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TextBox 54">
            <a:extLst>
              <a:ext uri="{FF2B5EF4-FFF2-40B4-BE49-F238E27FC236}">
                <a16:creationId xmlns:a16="http://schemas.microsoft.com/office/drawing/2014/main" xmlns="" id="{65F81BBB-D875-4A60-B1DE-364CE68F33E6}"/>
              </a:ext>
            </a:extLst>
          </p:cNvPr>
          <p:cNvSpPr txBox="1"/>
          <p:nvPr/>
        </p:nvSpPr>
        <p:spPr>
          <a:xfrm>
            <a:off x="4781532" y="1276482"/>
            <a:ext cx="1326649" cy="31802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>
                <a:latin typeface="DENSO Sans" panose="00000500000000000000"/>
              </a:rPr>
              <a:t>2</a:t>
            </a:r>
            <a:r>
              <a:rPr lang="en-US" sz="1200" dirty="0" smtClean="0">
                <a:latin typeface="DENSO Sans" panose="00000500000000000000"/>
              </a:rPr>
              <a:t>. Report</a:t>
            </a:r>
            <a:endParaRPr lang="en-US" sz="1200" dirty="0">
              <a:latin typeface="DENSO Sans" panose="00000500000000000000"/>
            </a:endParaRPr>
          </a:p>
        </p:txBody>
      </p:sp>
      <p:sp>
        <p:nvSpPr>
          <p:cNvPr id="327" name="TextBox 54">
            <a:extLst>
              <a:ext uri="{FF2B5EF4-FFF2-40B4-BE49-F238E27FC236}">
                <a16:creationId xmlns:a16="http://schemas.microsoft.com/office/drawing/2014/main" xmlns="" id="{65F81BBB-D875-4A60-B1DE-364CE68F33E6}"/>
              </a:ext>
            </a:extLst>
          </p:cNvPr>
          <p:cNvSpPr txBox="1"/>
          <p:nvPr/>
        </p:nvSpPr>
        <p:spPr>
          <a:xfrm>
            <a:off x="4769170" y="1786777"/>
            <a:ext cx="2872543" cy="27670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>
                <a:latin typeface="DENSO Sans" panose="00000500000000000000"/>
              </a:rPr>
              <a:t>3</a:t>
            </a:r>
            <a:r>
              <a:rPr lang="en-US" sz="1200" dirty="0" smtClean="0">
                <a:latin typeface="DENSO Sans" panose="00000500000000000000"/>
              </a:rPr>
              <a:t>.</a:t>
            </a:r>
            <a:r>
              <a:rPr lang="th-TH" sz="1200" dirty="0" smtClean="0">
                <a:latin typeface="DENSO Sans" panose="00000500000000000000"/>
              </a:rPr>
              <a:t> </a:t>
            </a:r>
            <a:r>
              <a:rPr lang="en-US" sz="1200" dirty="0" smtClean="0">
                <a:latin typeface="DENSO Sans" panose="00000500000000000000"/>
              </a:rPr>
              <a:t> Management Annual Plan</a:t>
            </a:r>
            <a:endParaRPr lang="en-US" sz="1200" dirty="0">
              <a:latin typeface="DENSO Sans" panose="00000500000000000000"/>
            </a:endParaRPr>
          </a:p>
        </p:txBody>
      </p:sp>
      <p:sp>
        <p:nvSpPr>
          <p:cNvPr id="328" name="TextBox 54">
            <a:extLst>
              <a:ext uri="{FF2B5EF4-FFF2-40B4-BE49-F238E27FC236}">
                <a16:creationId xmlns:a16="http://schemas.microsoft.com/office/drawing/2014/main" xmlns="" id="{65F81BBB-D875-4A60-B1DE-364CE68F33E6}"/>
              </a:ext>
            </a:extLst>
          </p:cNvPr>
          <p:cNvSpPr txBox="1"/>
          <p:nvPr/>
        </p:nvSpPr>
        <p:spPr>
          <a:xfrm>
            <a:off x="4782326" y="2277423"/>
            <a:ext cx="2016102" cy="31802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>
                <a:latin typeface="DENSO Sans" panose="00000500000000000000"/>
              </a:rPr>
              <a:t>4</a:t>
            </a:r>
            <a:r>
              <a:rPr lang="en-US" sz="1200" dirty="0" smtClean="0">
                <a:latin typeface="DENSO Sans" panose="00000500000000000000"/>
              </a:rPr>
              <a:t>.</a:t>
            </a:r>
            <a:r>
              <a:rPr lang="th-TH" sz="1200" dirty="0" smtClean="0">
                <a:latin typeface="DENSO Sans" panose="00000500000000000000"/>
              </a:rPr>
              <a:t>  </a:t>
            </a:r>
            <a:r>
              <a:rPr lang="en-US" sz="1200" dirty="0" smtClean="0">
                <a:latin typeface="DENSO Sans" panose="00000500000000000000"/>
              </a:rPr>
              <a:t>Management role</a:t>
            </a:r>
            <a:endParaRPr lang="en-US" sz="1200" dirty="0">
              <a:latin typeface="DENSO Sans" panose="00000500000000000000"/>
            </a:endParaRPr>
          </a:p>
        </p:txBody>
      </p:sp>
      <p:sp>
        <p:nvSpPr>
          <p:cNvPr id="339" name="TextBox 54">
            <a:extLst>
              <a:ext uri="{FF2B5EF4-FFF2-40B4-BE49-F238E27FC236}">
                <a16:creationId xmlns:a16="http://schemas.microsoft.com/office/drawing/2014/main" xmlns="" id="{65F81BBB-D875-4A60-B1DE-364CE68F33E6}"/>
              </a:ext>
            </a:extLst>
          </p:cNvPr>
          <p:cNvSpPr txBox="1"/>
          <p:nvPr/>
        </p:nvSpPr>
        <p:spPr>
          <a:xfrm>
            <a:off x="6902051" y="852305"/>
            <a:ext cx="1631783" cy="18948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 smtClean="0">
                <a:latin typeface="DENSO Sans" panose="00000500000000000000"/>
              </a:rPr>
              <a:t>5.</a:t>
            </a:r>
            <a:r>
              <a:rPr lang="th-TH" sz="1200" dirty="0" smtClean="0">
                <a:latin typeface="DENSO Sans" panose="00000500000000000000"/>
              </a:rPr>
              <a:t> </a:t>
            </a:r>
            <a:r>
              <a:rPr lang="en-US" sz="1200" dirty="0" smtClean="0">
                <a:latin typeface="DENSO Sans" panose="00000500000000000000"/>
              </a:rPr>
              <a:t> Register</a:t>
            </a:r>
            <a:endParaRPr lang="en-US" sz="1200" dirty="0">
              <a:latin typeface="DENSO Sans" panose="0000050000000000000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758" y="5764108"/>
            <a:ext cx="1105012" cy="1074379"/>
          </a:xfrm>
          <a:prstGeom prst="rect">
            <a:avLst/>
          </a:prstGeom>
        </p:spPr>
      </p:pic>
      <p:sp>
        <p:nvSpPr>
          <p:cNvPr id="204" name="Rectangle 203"/>
          <p:cNvSpPr/>
          <p:nvPr/>
        </p:nvSpPr>
        <p:spPr>
          <a:xfrm>
            <a:off x="4577292" y="2879832"/>
            <a:ext cx="4557743" cy="2632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TextBox 205"/>
          <p:cNvSpPr txBox="1"/>
          <p:nvPr/>
        </p:nvSpPr>
        <p:spPr>
          <a:xfrm>
            <a:off x="4608234" y="2896097"/>
            <a:ext cx="2600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>
                <a:latin typeface="DENSO Sans" panose="00000500000000000000"/>
              </a:rPr>
              <a:t>4</a:t>
            </a:r>
            <a:r>
              <a:rPr lang="en-US" sz="1400" dirty="0" smtClean="0">
                <a:latin typeface="DENSO Sans" panose="00000500000000000000"/>
              </a:rPr>
              <a:t>. Documents access</a:t>
            </a:r>
            <a:endParaRPr lang="en-US" sz="1400" dirty="0">
              <a:latin typeface="DENSO Sans" panose="00000500000000000000"/>
            </a:endParaRPr>
          </a:p>
        </p:txBody>
      </p:sp>
      <p:sp>
        <p:nvSpPr>
          <p:cNvPr id="207" name="TextBox 54">
            <a:extLst>
              <a:ext uri="{FF2B5EF4-FFF2-40B4-BE49-F238E27FC236}">
                <a16:creationId xmlns:a16="http://schemas.microsoft.com/office/drawing/2014/main" xmlns="" id="{65F81BBB-D875-4A60-B1DE-364CE68F33E6}"/>
              </a:ext>
            </a:extLst>
          </p:cNvPr>
          <p:cNvSpPr txBox="1"/>
          <p:nvPr/>
        </p:nvSpPr>
        <p:spPr>
          <a:xfrm>
            <a:off x="6917028" y="1343502"/>
            <a:ext cx="973399" cy="19395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 smtClean="0">
                <a:latin typeface="DENSO Sans" panose="00000500000000000000"/>
              </a:rPr>
              <a:t>6.</a:t>
            </a:r>
            <a:r>
              <a:rPr lang="th-TH" sz="1200" dirty="0" smtClean="0">
                <a:latin typeface="DENSO Sans" panose="00000500000000000000"/>
              </a:rPr>
              <a:t> </a:t>
            </a:r>
            <a:r>
              <a:rPr lang="en-US" sz="1200" dirty="0" smtClean="0">
                <a:latin typeface="DENSO Sans" panose="00000500000000000000"/>
              </a:rPr>
              <a:t> Login</a:t>
            </a:r>
            <a:endParaRPr lang="en-US" sz="1200" dirty="0">
              <a:latin typeface="DENSO Sans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66817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ectangle 227"/>
          <p:cNvSpPr/>
          <p:nvPr/>
        </p:nvSpPr>
        <p:spPr>
          <a:xfrm>
            <a:off x="146" y="621800"/>
            <a:ext cx="4598580" cy="46604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h-TH" sz="1350" dirty="0"/>
              <a:t>อ</a:t>
            </a:r>
            <a:endParaRPr lang="en-US" sz="1350" dirty="0"/>
          </a:p>
        </p:txBody>
      </p:sp>
      <p:sp>
        <p:nvSpPr>
          <p:cNvPr id="221" name="Rectangle 220"/>
          <p:cNvSpPr/>
          <p:nvPr/>
        </p:nvSpPr>
        <p:spPr>
          <a:xfrm>
            <a:off x="4582012" y="621801"/>
            <a:ext cx="4556631" cy="2263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h-TH" sz="1350" dirty="0"/>
              <a:t>อ</a:t>
            </a:r>
            <a:endParaRPr lang="en-US" sz="1350" dirty="0"/>
          </a:p>
        </p:txBody>
      </p:sp>
      <p:pic>
        <p:nvPicPr>
          <p:cNvPr id="138" name="Picture 1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09562">
            <a:off x="518636" y="1104015"/>
            <a:ext cx="397484" cy="397484"/>
          </a:xfrm>
          <a:prstGeom prst="rect">
            <a:avLst/>
          </a:prstGeom>
        </p:spPr>
      </p:pic>
      <p:sp>
        <p:nvSpPr>
          <p:cNvPr id="74" name="Oval 73"/>
          <p:cNvSpPr/>
          <p:nvPr/>
        </p:nvSpPr>
        <p:spPr>
          <a:xfrm>
            <a:off x="10493056" y="1197059"/>
            <a:ext cx="232856" cy="234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-2430" y="394926"/>
            <a:ext cx="4588270" cy="22631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4578034" y="394793"/>
            <a:ext cx="4560609" cy="2254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585742" y="3126211"/>
            <a:ext cx="4550638" cy="2465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/>
              <a:t>Admin </a:t>
            </a:r>
            <a:r>
              <a:rPr lang="th-TH" sz="1400"/>
              <a:t>อนุมัติ สามารถ</a:t>
            </a:r>
            <a:r>
              <a:rPr lang="en-US" sz="1400"/>
              <a:t> </a:t>
            </a:r>
            <a:endParaRPr lang="th-TH" sz="1400"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38644" cy="390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-126533" y="37881"/>
            <a:ext cx="3877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2. System overview : E-PCR</a:t>
            </a:r>
            <a:r>
              <a:rPr lang="th-TH" sz="1600" b="1" dirty="0">
                <a:latin typeface="Arial" panose="020B0604020202020204" pitchFamily="34" charset="0"/>
              </a:rPr>
              <a:t>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29" y="357459"/>
            <a:ext cx="1572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1. </a:t>
            </a:r>
            <a:r>
              <a:rPr lang="th-TH" sz="1400" dirty="0"/>
              <a:t>ความเป็นมาของระบบ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4583575" y="5584785"/>
            <a:ext cx="4555069" cy="12732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h-TH" sz="1350" dirty="0"/>
              <a:t>อ</a:t>
            </a:r>
            <a:endParaRPr lang="en-US" sz="1350" dirty="0"/>
          </a:p>
        </p:txBody>
      </p:sp>
      <p:sp>
        <p:nvSpPr>
          <p:cNvPr id="20" name="TextBox 19"/>
          <p:cNvSpPr txBox="1"/>
          <p:nvPr/>
        </p:nvSpPr>
        <p:spPr>
          <a:xfrm>
            <a:off x="4632190" y="375534"/>
            <a:ext cx="1537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3. </a:t>
            </a:r>
            <a:r>
              <a:rPr lang="th-TH" sz="1400" dirty="0"/>
              <a:t>มอดูลของระบบ</a:t>
            </a:r>
            <a:endParaRPr lang="en-US" sz="14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336" y="6158378"/>
            <a:ext cx="535234" cy="535234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583574" y="5580088"/>
            <a:ext cx="4555070" cy="23473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625031" y="5586479"/>
            <a:ext cx="857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6. </a:t>
            </a:r>
            <a:r>
              <a:rPr lang="th-TH" sz="1400" dirty="0"/>
              <a:t>อื่น ๆ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-3102" y="5280832"/>
            <a:ext cx="4584412" cy="15771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7" name="TextBox 56"/>
          <p:cNvSpPr txBox="1"/>
          <p:nvPr/>
        </p:nvSpPr>
        <p:spPr>
          <a:xfrm>
            <a:off x="5418929" y="6400503"/>
            <a:ext cx="1750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2. </a:t>
            </a:r>
            <a:r>
              <a:rPr lang="th-TH" sz="1200" dirty="0"/>
              <a:t>ขนาดไฟล์ทั้งหมดไม่เกิน </a:t>
            </a:r>
            <a:r>
              <a:rPr lang="en-US" sz="1200" dirty="0"/>
              <a:t>25 MB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418929" y="6131155"/>
            <a:ext cx="1459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 </a:t>
            </a:r>
            <a:r>
              <a:rPr lang="th-TH" sz="1200" dirty="0"/>
              <a:t>ประเภทไฟล์ </a:t>
            </a:r>
            <a:r>
              <a:rPr lang="en-US" sz="1200" dirty="0"/>
              <a:t>PDF </a:t>
            </a:r>
            <a:r>
              <a:rPr lang="th-TH" sz="1200" dirty="0"/>
              <a:t>เท่านั้น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4565074" y="5831029"/>
            <a:ext cx="1256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b="1" dirty="0"/>
              <a:t>การอัพโหลดไฟล์</a:t>
            </a:r>
            <a:endParaRPr lang="en-US" sz="1400" b="1" dirty="0"/>
          </a:p>
        </p:txBody>
      </p:sp>
      <p:grpSp>
        <p:nvGrpSpPr>
          <p:cNvPr id="259" name="Group 258"/>
          <p:cNvGrpSpPr/>
          <p:nvPr/>
        </p:nvGrpSpPr>
        <p:grpSpPr>
          <a:xfrm>
            <a:off x="302636" y="5611879"/>
            <a:ext cx="952069" cy="286535"/>
            <a:chOff x="283573" y="5074187"/>
            <a:chExt cx="952069" cy="286535"/>
          </a:xfrm>
        </p:grpSpPr>
        <p:sp>
          <p:nvSpPr>
            <p:cNvPr id="32" name="TextBox 31"/>
            <p:cNvSpPr txBox="1"/>
            <p:nvPr/>
          </p:nvSpPr>
          <p:spPr>
            <a:xfrm>
              <a:off x="439834" y="5074187"/>
              <a:ext cx="7958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Creator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83573" y="5083723"/>
              <a:ext cx="371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1.</a:t>
              </a:r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299983" y="5906188"/>
            <a:ext cx="595208" cy="282333"/>
            <a:chOff x="1251969" y="4789433"/>
            <a:chExt cx="595208" cy="282333"/>
          </a:xfrm>
        </p:grpSpPr>
        <p:sp>
          <p:nvSpPr>
            <p:cNvPr id="33" name="TextBox 32"/>
            <p:cNvSpPr txBox="1"/>
            <p:nvPr/>
          </p:nvSpPr>
          <p:spPr>
            <a:xfrm>
              <a:off x="1419887" y="4789433"/>
              <a:ext cx="4272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PD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251969" y="4794767"/>
              <a:ext cx="361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2.</a:t>
              </a:r>
            </a:p>
          </p:txBody>
        </p:sp>
      </p:grpSp>
      <p:grpSp>
        <p:nvGrpSpPr>
          <p:cNvPr id="264" name="Group 263"/>
          <p:cNvGrpSpPr/>
          <p:nvPr/>
        </p:nvGrpSpPr>
        <p:grpSpPr>
          <a:xfrm>
            <a:off x="307655" y="6491273"/>
            <a:ext cx="660102" cy="277000"/>
            <a:chOff x="3565739" y="4757687"/>
            <a:chExt cx="660102" cy="277000"/>
          </a:xfrm>
        </p:grpSpPr>
        <p:sp>
          <p:nvSpPr>
            <p:cNvPr id="35" name="TextBox 34"/>
            <p:cNvSpPr txBox="1"/>
            <p:nvPr/>
          </p:nvSpPr>
          <p:spPr>
            <a:xfrm>
              <a:off x="3715251" y="4757687"/>
              <a:ext cx="5105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QAP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565739" y="4757688"/>
              <a:ext cx="3953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4.</a:t>
              </a:r>
            </a:p>
          </p:txBody>
        </p:sp>
      </p:grpSp>
      <p:grpSp>
        <p:nvGrpSpPr>
          <p:cNvPr id="265" name="Group 264"/>
          <p:cNvGrpSpPr/>
          <p:nvPr/>
        </p:nvGrpSpPr>
        <p:grpSpPr>
          <a:xfrm>
            <a:off x="1685606" y="5626136"/>
            <a:ext cx="681152" cy="277336"/>
            <a:chOff x="353680" y="5699299"/>
            <a:chExt cx="681152" cy="277336"/>
          </a:xfrm>
        </p:grpSpPr>
        <p:sp>
          <p:nvSpPr>
            <p:cNvPr id="36" name="TextBox 35"/>
            <p:cNvSpPr txBox="1"/>
            <p:nvPr/>
          </p:nvSpPr>
          <p:spPr>
            <a:xfrm>
              <a:off x="524242" y="5699299"/>
              <a:ext cx="5105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BKD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53680" y="5699636"/>
              <a:ext cx="3385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5.</a:t>
              </a:r>
            </a:p>
          </p:txBody>
        </p:sp>
      </p:grpSp>
      <p:grpSp>
        <p:nvGrpSpPr>
          <p:cNvPr id="266" name="Group 265"/>
          <p:cNvGrpSpPr/>
          <p:nvPr/>
        </p:nvGrpSpPr>
        <p:grpSpPr>
          <a:xfrm>
            <a:off x="1695380" y="5911522"/>
            <a:ext cx="1163393" cy="279625"/>
            <a:chOff x="1334363" y="5703247"/>
            <a:chExt cx="1163393" cy="279625"/>
          </a:xfrm>
        </p:grpSpPr>
        <p:sp>
          <p:nvSpPr>
            <p:cNvPr id="38" name="TextBox 37"/>
            <p:cNvSpPr txBox="1"/>
            <p:nvPr/>
          </p:nvSpPr>
          <p:spPr>
            <a:xfrm>
              <a:off x="1509780" y="5705873"/>
              <a:ext cx="9879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PE Admin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334363" y="5703247"/>
              <a:ext cx="3327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6.</a:t>
              </a:r>
            </a:p>
          </p:txBody>
        </p:sp>
      </p:grpSp>
      <p:grpSp>
        <p:nvGrpSpPr>
          <p:cNvPr id="267" name="Group 266"/>
          <p:cNvGrpSpPr/>
          <p:nvPr/>
        </p:nvGrpSpPr>
        <p:grpSpPr>
          <a:xfrm>
            <a:off x="1693272" y="6198440"/>
            <a:ext cx="1204503" cy="280155"/>
            <a:chOff x="2411437" y="5687467"/>
            <a:chExt cx="1204503" cy="280155"/>
          </a:xfrm>
        </p:grpSpPr>
        <p:sp>
          <p:nvSpPr>
            <p:cNvPr id="42" name="TextBox 41"/>
            <p:cNvSpPr txBox="1"/>
            <p:nvPr/>
          </p:nvSpPr>
          <p:spPr>
            <a:xfrm>
              <a:off x="2614735" y="5687467"/>
              <a:ext cx="10012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QA Admin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411437" y="5690623"/>
              <a:ext cx="3239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7.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8080185" y="5814822"/>
            <a:ext cx="1058459" cy="1043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72" name="TextBox 71"/>
          <p:cNvSpPr txBox="1"/>
          <p:nvPr/>
        </p:nvSpPr>
        <p:spPr>
          <a:xfrm>
            <a:off x="9633399" y="5790593"/>
            <a:ext cx="1353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b="1" dirty="0"/>
              <a:t>การเข้าใช้งานระบบ</a:t>
            </a:r>
            <a:endParaRPr lang="en-US" sz="1400" b="1" dirty="0"/>
          </a:p>
        </p:txBody>
      </p:sp>
      <p:sp>
        <p:nvSpPr>
          <p:cNvPr id="81" name="Rectangle 80"/>
          <p:cNvSpPr/>
          <p:nvPr/>
        </p:nvSpPr>
        <p:spPr>
          <a:xfrm>
            <a:off x="1066" y="5277756"/>
            <a:ext cx="4582411" cy="2342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12486" y="5248066"/>
            <a:ext cx="1478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2. </a:t>
            </a:r>
            <a:r>
              <a:rPr lang="th-TH" sz="1400" dirty="0"/>
              <a:t>บทบาทผู้ใช้งานระบบ</a:t>
            </a:r>
            <a:endParaRPr lang="en-US" sz="1400" dirty="0"/>
          </a:p>
        </p:txBody>
      </p:sp>
      <p:grpSp>
        <p:nvGrpSpPr>
          <p:cNvPr id="95" name="Group 94"/>
          <p:cNvGrpSpPr/>
          <p:nvPr/>
        </p:nvGrpSpPr>
        <p:grpSpPr>
          <a:xfrm>
            <a:off x="4583575" y="2861892"/>
            <a:ext cx="4554972" cy="321914"/>
            <a:chOff x="4988545" y="3278677"/>
            <a:chExt cx="4577495" cy="33789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93" name="Rectangle 92"/>
            <p:cNvSpPr/>
            <p:nvPr/>
          </p:nvSpPr>
          <p:spPr>
            <a:xfrm>
              <a:off x="4988545" y="3278677"/>
              <a:ext cx="4577495" cy="2762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032798" y="3293514"/>
              <a:ext cx="1294319" cy="32305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4. </a:t>
              </a:r>
              <a:r>
                <a:rPr lang="th-TH" sz="1400" dirty="0"/>
                <a:t>การเข้าถึงเอกสาร</a:t>
              </a:r>
              <a:endParaRPr lang="en-US" sz="1400" dirty="0"/>
            </a:p>
          </p:txBody>
        </p:sp>
      </p:grpSp>
      <p:sp>
        <p:nvSpPr>
          <p:cNvPr id="99" name="Rectangle 98"/>
          <p:cNvSpPr/>
          <p:nvPr/>
        </p:nvSpPr>
        <p:spPr>
          <a:xfrm>
            <a:off x="6265242" y="3124298"/>
            <a:ext cx="2866884" cy="1206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th-TH" sz="1350" dirty="0"/>
              <a:t>อ</a:t>
            </a:r>
            <a:endParaRPr lang="en-US" sz="1350" dirty="0"/>
          </a:p>
        </p:txBody>
      </p:sp>
      <p:pic>
        <p:nvPicPr>
          <p:cNvPr id="102" name="Picture 10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61835" y="2255114"/>
            <a:ext cx="565077" cy="565077"/>
          </a:xfrm>
          <a:prstGeom prst="rect">
            <a:avLst/>
          </a:prstGeom>
        </p:spPr>
      </p:pic>
      <p:cxnSp>
        <p:nvCxnSpPr>
          <p:cNvPr id="115" name="Straight Arrow Connector 114"/>
          <p:cNvCxnSpPr/>
          <p:nvPr/>
        </p:nvCxnSpPr>
        <p:spPr>
          <a:xfrm>
            <a:off x="5478888" y="4927125"/>
            <a:ext cx="466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9308247" y="3328040"/>
            <a:ext cx="5820605" cy="1618135"/>
            <a:chOff x="1487849" y="4020899"/>
            <a:chExt cx="5820605" cy="1618135"/>
          </a:xfrm>
        </p:grpSpPr>
        <p:sp>
          <p:nvSpPr>
            <p:cNvPr id="121" name="Rectangle 120"/>
            <p:cNvSpPr/>
            <p:nvPr/>
          </p:nvSpPr>
          <p:spPr>
            <a:xfrm>
              <a:off x="4429410" y="4356384"/>
              <a:ext cx="2872950" cy="12826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th-TH" sz="1350" dirty="0"/>
                <a:t>อ</a:t>
              </a:r>
              <a:endParaRPr lang="en-US" sz="1350" dirty="0"/>
            </a:p>
          </p:txBody>
        </p:sp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5764" y="4660012"/>
              <a:ext cx="365902" cy="365902"/>
            </a:xfrm>
            <a:prstGeom prst="rect">
              <a:avLst/>
            </a:prstGeom>
          </p:spPr>
        </p:pic>
        <p:sp>
          <p:nvSpPr>
            <p:cNvPr id="96" name="TextBox 95"/>
            <p:cNvSpPr txBox="1"/>
            <p:nvPr/>
          </p:nvSpPr>
          <p:spPr>
            <a:xfrm>
              <a:off x="4454922" y="5068422"/>
              <a:ext cx="12637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เห็นแค่ชื่อ</a:t>
              </a:r>
              <a:endParaRPr lang="en-US" sz="1200" dirty="0"/>
            </a:p>
            <a:p>
              <a:r>
                <a:rPr lang="th-TH" sz="1200" dirty="0"/>
                <a:t>และเลข</a:t>
              </a:r>
              <a:r>
                <a:rPr lang="en-US" sz="1200" dirty="0"/>
                <a:t> PCR</a:t>
              </a:r>
              <a:endParaRPr lang="th-TH" sz="12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405619" y="4352052"/>
              <a:ext cx="16537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PCR </a:t>
              </a:r>
              <a:r>
                <a:rPr lang="th-TH" sz="1200" b="1" dirty="0"/>
                <a:t>ที่ตนเองไม่เกี่ยวข้อง</a:t>
              </a:r>
              <a:r>
                <a:rPr lang="en-US" sz="1200" b="1" dirty="0">
                  <a:solidFill>
                    <a:srgbClr val="FF0000"/>
                  </a:solidFill>
                </a:rPr>
                <a:t>*</a:t>
              </a:r>
            </a:p>
            <a:p>
              <a:endParaRPr lang="en-US" sz="1200" b="1" dirty="0"/>
            </a:p>
          </p:txBody>
        </p:sp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7849" y="4020899"/>
              <a:ext cx="374072" cy="374072"/>
            </a:xfrm>
            <a:prstGeom prst="rect">
              <a:avLst/>
            </a:prstGeom>
          </p:spPr>
        </p:pic>
        <p:sp>
          <p:nvSpPr>
            <p:cNvPr id="105" name="TextBox 104"/>
            <p:cNvSpPr txBox="1"/>
            <p:nvPr/>
          </p:nvSpPr>
          <p:spPr>
            <a:xfrm>
              <a:off x="5320624" y="5099652"/>
              <a:ext cx="8900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ให้ทำการร้องขอการดูข้อมูล</a:t>
              </a:r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6661048" y="4673106"/>
              <a:ext cx="450738" cy="405624"/>
              <a:chOff x="7190594" y="4502939"/>
              <a:chExt cx="482137" cy="435477"/>
            </a:xfrm>
          </p:grpSpPr>
          <p:pic>
            <p:nvPicPr>
              <p:cNvPr id="107" name="Picture 10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90594" y="4502939"/>
                <a:ext cx="435477" cy="435477"/>
              </a:xfrm>
              <a:prstGeom prst="rect">
                <a:avLst/>
              </a:prstGeom>
            </p:spPr>
          </p:pic>
          <p:pic>
            <p:nvPicPr>
              <p:cNvPr id="110" name="Picture 10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01844" y="4763282"/>
                <a:ext cx="170887" cy="170887"/>
              </a:xfrm>
              <a:prstGeom prst="rect">
                <a:avLst/>
              </a:prstGeom>
            </p:spPr>
          </p:pic>
        </p:grpSp>
        <p:sp>
          <p:nvSpPr>
            <p:cNvPr id="113" name="TextBox 112"/>
            <p:cNvSpPr txBox="1"/>
            <p:nvPr/>
          </p:nvSpPr>
          <p:spPr>
            <a:xfrm>
              <a:off x="5864202" y="4679616"/>
              <a:ext cx="8873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PE Admin </a:t>
              </a:r>
              <a:r>
                <a:rPr lang="th-TH" sz="900" dirty="0"/>
                <a:t>อนุมัติ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519569" y="5082575"/>
              <a:ext cx="7888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มีสิทธิ์ดูข้อมูล </a:t>
              </a:r>
            </a:p>
            <a:p>
              <a:r>
                <a:rPr lang="th-TH" sz="1200" dirty="0"/>
                <a:t>ได้</a:t>
              </a:r>
              <a:r>
                <a:rPr lang="en-US" sz="1200" dirty="0"/>
                <a:t> 1 </a:t>
              </a:r>
              <a:r>
                <a:rPr lang="th-TH" sz="1200" dirty="0"/>
                <a:t>อาทิตย์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4873067" y="4681255"/>
              <a:ext cx="7449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900" dirty="0"/>
                <a:t>ถ้าต้องการดูเพิ่ม</a:t>
              </a:r>
            </a:p>
          </p:txBody>
        </p:sp>
      </p:grpSp>
      <p:cxnSp>
        <p:nvCxnSpPr>
          <p:cNvPr id="140" name="Straight Arrow Connector 139"/>
          <p:cNvCxnSpPr/>
          <p:nvPr/>
        </p:nvCxnSpPr>
        <p:spPr>
          <a:xfrm flipH="1">
            <a:off x="10153538" y="3194338"/>
            <a:ext cx="3395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6365602" y="3156462"/>
            <a:ext cx="688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Admin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6360786" y="3700661"/>
            <a:ext cx="1564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  <a:r>
              <a:rPr lang="th-TH" sz="1200" dirty="0"/>
              <a:t> ดาวโหลดเอกสาร </a:t>
            </a:r>
            <a:r>
              <a:rPr lang="en-US" sz="1200" dirty="0"/>
              <a:t>PCR </a:t>
            </a:r>
            <a:r>
              <a:rPr lang="th-TH" sz="1200" dirty="0"/>
              <a:t>ได้</a:t>
            </a:r>
            <a:endParaRPr lang="en-US" sz="1200" dirty="0"/>
          </a:p>
        </p:txBody>
      </p:sp>
      <p:sp>
        <p:nvSpPr>
          <p:cNvPr id="148" name="TextBox 147"/>
          <p:cNvSpPr txBox="1"/>
          <p:nvPr/>
        </p:nvSpPr>
        <p:spPr>
          <a:xfrm>
            <a:off x="6365041" y="3948650"/>
            <a:ext cx="1619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  <a:r>
              <a:rPr lang="th-TH" sz="1200" dirty="0"/>
              <a:t> ดาวโหลด </a:t>
            </a:r>
            <a:r>
              <a:rPr lang="en-US" sz="1200" dirty="0"/>
              <a:t>PCR list</a:t>
            </a:r>
            <a:r>
              <a:rPr lang="th-TH" sz="1200" dirty="0"/>
              <a:t> </a:t>
            </a:r>
            <a:r>
              <a:rPr lang="en-US" sz="1200" dirty="0"/>
              <a:t>(Excel)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10046311" y="3636066"/>
            <a:ext cx="2171337" cy="704785"/>
            <a:chOff x="2626011" y="1786923"/>
            <a:chExt cx="2171337" cy="704785"/>
          </a:xfrm>
        </p:grpSpPr>
        <p:sp>
          <p:nvSpPr>
            <p:cNvPr id="125" name="Rectangle 124"/>
            <p:cNvSpPr/>
            <p:nvPr/>
          </p:nvSpPr>
          <p:spPr>
            <a:xfrm>
              <a:off x="2626011" y="1786923"/>
              <a:ext cx="1957563" cy="6910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350" dirty="0"/>
                <a:t>v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626012" y="1845377"/>
              <a:ext cx="21713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b="1" dirty="0">
                  <a:solidFill>
                    <a:srgbClr val="FF0000"/>
                  </a:solidFill>
                </a:rPr>
                <a:t>สรุป </a:t>
              </a:r>
              <a:r>
                <a:rPr lang="en-US" sz="1200" b="1" dirty="0">
                  <a:solidFill>
                    <a:srgbClr val="FF0000"/>
                  </a:solidFill>
                </a:rPr>
                <a:t>:  </a:t>
              </a:r>
              <a:r>
                <a:rPr lang="th-TH" sz="1200" dirty="0"/>
                <a:t>คือระบบจัดการการเปลี่ยนแปลงกระบวนการอ้างอิงมาจาก แบบฟอร์ม </a:t>
              </a:r>
              <a:r>
                <a:rPr lang="en-US" sz="1200" dirty="0"/>
                <a:t>PCR </a:t>
              </a:r>
              <a:r>
                <a:rPr lang="th-TH" sz="1200" dirty="0"/>
                <a:t>จากแผนก</a:t>
              </a:r>
              <a:r>
                <a:rPr lang="en-US" sz="1200" dirty="0"/>
                <a:t> Production Engineer</a:t>
              </a:r>
            </a:p>
          </p:txBody>
        </p:sp>
      </p:grpSp>
      <p:sp>
        <p:nvSpPr>
          <p:cNvPr id="128" name="TextBox 54">
            <a:extLst>
              <a:ext uri="{FF2B5EF4-FFF2-40B4-BE49-F238E27FC236}">
                <a16:creationId xmlns:a16="http://schemas.microsoft.com/office/drawing/2014/main" xmlns="" id="{65F81BBB-D875-4A60-B1DE-364CE68F33E6}"/>
              </a:ext>
            </a:extLst>
          </p:cNvPr>
          <p:cNvSpPr txBox="1"/>
          <p:nvPr/>
        </p:nvSpPr>
        <p:spPr>
          <a:xfrm>
            <a:off x="126212" y="1156200"/>
            <a:ext cx="975673" cy="17382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sz="1200" dirty="0">
              <a:latin typeface="Goudy Old Style" panose="02020502050305020303" pitchFamily="18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167" y="913607"/>
            <a:ext cx="2103124" cy="1103378"/>
          </a:xfrm>
          <a:prstGeom prst="rect">
            <a:avLst/>
          </a:prstGeom>
        </p:spPr>
      </p:pic>
      <p:sp>
        <p:nvSpPr>
          <p:cNvPr id="129" name="TextBox 54">
            <a:extLst>
              <a:ext uri="{FF2B5EF4-FFF2-40B4-BE49-F238E27FC236}">
                <a16:creationId xmlns:a16="http://schemas.microsoft.com/office/drawing/2014/main" xmlns="" id="{65F81BBB-D875-4A60-B1DE-364CE68F33E6}"/>
              </a:ext>
            </a:extLst>
          </p:cNvPr>
          <p:cNvSpPr txBox="1"/>
          <p:nvPr/>
        </p:nvSpPr>
        <p:spPr>
          <a:xfrm>
            <a:off x="206839" y="1535327"/>
            <a:ext cx="1326649" cy="31802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sz="1200" dirty="0">
              <a:latin typeface="Goudy Old Style" panose="02020502050305020303" pitchFamily="18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12486" y="1004288"/>
            <a:ext cx="943662" cy="946911"/>
            <a:chOff x="360620" y="1071413"/>
            <a:chExt cx="943662" cy="946911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497" y="1071413"/>
              <a:ext cx="485496" cy="485496"/>
            </a:xfrm>
            <a:prstGeom prst="rect">
              <a:avLst/>
            </a:prstGeom>
          </p:spPr>
        </p:pic>
        <p:sp>
          <p:nvSpPr>
            <p:cNvPr id="130" name="TextBox 129"/>
            <p:cNvSpPr txBox="1"/>
            <p:nvPr/>
          </p:nvSpPr>
          <p:spPr>
            <a:xfrm>
              <a:off x="360620" y="1556659"/>
              <a:ext cx="9436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แบบฟอร์ม </a:t>
              </a:r>
              <a:r>
                <a:rPr lang="en-US" sz="1200" dirty="0"/>
                <a:t>PCR</a:t>
              </a:r>
              <a:r>
                <a:rPr lang="th-TH" sz="1200" dirty="0"/>
                <a:t> </a:t>
              </a:r>
              <a:endParaRPr lang="en-US" sz="1200" dirty="0"/>
            </a:p>
            <a:p>
              <a:r>
                <a:rPr lang="th-TH" sz="1200" dirty="0"/>
                <a:t>  ของแผนก </a:t>
              </a:r>
              <a:r>
                <a:rPr lang="en-US" sz="1200" dirty="0"/>
                <a:t>PE </a:t>
              </a:r>
              <a:endParaRPr lang="th-TH" sz="1200" dirty="0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-37039" y="595300"/>
            <a:ext cx="2071328" cy="307777"/>
            <a:chOff x="4960788" y="3250970"/>
            <a:chExt cx="1572769" cy="323054"/>
          </a:xfrm>
        </p:grpSpPr>
        <p:sp>
          <p:nvSpPr>
            <p:cNvPr id="133" name="Rectangle 132"/>
            <p:cNvSpPr/>
            <p:nvPr/>
          </p:nvSpPr>
          <p:spPr>
            <a:xfrm>
              <a:off x="4988584" y="3278675"/>
              <a:ext cx="411316" cy="255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4960788" y="3250970"/>
              <a:ext cx="1572769" cy="323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400" dirty="0"/>
                <a:t>แบบเดิม</a:t>
              </a:r>
              <a:endParaRPr lang="en-US" sz="1400" dirty="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2080942" y="990591"/>
            <a:ext cx="1213400" cy="963571"/>
            <a:chOff x="1409442" y="1070016"/>
            <a:chExt cx="1213400" cy="963571"/>
          </a:xfrm>
        </p:grpSpPr>
        <p:sp>
          <p:nvSpPr>
            <p:cNvPr id="135" name="TextBox 134"/>
            <p:cNvSpPr txBox="1"/>
            <p:nvPr/>
          </p:nvSpPr>
          <p:spPr>
            <a:xfrm>
              <a:off x="1409442" y="1571922"/>
              <a:ext cx="121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ขออนุมัติโดยวิธีไปหาคนอนุมัติด้วยตนเอง</a:t>
              </a: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1565533" y="1070016"/>
              <a:ext cx="804056" cy="528669"/>
              <a:chOff x="1392812" y="1039318"/>
              <a:chExt cx="790105" cy="559368"/>
            </a:xfrm>
          </p:grpSpPr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623549" y="1039318"/>
                <a:ext cx="559368" cy="559368"/>
              </a:xfrm>
              <a:prstGeom prst="rect">
                <a:avLst/>
              </a:prstGeom>
            </p:spPr>
          </p:pic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92812" y="1185384"/>
                <a:ext cx="356204" cy="356204"/>
              </a:xfrm>
              <a:prstGeom prst="rect">
                <a:avLst/>
              </a:prstGeom>
            </p:spPr>
          </p:pic>
        </p:grpSp>
      </p:grpSp>
      <p:pic>
        <p:nvPicPr>
          <p:cNvPr id="77" name="Picture 7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90759" y="4601185"/>
            <a:ext cx="393672" cy="393672"/>
          </a:xfrm>
          <a:prstGeom prst="rect">
            <a:avLst/>
          </a:prstGeom>
        </p:spPr>
      </p:pic>
      <p:sp>
        <p:nvSpPr>
          <p:cNvPr id="144" name="TextBox 143"/>
          <p:cNvSpPr txBox="1"/>
          <p:nvPr/>
        </p:nvSpPr>
        <p:spPr>
          <a:xfrm>
            <a:off x="222258" y="2521920"/>
            <a:ext cx="1495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2. </a:t>
            </a:r>
            <a:r>
              <a:rPr lang="th-TH" sz="1200" dirty="0"/>
              <a:t>เอกสารอาจสูญหาย</a:t>
            </a: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2098" y="3266909"/>
            <a:ext cx="368871" cy="368871"/>
          </a:xfrm>
          <a:prstGeom prst="rect">
            <a:avLst/>
          </a:prstGeom>
        </p:spPr>
      </p:pic>
      <p:grpSp>
        <p:nvGrpSpPr>
          <p:cNvPr id="85" name="Group 84"/>
          <p:cNvGrpSpPr/>
          <p:nvPr/>
        </p:nvGrpSpPr>
        <p:grpSpPr>
          <a:xfrm>
            <a:off x="1068199" y="1031994"/>
            <a:ext cx="981346" cy="926259"/>
            <a:chOff x="1430091" y="1085663"/>
            <a:chExt cx="981346" cy="926259"/>
          </a:xfrm>
        </p:grpSpPr>
        <p:sp>
          <p:nvSpPr>
            <p:cNvPr id="142" name="TextBox 141"/>
            <p:cNvSpPr txBox="1"/>
            <p:nvPr/>
          </p:nvSpPr>
          <p:spPr>
            <a:xfrm>
              <a:off x="1430091" y="1550257"/>
              <a:ext cx="9813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กรอกแบบฟอร์มด้วยลายมือตนเอง</a:t>
              </a:r>
            </a:p>
          </p:txBody>
        </p:sp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2502" y="1085663"/>
              <a:ext cx="435375" cy="467904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/>
        </p:nvGrpSpPr>
        <p:grpSpPr>
          <a:xfrm>
            <a:off x="3364667" y="1014203"/>
            <a:ext cx="887497" cy="763612"/>
            <a:chOff x="3364667" y="1044683"/>
            <a:chExt cx="887497" cy="763612"/>
          </a:xfrm>
        </p:grpSpPr>
        <p:grpSp>
          <p:nvGrpSpPr>
            <p:cNvPr id="89" name="Group 88"/>
            <p:cNvGrpSpPr/>
            <p:nvPr/>
          </p:nvGrpSpPr>
          <p:grpSpPr>
            <a:xfrm>
              <a:off x="3450384" y="1044683"/>
              <a:ext cx="708261" cy="477593"/>
              <a:chOff x="3366184" y="1044245"/>
              <a:chExt cx="708261" cy="477593"/>
            </a:xfrm>
          </p:grpSpPr>
          <p:pic>
            <p:nvPicPr>
              <p:cNvPr id="87" name="Picture 86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97770" y="1044245"/>
                <a:ext cx="476675" cy="476675"/>
              </a:xfrm>
              <a:prstGeom prst="rect">
                <a:avLst/>
              </a:prstGeom>
            </p:spPr>
          </p:pic>
          <p:pic>
            <p:nvPicPr>
              <p:cNvPr id="88" name="Picture 87"/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66184" y="1193121"/>
                <a:ext cx="328717" cy="328717"/>
              </a:xfrm>
              <a:prstGeom prst="rect">
                <a:avLst/>
              </a:prstGeom>
            </p:spPr>
          </p:pic>
        </p:grpSp>
        <p:sp>
          <p:nvSpPr>
            <p:cNvPr id="159" name="TextBox 158"/>
            <p:cNvSpPr txBox="1"/>
            <p:nvPr/>
          </p:nvSpPr>
          <p:spPr>
            <a:xfrm>
              <a:off x="3364667" y="1531296"/>
              <a:ext cx="887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การจัดเก็บที่ไม่ดี</a:t>
              </a:r>
            </a:p>
          </p:txBody>
        </p:sp>
      </p:grpSp>
      <p:sp>
        <p:nvSpPr>
          <p:cNvPr id="169" name="TextBox 168"/>
          <p:cNvSpPr txBox="1"/>
          <p:nvPr/>
        </p:nvSpPr>
        <p:spPr>
          <a:xfrm>
            <a:off x="229069" y="2299751"/>
            <a:ext cx="1421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 </a:t>
            </a:r>
            <a:r>
              <a:rPr lang="th-TH" sz="1200" dirty="0"/>
              <a:t>ข้อมูลอาจผิดพลาด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2047241" y="2311923"/>
            <a:ext cx="1421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3. </a:t>
            </a:r>
            <a:r>
              <a:rPr lang="th-TH" sz="1200" dirty="0"/>
              <a:t>ข้อมูลอาจรั่วไหล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1988239" y="1975391"/>
            <a:ext cx="1291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>
                <a:solidFill>
                  <a:srgbClr val="C00000"/>
                </a:solidFill>
              </a:rPr>
              <a:t>ผลเสีย</a:t>
            </a:r>
          </a:p>
        </p:txBody>
      </p:sp>
      <p:sp>
        <p:nvSpPr>
          <p:cNvPr id="97" name="Down Arrow 96"/>
          <p:cNvSpPr/>
          <p:nvPr/>
        </p:nvSpPr>
        <p:spPr>
          <a:xfrm>
            <a:off x="1897851" y="1941080"/>
            <a:ext cx="170625" cy="34446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/>
          <p:cNvSpPr txBox="1"/>
          <p:nvPr/>
        </p:nvSpPr>
        <p:spPr>
          <a:xfrm>
            <a:off x="2023848" y="2545709"/>
            <a:ext cx="1332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  <a:r>
              <a:rPr lang="en-US" sz="1200" dirty="0" smtClean="0"/>
              <a:t>. </a:t>
            </a:r>
            <a:r>
              <a:rPr lang="th-TH" sz="1200" dirty="0"/>
              <a:t>สิ้นเปลืองทรัพยากร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65604" y="3736878"/>
            <a:ext cx="943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h-TH" sz="1200" dirty="0"/>
          </a:p>
        </p:txBody>
      </p:sp>
      <p:cxnSp>
        <p:nvCxnSpPr>
          <p:cNvPr id="141" name="Straight Arrow Connector 140"/>
          <p:cNvCxnSpPr/>
          <p:nvPr/>
        </p:nvCxnSpPr>
        <p:spPr>
          <a:xfrm flipH="1">
            <a:off x="759950" y="893258"/>
            <a:ext cx="235051" cy="184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Group 182"/>
          <p:cNvGrpSpPr/>
          <p:nvPr/>
        </p:nvGrpSpPr>
        <p:grpSpPr>
          <a:xfrm>
            <a:off x="919626" y="691660"/>
            <a:ext cx="954123" cy="369332"/>
            <a:chOff x="1791612" y="667231"/>
            <a:chExt cx="732702" cy="369332"/>
          </a:xfrm>
        </p:grpSpPr>
        <p:sp>
          <p:nvSpPr>
            <p:cNvPr id="143" name="Rectangle 142"/>
            <p:cNvSpPr/>
            <p:nvPr/>
          </p:nvSpPr>
          <p:spPr>
            <a:xfrm>
              <a:off x="1835663" y="682720"/>
              <a:ext cx="611874" cy="189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1791612" y="667231"/>
              <a:ext cx="73270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th-TH" sz="900" dirty="0"/>
                <a:t>มีเอกสารประกอบด้วย</a:t>
              </a:r>
              <a:endParaRPr lang="en-US" sz="900" dirty="0"/>
            </a:p>
          </p:txBody>
        </p:sp>
      </p:grpSp>
      <p:sp>
        <p:nvSpPr>
          <p:cNvPr id="185" name="TextBox 184"/>
          <p:cNvSpPr txBox="1"/>
          <p:nvPr/>
        </p:nvSpPr>
        <p:spPr>
          <a:xfrm>
            <a:off x="8220438" y="5823562"/>
            <a:ext cx="741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b="1" dirty="0"/>
              <a:t>อายุฟอร์ม</a:t>
            </a:r>
            <a:endParaRPr lang="en-US" sz="1400" b="1" dirty="0"/>
          </a:p>
        </p:txBody>
      </p:sp>
      <p:sp>
        <p:nvSpPr>
          <p:cNvPr id="186" name="TextBox 185"/>
          <p:cNvSpPr txBox="1"/>
          <p:nvPr/>
        </p:nvSpPr>
        <p:spPr>
          <a:xfrm>
            <a:off x="8202119" y="6231910"/>
            <a:ext cx="1014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     </a:t>
            </a:r>
            <a:r>
              <a:rPr lang="th-TH" sz="1400" dirty="0"/>
              <a:t>เกิน </a:t>
            </a:r>
            <a:r>
              <a:rPr lang="en-US" sz="1400" dirty="0"/>
              <a:t>1 </a:t>
            </a:r>
            <a:r>
              <a:rPr lang="th-TH" sz="1400" dirty="0"/>
              <a:t>ปี</a:t>
            </a:r>
          </a:p>
          <a:p>
            <a:r>
              <a:rPr lang="th-TH" sz="1400" dirty="0"/>
              <a:t>ยกเลิกอัตโนมัติ</a:t>
            </a:r>
            <a:endParaRPr lang="en-US" sz="1400" dirty="0"/>
          </a:p>
        </p:txBody>
      </p:sp>
      <p:pic>
        <p:nvPicPr>
          <p:cNvPr id="188" name="Picture 18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213" y="6161530"/>
            <a:ext cx="332646" cy="308740"/>
          </a:xfrm>
          <a:prstGeom prst="rect">
            <a:avLst/>
          </a:prstGeom>
        </p:spPr>
      </p:pic>
      <p:pic>
        <p:nvPicPr>
          <p:cNvPr id="189" name="Picture 188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839" y="5122263"/>
            <a:ext cx="358645" cy="358645"/>
          </a:xfrm>
          <a:prstGeom prst="rect">
            <a:avLst/>
          </a:prstGeom>
        </p:spPr>
      </p:pic>
      <p:grpSp>
        <p:nvGrpSpPr>
          <p:cNvPr id="262" name="Group 261"/>
          <p:cNvGrpSpPr/>
          <p:nvPr/>
        </p:nvGrpSpPr>
        <p:grpSpPr>
          <a:xfrm>
            <a:off x="301766" y="6201629"/>
            <a:ext cx="674625" cy="277328"/>
            <a:chOff x="2380731" y="4819133"/>
            <a:chExt cx="674625" cy="277328"/>
          </a:xfrm>
        </p:grpSpPr>
        <p:sp>
          <p:nvSpPr>
            <p:cNvPr id="34" name="TextBox 33"/>
            <p:cNvSpPr txBox="1"/>
            <p:nvPr/>
          </p:nvSpPr>
          <p:spPr>
            <a:xfrm>
              <a:off x="2544766" y="4819133"/>
              <a:ext cx="5105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QAC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380731" y="4819462"/>
              <a:ext cx="3212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3.</a:t>
              </a:r>
            </a:p>
          </p:txBody>
        </p:sp>
      </p:grpSp>
      <p:cxnSp>
        <p:nvCxnSpPr>
          <p:cNvPr id="223" name="Straight Arrow Connector 222"/>
          <p:cNvCxnSpPr/>
          <p:nvPr/>
        </p:nvCxnSpPr>
        <p:spPr>
          <a:xfrm>
            <a:off x="10879443" y="5268642"/>
            <a:ext cx="5050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6356530" y="3443259"/>
            <a:ext cx="2044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 </a:t>
            </a:r>
            <a:r>
              <a:rPr lang="th-TH" sz="1200" dirty="0"/>
              <a:t>ดูเอกสาร </a:t>
            </a:r>
            <a:r>
              <a:rPr lang="en-US" sz="1200" dirty="0"/>
              <a:t>PCR </a:t>
            </a:r>
            <a:r>
              <a:rPr lang="th-TH" sz="1200" dirty="0"/>
              <a:t>ทั้งหมดที่มีในระบบได้</a:t>
            </a:r>
            <a:endParaRPr lang="en-US" sz="1200" dirty="0"/>
          </a:p>
        </p:txBody>
      </p:sp>
      <p:sp>
        <p:nvSpPr>
          <p:cNvPr id="230" name="Rectangle 229"/>
          <p:cNvSpPr/>
          <p:nvPr/>
        </p:nvSpPr>
        <p:spPr>
          <a:xfrm>
            <a:off x="4585838" y="3125359"/>
            <a:ext cx="1678974" cy="12092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Admin </a:t>
            </a:r>
            <a:r>
              <a:rPr lang="th-TH" sz="1400" dirty="0"/>
              <a:t>อนุมัติ สามารถ</a:t>
            </a:r>
            <a:r>
              <a:rPr lang="en-US" sz="1400" dirty="0"/>
              <a:t> </a:t>
            </a:r>
            <a:endParaRPr lang="th-TH" sz="1400" dirty="0"/>
          </a:p>
        </p:txBody>
      </p:sp>
      <p:sp>
        <p:nvSpPr>
          <p:cNvPr id="231" name="TextBox 230"/>
          <p:cNvSpPr txBox="1"/>
          <p:nvPr/>
        </p:nvSpPr>
        <p:spPr>
          <a:xfrm>
            <a:off x="4576233" y="3181638"/>
            <a:ext cx="1872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User </a:t>
            </a:r>
            <a:r>
              <a:rPr lang="th-TH" sz="1200" b="1" dirty="0"/>
              <a:t>ทั่วไป ทีไม่ใช่ </a:t>
            </a:r>
            <a:r>
              <a:rPr lang="en-US" sz="1200" b="1" dirty="0"/>
              <a:t>Admin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5733226" y="3546970"/>
            <a:ext cx="644891" cy="736144"/>
            <a:chOff x="5656580" y="3536473"/>
            <a:chExt cx="644891" cy="736144"/>
          </a:xfrm>
        </p:grpSpPr>
        <p:pic>
          <p:nvPicPr>
            <p:cNvPr id="232" name="Picture 231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1293" y="3536473"/>
              <a:ext cx="355776" cy="355776"/>
            </a:xfrm>
            <a:prstGeom prst="rect">
              <a:avLst/>
            </a:prstGeom>
          </p:spPr>
        </p:pic>
        <p:sp>
          <p:nvSpPr>
            <p:cNvPr id="233" name="TextBox 232"/>
            <p:cNvSpPr txBox="1"/>
            <p:nvPr/>
          </p:nvSpPr>
          <p:spPr>
            <a:xfrm>
              <a:off x="5656580" y="3810952"/>
              <a:ext cx="6448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 </a:t>
              </a:r>
              <a:r>
                <a:rPr lang="en-US" sz="1100" dirty="0"/>
                <a:t>View Online</a:t>
              </a:r>
            </a:p>
          </p:txBody>
        </p:sp>
      </p:grpSp>
      <p:sp>
        <p:nvSpPr>
          <p:cNvPr id="234" name="TextBox 233"/>
          <p:cNvSpPr txBox="1"/>
          <p:nvPr/>
        </p:nvSpPr>
        <p:spPr>
          <a:xfrm>
            <a:off x="4640078" y="3508655"/>
            <a:ext cx="1137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  </a:t>
            </a:r>
            <a:r>
              <a:rPr lang="th-TH" sz="1200" dirty="0"/>
              <a:t>ดูเอกสาร </a:t>
            </a:r>
            <a:r>
              <a:rPr lang="en-US" sz="1200" dirty="0"/>
              <a:t>PCR </a:t>
            </a:r>
            <a:r>
              <a:rPr lang="th-TH" sz="1200" dirty="0"/>
              <a:t>ทั้งหมด ที่มีในระบบได้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940" y="3656571"/>
            <a:ext cx="977987" cy="644879"/>
          </a:xfrm>
          <a:prstGeom prst="rect">
            <a:avLst/>
          </a:prstGeom>
        </p:spPr>
      </p:pic>
      <p:grpSp>
        <p:nvGrpSpPr>
          <p:cNvPr id="268" name="Group 267"/>
          <p:cNvGrpSpPr/>
          <p:nvPr/>
        </p:nvGrpSpPr>
        <p:grpSpPr>
          <a:xfrm>
            <a:off x="1686162" y="6482732"/>
            <a:ext cx="1501993" cy="279528"/>
            <a:chOff x="3579661" y="5664954"/>
            <a:chExt cx="1501993" cy="279528"/>
          </a:xfrm>
        </p:grpSpPr>
        <p:sp>
          <p:nvSpPr>
            <p:cNvPr id="70" name="TextBox 69"/>
            <p:cNvSpPr txBox="1"/>
            <p:nvPr/>
          </p:nvSpPr>
          <p:spPr>
            <a:xfrm>
              <a:off x="3579661" y="5667483"/>
              <a:ext cx="3378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8.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765345" y="5664954"/>
              <a:ext cx="13163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System Admin</a:t>
              </a:r>
            </a:p>
          </p:txBody>
        </p:sp>
      </p:grpSp>
      <p:sp>
        <p:nvSpPr>
          <p:cNvPr id="237" name="Rectangle 236"/>
          <p:cNvSpPr/>
          <p:nvPr/>
        </p:nvSpPr>
        <p:spPr>
          <a:xfrm>
            <a:off x="4583574" y="4330142"/>
            <a:ext cx="4548552" cy="2632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TextBox 238"/>
          <p:cNvSpPr txBox="1"/>
          <p:nvPr/>
        </p:nvSpPr>
        <p:spPr>
          <a:xfrm>
            <a:off x="4619133" y="4319643"/>
            <a:ext cx="1745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5. </a:t>
            </a:r>
            <a:r>
              <a:rPr lang="th-TH" sz="1400" dirty="0"/>
              <a:t>สิทธิ์การเข้าใช้งานระบบ</a:t>
            </a:r>
            <a:endParaRPr lang="en-US" sz="1400" dirty="0"/>
          </a:p>
        </p:txBody>
      </p:sp>
      <p:pic>
        <p:nvPicPr>
          <p:cNvPr id="240" name="Picture 239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782" y="4646641"/>
            <a:ext cx="516152" cy="516152"/>
          </a:xfrm>
          <a:prstGeom prst="rect">
            <a:avLst/>
          </a:prstGeom>
        </p:spPr>
      </p:pic>
      <p:sp>
        <p:nvSpPr>
          <p:cNvPr id="241" name="TextBox 240"/>
          <p:cNvSpPr txBox="1"/>
          <p:nvPr/>
        </p:nvSpPr>
        <p:spPr>
          <a:xfrm>
            <a:off x="4792592" y="5141853"/>
            <a:ext cx="696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ผู้ใช้ทำการ </a:t>
            </a:r>
            <a:endParaRPr lang="en-US" sz="1200" dirty="0"/>
          </a:p>
          <a:p>
            <a:r>
              <a:rPr lang="en-US" sz="1200" dirty="0"/>
              <a:t>register</a:t>
            </a:r>
            <a:endParaRPr lang="th-TH" sz="1200" dirty="0"/>
          </a:p>
        </p:txBody>
      </p:sp>
      <p:pic>
        <p:nvPicPr>
          <p:cNvPr id="245" name="Picture 244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86649" y="4688615"/>
            <a:ext cx="499044" cy="499044"/>
          </a:xfrm>
          <a:prstGeom prst="rect">
            <a:avLst/>
          </a:prstGeom>
        </p:spPr>
      </p:pic>
      <p:sp>
        <p:nvSpPr>
          <p:cNvPr id="246" name="TextBox 245"/>
          <p:cNvSpPr txBox="1"/>
          <p:nvPr/>
        </p:nvSpPr>
        <p:spPr>
          <a:xfrm>
            <a:off x="5892353" y="5174576"/>
            <a:ext cx="819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PE Admin </a:t>
            </a:r>
            <a:endParaRPr lang="th-TH" sz="1200" dirty="0"/>
          </a:p>
          <a:p>
            <a:r>
              <a:rPr lang="th-TH" sz="1200" dirty="0"/>
              <a:t>      อนุมัติ</a:t>
            </a:r>
          </a:p>
        </p:txBody>
      </p:sp>
      <p:cxnSp>
        <p:nvCxnSpPr>
          <p:cNvPr id="247" name="Straight Arrow Connector 246"/>
          <p:cNvCxnSpPr/>
          <p:nvPr/>
        </p:nvCxnSpPr>
        <p:spPr>
          <a:xfrm>
            <a:off x="6583177" y="4935348"/>
            <a:ext cx="466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8" name="Picture 247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13" y="4700172"/>
            <a:ext cx="478323" cy="478323"/>
          </a:xfrm>
          <a:prstGeom prst="rect">
            <a:avLst/>
          </a:prstGeom>
        </p:spPr>
      </p:pic>
      <p:cxnSp>
        <p:nvCxnSpPr>
          <p:cNvPr id="249" name="Straight Arrow Connector 248"/>
          <p:cNvCxnSpPr/>
          <p:nvPr/>
        </p:nvCxnSpPr>
        <p:spPr>
          <a:xfrm>
            <a:off x="7713906" y="4936745"/>
            <a:ext cx="466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/>
          <p:cNvSpPr txBox="1"/>
          <p:nvPr/>
        </p:nvSpPr>
        <p:spPr>
          <a:xfrm>
            <a:off x="7014002" y="5135326"/>
            <a:ext cx="792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  แจ้งรหัสผ่าน </a:t>
            </a:r>
          </a:p>
          <a:p>
            <a:r>
              <a:rPr lang="th-TH" sz="1200" dirty="0"/>
              <a:t>   ทางอีเมลล์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8080186" y="5161466"/>
            <a:ext cx="102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     บังคับผู้ใช้</a:t>
            </a:r>
          </a:p>
          <a:p>
            <a:r>
              <a:rPr lang="th-TH" sz="1200" dirty="0"/>
              <a:t> เปลี่ยนรหัสผ่าน</a:t>
            </a:r>
          </a:p>
        </p:txBody>
      </p:sp>
      <p:pic>
        <p:nvPicPr>
          <p:cNvPr id="254" name="Picture 253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556" y="4640727"/>
            <a:ext cx="568434" cy="568434"/>
          </a:xfrm>
          <a:prstGeom prst="rect">
            <a:avLst/>
          </a:prstGeom>
        </p:spPr>
      </p:pic>
      <p:cxnSp>
        <p:nvCxnSpPr>
          <p:cNvPr id="277" name="Straight Arrow Connector 276"/>
          <p:cNvCxnSpPr/>
          <p:nvPr/>
        </p:nvCxnSpPr>
        <p:spPr>
          <a:xfrm>
            <a:off x="-1153260" y="5654957"/>
            <a:ext cx="3583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/>
          <p:cNvSpPr txBox="1"/>
          <p:nvPr/>
        </p:nvSpPr>
        <p:spPr>
          <a:xfrm>
            <a:off x="-2518734" y="5417344"/>
            <a:ext cx="1872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b="1" dirty="0"/>
              <a:t>ภาพรวมการทำงานของระบบ</a:t>
            </a:r>
            <a:endParaRPr lang="en-US" sz="1200" b="1" dirty="0"/>
          </a:p>
        </p:txBody>
      </p:sp>
      <p:sp>
        <p:nvSpPr>
          <p:cNvPr id="285" name="สี่เหลี่ยมผืนผ้า 26">
            <a:extLst>
              <a:ext uri="{FF2B5EF4-FFF2-40B4-BE49-F238E27FC236}">
                <a16:creationId xmlns:a16="http://schemas.microsoft.com/office/drawing/2014/main" xmlns="" id="{1C7607A3-0552-4FDE-8581-2B0D5C9A3D68}"/>
              </a:ext>
            </a:extLst>
          </p:cNvPr>
          <p:cNvSpPr/>
          <p:nvPr/>
        </p:nvSpPr>
        <p:spPr>
          <a:xfrm>
            <a:off x="495758" y="5014337"/>
            <a:ext cx="647627" cy="253959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th-TH" sz="1200" dirty="0"/>
              <a:t>นำเข้าข้อมูล</a:t>
            </a:r>
          </a:p>
        </p:txBody>
      </p:sp>
      <p:sp>
        <p:nvSpPr>
          <p:cNvPr id="286" name="สี่เหลี่ยมผืนผ้า 26">
            <a:extLst>
              <a:ext uri="{FF2B5EF4-FFF2-40B4-BE49-F238E27FC236}">
                <a16:creationId xmlns:a16="http://schemas.microsoft.com/office/drawing/2014/main" xmlns="" id="{1C7607A3-0552-4FDE-8581-2B0D5C9A3D68}"/>
              </a:ext>
            </a:extLst>
          </p:cNvPr>
          <p:cNvSpPr/>
          <p:nvPr/>
        </p:nvSpPr>
        <p:spPr>
          <a:xfrm>
            <a:off x="1608286" y="5030750"/>
            <a:ext cx="397181" cy="253959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th-TH" sz="1200" dirty="0"/>
              <a:t>อนุมัติ</a:t>
            </a:r>
          </a:p>
        </p:txBody>
      </p:sp>
      <p:sp>
        <p:nvSpPr>
          <p:cNvPr id="287" name="สี่เหลี่ยมผืนผ้า 26">
            <a:extLst>
              <a:ext uri="{FF2B5EF4-FFF2-40B4-BE49-F238E27FC236}">
                <a16:creationId xmlns:a16="http://schemas.microsoft.com/office/drawing/2014/main" xmlns="" id="{1C7607A3-0552-4FDE-8581-2B0D5C9A3D68}"/>
              </a:ext>
            </a:extLst>
          </p:cNvPr>
          <p:cNvSpPr/>
          <p:nvPr/>
        </p:nvSpPr>
        <p:spPr>
          <a:xfrm>
            <a:off x="3404663" y="5025798"/>
            <a:ext cx="637994" cy="253959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th-TH" sz="1200" dirty="0"/>
              <a:t>เข้าถึงข้อมูล</a:t>
            </a:r>
          </a:p>
        </p:txBody>
      </p:sp>
      <p:sp>
        <p:nvSpPr>
          <p:cNvPr id="288" name="สี่เหลี่ยมผืนผ้า 26">
            <a:extLst>
              <a:ext uri="{FF2B5EF4-FFF2-40B4-BE49-F238E27FC236}">
                <a16:creationId xmlns:a16="http://schemas.microsoft.com/office/drawing/2014/main" xmlns="" id="{1C7607A3-0552-4FDE-8581-2B0D5C9A3D68}"/>
              </a:ext>
            </a:extLst>
          </p:cNvPr>
          <p:cNvSpPr/>
          <p:nvPr/>
        </p:nvSpPr>
        <p:spPr>
          <a:xfrm>
            <a:off x="2400236" y="4996975"/>
            <a:ext cx="671708" cy="253959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1200" dirty="0"/>
              <a:t>	</a:t>
            </a:r>
            <a:r>
              <a:rPr lang="th-TH" sz="1200" dirty="0"/>
              <a:t>จัดเก็บข้อมูล</a:t>
            </a:r>
          </a:p>
        </p:txBody>
      </p:sp>
      <p:cxnSp>
        <p:nvCxnSpPr>
          <p:cNvPr id="289" name="Straight Arrow Connector 288"/>
          <p:cNvCxnSpPr/>
          <p:nvPr/>
        </p:nvCxnSpPr>
        <p:spPr>
          <a:xfrm>
            <a:off x="1137113" y="4803066"/>
            <a:ext cx="35892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1" name="Picture 290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99" y="4534638"/>
            <a:ext cx="504793" cy="504119"/>
          </a:xfrm>
          <a:prstGeom prst="rect">
            <a:avLst/>
          </a:prstGeom>
        </p:spPr>
      </p:pic>
      <p:pic>
        <p:nvPicPr>
          <p:cNvPr id="293" name="Picture 292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197" y="4437337"/>
            <a:ext cx="499778" cy="575526"/>
          </a:xfrm>
          <a:prstGeom prst="rect">
            <a:avLst/>
          </a:prstGeom>
        </p:spPr>
      </p:pic>
      <p:pic>
        <p:nvPicPr>
          <p:cNvPr id="295" name="Picture 294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502857" y="4468888"/>
            <a:ext cx="530510" cy="550479"/>
          </a:xfrm>
          <a:prstGeom prst="rect">
            <a:avLst/>
          </a:prstGeom>
          <a:scene3d>
            <a:camera prst="orthographicFront">
              <a:rot lat="300001" lon="10799999" rev="10799999"/>
            </a:camera>
            <a:lightRig rig="threePt" dir="t"/>
          </a:scene3d>
        </p:spPr>
      </p:pic>
      <p:grpSp>
        <p:nvGrpSpPr>
          <p:cNvPr id="303" name="Group 302"/>
          <p:cNvGrpSpPr/>
          <p:nvPr/>
        </p:nvGrpSpPr>
        <p:grpSpPr>
          <a:xfrm>
            <a:off x="1559130" y="4574352"/>
            <a:ext cx="545986" cy="457826"/>
            <a:chOff x="1414220" y="4409922"/>
            <a:chExt cx="355634" cy="324356"/>
          </a:xfrm>
        </p:grpSpPr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4220" y="4409922"/>
              <a:ext cx="324075" cy="324075"/>
            </a:xfrm>
            <a:prstGeom prst="rect">
              <a:avLst/>
            </a:prstGeom>
          </p:spPr>
        </p:pic>
        <p:pic>
          <p:nvPicPr>
            <p:cNvPr id="296" name="Picture 295"/>
            <p:cNvPicPr>
              <a:picLocks noChangeAspect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5813" y="4594917"/>
              <a:ext cx="144041" cy="139361"/>
            </a:xfrm>
            <a:prstGeom prst="rect">
              <a:avLst/>
            </a:prstGeom>
          </p:spPr>
        </p:pic>
      </p:grpSp>
      <p:grpSp>
        <p:nvGrpSpPr>
          <p:cNvPr id="299" name="Group 298"/>
          <p:cNvGrpSpPr/>
          <p:nvPr/>
        </p:nvGrpSpPr>
        <p:grpSpPr>
          <a:xfrm>
            <a:off x="-2263" y="4195393"/>
            <a:ext cx="992829" cy="307777"/>
            <a:chOff x="-1710386" y="1225931"/>
            <a:chExt cx="616589" cy="374959"/>
          </a:xfrm>
        </p:grpSpPr>
        <p:sp>
          <p:nvSpPr>
            <p:cNvPr id="297" name="Rectangle 296"/>
            <p:cNvSpPr/>
            <p:nvPr/>
          </p:nvSpPr>
          <p:spPr>
            <a:xfrm>
              <a:off x="-1710386" y="1277301"/>
              <a:ext cx="577179" cy="2782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-1708390" y="1225931"/>
              <a:ext cx="614593" cy="374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400" dirty="0"/>
                <a:t>ภาพรวมระบบ</a:t>
              </a:r>
              <a:endParaRPr lang="en-US" sz="1400" dirty="0"/>
            </a:p>
          </p:txBody>
        </p:sp>
      </p:grpSp>
      <p:cxnSp>
        <p:nvCxnSpPr>
          <p:cNvPr id="300" name="Straight Arrow Connector 299"/>
          <p:cNvCxnSpPr/>
          <p:nvPr/>
        </p:nvCxnSpPr>
        <p:spPr>
          <a:xfrm>
            <a:off x="2174453" y="4820388"/>
            <a:ext cx="35892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/>
          <p:cNvCxnSpPr/>
          <p:nvPr/>
        </p:nvCxnSpPr>
        <p:spPr>
          <a:xfrm>
            <a:off x="3023931" y="4807688"/>
            <a:ext cx="35892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Rectangle 318"/>
          <p:cNvSpPr/>
          <p:nvPr/>
        </p:nvSpPr>
        <p:spPr>
          <a:xfrm>
            <a:off x="-2664176" y="483904"/>
            <a:ext cx="917850" cy="2118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758" y="5764108"/>
            <a:ext cx="1105012" cy="107437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2487" y="2822650"/>
            <a:ext cx="4549118" cy="14053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6" name="Group 205"/>
          <p:cNvGrpSpPr/>
          <p:nvPr/>
        </p:nvGrpSpPr>
        <p:grpSpPr>
          <a:xfrm>
            <a:off x="-43645" y="2827816"/>
            <a:ext cx="3104079" cy="307777"/>
            <a:chOff x="4965168" y="3270162"/>
            <a:chExt cx="1572769" cy="323054"/>
          </a:xfrm>
        </p:grpSpPr>
        <p:sp>
          <p:nvSpPr>
            <p:cNvPr id="207" name="Rectangle 206"/>
            <p:cNvSpPr/>
            <p:nvPr/>
          </p:nvSpPr>
          <p:spPr>
            <a:xfrm>
              <a:off x="4988584" y="3278675"/>
              <a:ext cx="411316" cy="255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4965168" y="3270162"/>
              <a:ext cx="1572769" cy="323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400" dirty="0"/>
                <a:t>ระบบ </a:t>
              </a:r>
              <a:r>
                <a:rPr lang="en-US" sz="1400" dirty="0"/>
                <a:t>E-PCR</a:t>
              </a:r>
              <a:r>
                <a:rPr lang="th-TH" sz="1400" dirty="0"/>
                <a:t> </a:t>
              </a:r>
              <a:endParaRPr lang="en-US" sz="1400" dirty="0"/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1169518" y="3173088"/>
            <a:ext cx="787964" cy="971092"/>
            <a:chOff x="988453" y="3134988"/>
            <a:chExt cx="787964" cy="971092"/>
          </a:xfrm>
        </p:grpSpPr>
        <p:pic>
          <p:nvPicPr>
            <p:cNvPr id="210" name="Picture 209"/>
            <p:cNvPicPr>
              <a:picLocks noChangeAspect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2036" y="3134988"/>
              <a:ext cx="494658" cy="494658"/>
            </a:xfrm>
            <a:prstGeom prst="rect">
              <a:avLst/>
            </a:prstGeom>
          </p:spPr>
        </p:pic>
        <p:sp>
          <p:nvSpPr>
            <p:cNvPr id="211" name="TextBox 210"/>
            <p:cNvSpPr txBox="1"/>
            <p:nvPr/>
          </p:nvSpPr>
          <p:spPr>
            <a:xfrm>
              <a:off x="988453" y="3644415"/>
              <a:ext cx="7879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ส่งข้อมูลไปให้คนอนุมัติเอง</a:t>
              </a: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44475" y="3155039"/>
            <a:ext cx="943662" cy="971508"/>
            <a:chOff x="44475" y="3155039"/>
            <a:chExt cx="943662" cy="971508"/>
          </a:xfrm>
        </p:grpSpPr>
        <p:pic>
          <p:nvPicPr>
            <p:cNvPr id="213" name="Picture 212"/>
            <p:cNvPicPr>
              <a:picLocks noChangeAspect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817" y="3155039"/>
              <a:ext cx="517622" cy="517622"/>
            </a:xfrm>
            <a:prstGeom prst="rect">
              <a:avLst/>
            </a:prstGeom>
          </p:spPr>
        </p:pic>
        <p:sp>
          <p:nvSpPr>
            <p:cNvPr id="214" name="TextBox 213"/>
            <p:cNvSpPr txBox="1"/>
            <p:nvPr/>
          </p:nvSpPr>
          <p:spPr>
            <a:xfrm>
              <a:off x="44475" y="3664882"/>
              <a:ext cx="9436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ดึงข้อมูลบางส่วนมาจากฐานข้อมูล</a:t>
              </a: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3825295" y="3114518"/>
            <a:ext cx="688009" cy="1040113"/>
            <a:chOff x="3825295" y="3114518"/>
            <a:chExt cx="688009" cy="1040113"/>
          </a:xfrm>
        </p:grpSpPr>
        <p:pic>
          <p:nvPicPr>
            <p:cNvPr id="218" name="Picture 217"/>
            <p:cNvPicPr>
              <a:picLocks noChangeAspect="1"/>
            </p:cNvPicPr>
            <p:nvPr/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7281" y="3114518"/>
              <a:ext cx="572476" cy="572476"/>
            </a:xfrm>
            <a:prstGeom prst="rect">
              <a:avLst/>
            </a:prstGeom>
          </p:spPr>
        </p:pic>
        <p:sp>
          <p:nvSpPr>
            <p:cNvPr id="219" name="TextBox 218"/>
            <p:cNvSpPr txBox="1"/>
            <p:nvPr/>
          </p:nvSpPr>
          <p:spPr>
            <a:xfrm>
              <a:off x="3825295" y="3692966"/>
              <a:ext cx="6880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ไม่สิ้นเปลือง</a:t>
              </a:r>
            </a:p>
            <a:p>
              <a:r>
                <a:rPr lang="th-TH" sz="1200" dirty="0"/>
                <a:t>ทรัพยากร</a:t>
              </a:r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2277243" y="3069619"/>
            <a:ext cx="1155371" cy="1242006"/>
            <a:chOff x="1825206" y="3069619"/>
            <a:chExt cx="1155371" cy="1242006"/>
          </a:xfrm>
        </p:grpSpPr>
        <p:sp>
          <p:nvSpPr>
            <p:cNvPr id="222" name="TextBox 221"/>
            <p:cNvSpPr txBox="1"/>
            <p:nvPr/>
          </p:nvSpPr>
          <p:spPr>
            <a:xfrm>
              <a:off x="1825206" y="3665294"/>
              <a:ext cx="11553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เก็บข้อมูลลง </a:t>
              </a:r>
              <a:r>
                <a:rPr lang="en-US" sz="1200" dirty="0"/>
                <a:t>Server </a:t>
              </a:r>
              <a:r>
                <a:rPr lang="th-TH" sz="1200" dirty="0"/>
                <a:t>อย่างเป็นระเบียบ และจัดการการเข้าถึงข้อมูล</a:t>
              </a:r>
            </a:p>
          </p:txBody>
        </p:sp>
        <p:grpSp>
          <p:nvGrpSpPr>
            <p:cNvPr id="225" name="Group 224"/>
            <p:cNvGrpSpPr/>
            <p:nvPr/>
          </p:nvGrpSpPr>
          <p:grpSpPr>
            <a:xfrm>
              <a:off x="2062751" y="3069619"/>
              <a:ext cx="607980" cy="531457"/>
              <a:chOff x="2062751" y="3069619"/>
              <a:chExt cx="607980" cy="531457"/>
            </a:xfrm>
          </p:grpSpPr>
          <p:pic>
            <p:nvPicPr>
              <p:cNvPr id="226" name="Picture 225"/>
              <p:cNvPicPr>
                <a:picLocks noChangeAspect="1"/>
              </p:cNvPicPr>
              <p:nvPr/>
            </p:nvPicPr>
            <p:blipFill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62751" y="3069619"/>
                <a:ext cx="514493" cy="514493"/>
              </a:xfrm>
              <a:prstGeom prst="rect">
                <a:avLst/>
              </a:prstGeom>
            </p:spPr>
          </p:pic>
          <p:pic>
            <p:nvPicPr>
              <p:cNvPr id="227" name="Picture 226"/>
              <p:cNvPicPr>
                <a:picLocks noChangeAspect="1"/>
              </p:cNvPicPr>
              <p:nvPr/>
            </p:nvPicPr>
            <p:blipFill>
              <a:blip r:embed="rId3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93162" y="3323507"/>
                <a:ext cx="277569" cy="277569"/>
              </a:xfrm>
              <a:prstGeom prst="rect">
                <a:avLst/>
              </a:prstGeom>
            </p:spPr>
          </p:pic>
        </p:grpSp>
      </p:grpSp>
      <p:pic>
        <p:nvPicPr>
          <p:cNvPr id="229" name="Picture 228"/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246" y="1789176"/>
            <a:ext cx="871575" cy="871575"/>
          </a:xfrm>
          <a:prstGeom prst="rect">
            <a:avLst/>
          </a:prstGeom>
        </p:spPr>
      </p:pic>
      <p:sp>
        <p:nvSpPr>
          <p:cNvPr id="235" name="TextBox 54">
            <a:extLst>
              <a:ext uri="{FF2B5EF4-FFF2-40B4-BE49-F238E27FC236}">
                <a16:creationId xmlns:a16="http://schemas.microsoft.com/office/drawing/2014/main" xmlns="" id="{65F81BBB-D875-4A60-B1DE-364CE68F33E6}"/>
              </a:ext>
            </a:extLst>
          </p:cNvPr>
          <p:cNvSpPr txBox="1"/>
          <p:nvPr/>
        </p:nvSpPr>
        <p:spPr>
          <a:xfrm>
            <a:off x="4772693" y="858943"/>
            <a:ext cx="2025735" cy="20863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>
                <a:latin typeface="DENSO Sans" panose="00000500000000000000"/>
              </a:rPr>
              <a:t>1. </a:t>
            </a:r>
            <a:r>
              <a:rPr lang="th-TH" sz="1200" dirty="0">
                <a:latin typeface="DENSO Sans" panose="00000500000000000000"/>
              </a:rPr>
              <a:t> </a:t>
            </a:r>
            <a:r>
              <a:rPr lang="en-US" sz="1200" dirty="0" smtClean="0">
                <a:latin typeface="DENSO Sans" panose="00000500000000000000"/>
              </a:rPr>
              <a:t>Management form</a:t>
            </a:r>
            <a:endParaRPr lang="en-US" sz="1200" dirty="0">
              <a:latin typeface="DENSO Sans" panose="00000500000000000000"/>
            </a:endParaRPr>
          </a:p>
        </p:txBody>
      </p:sp>
      <p:sp>
        <p:nvSpPr>
          <p:cNvPr id="236" name="TextBox 54">
            <a:extLst>
              <a:ext uri="{FF2B5EF4-FFF2-40B4-BE49-F238E27FC236}">
                <a16:creationId xmlns:a16="http://schemas.microsoft.com/office/drawing/2014/main" xmlns="" id="{65F81BBB-D875-4A60-B1DE-364CE68F33E6}"/>
              </a:ext>
            </a:extLst>
          </p:cNvPr>
          <p:cNvSpPr txBox="1"/>
          <p:nvPr/>
        </p:nvSpPr>
        <p:spPr>
          <a:xfrm>
            <a:off x="4781532" y="1276482"/>
            <a:ext cx="1326649" cy="31802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>
                <a:latin typeface="DENSO Sans" panose="00000500000000000000"/>
              </a:rPr>
              <a:t>2</a:t>
            </a:r>
            <a:r>
              <a:rPr lang="en-US" sz="1200" dirty="0" smtClean="0">
                <a:latin typeface="DENSO Sans" panose="00000500000000000000"/>
              </a:rPr>
              <a:t>. Report</a:t>
            </a:r>
            <a:endParaRPr lang="en-US" sz="1200" dirty="0">
              <a:latin typeface="DENSO Sans" panose="00000500000000000000"/>
            </a:endParaRPr>
          </a:p>
        </p:txBody>
      </p:sp>
      <p:sp>
        <p:nvSpPr>
          <p:cNvPr id="238" name="TextBox 54">
            <a:extLst>
              <a:ext uri="{FF2B5EF4-FFF2-40B4-BE49-F238E27FC236}">
                <a16:creationId xmlns:a16="http://schemas.microsoft.com/office/drawing/2014/main" xmlns="" id="{65F81BBB-D875-4A60-B1DE-364CE68F33E6}"/>
              </a:ext>
            </a:extLst>
          </p:cNvPr>
          <p:cNvSpPr txBox="1"/>
          <p:nvPr/>
        </p:nvSpPr>
        <p:spPr>
          <a:xfrm>
            <a:off x="4769170" y="1786777"/>
            <a:ext cx="2872543" cy="27670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>
                <a:latin typeface="DENSO Sans" panose="00000500000000000000"/>
              </a:rPr>
              <a:t>3</a:t>
            </a:r>
            <a:r>
              <a:rPr lang="en-US" sz="1200" dirty="0" smtClean="0">
                <a:latin typeface="DENSO Sans" panose="00000500000000000000"/>
              </a:rPr>
              <a:t>.</a:t>
            </a:r>
            <a:r>
              <a:rPr lang="th-TH" sz="1200" dirty="0" smtClean="0">
                <a:latin typeface="DENSO Sans" panose="00000500000000000000"/>
              </a:rPr>
              <a:t> </a:t>
            </a:r>
            <a:r>
              <a:rPr lang="en-US" sz="1200" dirty="0" smtClean="0">
                <a:latin typeface="DENSO Sans" panose="00000500000000000000"/>
              </a:rPr>
              <a:t> Management Annual Plan</a:t>
            </a:r>
            <a:endParaRPr lang="en-US" sz="1200" dirty="0">
              <a:latin typeface="DENSO Sans" panose="00000500000000000000"/>
            </a:endParaRPr>
          </a:p>
        </p:txBody>
      </p:sp>
      <p:sp>
        <p:nvSpPr>
          <p:cNvPr id="242" name="TextBox 54">
            <a:extLst>
              <a:ext uri="{FF2B5EF4-FFF2-40B4-BE49-F238E27FC236}">
                <a16:creationId xmlns:a16="http://schemas.microsoft.com/office/drawing/2014/main" xmlns="" id="{65F81BBB-D875-4A60-B1DE-364CE68F33E6}"/>
              </a:ext>
            </a:extLst>
          </p:cNvPr>
          <p:cNvSpPr txBox="1"/>
          <p:nvPr/>
        </p:nvSpPr>
        <p:spPr>
          <a:xfrm>
            <a:off x="4782326" y="2277423"/>
            <a:ext cx="2016102" cy="31802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>
                <a:latin typeface="DENSO Sans" panose="00000500000000000000"/>
              </a:rPr>
              <a:t>4</a:t>
            </a:r>
            <a:r>
              <a:rPr lang="en-US" sz="1200" dirty="0" smtClean="0">
                <a:latin typeface="DENSO Sans" panose="00000500000000000000"/>
              </a:rPr>
              <a:t>.</a:t>
            </a:r>
            <a:r>
              <a:rPr lang="th-TH" sz="1200" dirty="0" smtClean="0">
                <a:latin typeface="DENSO Sans" panose="00000500000000000000"/>
              </a:rPr>
              <a:t>  </a:t>
            </a:r>
            <a:r>
              <a:rPr lang="en-US" sz="1200" dirty="0" smtClean="0">
                <a:latin typeface="DENSO Sans" panose="00000500000000000000"/>
              </a:rPr>
              <a:t>Management role</a:t>
            </a:r>
            <a:endParaRPr lang="en-US" sz="1200" dirty="0">
              <a:latin typeface="DENSO Sans" panose="00000500000000000000"/>
            </a:endParaRPr>
          </a:p>
        </p:txBody>
      </p:sp>
      <p:sp>
        <p:nvSpPr>
          <p:cNvPr id="243" name="TextBox 54">
            <a:extLst>
              <a:ext uri="{FF2B5EF4-FFF2-40B4-BE49-F238E27FC236}">
                <a16:creationId xmlns:a16="http://schemas.microsoft.com/office/drawing/2014/main" xmlns="" id="{65F81BBB-D875-4A60-B1DE-364CE68F33E6}"/>
              </a:ext>
            </a:extLst>
          </p:cNvPr>
          <p:cNvSpPr txBox="1"/>
          <p:nvPr/>
        </p:nvSpPr>
        <p:spPr>
          <a:xfrm>
            <a:off x="6902051" y="852305"/>
            <a:ext cx="1631783" cy="18948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 smtClean="0">
                <a:latin typeface="DENSO Sans" panose="00000500000000000000"/>
              </a:rPr>
              <a:t>5.</a:t>
            </a:r>
            <a:r>
              <a:rPr lang="th-TH" sz="1200" dirty="0" smtClean="0">
                <a:latin typeface="DENSO Sans" panose="00000500000000000000"/>
              </a:rPr>
              <a:t> </a:t>
            </a:r>
            <a:r>
              <a:rPr lang="en-US" sz="1200" dirty="0" smtClean="0">
                <a:latin typeface="DENSO Sans" panose="00000500000000000000"/>
              </a:rPr>
              <a:t> Register</a:t>
            </a:r>
            <a:endParaRPr lang="en-US" sz="1200" dirty="0">
              <a:latin typeface="DENSO Sans" panose="00000500000000000000"/>
            </a:endParaRPr>
          </a:p>
        </p:txBody>
      </p:sp>
      <p:sp>
        <p:nvSpPr>
          <p:cNvPr id="244" name="TextBox 54">
            <a:extLst>
              <a:ext uri="{FF2B5EF4-FFF2-40B4-BE49-F238E27FC236}">
                <a16:creationId xmlns:a16="http://schemas.microsoft.com/office/drawing/2014/main" xmlns="" id="{65F81BBB-D875-4A60-B1DE-364CE68F33E6}"/>
              </a:ext>
            </a:extLst>
          </p:cNvPr>
          <p:cNvSpPr txBox="1"/>
          <p:nvPr/>
        </p:nvSpPr>
        <p:spPr>
          <a:xfrm>
            <a:off x="6917028" y="1343502"/>
            <a:ext cx="973399" cy="19395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dirty="0" smtClean="0">
                <a:latin typeface="DENSO Sans" panose="00000500000000000000"/>
              </a:rPr>
              <a:t>6.</a:t>
            </a:r>
            <a:r>
              <a:rPr lang="th-TH" sz="1200" dirty="0" smtClean="0">
                <a:latin typeface="DENSO Sans" panose="00000500000000000000"/>
              </a:rPr>
              <a:t> </a:t>
            </a:r>
            <a:r>
              <a:rPr lang="en-US" sz="1200" dirty="0" smtClean="0">
                <a:latin typeface="DENSO Sans" panose="00000500000000000000"/>
              </a:rPr>
              <a:t> Login</a:t>
            </a:r>
            <a:endParaRPr lang="en-US" sz="1200" dirty="0">
              <a:latin typeface="DENSO Sans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74551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125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38558" y="616152"/>
            <a:ext cx="3906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DENSO Sans" panose="00000500000000000000" pitchFamily="50" charset="0"/>
                <a:cs typeface="Calibri" panose="020F0502020204030204" pitchFamily="34" charset="0"/>
              </a:rPr>
              <a:t>3. Summary All Requirements</a:t>
            </a:r>
            <a:endParaRPr lang="th-TH" b="1" dirty="0">
              <a:latin typeface="DENSO Sans" panose="00000500000000000000" pitchFamily="50" charset="0"/>
              <a:cs typeface="Calibri" panose="020F0502020204030204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5201508" y="907813"/>
            <a:ext cx="2286941" cy="1274201"/>
            <a:chOff x="3170646" y="737414"/>
            <a:chExt cx="2571895" cy="1519289"/>
          </a:xfrm>
        </p:grpSpPr>
        <p:sp>
          <p:nvSpPr>
            <p:cNvPr id="3" name="Rectangle 2"/>
            <p:cNvSpPr/>
            <p:nvPr/>
          </p:nvSpPr>
          <p:spPr>
            <a:xfrm>
              <a:off x="3216708" y="751045"/>
              <a:ext cx="2525833" cy="148999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4851001" y="754581"/>
              <a:ext cx="0" cy="14679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216707" y="1010877"/>
              <a:ext cx="25258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216707" y="1268329"/>
              <a:ext cx="252583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216707" y="1543537"/>
              <a:ext cx="252583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216706" y="1774356"/>
              <a:ext cx="252583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3433629" y="737414"/>
              <a:ext cx="829073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DENSO Sans" panose="00000500000000000000" pitchFamily="50" charset="0"/>
                  <a:cs typeface="Calibri" panose="020F0502020204030204" pitchFamily="34" charset="0"/>
                </a:rPr>
                <a:t>Status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925882" y="746746"/>
              <a:ext cx="614271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  <a:latin typeface="DENSO Sans" panose="00000500000000000000" pitchFamily="50" charset="0"/>
                  <a:cs typeface="Calibri" panose="020F0502020204030204" pitchFamily="34" charset="0"/>
                </a:rPr>
                <a:t>Item</a:t>
              </a:r>
              <a:endParaRPr lang="en-US" sz="1400" b="1" dirty="0">
                <a:solidFill>
                  <a:schemeClr val="bg1"/>
                </a:solidFill>
                <a:latin typeface="DENSO Sans" panose="00000500000000000000" pitchFamily="50" charset="0"/>
                <a:cs typeface="Calibri" panose="020F0502020204030204" pitchFamily="34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3216707" y="2005175"/>
              <a:ext cx="252583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3177995" y="1041855"/>
              <a:ext cx="1404694" cy="29358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  <a:latin typeface="DENSO Sans" panose="00000500000000000000" pitchFamily="50" charset="0"/>
                  <a:cs typeface="Calibri" panose="020F0502020204030204" pitchFamily="34" charset="0"/>
                </a:rPr>
                <a:t>1. Waiting confirm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170646" y="1289541"/>
              <a:ext cx="1107996" cy="24622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defTabSz="914400"/>
              <a:r>
                <a:rPr lang="en-US" sz="1000" b="1" dirty="0">
                  <a:solidFill>
                    <a:schemeClr val="bg1"/>
                  </a:solidFill>
                  <a:latin typeface="DENSO Sans" panose="00000500000000000000" pitchFamily="50" charset="0"/>
                  <a:cs typeface="Calibri" panose="020F0502020204030204" pitchFamily="34" charset="0"/>
                </a:rPr>
                <a:t>2. Confirmed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171173" y="1553572"/>
              <a:ext cx="1184940" cy="24622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defTabSz="914400"/>
              <a:r>
                <a:rPr lang="en-US" sz="1000" b="1" dirty="0">
                  <a:solidFill>
                    <a:schemeClr val="bg1"/>
                  </a:solidFill>
                  <a:latin typeface="DENSO Sans" panose="00000500000000000000" pitchFamily="50" charset="0"/>
                  <a:cs typeface="Calibri" panose="020F0502020204030204" pitchFamily="34" charset="0"/>
                </a:rPr>
                <a:t>3</a:t>
              </a:r>
              <a:r>
                <a:rPr lang="en-US" sz="1000" b="1" dirty="0" smtClean="0">
                  <a:solidFill>
                    <a:schemeClr val="bg1"/>
                  </a:solidFill>
                  <a:latin typeface="DENSO Sans" panose="00000500000000000000" pitchFamily="50" charset="0"/>
                  <a:cs typeface="Calibri" panose="020F0502020204030204" pitchFamily="34" charset="0"/>
                </a:rPr>
                <a:t>. Developing</a:t>
              </a:r>
              <a:endParaRPr lang="en-US" sz="1000" b="1" dirty="0">
                <a:solidFill>
                  <a:schemeClr val="bg1"/>
                </a:solidFill>
                <a:latin typeface="DENSO Sans" panose="00000500000000000000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171173" y="1766998"/>
              <a:ext cx="1031051" cy="24622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defTabSz="914400"/>
              <a:r>
                <a:rPr lang="en-US" sz="1000" b="1" dirty="0">
                  <a:solidFill>
                    <a:schemeClr val="bg1"/>
                  </a:solidFill>
                  <a:latin typeface="DENSO Sans" panose="00000500000000000000" pitchFamily="50" charset="0"/>
                  <a:cs typeface="Calibri" panose="020F0502020204030204" pitchFamily="34" charset="0"/>
                </a:rPr>
                <a:t>4</a:t>
              </a:r>
              <a:r>
                <a:rPr lang="en-US" sz="1000" b="1" dirty="0" smtClean="0">
                  <a:solidFill>
                    <a:schemeClr val="bg1"/>
                  </a:solidFill>
                  <a:latin typeface="DENSO Sans" panose="00000500000000000000" pitchFamily="50" charset="0"/>
                  <a:cs typeface="Calibri" panose="020F0502020204030204" pitchFamily="34" charset="0"/>
                </a:rPr>
                <a:t>. Complete</a:t>
              </a:r>
              <a:endParaRPr lang="en-US" sz="1000" b="1" dirty="0">
                <a:solidFill>
                  <a:schemeClr val="bg1"/>
                </a:solidFill>
                <a:latin typeface="DENSO Sans" panose="00000500000000000000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181158" y="1975530"/>
              <a:ext cx="877163" cy="24622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defTabSz="914400"/>
              <a:r>
                <a:rPr lang="en-US" sz="1000" b="1" dirty="0">
                  <a:solidFill>
                    <a:schemeClr val="bg1"/>
                  </a:solidFill>
                  <a:latin typeface="DENSO Sans" panose="00000500000000000000" pitchFamily="50" charset="0"/>
                  <a:cs typeface="Calibri" panose="020F0502020204030204" pitchFamily="34" charset="0"/>
                </a:rPr>
                <a:t>5</a:t>
              </a:r>
              <a:r>
                <a:rPr lang="en-US" sz="1000" b="1" dirty="0" smtClean="0">
                  <a:solidFill>
                    <a:schemeClr val="bg1"/>
                  </a:solidFill>
                  <a:latin typeface="DENSO Sans" panose="00000500000000000000" pitchFamily="50" charset="0"/>
                  <a:cs typeface="Calibri" panose="020F0502020204030204" pitchFamily="34" charset="0"/>
                </a:rPr>
                <a:t>. Cancel</a:t>
              </a:r>
              <a:endParaRPr lang="en-US" sz="1000" b="1" dirty="0">
                <a:solidFill>
                  <a:schemeClr val="bg1"/>
                </a:solidFill>
                <a:latin typeface="DENSO Sans" panose="00000500000000000000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023600" y="1035113"/>
              <a:ext cx="294208" cy="29358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DENSO Sans" panose="00000500000000000000" pitchFamily="50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980333" y="1310485"/>
              <a:ext cx="380739" cy="29358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  <a:latin typeface="DENSO Sans" panose="00000500000000000000" pitchFamily="50" charset="0"/>
                  <a:cs typeface="Calibri" panose="020F0502020204030204" pitchFamily="34" charset="0"/>
                </a:rPr>
                <a:t>3</a:t>
              </a:r>
              <a:r>
                <a:rPr lang="en-US" sz="1000" b="1" dirty="0">
                  <a:solidFill>
                    <a:schemeClr val="bg1"/>
                  </a:solidFill>
                  <a:latin typeface="DENSO Sans" panose="00000500000000000000" pitchFamily="50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039896" y="1541303"/>
              <a:ext cx="261611" cy="24622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DENSO Sans" panose="00000500000000000000" pitchFamily="50" charset="0"/>
                  <a:cs typeface="Calibri" panose="020F0502020204030204" pitchFamily="34" charset="0"/>
                </a:rPr>
                <a:t>-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039896" y="1780469"/>
              <a:ext cx="261611" cy="24622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DENSO Sans" panose="00000500000000000000" pitchFamily="50" charset="0"/>
                  <a:cs typeface="Calibri" panose="020F0502020204030204" pitchFamily="34" charset="0"/>
                </a:rPr>
                <a:t>-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039896" y="2010482"/>
              <a:ext cx="261611" cy="24622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DENSO Sans" panose="00000500000000000000" pitchFamily="50" charset="0"/>
                  <a:cs typeface="Calibri" panose="020F0502020204030204" pitchFamily="34" charset="0"/>
                </a:rPr>
                <a:t>-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10887" y="1056758"/>
            <a:ext cx="3593983" cy="1037080"/>
            <a:chOff x="2420006" y="5335480"/>
            <a:chExt cx="5335591" cy="1010999"/>
          </a:xfrm>
        </p:grpSpPr>
        <p:sp>
          <p:nvSpPr>
            <p:cNvPr id="34" name="Rectangle 33"/>
            <p:cNvSpPr/>
            <p:nvPr/>
          </p:nvSpPr>
          <p:spPr>
            <a:xfrm>
              <a:off x="2817878" y="5335480"/>
              <a:ext cx="4585361" cy="1010999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420006" y="5370191"/>
              <a:ext cx="5335591" cy="93011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400" b="1" dirty="0">
                  <a:latin typeface="DENSO Sans" panose="00000500000000000000" pitchFamily="50" charset="0"/>
                  <a:cs typeface="Calibri" panose="020F0502020204030204" pitchFamily="34" charset="0"/>
                </a:rPr>
                <a:t>Item all = </a:t>
              </a:r>
              <a:r>
                <a:rPr lang="en-US" sz="1400" b="1" dirty="0" smtClean="0">
                  <a:latin typeface="DENSO Sans" panose="00000500000000000000" pitchFamily="50" charset="0"/>
                  <a:cs typeface="Calibri" panose="020F0502020204030204" pitchFamily="34" charset="0"/>
                </a:rPr>
                <a:t>39 </a:t>
              </a:r>
              <a:endParaRPr lang="en-US" sz="1400" b="1" dirty="0">
                <a:latin typeface="DENSO Sans" panose="00000500000000000000" pitchFamily="50" charset="0"/>
                <a:cs typeface="Calibri" panose="020F0502020204030204" pitchFamily="34" charset="0"/>
              </a:endParaRPr>
            </a:p>
            <a:p>
              <a:pPr algn="ctr"/>
              <a:r>
                <a:rPr lang="en-US" sz="1400" b="1" dirty="0">
                  <a:latin typeface="DENSO Sans" panose="00000500000000000000" pitchFamily="50" charset="0"/>
                  <a:cs typeface="Calibri" panose="020F0502020204030204" pitchFamily="34" charset="0"/>
                </a:rPr>
                <a:t>Confirm = </a:t>
              </a:r>
              <a:r>
                <a:rPr lang="en-US" sz="1400" b="1" dirty="0" smtClean="0">
                  <a:latin typeface="DENSO Sans" panose="00000500000000000000" pitchFamily="50" charset="0"/>
                  <a:cs typeface="Calibri" panose="020F0502020204030204" pitchFamily="34" charset="0"/>
                </a:rPr>
                <a:t>37 </a:t>
              </a:r>
              <a:r>
                <a:rPr lang="en-US" sz="1400" b="1" dirty="0">
                  <a:latin typeface="DENSO Sans" panose="00000500000000000000" pitchFamily="50" charset="0"/>
                  <a:cs typeface="Calibri" panose="020F0502020204030204" pitchFamily="34" charset="0"/>
                </a:rPr>
                <a:t>and waiting = </a:t>
              </a:r>
              <a:r>
                <a:rPr lang="en-US" sz="1400" b="1" dirty="0" smtClean="0">
                  <a:latin typeface="DENSO Sans" panose="00000500000000000000" pitchFamily="50" charset="0"/>
                  <a:cs typeface="Calibri" panose="020F0502020204030204" pitchFamily="34" charset="0"/>
                </a:rPr>
                <a:t>2</a:t>
              </a:r>
              <a:endParaRPr lang="en-US" sz="1400" b="1" dirty="0">
                <a:latin typeface="DENSO Sans" panose="00000500000000000000" pitchFamily="50" charset="0"/>
                <a:cs typeface="Calibri" panose="020F0502020204030204" pitchFamily="34" charset="0"/>
              </a:endParaRPr>
            </a:p>
            <a:p>
              <a:pPr algn="ctr"/>
              <a:r>
                <a:rPr lang="en-US" sz="1400" b="1" dirty="0">
                  <a:latin typeface="DENSO Sans" panose="00000500000000000000" pitchFamily="50" charset="0"/>
                  <a:cs typeface="Calibri" panose="020F0502020204030204" pitchFamily="34" charset="0"/>
                </a:rPr>
                <a:t>Summary </a:t>
              </a:r>
              <a:r>
                <a:rPr lang="th-TH" sz="1400" b="1" dirty="0">
                  <a:latin typeface="DENSO Sans" panose="00000500000000000000" pitchFamily="50" charset="0"/>
                  <a:cs typeface="Calibri" panose="020F0502020204030204" pitchFamily="34" charset="0"/>
                </a:rPr>
                <a:t>(</a:t>
              </a:r>
              <a:r>
                <a:rPr lang="en-US" sz="1400" b="1" dirty="0">
                  <a:latin typeface="DENSO Sans" panose="00000500000000000000" pitchFamily="50" charset="0"/>
                  <a:cs typeface="Calibri" panose="020F0502020204030204" pitchFamily="34" charset="0"/>
                </a:rPr>
                <a:t>%</a:t>
              </a:r>
              <a:r>
                <a:rPr lang="th-TH" sz="1400" b="1" dirty="0">
                  <a:latin typeface="DENSO Sans" panose="00000500000000000000" pitchFamily="50" charset="0"/>
                  <a:cs typeface="Calibri" panose="020F0502020204030204" pitchFamily="34" charset="0"/>
                </a:rPr>
                <a:t>)</a:t>
              </a:r>
              <a:r>
                <a:rPr lang="en-US" sz="1400" b="1" dirty="0">
                  <a:latin typeface="DENSO Sans" panose="00000500000000000000" pitchFamily="50" charset="0"/>
                  <a:cs typeface="Calibri" panose="020F0502020204030204" pitchFamily="34" charset="0"/>
                </a:rPr>
                <a:t> = </a:t>
              </a:r>
              <a:r>
                <a:rPr lang="en-US" sz="1400" b="1" dirty="0" smtClean="0">
                  <a:latin typeface="DENSO Sans" panose="00000500000000000000" pitchFamily="50" charset="0"/>
                  <a:cs typeface="Calibri" panose="020F0502020204030204" pitchFamily="34" charset="0"/>
                </a:rPr>
                <a:t>95 </a:t>
              </a:r>
              <a:r>
                <a:rPr lang="en-US" sz="1400" b="1" dirty="0">
                  <a:latin typeface="DENSO Sans" panose="00000500000000000000" pitchFamily="50" charset="0"/>
                  <a:cs typeface="Calibri" panose="020F0502020204030204" pitchFamily="34" charset="0"/>
                </a:rPr>
                <a:t>% of Confirm requirement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-1" y="73592"/>
            <a:ext cx="5993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bg1"/>
                </a:solidFill>
                <a:latin typeface="DENSO Sans" panose="00000500000000000000" pitchFamily="50" charset="0"/>
                <a:cs typeface="Calibri" panose="020F0502020204030204" pitchFamily="34" charset="0"/>
              </a:rPr>
              <a:t>E-PCR System </a:t>
            </a:r>
            <a:r>
              <a:rPr lang="en-US" sz="1400" b="1" dirty="0">
                <a:solidFill>
                  <a:schemeClr val="bg1"/>
                </a:solidFill>
                <a:latin typeface="DENSO Sans" panose="00000500000000000000" pitchFamily="50" charset="0"/>
                <a:cs typeface="Calibri" panose="020F0502020204030204" pitchFamily="34" charset="0"/>
              </a:rPr>
              <a:t>(E</a:t>
            </a:r>
            <a:r>
              <a:rPr lang="en-US" altLang="en-US" sz="1400" b="1" dirty="0">
                <a:solidFill>
                  <a:schemeClr val="bg1"/>
                </a:solidFill>
                <a:latin typeface="DENSO Sans" panose="00000500000000000000" pitchFamily="50" charset="0"/>
                <a:cs typeface="Calibri" panose="020F0502020204030204" pitchFamily="34" charset="0"/>
              </a:rPr>
              <a:t>lectronics</a:t>
            </a:r>
            <a:r>
              <a:rPr lang="th-TH" altLang="en-US" sz="1400" b="1" dirty="0">
                <a:solidFill>
                  <a:schemeClr val="bg1"/>
                </a:solidFill>
                <a:latin typeface="DENSO Sans" panose="00000500000000000000" pitchFamily="50" charset="0"/>
                <a:cs typeface="Calibri" panose="020F0502020204030204" pitchFamily="34" charset="0"/>
              </a:rPr>
              <a:t> </a:t>
            </a:r>
            <a:r>
              <a:rPr lang="en-US" altLang="en-US" sz="1400" b="1" dirty="0">
                <a:solidFill>
                  <a:schemeClr val="bg1"/>
                </a:solidFill>
                <a:latin typeface="DENSO Sans" panose="00000500000000000000" pitchFamily="50" charset="0"/>
                <a:cs typeface="Calibri" panose="020F0502020204030204" pitchFamily="34" charset="0"/>
              </a:rPr>
              <a:t> Process Change Report</a:t>
            </a:r>
            <a:r>
              <a:rPr lang="en-US" sz="1400" b="1" dirty="0">
                <a:solidFill>
                  <a:schemeClr val="bg1"/>
                </a:solidFill>
                <a:latin typeface="DENSO Sans" panose="00000500000000000000" pitchFamily="50" charset="0"/>
                <a:cs typeface="Calibri" panose="020F0502020204030204" pitchFamily="34" charset="0"/>
              </a:rPr>
              <a:t>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30" y="2282295"/>
            <a:ext cx="8928340" cy="45103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angle 10">
            <a:hlinkClick r:id="rId3" action="ppaction://hlinkpres?slideindex=1&amp;slidetitle="/>
          </p:cNvPr>
          <p:cNvSpPr/>
          <p:nvPr/>
        </p:nvSpPr>
        <p:spPr>
          <a:xfrm>
            <a:off x="7402281" y="2775349"/>
            <a:ext cx="492443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defTabSz="914400"/>
            <a:r>
              <a:rPr lang="en-US" sz="1000" b="1" u="sng" dirty="0">
                <a:latin typeface="DENSO Sans" panose="00000500000000000000" pitchFamily="50" charset="0"/>
                <a:cs typeface="Calibri" panose="020F0502020204030204" pitchFamily="34" charset="0"/>
              </a:rPr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86498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34506"/>
            <a:ext cx="9144000" cy="6125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364" t="531" r="302" b="83461"/>
          <a:stretch/>
        </p:blipFill>
        <p:spPr>
          <a:xfrm>
            <a:off x="141689" y="1115294"/>
            <a:ext cx="8874856" cy="7239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35512" y="672323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DENSO Sans" panose="00000500000000000000" pitchFamily="50" charset="0"/>
                <a:cs typeface="Calibri" panose="020F0502020204030204" pitchFamily="34" charset="0"/>
              </a:rPr>
              <a:t>Summary All Requirements</a:t>
            </a:r>
            <a:endParaRPr lang="th-TH" b="1" dirty="0">
              <a:latin typeface="DENSO Sans" panose="00000500000000000000" pitchFamily="50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hlinkClick r:id="rId3" action="ppaction://hlinkpres?slideindex=1&amp;slidetitle="/>
          </p:cNvPr>
          <p:cNvSpPr/>
          <p:nvPr/>
        </p:nvSpPr>
        <p:spPr>
          <a:xfrm>
            <a:off x="7521740" y="1563096"/>
            <a:ext cx="492443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1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ENSO Sans" panose="00000500000000000000"/>
              </a:rPr>
              <a:t>Link</a:t>
            </a:r>
            <a:endParaRPr lang="en-US" sz="1000" b="1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ENSO Sans" panose="0000050000000000000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" y="73592"/>
            <a:ext cx="5993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bg1"/>
                </a:solidFill>
                <a:latin typeface="DENSO Sans" panose="00000500000000000000" pitchFamily="50" charset="0"/>
                <a:cs typeface="Calibri" panose="020F0502020204030204" pitchFamily="34" charset="0"/>
              </a:rPr>
              <a:t>E-PCR System </a:t>
            </a:r>
            <a:r>
              <a:rPr lang="en-US" sz="1400" b="1" dirty="0">
                <a:solidFill>
                  <a:schemeClr val="bg1"/>
                </a:solidFill>
                <a:latin typeface="DENSO Sans" panose="00000500000000000000" pitchFamily="50" charset="0"/>
                <a:cs typeface="Calibri" panose="020F0502020204030204" pitchFamily="34" charset="0"/>
              </a:rPr>
              <a:t>(E</a:t>
            </a:r>
            <a:r>
              <a:rPr lang="en-US" altLang="en-US" sz="1400" b="1" dirty="0">
                <a:solidFill>
                  <a:schemeClr val="bg1"/>
                </a:solidFill>
                <a:latin typeface="DENSO Sans" panose="00000500000000000000" pitchFamily="50" charset="0"/>
                <a:cs typeface="Calibri" panose="020F0502020204030204" pitchFamily="34" charset="0"/>
              </a:rPr>
              <a:t>lectronics</a:t>
            </a:r>
            <a:r>
              <a:rPr lang="th-TH" altLang="en-US" sz="1400" b="1" dirty="0">
                <a:solidFill>
                  <a:schemeClr val="bg1"/>
                </a:solidFill>
                <a:latin typeface="DENSO Sans" panose="00000500000000000000" pitchFamily="50" charset="0"/>
                <a:cs typeface="Calibri" panose="020F0502020204030204" pitchFamily="34" charset="0"/>
              </a:rPr>
              <a:t> </a:t>
            </a:r>
            <a:r>
              <a:rPr lang="en-US" altLang="en-US" sz="1400" b="1" dirty="0">
                <a:solidFill>
                  <a:schemeClr val="bg1"/>
                </a:solidFill>
                <a:latin typeface="DENSO Sans" panose="00000500000000000000" pitchFamily="50" charset="0"/>
                <a:cs typeface="Calibri" panose="020F0502020204030204" pitchFamily="34" charset="0"/>
              </a:rPr>
              <a:t> Process Change Report</a:t>
            </a:r>
            <a:r>
              <a:rPr lang="en-US" sz="1400" b="1" dirty="0">
                <a:solidFill>
                  <a:schemeClr val="bg1"/>
                </a:solidFill>
                <a:latin typeface="DENSO Sans" panose="00000500000000000000" pitchFamily="50" charset="0"/>
                <a:cs typeface="Calibri" panose="020F0502020204030204" pitchFamily="34" charset="0"/>
              </a:rPr>
              <a:t>)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689" y="1821940"/>
            <a:ext cx="8874856" cy="49241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263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69012"/>
            <a:ext cx="9144000" cy="6125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512" y="672323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DENSO Sans" panose="00000500000000000000" pitchFamily="50" charset="0"/>
                <a:cs typeface="Calibri" panose="020F0502020204030204" pitchFamily="34" charset="0"/>
              </a:rPr>
              <a:t>Summary All Requirements</a:t>
            </a:r>
            <a:endParaRPr lang="th-TH" b="1" dirty="0">
              <a:latin typeface="DENSO Sans" panose="00000500000000000000" pitchFamily="50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hlinkClick r:id="rId2" action="ppaction://hlinkpres?slideindex=1&amp;slidetitle="/>
          </p:cNvPr>
          <p:cNvSpPr/>
          <p:nvPr/>
        </p:nvSpPr>
        <p:spPr>
          <a:xfrm>
            <a:off x="7521740" y="1632104"/>
            <a:ext cx="492443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1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ENSO Sans" panose="00000500000000000000"/>
              </a:rPr>
              <a:t>Link</a:t>
            </a:r>
            <a:endParaRPr lang="en-US" sz="1000" b="1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ENSO Sans" panose="0000050000000000000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" y="73592"/>
            <a:ext cx="5993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bg1"/>
                </a:solidFill>
                <a:latin typeface="DENSO Sans" panose="00000500000000000000" pitchFamily="50" charset="0"/>
                <a:cs typeface="Calibri" panose="020F0502020204030204" pitchFamily="34" charset="0"/>
              </a:rPr>
              <a:t>E-PCR System </a:t>
            </a:r>
            <a:r>
              <a:rPr lang="en-US" sz="1400" b="1" dirty="0">
                <a:solidFill>
                  <a:schemeClr val="bg1"/>
                </a:solidFill>
                <a:latin typeface="DENSO Sans" panose="00000500000000000000" pitchFamily="50" charset="0"/>
                <a:cs typeface="Calibri" panose="020F0502020204030204" pitchFamily="34" charset="0"/>
              </a:rPr>
              <a:t>(E</a:t>
            </a:r>
            <a:r>
              <a:rPr lang="en-US" altLang="en-US" sz="1400" b="1" dirty="0">
                <a:solidFill>
                  <a:schemeClr val="bg1"/>
                </a:solidFill>
                <a:latin typeface="DENSO Sans" panose="00000500000000000000" pitchFamily="50" charset="0"/>
                <a:cs typeface="Calibri" panose="020F0502020204030204" pitchFamily="34" charset="0"/>
              </a:rPr>
              <a:t>lectronics</a:t>
            </a:r>
            <a:r>
              <a:rPr lang="th-TH" altLang="en-US" sz="1400" b="1" dirty="0">
                <a:solidFill>
                  <a:schemeClr val="bg1"/>
                </a:solidFill>
                <a:latin typeface="DENSO Sans" panose="00000500000000000000" pitchFamily="50" charset="0"/>
                <a:cs typeface="Calibri" panose="020F0502020204030204" pitchFamily="34" charset="0"/>
              </a:rPr>
              <a:t> </a:t>
            </a:r>
            <a:r>
              <a:rPr lang="en-US" altLang="en-US" sz="1400" b="1" dirty="0">
                <a:solidFill>
                  <a:schemeClr val="bg1"/>
                </a:solidFill>
                <a:latin typeface="DENSO Sans" panose="00000500000000000000" pitchFamily="50" charset="0"/>
                <a:cs typeface="Calibri" panose="020F0502020204030204" pitchFamily="34" charset="0"/>
              </a:rPr>
              <a:t> Process Change Report</a:t>
            </a:r>
            <a:r>
              <a:rPr lang="en-US" sz="1400" b="1" dirty="0">
                <a:solidFill>
                  <a:schemeClr val="bg1"/>
                </a:solidFill>
                <a:latin typeface="DENSO Sans" panose="00000500000000000000" pitchFamily="50" charset="0"/>
                <a:cs typeface="Calibri" panose="020F0502020204030204" pitchFamily="34" charset="0"/>
              </a:rPr>
              <a:t>)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24436" y="1270570"/>
            <a:ext cx="8874856" cy="4433827"/>
            <a:chOff x="141689" y="1123920"/>
            <a:chExt cx="8874856" cy="4433827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/>
            <a:srcRect l="364" t="531" r="302" b="83461"/>
            <a:stretch/>
          </p:blipFill>
          <p:spPr>
            <a:xfrm>
              <a:off x="141689" y="1123920"/>
              <a:ext cx="8874856" cy="72390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4"/>
            <a:srcRect l="178" t="646"/>
            <a:stretch/>
          </p:blipFill>
          <p:spPr>
            <a:xfrm>
              <a:off x="141689" y="1846053"/>
              <a:ext cx="8874856" cy="371169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410353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" y="1253101"/>
            <a:ext cx="8999219" cy="28183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80" y="1253101"/>
            <a:ext cx="8999219" cy="281836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0" y="749"/>
            <a:ext cx="9144000" cy="6125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878" y="672323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DENSO Sans" panose="00000500000000000000" pitchFamily="50" charset="0"/>
                <a:cs typeface="Calibri" panose="020F0502020204030204" pitchFamily="34" charset="0"/>
              </a:rPr>
              <a:t>Summary All Requirements</a:t>
            </a:r>
            <a:endParaRPr lang="th-TH" b="1" dirty="0">
              <a:latin typeface="DENSO Sans" panose="00000500000000000000" pitchFamily="50" charset="0"/>
              <a:cs typeface="Calibri" panose="020F050202020403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-1" y="73592"/>
            <a:ext cx="5993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bg1"/>
                </a:solidFill>
                <a:latin typeface="DENSO Sans" panose="00000500000000000000" pitchFamily="50" charset="0"/>
                <a:cs typeface="Calibri" panose="020F0502020204030204" pitchFamily="34" charset="0"/>
              </a:rPr>
              <a:t>E-PCR System </a:t>
            </a:r>
            <a:r>
              <a:rPr lang="en-US" sz="1400" b="1" dirty="0">
                <a:solidFill>
                  <a:schemeClr val="bg1"/>
                </a:solidFill>
                <a:latin typeface="DENSO Sans" panose="00000500000000000000" pitchFamily="50" charset="0"/>
                <a:cs typeface="Calibri" panose="020F0502020204030204" pitchFamily="34" charset="0"/>
              </a:rPr>
              <a:t>(E</a:t>
            </a:r>
            <a:r>
              <a:rPr lang="en-US" altLang="en-US" sz="1400" b="1" dirty="0">
                <a:solidFill>
                  <a:schemeClr val="bg1"/>
                </a:solidFill>
                <a:latin typeface="DENSO Sans" panose="00000500000000000000" pitchFamily="50" charset="0"/>
                <a:cs typeface="Calibri" panose="020F0502020204030204" pitchFamily="34" charset="0"/>
              </a:rPr>
              <a:t>lectronics</a:t>
            </a:r>
            <a:r>
              <a:rPr lang="th-TH" altLang="en-US" sz="1400" b="1" dirty="0">
                <a:solidFill>
                  <a:schemeClr val="bg1"/>
                </a:solidFill>
                <a:latin typeface="DENSO Sans" panose="00000500000000000000" pitchFamily="50" charset="0"/>
                <a:cs typeface="Calibri" panose="020F0502020204030204" pitchFamily="34" charset="0"/>
              </a:rPr>
              <a:t> </a:t>
            </a:r>
            <a:r>
              <a:rPr lang="en-US" altLang="en-US" sz="1400" b="1" dirty="0">
                <a:solidFill>
                  <a:schemeClr val="bg1"/>
                </a:solidFill>
                <a:latin typeface="DENSO Sans" panose="00000500000000000000" pitchFamily="50" charset="0"/>
                <a:cs typeface="Calibri" panose="020F0502020204030204" pitchFamily="34" charset="0"/>
              </a:rPr>
              <a:t> Process Change Report</a:t>
            </a:r>
            <a:r>
              <a:rPr lang="en-US" sz="1400" b="1" dirty="0">
                <a:solidFill>
                  <a:schemeClr val="bg1"/>
                </a:solidFill>
                <a:latin typeface="DENSO Sans" panose="00000500000000000000" pitchFamily="50" charset="0"/>
                <a:cs typeface="Calibri" panose="020F0502020204030204" pitchFamily="34" charset="0"/>
              </a:rPr>
              <a:t>)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06" t="351" r="110"/>
          <a:stretch/>
        </p:blipFill>
        <p:spPr>
          <a:xfrm>
            <a:off x="91384" y="1528841"/>
            <a:ext cx="8979409" cy="28036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0" name="Rectangle 29">
            <a:hlinkClick r:id="rId4" action="ppaction://hlinkpres?slideindex=1&amp;slidetitle="/>
          </p:cNvPr>
          <p:cNvSpPr/>
          <p:nvPr/>
        </p:nvSpPr>
        <p:spPr>
          <a:xfrm>
            <a:off x="7552728" y="1784799"/>
            <a:ext cx="492443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1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ENSO Sans" panose="00000500000000000000"/>
              </a:rPr>
              <a:t>Link</a:t>
            </a:r>
            <a:endParaRPr lang="en-US" sz="1000" b="1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ENSO Sans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409941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12547"/>
            <a:chOff x="0" y="0"/>
            <a:chExt cx="9144000" cy="61254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9144000" cy="61254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179398" y="0"/>
              <a:ext cx="19646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DENSO Sans" panose="00000500000000000000" pitchFamily="50" charset="0"/>
                  <a:cs typeface="Calibri" panose="020F0502020204030204" pitchFamily="34" charset="0"/>
                </a:rPr>
                <a:t>28th August 2020 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1480" y="74377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DENSO Sans" panose="00000500000000000000" pitchFamily="50" charset="0"/>
                <a:cs typeface="Calibri" panose="020F0502020204030204" pitchFamily="34" charset="0"/>
              </a:rPr>
              <a:t>4.Next Action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2314" y="1244335"/>
            <a:ext cx="5120641" cy="524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latin typeface="DENSO Sans" panose="00000500000000000000" pitchFamily="50" charset="0"/>
                <a:cs typeface="Calibri" panose="020F0502020204030204" pitchFamily="34" charset="0"/>
              </a:rPr>
              <a:t>Design system</a:t>
            </a:r>
            <a:endParaRPr lang="th-TH" b="1" dirty="0">
              <a:latin typeface="DENSO Sans" panose="00000500000000000000" pitchFamily="50" charset="0"/>
              <a:cs typeface="Calibri" panose="020F0502020204030204" pitchFamily="34" charset="0"/>
            </a:endParaRPr>
          </a:p>
          <a:p>
            <a:pPr marL="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DENSO Sans" panose="00000500000000000000" pitchFamily="50" charset="0"/>
                <a:cs typeface="Calibri" panose="020F0502020204030204" pitchFamily="34" charset="0"/>
              </a:rPr>
              <a:t>Design data dictionary</a:t>
            </a:r>
          </a:p>
          <a:p>
            <a:pPr marL="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DENSO Sans" panose="00000500000000000000" pitchFamily="50" charset="0"/>
                <a:cs typeface="Calibri" panose="020F0502020204030204" pitchFamily="34" charset="0"/>
              </a:rPr>
              <a:t>Design structure database</a:t>
            </a:r>
          </a:p>
          <a:p>
            <a:pPr marL="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DENSO Sans" panose="00000500000000000000" pitchFamily="50" charset="0"/>
                <a:cs typeface="Calibri" panose="020F0502020204030204" pitchFamily="34" charset="0"/>
              </a:rPr>
              <a:t>Design User Interface module Create form</a:t>
            </a:r>
          </a:p>
          <a:p>
            <a:pPr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latin typeface="DENSO Sans" panose="00000500000000000000" pitchFamily="50" charset="0"/>
                <a:cs typeface="Calibri" panose="020F0502020204030204" pitchFamily="34" charset="0"/>
              </a:rPr>
              <a:t>Coding </a:t>
            </a:r>
          </a:p>
          <a:p>
            <a:pPr marL="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DENSO Sans" panose="00000500000000000000" pitchFamily="50" charset="0"/>
                <a:cs typeface="Calibri" panose="020F0502020204030204" pitchFamily="34" charset="0"/>
              </a:rPr>
              <a:t>Coding module Create form PCR</a:t>
            </a:r>
          </a:p>
          <a:p>
            <a:pPr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latin typeface="DENSO Sans" panose="00000500000000000000" pitchFamily="50" charset="0"/>
                <a:cs typeface="Calibri" panose="020F0502020204030204" pitchFamily="34" charset="0"/>
              </a:rPr>
              <a:t>Test </a:t>
            </a:r>
          </a:p>
          <a:p>
            <a:pPr marL="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DENSO Sans" panose="00000500000000000000" pitchFamily="50" charset="0"/>
                <a:cs typeface="Calibri" panose="020F0502020204030204" pitchFamily="34" charset="0"/>
              </a:rPr>
              <a:t>Test module Create form PCR By Tester</a:t>
            </a:r>
          </a:p>
          <a:p>
            <a:pPr marL="285750" indent="-285750" defTabSz="914400">
              <a:buFont typeface="Wingdings" panose="05000000000000000000" pitchFamily="2" charset="2"/>
              <a:buChar char="q"/>
            </a:pPr>
            <a:endParaRPr lang="en-US" dirty="0">
              <a:solidFill>
                <a:schemeClr val="dk1"/>
              </a:solidFill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285750" indent="-285750" defTabSz="914400">
              <a:buFont typeface="Wingdings" panose="05000000000000000000" pitchFamily="2" charset="2"/>
              <a:buChar char="q"/>
            </a:pPr>
            <a:endParaRPr lang="en-US" dirty="0">
              <a:solidFill>
                <a:schemeClr val="dk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" y="73592"/>
            <a:ext cx="5993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bg1"/>
                </a:solidFill>
                <a:latin typeface="DENSO Sans" panose="00000500000000000000" pitchFamily="50" charset="0"/>
                <a:cs typeface="Calibri" panose="020F0502020204030204" pitchFamily="34" charset="0"/>
              </a:rPr>
              <a:t>E-PCR System </a:t>
            </a:r>
            <a:r>
              <a:rPr lang="en-US" sz="1400" b="1" dirty="0">
                <a:solidFill>
                  <a:schemeClr val="bg1"/>
                </a:solidFill>
                <a:latin typeface="DENSO Sans" panose="00000500000000000000" pitchFamily="50" charset="0"/>
                <a:cs typeface="Calibri" panose="020F0502020204030204" pitchFamily="34" charset="0"/>
              </a:rPr>
              <a:t>(E</a:t>
            </a:r>
            <a:r>
              <a:rPr lang="en-US" altLang="en-US" sz="1400" b="1" dirty="0">
                <a:solidFill>
                  <a:schemeClr val="bg1"/>
                </a:solidFill>
                <a:latin typeface="DENSO Sans" panose="00000500000000000000" pitchFamily="50" charset="0"/>
                <a:cs typeface="Calibri" panose="020F0502020204030204" pitchFamily="34" charset="0"/>
              </a:rPr>
              <a:t>lectronics</a:t>
            </a:r>
            <a:r>
              <a:rPr lang="th-TH" altLang="en-US" sz="1400" b="1" dirty="0">
                <a:solidFill>
                  <a:schemeClr val="bg1"/>
                </a:solidFill>
                <a:latin typeface="DENSO Sans" panose="00000500000000000000" pitchFamily="50" charset="0"/>
                <a:cs typeface="Calibri" panose="020F0502020204030204" pitchFamily="34" charset="0"/>
              </a:rPr>
              <a:t> </a:t>
            </a:r>
            <a:r>
              <a:rPr lang="en-US" altLang="en-US" sz="1400" b="1" dirty="0">
                <a:solidFill>
                  <a:schemeClr val="bg1"/>
                </a:solidFill>
                <a:latin typeface="DENSO Sans" panose="00000500000000000000" pitchFamily="50" charset="0"/>
                <a:cs typeface="Calibri" panose="020F0502020204030204" pitchFamily="34" charset="0"/>
              </a:rPr>
              <a:t> Process Change Report</a:t>
            </a:r>
            <a:r>
              <a:rPr lang="en-US" sz="1400" b="1" dirty="0">
                <a:solidFill>
                  <a:schemeClr val="bg1"/>
                </a:solidFill>
                <a:latin typeface="DENSO Sans" panose="00000500000000000000" pitchFamily="50" charset="0"/>
                <a:cs typeface="Calibri" panose="020F0502020204030204" pitchFamily="34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50166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ธีมของ Office">
  <a:themeElements>
    <a:clrScheme name="ธีมของ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ธีมของ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ธีมของ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974</TotalTime>
  <Words>828</Words>
  <Application>Microsoft Office PowerPoint</Application>
  <PresentationFormat>On-screen Show (4:3)</PresentationFormat>
  <Paragraphs>245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MS PGothic</vt:lpstr>
      <vt:lpstr>Angsana New</vt:lpstr>
      <vt:lpstr>Arial</vt:lpstr>
      <vt:lpstr>Browallia New</vt:lpstr>
      <vt:lpstr>Calibri</vt:lpstr>
      <vt:lpstr>Calibri Light</vt:lpstr>
      <vt:lpstr>Cordia New</vt:lpstr>
      <vt:lpstr>DENSO Sans</vt:lpstr>
      <vt:lpstr>Goudy Old Style</vt:lpstr>
      <vt:lpstr>Wingdings</vt:lpstr>
      <vt:lpstr>ธีมของ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Kanyarat Rodtong</dc:creator>
  <cp:lastModifiedBy>dell</cp:lastModifiedBy>
  <cp:revision>145</cp:revision>
  <dcterms:created xsi:type="dcterms:W3CDTF">2020-08-25T13:43:24Z</dcterms:created>
  <dcterms:modified xsi:type="dcterms:W3CDTF">2020-08-27T15:54:21Z</dcterms:modified>
</cp:coreProperties>
</file>