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303" autoAdjust="0"/>
  </p:normalViewPr>
  <p:slideViewPr>
    <p:cSldViewPr snapToGrid="0">
      <p:cViewPr varScale="1">
        <p:scale>
          <a:sx n="77" d="100"/>
          <a:sy n="77" d="100"/>
        </p:scale>
        <p:origin x="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8662E-7DDA-490B-932D-71D738397F0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96D9C-A9D4-4867-A490-6A5D2F0D6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6D9C-A9D4-4867-A490-6A5D2F0D60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4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7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2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5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4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7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/>
          <p:cNvSpPr/>
          <p:nvPr/>
        </p:nvSpPr>
        <p:spPr>
          <a:xfrm>
            <a:off x="4585442" y="618446"/>
            <a:ext cx="4552462" cy="226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 smtClean="0"/>
              <a:t>อ</a:t>
            </a:r>
            <a:endParaRPr lang="en-US" sz="1350" dirty="0"/>
          </a:p>
        </p:txBody>
      </p:sp>
      <p:sp>
        <p:nvSpPr>
          <p:cNvPr id="17" name="Rectangle 16"/>
          <p:cNvSpPr/>
          <p:nvPr/>
        </p:nvSpPr>
        <p:spPr>
          <a:xfrm>
            <a:off x="7564928" y="2438796"/>
            <a:ext cx="1567198" cy="4302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12" name="Rectangle 211"/>
          <p:cNvSpPr/>
          <p:nvPr/>
        </p:nvSpPr>
        <p:spPr>
          <a:xfrm>
            <a:off x="5294281" y="1082587"/>
            <a:ext cx="550489" cy="202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4993003" y="2088139"/>
            <a:ext cx="828109" cy="202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7920159" y="1211214"/>
            <a:ext cx="901168" cy="220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6206649" y="2231596"/>
            <a:ext cx="904201" cy="19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6195255" y="1191549"/>
            <a:ext cx="1300164" cy="198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4996210" y="1764736"/>
            <a:ext cx="811045" cy="198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4984750" y="816214"/>
            <a:ext cx="811045" cy="198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01271"/>
            <a:ext cx="4583575" cy="3869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smtClean="0"/>
              <a:t>v</a:t>
            </a:r>
            <a:endParaRPr lang="en-US" sz="1350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562">
            <a:off x="518636" y="1104015"/>
            <a:ext cx="397484" cy="39748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4984749" y="1427926"/>
            <a:ext cx="811045" cy="198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0493056" y="1197059"/>
            <a:ext cx="232856" cy="234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66614" y="661427"/>
            <a:ext cx="1294159" cy="7411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1.  </a:t>
            </a:r>
            <a:r>
              <a:rPr lang="th-TH" sz="1200" dirty="0" smtClean="0">
                <a:latin typeface="Goudy Old Style" panose="02020502050305020303" pitchFamily="18" charset="0"/>
              </a:rPr>
              <a:t>กรอก</a:t>
            </a:r>
            <a:r>
              <a:rPr lang="th-TH" sz="1200" dirty="0">
                <a:latin typeface="Goudy Old Style" panose="02020502050305020303" pitchFamily="18" charset="0"/>
              </a:rPr>
              <a:t>ฟอร์ม</a:t>
            </a:r>
            <a:endParaRPr lang="en-US" sz="1200" dirty="0">
              <a:latin typeface="Goudy Old Style" panose="02020502050305020303" pitchFamily="18" charset="0"/>
            </a:endParaRPr>
          </a:p>
          <a:p>
            <a:pPr>
              <a:lnSpc>
                <a:spcPct val="150000"/>
              </a:lnSpc>
            </a:pPr>
            <a:r>
              <a:rPr lang="th-TH" sz="1200" dirty="0" smtClean="0">
                <a:latin typeface="Goudy Old Style" panose="02020502050305020303" pitchFamily="18" charset="0"/>
              </a:rPr>
              <a:t>      </a:t>
            </a:r>
            <a:r>
              <a:rPr lang="en-US" sz="1200" dirty="0" smtClean="0">
                <a:latin typeface="Goudy Old Style" panose="02020502050305020303" pitchFamily="18" charset="0"/>
              </a:rPr>
              <a:t>  </a:t>
            </a:r>
            <a:r>
              <a:rPr lang="en-US" sz="1200" dirty="0">
                <a:latin typeface="Goudy Old Style" panose="02020502050305020303" pitchFamily="18" charset="0"/>
              </a:rPr>
              <a:t>1.1  </a:t>
            </a:r>
            <a:r>
              <a:rPr lang="th-TH" sz="1200" dirty="0">
                <a:latin typeface="Goudy Old Style" panose="02020502050305020303" pitchFamily="18" charset="0"/>
              </a:rPr>
              <a:t>แก้ไขฟอร์ม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-2431" y="394926"/>
            <a:ext cx="4588435" cy="226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578496" y="394793"/>
            <a:ext cx="4560148" cy="2254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85839" y="3126211"/>
            <a:ext cx="4376590" cy="2465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/>
              <a:t>Admin </a:t>
            </a:r>
            <a:r>
              <a:rPr lang="th-TH" sz="1400"/>
              <a:t>อนุมัติ สามารถ</a:t>
            </a:r>
            <a:r>
              <a:rPr lang="en-US" sz="1400"/>
              <a:t> </a:t>
            </a:r>
            <a:endParaRPr lang="th-TH" sz="1400" dirty="0"/>
          </a:p>
        </p:txBody>
      </p:sp>
      <p:sp>
        <p:nvSpPr>
          <p:cNvPr id="149" name="Rectangle 148"/>
          <p:cNvSpPr/>
          <p:nvPr/>
        </p:nvSpPr>
        <p:spPr>
          <a:xfrm>
            <a:off x="7452328" y="3124216"/>
            <a:ext cx="1686316" cy="134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/>
              <a:t>Admin </a:t>
            </a:r>
            <a:r>
              <a:rPr lang="th-TH" sz="1400"/>
              <a:t>อนุมัติ สามารถ</a:t>
            </a:r>
            <a:r>
              <a:rPr lang="en-US" sz="1400"/>
              <a:t> </a:t>
            </a:r>
            <a:endParaRPr lang="th-TH" sz="1400" dirty="0"/>
          </a:p>
        </p:txBody>
      </p:sp>
      <p:sp>
        <p:nvSpPr>
          <p:cNvPr id="121" name="Rectangle 120"/>
          <p:cNvSpPr/>
          <p:nvPr/>
        </p:nvSpPr>
        <p:spPr>
          <a:xfrm>
            <a:off x="4580553" y="4327816"/>
            <a:ext cx="2872950" cy="1282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 smtClean="0"/>
              <a:t>อ</a:t>
            </a:r>
            <a:endParaRPr lang="en-US" sz="135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38644" cy="390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3933314" y="56075"/>
            <a:ext cx="16779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/>
              <a:t>E-PCR</a:t>
            </a:r>
            <a:r>
              <a:rPr lang="th-TH" sz="1350" b="1" dirty="0" smtClean="0"/>
              <a:t> </a:t>
            </a:r>
            <a:r>
              <a:rPr lang="en-US" sz="1350" b="1" dirty="0" smtClean="0"/>
              <a:t>System</a:t>
            </a:r>
            <a:endParaRPr lang="en-US" sz="13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29" y="357459"/>
            <a:ext cx="157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</a:t>
            </a:r>
            <a:r>
              <a:rPr lang="th-TH" sz="1400" dirty="0" smtClean="0"/>
              <a:t>ความเป็นมาของระบบ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583575" y="5594310"/>
            <a:ext cx="4555069" cy="1263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 smtClean="0"/>
              <a:t>อ</a:t>
            </a:r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4632190" y="375534"/>
            <a:ext cx="1537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. </a:t>
            </a:r>
            <a:r>
              <a:rPr lang="th-TH" sz="1400" dirty="0" smtClean="0"/>
              <a:t>มอดูลการใช้งาน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60" y="6206876"/>
            <a:ext cx="377923" cy="37792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83574" y="5599138"/>
            <a:ext cx="4555070" cy="2347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25031" y="5586479"/>
            <a:ext cx="857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. </a:t>
            </a:r>
            <a:r>
              <a:rPr lang="th-TH" sz="1400" dirty="0" smtClean="0"/>
              <a:t>สิ่งที่ควรรู้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-2431" y="4255888"/>
            <a:ext cx="4583575" cy="2602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35054" y="5286803"/>
            <a:ext cx="79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Creator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259585" y="5285458"/>
            <a:ext cx="42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PD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89302" y="5286532"/>
            <a:ext cx="51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QAC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36" y="5285669"/>
            <a:ext cx="51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QAP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66866" y="6366784"/>
            <a:ext cx="51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BKD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25993" y="6366785"/>
            <a:ext cx="987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 Admin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83295" y="6366784"/>
            <a:ext cx="1316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System Admin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077394" y="6366784"/>
            <a:ext cx="1001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QA Admin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9" y="4910976"/>
            <a:ext cx="430645" cy="430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9" y="4791109"/>
            <a:ext cx="665987" cy="665987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3465105" y="4895601"/>
            <a:ext cx="530120" cy="453568"/>
            <a:chOff x="3432792" y="4896464"/>
            <a:chExt cx="530120" cy="45356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792" y="4896464"/>
              <a:ext cx="445157" cy="44515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136" y="5203256"/>
              <a:ext cx="146776" cy="146776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240356" y="5927344"/>
            <a:ext cx="470844" cy="445113"/>
            <a:chOff x="240356" y="5897356"/>
            <a:chExt cx="357003" cy="328797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56" y="5912182"/>
              <a:ext cx="313359" cy="31397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7" y="5897356"/>
              <a:ext cx="131752" cy="131752"/>
            </a:xfrm>
            <a:prstGeom prst="rect">
              <a:avLst/>
            </a:prstGeom>
          </p:spPr>
        </p:pic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2100" y="5928517"/>
            <a:ext cx="453779" cy="45377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80" y="5910131"/>
            <a:ext cx="499845" cy="499845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2267536" y="5945020"/>
            <a:ext cx="529925" cy="504233"/>
            <a:chOff x="2267536" y="5798716"/>
            <a:chExt cx="529925" cy="50423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704" y="5798716"/>
              <a:ext cx="480757" cy="480757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536" y="6110804"/>
              <a:ext cx="192145" cy="192145"/>
            </a:xfrm>
            <a:prstGeom prst="rect">
              <a:avLst/>
            </a:prstGeom>
          </p:spPr>
        </p:pic>
      </p:grpSp>
      <p:sp>
        <p:nvSpPr>
          <p:cNvPr id="57" name="TextBox 56"/>
          <p:cNvSpPr txBox="1"/>
          <p:nvPr/>
        </p:nvSpPr>
        <p:spPr>
          <a:xfrm>
            <a:off x="5040183" y="6428410"/>
            <a:ext cx="176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</a:t>
            </a:r>
            <a:r>
              <a:rPr lang="th-TH" sz="1200" dirty="0" smtClean="0"/>
              <a:t>ขนาดไฟล์ทั้งหมด</a:t>
            </a:r>
          </a:p>
          <a:p>
            <a:r>
              <a:rPr lang="th-TH" sz="1200" dirty="0" smtClean="0"/>
              <a:t>ไม่เกิน </a:t>
            </a:r>
            <a:r>
              <a:rPr lang="en-US" sz="1200" dirty="0" smtClean="0"/>
              <a:t>25 MB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031017" y="6151411"/>
            <a:ext cx="1459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</a:t>
            </a:r>
            <a:r>
              <a:rPr lang="th-TH" sz="1200" dirty="0" smtClean="0"/>
              <a:t>ประเภทไฟล์ </a:t>
            </a:r>
            <a:r>
              <a:rPr lang="en-US" sz="1200" dirty="0" smtClean="0"/>
              <a:t>PDF </a:t>
            </a:r>
            <a:r>
              <a:rPr lang="th-TH" sz="1200" dirty="0" smtClean="0"/>
              <a:t>เท่านั้น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565074" y="5831029"/>
            <a:ext cx="125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 smtClean="0"/>
              <a:t>การอัพโหลดไฟล์</a:t>
            </a:r>
            <a:endParaRPr 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4828" y="4631444"/>
            <a:ext cx="18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1C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299594" y="4661417"/>
            <a:ext cx="188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437882" y="4657537"/>
            <a:ext cx="188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565740" y="4662437"/>
            <a:ext cx="15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3681" y="5699636"/>
            <a:ext cx="15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334363" y="5703247"/>
            <a:ext cx="15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11437" y="5709673"/>
            <a:ext cx="15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79662" y="5667483"/>
            <a:ext cx="15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8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19019" y="5831029"/>
            <a:ext cx="1826378" cy="102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2" name="TextBox 71"/>
          <p:cNvSpPr txBox="1"/>
          <p:nvPr/>
        </p:nvSpPr>
        <p:spPr>
          <a:xfrm>
            <a:off x="6435663" y="5849796"/>
            <a:ext cx="135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 smtClean="0"/>
              <a:t>การเข้าใช้งานระบบ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844234" y="6147475"/>
            <a:ext cx="133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/>
              <a:t>ต้องทำเรื่องร้องขอการเข้าใช้งานระบบ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1894" y="4254970"/>
            <a:ext cx="4579620" cy="234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131" y="4245651"/>
            <a:ext cx="82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 </a:t>
            </a:r>
            <a:r>
              <a:rPr lang="th-TH" sz="1400" dirty="0" smtClean="0"/>
              <a:t>ผู้ใช้งาน</a:t>
            </a:r>
            <a:endParaRPr lang="en-US" sz="1400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07" y="4631444"/>
            <a:ext cx="365902" cy="365902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4583574" y="2862999"/>
            <a:ext cx="4555070" cy="321914"/>
            <a:chOff x="4988584" y="3278677"/>
            <a:chExt cx="4571003" cy="3378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3" name="Rectangle 92"/>
            <p:cNvSpPr/>
            <p:nvPr/>
          </p:nvSpPr>
          <p:spPr>
            <a:xfrm>
              <a:off x="4988584" y="3278677"/>
              <a:ext cx="4571003" cy="276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32798" y="3293514"/>
              <a:ext cx="1294319" cy="32305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  <a:r>
                <a:rPr lang="en-US" sz="1400" dirty="0" smtClean="0"/>
                <a:t>. </a:t>
              </a:r>
              <a:r>
                <a:rPr lang="th-TH" sz="1400" dirty="0" smtClean="0"/>
                <a:t>การเข้าถึง</a:t>
              </a:r>
              <a:endParaRPr lang="en-US" sz="1400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606065" y="5039854"/>
            <a:ext cx="126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/>
              <a:t>เห็นแค่ชื่อ</a:t>
            </a:r>
            <a:endParaRPr lang="en-US" sz="1200" dirty="0" smtClean="0"/>
          </a:p>
          <a:p>
            <a:r>
              <a:rPr lang="th-TH" sz="1200" dirty="0" smtClean="0"/>
              <a:t>และ</a:t>
            </a:r>
            <a:r>
              <a:rPr lang="th-TH" sz="1200" dirty="0"/>
              <a:t>เลข</a:t>
            </a:r>
            <a:r>
              <a:rPr lang="en-US" sz="1200" dirty="0"/>
              <a:t> </a:t>
            </a:r>
            <a:r>
              <a:rPr lang="en-US" sz="1200" dirty="0" smtClean="0"/>
              <a:t>PCR</a:t>
            </a:r>
            <a:endParaRPr lang="th-TH" sz="1200" dirty="0"/>
          </a:p>
        </p:txBody>
      </p:sp>
      <p:sp>
        <p:nvSpPr>
          <p:cNvPr id="99" name="Rectangle 98"/>
          <p:cNvSpPr/>
          <p:nvPr/>
        </p:nvSpPr>
        <p:spPr>
          <a:xfrm>
            <a:off x="4585443" y="3124955"/>
            <a:ext cx="2218908" cy="1204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 smtClean="0"/>
              <a:t>อ</a:t>
            </a:r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5482910" y="3600327"/>
            <a:ext cx="124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/>
              <a:t>เห็นข้อมูล </a:t>
            </a:r>
            <a:r>
              <a:rPr lang="en-US" sz="1200" dirty="0" smtClean="0"/>
              <a:t>PCR </a:t>
            </a:r>
            <a:r>
              <a:rPr lang="th-TH" sz="1200" dirty="0" smtClean="0"/>
              <a:t>ที่ตนเองเกี่ยวข้อง ทุกอย่างได้</a:t>
            </a:r>
            <a:endParaRPr lang="th-TH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556762" y="4323484"/>
            <a:ext cx="1653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PCR </a:t>
            </a:r>
            <a:r>
              <a:rPr lang="th-TH" sz="1200" b="1" dirty="0" smtClean="0"/>
              <a:t>ที่ตนเองไม่เกี่ยวข้อง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</a:p>
          <a:p>
            <a:endParaRPr lang="en-US" sz="1200" b="1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6248" y="3569595"/>
            <a:ext cx="565077" cy="56507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02" y="4641751"/>
            <a:ext cx="374072" cy="374072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471767" y="5071084"/>
            <a:ext cx="89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/>
              <a:t>ให้ทำการร้องขอการดูข้อมูล</a:t>
            </a:r>
            <a:endParaRPr lang="th-TH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46409" y="3155104"/>
            <a:ext cx="146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PCR </a:t>
            </a:r>
            <a:r>
              <a:rPr lang="th-TH" sz="1200" b="1" dirty="0" smtClean="0"/>
              <a:t>ที่ตนเองเกี่ยวข้อง</a:t>
            </a:r>
            <a:r>
              <a:rPr lang="en-US" sz="1200" b="1" dirty="0" smtClean="0">
                <a:solidFill>
                  <a:srgbClr val="FF0000"/>
                </a:solidFill>
              </a:rPr>
              <a:t>*</a:t>
            </a:r>
            <a:endParaRPr lang="en-US" sz="1200" b="1" dirty="0">
              <a:solidFill>
                <a:srgbClr val="FF0000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6812191" y="4644538"/>
            <a:ext cx="450738" cy="405624"/>
            <a:chOff x="7190594" y="4502939"/>
            <a:chExt cx="482137" cy="435477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594" y="4502939"/>
              <a:ext cx="435477" cy="435477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844" y="4763282"/>
              <a:ext cx="170887" cy="170887"/>
            </a:xfrm>
            <a:prstGeom prst="rect">
              <a:avLst/>
            </a:prstGeom>
          </p:spPr>
        </p:pic>
      </p:grpSp>
      <p:sp>
        <p:nvSpPr>
          <p:cNvPr id="113" name="TextBox 112"/>
          <p:cNvSpPr txBox="1"/>
          <p:nvPr/>
        </p:nvSpPr>
        <p:spPr>
          <a:xfrm>
            <a:off x="6015345" y="4651048"/>
            <a:ext cx="8873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PE Admin </a:t>
            </a:r>
            <a:r>
              <a:rPr lang="th-TH" sz="900" dirty="0" smtClean="0"/>
              <a:t>อนุมัติ</a:t>
            </a:r>
            <a:endParaRPr lang="th-TH" sz="900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6103667" y="4852527"/>
            <a:ext cx="620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670712" y="5054007"/>
            <a:ext cx="78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/>
              <a:t>มีสิทธิ์ดูข้อมูล </a:t>
            </a:r>
          </a:p>
          <a:p>
            <a:r>
              <a:rPr lang="th-TH" sz="1200" dirty="0" smtClean="0"/>
              <a:t>ได้</a:t>
            </a:r>
            <a:r>
              <a:rPr lang="en-US" sz="1200" dirty="0" smtClean="0"/>
              <a:t> 1 </a:t>
            </a:r>
            <a:r>
              <a:rPr lang="th-TH" sz="1200" dirty="0" smtClean="0"/>
              <a:t>อาทิตย์</a:t>
            </a:r>
            <a:endParaRPr lang="th-TH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5120282" y="4849890"/>
            <a:ext cx="505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024210" y="4652687"/>
            <a:ext cx="744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/>
              <a:t>ถ้าต้องการดูเพิ่ม</a:t>
            </a:r>
            <a:endParaRPr lang="th-TH" sz="900" dirty="0"/>
          </a:p>
        </p:txBody>
      </p:sp>
      <p:sp>
        <p:nvSpPr>
          <p:cNvPr id="122" name="Rectangle 121"/>
          <p:cNvSpPr/>
          <p:nvPr/>
        </p:nvSpPr>
        <p:spPr>
          <a:xfrm>
            <a:off x="6796563" y="3130049"/>
            <a:ext cx="656939" cy="1196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 smtClean="0"/>
              <a:t>อ</a:t>
            </a:r>
            <a:endParaRPr lang="en-US" sz="1350" dirty="0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198" y="3318169"/>
            <a:ext cx="375304" cy="375304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6819419" y="3701427"/>
            <a:ext cx="65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View Online</a:t>
            </a:r>
            <a:endParaRPr lang="en-US" sz="1200" dirty="0"/>
          </a:p>
        </p:txBody>
      </p:sp>
      <p:cxnSp>
        <p:nvCxnSpPr>
          <p:cNvPr id="126" name="Elbow Connector 125"/>
          <p:cNvCxnSpPr/>
          <p:nvPr/>
        </p:nvCxnSpPr>
        <p:spPr>
          <a:xfrm rot="5400000">
            <a:off x="6895880" y="4214752"/>
            <a:ext cx="332848" cy="1708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6554665" y="3486656"/>
            <a:ext cx="3395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20128" y="3146412"/>
            <a:ext cx="171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 Admin </a:t>
            </a:r>
            <a:r>
              <a:rPr lang="th-TH" sz="1200" b="1" dirty="0" smtClean="0"/>
              <a:t>และ </a:t>
            </a:r>
            <a:r>
              <a:rPr lang="en-US" sz="1200" b="1" dirty="0" smtClean="0"/>
              <a:t>QA Admin </a:t>
            </a:r>
            <a:endParaRPr lang="en-US" sz="12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7495419" y="3499153"/>
            <a:ext cx="156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 </a:t>
            </a:r>
            <a:r>
              <a:rPr lang="th-TH" sz="1200" dirty="0" smtClean="0"/>
              <a:t>ดูข้อมูล </a:t>
            </a:r>
            <a:r>
              <a:rPr lang="en-US" sz="1200" dirty="0" smtClean="0"/>
              <a:t>PCR</a:t>
            </a:r>
            <a:r>
              <a:rPr lang="th-TH" sz="1200" smtClean="0"/>
              <a:t> ได้ทุกฉบับ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495419" y="3799525"/>
            <a:ext cx="156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th-TH" sz="1200" dirty="0" smtClean="0"/>
              <a:t> ดาวโหลดเอกสาร </a:t>
            </a:r>
            <a:r>
              <a:rPr lang="en-US" sz="1200" dirty="0" smtClean="0"/>
              <a:t>PCR </a:t>
            </a:r>
            <a:r>
              <a:rPr lang="th-TH" sz="1200" dirty="0" smtClean="0"/>
              <a:t>ได้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502903" y="4130710"/>
            <a:ext cx="161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r>
              <a:rPr lang="th-TH" sz="1200" dirty="0" smtClean="0"/>
              <a:t> ดาวโหลด </a:t>
            </a:r>
            <a:r>
              <a:rPr lang="en-US" sz="1200" dirty="0" smtClean="0"/>
              <a:t>PCR list</a:t>
            </a:r>
            <a:r>
              <a:rPr lang="th-TH" sz="1200" dirty="0" smtClean="0"/>
              <a:t> </a:t>
            </a:r>
            <a:r>
              <a:rPr lang="en-US" sz="1200" dirty="0" smtClean="0"/>
              <a:t>(Excel)</a:t>
            </a:r>
            <a:endParaRPr lang="en-US" sz="1200" dirty="0"/>
          </a:p>
        </p:txBody>
      </p:sp>
      <p:sp>
        <p:nvSpPr>
          <p:cNvPr id="150" name="Rectangle 149"/>
          <p:cNvSpPr/>
          <p:nvPr/>
        </p:nvSpPr>
        <p:spPr>
          <a:xfrm>
            <a:off x="7460599" y="4470664"/>
            <a:ext cx="1678045" cy="1122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Admin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/>
              <a:t> </a:t>
            </a:r>
            <a:r>
              <a:rPr lang="th-TH" sz="1400" dirty="0"/>
              <a:t>อนุมัติ สามารถ</a:t>
            </a:r>
            <a:r>
              <a:rPr lang="en-US" sz="1400" dirty="0"/>
              <a:t> </a:t>
            </a:r>
            <a:endParaRPr lang="th-TH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553909" y="4577573"/>
            <a:ext cx="1568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* </a:t>
            </a:r>
            <a:r>
              <a:rPr lang="th-TH" sz="1200" dirty="0" smtClean="0">
                <a:solidFill>
                  <a:srgbClr val="FF0000"/>
                </a:solidFill>
              </a:rPr>
              <a:t>เกี่ยวข้อง หมายถึง ผู้ที่อยู่ใน </a:t>
            </a:r>
            <a:r>
              <a:rPr lang="en-US" sz="1200" dirty="0" smtClean="0">
                <a:solidFill>
                  <a:srgbClr val="FF0000"/>
                </a:solidFill>
              </a:rPr>
              <a:t>Flow </a:t>
            </a:r>
            <a:r>
              <a:rPr lang="th-TH" sz="1200" dirty="0" smtClean="0">
                <a:solidFill>
                  <a:srgbClr val="FF0000"/>
                </a:solidFill>
              </a:rPr>
              <a:t>ของ </a:t>
            </a:r>
            <a:r>
              <a:rPr lang="en-US" sz="1200" dirty="0" smtClean="0">
                <a:solidFill>
                  <a:srgbClr val="FF0000"/>
                </a:solidFill>
              </a:rPr>
              <a:t>PCR </a:t>
            </a:r>
            <a:r>
              <a:rPr lang="th-TH" sz="1200" dirty="0" smtClean="0">
                <a:solidFill>
                  <a:srgbClr val="FF0000"/>
                </a:solidFill>
              </a:rPr>
              <a:t>นั้นๆ และจำเป็นต้องเห็นข้อมูลอยู่แล้วเช่น </a:t>
            </a:r>
            <a:r>
              <a:rPr lang="en-US" sz="1200" dirty="0" smtClean="0">
                <a:solidFill>
                  <a:srgbClr val="FF0000"/>
                </a:solidFill>
              </a:rPr>
              <a:t>Creator ,</a:t>
            </a:r>
            <a:r>
              <a:rPr lang="th-TH" sz="1200" dirty="0" smtClean="0">
                <a:solidFill>
                  <a:srgbClr val="FF0000"/>
                </a:solidFill>
              </a:rPr>
              <a:t>คน </a:t>
            </a:r>
            <a:r>
              <a:rPr lang="en-US" sz="1200" dirty="0" smtClean="0">
                <a:solidFill>
                  <a:srgbClr val="FF0000"/>
                </a:solidFill>
              </a:rPr>
              <a:t>Approve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6" name="TextBox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5949572" y="1480892"/>
            <a:ext cx="1521805" cy="2581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8.  </a:t>
            </a:r>
            <a:r>
              <a:rPr lang="th-TH" sz="1200" dirty="0" smtClean="0">
                <a:latin typeface="Goudy Old Style" panose="02020502050305020303" pitchFamily="18" charset="0"/>
              </a:rPr>
              <a:t>จัดการ</a:t>
            </a:r>
            <a:r>
              <a:rPr lang="th-TH" sz="1200" dirty="0">
                <a:latin typeface="Goudy Old Style" panose="02020502050305020303" pitchFamily="18" charset="0"/>
              </a:rPr>
              <a:t>แบบฟอร์ม </a:t>
            </a:r>
            <a:r>
              <a:rPr lang="en-US" sz="1200" dirty="0" smtClean="0">
                <a:latin typeface="Goudy Old Style" panose="02020502050305020303" pitchFamily="18" charset="0"/>
              </a:rPr>
              <a:t>PCR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57" name="TextBox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74854" y="1411653"/>
            <a:ext cx="975673" cy="1738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2. </a:t>
            </a:r>
            <a:r>
              <a:rPr lang="th-TH" sz="1200" dirty="0" smtClean="0">
                <a:latin typeface="Goudy Old Style" panose="02020502050305020303" pitchFamily="18" charset="0"/>
              </a:rPr>
              <a:t> อนุมัติฟอร์ม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58" name="TextBox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68981" y="1673983"/>
            <a:ext cx="1240234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3.</a:t>
            </a:r>
            <a:r>
              <a:rPr lang="th-TH" sz="1200" dirty="0" smtClean="0">
                <a:latin typeface="Goudy Old Style" panose="02020502050305020303" pitchFamily="18" charset="0"/>
              </a:rPr>
              <a:t>  ดูรายงาน </a:t>
            </a:r>
            <a:r>
              <a:rPr lang="en-US" sz="1200" dirty="0" smtClean="0">
                <a:latin typeface="Goudy Old Style" panose="02020502050305020303" pitchFamily="18" charset="0"/>
              </a:rPr>
              <a:t>PCR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60" name="TextBox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5962505" y="744228"/>
            <a:ext cx="1602422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6.  </a:t>
            </a:r>
            <a:r>
              <a:rPr lang="th-TH" sz="1200" dirty="0" smtClean="0">
                <a:latin typeface="Goudy Old Style" panose="02020502050305020303" pitchFamily="18" charset="0"/>
              </a:rPr>
              <a:t>จัดการ </a:t>
            </a:r>
            <a:r>
              <a:rPr lang="en-US" sz="1200" dirty="0" smtClean="0">
                <a:latin typeface="Goudy Old Style" panose="02020502050305020303" pitchFamily="18" charset="0"/>
              </a:rPr>
              <a:t>Annual Plan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61" name="TextBox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66615" y="2006633"/>
            <a:ext cx="129415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4. </a:t>
            </a:r>
            <a:r>
              <a:rPr lang="th-TH" sz="1200" dirty="0" smtClean="0">
                <a:latin typeface="Goudy Old Style" panose="02020502050305020303" pitchFamily="18" charset="0"/>
              </a:rPr>
              <a:t> จัดการการอนุมัติ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62" name="TextBox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5954024" y="1113555"/>
            <a:ext cx="1671125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7.  </a:t>
            </a:r>
            <a:r>
              <a:rPr lang="th-TH" sz="1200" dirty="0" smtClean="0">
                <a:latin typeface="Goudy Old Style" panose="02020502050305020303" pitchFamily="18" charset="0"/>
              </a:rPr>
              <a:t>อนุมัติสิทธิ์การเข้าใช้งานระบบ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63" name="TextBox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5951006" y="1786924"/>
            <a:ext cx="183861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9.  </a:t>
            </a:r>
            <a:r>
              <a:rPr lang="th-TH" sz="1200" dirty="0" smtClean="0">
                <a:latin typeface="Goudy Old Style" panose="02020502050305020303" pitchFamily="18" charset="0"/>
              </a:rPr>
              <a:t>จัดการสิทธิ์การเข้าถึงข้อมูล </a:t>
            </a:r>
            <a:r>
              <a:rPr lang="en-US" sz="1200" dirty="0" smtClean="0">
                <a:latin typeface="Goudy Old Style" panose="02020502050305020303" pitchFamily="18" charset="0"/>
              </a:rPr>
              <a:t>PCR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65" name="TextBox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7626869" y="751992"/>
            <a:ext cx="13917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11. </a:t>
            </a:r>
            <a:r>
              <a:rPr lang="th-TH" sz="1200" dirty="0" smtClean="0">
                <a:latin typeface="Goudy Old Style" panose="02020502050305020303" pitchFamily="18" charset="0"/>
              </a:rPr>
              <a:t> ส่งออกรายงาน </a:t>
            </a:r>
            <a:r>
              <a:rPr lang="en-US" sz="1200" dirty="0" smtClean="0">
                <a:latin typeface="Goudy Old Style" panose="02020502050305020303" pitchFamily="18" charset="0"/>
              </a:rPr>
              <a:t>PCR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66" name="TextBox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7632436" y="1209764"/>
            <a:ext cx="1272792" cy="1759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12. </a:t>
            </a:r>
            <a:r>
              <a:rPr lang="th-TH" sz="1200" dirty="0" smtClean="0">
                <a:latin typeface="Goudy Old Style" panose="02020502050305020303" pitchFamily="18" charset="0"/>
              </a:rPr>
              <a:t>กรอกฟอร์ม </a:t>
            </a:r>
            <a:r>
              <a:rPr lang="en-US" sz="1200" dirty="0" smtClean="0">
                <a:latin typeface="Goudy Old Style" panose="02020502050305020303" pitchFamily="18" charset="0"/>
              </a:rPr>
              <a:t>BKD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67" name="TextBox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5880209" y="2222465"/>
            <a:ext cx="1301789" cy="1685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 10.  </a:t>
            </a:r>
            <a:r>
              <a:rPr lang="th-TH" sz="1200" dirty="0" smtClean="0">
                <a:latin typeface="Goudy Old Style" panose="02020502050305020303" pitchFamily="18" charset="0"/>
              </a:rPr>
              <a:t>กรอกฟอร์ม </a:t>
            </a:r>
            <a:r>
              <a:rPr lang="en-US" sz="1200" dirty="0" smtClean="0">
                <a:latin typeface="Goudy Old Style" panose="02020502050305020303" pitchFamily="18" charset="0"/>
              </a:rPr>
              <a:t>QAP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09" name="TextBox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72487" y="2358472"/>
            <a:ext cx="13266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Goudy Old Style" panose="02020502050305020303" pitchFamily="18" charset="0"/>
              </a:rPr>
              <a:t>5</a:t>
            </a:r>
            <a:r>
              <a:rPr lang="en-US" sz="1200" dirty="0" smtClean="0">
                <a:latin typeface="Goudy Old Style" panose="02020502050305020303" pitchFamily="18" charset="0"/>
              </a:rPr>
              <a:t>.  </a:t>
            </a:r>
            <a:r>
              <a:rPr lang="th-TH" sz="1200" dirty="0" smtClean="0">
                <a:latin typeface="Goudy Old Style" panose="02020502050305020303" pitchFamily="18" charset="0"/>
              </a:rPr>
              <a:t>ยกเลิกฟอร์ม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577" y="1918156"/>
            <a:ext cx="579389" cy="579389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0046311" y="3636066"/>
            <a:ext cx="2171337" cy="704785"/>
            <a:chOff x="2626011" y="1786923"/>
            <a:chExt cx="2171337" cy="704785"/>
          </a:xfrm>
        </p:grpSpPr>
        <p:sp>
          <p:nvSpPr>
            <p:cNvPr id="125" name="Rectangle 124"/>
            <p:cNvSpPr/>
            <p:nvPr/>
          </p:nvSpPr>
          <p:spPr>
            <a:xfrm>
              <a:off x="2626011" y="1786923"/>
              <a:ext cx="1957563" cy="691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 smtClean="0"/>
                <a:t>v</a:t>
              </a:r>
              <a:endParaRPr lang="en-US" sz="135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26012" y="1845377"/>
              <a:ext cx="2171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b="1" dirty="0" smtClean="0">
                  <a:solidFill>
                    <a:srgbClr val="FF0000"/>
                  </a:solidFill>
                </a:rPr>
                <a:t>สรุป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:  </a:t>
              </a:r>
              <a:r>
                <a:rPr lang="th-TH" sz="1200" dirty="0" smtClean="0"/>
                <a:t>คือระบบ</a:t>
              </a:r>
              <a:r>
                <a:rPr lang="th-TH" sz="1200" dirty="0"/>
                <a:t>จัดการ</a:t>
              </a:r>
              <a:r>
                <a:rPr lang="th-TH" sz="1200" dirty="0" smtClean="0"/>
                <a:t>การเปลี่ยนแปลงกระบวนการอ้างอิงมาจาก แบบฟอร์ม </a:t>
              </a:r>
              <a:r>
                <a:rPr lang="en-US" sz="1200" dirty="0" smtClean="0"/>
                <a:t>PCR </a:t>
              </a:r>
              <a:r>
                <a:rPr lang="th-TH" sz="1200" dirty="0" smtClean="0"/>
                <a:t>จากแผนก</a:t>
              </a:r>
              <a:r>
                <a:rPr lang="en-US" sz="1200" dirty="0" smtClean="0"/>
                <a:t> Production Engineer</a:t>
              </a:r>
              <a:endParaRPr lang="en-US" sz="1200" dirty="0"/>
            </a:p>
          </p:txBody>
        </p:sp>
      </p:grpSp>
      <p:sp>
        <p:nvSpPr>
          <p:cNvPr id="128" name="TextBox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126212" y="1156200"/>
            <a:ext cx="975673" cy="1738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200" dirty="0">
              <a:latin typeface="Goudy Old Style" panose="02020502050305020303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67" y="913607"/>
            <a:ext cx="2103124" cy="1103378"/>
          </a:xfrm>
          <a:prstGeom prst="rect">
            <a:avLst/>
          </a:prstGeom>
        </p:spPr>
      </p:pic>
      <p:sp>
        <p:nvSpPr>
          <p:cNvPr id="129" name="TextBox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206839" y="1535327"/>
            <a:ext cx="13266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200" dirty="0">
              <a:latin typeface="Goudy Old Style" panose="02020502050305020303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486" y="1004288"/>
            <a:ext cx="943662" cy="946911"/>
            <a:chOff x="360620" y="1071413"/>
            <a:chExt cx="943662" cy="946911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97" y="1071413"/>
              <a:ext cx="485496" cy="485496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360620" y="1556659"/>
              <a:ext cx="943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แบบฟอร์ม </a:t>
              </a:r>
              <a:r>
                <a:rPr lang="en-US" sz="1200" dirty="0" smtClean="0"/>
                <a:t>PCR</a:t>
              </a:r>
              <a:r>
                <a:rPr lang="th-TH" sz="1200" dirty="0" smtClean="0"/>
                <a:t> </a:t>
              </a:r>
              <a:endParaRPr lang="en-US" sz="1200" dirty="0" smtClean="0"/>
            </a:p>
            <a:p>
              <a:r>
                <a:rPr lang="th-TH" sz="1200" dirty="0" smtClean="0"/>
                <a:t>  ของแผนก </a:t>
              </a:r>
              <a:r>
                <a:rPr lang="en-US" sz="1200" dirty="0" smtClean="0"/>
                <a:t>PE </a:t>
              </a:r>
              <a:endParaRPr lang="th-TH" sz="12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-37039" y="588950"/>
            <a:ext cx="2071328" cy="307777"/>
            <a:chOff x="4960788" y="3250970"/>
            <a:chExt cx="1572769" cy="323054"/>
          </a:xfrm>
        </p:grpSpPr>
        <p:sp>
          <p:nvSpPr>
            <p:cNvPr id="133" name="Rectangle 132"/>
            <p:cNvSpPr/>
            <p:nvPr/>
          </p:nvSpPr>
          <p:spPr>
            <a:xfrm>
              <a:off x="4988584" y="3278675"/>
              <a:ext cx="411316" cy="25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960788" y="3250970"/>
              <a:ext cx="1572769" cy="323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400" dirty="0" smtClean="0"/>
                <a:t>แบบเดิม</a:t>
              </a:r>
              <a:endParaRPr lang="en-US" sz="14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80942" y="990591"/>
            <a:ext cx="1213400" cy="963571"/>
            <a:chOff x="1409442" y="1070016"/>
            <a:chExt cx="1213400" cy="963571"/>
          </a:xfrm>
        </p:grpSpPr>
        <p:sp>
          <p:nvSpPr>
            <p:cNvPr id="135" name="TextBox 134"/>
            <p:cNvSpPr txBox="1"/>
            <p:nvPr/>
          </p:nvSpPr>
          <p:spPr>
            <a:xfrm>
              <a:off x="1409442" y="1571922"/>
              <a:ext cx="121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ขออนุมัติโดยวิธีไป</a:t>
              </a:r>
              <a:r>
                <a:rPr lang="th-TH" sz="1200" dirty="0"/>
                <a:t>หาคน</a:t>
              </a:r>
              <a:r>
                <a:rPr lang="th-TH" sz="1200" dirty="0" smtClean="0"/>
                <a:t>อนุมัติด้วยตนเอง</a:t>
              </a:r>
              <a:endParaRPr lang="th-TH" sz="1200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565533" y="1070016"/>
              <a:ext cx="804056" cy="528669"/>
              <a:chOff x="1392812" y="1039318"/>
              <a:chExt cx="790105" cy="559368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23549" y="1039318"/>
                <a:ext cx="559368" cy="559368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2812" y="1185384"/>
                <a:ext cx="356204" cy="356204"/>
              </a:xfrm>
              <a:prstGeom prst="rect">
                <a:avLst/>
              </a:prstGeom>
            </p:spPr>
          </p:pic>
        </p:grp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0759" y="4601185"/>
            <a:ext cx="393672" cy="393672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222258" y="2521920"/>
            <a:ext cx="1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</a:t>
            </a:r>
            <a:r>
              <a:rPr lang="th-TH" sz="1200" dirty="0" smtClean="0"/>
              <a:t>เอกสารอาจสูญหาย</a:t>
            </a:r>
            <a:endParaRPr lang="th-TH" sz="12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2098" y="3266909"/>
            <a:ext cx="368871" cy="368871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1068199" y="1031994"/>
            <a:ext cx="981346" cy="926259"/>
            <a:chOff x="1430091" y="1085663"/>
            <a:chExt cx="981346" cy="926259"/>
          </a:xfrm>
        </p:grpSpPr>
        <p:sp>
          <p:nvSpPr>
            <p:cNvPr id="142" name="TextBox 141"/>
            <p:cNvSpPr txBox="1"/>
            <p:nvPr/>
          </p:nvSpPr>
          <p:spPr>
            <a:xfrm>
              <a:off x="1430091" y="1550257"/>
              <a:ext cx="981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กรอกแบบฟอร์มด้วยลายมือตนเอง</a:t>
              </a:r>
              <a:endParaRPr lang="th-TH" sz="1200" dirty="0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502" y="1085663"/>
              <a:ext cx="435375" cy="467904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3364667" y="1014203"/>
            <a:ext cx="887497" cy="763612"/>
            <a:chOff x="3364667" y="1044683"/>
            <a:chExt cx="887497" cy="763612"/>
          </a:xfrm>
        </p:grpSpPr>
        <p:grpSp>
          <p:nvGrpSpPr>
            <p:cNvPr id="89" name="Group 88"/>
            <p:cNvGrpSpPr/>
            <p:nvPr/>
          </p:nvGrpSpPr>
          <p:grpSpPr>
            <a:xfrm>
              <a:off x="3450384" y="1044683"/>
              <a:ext cx="708261" cy="477593"/>
              <a:chOff x="3366184" y="1044245"/>
              <a:chExt cx="708261" cy="477593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770" y="1044245"/>
                <a:ext cx="476675" cy="476675"/>
              </a:xfrm>
              <a:prstGeom prst="rect">
                <a:avLst/>
              </a:prstGeom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6184" y="1193121"/>
                <a:ext cx="328717" cy="328717"/>
              </a:xfrm>
              <a:prstGeom prst="rect">
                <a:avLst/>
              </a:prstGeom>
            </p:spPr>
          </p:pic>
        </p:grpSp>
        <p:sp>
          <p:nvSpPr>
            <p:cNvPr id="159" name="TextBox 158"/>
            <p:cNvSpPr txBox="1"/>
            <p:nvPr/>
          </p:nvSpPr>
          <p:spPr>
            <a:xfrm>
              <a:off x="3364667" y="1531296"/>
              <a:ext cx="887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การจัดเก็บที่ไม่ดี</a:t>
              </a:r>
              <a:endParaRPr lang="th-TH" sz="1200" dirty="0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1520023" y="2546403"/>
            <a:ext cx="1491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. </a:t>
            </a:r>
            <a:r>
              <a:rPr lang="th-TH" sz="1200" dirty="0" smtClean="0"/>
              <a:t>อาจใช้เวลาดำเนินการมาก</a:t>
            </a:r>
            <a:endParaRPr lang="th-TH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29069" y="2299751"/>
            <a:ext cx="142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</a:t>
            </a:r>
            <a:r>
              <a:rPr lang="th-TH" sz="1200" dirty="0" smtClean="0"/>
              <a:t>ข้อมูลอาจผิดพลาด</a:t>
            </a:r>
            <a:endParaRPr lang="th-TH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0023" y="2310449"/>
            <a:ext cx="142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. </a:t>
            </a:r>
            <a:r>
              <a:rPr lang="th-TH" sz="1200" dirty="0" smtClean="0"/>
              <a:t>ข้อมูลอาจรั่วไหล</a:t>
            </a:r>
            <a:endParaRPr lang="th-TH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988239" y="1975391"/>
            <a:ext cx="129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>
                <a:solidFill>
                  <a:srgbClr val="C00000"/>
                </a:solidFill>
              </a:rPr>
              <a:t>ผลเสีย</a:t>
            </a:r>
            <a:endParaRPr lang="th-TH" sz="1200" dirty="0">
              <a:solidFill>
                <a:srgbClr val="C00000"/>
              </a:solidFill>
            </a:endParaRPr>
          </a:p>
        </p:txBody>
      </p:sp>
      <p:sp>
        <p:nvSpPr>
          <p:cNvPr id="97" name="Down Arrow 96"/>
          <p:cNvSpPr/>
          <p:nvPr/>
        </p:nvSpPr>
        <p:spPr>
          <a:xfrm>
            <a:off x="1897851" y="1941080"/>
            <a:ext cx="170625" cy="34446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005555" y="2312628"/>
            <a:ext cx="1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. </a:t>
            </a:r>
            <a:r>
              <a:rPr lang="th-TH" sz="1200" dirty="0" smtClean="0"/>
              <a:t>ดึงข้อมูลมาใช้ยาก</a:t>
            </a:r>
            <a:endParaRPr lang="th-TH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001046" y="2545286"/>
            <a:ext cx="133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6. </a:t>
            </a:r>
            <a:r>
              <a:rPr lang="th-TH" sz="1200" dirty="0" smtClean="0"/>
              <a:t>สิ้นเปลืองทรัพยากร</a:t>
            </a:r>
            <a:endParaRPr lang="th-TH" sz="12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-43645" y="2827816"/>
            <a:ext cx="3104079" cy="307777"/>
            <a:chOff x="4965168" y="3270162"/>
            <a:chExt cx="1572769" cy="323054"/>
          </a:xfrm>
        </p:grpSpPr>
        <p:sp>
          <p:nvSpPr>
            <p:cNvPr id="179" name="Rectangle 178"/>
            <p:cNvSpPr/>
            <p:nvPr/>
          </p:nvSpPr>
          <p:spPr>
            <a:xfrm>
              <a:off x="4988584" y="3278675"/>
              <a:ext cx="411316" cy="25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965168" y="3270162"/>
              <a:ext cx="1572769" cy="323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400" dirty="0" smtClean="0"/>
                <a:t>ระบบ </a:t>
              </a:r>
              <a:r>
                <a:rPr lang="en-US" sz="1400" dirty="0" smtClean="0"/>
                <a:t>E-PCR</a:t>
              </a:r>
              <a:r>
                <a:rPr lang="th-TH" sz="1400" dirty="0" smtClean="0"/>
                <a:t> </a:t>
              </a:r>
              <a:endParaRPr lang="en-US" sz="1400" dirty="0"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65604" y="3736878"/>
            <a:ext cx="943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1200" dirty="0"/>
          </a:p>
        </p:txBody>
      </p:sp>
      <p:cxnSp>
        <p:nvCxnSpPr>
          <p:cNvPr id="141" name="Straight Arrow Connector 140"/>
          <p:cNvCxnSpPr/>
          <p:nvPr/>
        </p:nvCxnSpPr>
        <p:spPr>
          <a:xfrm flipH="1">
            <a:off x="759950" y="893258"/>
            <a:ext cx="235051" cy="18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919626" y="691660"/>
            <a:ext cx="954123" cy="369332"/>
            <a:chOff x="1791612" y="667231"/>
            <a:chExt cx="732702" cy="369332"/>
          </a:xfrm>
        </p:grpSpPr>
        <p:sp>
          <p:nvSpPr>
            <p:cNvPr id="143" name="Rectangle 142"/>
            <p:cNvSpPr/>
            <p:nvPr/>
          </p:nvSpPr>
          <p:spPr>
            <a:xfrm>
              <a:off x="1835663" y="682720"/>
              <a:ext cx="611874" cy="189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791612" y="667231"/>
              <a:ext cx="7327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h-TH" sz="900" dirty="0" smtClean="0"/>
                <a:t>มีเอกสารประกอบด้วย</a:t>
              </a:r>
              <a:endParaRPr lang="en-US" sz="900" dirty="0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8220438" y="5823562"/>
            <a:ext cx="74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 smtClean="0"/>
              <a:t>อายุฟอร์ม</a:t>
            </a:r>
            <a:endParaRPr lang="en-US" sz="14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8202119" y="6231910"/>
            <a:ext cx="101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</a:t>
            </a:r>
            <a:r>
              <a:rPr lang="th-TH" sz="1400" dirty="0" smtClean="0"/>
              <a:t>เกิน </a:t>
            </a:r>
            <a:r>
              <a:rPr lang="en-US" sz="1400" dirty="0" smtClean="0"/>
              <a:t>1 </a:t>
            </a:r>
            <a:r>
              <a:rPr lang="th-TH" sz="1400" dirty="0" smtClean="0"/>
              <a:t>ปี</a:t>
            </a:r>
          </a:p>
          <a:p>
            <a:r>
              <a:rPr lang="th-TH" sz="1400" dirty="0" smtClean="0"/>
              <a:t>ยกเลิกอัตโนมัติ</a:t>
            </a:r>
            <a:endParaRPr lang="en-US" sz="1400" dirty="0"/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13" y="6161530"/>
            <a:ext cx="332646" cy="30874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38" y="6187461"/>
            <a:ext cx="358645" cy="358645"/>
          </a:xfrm>
          <a:prstGeom prst="rect">
            <a:avLst/>
          </a:prstGeom>
        </p:spPr>
      </p:pic>
      <p:grpSp>
        <p:nvGrpSpPr>
          <p:cNvPr id="201" name="Group 200"/>
          <p:cNvGrpSpPr/>
          <p:nvPr/>
        </p:nvGrpSpPr>
        <p:grpSpPr>
          <a:xfrm>
            <a:off x="988453" y="3134988"/>
            <a:ext cx="787964" cy="971092"/>
            <a:chOff x="988453" y="3134988"/>
            <a:chExt cx="787964" cy="971092"/>
          </a:xfrm>
        </p:grpSpPr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036" y="3134988"/>
              <a:ext cx="494658" cy="494658"/>
            </a:xfrm>
            <a:prstGeom prst="rect">
              <a:avLst/>
            </a:prstGeom>
          </p:spPr>
        </p:pic>
        <p:sp>
          <p:nvSpPr>
            <p:cNvPr id="192" name="TextBox 191"/>
            <p:cNvSpPr txBox="1"/>
            <p:nvPr/>
          </p:nvSpPr>
          <p:spPr>
            <a:xfrm>
              <a:off x="988453" y="3644415"/>
              <a:ext cx="787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ส่งข้อมูลไปให้คนอนุมัติเอง</a:t>
              </a:r>
              <a:endParaRPr lang="th-TH" sz="1200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291764" y="3153964"/>
            <a:ext cx="1697006" cy="2263589"/>
            <a:chOff x="2300908" y="3153964"/>
            <a:chExt cx="1697006" cy="2263589"/>
          </a:xfrm>
        </p:grpSpPr>
        <p:grpSp>
          <p:nvGrpSpPr>
            <p:cNvPr id="47" name="Group 46"/>
            <p:cNvGrpSpPr/>
            <p:nvPr/>
          </p:nvGrpSpPr>
          <p:grpSpPr>
            <a:xfrm>
              <a:off x="2300908" y="4930178"/>
              <a:ext cx="542871" cy="487375"/>
              <a:chOff x="2300909" y="4956790"/>
              <a:chExt cx="496552" cy="460763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0909" y="4956790"/>
                <a:ext cx="460763" cy="460763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5709" y="5253729"/>
                <a:ext cx="131752" cy="131752"/>
              </a:xfrm>
              <a:prstGeom prst="rect">
                <a:avLst/>
              </a:prstGeom>
            </p:spPr>
          </p:pic>
        </p:grpSp>
        <p:pic>
          <p:nvPicPr>
            <p:cNvPr id="191" name="Picture 190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7935" y="3153964"/>
              <a:ext cx="514438" cy="514438"/>
            </a:xfrm>
            <a:prstGeom prst="rect">
              <a:avLst/>
            </a:prstGeom>
          </p:spPr>
        </p:pic>
        <p:sp>
          <p:nvSpPr>
            <p:cNvPr id="194" name="TextBox 193"/>
            <p:cNvSpPr txBox="1"/>
            <p:nvPr/>
          </p:nvSpPr>
          <p:spPr>
            <a:xfrm>
              <a:off x="2842543" y="3686994"/>
              <a:ext cx="115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เรียกดูข้อมูลมาใช้ง่าย</a:t>
              </a:r>
              <a:endParaRPr lang="th-TH" sz="12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44475" y="3155039"/>
            <a:ext cx="943662" cy="971508"/>
            <a:chOff x="44475" y="3155039"/>
            <a:chExt cx="943662" cy="971508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817" y="3155039"/>
              <a:ext cx="517622" cy="517622"/>
            </a:xfrm>
            <a:prstGeom prst="rect">
              <a:avLst/>
            </a:prstGeom>
          </p:spPr>
        </p:pic>
        <p:sp>
          <p:nvSpPr>
            <p:cNvPr id="195" name="TextBox 194"/>
            <p:cNvSpPr txBox="1"/>
            <p:nvPr/>
          </p:nvSpPr>
          <p:spPr>
            <a:xfrm>
              <a:off x="44475" y="3664882"/>
              <a:ext cx="943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ดึงข้อมูลบางส่วนมาจากฐานขอมูล</a:t>
              </a:r>
              <a:endParaRPr lang="th-TH" sz="1200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3825295" y="3114518"/>
            <a:ext cx="688009" cy="1040113"/>
            <a:chOff x="3825295" y="3114518"/>
            <a:chExt cx="688009" cy="1040113"/>
          </a:xfrm>
        </p:grpSpPr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281" y="3114518"/>
              <a:ext cx="572476" cy="572476"/>
            </a:xfrm>
            <a:prstGeom prst="rect">
              <a:avLst/>
            </a:prstGeom>
          </p:spPr>
        </p:pic>
        <p:sp>
          <p:nvSpPr>
            <p:cNvPr id="197" name="TextBox 196"/>
            <p:cNvSpPr txBox="1"/>
            <p:nvPr/>
          </p:nvSpPr>
          <p:spPr>
            <a:xfrm>
              <a:off x="3825295" y="3692966"/>
              <a:ext cx="688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ไม่สิ้นเปลือง</a:t>
              </a:r>
            </a:p>
            <a:p>
              <a:r>
                <a:rPr lang="th-TH" sz="1200" dirty="0" smtClean="0"/>
                <a:t>ทรัพยากร</a:t>
              </a:r>
              <a:endParaRPr lang="th-TH" sz="1200" dirty="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761198" y="3069619"/>
            <a:ext cx="1155371" cy="1242006"/>
            <a:chOff x="1825206" y="3069619"/>
            <a:chExt cx="1155371" cy="1242006"/>
          </a:xfrm>
        </p:grpSpPr>
        <p:sp>
          <p:nvSpPr>
            <p:cNvPr id="193" name="TextBox 192"/>
            <p:cNvSpPr txBox="1"/>
            <p:nvPr/>
          </p:nvSpPr>
          <p:spPr>
            <a:xfrm>
              <a:off x="1825206" y="3665294"/>
              <a:ext cx="1155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เก็บข้อมูลลง </a:t>
              </a:r>
              <a:r>
                <a:rPr lang="en-US" sz="1200" dirty="0" smtClean="0"/>
                <a:t>Server </a:t>
              </a:r>
              <a:r>
                <a:rPr lang="th-TH" sz="1200" dirty="0" smtClean="0"/>
                <a:t>อย่างเป็นระเบียบ และจัดการการเข้าถึงข้อมูล</a:t>
              </a:r>
              <a:endParaRPr lang="th-TH" sz="1200" dirty="0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2062751" y="3069619"/>
              <a:ext cx="607980" cy="531457"/>
              <a:chOff x="2062751" y="3069619"/>
              <a:chExt cx="607980" cy="531457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2751" y="3069619"/>
                <a:ext cx="514493" cy="514493"/>
              </a:xfrm>
              <a:prstGeom prst="rect">
                <a:avLst/>
              </a:prstGeom>
            </p:spPr>
          </p:pic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3162" y="3323507"/>
                <a:ext cx="277569" cy="277569"/>
              </a:xfrm>
              <a:prstGeom prst="rect">
                <a:avLst/>
              </a:prstGeom>
            </p:spPr>
          </p:pic>
        </p:grpSp>
      </p:grpSp>
      <p:sp>
        <p:nvSpPr>
          <p:cNvPr id="214" name="Rectangle 213"/>
          <p:cNvSpPr/>
          <p:nvPr/>
        </p:nvSpPr>
        <p:spPr>
          <a:xfrm>
            <a:off x="7920159" y="1580868"/>
            <a:ext cx="431989" cy="247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7641085" y="1588320"/>
            <a:ext cx="869774" cy="2227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13.</a:t>
            </a:r>
            <a:r>
              <a:rPr lang="th-TH" sz="1200" dirty="0" smtClean="0">
                <a:latin typeface="Goudy Old Style" panose="02020502050305020303" pitchFamily="18" charset="0"/>
              </a:rPr>
              <a:t> </a:t>
            </a:r>
            <a:r>
              <a:rPr lang="en-US" sz="1200" dirty="0" smtClean="0">
                <a:latin typeface="Goudy Old Style" panose="02020502050305020303" pitchFamily="18" charset="0"/>
              </a:rPr>
              <a:t> Login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651257" y="2541445"/>
            <a:ext cx="267998" cy="2028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7875338" y="2468449"/>
            <a:ext cx="1307855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= </a:t>
            </a:r>
            <a:r>
              <a:rPr lang="th-TH" sz="1200" dirty="0" smtClean="0">
                <a:latin typeface="Goudy Old Style" panose="02020502050305020303" pitchFamily="18" charset="0"/>
              </a:rPr>
              <a:t>มอดูลที่จะทำในเฟสที่ </a:t>
            </a:r>
            <a:r>
              <a:rPr lang="en-US" sz="1200" dirty="0" smtClean="0">
                <a:latin typeface="Goudy Old Style" panose="02020502050305020303" pitchFamily="18" charset="0"/>
              </a:rPr>
              <a:t>1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658313" y="0"/>
            <a:ext cx="1478067" cy="390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7658313" y="77393"/>
            <a:ext cx="1481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Issued by  :</a:t>
            </a:r>
            <a:r>
              <a:rPr lang="th-TH" sz="1200" b="1" dirty="0" smtClean="0"/>
              <a:t> </a:t>
            </a:r>
            <a:endParaRPr lang="th-TH" sz="1200" b="1" dirty="0"/>
          </a:p>
        </p:txBody>
      </p:sp>
    </p:spTree>
    <p:extLst>
      <p:ext uri="{BB962C8B-B14F-4D97-AF65-F5344CB8AC3E}">
        <p14:creationId xmlns:p14="http://schemas.microsoft.com/office/powerpoint/2010/main" val="34401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408</Words>
  <Application>Microsoft Office PowerPoint</Application>
  <PresentationFormat>On-screen Show (4:3)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Cordia New</vt:lpstr>
      <vt:lpstr>Goudy Old Style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191</cp:revision>
  <dcterms:created xsi:type="dcterms:W3CDTF">2020-08-22T06:59:47Z</dcterms:created>
  <dcterms:modified xsi:type="dcterms:W3CDTF">2020-08-23T15:22:13Z</dcterms:modified>
</cp:coreProperties>
</file>