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93" r:id="rId2"/>
    <p:sldId id="288" r:id="rId3"/>
    <p:sldId id="285" r:id="rId4"/>
    <p:sldId id="289" r:id="rId5"/>
    <p:sldId id="290" r:id="rId6"/>
    <p:sldId id="291" r:id="rId7"/>
    <p:sldId id="292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สไตล์สีปานกลาง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9CFC3-5E1C-4349-A1C3-68A415F863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BAF9C-B006-48EC-9A7C-66A0650BB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2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96D9C-A9D4-4867-A490-6A5D2F0D60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5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8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41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7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5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9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4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3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3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0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5D59-7462-48F2-8F5B-00C8CFB648E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7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3"/>
          <p:cNvSpPr txBox="1">
            <a:spLocks noChangeArrowheads="1"/>
          </p:cNvSpPr>
          <p:nvPr/>
        </p:nvSpPr>
        <p:spPr bwMode="auto">
          <a:xfrm>
            <a:off x="374246" y="2868457"/>
            <a:ext cx="714415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kumimoji="1" lang="en-US" altLang="ja-JP" sz="2400" b="1" dirty="0">
                <a:latin typeface="DENSO Sans" panose="00000500000000000000" pitchFamily="50" charset="0"/>
                <a:ea typeface="MS PGothic" pitchFamily="34" charset="-128"/>
              </a:rPr>
              <a:t>&lt;Purpose to progressive report&gt;</a:t>
            </a:r>
          </a:p>
          <a:p>
            <a:endParaRPr lang="en-US" sz="2400" dirty="0">
              <a:latin typeface="DENSO Sans" panose="00000500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DENSO Sans" panose="00000500000000000000" pitchFamily="50" charset="0"/>
                <a:cs typeface="Calibri" panose="020F0502020204030204" pitchFamily="34" charset="0"/>
              </a:rPr>
              <a:t>Update</a:t>
            </a:r>
            <a:r>
              <a:rPr lang="en-US" sz="2400" dirty="0">
                <a:latin typeface="DENSO Sans" panose="00000500000000000000" pitchFamily="50" charset="0"/>
                <a:cs typeface="Calibri" panose="020F0502020204030204" pitchFamily="34" charset="0"/>
              </a:rPr>
              <a:t> Status of E-PCR project.</a:t>
            </a:r>
            <a:endParaRPr lang="en-US" sz="2400" dirty="0">
              <a:latin typeface="DENSO Sans" panose="00000500000000000000" pitchFamily="50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DENSO Sans" panose="00000500000000000000" pitchFamily="50" charset="0"/>
                <a:cs typeface="Calibri" panose="020F0502020204030204" pitchFamily="34" charset="0"/>
                <a:sym typeface="Wingdings" panose="05000000000000000000" pitchFamily="2" charset="2"/>
              </a:rPr>
              <a:t>Inform</a:t>
            </a:r>
            <a:r>
              <a:rPr lang="en-US" sz="2400" dirty="0">
                <a:latin typeface="DENSO Sans" panose="00000500000000000000" pitchFamily="50" charset="0"/>
                <a:cs typeface="Calibri" panose="020F0502020204030204" pitchFamily="34" charset="0"/>
                <a:sym typeface="Wingdings" panose="05000000000000000000" pitchFamily="2" charset="2"/>
              </a:rPr>
              <a:t> System overview.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DENSO Sans" panose="00000500000000000000" pitchFamily="50" charset="0"/>
                <a:cs typeface="Calibri" panose="020F0502020204030204" pitchFamily="34" charset="0"/>
                <a:sym typeface="Wingdings" panose="05000000000000000000" pitchFamily="2" charset="2"/>
              </a:rPr>
              <a:t>Summary </a:t>
            </a:r>
            <a:r>
              <a:rPr lang="en-US" sz="2400" dirty="0">
                <a:latin typeface="DENSO Sans" panose="00000500000000000000" pitchFamily="50" charset="0"/>
                <a:cs typeface="Calibri" panose="020F0502020204030204" pitchFamily="34" charset="0"/>
                <a:sym typeface="Wingdings" panose="05000000000000000000" pitchFamily="2" charset="2"/>
              </a:rPr>
              <a:t>all requirement.</a:t>
            </a:r>
            <a:endParaRPr lang="en-US" sz="2400" dirty="0">
              <a:latin typeface="DENSO Sans" panose="00000500000000000000" pitchFamily="50" charset="0"/>
              <a:cs typeface="Calibri" panose="020F0502020204030204" pitchFamily="34" charset="0"/>
            </a:endParaRPr>
          </a:p>
        </p:txBody>
      </p:sp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398832" y="785477"/>
            <a:ext cx="816150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/>
            <a:r>
              <a:rPr lang="en-US" sz="4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NSO Sans" panose="00000500000000000000" pitchFamily="50" charset="0"/>
              </a:rPr>
              <a:t>E-PCR Progressive Report </a:t>
            </a:r>
          </a:p>
          <a:p>
            <a:pPr algn="ctr"/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NSO Sans" panose="00000500000000000000" pitchFamily="50" charset="0"/>
              </a:rPr>
              <a:t>Aug 28, 2020</a:t>
            </a:r>
            <a:endParaRPr kumimoji="1"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NSO Sans" panose="00000500000000000000" pitchFamily="50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8832" y="679608"/>
            <a:ext cx="8161507" cy="1740319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554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12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73592"/>
            <a:ext cx="6505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E-PCR System 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lectronics</a:t>
            </a:r>
            <a:r>
              <a:rPr lang="th-TH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 Change Report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79" y="629195"/>
            <a:ext cx="4222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1. Action Plan and Progressive on Aug’2020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399" y="5252802"/>
            <a:ext cx="4299527" cy="15180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Activities Completed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identification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PCR form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Requirement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Diagram &amp; Work Flow PCR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 Requirement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1927" y="5252804"/>
            <a:ext cx="4401562" cy="15180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Action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 design data dictionary.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structure database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: Create form PCR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" t="786" r="498" b="947"/>
          <a:stretch/>
        </p:blipFill>
        <p:spPr>
          <a:xfrm>
            <a:off x="152400" y="975161"/>
            <a:ext cx="8701088" cy="421481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906828" y="807867"/>
            <a:ext cx="3906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97446" y="633397"/>
            <a:ext cx="50045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97904" y="787285"/>
            <a:ext cx="390618" cy="0"/>
          </a:xfrm>
          <a:prstGeom prst="straightConnector1">
            <a:avLst/>
          </a:prstGeom>
          <a:ln w="28575">
            <a:solidFill>
              <a:srgbClr val="00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50297" y="633396"/>
            <a:ext cx="6479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Actual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008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146" y="621800"/>
            <a:ext cx="4598580" cy="4660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/>
              <a:t>อ</a:t>
            </a:r>
            <a:endParaRPr lang="en-US" sz="1350" dirty="0"/>
          </a:p>
        </p:txBody>
      </p:sp>
      <p:sp>
        <p:nvSpPr>
          <p:cNvPr id="221" name="Rectangle 220"/>
          <p:cNvSpPr/>
          <p:nvPr/>
        </p:nvSpPr>
        <p:spPr>
          <a:xfrm>
            <a:off x="4582012" y="621801"/>
            <a:ext cx="4556631" cy="226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/>
              <a:t>อ</a:t>
            </a:r>
            <a:endParaRPr lang="en-US" sz="1350" dirty="0"/>
          </a:p>
        </p:txBody>
      </p:sp>
      <p:sp>
        <p:nvSpPr>
          <p:cNvPr id="17" name="Rectangle 16"/>
          <p:cNvSpPr/>
          <p:nvPr/>
        </p:nvSpPr>
        <p:spPr>
          <a:xfrm>
            <a:off x="7564927" y="2438796"/>
            <a:ext cx="1573619" cy="4302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9562">
            <a:off x="518636" y="1104015"/>
            <a:ext cx="397484" cy="397484"/>
          </a:xfrm>
          <a:prstGeom prst="rect">
            <a:avLst/>
          </a:prstGeom>
        </p:spPr>
      </p:pic>
      <p:sp>
        <p:nvSpPr>
          <p:cNvPr id="74" name="Oval 73"/>
          <p:cNvSpPr/>
          <p:nvPr/>
        </p:nvSpPr>
        <p:spPr>
          <a:xfrm>
            <a:off x="10493056" y="1197059"/>
            <a:ext cx="232856" cy="234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-2430" y="394926"/>
            <a:ext cx="4588270" cy="226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4578034" y="394793"/>
            <a:ext cx="4560609" cy="2254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85742" y="3126211"/>
            <a:ext cx="4550638" cy="2465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/>
              <a:t>Admin </a:t>
            </a:r>
            <a:r>
              <a:rPr lang="th-TH" sz="1400"/>
              <a:t>อนุมัติ สามารถ</a:t>
            </a:r>
            <a:r>
              <a:rPr lang="en-US" sz="1400"/>
              <a:t> </a:t>
            </a:r>
            <a:endParaRPr lang="th-TH" sz="1400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38644" cy="390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-126533" y="37881"/>
            <a:ext cx="3877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2. System overview : E-PCR</a:t>
            </a:r>
            <a:r>
              <a:rPr lang="th-TH" sz="1600" b="1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29" y="357459"/>
            <a:ext cx="157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</a:t>
            </a:r>
            <a:r>
              <a:rPr lang="th-TH" sz="1400" dirty="0"/>
              <a:t>ความเป็นมาของระบบ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583575" y="5584785"/>
            <a:ext cx="4555069" cy="1273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/>
              <a:t>อ</a:t>
            </a:r>
            <a:endParaRPr 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4632190" y="375534"/>
            <a:ext cx="1537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</a:t>
            </a:r>
            <a:r>
              <a:rPr lang="th-TH" sz="1400" dirty="0"/>
              <a:t>มอดูลของระบบ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336" y="6158378"/>
            <a:ext cx="535234" cy="53523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83574" y="5580088"/>
            <a:ext cx="4555070" cy="2347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25031" y="5586479"/>
            <a:ext cx="857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6. </a:t>
            </a:r>
            <a:r>
              <a:rPr lang="th-TH" sz="1400" dirty="0"/>
              <a:t>อื่น ๆ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-3102" y="5280832"/>
            <a:ext cx="4584412" cy="1577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7" name="TextBox 56"/>
          <p:cNvSpPr txBox="1"/>
          <p:nvPr/>
        </p:nvSpPr>
        <p:spPr>
          <a:xfrm>
            <a:off x="5418929" y="6400503"/>
            <a:ext cx="175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</a:t>
            </a:r>
            <a:r>
              <a:rPr lang="th-TH" sz="1200" dirty="0"/>
              <a:t>ขนาดไฟล์ทั้งหมดไม่เกิน </a:t>
            </a:r>
            <a:r>
              <a:rPr lang="en-US" sz="1200" dirty="0"/>
              <a:t>25 MB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18929" y="6131155"/>
            <a:ext cx="1459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</a:t>
            </a:r>
            <a:r>
              <a:rPr lang="th-TH" sz="1200" dirty="0"/>
              <a:t>ประเภทไฟล์ </a:t>
            </a:r>
            <a:r>
              <a:rPr lang="en-US" sz="1200" dirty="0"/>
              <a:t>PDF </a:t>
            </a:r>
            <a:r>
              <a:rPr lang="th-TH" sz="1200" dirty="0"/>
              <a:t>เท่านั้น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565074" y="5831029"/>
            <a:ext cx="125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b="1" dirty="0"/>
              <a:t>การอัพโหลดไฟล์</a:t>
            </a:r>
            <a:endParaRPr lang="en-US" sz="1400" b="1" dirty="0"/>
          </a:p>
        </p:txBody>
      </p:sp>
      <p:grpSp>
        <p:nvGrpSpPr>
          <p:cNvPr id="259" name="Group 258"/>
          <p:cNvGrpSpPr/>
          <p:nvPr/>
        </p:nvGrpSpPr>
        <p:grpSpPr>
          <a:xfrm>
            <a:off x="302636" y="5611879"/>
            <a:ext cx="952069" cy="286535"/>
            <a:chOff x="283573" y="5074187"/>
            <a:chExt cx="952069" cy="286535"/>
          </a:xfrm>
        </p:grpSpPr>
        <p:sp>
          <p:nvSpPr>
            <p:cNvPr id="32" name="TextBox 31"/>
            <p:cNvSpPr txBox="1"/>
            <p:nvPr/>
          </p:nvSpPr>
          <p:spPr>
            <a:xfrm>
              <a:off x="439834" y="5074187"/>
              <a:ext cx="795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Creator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3573" y="5083723"/>
              <a:ext cx="371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1.</a:t>
              </a: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299983" y="5906188"/>
            <a:ext cx="595208" cy="282333"/>
            <a:chOff x="1251969" y="4789433"/>
            <a:chExt cx="595208" cy="282333"/>
          </a:xfrm>
        </p:grpSpPr>
        <p:sp>
          <p:nvSpPr>
            <p:cNvPr id="33" name="TextBox 32"/>
            <p:cNvSpPr txBox="1"/>
            <p:nvPr/>
          </p:nvSpPr>
          <p:spPr>
            <a:xfrm>
              <a:off x="1419887" y="4789433"/>
              <a:ext cx="427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PD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51969" y="4794767"/>
              <a:ext cx="361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2.</a:t>
              </a: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307655" y="6491273"/>
            <a:ext cx="660102" cy="277000"/>
            <a:chOff x="3565739" y="4757687"/>
            <a:chExt cx="660102" cy="277000"/>
          </a:xfrm>
        </p:grpSpPr>
        <p:sp>
          <p:nvSpPr>
            <p:cNvPr id="35" name="TextBox 34"/>
            <p:cNvSpPr txBox="1"/>
            <p:nvPr/>
          </p:nvSpPr>
          <p:spPr>
            <a:xfrm>
              <a:off x="3715251" y="4757687"/>
              <a:ext cx="510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QAP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65739" y="4757688"/>
              <a:ext cx="39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4.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1685606" y="5626136"/>
            <a:ext cx="681152" cy="277336"/>
            <a:chOff x="353680" y="5699299"/>
            <a:chExt cx="681152" cy="277336"/>
          </a:xfrm>
        </p:grpSpPr>
        <p:sp>
          <p:nvSpPr>
            <p:cNvPr id="36" name="TextBox 35"/>
            <p:cNvSpPr txBox="1"/>
            <p:nvPr/>
          </p:nvSpPr>
          <p:spPr>
            <a:xfrm>
              <a:off x="524242" y="5699299"/>
              <a:ext cx="510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BKD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3680" y="5699636"/>
              <a:ext cx="338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5.</a:t>
              </a: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1695380" y="5911522"/>
            <a:ext cx="1163393" cy="279625"/>
            <a:chOff x="1334363" y="5703247"/>
            <a:chExt cx="1163393" cy="279625"/>
          </a:xfrm>
        </p:grpSpPr>
        <p:sp>
          <p:nvSpPr>
            <p:cNvPr id="38" name="TextBox 37"/>
            <p:cNvSpPr txBox="1"/>
            <p:nvPr/>
          </p:nvSpPr>
          <p:spPr>
            <a:xfrm>
              <a:off x="1509780" y="5705873"/>
              <a:ext cx="9879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PE Admin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34363" y="5703247"/>
              <a:ext cx="332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6.</a:t>
              </a: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1693272" y="6198440"/>
            <a:ext cx="1204503" cy="280155"/>
            <a:chOff x="2411437" y="5687467"/>
            <a:chExt cx="1204503" cy="280155"/>
          </a:xfrm>
        </p:grpSpPr>
        <p:sp>
          <p:nvSpPr>
            <p:cNvPr id="42" name="TextBox 41"/>
            <p:cNvSpPr txBox="1"/>
            <p:nvPr/>
          </p:nvSpPr>
          <p:spPr>
            <a:xfrm>
              <a:off x="2614735" y="5687467"/>
              <a:ext cx="1001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QA Admin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411437" y="5690623"/>
              <a:ext cx="323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7.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8080185" y="5814822"/>
            <a:ext cx="1058459" cy="104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2" name="TextBox 71"/>
          <p:cNvSpPr txBox="1"/>
          <p:nvPr/>
        </p:nvSpPr>
        <p:spPr>
          <a:xfrm>
            <a:off x="9633399" y="5790593"/>
            <a:ext cx="135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b="1" dirty="0"/>
              <a:t>การเข้าใช้งานระบบ</a:t>
            </a:r>
            <a:endParaRPr lang="en-US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1066" y="5277756"/>
            <a:ext cx="4582411" cy="234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2486" y="5248066"/>
            <a:ext cx="147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</a:t>
            </a:r>
            <a:r>
              <a:rPr lang="th-TH" sz="1400" dirty="0"/>
              <a:t>บทบาทผู้ใช้งานระบบ</a:t>
            </a:r>
            <a:endParaRPr lang="en-US" sz="1400" dirty="0"/>
          </a:p>
        </p:txBody>
      </p:sp>
      <p:grpSp>
        <p:nvGrpSpPr>
          <p:cNvPr id="95" name="Group 94"/>
          <p:cNvGrpSpPr/>
          <p:nvPr/>
        </p:nvGrpSpPr>
        <p:grpSpPr>
          <a:xfrm>
            <a:off x="4583575" y="2861892"/>
            <a:ext cx="4554972" cy="321914"/>
            <a:chOff x="4988545" y="3278677"/>
            <a:chExt cx="4577495" cy="3378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93" name="Rectangle 92"/>
            <p:cNvSpPr/>
            <p:nvPr/>
          </p:nvSpPr>
          <p:spPr>
            <a:xfrm>
              <a:off x="4988545" y="3278677"/>
              <a:ext cx="4577495" cy="2762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32798" y="3293514"/>
              <a:ext cx="1294319" cy="32305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4. </a:t>
              </a:r>
              <a:r>
                <a:rPr lang="th-TH" sz="1400" dirty="0"/>
                <a:t>การเข้าถึงเอกสาร</a:t>
              </a:r>
              <a:endParaRPr lang="en-US" sz="1400" dirty="0"/>
            </a:p>
          </p:txBody>
        </p:sp>
      </p:grpSp>
      <p:sp>
        <p:nvSpPr>
          <p:cNvPr id="99" name="Rectangle 98"/>
          <p:cNvSpPr/>
          <p:nvPr/>
        </p:nvSpPr>
        <p:spPr>
          <a:xfrm>
            <a:off x="6265242" y="3124298"/>
            <a:ext cx="2866884" cy="1206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/>
              <a:t>อ</a:t>
            </a:r>
            <a:endParaRPr lang="en-US" sz="1350" dirty="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61835" y="2255114"/>
            <a:ext cx="565077" cy="565077"/>
          </a:xfrm>
          <a:prstGeom prst="rect">
            <a:avLst/>
          </a:prstGeom>
        </p:spPr>
      </p:pic>
      <p:cxnSp>
        <p:nvCxnSpPr>
          <p:cNvPr id="115" name="Straight Arrow Connector 114"/>
          <p:cNvCxnSpPr/>
          <p:nvPr/>
        </p:nvCxnSpPr>
        <p:spPr>
          <a:xfrm>
            <a:off x="5478888" y="4927125"/>
            <a:ext cx="466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308247" y="3328040"/>
            <a:ext cx="5820605" cy="1618135"/>
            <a:chOff x="1487849" y="4020899"/>
            <a:chExt cx="5820605" cy="1618135"/>
          </a:xfrm>
        </p:grpSpPr>
        <p:sp>
          <p:nvSpPr>
            <p:cNvPr id="121" name="Rectangle 120"/>
            <p:cNvSpPr/>
            <p:nvPr/>
          </p:nvSpPr>
          <p:spPr>
            <a:xfrm>
              <a:off x="4429410" y="4356384"/>
              <a:ext cx="2872950" cy="1282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h-TH" sz="1350" dirty="0"/>
                <a:t>อ</a:t>
              </a:r>
              <a:endParaRPr lang="en-US" sz="1350" dirty="0"/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5764" y="4660012"/>
              <a:ext cx="365902" cy="365902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4454922" y="5068422"/>
              <a:ext cx="1263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เห็นแค่ชื่อ</a:t>
              </a:r>
              <a:endParaRPr lang="en-US" sz="1200" dirty="0"/>
            </a:p>
            <a:p>
              <a:r>
                <a:rPr lang="th-TH" sz="1200" dirty="0"/>
                <a:t>และเลข</a:t>
              </a:r>
              <a:r>
                <a:rPr lang="en-US" sz="1200" dirty="0"/>
                <a:t> PCR</a:t>
              </a:r>
              <a:endParaRPr lang="th-TH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405619" y="4352052"/>
              <a:ext cx="16537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PCR </a:t>
              </a:r>
              <a:r>
                <a:rPr lang="th-TH" sz="1200" b="1" dirty="0"/>
                <a:t>ที่ตนเองไม่เกี่ยวข้อง</a:t>
              </a:r>
              <a:r>
                <a:rPr lang="en-US" sz="1200" b="1" dirty="0">
                  <a:solidFill>
                    <a:srgbClr val="FF0000"/>
                  </a:solidFill>
                </a:rPr>
                <a:t>*</a:t>
              </a:r>
            </a:p>
            <a:p>
              <a:endParaRPr lang="en-US" sz="1200" b="1" dirty="0"/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849" y="4020899"/>
              <a:ext cx="374072" cy="374072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5320624" y="5099652"/>
              <a:ext cx="890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ให้ทำการร้องขอการดูข้อมูล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6661048" y="4673106"/>
              <a:ext cx="450738" cy="405624"/>
              <a:chOff x="7190594" y="4502939"/>
              <a:chExt cx="482137" cy="435477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0594" y="4502939"/>
                <a:ext cx="435477" cy="435477"/>
              </a:xfrm>
              <a:prstGeom prst="rect">
                <a:avLst/>
              </a:prstGeom>
            </p:spPr>
          </p:pic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1844" y="4763282"/>
                <a:ext cx="170887" cy="170887"/>
              </a:xfrm>
              <a:prstGeom prst="rect">
                <a:avLst/>
              </a:prstGeom>
            </p:spPr>
          </p:pic>
        </p:grpSp>
        <p:sp>
          <p:nvSpPr>
            <p:cNvPr id="113" name="TextBox 112"/>
            <p:cNvSpPr txBox="1"/>
            <p:nvPr/>
          </p:nvSpPr>
          <p:spPr>
            <a:xfrm>
              <a:off x="5864202" y="4679616"/>
              <a:ext cx="8873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PE Admin </a:t>
              </a:r>
              <a:r>
                <a:rPr lang="th-TH" sz="900" dirty="0"/>
                <a:t>อนุมัติ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519569" y="5082575"/>
              <a:ext cx="788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มีสิทธิ์ดูข้อมูล </a:t>
              </a:r>
            </a:p>
            <a:p>
              <a:r>
                <a:rPr lang="th-TH" sz="1200" dirty="0"/>
                <a:t>ได้</a:t>
              </a:r>
              <a:r>
                <a:rPr lang="en-US" sz="1200" dirty="0"/>
                <a:t> 1 </a:t>
              </a:r>
              <a:r>
                <a:rPr lang="th-TH" sz="1200" dirty="0"/>
                <a:t>อาทิตย์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873067" y="4681255"/>
              <a:ext cx="7449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900" dirty="0"/>
                <a:t>ถ้าต้องการดูเพิ่ม</a:t>
              </a:r>
            </a:p>
          </p:txBody>
        </p:sp>
      </p:grpSp>
      <p:cxnSp>
        <p:nvCxnSpPr>
          <p:cNvPr id="140" name="Straight Arrow Connector 139"/>
          <p:cNvCxnSpPr/>
          <p:nvPr/>
        </p:nvCxnSpPr>
        <p:spPr>
          <a:xfrm flipH="1">
            <a:off x="10153538" y="3194338"/>
            <a:ext cx="3395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365602" y="3156462"/>
            <a:ext cx="688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Admin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360786" y="3700661"/>
            <a:ext cx="156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th-TH" sz="1200" dirty="0"/>
              <a:t> ดาวโหลดเอกสาร </a:t>
            </a:r>
            <a:r>
              <a:rPr lang="en-US" sz="1200" dirty="0"/>
              <a:t>PCR </a:t>
            </a:r>
            <a:r>
              <a:rPr lang="th-TH" sz="1200" dirty="0"/>
              <a:t>ได้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6365041" y="3948650"/>
            <a:ext cx="1619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r>
              <a:rPr lang="th-TH" sz="1200" dirty="0"/>
              <a:t> ดาวโหลด </a:t>
            </a:r>
            <a:r>
              <a:rPr lang="en-US" sz="1200" dirty="0"/>
              <a:t>PCR list</a:t>
            </a:r>
            <a:r>
              <a:rPr lang="th-TH" sz="1200" dirty="0"/>
              <a:t> </a:t>
            </a:r>
            <a:r>
              <a:rPr lang="en-US" sz="1200" dirty="0"/>
              <a:t>(Excel)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997" y="1708049"/>
            <a:ext cx="683874" cy="68387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0046311" y="3636066"/>
            <a:ext cx="2171337" cy="704785"/>
            <a:chOff x="2626011" y="1786923"/>
            <a:chExt cx="2171337" cy="704785"/>
          </a:xfrm>
        </p:grpSpPr>
        <p:sp>
          <p:nvSpPr>
            <p:cNvPr id="125" name="Rectangle 124"/>
            <p:cNvSpPr/>
            <p:nvPr/>
          </p:nvSpPr>
          <p:spPr>
            <a:xfrm>
              <a:off x="2626011" y="1786923"/>
              <a:ext cx="1957563" cy="691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/>
                <a:t>v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626012" y="1845377"/>
              <a:ext cx="2171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b="1" dirty="0">
                  <a:solidFill>
                    <a:srgbClr val="FF0000"/>
                  </a:solidFill>
                </a:rPr>
                <a:t>สรุป </a:t>
              </a:r>
              <a:r>
                <a:rPr lang="en-US" sz="1200" b="1" dirty="0">
                  <a:solidFill>
                    <a:srgbClr val="FF0000"/>
                  </a:solidFill>
                </a:rPr>
                <a:t>:  </a:t>
              </a:r>
              <a:r>
                <a:rPr lang="th-TH" sz="1200" dirty="0"/>
                <a:t>คือระบบจัดการการเปลี่ยนแปลงกระบวนการอ้างอิงมาจาก แบบฟอร์ม </a:t>
              </a:r>
              <a:r>
                <a:rPr lang="en-US" sz="1200" dirty="0"/>
                <a:t>PCR </a:t>
              </a:r>
              <a:r>
                <a:rPr lang="th-TH" sz="1200" dirty="0"/>
                <a:t>จากแผนก</a:t>
              </a:r>
              <a:r>
                <a:rPr lang="en-US" sz="1200" dirty="0"/>
                <a:t> Production Engineer</a:t>
              </a:r>
            </a:p>
          </p:txBody>
        </p:sp>
      </p:grpSp>
      <p:sp>
        <p:nvSpPr>
          <p:cNvPr id="128" name="TextBox 54">
            <a:extLst>
              <a:ext uri="{FF2B5EF4-FFF2-40B4-BE49-F238E27FC236}">
                <a16:creationId xmlns="" xmlns:a16="http://schemas.microsoft.com/office/drawing/2014/main" id="{65F81BBB-D875-4A60-B1DE-364CE68F33E6}"/>
              </a:ext>
            </a:extLst>
          </p:cNvPr>
          <p:cNvSpPr txBox="1"/>
          <p:nvPr/>
        </p:nvSpPr>
        <p:spPr>
          <a:xfrm>
            <a:off x="126212" y="1156200"/>
            <a:ext cx="975673" cy="17382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1200" dirty="0">
              <a:latin typeface="Goudy Old Style" panose="02020502050305020303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67" y="913607"/>
            <a:ext cx="2103124" cy="1103378"/>
          </a:xfrm>
          <a:prstGeom prst="rect">
            <a:avLst/>
          </a:prstGeom>
        </p:spPr>
      </p:pic>
      <p:sp>
        <p:nvSpPr>
          <p:cNvPr id="129" name="TextBox 54">
            <a:extLst>
              <a:ext uri="{FF2B5EF4-FFF2-40B4-BE49-F238E27FC236}">
                <a16:creationId xmlns="" xmlns:a16="http://schemas.microsoft.com/office/drawing/2014/main" id="{65F81BBB-D875-4A60-B1DE-364CE68F33E6}"/>
              </a:ext>
            </a:extLst>
          </p:cNvPr>
          <p:cNvSpPr txBox="1"/>
          <p:nvPr/>
        </p:nvSpPr>
        <p:spPr>
          <a:xfrm>
            <a:off x="206839" y="1535327"/>
            <a:ext cx="1326649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1200" dirty="0">
              <a:latin typeface="Goudy Old Style" panose="02020502050305020303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2486" y="1004288"/>
            <a:ext cx="943662" cy="946911"/>
            <a:chOff x="360620" y="1071413"/>
            <a:chExt cx="943662" cy="946911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97" y="1071413"/>
              <a:ext cx="485496" cy="485496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360620" y="1556659"/>
              <a:ext cx="943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แบบฟอร์ม </a:t>
              </a:r>
              <a:r>
                <a:rPr lang="en-US" sz="1200" dirty="0"/>
                <a:t>PCR</a:t>
              </a:r>
              <a:r>
                <a:rPr lang="th-TH" sz="1200" dirty="0"/>
                <a:t> </a:t>
              </a:r>
              <a:endParaRPr lang="en-US" sz="1200" dirty="0"/>
            </a:p>
            <a:p>
              <a:r>
                <a:rPr lang="th-TH" sz="1200" dirty="0"/>
                <a:t>  ของแผนก </a:t>
              </a:r>
              <a:r>
                <a:rPr lang="en-US" sz="1200" dirty="0"/>
                <a:t>PE </a:t>
              </a:r>
              <a:endParaRPr lang="th-TH" sz="12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-37039" y="595300"/>
            <a:ext cx="2071328" cy="307777"/>
            <a:chOff x="4960788" y="3250970"/>
            <a:chExt cx="1572769" cy="323054"/>
          </a:xfrm>
        </p:grpSpPr>
        <p:sp>
          <p:nvSpPr>
            <p:cNvPr id="133" name="Rectangle 132"/>
            <p:cNvSpPr/>
            <p:nvPr/>
          </p:nvSpPr>
          <p:spPr>
            <a:xfrm>
              <a:off x="4988584" y="3278675"/>
              <a:ext cx="411316" cy="25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960788" y="3250970"/>
              <a:ext cx="1572769" cy="323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400" dirty="0"/>
                <a:t>แบบเดิม</a:t>
              </a:r>
              <a:endParaRPr lang="en-US" sz="14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080942" y="990591"/>
            <a:ext cx="1213400" cy="963571"/>
            <a:chOff x="1409442" y="1070016"/>
            <a:chExt cx="1213400" cy="963571"/>
          </a:xfrm>
        </p:grpSpPr>
        <p:sp>
          <p:nvSpPr>
            <p:cNvPr id="135" name="TextBox 134"/>
            <p:cNvSpPr txBox="1"/>
            <p:nvPr/>
          </p:nvSpPr>
          <p:spPr>
            <a:xfrm>
              <a:off x="1409442" y="1571922"/>
              <a:ext cx="121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ขออนุมัติโดยวิธีไปหาคนอนุมัติด้วยตนเอง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565533" y="1070016"/>
              <a:ext cx="804056" cy="528669"/>
              <a:chOff x="1392812" y="1039318"/>
              <a:chExt cx="790105" cy="559368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23549" y="1039318"/>
                <a:ext cx="559368" cy="559368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2812" y="1185384"/>
                <a:ext cx="356204" cy="356204"/>
              </a:xfrm>
              <a:prstGeom prst="rect">
                <a:avLst/>
              </a:prstGeom>
            </p:spPr>
          </p:pic>
        </p:grp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0759" y="4601185"/>
            <a:ext cx="393672" cy="393672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222258" y="2521920"/>
            <a:ext cx="149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</a:t>
            </a:r>
            <a:r>
              <a:rPr lang="th-TH" sz="1200" dirty="0"/>
              <a:t>เอกสารอาจสูญหาย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2098" y="3266909"/>
            <a:ext cx="368871" cy="368871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1068199" y="1031994"/>
            <a:ext cx="981346" cy="926259"/>
            <a:chOff x="1430091" y="1085663"/>
            <a:chExt cx="981346" cy="926259"/>
          </a:xfrm>
        </p:grpSpPr>
        <p:sp>
          <p:nvSpPr>
            <p:cNvPr id="142" name="TextBox 141"/>
            <p:cNvSpPr txBox="1"/>
            <p:nvPr/>
          </p:nvSpPr>
          <p:spPr>
            <a:xfrm>
              <a:off x="1430091" y="1550257"/>
              <a:ext cx="981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กรอกแบบฟอร์มด้วยลายมือตนเอง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502" y="1085663"/>
              <a:ext cx="435375" cy="467904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3364667" y="1014203"/>
            <a:ext cx="887497" cy="763612"/>
            <a:chOff x="3364667" y="1044683"/>
            <a:chExt cx="887497" cy="763612"/>
          </a:xfrm>
        </p:grpSpPr>
        <p:grpSp>
          <p:nvGrpSpPr>
            <p:cNvPr id="89" name="Group 88"/>
            <p:cNvGrpSpPr/>
            <p:nvPr/>
          </p:nvGrpSpPr>
          <p:grpSpPr>
            <a:xfrm>
              <a:off x="3450384" y="1044683"/>
              <a:ext cx="708261" cy="477593"/>
              <a:chOff x="3366184" y="1044245"/>
              <a:chExt cx="708261" cy="477593"/>
            </a:xfrm>
          </p:grpSpPr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7770" y="1044245"/>
                <a:ext cx="476675" cy="476675"/>
              </a:xfrm>
              <a:prstGeom prst="rect">
                <a:avLst/>
              </a:prstGeom>
            </p:spPr>
          </p:pic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6184" y="1193121"/>
                <a:ext cx="328717" cy="328717"/>
              </a:xfrm>
              <a:prstGeom prst="rect">
                <a:avLst/>
              </a:prstGeom>
            </p:spPr>
          </p:pic>
        </p:grpSp>
        <p:sp>
          <p:nvSpPr>
            <p:cNvPr id="159" name="TextBox 158"/>
            <p:cNvSpPr txBox="1"/>
            <p:nvPr/>
          </p:nvSpPr>
          <p:spPr>
            <a:xfrm>
              <a:off x="3364667" y="1531296"/>
              <a:ext cx="887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การจัดเก็บที่ไม่ดี</a:t>
              </a: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1520023" y="2546403"/>
            <a:ext cx="1491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</a:t>
            </a:r>
            <a:r>
              <a:rPr lang="th-TH" sz="1200" dirty="0"/>
              <a:t>อาจใช้เวลาดำเนินการมาก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29069" y="2299751"/>
            <a:ext cx="1421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</a:t>
            </a:r>
            <a:r>
              <a:rPr lang="th-TH" sz="1200" dirty="0"/>
              <a:t>ข้อมูลอาจผิดพลาด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20023" y="2310449"/>
            <a:ext cx="1421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</a:t>
            </a:r>
            <a:r>
              <a:rPr lang="th-TH" sz="1200" dirty="0"/>
              <a:t>ข้อมูลอาจรั่วไหล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988239" y="1975391"/>
            <a:ext cx="1291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>
                <a:solidFill>
                  <a:srgbClr val="C00000"/>
                </a:solidFill>
              </a:rPr>
              <a:t>ผลเสีย</a:t>
            </a:r>
          </a:p>
        </p:txBody>
      </p:sp>
      <p:sp>
        <p:nvSpPr>
          <p:cNvPr id="97" name="Down Arrow 96"/>
          <p:cNvSpPr/>
          <p:nvPr/>
        </p:nvSpPr>
        <p:spPr>
          <a:xfrm>
            <a:off x="1897851" y="1941080"/>
            <a:ext cx="170625" cy="34446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3005555" y="2312628"/>
            <a:ext cx="149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</a:t>
            </a:r>
            <a:r>
              <a:rPr lang="th-TH" sz="1200" dirty="0"/>
              <a:t>ดึงข้อมูลมาใช้ยาก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3001046" y="2545286"/>
            <a:ext cx="1332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6. </a:t>
            </a:r>
            <a:r>
              <a:rPr lang="th-TH" sz="1200" dirty="0"/>
              <a:t>สิ้นเปลืองทรัพยากร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-43645" y="2827816"/>
            <a:ext cx="3104079" cy="307777"/>
            <a:chOff x="4965168" y="3270162"/>
            <a:chExt cx="1572769" cy="323054"/>
          </a:xfrm>
        </p:grpSpPr>
        <p:sp>
          <p:nvSpPr>
            <p:cNvPr id="179" name="Rectangle 178"/>
            <p:cNvSpPr/>
            <p:nvPr/>
          </p:nvSpPr>
          <p:spPr>
            <a:xfrm>
              <a:off x="4988584" y="3278675"/>
              <a:ext cx="411316" cy="25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965168" y="3270162"/>
              <a:ext cx="1572769" cy="323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400" dirty="0"/>
                <a:t>ระบบ </a:t>
              </a:r>
              <a:r>
                <a:rPr lang="en-US" sz="1400" dirty="0"/>
                <a:t>E-PCR</a:t>
              </a:r>
              <a:r>
                <a:rPr lang="th-TH" sz="1400" dirty="0"/>
                <a:t> </a:t>
              </a:r>
              <a:endParaRPr lang="en-US" sz="1400" dirty="0"/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65604" y="3736878"/>
            <a:ext cx="943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sz="1200" dirty="0"/>
          </a:p>
        </p:txBody>
      </p:sp>
      <p:cxnSp>
        <p:nvCxnSpPr>
          <p:cNvPr id="141" name="Straight Arrow Connector 140"/>
          <p:cNvCxnSpPr/>
          <p:nvPr/>
        </p:nvCxnSpPr>
        <p:spPr>
          <a:xfrm flipH="1">
            <a:off x="759950" y="893258"/>
            <a:ext cx="235051" cy="184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919626" y="691660"/>
            <a:ext cx="954123" cy="369332"/>
            <a:chOff x="1791612" y="667231"/>
            <a:chExt cx="732702" cy="369332"/>
          </a:xfrm>
        </p:grpSpPr>
        <p:sp>
          <p:nvSpPr>
            <p:cNvPr id="143" name="Rectangle 142"/>
            <p:cNvSpPr/>
            <p:nvPr/>
          </p:nvSpPr>
          <p:spPr>
            <a:xfrm>
              <a:off x="1835663" y="682720"/>
              <a:ext cx="611874" cy="189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791612" y="667231"/>
              <a:ext cx="7327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h-TH" sz="900" dirty="0"/>
                <a:t>มีเอกสารประกอบด้วย</a:t>
              </a:r>
              <a:endParaRPr lang="en-US" sz="900" dirty="0"/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8220438" y="5823562"/>
            <a:ext cx="741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b="1" dirty="0"/>
              <a:t>อายุฟอร์ม</a:t>
            </a:r>
            <a:endParaRPr lang="en-US" sz="1400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8202119" y="6231910"/>
            <a:ext cx="101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</a:t>
            </a:r>
            <a:r>
              <a:rPr lang="th-TH" sz="1400" dirty="0"/>
              <a:t>เกิน </a:t>
            </a:r>
            <a:r>
              <a:rPr lang="en-US" sz="1400" dirty="0"/>
              <a:t>1 </a:t>
            </a:r>
            <a:r>
              <a:rPr lang="th-TH" sz="1400" dirty="0"/>
              <a:t>ปี</a:t>
            </a:r>
          </a:p>
          <a:p>
            <a:r>
              <a:rPr lang="th-TH" sz="1400" dirty="0"/>
              <a:t>ยกเลิกอัตโนมัติ</a:t>
            </a:r>
            <a:endParaRPr lang="en-US" sz="1400" dirty="0"/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13" y="6161530"/>
            <a:ext cx="332646" cy="308740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839" y="5122263"/>
            <a:ext cx="358645" cy="358645"/>
          </a:xfrm>
          <a:prstGeom prst="rect">
            <a:avLst/>
          </a:prstGeom>
        </p:spPr>
      </p:pic>
      <p:grpSp>
        <p:nvGrpSpPr>
          <p:cNvPr id="201" name="Group 200"/>
          <p:cNvGrpSpPr/>
          <p:nvPr/>
        </p:nvGrpSpPr>
        <p:grpSpPr>
          <a:xfrm>
            <a:off x="988453" y="3173088"/>
            <a:ext cx="787964" cy="971092"/>
            <a:chOff x="988453" y="3134988"/>
            <a:chExt cx="787964" cy="971092"/>
          </a:xfrm>
        </p:grpSpPr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036" y="3134988"/>
              <a:ext cx="494658" cy="494658"/>
            </a:xfrm>
            <a:prstGeom prst="rect">
              <a:avLst/>
            </a:prstGeom>
          </p:spPr>
        </p:pic>
        <p:sp>
          <p:nvSpPr>
            <p:cNvPr id="192" name="TextBox 191"/>
            <p:cNvSpPr txBox="1"/>
            <p:nvPr/>
          </p:nvSpPr>
          <p:spPr>
            <a:xfrm>
              <a:off x="988453" y="3644415"/>
              <a:ext cx="787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ส่งข้อมูลไปให้คนอนุมัติเอง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01766" y="6201629"/>
            <a:ext cx="674625" cy="277328"/>
            <a:chOff x="2380731" y="4819133"/>
            <a:chExt cx="674625" cy="277328"/>
          </a:xfrm>
        </p:grpSpPr>
        <p:sp>
          <p:nvSpPr>
            <p:cNvPr id="34" name="TextBox 33"/>
            <p:cNvSpPr txBox="1"/>
            <p:nvPr/>
          </p:nvSpPr>
          <p:spPr>
            <a:xfrm>
              <a:off x="2544766" y="4819133"/>
              <a:ext cx="510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QAC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380731" y="4819462"/>
              <a:ext cx="321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3.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44475" y="3155039"/>
            <a:ext cx="943662" cy="971508"/>
            <a:chOff x="44475" y="3155039"/>
            <a:chExt cx="943662" cy="971508"/>
          </a:xfrm>
        </p:grpSpPr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817" y="3155039"/>
              <a:ext cx="517622" cy="517622"/>
            </a:xfrm>
            <a:prstGeom prst="rect">
              <a:avLst/>
            </a:prstGeom>
          </p:spPr>
        </p:pic>
        <p:sp>
          <p:nvSpPr>
            <p:cNvPr id="195" name="TextBox 194"/>
            <p:cNvSpPr txBox="1"/>
            <p:nvPr/>
          </p:nvSpPr>
          <p:spPr>
            <a:xfrm>
              <a:off x="44475" y="3664882"/>
              <a:ext cx="943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ดึงข้อมูลบางส่วนมาจากฐานข้อมูล</a:t>
              </a: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3825295" y="3114518"/>
            <a:ext cx="688009" cy="1040113"/>
            <a:chOff x="3825295" y="3114518"/>
            <a:chExt cx="688009" cy="1040113"/>
          </a:xfrm>
        </p:grpSpPr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281" y="3114518"/>
              <a:ext cx="572476" cy="572476"/>
            </a:xfrm>
            <a:prstGeom prst="rect">
              <a:avLst/>
            </a:prstGeom>
          </p:spPr>
        </p:pic>
        <p:sp>
          <p:nvSpPr>
            <p:cNvPr id="197" name="TextBox 196"/>
            <p:cNvSpPr txBox="1"/>
            <p:nvPr/>
          </p:nvSpPr>
          <p:spPr>
            <a:xfrm>
              <a:off x="3825295" y="3692966"/>
              <a:ext cx="688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ไม่สิ้นเปลือง</a:t>
              </a:r>
            </a:p>
            <a:p>
              <a:r>
                <a:rPr lang="th-TH" sz="1200" dirty="0"/>
                <a:t>ทรัพยากร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1761198" y="3069619"/>
            <a:ext cx="1155371" cy="1242006"/>
            <a:chOff x="1825206" y="3069619"/>
            <a:chExt cx="1155371" cy="1242006"/>
          </a:xfrm>
        </p:grpSpPr>
        <p:sp>
          <p:nvSpPr>
            <p:cNvPr id="193" name="TextBox 192"/>
            <p:cNvSpPr txBox="1"/>
            <p:nvPr/>
          </p:nvSpPr>
          <p:spPr>
            <a:xfrm>
              <a:off x="1825206" y="3665294"/>
              <a:ext cx="11553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เก็บข้อมูลลง </a:t>
              </a:r>
              <a:r>
                <a:rPr lang="en-US" sz="1200" dirty="0"/>
                <a:t>Server </a:t>
              </a:r>
              <a:r>
                <a:rPr lang="th-TH" sz="1200" dirty="0"/>
                <a:t>อย่างเป็นระเบียบ และจัดการการเข้าถึงข้อมูล</a:t>
              </a: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2062751" y="3069619"/>
              <a:ext cx="607980" cy="531457"/>
              <a:chOff x="2062751" y="3069619"/>
              <a:chExt cx="607980" cy="531457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2751" y="3069619"/>
                <a:ext cx="514493" cy="514493"/>
              </a:xfrm>
              <a:prstGeom prst="rect">
                <a:avLst/>
              </a:prstGeom>
            </p:spPr>
          </p:pic>
          <p:pic>
            <p:nvPicPr>
              <p:cNvPr id="198" name="Picture 197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3162" y="3323507"/>
                <a:ext cx="277569" cy="277569"/>
              </a:xfrm>
              <a:prstGeom prst="rect">
                <a:avLst/>
              </a:prstGeom>
            </p:spPr>
          </p:pic>
        </p:grpSp>
      </p:grpSp>
      <p:sp>
        <p:nvSpPr>
          <p:cNvPr id="216" name="Rectangle 215"/>
          <p:cNvSpPr/>
          <p:nvPr/>
        </p:nvSpPr>
        <p:spPr>
          <a:xfrm>
            <a:off x="7651257" y="2541445"/>
            <a:ext cx="267998" cy="2028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54">
            <a:extLst>
              <a:ext uri="{FF2B5EF4-FFF2-40B4-BE49-F238E27FC236}">
                <a16:creationId xmlns="" xmlns:a16="http://schemas.microsoft.com/office/drawing/2014/main" id="{65F81BBB-D875-4A60-B1DE-364CE68F33E6}"/>
              </a:ext>
            </a:extLst>
          </p:cNvPr>
          <p:cNvSpPr txBox="1"/>
          <p:nvPr/>
        </p:nvSpPr>
        <p:spPr>
          <a:xfrm>
            <a:off x="7875338" y="2468449"/>
            <a:ext cx="1307855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Goudy Old Style" panose="02020502050305020303" pitchFamily="18" charset="0"/>
              </a:rPr>
              <a:t>= </a:t>
            </a:r>
            <a:r>
              <a:rPr lang="th-TH" sz="1200" dirty="0">
                <a:latin typeface="Goudy Old Style" panose="02020502050305020303" pitchFamily="18" charset="0"/>
              </a:rPr>
              <a:t>มอดูลที่จะทำในเฟสที่ </a:t>
            </a:r>
            <a:r>
              <a:rPr lang="en-US" sz="1200" dirty="0">
                <a:latin typeface="Goudy Old Style" panose="02020502050305020303" pitchFamily="18" charset="0"/>
              </a:rPr>
              <a:t>1</a:t>
            </a:r>
          </a:p>
        </p:txBody>
      </p:sp>
      <p:sp>
        <p:nvSpPr>
          <p:cNvPr id="165" name="TextBox 54">
            <a:extLst>
              <a:ext uri="{FF2B5EF4-FFF2-40B4-BE49-F238E27FC236}">
                <a16:creationId xmlns="" xmlns:a16="http://schemas.microsoft.com/office/drawing/2014/main" id="{65F81BBB-D875-4A60-B1DE-364CE68F33E6}"/>
              </a:ext>
            </a:extLst>
          </p:cNvPr>
          <p:cNvSpPr txBox="1"/>
          <p:nvPr/>
        </p:nvSpPr>
        <p:spPr>
          <a:xfrm>
            <a:off x="5973969" y="1910392"/>
            <a:ext cx="1391749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Goudy Old Style" panose="02020502050305020303" pitchFamily="18" charset="0"/>
              </a:rPr>
              <a:t>9. </a:t>
            </a:r>
            <a:r>
              <a:rPr lang="th-TH" sz="1200" dirty="0">
                <a:latin typeface="Goudy Old Style" panose="02020502050305020303" pitchFamily="18" charset="0"/>
              </a:rPr>
              <a:t> จัดการ </a:t>
            </a:r>
            <a:r>
              <a:rPr lang="en-US" sz="1200" dirty="0">
                <a:latin typeface="Goudy Old Style" panose="02020502050305020303" pitchFamily="18" charset="0"/>
              </a:rPr>
              <a:t>role</a:t>
            </a:r>
          </a:p>
        </p:txBody>
      </p:sp>
      <p:cxnSp>
        <p:nvCxnSpPr>
          <p:cNvPr id="223" name="Straight Arrow Connector 222"/>
          <p:cNvCxnSpPr/>
          <p:nvPr/>
        </p:nvCxnSpPr>
        <p:spPr>
          <a:xfrm>
            <a:off x="10879443" y="5268642"/>
            <a:ext cx="505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6356530" y="3443259"/>
            <a:ext cx="2044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th-TH" sz="1200" dirty="0"/>
              <a:t>ดูเอกสาร </a:t>
            </a:r>
            <a:r>
              <a:rPr lang="en-US" sz="1200" dirty="0"/>
              <a:t>PCR </a:t>
            </a:r>
            <a:r>
              <a:rPr lang="th-TH" sz="1200" dirty="0"/>
              <a:t>ทั้งหมดที่มีในระบบได้</a:t>
            </a:r>
            <a:endParaRPr lang="en-US" sz="1200" dirty="0"/>
          </a:p>
        </p:txBody>
      </p:sp>
      <p:sp>
        <p:nvSpPr>
          <p:cNvPr id="230" name="Rectangle 229"/>
          <p:cNvSpPr/>
          <p:nvPr/>
        </p:nvSpPr>
        <p:spPr>
          <a:xfrm>
            <a:off x="4585838" y="3125359"/>
            <a:ext cx="1678974" cy="1209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Admin </a:t>
            </a:r>
            <a:r>
              <a:rPr lang="th-TH" sz="1400" dirty="0"/>
              <a:t>อนุมัติ สามารถ</a:t>
            </a:r>
            <a:r>
              <a:rPr lang="en-US" sz="1400" dirty="0"/>
              <a:t> </a:t>
            </a:r>
            <a:endParaRPr lang="th-TH" sz="14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576233" y="3181638"/>
            <a:ext cx="187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</a:t>
            </a:r>
            <a:r>
              <a:rPr lang="th-TH" sz="1200" b="1" dirty="0"/>
              <a:t>ทั่วไป ทีไม่ใช่ </a:t>
            </a:r>
            <a:r>
              <a:rPr lang="en-US" sz="1200" b="1" dirty="0"/>
              <a:t>Admin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733226" y="3546970"/>
            <a:ext cx="644891" cy="736144"/>
            <a:chOff x="5656580" y="3536473"/>
            <a:chExt cx="644891" cy="736144"/>
          </a:xfrm>
        </p:grpSpPr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1293" y="3536473"/>
              <a:ext cx="355776" cy="355776"/>
            </a:xfrm>
            <a:prstGeom prst="rect">
              <a:avLst/>
            </a:prstGeom>
          </p:spPr>
        </p:pic>
        <p:sp>
          <p:nvSpPr>
            <p:cNvPr id="233" name="TextBox 232"/>
            <p:cNvSpPr txBox="1"/>
            <p:nvPr/>
          </p:nvSpPr>
          <p:spPr>
            <a:xfrm>
              <a:off x="5656580" y="3810952"/>
              <a:ext cx="644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100" dirty="0"/>
                <a:t>View Online</a:t>
              </a: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4640078" y="3508655"/>
            <a:ext cx="1137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 </a:t>
            </a:r>
            <a:r>
              <a:rPr lang="th-TH" sz="1200" dirty="0"/>
              <a:t>ดูเอกสาร </a:t>
            </a:r>
            <a:r>
              <a:rPr lang="en-US" sz="1200" dirty="0"/>
              <a:t>PCR </a:t>
            </a:r>
            <a:r>
              <a:rPr lang="th-TH" sz="1200" dirty="0"/>
              <a:t>ทั้งหมด ที่มีในระบบได้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40" y="3656571"/>
            <a:ext cx="977987" cy="644879"/>
          </a:xfrm>
          <a:prstGeom prst="rect">
            <a:avLst/>
          </a:prstGeom>
        </p:spPr>
      </p:pic>
      <p:grpSp>
        <p:nvGrpSpPr>
          <p:cNvPr id="268" name="Group 267"/>
          <p:cNvGrpSpPr/>
          <p:nvPr/>
        </p:nvGrpSpPr>
        <p:grpSpPr>
          <a:xfrm>
            <a:off x="1686162" y="6482732"/>
            <a:ext cx="1501993" cy="279528"/>
            <a:chOff x="3579661" y="5664954"/>
            <a:chExt cx="1501993" cy="279528"/>
          </a:xfrm>
        </p:grpSpPr>
        <p:sp>
          <p:nvSpPr>
            <p:cNvPr id="70" name="TextBox 69"/>
            <p:cNvSpPr txBox="1"/>
            <p:nvPr/>
          </p:nvSpPr>
          <p:spPr>
            <a:xfrm>
              <a:off x="3579661" y="5667483"/>
              <a:ext cx="337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8.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65345" y="5664954"/>
              <a:ext cx="13163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System Admin</a:t>
              </a:r>
            </a:p>
          </p:txBody>
        </p:sp>
      </p:grpSp>
      <p:sp>
        <p:nvSpPr>
          <p:cNvPr id="237" name="Rectangle 236"/>
          <p:cNvSpPr/>
          <p:nvPr/>
        </p:nvSpPr>
        <p:spPr>
          <a:xfrm>
            <a:off x="4583574" y="4330142"/>
            <a:ext cx="4548552" cy="2632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/>
          <p:cNvSpPr txBox="1"/>
          <p:nvPr/>
        </p:nvSpPr>
        <p:spPr>
          <a:xfrm>
            <a:off x="4619133" y="4319643"/>
            <a:ext cx="1745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5. </a:t>
            </a:r>
            <a:r>
              <a:rPr lang="th-TH" sz="1400" dirty="0"/>
              <a:t>สิทธิ์การเข้าใช้งานระบบ</a:t>
            </a:r>
            <a:endParaRPr lang="en-US" sz="1400" dirty="0"/>
          </a:p>
        </p:txBody>
      </p:sp>
      <p:pic>
        <p:nvPicPr>
          <p:cNvPr id="240" name="Picture 239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782" y="4646641"/>
            <a:ext cx="516152" cy="516152"/>
          </a:xfrm>
          <a:prstGeom prst="rect">
            <a:avLst/>
          </a:prstGeom>
        </p:spPr>
      </p:pic>
      <p:sp>
        <p:nvSpPr>
          <p:cNvPr id="241" name="TextBox 240"/>
          <p:cNvSpPr txBox="1"/>
          <p:nvPr/>
        </p:nvSpPr>
        <p:spPr>
          <a:xfrm>
            <a:off x="4792592" y="5141853"/>
            <a:ext cx="69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ผู้ใช้ทำการ </a:t>
            </a:r>
            <a:endParaRPr lang="en-US" sz="1200" dirty="0"/>
          </a:p>
          <a:p>
            <a:r>
              <a:rPr lang="en-US" sz="1200" dirty="0"/>
              <a:t>register</a:t>
            </a:r>
            <a:endParaRPr lang="th-TH" sz="1200" dirty="0"/>
          </a:p>
        </p:txBody>
      </p:sp>
      <p:pic>
        <p:nvPicPr>
          <p:cNvPr id="245" name="Picture 244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86649" y="4688615"/>
            <a:ext cx="499044" cy="499044"/>
          </a:xfrm>
          <a:prstGeom prst="rect">
            <a:avLst/>
          </a:prstGeom>
        </p:spPr>
      </p:pic>
      <p:sp>
        <p:nvSpPr>
          <p:cNvPr id="246" name="TextBox 245"/>
          <p:cNvSpPr txBox="1"/>
          <p:nvPr/>
        </p:nvSpPr>
        <p:spPr>
          <a:xfrm>
            <a:off x="5892353" y="5174576"/>
            <a:ext cx="81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 Admin </a:t>
            </a:r>
            <a:endParaRPr lang="th-TH" sz="1200" dirty="0"/>
          </a:p>
          <a:p>
            <a:r>
              <a:rPr lang="th-TH" sz="1200" dirty="0"/>
              <a:t>      อนุมัติ</a:t>
            </a:r>
          </a:p>
        </p:txBody>
      </p:sp>
      <p:cxnSp>
        <p:nvCxnSpPr>
          <p:cNvPr id="247" name="Straight Arrow Connector 246"/>
          <p:cNvCxnSpPr/>
          <p:nvPr/>
        </p:nvCxnSpPr>
        <p:spPr>
          <a:xfrm>
            <a:off x="6583177" y="4935348"/>
            <a:ext cx="466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Picture 247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13" y="4700172"/>
            <a:ext cx="478323" cy="478323"/>
          </a:xfrm>
          <a:prstGeom prst="rect">
            <a:avLst/>
          </a:prstGeom>
        </p:spPr>
      </p:pic>
      <p:cxnSp>
        <p:nvCxnSpPr>
          <p:cNvPr id="249" name="Straight Arrow Connector 248"/>
          <p:cNvCxnSpPr/>
          <p:nvPr/>
        </p:nvCxnSpPr>
        <p:spPr>
          <a:xfrm>
            <a:off x="7713906" y="4936745"/>
            <a:ext cx="466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7014002" y="5135326"/>
            <a:ext cx="79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  แจ้งรหัสผ่าน </a:t>
            </a:r>
          </a:p>
          <a:p>
            <a:r>
              <a:rPr lang="th-TH" sz="1200" dirty="0"/>
              <a:t>   ทางอีเมลล์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8080186" y="5161466"/>
            <a:ext cx="102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     บังคับผู้ใช้</a:t>
            </a:r>
          </a:p>
          <a:p>
            <a:r>
              <a:rPr lang="th-TH" sz="1200" dirty="0"/>
              <a:t> เปลี่ยนรหัสผ่าน</a:t>
            </a:r>
          </a:p>
        </p:txBody>
      </p:sp>
      <p:pic>
        <p:nvPicPr>
          <p:cNvPr id="254" name="Picture 253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556" y="4640727"/>
            <a:ext cx="568434" cy="568434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70" y="3132360"/>
            <a:ext cx="514438" cy="514438"/>
          </a:xfrm>
          <a:prstGeom prst="rect">
            <a:avLst/>
          </a:prstGeom>
        </p:spPr>
      </p:pic>
      <p:sp>
        <p:nvSpPr>
          <p:cNvPr id="257" name="TextBox 256"/>
          <p:cNvSpPr txBox="1"/>
          <p:nvPr/>
        </p:nvSpPr>
        <p:spPr>
          <a:xfrm>
            <a:off x="2988490" y="3689954"/>
            <a:ext cx="78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เรียกดูข้อมูล</a:t>
            </a:r>
          </a:p>
          <a:p>
            <a:r>
              <a:rPr lang="th-TH" sz="1200" dirty="0"/>
              <a:t>  มาใช้ง่าย</a:t>
            </a:r>
          </a:p>
        </p:txBody>
      </p:sp>
      <p:cxnSp>
        <p:nvCxnSpPr>
          <p:cNvPr id="277" name="Straight Arrow Connector 276"/>
          <p:cNvCxnSpPr/>
          <p:nvPr/>
        </p:nvCxnSpPr>
        <p:spPr>
          <a:xfrm>
            <a:off x="-1153260" y="5654957"/>
            <a:ext cx="358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-2518734" y="5417344"/>
            <a:ext cx="187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b="1" dirty="0"/>
              <a:t>ภาพรวมการทำงานของระบบ</a:t>
            </a:r>
            <a:endParaRPr lang="en-US" sz="1200" b="1" dirty="0"/>
          </a:p>
        </p:txBody>
      </p:sp>
      <p:sp>
        <p:nvSpPr>
          <p:cNvPr id="285" name="สี่เหลี่ยมผืนผ้า 26">
            <a:extLst>
              <a:ext uri="{FF2B5EF4-FFF2-40B4-BE49-F238E27FC236}">
                <a16:creationId xmlns="" xmlns:a16="http://schemas.microsoft.com/office/drawing/2014/main" id="{1C7607A3-0552-4FDE-8581-2B0D5C9A3D68}"/>
              </a:ext>
            </a:extLst>
          </p:cNvPr>
          <p:cNvSpPr/>
          <p:nvPr/>
        </p:nvSpPr>
        <p:spPr>
          <a:xfrm>
            <a:off x="495758" y="5014337"/>
            <a:ext cx="647627" cy="25395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th-TH" sz="1200" dirty="0"/>
              <a:t>นำเข้าข้อมูล</a:t>
            </a:r>
          </a:p>
        </p:txBody>
      </p:sp>
      <p:sp>
        <p:nvSpPr>
          <p:cNvPr id="286" name="สี่เหลี่ยมผืนผ้า 26">
            <a:extLst>
              <a:ext uri="{FF2B5EF4-FFF2-40B4-BE49-F238E27FC236}">
                <a16:creationId xmlns="" xmlns:a16="http://schemas.microsoft.com/office/drawing/2014/main" id="{1C7607A3-0552-4FDE-8581-2B0D5C9A3D68}"/>
              </a:ext>
            </a:extLst>
          </p:cNvPr>
          <p:cNvSpPr/>
          <p:nvPr/>
        </p:nvSpPr>
        <p:spPr>
          <a:xfrm>
            <a:off x="1608286" y="5030750"/>
            <a:ext cx="397181" cy="25395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th-TH" sz="1200" dirty="0"/>
              <a:t>อนุมัติ</a:t>
            </a:r>
          </a:p>
        </p:txBody>
      </p:sp>
      <p:sp>
        <p:nvSpPr>
          <p:cNvPr id="287" name="สี่เหลี่ยมผืนผ้า 26">
            <a:extLst>
              <a:ext uri="{FF2B5EF4-FFF2-40B4-BE49-F238E27FC236}">
                <a16:creationId xmlns="" xmlns:a16="http://schemas.microsoft.com/office/drawing/2014/main" id="{1C7607A3-0552-4FDE-8581-2B0D5C9A3D68}"/>
              </a:ext>
            </a:extLst>
          </p:cNvPr>
          <p:cNvSpPr/>
          <p:nvPr/>
        </p:nvSpPr>
        <p:spPr>
          <a:xfrm>
            <a:off x="3404663" y="5025798"/>
            <a:ext cx="637994" cy="25395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th-TH" sz="1200" dirty="0"/>
              <a:t>เข้าถึงข้อมูล</a:t>
            </a:r>
          </a:p>
        </p:txBody>
      </p:sp>
      <p:sp>
        <p:nvSpPr>
          <p:cNvPr id="288" name="สี่เหลี่ยมผืนผ้า 26">
            <a:extLst>
              <a:ext uri="{FF2B5EF4-FFF2-40B4-BE49-F238E27FC236}">
                <a16:creationId xmlns="" xmlns:a16="http://schemas.microsoft.com/office/drawing/2014/main" id="{1C7607A3-0552-4FDE-8581-2B0D5C9A3D68}"/>
              </a:ext>
            </a:extLst>
          </p:cNvPr>
          <p:cNvSpPr/>
          <p:nvPr/>
        </p:nvSpPr>
        <p:spPr>
          <a:xfrm>
            <a:off x="2400236" y="4996975"/>
            <a:ext cx="671708" cy="25395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200" dirty="0"/>
              <a:t>	</a:t>
            </a:r>
            <a:r>
              <a:rPr lang="th-TH" sz="1200" dirty="0"/>
              <a:t>จัดเก็บข้อมูล</a:t>
            </a:r>
          </a:p>
        </p:txBody>
      </p:sp>
      <p:cxnSp>
        <p:nvCxnSpPr>
          <p:cNvPr id="289" name="Straight Arrow Connector 288"/>
          <p:cNvCxnSpPr/>
          <p:nvPr/>
        </p:nvCxnSpPr>
        <p:spPr>
          <a:xfrm>
            <a:off x="1137113" y="4803066"/>
            <a:ext cx="3589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1" name="Picture 290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99" y="4534638"/>
            <a:ext cx="504793" cy="504119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197" y="4437337"/>
            <a:ext cx="499778" cy="575526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02857" y="4468888"/>
            <a:ext cx="530510" cy="550479"/>
          </a:xfrm>
          <a:prstGeom prst="rect">
            <a:avLst/>
          </a:prstGeom>
          <a:scene3d>
            <a:camera prst="orthographicFront">
              <a:rot lat="300001" lon="10799999" rev="10799999"/>
            </a:camera>
            <a:lightRig rig="threePt" dir="t"/>
          </a:scene3d>
        </p:spPr>
      </p:pic>
      <p:grpSp>
        <p:nvGrpSpPr>
          <p:cNvPr id="303" name="Group 302"/>
          <p:cNvGrpSpPr/>
          <p:nvPr/>
        </p:nvGrpSpPr>
        <p:grpSpPr>
          <a:xfrm>
            <a:off x="1559130" y="4574352"/>
            <a:ext cx="545986" cy="457826"/>
            <a:chOff x="1414220" y="4409922"/>
            <a:chExt cx="355634" cy="324356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220" y="4409922"/>
              <a:ext cx="324075" cy="324075"/>
            </a:xfrm>
            <a:prstGeom prst="rect">
              <a:avLst/>
            </a:prstGeom>
          </p:spPr>
        </p:pic>
        <p:pic>
          <p:nvPicPr>
            <p:cNvPr id="296" name="Picture 295"/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813" y="4594917"/>
              <a:ext cx="144041" cy="139361"/>
            </a:xfrm>
            <a:prstGeom prst="rect">
              <a:avLst/>
            </a:prstGeom>
          </p:spPr>
        </p:pic>
      </p:grpSp>
      <p:grpSp>
        <p:nvGrpSpPr>
          <p:cNvPr id="299" name="Group 298"/>
          <p:cNvGrpSpPr/>
          <p:nvPr/>
        </p:nvGrpSpPr>
        <p:grpSpPr>
          <a:xfrm>
            <a:off x="-2263" y="4195393"/>
            <a:ext cx="992829" cy="307777"/>
            <a:chOff x="-1710386" y="1225931"/>
            <a:chExt cx="616589" cy="374959"/>
          </a:xfrm>
        </p:grpSpPr>
        <p:sp>
          <p:nvSpPr>
            <p:cNvPr id="297" name="Rectangle 296"/>
            <p:cNvSpPr/>
            <p:nvPr/>
          </p:nvSpPr>
          <p:spPr>
            <a:xfrm>
              <a:off x="-1710386" y="1277301"/>
              <a:ext cx="577179" cy="278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-1708390" y="1225931"/>
              <a:ext cx="614593" cy="37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400" dirty="0"/>
                <a:t>ภาพรวมระบบ</a:t>
              </a:r>
              <a:endParaRPr lang="en-US" sz="1400" dirty="0"/>
            </a:p>
          </p:txBody>
        </p:sp>
      </p:grpSp>
      <p:cxnSp>
        <p:nvCxnSpPr>
          <p:cNvPr id="300" name="Straight Arrow Connector 299"/>
          <p:cNvCxnSpPr/>
          <p:nvPr/>
        </p:nvCxnSpPr>
        <p:spPr>
          <a:xfrm>
            <a:off x="2174453" y="4820388"/>
            <a:ext cx="3589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3023931" y="4807688"/>
            <a:ext cx="3589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/>
          <p:cNvSpPr/>
          <p:nvPr/>
        </p:nvSpPr>
        <p:spPr>
          <a:xfrm>
            <a:off x="4831503" y="884487"/>
            <a:ext cx="917850" cy="255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54">
            <a:extLst>
              <a:ext uri="{FF2B5EF4-FFF2-40B4-BE49-F238E27FC236}">
                <a16:creationId xmlns="" xmlns:a16="http://schemas.microsoft.com/office/drawing/2014/main" id="{65F81BBB-D875-4A60-B1DE-364CE68F33E6}"/>
              </a:ext>
            </a:extLst>
          </p:cNvPr>
          <p:cNvSpPr txBox="1"/>
          <p:nvPr/>
        </p:nvSpPr>
        <p:spPr>
          <a:xfrm>
            <a:off x="4772693" y="897154"/>
            <a:ext cx="1264109" cy="19136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Goudy Old Style" panose="02020502050305020303" pitchFamily="18" charset="0"/>
              </a:rPr>
              <a:t>1. </a:t>
            </a:r>
            <a:r>
              <a:rPr lang="th-TH" sz="1200" dirty="0">
                <a:latin typeface="Goudy Old Style" panose="02020502050305020303" pitchFamily="18" charset="0"/>
              </a:rPr>
              <a:t> สร้างแบบฟอร์ม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4820869" y="1264912"/>
            <a:ext cx="917850" cy="2118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4815376" y="2332305"/>
            <a:ext cx="917850" cy="2118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-2664176" y="483904"/>
            <a:ext cx="917850" cy="2118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6028412" y="885169"/>
            <a:ext cx="1538543" cy="259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TextBox 54">
            <a:extLst>
              <a:ext uri="{FF2B5EF4-FFF2-40B4-BE49-F238E27FC236}">
                <a16:creationId xmlns="" xmlns:a16="http://schemas.microsoft.com/office/drawing/2014/main" id="{65F81BBB-D875-4A60-B1DE-364CE68F33E6}"/>
              </a:ext>
            </a:extLst>
          </p:cNvPr>
          <p:cNvSpPr txBox="1"/>
          <p:nvPr/>
        </p:nvSpPr>
        <p:spPr>
          <a:xfrm>
            <a:off x="4779785" y="1284226"/>
            <a:ext cx="901450" cy="1739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Goudy Old Style" panose="02020502050305020303" pitchFamily="18" charset="0"/>
              </a:rPr>
              <a:t>2.  </a:t>
            </a:r>
            <a:r>
              <a:rPr lang="th-TH" sz="1200" dirty="0">
                <a:latin typeface="Goudy Old Style" panose="02020502050305020303" pitchFamily="18" charset="0"/>
              </a:rPr>
              <a:t>แก้ไขฟอร์ม 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325" name="TextBox 54">
            <a:extLst>
              <a:ext uri="{FF2B5EF4-FFF2-40B4-BE49-F238E27FC236}">
                <a16:creationId xmlns="" xmlns:a16="http://schemas.microsoft.com/office/drawing/2014/main" id="{65F81BBB-D875-4A60-B1DE-364CE68F33E6}"/>
              </a:ext>
            </a:extLst>
          </p:cNvPr>
          <p:cNvSpPr txBox="1"/>
          <p:nvPr/>
        </p:nvSpPr>
        <p:spPr>
          <a:xfrm>
            <a:off x="4770068" y="1557631"/>
            <a:ext cx="1326649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Goudy Old Style" panose="02020502050305020303" pitchFamily="18" charset="0"/>
              </a:rPr>
              <a:t>3.  </a:t>
            </a:r>
            <a:r>
              <a:rPr lang="th-TH" sz="1200" dirty="0">
                <a:latin typeface="Goudy Old Style" panose="02020502050305020303" pitchFamily="18" charset="0"/>
              </a:rPr>
              <a:t>ยกเลิกฟอร์ม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4820869" y="1940703"/>
            <a:ext cx="917850" cy="2118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TextBox 54">
            <a:extLst>
              <a:ext uri="{FF2B5EF4-FFF2-40B4-BE49-F238E27FC236}">
                <a16:creationId xmlns="" xmlns:a16="http://schemas.microsoft.com/office/drawing/2014/main" id="{65F81BBB-D875-4A60-B1DE-364CE68F33E6}"/>
              </a:ext>
            </a:extLst>
          </p:cNvPr>
          <p:cNvSpPr txBox="1"/>
          <p:nvPr/>
        </p:nvSpPr>
        <p:spPr>
          <a:xfrm>
            <a:off x="4768594" y="1944526"/>
            <a:ext cx="1177168" cy="1852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Goudy Old Style" panose="02020502050305020303" pitchFamily="18" charset="0"/>
              </a:rPr>
              <a:t>4. </a:t>
            </a:r>
            <a:r>
              <a:rPr lang="th-TH" sz="1200" dirty="0">
                <a:latin typeface="Goudy Old Style" panose="02020502050305020303" pitchFamily="18" charset="0"/>
              </a:rPr>
              <a:t> อนุมัติฟอร์ม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328" name="TextBox 54">
            <a:extLst>
              <a:ext uri="{FF2B5EF4-FFF2-40B4-BE49-F238E27FC236}">
                <a16:creationId xmlns="" xmlns:a16="http://schemas.microsoft.com/office/drawing/2014/main" id="{65F81BBB-D875-4A60-B1DE-364CE68F33E6}"/>
              </a:ext>
            </a:extLst>
          </p:cNvPr>
          <p:cNvSpPr txBox="1"/>
          <p:nvPr/>
        </p:nvSpPr>
        <p:spPr>
          <a:xfrm>
            <a:off x="4762911" y="2266930"/>
            <a:ext cx="1240234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Goudy Old Style" panose="02020502050305020303" pitchFamily="18" charset="0"/>
              </a:rPr>
              <a:t>5.</a:t>
            </a:r>
            <a:r>
              <a:rPr lang="th-TH" sz="1200" dirty="0">
                <a:latin typeface="Goudy Old Style" panose="02020502050305020303" pitchFamily="18" charset="0"/>
              </a:rPr>
              <a:t>  ดูเอกสาร </a:t>
            </a:r>
            <a:r>
              <a:rPr lang="en-US" sz="1200" dirty="0">
                <a:latin typeface="Goudy Old Style" panose="02020502050305020303" pitchFamily="18" charset="0"/>
              </a:rPr>
              <a:t>PCR</a:t>
            </a:r>
          </a:p>
        </p:txBody>
      </p:sp>
      <p:sp>
        <p:nvSpPr>
          <p:cNvPr id="329" name="TextBox 54">
            <a:extLst>
              <a:ext uri="{FF2B5EF4-FFF2-40B4-BE49-F238E27FC236}">
                <a16:creationId xmlns="" xmlns:a16="http://schemas.microsoft.com/office/drawing/2014/main" id="{65F81BBB-D875-4A60-B1DE-364CE68F33E6}"/>
              </a:ext>
            </a:extLst>
          </p:cNvPr>
          <p:cNvSpPr txBox="1"/>
          <p:nvPr/>
        </p:nvSpPr>
        <p:spPr>
          <a:xfrm>
            <a:off x="5975304" y="835151"/>
            <a:ext cx="1602422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Goudy Old Style" panose="02020502050305020303" pitchFamily="18" charset="0"/>
              </a:rPr>
              <a:t>6.  </a:t>
            </a:r>
            <a:r>
              <a:rPr lang="th-TH" sz="1200" dirty="0">
                <a:latin typeface="Goudy Old Style" panose="02020502050305020303" pitchFamily="18" charset="0"/>
              </a:rPr>
              <a:t>จัดการ </a:t>
            </a:r>
            <a:r>
              <a:rPr lang="en-US" sz="1200" dirty="0">
                <a:latin typeface="Goudy Old Style" panose="02020502050305020303" pitchFamily="18" charset="0"/>
              </a:rPr>
              <a:t>Annual Plan</a:t>
            </a:r>
          </a:p>
        </p:txBody>
      </p:sp>
      <p:sp>
        <p:nvSpPr>
          <p:cNvPr id="330" name="Rectangle 329"/>
          <p:cNvSpPr/>
          <p:nvPr/>
        </p:nvSpPr>
        <p:spPr>
          <a:xfrm>
            <a:off x="6020608" y="1255613"/>
            <a:ext cx="1544319" cy="2193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TextBox 54">
            <a:extLst>
              <a:ext uri="{FF2B5EF4-FFF2-40B4-BE49-F238E27FC236}">
                <a16:creationId xmlns="" xmlns:a16="http://schemas.microsoft.com/office/drawing/2014/main" id="{65F81BBB-D875-4A60-B1DE-364CE68F33E6}"/>
              </a:ext>
            </a:extLst>
          </p:cNvPr>
          <p:cNvSpPr txBox="1"/>
          <p:nvPr/>
        </p:nvSpPr>
        <p:spPr>
          <a:xfrm>
            <a:off x="5989918" y="1206660"/>
            <a:ext cx="1671125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Goudy Old Style" panose="02020502050305020303" pitchFamily="18" charset="0"/>
              </a:rPr>
              <a:t>7.  </a:t>
            </a:r>
            <a:r>
              <a:rPr lang="th-TH" sz="1200" dirty="0">
                <a:latin typeface="Goudy Old Style" panose="02020502050305020303" pitchFamily="18" charset="0"/>
              </a:rPr>
              <a:t>อนุมัติสิทธิ์การเข้าใช้งานระบบ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6011182" y="1585234"/>
            <a:ext cx="1559838" cy="318024"/>
            <a:chOff x="6006144" y="1622679"/>
            <a:chExt cx="1559838" cy="318024"/>
          </a:xfrm>
        </p:grpSpPr>
        <p:sp>
          <p:nvSpPr>
            <p:cNvPr id="333" name="Rectangle 332"/>
            <p:cNvSpPr/>
            <p:nvPr/>
          </p:nvSpPr>
          <p:spPr>
            <a:xfrm>
              <a:off x="6019551" y="1676944"/>
              <a:ext cx="1546431" cy="2299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TextBox 54">
              <a:extLst>
                <a:ext uri="{FF2B5EF4-FFF2-40B4-BE49-F238E27FC236}">
                  <a16:creationId xmlns="" xmlns:a16="http://schemas.microsoft.com/office/drawing/2014/main" id="{65F81BBB-D875-4A60-B1DE-364CE68F33E6}"/>
                </a:ext>
              </a:extLst>
            </p:cNvPr>
            <p:cNvSpPr txBox="1"/>
            <p:nvPr/>
          </p:nvSpPr>
          <p:spPr>
            <a:xfrm>
              <a:off x="6006144" y="1622679"/>
              <a:ext cx="1427265" cy="31802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200" dirty="0">
                  <a:latin typeface="Goudy Old Style" panose="02020502050305020303" pitchFamily="18" charset="0"/>
                </a:rPr>
                <a:t>8. </a:t>
              </a:r>
              <a:r>
                <a:rPr lang="th-TH" sz="1200" dirty="0">
                  <a:latin typeface="Goudy Old Style" panose="02020502050305020303" pitchFamily="18" charset="0"/>
                </a:rPr>
                <a:t> จัดการคนอนุมัติ </a:t>
              </a:r>
              <a:r>
                <a:rPr lang="en-US" sz="1200" dirty="0">
                  <a:latin typeface="Goudy Old Style" panose="02020502050305020303" pitchFamily="18" charset="0"/>
                </a:rPr>
                <a:t>QA</a:t>
              </a:r>
            </a:p>
          </p:txBody>
        </p:sp>
      </p:grpSp>
      <p:sp>
        <p:nvSpPr>
          <p:cNvPr id="336" name="TextBox 54">
            <a:extLst>
              <a:ext uri="{FF2B5EF4-FFF2-40B4-BE49-F238E27FC236}">
                <a16:creationId xmlns="" xmlns:a16="http://schemas.microsoft.com/office/drawing/2014/main" id="{65F81BBB-D875-4A60-B1DE-364CE68F33E6}"/>
              </a:ext>
            </a:extLst>
          </p:cNvPr>
          <p:cNvSpPr txBox="1"/>
          <p:nvPr/>
        </p:nvSpPr>
        <p:spPr>
          <a:xfrm>
            <a:off x="5938647" y="2289428"/>
            <a:ext cx="1391749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Goudy Old Style" panose="02020502050305020303" pitchFamily="18" charset="0"/>
              </a:rPr>
              <a:t>10. </a:t>
            </a:r>
            <a:r>
              <a:rPr lang="th-TH" sz="1200" dirty="0">
                <a:latin typeface="Goudy Old Style" panose="02020502050305020303" pitchFamily="18" charset="0"/>
              </a:rPr>
              <a:t> ส่งออกรายงาน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7844611" y="874132"/>
            <a:ext cx="971479" cy="301586"/>
            <a:chOff x="7686454" y="121615"/>
            <a:chExt cx="866809" cy="233152"/>
          </a:xfrm>
        </p:grpSpPr>
        <p:sp>
          <p:nvSpPr>
            <p:cNvPr id="323" name="Rectangle 322"/>
            <p:cNvSpPr/>
            <p:nvPr/>
          </p:nvSpPr>
          <p:spPr>
            <a:xfrm>
              <a:off x="7702076" y="131859"/>
              <a:ext cx="851187" cy="195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54">
              <a:extLst>
                <a:ext uri="{FF2B5EF4-FFF2-40B4-BE49-F238E27FC236}">
                  <a16:creationId xmlns="" xmlns:a16="http://schemas.microsoft.com/office/drawing/2014/main" id="{65F81BBB-D875-4A60-B1DE-364CE68F33E6}"/>
                </a:ext>
              </a:extLst>
            </p:cNvPr>
            <p:cNvSpPr txBox="1"/>
            <p:nvPr/>
          </p:nvSpPr>
          <p:spPr>
            <a:xfrm>
              <a:off x="7686454" y="121615"/>
              <a:ext cx="836558" cy="23315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200" dirty="0">
                  <a:latin typeface="Goudy Old Style" panose="02020502050305020303" pitchFamily="18" charset="0"/>
                </a:rPr>
                <a:t>11.</a:t>
              </a:r>
              <a:r>
                <a:rPr lang="th-TH" sz="1200" dirty="0">
                  <a:latin typeface="Goudy Old Style" panose="02020502050305020303" pitchFamily="18" charset="0"/>
                </a:rPr>
                <a:t>  </a:t>
              </a:r>
              <a:r>
                <a:rPr lang="en-US" sz="1200" dirty="0">
                  <a:latin typeface="Goudy Old Style" panose="02020502050305020303" pitchFamily="18" charset="0"/>
                </a:rPr>
                <a:t>Login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842689" y="1268774"/>
            <a:ext cx="973399" cy="215885"/>
            <a:chOff x="7394766" y="62532"/>
            <a:chExt cx="973399" cy="215885"/>
          </a:xfrm>
        </p:grpSpPr>
        <p:sp>
          <p:nvSpPr>
            <p:cNvPr id="321" name="Rectangle 320"/>
            <p:cNvSpPr/>
            <p:nvPr/>
          </p:nvSpPr>
          <p:spPr>
            <a:xfrm>
              <a:off x="7416413" y="66527"/>
              <a:ext cx="917850" cy="2118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TextBox 54">
              <a:extLst>
                <a:ext uri="{FF2B5EF4-FFF2-40B4-BE49-F238E27FC236}">
                  <a16:creationId xmlns="" xmlns:a16="http://schemas.microsoft.com/office/drawing/2014/main" id="{65F81BBB-D875-4A60-B1DE-364CE68F33E6}"/>
                </a:ext>
              </a:extLst>
            </p:cNvPr>
            <p:cNvSpPr txBox="1"/>
            <p:nvPr/>
          </p:nvSpPr>
          <p:spPr>
            <a:xfrm>
              <a:off x="7394766" y="62532"/>
              <a:ext cx="973399" cy="19395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200" dirty="0">
                  <a:latin typeface="Goudy Old Style" panose="02020502050305020303" pitchFamily="18" charset="0"/>
                </a:rPr>
                <a:t>12.</a:t>
              </a:r>
              <a:r>
                <a:rPr lang="th-TH" sz="1200" dirty="0">
                  <a:latin typeface="Goudy Old Style" panose="02020502050305020303" pitchFamily="18" charset="0"/>
                </a:rPr>
                <a:t> </a:t>
              </a:r>
              <a:r>
                <a:rPr lang="en-US" sz="1200" dirty="0">
                  <a:latin typeface="Goudy Old Style" panose="02020502050305020303" pitchFamily="18" charset="0"/>
                </a:rPr>
                <a:t> Register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58" y="5764108"/>
            <a:ext cx="1105012" cy="10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7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12547"/>
            <a:chOff x="0" y="0"/>
            <a:chExt cx="9144000" cy="61254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6125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334" y="75440"/>
              <a:ext cx="6424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E-PCR System </a:t>
              </a: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</a:t>
              </a:r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lectronics</a:t>
              </a:r>
              <a:r>
                <a:rPr lang="th-TH" altLang="en-US" sz="1100" dirty="0">
                  <a:solidFill>
                    <a:schemeClr val="bg1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Process Change Report</a:t>
              </a: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72323"/>
            <a:ext cx="3086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3. Summary All Requirements</a:t>
            </a:r>
            <a:endParaRPr lang="th-TH" sz="1600" b="1" dirty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2" y="1492369"/>
            <a:ext cx="8952195" cy="45222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498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12547"/>
            <a:chOff x="81480" y="0"/>
            <a:chExt cx="9062520" cy="612547"/>
          </a:xfrm>
        </p:grpSpPr>
        <p:sp>
          <p:nvSpPr>
            <p:cNvPr id="4" name="Rectangle 3"/>
            <p:cNvSpPr/>
            <p:nvPr/>
          </p:nvSpPr>
          <p:spPr>
            <a:xfrm>
              <a:off x="81480" y="0"/>
              <a:ext cx="9062520" cy="6125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480" y="90510"/>
              <a:ext cx="6424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E-PCR System </a:t>
              </a: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</a:t>
              </a:r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lectronics</a:t>
              </a:r>
              <a:r>
                <a:rPr lang="th-TH" altLang="en-US" sz="1100" dirty="0">
                  <a:solidFill>
                    <a:schemeClr val="bg1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Process Change Report</a:t>
              </a: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878" y="735263"/>
            <a:ext cx="344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Summary All Requirements</a:t>
            </a:r>
            <a:endParaRPr lang="th-TH" b="1" dirty="0">
              <a:latin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27455" y="1098040"/>
            <a:ext cx="8906342" cy="5671219"/>
            <a:chOff x="77639" y="787489"/>
            <a:chExt cx="8906342" cy="567121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39" y="1494137"/>
              <a:ext cx="8906342" cy="4964571"/>
            </a:xfrm>
            <a:prstGeom prst="rect">
              <a:avLst/>
            </a:prstGeom>
            <a:ln w="3175">
              <a:noFill/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l="364" t="531" r="302" b="83461"/>
            <a:stretch/>
          </p:blipFill>
          <p:spPr>
            <a:xfrm>
              <a:off x="91873" y="787489"/>
              <a:ext cx="8874856" cy="7239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2263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709978"/>
            <a:ext cx="344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Summary All Requirements</a:t>
            </a:r>
            <a:endParaRPr lang="th-TH" b="1" dirty="0">
              <a:latin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3820" y="1253101"/>
            <a:ext cx="9006839" cy="4804053"/>
            <a:chOff x="91440" y="1298821"/>
            <a:chExt cx="9006839" cy="480405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l="278" r="421"/>
            <a:stretch/>
          </p:blipFill>
          <p:spPr>
            <a:xfrm>
              <a:off x="91440" y="1988051"/>
              <a:ext cx="8999220" cy="411482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/>
            <a:srcRect l="251" t="8342" r="334" b="14509"/>
            <a:stretch/>
          </p:blipFill>
          <p:spPr>
            <a:xfrm>
              <a:off x="99060" y="1561719"/>
              <a:ext cx="8991599" cy="22610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" y="1298821"/>
              <a:ext cx="8999219" cy="28183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5"/>
            <a:srcRect l="138" t="2141" b="14607"/>
            <a:stretch/>
          </p:blipFill>
          <p:spPr>
            <a:xfrm>
              <a:off x="99060" y="1791271"/>
              <a:ext cx="8999219" cy="212789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81480" y="1253101"/>
            <a:ext cx="9006839" cy="4804053"/>
            <a:chOff x="91440" y="1298821"/>
            <a:chExt cx="9006839" cy="480405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/>
            <a:srcRect l="278" r="421"/>
            <a:stretch/>
          </p:blipFill>
          <p:spPr>
            <a:xfrm>
              <a:off x="91440" y="1988051"/>
              <a:ext cx="8999220" cy="411482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/>
            <a:srcRect l="251" t="8342" r="334" b="14509"/>
            <a:stretch/>
          </p:blipFill>
          <p:spPr>
            <a:xfrm>
              <a:off x="99060" y="1561719"/>
              <a:ext cx="8991599" cy="2261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" y="1298821"/>
              <a:ext cx="8999219" cy="28183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5"/>
            <a:srcRect l="138" t="2141" b="14607"/>
            <a:stretch/>
          </p:blipFill>
          <p:spPr>
            <a:xfrm>
              <a:off x="99060" y="1791271"/>
              <a:ext cx="8999219" cy="212789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0" y="749"/>
            <a:ext cx="9144000" cy="612547"/>
            <a:chOff x="81480" y="0"/>
            <a:chExt cx="9062520" cy="612547"/>
          </a:xfrm>
        </p:grpSpPr>
        <p:sp>
          <p:nvSpPr>
            <p:cNvPr id="28" name="Rectangle 27"/>
            <p:cNvSpPr/>
            <p:nvPr/>
          </p:nvSpPr>
          <p:spPr>
            <a:xfrm>
              <a:off x="81480" y="0"/>
              <a:ext cx="9062520" cy="6125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480" y="90510"/>
              <a:ext cx="6424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E-PCR System </a:t>
              </a: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</a:t>
              </a:r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lectronics</a:t>
              </a:r>
              <a:r>
                <a:rPr lang="th-TH" altLang="en-US" sz="1100" dirty="0">
                  <a:solidFill>
                    <a:schemeClr val="bg1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Process Change Report</a:t>
              </a: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4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766" y="852122"/>
            <a:ext cx="344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Summary All Requirements</a:t>
            </a:r>
            <a:endParaRPr lang="th-TH" b="1" dirty="0">
              <a:latin typeface="Arial" panose="020B060402020202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69436"/>
              </p:ext>
            </p:extLst>
          </p:nvPr>
        </p:nvGraphicFramePr>
        <p:xfrm>
          <a:off x="1866238" y="2066184"/>
          <a:ext cx="5153944" cy="29621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49890">
                  <a:extLst>
                    <a:ext uri="{9D8B030D-6E8A-4147-A177-3AD203B41FA5}">
                      <a16:colId xmlns="" xmlns:a16="http://schemas.microsoft.com/office/drawing/2014/main" val="1238014189"/>
                    </a:ext>
                  </a:extLst>
                </a:gridCol>
                <a:gridCol w="1604054">
                  <a:extLst>
                    <a:ext uri="{9D8B030D-6E8A-4147-A177-3AD203B41FA5}">
                      <a16:colId xmlns="" xmlns:a16="http://schemas.microsoft.com/office/drawing/2014/main" val="2651111917"/>
                    </a:ext>
                  </a:extLst>
                </a:gridCol>
              </a:tblGrid>
              <a:tr h="371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9808291"/>
                  </a:ext>
                </a:extLst>
              </a:tr>
              <a:tr h="371374">
                <a:tc>
                  <a:txBody>
                    <a:bodyPr/>
                    <a:lstStyle/>
                    <a:p>
                      <a:r>
                        <a:rPr lang="en-US" sz="2800" dirty="0"/>
                        <a:t>1. Waiting confirm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2754900"/>
                  </a:ext>
                </a:extLst>
              </a:tr>
              <a:tr h="371374">
                <a:tc>
                  <a:txBody>
                    <a:bodyPr/>
                    <a:lstStyle/>
                    <a:p>
                      <a:r>
                        <a:rPr lang="en-US" sz="2800" dirty="0"/>
                        <a:t>2. Confirmed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h-TH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0715873"/>
                  </a:ext>
                </a:extLst>
              </a:tr>
              <a:tr h="371374">
                <a:tc>
                  <a:txBody>
                    <a:bodyPr/>
                    <a:lstStyle/>
                    <a:p>
                      <a:r>
                        <a:rPr lang="en-US" sz="2800" dirty="0"/>
                        <a:t>3. Developing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h-TH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5768359"/>
                  </a:ext>
                </a:extLst>
              </a:tr>
              <a:tr h="371374">
                <a:tc>
                  <a:txBody>
                    <a:bodyPr/>
                    <a:lstStyle/>
                    <a:p>
                      <a:r>
                        <a:rPr lang="en-US" sz="2800" dirty="0"/>
                        <a:t>4.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h-TH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8520416"/>
                  </a:ext>
                </a:extLst>
              </a:tr>
              <a:tr h="371374">
                <a:tc>
                  <a:txBody>
                    <a:bodyPr/>
                    <a:lstStyle/>
                    <a:p>
                      <a:r>
                        <a:rPr lang="en-US" sz="2800" dirty="0"/>
                        <a:t>5. 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h-TH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2331041"/>
                  </a:ext>
                </a:extLst>
              </a:tr>
            </a:tbl>
          </a:graphicData>
        </a:graphic>
      </p:graphicFrame>
      <p:sp>
        <p:nvSpPr>
          <p:cNvPr id="10" name="สี่เหลี่ยมผืนผ้า 9">
            <a:extLst>
              <a:ext uri="{FF2B5EF4-FFF2-40B4-BE49-F238E27FC236}">
                <a16:creationId xmlns="" xmlns:a16="http://schemas.microsoft.com/office/drawing/2014/main" id="{8CA7F11C-FCB4-45B6-A9A4-A30445D1ED75}"/>
              </a:ext>
            </a:extLst>
          </p:cNvPr>
          <p:cNvSpPr/>
          <p:nvPr/>
        </p:nvSpPr>
        <p:spPr>
          <a:xfrm>
            <a:off x="4913303" y="2599745"/>
            <a:ext cx="186465" cy="19878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="" xmlns:a16="http://schemas.microsoft.com/office/drawing/2014/main" id="{BCC10B78-821D-4F7C-9151-B68802AA1E8A}"/>
              </a:ext>
            </a:extLst>
          </p:cNvPr>
          <p:cNvSpPr/>
          <p:nvPr/>
        </p:nvSpPr>
        <p:spPr>
          <a:xfrm>
            <a:off x="4913302" y="3133306"/>
            <a:ext cx="186465" cy="1987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="" xmlns:a16="http://schemas.microsoft.com/office/drawing/2014/main" id="{4F9E7A84-7D70-401E-AA87-1F767785F95D}"/>
              </a:ext>
            </a:extLst>
          </p:cNvPr>
          <p:cNvSpPr/>
          <p:nvPr/>
        </p:nvSpPr>
        <p:spPr>
          <a:xfrm>
            <a:off x="4913302" y="3649411"/>
            <a:ext cx="186465" cy="19878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="" xmlns:a16="http://schemas.microsoft.com/office/drawing/2014/main" id="{2E62C3F1-15B0-4367-81E9-0EB6BAB15F6F}"/>
              </a:ext>
            </a:extLst>
          </p:cNvPr>
          <p:cNvSpPr/>
          <p:nvPr/>
        </p:nvSpPr>
        <p:spPr>
          <a:xfrm>
            <a:off x="4913301" y="4182972"/>
            <a:ext cx="186465" cy="1987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สี่เหลี่ยมผืนผ้า 15">
            <a:extLst>
              <a:ext uri="{FF2B5EF4-FFF2-40B4-BE49-F238E27FC236}">
                <a16:creationId xmlns="" xmlns:a16="http://schemas.microsoft.com/office/drawing/2014/main" id="{1FEA92F3-3DBD-43B2-A814-92CCE18033E5}"/>
              </a:ext>
            </a:extLst>
          </p:cNvPr>
          <p:cNvSpPr/>
          <p:nvPr/>
        </p:nvSpPr>
        <p:spPr>
          <a:xfrm>
            <a:off x="4913301" y="4716533"/>
            <a:ext cx="186465" cy="19878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0"/>
            <a:ext cx="9144000" cy="612547"/>
            <a:chOff x="81480" y="0"/>
            <a:chExt cx="9062520" cy="612547"/>
          </a:xfrm>
        </p:grpSpPr>
        <p:sp>
          <p:nvSpPr>
            <p:cNvPr id="18" name="Rectangle 17"/>
            <p:cNvSpPr/>
            <p:nvPr/>
          </p:nvSpPr>
          <p:spPr>
            <a:xfrm>
              <a:off x="81480" y="0"/>
              <a:ext cx="9062520" cy="6125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480" y="90510"/>
              <a:ext cx="6424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E-PCR System </a:t>
              </a: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</a:t>
              </a:r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lectronics</a:t>
              </a:r>
              <a:r>
                <a:rPr lang="th-TH" altLang="en-US" sz="1100" dirty="0">
                  <a:solidFill>
                    <a:schemeClr val="bg1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Process Change Report</a:t>
              </a: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91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145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5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</TotalTime>
  <Words>556</Words>
  <Application>Microsoft Office PowerPoint</Application>
  <PresentationFormat>On-screen Show (4:3)</PresentationFormat>
  <Paragraphs>145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 Unicode MS</vt:lpstr>
      <vt:lpstr>MS PGothic</vt:lpstr>
      <vt:lpstr>Angsana New</vt:lpstr>
      <vt:lpstr>Arial</vt:lpstr>
      <vt:lpstr>Calibri</vt:lpstr>
      <vt:lpstr>Calibri Light</vt:lpstr>
      <vt:lpstr>Cordia New</vt:lpstr>
      <vt:lpstr>DENSO Sans</vt:lpstr>
      <vt:lpstr>Goudy Old Style</vt:lpstr>
      <vt:lpstr>Wingdings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Kanyarat Rodtong</dc:creator>
  <cp:lastModifiedBy>dell</cp:lastModifiedBy>
  <cp:revision>70</cp:revision>
  <dcterms:created xsi:type="dcterms:W3CDTF">2020-08-25T13:43:24Z</dcterms:created>
  <dcterms:modified xsi:type="dcterms:W3CDTF">2020-08-26T16:10:59Z</dcterms:modified>
</cp:coreProperties>
</file>