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2"/>
  </p:notesMasterIdLst>
  <p:handoutMasterIdLst>
    <p:handoutMasterId r:id="rId23"/>
  </p:handoutMasterIdLst>
  <p:sldIdLst>
    <p:sldId id="325" r:id="rId5"/>
    <p:sldId id="326" r:id="rId6"/>
    <p:sldId id="362" r:id="rId7"/>
    <p:sldId id="327" r:id="rId8"/>
    <p:sldId id="340" r:id="rId9"/>
    <p:sldId id="341" r:id="rId10"/>
    <p:sldId id="344" r:id="rId11"/>
    <p:sldId id="329" r:id="rId12"/>
    <p:sldId id="353" r:id="rId13"/>
    <p:sldId id="346" r:id="rId14"/>
    <p:sldId id="347" r:id="rId15"/>
    <p:sldId id="363" r:id="rId16"/>
    <p:sldId id="364" r:id="rId17"/>
    <p:sldId id="365" r:id="rId18"/>
    <p:sldId id="366" r:id="rId19"/>
    <p:sldId id="367" r:id="rId20"/>
    <p:sldId id="33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6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05" autoAdjust="0"/>
  </p:normalViewPr>
  <p:slideViewPr>
    <p:cSldViewPr snapToGrid="0">
      <p:cViewPr varScale="1">
        <p:scale>
          <a:sx n="86" d="100"/>
          <a:sy n="86" d="100"/>
        </p:scale>
        <p:origin x="562" y="67"/>
      </p:cViewPr>
      <p:guideLst>
        <p:guide pos="816"/>
        <p:guide orient="horz" pos="36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9/2/2024</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2T16:25:17.891"/>
    </inkml:context>
    <inkml:brush xml:id="br0">
      <inkml:brushProperty name="width" value="0.2" units="cm"/>
      <inkml:brushProperty name="height" value="0.2" units="cm"/>
      <inkml:brushProperty name="color" value="#FFFFFF"/>
    </inkml:brush>
  </inkml:definitions>
  <inkml:trace contextRef="#ctx0" brushRef="#br0">1022 5368 24575,'-2'-181'0,"4"-193"0,-1 353 0,2 0 0,0 0 0,1 1 0,1-1 0,0 1 0,2 0 0,1 0 0,0 1 0,1 0 0,1 1 0,19-27 0,-24 40 0,0 1 0,0 0 0,1 0 0,-1 0 0,1 0 0,0 1 0,0 0 0,0 0 0,1 1 0,-1-1 0,1 1 0,-1 1 0,1-1 0,0 1 0,8 0 0,11-1 0,1 1 0,40 5 0,-44-2 0,0 1 0,0 2 0,0 0 0,-1 1 0,0 2 0,0 0 0,-1 1 0,0 1 0,27 18 0,-10-7 0,76 33 0,-72-36 0,-5 0 0,-31-14 0,1 0 0,0 0 0,0-1 0,0 0 0,1 0 0,-1-1 0,1 0 0,-1 0 0,1-1 0,0 0 0,10 0 0,9-4 0,1-1 0,-1-1 0,0-2 0,35-12 0,-35 9 0,1 2 0,1 1 0,-1 1 0,31-1 0,-7 4 0,66 7 0,-117-4 0,0 0 0,1 0 0,-1 0 0,0 0 0,0 0 0,1 0 0,-1 1 0,0-1 0,0 0 0,1 1 0,-1-1 0,0 1 0,0-1 0,0 1 0,0-1 0,1 1 0,-1 0 0,0 0 0,0 0 0,-1-1 0,1 1 0,0 0 0,0 0 0,0 0 0,0 0 0,-1 1 0,1-1 0,-1 0 0,1 0 0,-1 0 0,1 0 0,-1 1 0,1-1 0,-1 0 0,0 0 0,0 1 0,0-1 0,0 0 0,0 1 0,0-1 0,0 1 0,-1 2 0,0-1 0,0 1 0,-1-1 0,1 0 0,-1 0 0,1 0 0,-1 0 0,0 0 0,0 0 0,-1-1 0,1 1 0,0-1 0,-1 1 0,-4 2 0,-32 19 0,-1-2 0,-1-1 0,0-3 0,-67 20 0,88-32 0,0 0 0,-1-2 0,0-1 0,0 0 0,1-2 0,-1 0 0,0-1 0,0-1 0,-38-7 0,-5-7 0,-110-40 0,66 19 0,53 22 0,43 12 0,0 0 0,0-1 0,0-1 0,0 0 0,1-1 0,-1 0 0,1 0 0,-20-15 0,28 18 0,1-1 0,-1 1 0,1-1 0,0 0 0,0 0 0,0 0 0,0 0 0,1 0 0,-1 0 0,1 0 0,0-1 0,0 1 0,0 0 0,0-1 0,0 1 0,1-1 0,0 1 0,-1-1 0,1 1 0,1-1 0,-1 0 0,0 1 0,1 0 0,0-1 0,2-5 0,-1 3 0,0 0 0,1 0 0,-1 0 0,1 1 0,1-1 0,-1 1 0,1 0 0,0 0 0,0 0 0,1 0 0,-1 1 0,1 0 0,7-6 0,18-5 0,0 1 0,0 1 0,1 2 0,1 1 0,56-10 0,5 3 0,159-7 0,97 19 0,-254 6 0,-81 0 0,1 0 0,-1 1 0,0 1 0,0 0 0,0 1 0,0 1 0,15 6 0,-3 2 0,0 0 0,38 27 0,-51-30 0,-2 0 0,1 1 0,-1 0 0,-1 1 0,0 0 0,-1 0 0,15 26 0,43 104 0,-60-125 0,4 10 0,-1 0 0,-1 1 0,-1 1 0,6 45 0,-12-65 0,-1 0 0,-1 1 0,1-1 0,-1 1 0,-1-1 0,0 1 0,-1-1 0,1 1 0,-2-1 0,1 0 0,-1 0 0,-1 0 0,0 0 0,0-1 0,0 0 0,-1 1 0,-12 13 0,13-17 0,0-1 0,-1-1 0,0 1 0,0-1 0,0 1 0,0-2 0,0 1 0,-1 0 0,1-1 0,-1 0 0,0 0 0,0-1 0,-9 2 0,-16 1 0,0-1 0,1-1 0,-1-2 0,0-1 0,0-2 0,-47-9 0,-7-5-345,2-4 0,0-3-1,-80-36 1,34 3-170,-137-82 0,165 78 537,3-4 1,3-5 0,-170-160-1,208 172-202,3-3 0,3-2 0,2-2 0,3-2 0,3-2 0,-54-121 0,77 143 119,3-2 0,1 0 0,3-1 0,2 0 1,2-1-1,3 0 0,1 0 0,3 0 0,2-1 0,3 1 0,1-1 0,23-97 0,-8 80 46,3 1 0,2 1 0,4 1 1,2 1-1,73-111 0,-71 128 71,3 2 0,1 2 0,3 1 0,1 2 0,2 1 0,2 3 0,85-57 0,-104 79 629,1 0 1,43-16-1,-58 27-500,-1 1-1,1 0 0,0 0 1,0 1-1,0 0 0,0 1 1,0 1-1,0-1 1,21 4-1,-30-3-180,0 0 1,0 0-1,0 1 1,-1-1-1,1 0 1,0 1-1,0 0 1,0-1-1,-1 1 1,1 0-1,0 0 1,-1 0-1,1 0 1,-1 1-1,1-1 1,-1 0-1,0 0 1,1 1-1,-1-1 1,0 1-1,0-1 1,0 1-1,1 2 0,-1-1-2,-1-1-1,1 1 0,-1 0 0,0-1 0,0 1 0,0 0 0,0 0 0,-1-1 1,1 1-1,-1 0 0,0-1 0,1 1 0,-1-1 0,-2 4 0,-5 9-3,0 0 0,-1-1 0,-1 0 0,-14 15 0,-32 32-78,-2-2-1,-3-3 1,-93 66-1,-222 121-910,76-80 991,250-140 0,0-3 0,-1-1 0,-1-3 0,-69 11 0,106-24 25,0-1 1,0-1-1,0 0 1,-26-2 0,36 0 30,1 0 0,0 0 1,-1 0-1,1 0 1,0 0-1,-1-1 1,1 0-1,0 0 1,0 0-1,0 0 1,1-1-1,-1 1 1,0-1-1,1 0 0,0 0 1,0-1-1,0 1 1,0-1-1,0 1 1,-2-6-1,-1-3-56,2-1 0,-1 1 0,2-1 0,-1 0 0,2 0 0,0 0 0,-1-15 0,2 12 0,-4-46-24,2-1 0,4 1 0,16-120 0,4 60-660,39-122 0,206-512 340,-60 195-131,-154 396 179,44-245 0,-89 368 598,-2 0 0,-2 0 0,-1-1 0,-8-67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2T16:25:31.584"/>
    </inkml:context>
    <inkml:brush xml:id="br0">
      <inkml:brushProperty name="width" value="0.2" units="cm"/>
      <inkml:brushProperty name="height" value="0.2" units="cm"/>
      <inkml:brushProperty name="color" value="#FFFFFF"/>
    </inkml:brush>
  </inkml:definitions>
  <inkml:trace contextRef="#ctx0" brushRef="#br0">1349 30 24575,'187'0'0,"-206"9"0,-18 1 0,-35-3 0,-141-6 0,94-3 0,103 2 0,0 0 0,-1-1 0,1 0 0,0-2 0,0 0 0,0 0 0,-24-10 0,21 6 0,1 1 0,-1 1 0,0 1 0,0 1 0,-32-2 0,-102 6 0,62 2 0,-329-4 0,413 2 0,0 0 0,-1 0 0,1 0 0,0 1 0,-1 0 0,1 0 0,0 0 0,1 1 0,-9 5 0,13-7 0,0 0 0,0 0 0,-1 0 0,1 1 0,0-1 0,0 1 0,1-1 0,-1 1 0,0 0 0,0 0 0,1 0 0,-1 0 0,1 0 0,0 0 0,-1 0 0,1 0 0,0 1 0,0-1 0,1 0 0,-1 1 0,0-1 0,1 1 0,0-1 0,-1 1 0,1-1 0,0 1 0,0-1 0,0 1 0,1-1 0,0 4 0,0-3 0,1 0 0,1 0 0,-1 0 0,0 0 0,1-1 0,-1 1 0,1 0 0,0-1 0,-1 0 0,1 0 0,0 0 0,1 0 0,-1 0 0,0-1 0,1 1 0,5 1 0,15 8 0,-12-5 0,0 0 0,0-1 0,25 6 0,-27-8 0,1 0 0,-1 0 0,0 1 0,-1 0 0,1 1 0,-1 0 0,12 8 0,-3 1 0,0-1 0,2-1 0,-1-1 0,1 0 0,36 12 0,-46-18 0,-1-1 0,0 1 0,1 0 0,14 13 0,-18-13 0,0 0 0,1-1 0,0 0 0,0 0 0,0 0 0,0-1 0,0 0 0,1 0 0,14 3 0,-11-5 0,1 0 0,0 0 0,-1-1 0,1 0 0,0-1 0,-1 0 0,1-1 0,0-1 0,-1 0 0,0 0 0,0-1 0,0 0 0,0-1 0,10-6 0,-1-1 0,1 0 0,1 0 0,-1 2 0,1 0 0,1 2 0,0 0 0,34-6 0,7 3 0,-24 4 0,81-4 0,-33 12 0,-211-1 0,47 2 0,0-3 0,0-4 0,-79-14 0,42-10 0,66 16 0,0 2 0,-1 2 0,1 2 0,-50-1 0,9 9 0,377-1 0,-245 4-1365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2T16:25:45.167"/>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2T16:25:51.486"/>
    </inkml:context>
    <inkml:brush xml:id="br0">
      <inkml:brushProperty name="width" value="0.35" units="cm"/>
      <inkml:brushProperty name="height" value="0.35" units="cm"/>
      <inkml:brushProperty name="color" value="#FFFFFF"/>
    </inkml:brush>
  </inkml:definitions>
  <inkml:trace contextRef="#ctx0" brushRef="#br0">0 1 24575,'1176'0'-1365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2T16:20:29.394"/>
    </inkml:context>
    <inkml:brush xml:id="br0">
      <inkml:brushProperty name="width" value="0.2" units="cm"/>
      <inkml:brushProperty name="height" value="0.2" units="cm"/>
      <inkml:brushProperty name="color" value="#FFFFFF"/>
    </inkml:brush>
  </inkml:definitions>
  <inkml:trace contextRef="#ctx0" brushRef="#br0">199 27 24575,'31'1'0,"54"10"0,-51-5 0,39 1 0,216-7 0,-134-1 0,-137 0 0,0-1 0,0-1 0,0-1 0,33-10 0,-33 7 0,2 2 0,-1 0 0,37-3 0,244 7 0,-146 2 0,-147-1 0,-4 0 0,0 0 0,0-1 0,0 1 0,0 1 0,0-1 0,0 0 0,0 1 0,0-1 0,0 1 0,0 0 0,0 0 0,0 1 0,0-1 0,3 2 0,-6-3 0,0 0 0,0 1 0,0-1 0,0 0 0,0 1 0,0-1 0,0 0 0,0 1 0,0-1 0,0 0 0,0 1 0,0-1 0,-1 0 0,1 0 0,0 1 0,0-1 0,0 0 0,0 1 0,0-1 0,-1 0 0,1 0 0,0 1 0,0-1 0,0 0 0,-1 0 0,1 0 0,0 1 0,0-1 0,-1 0 0,1 0 0,0 0 0,0 0 0,-1 0 0,1 1 0,0-1 0,-1 0 0,1 0 0,0 0 0,0 0 0,-1 0 0,1 0 0,0 0 0,-1 0 0,1 0 0,0 0 0,-1 0 0,-17 3 0,-135 25 0,141-25 0,-1 0 0,1 2 0,-1-1 0,2 1 0,-1 1 0,0 0 0,-12 10 0,13-9 0,0 0 0,-1 0 0,1-1 0,-1-1 0,0 0 0,-1-1 0,-17 4 0,9-4 0,0 1 0,1 1 0,0 1 0,-25 11 0,-10 5 0,-60 16 0,89-30 0,0-1 0,-1-2 0,-34 5 0,28-6 0,-26 2 0,0-2 0,-100-7 0,52 0 0,-248 2-1365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2T16:48:30.702"/>
    </inkml:context>
    <inkml:brush xml:id="br0">
      <inkml:brushProperty name="width" value="0.35" units="cm"/>
      <inkml:brushProperty name="height" value="0.35" units="cm"/>
      <inkml:brushProperty name="color" value="#FFFFFF"/>
    </inkml:brush>
  </inkml:definitions>
  <inkml:trace contextRef="#ctx0" brushRef="#br0">1 1 24575,'963'0'0,"-949"1"-261,0 0 0,0 1 0,-1 1 0,14 4 0,-26-7 201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2T15:42:46.720"/>
    </inkml:context>
    <inkml:brush xml:id="br0">
      <inkml:brushProperty name="width" value="0.35" units="cm"/>
      <inkml:brushProperty name="height" value="0.35" units="cm"/>
      <inkml:brushProperty name="color" value="#FFFFFF"/>
    </inkml:brush>
  </inkml:definitions>
  <inkml:trace contextRef="#ctx0" brushRef="#br0">1 945 24575,'8'1'0,"0"0"0,0 0 0,0 1 0,12 4 0,17 3 0,-1-3 0,-1 0 0,-1 3 0,1 1 0,42 18 0,-24-8 0,88 20 0,-136-39 0,132 24 0,-115-21 0,0 0 0,26-1 0,-41-3 0,-1 0 0,1 0 0,-1-1 0,1 1 0,0-2 0,-1 1 0,0-1 0,1 0 0,-1 0 0,0-1 0,10-5 0,-5 1 0,0 1 0,0 0 0,0 1 0,1 1 0,0-1 0,18-3 0,74-7 0,-91 14 0,-8 0 0,-1 0 0,1 0 0,0 0 0,-1-1 0,1 1 0,-1-1 0,1 0 0,-1 0 0,0-1 0,0 1 0,0-1 0,0 0 0,0 0 0,-1 0 0,1-1 0,-1 1 0,3-5 0,-5 7 0,-1 1 0,1-1 0,0 0 0,0 0 0,0 0 0,-1 0 0,1 1 0,0-1 0,0 0 0,0 1 0,0-1 0,0 0 0,0 1 0,1-1 0,-1 1 0,1-1 0,7 10 0,-8-8 0,0 1 0,0-1 0,0 1 0,0-1 0,1 1 0,-1-1 0,0 0 0,1 1 0,-1-1 0,3 1 0,-1-1 0,-1 0 0,1 0 0,-1 0 0,1 0 0,-1-1 0,1 1 0,0-1 0,0 0 0,-1 0 0,6 0 0,23-3 0,-1-1 0,0-2 0,0 0 0,46-18 0,-4 1 0,264-86-164,154-72-655,616-271-1857,-629 244-1856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9/2/2024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customXml" Target="../ink/ink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ustomXml" Target="../ink/ink7.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3.xml"/><Relationship Id="rId1" Type="http://schemas.openxmlformats.org/officeDocument/2006/relationships/slideLayout" Target="../slideLayouts/slideLayout14.xml"/><Relationship Id="rId5" Type="http://schemas.openxmlformats.org/officeDocument/2006/relationships/image" Target="../media/image4.png"/><Relationship Id="rId4" Type="http://schemas.openxmlformats.org/officeDocument/2006/relationships/customXml" Target="../ink/ink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5.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customXml" Target="../ink/ink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a:xfrm>
            <a:off x="919223" y="2356606"/>
            <a:ext cx="10515600" cy="640080"/>
          </a:xfrm>
        </p:spPr>
        <p:txBody>
          <a:bodyPr/>
          <a:lstStyle/>
          <a:p>
            <a:r>
              <a:rPr lang="en-US" sz="4400" dirty="0">
                <a:ea typeface="Cambria" panose="02040503050406030204" pitchFamily="18" charset="0"/>
              </a:rPr>
              <a:t>Evaluation of the Effects of Pre- and Post-Image Processing on Deep Learning Models for Mammogram Enhancement</a:t>
            </a:r>
            <a:endParaRPr lang="en-US" sz="4400" dirty="0"/>
          </a:p>
        </p:txBody>
      </p:sp>
      <p:sp>
        <p:nvSpPr>
          <p:cNvPr id="2" name="Subtitle 1">
            <a:extLst>
              <a:ext uri="{FF2B5EF4-FFF2-40B4-BE49-F238E27FC236}">
                <a16:creationId xmlns:a16="http://schemas.microsoft.com/office/drawing/2014/main" id="{A1307D8B-2864-21B6-1CE1-B605F29281C5}"/>
              </a:ext>
            </a:extLst>
          </p:cNvPr>
          <p:cNvSpPr>
            <a:spLocks noGrp="1"/>
          </p:cNvSpPr>
          <p:nvPr>
            <p:ph type="subTitle" idx="1"/>
          </p:nvPr>
        </p:nvSpPr>
        <p:spPr>
          <a:xfrm>
            <a:off x="2403676" y="4483223"/>
            <a:ext cx="9144000" cy="1757779"/>
          </a:xfrm>
        </p:spPr>
        <p:txBody>
          <a:bodyPr/>
          <a:lstStyle/>
          <a:p>
            <a:pPr algn="r"/>
            <a:r>
              <a:rPr lang="en-US" dirty="0"/>
              <a:t>Made by -Vatshal 21bec1463</a:t>
            </a:r>
          </a:p>
          <a:p>
            <a:pPr algn="r"/>
            <a:r>
              <a:rPr lang="en-US" dirty="0"/>
              <a:t>Pranav 21bec1507</a:t>
            </a:r>
          </a:p>
          <a:p>
            <a:pPr algn="r"/>
            <a:r>
              <a:rPr lang="en-US" dirty="0"/>
              <a:t>SUDHANSHU 21BEC1466</a:t>
            </a: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650B052D-B3FA-DCA6-60AA-458CD29C4EDF}"/>
                  </a:ext>
                </a:extLst>
              </p14:cNvPr>
              <p14:cNvContentPartPr/>
              <p14:nvPr/>
            </p14:nvContentPartPr>
            <p14:xfrm>
              <a:off x="5558133" y="4395872"/>
              <a:ext cx="1054080" cy="1932480"/>
            </p14:xfrm>
          </p:contentPart>
        </mc:Choice>
        <mc:Fallback>
          <p:pic>
            <p:nvPicPr>
              <p:cNvPr id="3" name="Ink 2">
                <a:extLst>
                  <a:ext uri="{FF2B5EF4-FFF2-40B4-BE49-F238E27FC236}">
                    <a16:creationId xmlns:a16="http://schemas.microsoft.com/office/drawing/2014/main" id="{650B052D-B3FA-DCA6-60AA-458CD29C4EDF}"/>
                  </a:ext>
                </a:extLst>
              </p:cNvPr>
              <p:cNvPicPr/>
              <p:nvPr/>
            </p:nvPicPr>
            <p:blipFill>
              <a:blip r:embed="rId3"/>
              <a:stretch>
                <a:fillRect/>
              </a:stretch>
            </p:blipFill>
            <p:spPr>
              <a:xfrm>
                <a:off x="5522145" y="4359872"/>
                <a:ext cx="1125696" cy="20041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35AB53E1-ED05-45FA-6F15-00E7BB00B1ED}"/>
                  </a:ext>
                </a:extLst>
              </p14:cNvPr>
              <p14:cNvContentPartPr/>
              <p14:nvPr/>
            </p14:nvContentPartPr>
            <p14:xfrm>
              <a:off x="5808513" y="5635353"/>
              <a:ext cx="553320" cy="136080"/>
            </p14:xfrm>
          </p:contentPart>
        </mc:Choice>
        <mc:Fallback xmlns="">
          <p:pic>
            <p:nvPicPr>
              <p:cNvPr id="5" name="Ink 4">
                <a:extLst>
                  <a:ext uri="{FF2B5EF4-FFF2-40B4-BE49-F238E27FC236}">
                    <a16:creationId xmlns:a16="http://schemas.microsoft.com/office/drawing/2014/main" id="{35AB53E1-ED05-45FA-6F15-00E7BB00B1ED}"/>
                  </a:ext>
                </a:extLst>
              </p:cNvPr>
              <p:cNvPicPr/>
              <p:nvPr/>
            </p:nvPicPr>
            <p:blipFill>
              <a:blip r:embed="rId5"/>
              <a:stretch>
                <a:fillRect/>
              </a:stretch>
            </p:blipFill>
            <p:spPr>
              <a:xfrm>
                <a:off x="5772513" y="5599713"/>
                <a:ext cx="624960" cy="207720"/>
              </a:xfrm>
              <a:prstGeom prst="rect">
                <a:avLst/>
              </a:prstGeom>
            </p:spPr>
          </p:pic>
        </mc:Fallback>
      </mc:AlternateContent>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935D7C-64DC-D5D3-CFF1-8F160F4DD2C4}"/>
              </a:ext>
            </a:extLst>
          </p:cNvPr>
          <p:cNvSpPr>
            <a:spLocks noGrp="1"/>
          </p:cNvSpPr>
          <p:nvPr>
            <p:ph idx="1"/>
          </p:nvPr>
        </p:nvSpPr>
        <p:spPr>
          <a:xfrm>
            <a:off x="3639845" y="408373"/>
            <a:ext cx="7013358" cy="5362112"/>
          </a:xfrm>
        </p:spPr>
        <p:txBody>
          <a:bodyPr/>
          <a:lstStyle/>
          <a:p>
            <a:pPr>
              <a:lnSpc>
                <a:spcPct val="100000"/>
              </a:lnSpc>
            </a:pPr>
            <a:r>
              <a:rPr lang="en-US" sz="2400" b="1" dirty="0"/>
              <a:t>The impact of pre- and post-image processing techniques on deep learning frameworks: A comprehensive review for digital pathology image analysis</a:t>
            </a:r>
          </a:p>
          <a:p>
            <a:r>
              <a:rPr lang="en-US" sz="2000" i="1" dirty="0"/>
              <a:t>Massimo Salvi, U. Rajendra Acharya, Filippo Molinari , Kristen M. </a:t>
            </a:r>
            <a:r>
              <a:rPr lang="en-US" sz="2000" i="1" dirty="0" err="1"/>
              <a:t>Meiburger</a:t>
            </a:r>
            <a:endParaRPr lang="en-US" sz="2000" i="1" dirty="0"/>
          </a:p>
          <a:p>
            <a:pPr algn="just">
              <a:lnSpc>
                <a:spcPct val="100000"/>
              </a:lnSpc>
            </a:pPr>
            <a:r>
              <a:rPr lang="en-US" sz="1800" b="1" dirty="0">
                <a:latin typeface="Bahnschrift Light" panose="020B0502040204020203" pitchFamily="34" charset="0"/>
              </a:rPr>
              <a:t>This is a review paper on the impact of pre-processing and post-processing techniques on deep learning frameworks for digital pathology image analysis. Convolutional Neural Networks (CNNs) are the most commonly used deep network for image analysis. However, CNNs have some drawbacks such as difficulty to interact with a single layer and black-box effect. Digital pathology uses histology slides to diagnose cancer. There are many challenges in digital pathology including small number of labeled images, big data and stain variability. Pre-processing algorithms are used to minimize visible variability in staining and its impact on diagnostic quality. Stain color normalization is a common pre-processing step. The stain normalization methods can be classified into global color normalization, color normalization after stain separation, and color transfer using deep networks.</a:t>
            </a:r>
            <a:endParaRPr lang="en-US" sz="1800" b="1" i="1" dirty="0">
              <a:latin typeface="Bahnschrift Light" panose="020B0502040204020203" pitchFamily="34" charset="0"/>
            </a:endParaRPr>
          </a:p>
          <a:p>
            <a:r>
              <a:rPr lang="en-US" sz="2000" i="1" dirty="0"/>
              <a:t> </a:t>
            </a:r>
            <a:endParaRPr lang="en-US" sz="2200" i="1" dirty="0"/>
          </a:p>
        </p:txBody>
      </p:sp>
      <p:sp>
        <p:nvSpPr>
          <p:cNvPr id="4" name="Slide Number Placeholder 3">
            <a:extLst>
              <a:ext uri="{FF2B5EF4-FFF2-40B4-BE49-F238E27FC236}">
                <a16:creationId xmlns:a16="http://schemas.microsoft.com/office/drawing/2014/main" id="{8CE01970-88C1-88A6-E7EC-2B4C096887CF}"/>
              </a:ext>
            </a:extLst>
          </p:cNvPr>
          <p:cNvSpPr>
            <a:spLocks noGrp="1"/>
          </p:cNvSpPr>
          <p:nvPr>
            <p:ph type="sldNum" sz="quarter" idx="11"/>
          </p:nvPr>
        </p:nvSpPr>
        <p:spPr/>
        <p:txBody>
          <a:bodyPr/>
          <a:lstStyle/>
          <a:p>
            <a:fld id="{75DF2D63-3FF5-D547-96B9-BE9CCD1ABA58}" type="slidenum">
              <a:rPr lang="en-US" smtClean="0"/>
              <a:pPr/>
              <a:t>10</a:t>
            </a:fld>
            <a:endParaRPr lang="en-US" dirty="0"/>
          </a:p>
        </p:txBody>
      </p:sp>
      <p:sp>
        <p:nvSpPr>
          <p:cNvPr id="5" name="Footer Placeholder 4">
            <a:extLst>
              <a:ext uri="{FF2B5EF4-FFF2-40B4-BE49-F238E27FC236}">
                <a16:creationId xmlns:a16="http://schemas.microsoft.com/office/drawing/2014/main" id="{CE8E4627-80CC-2A9B-C631-C14E6A2A643C}"/>
              </a:ext>
            </a:extLst>
          </p:cNvPr>
          <p:cNvSpPr>
            <a:spLocks noGrp="1"/>
          </p:cNvSpPr>
          <p:nvPr>
            <p:ph type="ftr" sz="quarter" idx="12"/>
          </p:nvPr>
        </p:nvSpPr>
        <p:spPr>
          <a:xfrm rot="16200000">
            <a:off x="-242952" y="1460374"/>
            <a:ext cx="1784352" cy="189457"/>
          </a:xfrm>
        </p:spPr>
        <p:txBody>
          <a:bodyPr/>
          <a:lstStyle/>
          <a:p>
            <a:r>
              <a:rPr lang="en-US" dirty="0"/>
              <a:t>PAPER</a:t>
            </a:r>
          </a:p>
        </p:txBody>
      </p:sp>
    </p:spTree>
    <p:extLst>
      <p:ext uri="{BB962C8B-B14F-4D97-AF65-F5344CB8AC3E}">
        <p14:creationId xmlns:p14="http://schemas.microsoft.com/office/powerpoint/2010/main" val="3215501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6DC8BE-7BA4-B7E4-9146-330C5CAAF9B2}"/>
              </a:ext>
            </a:extLst>
          </p:cNvPr>
          <p:cNvSpPr>
            <a:spLocks noGrp="1"/>
          </p:cNvSpPr>
          <p:nvPr>
            <p:ph idx="1"/>
          </p:nvPr>
        </p:nvSpPr>
        <p:spPr>
          <a:xfrm>
            <a:off x="3604334" y="346228"/>
            <a:ext cx="7217546" cy="6161103"/>
          </a:xfrm>
        </p:spPr>
        <p:txBody>
          <a:bodyPr/>
          <a:lstStyle/>
          <a:p>
            <a:pPr>
              <a:lnSpc>
                <a:spcPct val="100000"/>
              </a:lnSpc>
            </a:pPr>
            <a:r>
              <a:rPr lang="en-US" sz="2400" b="1" dirty="0"/>
              <a:t>Challenging deep learning models with image distortion based on the abutting grating illusion</a:t>
            </a:r>
          </a:p>
          <a:p>
            <a:r>
              <a:rPr lang="en-US" sz="2200" i="1" dirty="0" err="1"/>
              <a:t>Jinyu</a:t>
            </a:r>
            <a:r>
              <a:rPr lang="en-US" sz="2200" i="1" dirty="0"/>
              <a:t> Fan , Yi Zeng</a:t>
            </a:r>
          </a:p>
          <a:p>
            <a:pPr algn="just">
              <a:lnSpc>
                <a:spcPct val="100000"/>
              </a:lnSpc>
            </a:pPr>
            <a:r>
              <a:rPr lang="en-US" sz="1800" b="1" dirty="0">
                <a:latin typeface="Bahnschrift Light" panose="020B0502040204020203" pitchFamily="34" charset="0"/>
              </a:rPr>
              <a:t>Investigates deep learning models' ability to perceive illusory contours, specifically those created using abutting gratings. Models tested on AG-MNIST, high-resolution AG-MNIST, and AG-silhouettes performed poorly compared to their accuracy on original images. Higher image resolution improved illusion perception, indicating the importance of detail preservation.DenseNet121 and ResNet18 performed worse than Alex Net, which achieved some success in specific grating directions and intervals. The study emphasizes the need for comparing human and machine performance on illusory contours. Humans excel, while current models struggle.</a:t>
            </a:r>
          </a:p>
          <a:p>
            <a:pPr algn="just">
              <a:lnSpc>
                <a:spcPct val="100000"/>
              </a:lnSpc>
            </a:pPr>
            <a:r>
              <a:rPr lang="en-US" sz="1800" b="1" dirty="0">
                <a:latin typeface="Bahnschrift Light" panose="020B0502040204020203" pitchFamily="34" charset="0"/>
              </a:rPr>
              <a:t>Overall, the study highlights a fundamental limitation of deep learning models – their inability to perceive illusory contours effectively, suggesting a gap in how humans and machines process visual information.</a:t>
            </a:r>
          </a:p>
          <a:p>
            <a:pPr>
              <a:lnSpc>
                <a:spcPct val="100000"/>
              </a:lnSpc>
            </a:pPr>
            <a:endParaRPr lang="en-US" sz="1800" i="1" dirty="0"/>
          </a:p>
          <a:p>
            <a:endParaRPr lang="en-US" sz="2200" i="1" dirty="0"/>
          </a:p>
        </p:txBody>
      </p:sp>
      <p:sp>
        <p:nvSpPr>
          <p:cNvPr id="4" name="Slide Number Placeholder 3">
            <a:extLst>
              <a:ext uri="{FF2B5EF4-FFF2-40B4-BE49-F238E27FC236}">
                <a16:creationId xmlns:a16="http://schemas.microsoft.com/office/drawing/2014/main" id="{2ECF4BB5-91F0-D114-892F-D8BF49130F63}"/>
              </a:ext>
            </a:extLst>
          </p:cNvPr>
          <p:cNvSpPr>
            <a:spLocks noGrp="1"/>
          </p:cNvSpPr>
          <p:nvPr>
            <p:ph type="sldNum" sz="quarter" idx="11"/>
          </p:nvPr>
        </p:nvSpPr>
        <p:spPr/>
        <p:txBody>
          <a:bodyPr/>
          <a:lstStyle/>
          <a:p>
            <a:fld id="{75DF2D63-3FF5-D547-96B9-BE9CCD1ABA58}" type="slidenum">
              <a:rPr lang="en-US" smtClean="0"/>
              <a:pPr/>
              <a:t>11</a:t>
            </a:fld>
            <a:endParaRPr lang="en-US" dirty="0"/>
          </a:p>
        </p:txBody>
      </p:sp>
      <p:sp>
        <p:nvSpPr>
          <p:cNvPr id="5" name="Footer Placeholder 4">
            <a:extLst>
              <a:ext uri="{FF2B5EF4-FFF2-40B4-BE49-F238E27FC236}">
                <a16:creationId xmlns:a16="http://schemas.microsoft.com/office/drawing/2014/main" id="{C6C6095E-AC31-6CC6-861F-4402CF7E7EF1}"/>
              </a:ext>
            </a:extLst>
          </p:cNvPr>
          <p:cNvSpPr>
            <a:spLocks noGrp="1"/>
          </p:cNvSpPr>
          <p:nvPr>
            <p:ph type="ftr" sz="quarter" idx="12"/>
          </p:nvPr>
        </p:nvSpPr>
        <p:spPr>
          <a:xfrm rot="16200000">
            <a:off x="-440836" y="1225457"/>
            <a:ext cx="2208276" cy="217611"/>
          </a:xfrm>
        </p:spPr>
        <p:txBody>
          <a:bodyPr/>
          <a:lstStyle/>
          <a:p>
            <a:r>
              <a:rPr lang="en-US" dirty="0"/>
              <a:t>PAPER</a:t>
            </a:r>
          </a:p>
        </p:txBody>
      </p:sp>
    </p:spTree>
    <p:extLst>
      <p:ext uri="{BB962C8B-B14F-4D97-AF65-F5344CB8AC3E}">
        <p14:creationId xmlns:p14="http://schemas.microsoft.com/office/powerpoint/2010/main" val="3476736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6DC8BE-7BA4-B7E4-9146-330C5CAAF9B2}"/>
              </a:ext>
            </a:extLst>
          </p:cNvPr>
          <p:cNvSpPr>
            <a:spLocks noGrp="1"/>
          </p:cNvSpPr>
          <p:nvPr>
            <p:ph idx="1"/>
          </p:nvPr>
        </p:nvSpPr>
        <p:spPr>
          <a:xfrm>
            <a:off x="3604334" y="346228"/>
            <a:ext cx="7217546" cy="6161103"/>
          </a:xfrm>
        </p:spPr>
        <p:txBody>
          <a:bodyPr/>
          <a:lstStyle/>
          <a:p>
            <a:pPr>
              <a:lnSpc>
                <a:spcPct val="100000"/>
              </a:lnSpc>
            </a:pPr>
            <a:r>
              <a:rPr lang="en-US" sz="2400" b="1" dirty="0"/>
              <a:t>Detection &amp; Diagnosis of COVID-19 from CXR Images Through VGG19 Transfer Learning Model</a:t>
            </a:r>
          </a:p>
          <a:p>
            <a:pPr>
              <a:lnSpc>
                <a:spcPct val="100000"/>
              </a:lnSpc>
            </a:pPr>
            <a:r>
              <a:rPr lang="en-US" sz="2000" i="1" dirty="0" err="1"/>
              <a:t>Rudresh</a:t>
            </a:r>
            <a:r>
              <a:rPr lang="en-US" sz="2000" i="1" dirty="0"/>
              <a:t> Pillai, Neha Sharma, Rahul Chauhan, Garima Verma and Rupesh Gupta</a:t>
            </a:r>
          </a:p>
          <a:p>
            <a:pPr algn="just">
              <a:lnSpc>
                <a:spcPct val="100000"/>
              </a:lnSpc>
            </a:pPr>
            <a:r>
              <a:rPr lang="en-US" sz="1800" b="1" dirty="0">
                <a:latin typeface="Bahnschrift Light" panose="020B0502040204020203" pitchFamily="34" charset="0"/>
              </a:rPr>
              <a:t>This research paper proposes a deep learning model for accurately diagnosing COVID-19 from chest X-ray images. The model, based on VGG19 transfer learning, achieves an impressive 94.85% accuracy on a dataset of 21,165 images. By leveraging deep learning techniques, the model effectively extracts relevant features from chest X-rays, enabling precise classification of COVID-19 cases. This innovative approach has the potential to significantly improve healthcare management during the COVID-19 pandemic by facilitating rapid and accurate diagnosis, leading to more efficient patient triage and resource allocation. Further research and development can refine the model's performance and expand its applicability in real-world clinical settings.</a:t>
            </a:r>
            <a:endParaRPr lang="en-US" sz="1800" b="1" i="1" dirty="0">
              <a:latin typeface="Bahnschrift Light" panose="020B0502040204020203" pitchFamily="34" charset="0"/>
            </a:endParaRPr>
          </a:p>
          <a:p>
            <a:endParaRPr lang="en-US" sz="2200" i="1" dirty="0"/>
          </a:p>
        </p:txBody>
      </p:sp>
      <p:sp>
        <p:nvSpPr>
          <p:cNvPr id="4" name="Slide Number Placeholder 3">
            <a:extLst>
              <a:ext uri="{FF2B5EF4-FFF2-40B4-BE49-F238E27FC236}">
                <a16:creationId xmlns:a16="http://schemas.microsoft.com/office/drawing/2014/main" id="{2ECF4BB5-91F0-D114-892F-D8BF49130F63}"/>
              </a:ext>
            </a:extLst>
          </p:cNvPr>
          <p:cNvSpPr>
            <a:spLocks noGrp="1"/>
          </p:cNvSpPr>
          <p:nvPr>
            <p:ph type="sldNum" sz="quarter" idx="11"/>
          </p:nvPr>
        </p:nvSpPr>
        <p:spPr/>
        <p:txBody>
          <a:bodyPr/>
          <a:lstStyle/>
          <a:p>
            <a:fld id="{75DF2D63-3FF5-D547-96B9-BE9CCD1ABA58}" type="slidenum">
              <a:rPr lang="en-US" smtClean="0"/>
              <a:pPr/>
              <a:t>12</a:t>
            </a:fld>
            <a:endParaRPr lang="en-US" dirty="0"/>
          </a:p>
        </p:txBody>
      </p:sp>
      <p:sp>
        <p:nvSpPr>
          <p:cNvPr id="5" name="Footer Placeholder 4">
            <a:extLst>
              <a:ext uri="{FF2B5EF4-FFF2-40B4-BE49-F238E27FC236}">
                <a16:creationId xmlns:a16="http://schemas.microsoft.com/office/drawing/2014/main" id="{C6C6095E-AC31-6CC6-861F-4402CF7E7EF1}"/>
              </a:ext>
            </a:extLst>
          </p:cNvPr>
          <p:cNvSpPr>
            <a:spLocks noGrp="1"/>
          </p:cNvSpPr>
          <p:nvPr>
            <p:ph type="ftr" sz="quarter" idx="12"/>
          </p:nvPr>
        </p:nvSpPr>
        <p:spPr>
          <a:xfrm rot="16200000">
            <a:off x="-440836" y="1225457"/>
            <a:ext cx="2208276" cy="217611"/>
          </a:xfrm>
        </p:spPr>
        <p:txBody>
          <a:bodyPr/>
          <a:lstStyle/>
          <a:p>
            <a:r>
              <a:rPr lang="en-US" dirty="0"/>
              <a:t>PAPER</a:t>
            </a:r>
          </a:p>
        </p:txBody>
      </p:sp>
    </p:spTree>
    <p:extLst>
      <p:ext uri="{BB962C8B-B14F-4D97-AF65-F5344CB8AC3E}">
        <p14:creationId xmlns:p14="http://schemas.microsoft.com/office/powerpoint/2010/main" val="21770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6DC8BE-7BA4-B7E4-9146-330C5CAAF9B2}"/>
              </a:ext>
            </a:extLst>
          </p:cNvPr>
          <p:cNvSpPr>
            <a:spLocks noGrp="1"/>
          </p:cNvSpPr>
          <p:nvPr>
            <p:ph idx="1"/>
          </p:nvPr>
        </p:nvSpPr>
        <p:spPr>
          <a:xfrm>
            <a:off x="3604334" y="346228"/>
            <a:ext cx="7217546" cy="6161103"/>
          </a:xfrm>
        </p:spPr>
        <p:txBody>
          <a:bodyPr/>
          <a:lstStyle/>
          <a:p>
            <a:pPr>
              <a:lnSpc>
                <a:spcPct val="100000"/>
              </a:lnSpc>
            </a:pPr>
            <a:r>
              <a:rPr lang="en-US" sz="2400" b="1" dirty="0"/>
              <a:t>Research on Digital Media Image Processing and Enhancement System for Computer Deep Learning Vision</a:t>
            </a:r>
          </a:p>
          <a:p>
            <a:pPr>
              <a:lnSpc>
                <a:spcPct val="100000"/>
              </a:lnSpc>
            </a:pPr>
            <a:r>
              <a:rPr lang="en-US" i="1" dirty="0" err="1"/>
              <a:t>Huiyu</a:t>
            </a:r>
            <a:r>
              <a:rPr lang="en-US" i="1" dirty="0"/>
              <a:t> Lin</a:t>
            </a:r>
          </a:p>
          <a:p>
            <a:pPr algn="just">
              <a:lnSpc>
                <a:spcPct val="100000"/>
              </a:lnSpc>
            </a:pPr>
            <a:r>
              <a:rPr lang="en-US" sz="1800" b="1" dirty="0">
                <a:latin typeface="Bahnschrift Light" panose="020B0502040204020203" pitchFamily="34" charset="0"/>
              </a:rPr>
              <a:t>This research paper presents a novel approach for enhancing image boundary characteristics using deep belief networks and object-oriented technology. The proposed method effectively extracts shape gradient features and employs a multi-feature fusion technique to improve image clarity and precision. Experimental results demonstrate that the enhanced images exhibit superior boundary characteristics compared to traditional methods. The proposed approach offers a valuable contribution to the field of image processing by providing a more accurate and efficient method for enhancing image boundaries.</a:t>
            </a:r>
            <a:endParaRPr lang="en-US" sz="1800" b="1" i="1" dirty="0">
              <a:latin typeface="Bahnschrift Light" panose="020B0502040204020203" pitchFamily="34" charset="0"/>
            </a:endParaRPr>
          </a:p>
        </p:txBody>
      </p:sp>
      <p:sp>
        <p:nvSpPr>
          <p:cNvPr id="4" name="Slide Number Placeholder 3">
            <a:extLst>
              <a:ext uri="{FF2B5EF4-FFF2-40B4-BE49-F238E27FC236}">
                <a16:creationId xmlns:a16="http://schemas.microsoft.com/office/drawing/2014/main" id="{2ECF4BB5-91F0-D114-892F-D8BF49130F63}"/>
              </a:ext>
            </a:extLst>
          </p:cNvPr>
          <p:cNvSpPr>
            <a:spLocks noGrp="1"/>
          </p:cNvSpPr>
          <p:nvPr>
            <p:ph type="sldNum" sz="quarter" idx="11"/>
          </p:nvPr>
        </p:nvSpPr>
        <p:spPr/>
        <p:txBody>
          <a:bodyPr/>
          <a:lstStyle/>
          <a:p>
            <a:fld id="{75DF2D63-3FF5-D547-96B9-BE9CCD1ABA58}" type="slidenum">
              <a:rPr lang="en-US" smtClean="0"/>
              <a:pPr/>
              <a:t>13</a:t>
            </a:fld>
            <a:endParaRPr lang="en-US" dirty="0"/>
          </a:p>
        </p:txBody>
      </p:sp>
      <p:sp>
        <p:nvSpPr>
          <p:cNvPr id="5" name="Footer Placeholder 4">
            <a:extLst>
              <a:ext uri="{FF2B5EF4-FFF2-40B4-BE49-F238E27FC236}">
                <a16:creationId xmlns:a16="http://schemas.microsoft.com/office/drawing/2014/main" id="{C6C6095E-AC31-6CC6-861F-4402CF7E7EF1}"/>
              </a:ext>
            </a:extLst>
          </p:cNvPr>
          <p:cNvSpPr>
            <a:spLocks noGrp="1"/>
          </p:cNvSpPr>
          <p:nvPr>
            <p:ph type="ftr" sz="quarter" idx="12"/>
          </p:nvPr>
        </p:nvSpPr>
        <p:spPr>
          <a:xfrm rot="16200000">
            <a:off x="-440836" y="1225457"/>
            <a:ext cx="2208276" cy="217611"/>
          </a:xfrm>
        </p:spPr>
        <p:txBody>
          <a:bodyPr/>
          <a:lstStyle/>
          <a:p>
            <a:r>
              <a:rPr lang="en-US" dirty="0"/>
              <a:t>PAPER</a:t>
            </a:r>
          </a:p>
        </p:txBody>
      </p:sp>
    </p:spTree>
    <p:extLst>
      <p:ext uri="{BB962C8B-B14F-4D97-AF65-F5344CB8AC3E}">
        <p14:creationId xmlns:p14="http://schemas.microsoft.com/office/powerpoint/2010/main" val="2717709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6DC8BE-7BA4-B7E4-9146-330C5CAAF9B2}"/>
              </a:ext>
            </a:extLst>
          </p:cNvPr>
          <p:cNvSpPr>
            <a:spLocks noGrp="1"/>
          </p:cNvSpPr>
          <p:nvPr>
            <p:ph idx="1"/>
          </p:nvPr>
        </p:nvSpPr>
        <p:spPr>
          <a:xfrm>
            <a:off x="3604334" y="346228"/>
            <a:ext cx="7217546" cy="6161103"/>
          </a:xfrm>
        </p:spPr>
        <p:txBody>
          <a:bodyPr/>
          <a:lstStyle/>
          <a:p>
            <a:pPr>
              <a:lnSpc>
                <a:spcPct val="100000"/>
              </a:lnSpc>
            </a:pPr>
            <a:r>
              <a:rPr lang="en-US" sz="2400" b="1" dirty="0"/>
              <a:t>PAIRFLOW: ENHANCING PORTABLE CHEST X-RAY BY FLOW-BASED DEFORMATION FOR COVID-19 DIAGNOSING </a:t>
            </a:r>
          </a:p>
          <a:p>
            <a:pPr>
              <a:lnSpc>
                <a:spcPct val="100000"/>
              </a:lnSpc>
            </a:pPr>
            <a:r>
              <a:rPr lang="en-US" sz="2000" i="1" dirty="0"/>
              <a:t>Ngan Le, James Sorensen†, Toan Duc Bui, </a:t>
            </a:r>
            <a:r>
              <a:rPr lang="en-US" sz="2000" i="1" dirty="0" err="1"/>
              <a:t>Arabinda</a:t>
            </a:r>
            <a:r>
              <a:rPr lang="en-US" sz="2000" i="1" dirty="0"/>
              <a:t> Choudhary, Khoa Luu, Hien Nguyen</a:t>
            </a:r>
            <a:endParaRPr lang="en-US" i="1" dirty="0"/>
          </a:p>
          <a:p>
            <a:pPr algn="just">
              <a:lnSpc>
                <a:spcPct val="100000"/>
              </a:lnSpc>
            </a:pPr>
            <a:r>
              <a:rPr lang="en-US" sz="1800" b="1" dirty="0">
                <a:latin typeface="Bahnschrift Light" panose="020B0502040204020203" pitchFamily="34" charset="0"/>
              </a:rPr>
              <a:t>The proposed deep learning framework significantly enhances the quality of portable chest X-rays (</a:t>
            </a:r>
            <a:r>
              <a:rPr lang="en-US" sz="1800" b="1" dirty="0" err="1">
                <a:latin typeface="Bahnschrift Light" panose="020B0502040204020203" pitchFamily="34" charset="0"/>
              </a:rPr>
              <a:t>pCXRs</a:t>
            </a:r>
            <a:r>
              <a:rPr lang="en-US" sz="1800" b="1" dirty="0">
                <a:latin typeface="Bahnschrift Light" panose="020B0502040204020203" pitchFamily="34" charset="0"/>
              </a:rPr>
              <a:t>), improving their diagnostic accuracy for conditions like COVID-19. By aligning </a:t>
            </a:r>
            <a:r>
              <a:rPr lang="en-US" sz="1800" b="1" dirty="0" err="1">
                <a:latin typeface="Bahnschrift Light" panose="020B0502040204020203" pitchFamily="34" charset="0"/>
              </a:rPr>
              <a:t>pCXRs</a:t>
            </a:r>
            <a:r>
              <a:rPr lang="en-US" sz="1800" b="1" dirty="0">
                <a:latin typeface="Bahnschrift Light" panose="020B0502040204020203" pitchFamily="34" charset="0"/>
              </a:rPr>
              <a:t> with conventional chest X-rays and applying a </a:t>
            </a:r>
            <a:r>
              <a:rPr lang="en-US" sz="1800" b="1" dirty="0" err="1">
                <a:latin typeface="Bahnschrift Light" panose="020B0502040204020203" pitchFamily="34" charset="0"/>
              </a:rPr>
              <a:t>PairFlow</a:t>
            </a:r>
            <a:r>
              <a:rPr lang="en-US" sz="1800" b="1" dirty="0">
                <a:latin typeface="Bahnschrift Light" panose="020B0502040204020203" pitchFamily="34" charset="0"/>
              </a:rPr>
              <a:t> network, the method effectively improves image clarity, contrast, and detail preservation. This leads to faster and more accurate diagnoses, aiding physicians in critical care settings. The framework demonstrates promising results in quantitative metrics and visual analysis, making it a valuable tool for improving the diagnostic value of </a:t>
            </a:r>
            <a:r>
              <a:rPr lang="en-US" sz="1800" b="1" dirty="0" err="1">
                <a:latin typeface="Bahnschrift Light" panose="020B0502040204020203" pitchFamily="34" charset="0"/>
              </a:rPr>
              <a:t>pCXRs</a:t>
            </a:r>
            <a:r>
              <a:rPr lang="en-US" sz="1800" b="1" dirty="0">
                <a:latin typeface="Bahnschrift Light" panose="020B0502040204020203" pitchFamily="34" charset="0"/>
              </a:rPr>
              <a:t>.</a:t>
            </a:r>
            <a:endParaRPr lang="en-US" sz="1800" b="1" i="1" dirty="0">
              <a:latin typeface="Bahnschrift Light" panose="020B0502040204020203" pitchFamily="34" charset="0"/>
            </a:endParaRPr>
          </a:p>
        </p:txBody>
      </p:sp>
      <p:sp>
        <p:nvSpPr>
          <p:cNvPr id="4" name="Slide Number Placeholder 3">
            <a:extLst>
              <a:ext uri="{FF2B5EF4-FFF2-40B4-BE49-F238E27FC236}">
                <a16:creationId xmlns:a16="http://schemas.microsoft.com/office/drawing/2014/main" id="{2ECF4BB5-91F0-D114-892F-D8BF49130F63}"/>
              </a:ext>
            </a:extLst>
          </p:cNvPr>
          <p:cNvSpPr>
            <a:spLocks noGrp="1"/>
          </p:cNvSpPr>
          <p:nvPr>
            <p:ph type="sldNum" sz="quarter" idx="11"/>
          </p:nvPr>
        </p:nvSpPr>
        <p:spPr/>
        <p:txBody>
          <a:bodyPr/>
          <a:lstStyle/>
          <a:p>
            <a:fld id="{75DF2D63-3FF5-D547-96B9-BE9CCD1ABA58}" type="slidenum">
              <a:rPr lang="en-US" smtClean="0"/>
              <a:pPr/>
              <a:t>14</a:t>
            </a:fld>
            <a:endParaRPr lang="en-US" dirty="0"/>
          </a:p>
        </p:txBody>
      </p:sp>
      <p:sp>
        <p:nvSpPr>
          <p:cNvPr id="5" name="Footer Placeholder 4">
            <a:extLst>
              <a:ext uri="{FF2B5EF4-FFF2-40B4-BE49-F238E27FC236}">
                <a16:creationId xmlns:a16="http://schemas.microsoft.com/office/drawing/2014/main" id="{C6C6095E-AC31-6CC6-861F-4402CF7E7EF1}"/>
              </a:ext>
            </a:extLst>
          </p:cNvPr>
          <p:cNvSpPr>
            <a:spLocks noGrp="1"/>
          </p:cNvSpPr>
          <p:nvPr>
            <p:ph type="ftr" sz="quarter" idx="12"/>
          </p:nvPr>
        </p:nvSpPr>
        <p:spPr>
          <a:xfrm rot="16200000">
            <a:off x="-440836" y="1225457"/>
            <a:ext cx="2208276" cy="217611"/>
          </a:xfrm>
        </p:spPr>
        <p:txBody>
          <a:bodyPr/>
          <a:lstStyle/>
          <a:p>
            <a:r>
              <a:rPr lang="en-US" dirty="0"/>
              <a:t>PAPER</a:t>
            </a:r>
          </a:p>
        </p:txBody>
      </p:sp>
    </p:spTree>
    <p:extLst>
      <p:ext uri="{BB962C8B-B14F-4D97-AF65-F5344CB8AC3E}">
        <p14:creationId xmlns:p14="http://schemas.microsoft.com/office/powerpoint/2010/main" val="3628705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6DC8BE-7BA4-B7E4-9146-330C5CAAF9B2}"/>
              </a:ext>
            </a:extLst>
          </p:cNvPr>
          <p:cNvSpPr>
            <a:spLocks noGrp="1"/>
          </p:cNvSpPr>
          <p:nvPr>
            <p:ph idx="1"/>
          </p:nvPr>
        </p:nvSpPr>
        <p:spPr>
          <a:xfrm>
            <a:off x="3604334" y="346228"/>
            <a:ext cx="7217546" cy="6161103"/>
          </a:xfrm>
        </p:spPr>
        <p:txBody>
          <a:bodyPr/>
          <a:lstStyle/>
          <a:p>
            <a:pPr>
              <a:lnSpc>
                <a:spcPct val="100000"/>
              </a:lnSpc>
            </a:pPr>
            <a:r>
              <a:rPr lang="en-US" sz="2400" b="1" dirty="0"/>
              <a:t>Learning to Recognize Chest-Xray Images Faster and More Efficiently Based on Multi-Kernel </a:t>
            </a:r>
            <a:r>
              <a:rPr lang="en-US" sz="2400" b="1" dirty="0" err="1"/>
              <a:t>Depthwise</a:t>
            </a:r>
            <a:r>
              <a:rPr lang="en-US" sz="2400" b="1" dirty="0"/>
              <a:t> Convolution </a:t>
            </a:r>
          </a:p>
          <a:p>
            <a:pPr>
              <a:lnSpc>
                <a:spcPct val="100000"/>
              </a:lnSpc>
            </a:pPr>
            <a:r>
              <a:rPr lang="en-US" sz="2000" i="1" dirty="0"/>
              <a:t>MENGJIE HU , HEZHENG LIN, ZIMENG FAN, WENJIE GAO, LU YANG , CHUN LIU , AND QING SONG</a:t>
            </a:r>
          </a:p>
          <a:p>
            <a:pPr algn="just">
              <a:lnSpc>
                <a:spcPct val="100000"/>
              </a:lnSpc>
            </a:pPr>
            <a:r>
              <a:rPr lang="en-US" sz="1800" b="1" dirty="0">
                <a:latin typeface="Bahnschrift Light" panose="020B0502040204020203" pitchFamily="34" charset="0"/>
              </a:rPr>
              <a:t> The research paper proposes a novel method called Multi-Kernel </a:t>
            </a:r>
            <a:r>
              <a:rPr lang="en-US" sz="1800" b="1" dirty="0" err="1">
                <a:latin typeface="Bahnschrift Light" panose="020B0502040204020203" pitchFamily="34" charset="0"/>
              </a:rPr>
              <a:t>Depthwise</a:t>
            </a:r>
            <a:r>
              <a:rPr lang="en-US" sz="1800" b="1" dirty="0">
                <a:latin typeface="Bahnschrift Light" panose="020B0502040204020203" pitchFamily="34" charset="0"/>
              </a:rPr>
              <a:t> Convolution (MD-Conv) for chest X-ray recognition. MD-Conv is a lightweight and efficient approach that combines </a:t>
            </a:r>
            <a:r>
              <a:rPr lang="en-US" sz="1800" b="1" dirty="0" err="1">
                <a:latin typeface="Bahnschrift Light" panose="020B0502040204020203" pitchFamily="34" charset="0"/>
              </a:rPr>
              <a:t>depthwise</a:t>
            </a:r>
            <a:r>
              <a:rPr lang="en-US" sz="1800" b="1" dirty="0">
                <a:latin typeface="Bahnschrift Light" panose="020B0502040204020203" pitchFamily="34" charset="0"/>
              </a:rPr>
              <a:t> convolution kernels of different sizes within a single layer, allowing the network to learn multi-scale features without introducing additional complexity. The authors evaluate MD-Conv on two datasets and demonstrate its effectiveness in improving recognition performance while reducing computational costs. The results suggest that MD-Conv has the potential to enhance the accuracy and efficiency of chest X-ray recognition, making it a valuable tool for medical image analysis.</a:t>
            </a:r>
            <a:endParaRPr lang="en-US" sz="1800" b="1" i="1" dirty="0">
              <a:latin typeface="Bahnschrift Light" panose="020B0502040204020203" pitchFamily="34" charset="0"/>
            </a:endParaRPr>
          </a:p>
        </p:txBody>
      </p:sp>
      <p:sp>
        <p:nvSpPr>
          <p:cNvPr id="4" name="Slide Number Placeholder 3">
            <a:extLst>
              <a:ext uri="{FF2B5EF4-FFF2-40B4-BE49-F238E27FC236}">
                <a16:creationId xmlns:a16="http://schemas.microsoft.com/office/drawing/2014/main" id="{2ECF4BB5-91F0-D114-892F-D8BF49130F63}"/>
              </a:ext>
            </a:extLst>
          </p:cNvPr>
          <p:cNvSpPr>
            <a:spLocks noGrp="1"/>
          </p:cNvSpPr>
          <p:nvPr>
            <p:ph type="sldNum" sz="quarter" idx="11"/>
          </p:nvPr>
        </p:nvSpPr>
        <p:spPr/>
        <p:txBody>
          <a:bodyPr/>
          <a:lstStyle/>
          <a:p>
            <a:fld id="{75DF2D63-3FF5-D547-96B9-BE9CCD1ABA58}" type="slidenum">
              <a:rPr lang="en-US" smtClean="0"/>
              <a:pPr/>
              <a:t>15</a:t>
            </a:fld>
            <a:endParaRPr lang="en-US" dirty="0"/>
          </a:p>
        </p:txBody>
      </p:sp>
      <p:sp>
        <p:nvSpPr>
          <p:cNvPr id="5" name="Footer Placeholder 4">
            <a:extLst>
              <a:ext uri="{FF2B5EF4-FFF2-40B4-BE49-F238E27FC236}">
                <a16:creationId xmlns:a16="http://schemas.microsoft.com/office/drawing/2014/main" id="{C6C6095E-AC31-6CC6-861F-4402CF7E7EF1}"/>
              </a:ext>
            </a:extLst>
          </p:cNvPr>
          <p:cNvSpPr>
            <a:spLocks noGrp="1"/>
          </p:cNvSpPr>
          <p:nvPr>
            <p:ph type="ftr" sz="quarter" idx="12"/>
          </p:nvPr>
        </p:nvSpPr>
        <p:spPr>
          <a:xfrm rot="16200000">
            <a:off x="-440836" y="1225457"/>
            <a:ext cx="2208276" cy="217611"/>
          </a:xfrm>
        </p:spPr>
        <p:txBody>
          <a:bodyPr/>
          <a:lstStyle/>
          <a:p>
            <a:r>
              <a:rPr lang="en-US" dirty="0"/>
              <a:t>PAPER</a:t>
            </a:r>
          </a:p>
        </p:txBody>
      </p:sp>
    </p:spTree>
    <p:extLst>
      <p:ext uri="{BB962C8B-B14F-4D97-AF65-F5344CB8AC3E}">
        <p14:creationId xmlns:p14="http://schemas.microsoft.com/office/powerpoint/2010/main" val="2011803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6DC8BE-7BA4-B7E4-9146-330C5CAAF9B2}"/>
              </a:ext>
            </a:extLst>
          </p:cNvPr>
          <p:cNvSpPr>
            <a:spLocks noGrp="1"/>
          </p:cNvSpPr>
          <p:nvPr>
            <p:ph idx="1"/>
          </p:nvPr>
        </p:nvSpPr>
        <p:spPr>
          <a:xfrm>
            <a:off x="3604334" y="346228"/>
            <a:ext cx="7217546" cy="6400801"/>
          </a:xfrm>
        </p:spPr>
        <p:txBody>
          <a:bodyPr/>
          <a:lstStyle/>
          <a:p>
            <a:pPr>
              <a:lnSpc>
                <a:spcPct val="100000"/>
              </a:lnSpc>
            </a:pPr>
            <a:r>
              <a:rPr lang="en-US" sz="2400" b="1" dirty="0"/>
              <a:t>Deep Learning: A Comprehensive Overview on Techniques, Taxonomy, Applications and Research Directions </a:t>
            </a:r>
          </a:p>
          <a:p>
            <a:pPr>
              <a:lnSpc>
                <a:spcPct val="100000"/>
              </a:lnSpc>
            </a:pPr>
            <a:r>
              <a:rPr lang="en-US" sz="2000" i="1" dirty="0"/>
              <a:t>Iqbal H. Sarker</a:t>
            </a:r>
          </a:p>
          <a:p>
            <a:pPr algn="just">
              <a:lnSpc>
                <a:spcPct val="100000"/>
              </a:lnSpc>
            </a:pPr>
            <a:r>
              <a:rPr lang="en-US" sz="1800" b="1" dirty="0">
                <a:latin typeface="Bahnschrift Light" panose="020B0502040204020203" pitchFamily="34" charset="0"/>
              </a:rPr>
              <a:t> The article provides a comprehensive overview of deep learning (DL) techniques, including a taxonomy based on different types of real-world tasks. It highlights the importance of DL in the Fourth Industrial Revolution and its wide applicability across various domains. However, building effective DL models can be challenging due to the dynamic nature of real-world problems and the black-box nature of DL methods. The article aims to address this by presenting a structured view on DL techniques and their potential applications.</a:t>
            </a:r>
            <a:endParaRPr lang="en-US" sz="1800" b="1" i="1" dirty="0">
              <a:latin typeface="Bahnschrift Light" panose="020B0502040204020203" pitchFamily="34" charset="0"/>
            </a:endParaRPr>
          </a:p>
        </p:txBody>
      </p:sp>
      <p:sp>
        <p:nvSpPr>
          <p:cNvPr id="4" name="Slide Number Placeholder 3">
            <a:extLst>
              <a:ext uri="{FF2B5EF4-FFF2-40B4-BE49-F238E27FC236}">
                <a16:creationId xmlns:a16="http://schemas.microsoft.com/office/drawing/2014/main" id="{2ECF4BB5-91F0-D114-892F-D8BF49130F63}"/>
              </a:ext>
            </a:extLst>
          </p:cNvPr>
          <p:cNvSpPr>
            <a:spLocks noGrp="1"/>
          </p:cNvSpPr>
          <p:nvPr>
            <p:ph type="sldNum" sz="quarter" idx="11"/>
          </p:nvPr>
        </p:nvSpPr>
        <p:spPr/>
        <p:txBody>
          <a:bodyPr/>
          <a:lstStyle/>
          <a:p>
            <a:fld id="{75DF2D63-3FF5-D547-96B9-BE9CCD1ABA58}" type="slidenum">
              <a:rPr lang="en-US" smtClean="0"/>
              <a:pPr/>
              <a:t>16</a:t>
            </a:fld>
            <a:endParaRPr lang="en-US" dirty="0"/>
          </a:p>
        </p:txBody>
      </p:sp>
      <p:sp>
        <p:nvSpPr>
          <p:cNvPr id="5" name="Footer Placeholder 4">
            <a:extLst>
              <a:ext uri="{FF2B5EF4-FFF2-40B4-BE49-F238E27FC236}">
                <a16:creationId xmlns:a16="http://schemas.microsoft.com/office/drawing/2014/main" id="{C6C6095E-AC31-6CC6-861F-4402CF7E7EF1}"/>
              </a:ext>
            </a:extLst>
          </p:cNvPr>
          <p:cNvSpPr>
            <a:spLocks noGrp="1"/>
          </p:cNvSpPr>
          <p:nvPr>
            <p:ph type="ftr" sz="quarter" idx="12"/>
          </p:nvPr>
        </p:nvSpPr>
        <p:spPr>
          <a:xfrm rot="16200000">
            <a:off x="-440836" y="1225457"/>
            <a:ext cx="2208276" cy="217611"/>
          </a:xfrm>
        </p:spPr>
        <p:txBody>
          <a:bodyPr/>
          <a:lstStyle/>
          <a:p>
            <a:r>
              <a:rPr lang="en-US" dirty="0"/>
              <a:t>PAPER</a:t>
            </a:r>
          </a:p>
        </p:txBody>
      </p:sp>
    </p:spTree>
    <p:extLst>
      <p:ext uri="{BB962C8B-B14F-4D97-AF65-F5344CB8AC3E}">
        <p14:creationId xmlns:p14="http://schemas.microsoft.com/office/powerpoint/2010/main" val="3401132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14" name="Ink 13">
                <a:extLst>
                  <a:ext uri="{FF2B5EF4-FFF2-40B4-BE49-F238E27FC236}">
                    <a16:creationId xmlns:a16="http://schemas.microsoft.com/office/drawing/2014/main" id="{E1535634-E1FD-D061-F776-36C7B3A04228}"/>
                  </a:ext>
                </a:extLst>
              </p14:cNvPr>
              <p14:cNvContentPartPr/>
              <p14:nvPr/>
            </p14:nvContentPartPr>
            <p14:xfrm>
              <a:off x="5938473" y="4178073"/>
              <a:ext cx="1392480" cy="403920"/>
            </p14:xfrm>
          </p:contentPart>
        </mc:Choice>
        <mc:Fallback xmlns="">
          <p:pic>
            <p:nvPicPr>
              <p:cNvPr id="14" name="Ink 13">
                <a:extLst>
                  <a:ext uri="{FF2B5EF4-FFF2-40B4-BE49-F238E27FC236}">
                    <a16:creationId xmlns:a16="http://schemas.microsoft.com/office/drawing/2014/main" id="{E1535634-E1FD-D061-F776-36C7B3A04228}"/>
                  </a:ext>
                </a:extLst>
              </p:cNvPr>
              <p:cNvPicPr/>
              <p:nvPr/>
            </p:nvPicPr>
            <p:blipFill>
              <a:blip r:embed="rId3"/>
              <a:stretch>
                <a:fillRect/>
              </a:stretch>
            </p:blipFill>
            <p:spPr>
              <a:xfrm>
                <a:off x="5875833" y="4115433"/>
                <a:ext cx="1518120" cy="529560"/>
              </a:xfrm>
              <a:prstGeom prst="rect">
                <a:avLst/>
              </a:prstGeom>
            </p:spPr>
          </p:pic>
        </mc:Fallback>
      </mc:AlternateContent>
      <p:sp>
        <p:nvSpPr>
          <p:cNvPr id="16" name="TextBox 15">
            <a:extLst>
              <a:ext uri="{FF2B5EF4-FFF2-40B4-BE49-F238E27FC236}">
                <a16:creationId xmlns:a16="http://schemas.microsoft.com/office/drawing/2014/main" id="{2378538F-70B5-54BC-9860-195B11B630C9}"/>
              </a:ext>
            </a:extLst>
          </p:cNvPr>
          <p:cNvSpPr txBox="1"/>
          <p:nvPr/>
        </p:nvSpPr>
        <p:spPr>
          <a:xfrm>
            <a:off x="3163544" y="2608413"/>
            <a:ext cx="6942338" cy="1569660"/>
          </a:xfrm>
          <a:prstGeom prst="rect">
            <a:avLst/>
          </a:prstGeom>
          <a:noFill/>
        </p:spPr>
        <p:txBody>
          <a:bodyPr wrap="square" rtlCol="0" anchor="ctr">
            <a:spAutoFit/>
          </a:bodyPr>
          <a:lstStyle/>
          <a:p>
            <a:r>
              <a:rPr lang="en-US" sz="9600" dirty="0"/>
              <a:t>THANK YOU.</a:t>
            </a:r>
          </a:p>
        </p:txBody>
      </p:sp>
    </p:spTree>
    <p:extLst>
      <p:ext uri="{BB962C8B-B14F-4D97-AF65-F5344CB8AC3E}">
        <p14:creationId xmlns:p14="http://schemas.microsoft.com/office/powerpoint/2010/main" val="3334127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0"/>
          </p:nvPr>
        </p:nvSpPr>
        <p:spPr/>
        <p:txBody>
          <a:bodyPr/>
          <a:lstStyle/>
          <a:p>
            <a:fld id="{75DF2D63-3FF5-D547-96B9-BE9CCD1ABA58}" type="slidenum">
              <a:rPr lang="en-US" smtClean="0"/>
              <a:pPr/>
              <a:t>2</a:t>
            </a:fld>
            <a:endParaRPr lang="en-US" dirty="0"/>
          </a:p>
        </p:txBody>
      </p:sp>
      <p:sp>
        <p:nvSpPr>
          <p:cNvPr id="5" name="Footer Placeholder 4">
            <a:extLst>
              <a:ext uri="{FF2B5EF4-FFF2-40B4-BE49-F238E27FC236}">
                <a16:creationId xmlns:a16="http://schemas.microsoft.com/office/drawing/2014/main" id="{DE9EDB55-C0CF-1610-24F0-07462C63BCEB}"/>
              </a:ext>
            </a:extLst>
          </p:cNvPr>
          <p:cNvSpPr>
            <a:spLocks noGrp="1"/>
          </p:cNvSpPr>
          <p:nvPr>
            <p:ph type="ftr" sz="quarter" idx="11"/>
          </p:nvPr>
        </p:nvSpPr>
        <p:spPr/>
        <p:txBody>
          <a:bodyPr/>
          <a:lstStyle/>
          <a:p>
            <a:r>
              <a:rPr lang="en-US" dirty="0"/>
              <a:t>introduction</a:t>
            </a:r>
          </a:p>
        </p:txBody>
      </p:sp>
      <p:sp>
        <p:nvSpPr>
          <p:cNvPr id="8" name="Text Placeholder 7">
            <a:extLst>
              <a:ext uri="{FF2B5EF4-FFF2-40B4-BE49-F238E27FC236}">
                <a16:creationId xmlns:a16="http://schemas.microsoft.com/office/drawing/2014/main" id="{E5241CBA-B1B5-E8CB-FF6D-1EF42223EAD4}"/>
              </a:ext>
            </a:extLst>
          </p:cNvPr>
          <p:cNvSpPr>
            <a:spLocks noGrp="1"/>
          </p:cNvSpPr>
          <p:nvPr>
            <p:ph type="body" sz="quarter" idx="12"/>
          </p:nvPr>
        </p:nvSpPr>
        <p:spPr>
          <a:xfrm>
            <a:off x="2834640" y="2057400"/>
            <a:ext cx="6624874" cy="4689268"/>
          </a:xfrm>
        </p:spPr>
        <p:txBody>
          <a:bodyPr/>
          <a:lstStyle/>
          <a:p>
            <a:pPr algn="just"/>
            <a:r>
              <a:rPr lang="en-US" dirty="0"/>
              <a:t>Integrating deep learning with advanced image processing methods offers significant potential for enhancing mammograms and improving diagnostic accuracy. This study evaluates how pre- and post-image processing techniques affect the performance of deep learning models for mammogram enhancement.</a:t>
            </a:r>
          </a:p>
          <a:p>
            <a:pPr algn="just"/>
            <a:r>
              <a:rPr lang="en-US" b="1" dirty="0"/>
              <a:t>Pre-Image Processing</a:t>
            </a:r>
            <a:r>
              <a:rPr lang="en-US" dirty="0"/>
              <a:t> includes noise reduction, normalization, contrast adjustment, resizing, and augmentation to prepare high-quality images for analysis. </a:t>
            </a:r>
            <a:r>
              <a:rPr lang="en-US" b="1" dirty="0"/>
              <a:t>Deep Learning Models</a:t>
            </a:r>
            <a:r>
              <a:rPr lang="en-US" dirty="0"/>
              <a:t>, such as CNNs, then analyze these images for enhancement and feature extraction. </a:t>
            </a:r>
          </a:p>
        </p:txBody>
      </p:sp>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a:xfrm>
            <a:off x="3299578" y="538578"/>
            <a:ext cx="5143086" cy="455720"/>
          </a:xfrm>
        </p:spPr>
        <p:txBody>
          <a:bodyPr/>
          <a:lstStyle/>
          <a:p>
            <a:r>
              <a:rPr lang="en-US" dirty="0"/>
              <a:t>Introduction</a:t>
            </a:r>
            <a:br>
              <a:rPr lang="en-US" dirty="0"/>
            </a:br>
            <a:br>
              <a:rPr lang="en-US" dirty="0"/>
            </a:br>
            <a:endParaRPr lang="en-US" dirty="0"/>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91BB3DB8-2539-7700-EB04-1A5193236AE6}"/>
                  </a:ext>
                </a:extLst>
              </p14:cNvPr>
              <p14:cNvContentPartPr/>
              <p14:nvPr/>
            </p14:nvContentPartPr>
            <p14:xfrm>
              <a:off x="-648447" y="4642833"/>
              <a:ext cx="360" cy="360"/>
            </p14:xfrm>
          </p:contentPart>
        </mc:Choice>
        <mc:Fallback xmlns="">
          <p:pic>
            <p:nvPicPr>
              <p:cNvPr id="3" name="Ink 2">
                <a:extLst>
                  <a:ext uri="{FF2B5EF4-FFF2-40B4-BE49-F238E27FC236}">
                    <a16:creationId xmlns:a16="http://schemas.microsoft.com/office/drawing/2014/main" id="{91BB3DB8-2539-7700-EB04-1A5193236AE6}"/>
                  </a:ext>
                </a:extLst>
              </p:cNvPr>
              <p:cNvPicPr/>
              <p:nvPr/>
            </p:nvPicPr>
            <p:blipFill>
              <a:blip r:embed="rId3"/>
              <a:stretch>
                <a:fillRect/>
              </a:stretch>
            </p:blipFill>
            <p:spPr>
              <a:xfrm>
                <a:off x="-711087" y="4579833"/>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651C479A-2718-646D-E3DC-15ED5DC1F287}"/>
                  </a:ext>
                </a:extLst>
              </p14:cNvPr>
              <p14:cNvContentPartPr/>
              <p14:nvPr/>
            </p14:nvContentPartPr>
            <p14:xfrm>
              <a:off x="1340193" y="2059113"/>
              <a:ext cx="423720" cy="360"/>
            </p14:xfrm>
          </p:contentPart>
        </mc:Choice>
        <mc:Fallback xmlns="">
          <p:pic>
            <p:nvPicPr>
              <p:cNvPr id="6" name="Ink 5">
                <a:extLst>
                  <a:ext uri="{FF2B5EF4-FFF2-40B4-BE49-F238E27FC236}">
                    <a16:creationId xmlns:a16="http://schemas.microsoft.com/office/drawing/2014/main" id="{651C479A-2718-646D-E3DC-15ED5DC1F287}"/>
                  </a:ext>
                </a:extLst>
              </p:cNvPr>
              <p:cNvPicPr/>
              <p:nvPr/>
            </p:nvPicPr>
            <p:blipFill>
              <a:blip r:embed="rId5"/>
              <a:stretch>
                <a:fillRect/>
              </a:stretch>
            </p:blipFill>
            <p:spPr>
              <a:xfrm>
                <a:off x="1277193" y="1996473"/>
                <a:ext cx="549360" cy="126000"/>
              </a:xfrm>
              <a:prstGeom prst="rect">
                <a:avLst/>
              </a:prstGeom>
            </p:spPr>
          </p:pic>
        </mc:Fallback>
      </mc:AlternateContent>
    </p:spTree>
    <p:extLst>
      <p:ext uri="{BB962C8B-B14F-4D97-AF65-F5344CB8AC3E}">
        <p14:creationId xmlns:p14="http://schemas.microsoft.com/office/powerpoint/2010/main" val="2910866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DEE450D-E28F-9F9F-ACF1-E2F4FFB1F1CB}"/>
              </a:ext>
            </a:extLst>
          </p:cNvPr>
          <p:cNvSpPr>
            <a:spLocks noGrp="1"/>
          </p:cNvSpPr>
          <p:nvPr>
            <p:ph type="sldNum" sz="quarter" idx="10"/>
          </p:nvPr>
        </p:nvSpPr>
        <p:spPr/>
        <p:txBody>
          <a:bodyPr/>
          <a:lstStyle/>
          <a:p>
            <a:fld id="{75DF2D63-3FF5-D547-96B9-BE9CCD1ABA58}" type="slidenum">
              <a:rPr lang="en-US" smtClean="0"/>
              <a:pPr/>
              <a:t>3</a:t>
            </a:fld>
            <a:endParaRPr lang="en-US" dirty="0"/>
          </a:p>
        </p:txBody>
      </p:sp>
      <p:sp>
        <p:nvSpPr>
          <p:cNvPr id="3" name="Footer Placeholder 2">
            <a:extLst>
              <a:ext uri="{FF2B5EF4-FFF2-40B4-BE49-F238E27FC236}">
                <a16:creationId xmlns:a16="http://schemas.microsoft.com/office/drawing/2014/main" id="{C443B351-C3FA-CBEA-57A1-65A36B116660}"/>
              </a:ext>
            </a:extLst>
          </p:cNvPr>
          <p:cNvSpPr>
            <a:spLocks noGrp="1"/>
          </p:cNvSpPr>
          <p:nvPr>
            <p:ph type="ftr" sz="quarter" idx="11"/>
          </p:nvPr>
        </p:nvSpPr>
        <p:spPr/>
        <p:txBody>
          <a:bodyPr/>
          <a:lstStyle/>
          <a:p>
            <a:r>
              <a:rPr lang="en-US"/>
              <a:t>presentation title</a:t>
            </a:r>
            <a:endParaRPr lang="en-US" dirty="0"/>
          </a:p>
        </p:txBody>
      </p:sp>
      <p:sp>
        <p:nvSpPr>
          <p:cNvPr id="4" name="Text Placeholder 3">
            <a:extLst>
              <a:ext uri="{FF2B5EF4-FFF2-40B4-BE49-F238E27FC236}">
                <a16:creationId xmlns:a16="http://schemas.microsoft.com/office/drawing/2014/main" id="{B6ECB952-BFE9-8C91-DF1B-6056979A91DA}"/>
              </a:ext>
            </a:extLst>
          </p:cNvPr>
          <p:cNvSpPr>
            <a:spLocks noGrp="1"/>
          </p:cNvSpPr>
          <p:nvPr>
            <p:ph type="body" sz="quarter" idx="12"/>
          </p:nvPr>
        </p:nvSpPr>
        <p:spPr>
          <a:xfrm>
            <a:off x="2601157" y="435005"/>
            <a:ext cx="6880194" cy="4660777"/>
          </a:xfrm>
        </p:spPr>
        <p:txBody>
          <a:bodyPr/>
          <a:lstStyle/>
          <a:p>
            <a:pPr algn="just"/>
            <a:r>
              <a:rPr lang="en-US" b="1" dirty="0"/>
              <a:t>Post-Image Processing</a:t>
            </a:r>
            <a:r>
              <a:rPr lang="en-US" dirty="0"/>
              <a:t> techniques refine the model’s outputs, using methods like smoothing and filtering to enhance final image quality and clinical utility.</a:t>
            </a:r>
          </a:p>
          <a:p>
            <a:pPr algn="just"/>
            <a:r>
              <a:rPr lang="en-US" dirty="0"/>
              <a:t>This evaluation aims to optimize processing workflows and improve deep learning effectiveness in medical imaging.</a:t>
            </a:r>
          </a:p>
          <a:p>
            <a:endParaRPr lang="en-US" dirty="0"/>
          </a:p>
        </p:txBody>
      </p:sp>
    </p:spTree>
    <p:extLst>
      <p:ext uri="{BB962C8B-B14F-4D97-AF65-F5344CB8AC3E}">
        <p14:creationId xmlns:p14="http://schemas.microsoft.com/office/powerpoint/2010/main" val="154707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a:xfrm>
            <a:off x="3613212" y="379728"/>
            <a:ext cx="7446412" cy="548640"/>
          </a:xfrm>
        </p:spPr>
        <p:txBody>
          <a:bodyPr/>
          <a:lstStyle/>
          <a:p>
            <a:r>
              <a:rPr lang="en-US" sz="2800" dirty="0"/>
              <a:t>Brief introduction about breast cancer:</a:t>
            </a:r>
          </a:p>
        </p:txBody>
      </p:sp>
      <p:sp>
        <p:nvSpPr>
          <p:cNvPr id="5" name="Footer Placeholder 4">
            <a:extLst>
              <a:ext uri="{FF2B5EF4-FFF2-40B4-BE49-F238E27FC236}">
                <a16:creationId xmlns:a16="http://schemas.microsoft.com/office/drawing/2014/main" id="{241D8BC6-DD9D-7F06-3B9F-9F2B462E4984}"/>
              </a:ext>
            </a:extLst>
          </p:cNvPr>
          <p:cNvSpPr>
            <a:spLocks noGrp="1"/>
          </p:cNvSpPr>
          <p:nvPr>
            <p:ph type="ftr" sz="quarter" idx="12"/>
          </p:nvPr>
        </p:nvSpPr>
        <p:spPr/>
        <p:txBody>
          <a:bodyPr/>
          <a:lstStyle/>
          <a:p>
            <a:r>
              <a:rPr lang="en-US" dirty="0"/>
              <a:t>introduction</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4</a:t>
            </a:fld>
            <a:endParaRPr lang="en-US" dirty="0"/>
          </a:p>
        </p:txBody>
      </p:sp>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3302493" y="1069671"/>
            <a:ext cx="7215593" cy="4078135"/>
          </a:xfrm>
        </p:spPr>
        <p:txBody>
          <a:bodyPr/>
          <a:lstStyle/>
          <a:p>
            <a:pPr marL="342900" indent="-342900">
              <a:buFont typeface="Arial" panose="020B0604020202020204" pitchFamily="34" charset="0"/>
              <a:buChar char="•"/>
            </a:pPr>
            <a:r>
              <a:rPr lang="en-US" sz="2200" dirty="0"/>
              <a:t>Breast cancer is considered to be one of the most common global health problems, and more than 700,000 women die of breast cancer annually. </a:t>
            </a:r>
          </a:p>
          <a:p>
            <a:pPr marL="342900" indent="-342900">
              <a:buFont typeface="Arial" panose="020B0604020202020204" pitchFamily="34" charset="0"/>
              <a:buChar char="•"/>
            </a:pPr>
            <a:r>
              <a:rPr lang="en-US" sz="2200" dirty="0"/>
              <a:t>It is a type of cancer that forms in the cells of the breast and can occur in women and rarely in men. </a:t>
            </a:r>
          </a:p>
          <a:p>
            <a:pPr marL="342900" indent="-342900">
              <a:buFont typeface="Arial" panose="020B0604020202020204" pitchFamily="34" charset="0"/>
              <a:buChar char="•"/>
            </a:pPr>
            <a:r>
              <a:rPr lang="en-US" sz="2200" dirty="0"/>
              <a:t>The symptoms include a lump in the breast, bloody discharge from the nipple and changes in the shape or texture of the nipple or breast. </a:t>
            </a:r>
          </a:p>
          <a:p>
            <a:pPr marL="342900" indent="-342900">
              <a:buFont typeface="Arial" panose="020B0604020202020204" pitchFamily="34" charset="0"/>
              <a:buChar char="•"/>
            </a:pPr>
            <a:r>
              <a:rPr lang="en-US" sz="2200" dirty="0"/>
              <a:t>It’s treatment depends on the stage of cancer and may consist of chemotherapy, radiation, hormone therapy and surgery.</a:t>
            </a:r>
          </a:p>
          <a:p>
            <a:pPr marL="342900" indent="-342900">
              <a:lnSpc>
                <a:spcPts val="2400"/>
              </a:lnSpc>
              <a:buFont typeface="Arial" panose="020B0604020202020204" pitchFamily="34" charset="0"/>
              <a:buChar char="•"/>
            </a:pPr>
            <a:endParaRPr lang="en-US" sz="2200" spc="0" dirty="0"/>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10B7405A-4F0B-A6A9-F9BA-4EFCC2A8B4F1}"/>
                  </a:ext>
                </a:extLst>
              </p14:cNvPr>
              <p14:cNvContentPartPr/>
              <p14:nvPr/>
            </p14:nvContentPartPr>
            <p14:xfrm>
              <a:off x="5361393" y="2032113"/>
              <a:ext cx="579960" cy="108720"/>
            </p14:xfrm>
          </p:contentPart>
        </mc:Choice>
        <mc:Fallback xmlns="">
          <p:pic>
            <p:nvPicPr>
              <p:cNvPr id="6" name="Ink 5">
                <a:extLst>
                  <a:ext uri="{FF2B5EF4-FFF2-40B4-BE49-F238E27FC236}">
                    <a16:creationId xmlns:a16="http://schemas.microsoft.com/office/drawing/2014/main" id="{10B7405A-4F0B-A6A9-F9BA-4EFCC2A8B4F1}"/>
                  </a:ext>
                </a:extLst>
              </p:cNvPr>
              <p:cNvPicPr/>
              <p:nvPr/>
            </p:nvPicPr>
            <p:blipFill>
              <a:blip r:embed="rId3"/>
              <a:stretch>
                <a:fillRect/>
              </a:stretch>
            </p:blipFill>
            <p:spPr>
              <a:xfrm>
                <a:off x="5325753" y="1996473"/>
                <a:ext cx="651600" cy="180360"/>
              </a:xfrm>
              <a:prstGeom prst="rect">
                <a:avLst/>
              </a:prstGeom>
            </p:spPr>
          </p:pic>
        </mc:Fallback>
      </mc:AlternateContent>
    </p:spTree>
    <p:extLst>
      <p:ext uri="{BB962C8B-B14F-4D97-AF65-F5344CB8AC3E}">
        <p14:creationId xmlns:p14="http://schemas.microsoft.com/office/powerpoint/2010/main" val="2810133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E9FA8-F9FC-5D90-FCF4-01029B38A3F1}"/>
              </a:ext>
            </a:extLst>
          </p:cNvPr>
          <p:cNvSpPr>
            <a:spLocks noGrp="1"/>
          </p:cNvSpPr>
          <p:nvPr>
            <p:ph type="title"/>
          </p:nvPr>
        </p:nvSpPr>
        <p:spPr>
          <a:xfrm>
            <a:off x="3621024" y="254700"/>
            <a:ext cx="5760720" cy="548640"/>
          </a:xfrm>
        </p:spPr>
        <p:txBody>
          <a:bodyPr/>
          <a:lstStyle/>
          <a:p>
            <a:r>
              <a:rPr lang="en-US" dirty="0"/>
              <a:t>Mammogram :</a:t>
            </a:r>
          </a:p>
        </p:txBody>
      </p:sp>
      <p:sp>
        <p:nvSpPr>
          <p:cNvPr id="3" name="Content Placeholder 2">
            <a:extLst>
              <a:ext uri="{FF2B5EF4-FFF2-40B4-BE49-F238E27FC236}">
                <a16:creationId xmlns:a16="http://schemas.microsoft.com/office/drawing/2014/main" id="{36F626A7-110B-5F65-9202-33B126C2FDA8}"/>
              </a:ext>
            </a:extLst>
          </p:cNvPr>
          <p:cNvSpPr>
            <a:spLocks noGrp="1"/>
          </p:cNvSpPr>
          <p:nvPr>
            <p:ph idx="1"/>
          </p:nvPr>
        </p:nvSpPr>
        <p:spPr>
          <a:xfrm>
            <a:off x="3390204" y="1442445"/>
            <a:ext cx="5760720" cy="3319272"/>
          </a:xfrm>
        </p:spPr>
        <p:txBody>
          <a:bodyPr/>
          <a:lstStyle/>
          <a:p>
            <a:pPr marL="342900" indent="-342900">
              <a:buFont typeface="Arial" panose="020B0604020202020204" pitchFamily="34" charset="0"/>
              <a:buChar char="•"/>
            </a:pPr>
            <a:r>
              <a:rPr lang="en-US" dirty="0"/>
              <a:t>A mammogram is an x-ray of the breast.</a:t>
            </a:r>
          </a:p>
          <a:p>
            <a:pPr marL="342900" indent="-342900">
              <a:buFont typeface="Arial" panose="020B0604020202020204" pitchFamily="34" charset="0"/>
              <a:buChar char="•"/>
            </a:pPr>
            <a:r>
              <a:rPr lang="en-US" dirty="0"/>
              <a:t> mammograms are used to look for early signs of breast cancer.</a:t>
            </a:r>
          </a:p>
          <a:p>
            <a:pPr marL="342900" indent="-342900">
              <a:buFont typeface="Arial" panose="020B0604020202020204" pitchFamily="34" charset="0"/>
              <a:buChar char="•"/>
            </a:pPr>
            <a:r>
              <a:rPr lang="en-US" dirty="0"/>
              <a:t> It can be used for either breast cancer screening or for diagnostic purposes. </a:t>
            </a:r>
          </a:p>
          <a:p>
            <a:pPr marL="342900" indent="-342900">
              <a:buFont typeface="Arial" panose="020B0604020202020204" pitchFamily="34" charset="0"/>
              <a:buChar char="•"/>
            </a:pPr>
            <a:r>
              <a:rPr lang="en-US" dirty="0"/>
              <a:t>It helps in detection of breast cancer  before it causes signs and symptoms and have been shown to reduce the risk of dying of breast cancer. </a:t>
            </a:r>
          </a:p>
          <a:p>
            <a:pPr marL="342900" indent="-34290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23947171-C8CB-F519-B4DC-474CC171D0B2}"/>
              </a:ext>
            </a:extLst>
          </p:cNvPr>
          <p:cNvSpPr>
            <a:spLocks noGrp="1"/>
          </p:cNvSpPr>
          <p:nvPr>
            <p:ph type="sldNum" sz="quarter" idx="11"/>
          </p:nvPr>
        </p:nvSpPr>
        <p:spPr/>
        <p:txBody>
          <a:bodyPr/>
          <a:lstStyle/>
          <a:p>
            <a:fld id="{75DF2D63-3FF5-D547-96B9-BE9CCD1ABA58}" type="slidenum">
              <a:rPr lang="en-US" smtClean="0"/>
              <a:pPr/>
              <a:t>5</a:t>
            </a:fld>
            <a:endParaRPr lang="en-US" dirty="0"/>
          </a:p>
        </p:txBody>
      </p:sp>
      <p:sp>
        <p:nvSpPr>
          <p:cNvPr id="5" name="Footer Placeholder 4">
            <a:extLst>
              <a:ext uri="{FF2B5EF4-FFF2-40B4-BE49-F238E27FC236}">
                <a16:creationId xmlns:a16="http://schemas.microsoft.com/office/drawing/2014/main" id="{E5377C11-9CFA-6E89-448D-FBA0D1AA6700}"/>
              </a:ext>
            </a:extLst>
          </p:cNvPr>
          <p:cNvSpPr>
            <a:spLocks noGrp="1"/>
          </p:cNvSpPr>
          <p:nvPr>
            <p:ph type="ftr" sz="quarter" idx="12"/>
          </p:nvPr>
        </p:nvSpPr>
        <p:spPr/>
        <p:txBody>
          <a:bodyPr/>
          <a:lstStyle/>
          <a:p>
            <a:r>
              <a:rPr lang="en-US" dirty="0"/>
              <a:t>mammogram</a:t>
            </a:r>
          </a:p>
        </p:txBody>
      </p:sp>
      <p:sp>
        <p:nvSpPr>
          <p:cNvPr id="7" name="Rectangle 6">
            <a:extLst>
              <a:ext uri="{FF2B5EF4-FFF2-40B4-BE49-F238E27FC236}">
                <a16:creationId xmlns:a16="http://schemas.microsoft.com/office/drawing/2014/main" id="{B9908F90-8601-626D-C81C-0A2D0F0F1B40}"/>
              </a:ext>
            </a:extLst>
          </p:cNvPr>
          <p:cNvSpPr/>
          <p:nvPr/>
        </p:nvSpPr>
        <p:spPr>
          <a:xfrm>
            <a:off x="5326602" y="1917577"/>
            <a:ext cx="769398" cy="301840"/>
          </a:xfrm>
          <a:prstGeom prst="rect">
            <a:avLst/>
          </a:prstGeom>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650850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EB7B3-096C-E2B0-5E1C-584A02F4F171}"/>
              </a:ext>
            </a:extLst>
          </p:cNvPr>
          <p:cNvSpPr>
            <a:spLocks noGrp="1"/>
          </p:cNvSpPr>
          <p:nvPr>
            <p:ph type="title"/>
          </p:nvPr>
        </p:nvSpPr>
        <p:spPr>
          <a:xfrm>
            <a:off x="3692046" y="929403"/>
            <a:ext cx="5760720" cy="548640"/>
          </a:xfrm>
        </p:spPr>
        <p:txBody>
          <a:bodyPr/>
          <a:lstStyle/>
          <a:p>
            <a:r>
              <a:rPr lang="en-US" dirty="0"/>
              <a:t>Mammography :</a:t>
            </a:r>
          </a:p>
        </p:txBody>
      </p:sp>
      <p:sp>
        <p:nvSpPr>
          <p:cNvPr id="3" name="Content Placeholder 2">
            <a:extLst>
              <a:ext uri="{FF2B5EF4-FFF2-40B4-BE49-F238E27FC236}">
                <a16:creationId xmlns:a16="http://schemas.microsoft.com/office/drawing/2014/main" id="{7081111B-D670-42AA-8A8F-DED8D5BB98B9}"/>
              </a:ext>
            </a:extLst>
          </p:cNvPr>
          <p:cNvSpPr>
            <a:spLocks noGrp="1"/>
          </p:cNvSpPr>
          <p:nvPr>
            <p:ph idx="1"/>
          </p:nvPr>
        </p:nvSpPr>
        <p:spPr>
          <a:xfrm>
            <a:off x="3416869" y="2148396"/>
            <a:ext cx="5760720" cy="3319272"/>
          </a:xfrm>
        </p:spPr>
        <p:txBody>
          <a:bodyPr/>
          <a:lstStyle/>
          <a:p>
            <a:pPr marL="342900" indent="-342900">
              <a:buFont typeface="Arial" panose="020B0604020202020204" pitchFamily="34" charset="0"/>
              <a:buChar char="•"/>
            </a:pPr>
            <a:r>
              <a:rPr lang="en-US" dirty="0"/>
              <a:t>Mammography is the process of using low energy </a:t>
            </a:r>
            <a:r>
              <a:rPr lang="en-US" dirty="0" err="1"/>
              <a:t>xrays</a:t>
            </a:r>
            <a:r>
              <a:rPr lang="en-US" dirty="0"/>
              <a:t> to examine the human breast for diagnosis of breast cancer, typically through detection of characteristic masses or microcalcifications. </a:t>
            </a:r>
          </a:p>
          <a:p>
            <a:pPr marL="342900" indent="-342900">
              <a:buFont typeface="Arial" panose="020B0604020202020204" pitchFamily="34" charset="0"/>
              <a:buChar char="•"/>
            </a:pPr>
            <a:r>
              <a:rPr lang="en-US" dirty="0"/>
              <a:t>It is the most widely used method for screening asymptomatic women aiming at the early detection of breast cancer, and has been demonstrated to reduce the cancer-related mortality rate by 30%–70%.</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D9441575-5CB8-DD3D-4E34-96695BB40C00}"/>
              </a:ext>
            </a:extLst>
          </p:cNvPr>
          <p:cNvSpPr>
            <a:spLocks noGrp="1"/>
          </p:cNvSpPr>
          <p:nvPr>
            <p:ph type="sldNum" sz="quarter" idx="11"/>
          </p:nvPr>
        </p:nvSpPr>
        <p:spPr/>
        <p:txBody>
          <a:bodyPr/>
          <a:lstStyle/>
          <a:p>
            <a:fld id="{75DF2D63-3FF5-D547-96B9-BE9CCD1ABA58}" type="slidenum">
              <a:rPr lang="en-US" smtClean="0"/>
              <a:pPr/>
              <a:t>6</a:t>
            </a:fld>
            <a:endParaRPr lang="en-US" dirty="0"/>
          </a:p>
        </p:txBody>
      </p:sp>
      <p:sp>
        <p:nvSpPr>
          <p:cNvPr id="5" name="Footer Placeholder 4">
            <a:extLst>
              <a:ext uri="{FF2B5EF4-FFF2-40B4-BE49-F238E27FC236}">
                <a16:creationId xmlns:a16="http://schemas.microsoft.com/office/drawing/2014/main" id="{B4A685F8-A7C5-762F-96E1-796A82723A73}"/>
              </a:ext>
            </a:extLst>
          </p:cNvPr>
          <p:cNvSpPr>
            <a:spLocks noGrp="1"/>
          </p:cNvSpPr>
          <p:nvPr>
            <p:ph type="ftr" sz="quarter" idx="12"/>
          </p:nvPr>
        </p:nvSpPr>
        <p:spPr/>
        <p:txBody>
          <a:bodyPr/>
          <a:lstStyle/>
          <a:p>
            <a:r>
              <a:rPr lang="en-US" dirty="0"/>
              <a:t>mammography</a:t>
            </a:r>
          </a:p>
        </p:txBody>
      </p:sp>
      <p:sp>
        <p:nvSpPr>
          <p:cNvPr id="8" name="Rectangle 7">
            <a:extLst>
              <a:ext uri="{FF2B5EF4-FFF2-40B4-BE49-F238E27FC236}">
                <a16:creationId xmlns:a16="http://schemas.microsoft.com/office/drawing/2014/main" id="{84C67EF0-972C-922C-2AF5-BE87E43154D4}"/>
              </a:ext>
            </a:extLst>
          </p:cNvPr>
          <p:cNvSpPr/>
          <p:nvPr/>
        </p:nvSpPr>
        <p:spPr>
          <a:xfrm>
            <a:off x="5449824" y="1961965"/>
            <a:ext cx="444949" cy="186431"/>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045991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9A0C8-FF03-547C-34B4-7D2BD260D595}"/>
              </a:ext>
            </a:extLst>
          </p:cNvPr>
          <p:cNvSpPr>
            <a:spLocks noGrp="1"/>
          </p:cNvSpPr>
          <p:nvPr>
            <p:ph type="title"/>
          </p:nvPr>
        </p:nvSpPr>
        <p:spPr>
          <a:xfrm>
            <a:off x="3621023" y="654048"/>
            <a:ext cx="6135535" cy="548640"/>
          </a:xfrm>
        </p:spPr>
        <p:txBody>
          <a:bodyPr/>
          <a:lstStyle/>
          <a:p>
            <a:r>
              <a:rPr lang="en-US" sz="4000" dirty="0"/>
              <a:t>objective of this project:</a:t>
            </a:r>
          </a:p>
        </p:txBody>
      </p:sp>
      <p:sp>
        <p:nvSpPr>
          <p:cNvPr id="3" name="Content Placeholder 2">
            <a:extLst>
              <a:ext uri="{FF2B5EF4-FFF2-40B4-BE49-F238E27FC236}">
                <a16:creationId xmlns:a16="http://schemas.microsoft.com/office/drawing/2014/main" id="{93631770-8177-8D1A-3380-41704E013652}"/>
              </a:ext>
            </a:extLst>
          </p:cNvPr>
          <p:cNvSpPr>
            <a:spLocks noGrp="1"/>
          </p:cNvSpPr>
          <p:nvPr>
            <p:ph idx="1"/>
          </p:nvPr>
        </p:nvSpPr>
        <p:spPr>
          <a:xfrm>
            <a:off x="3425713" y="2234214"/>
            <a:ext cx="8647917" cy="3465250"/>
          </a:xfrm>
        </p:spPr>
        <p:txBody>
          <a:bodyPr/>
          <a:lstStyle/>
          <a:p>
            <a:pPr marL="457200" indent="-457200">
              <a:buAutoNum type="arabicPeriod"/>
            </a:pPr>
            <a:r>
              <a:rPr lang="en-US" dirty="0"/>
              <a:t>Assess the impact of pre-processing methods (e.g., noise reduction, normalization) on model performance.</a:t>
            </a:r>
          </a:p>
          <a:p>
            <a:r>
              <a:rPr lang="en-US" dirty="0"/>
              <a:t>2.    Analyze how post-processing techniques (e.g., smoothing, filtering) refine mode outputs.</a:t>
            </a:r>
          </a:p>
          <a:p>
            <a:pPr marL="457200" indent="-457200">
              <a:buAutoNum type="arabicPeriod" startAt="3"/>
            </a:pPr>
            <a:r>
              <a:rPr lang="en-US" dirty="0"/>
              <a:t>Optimize the integration of these techniques to improve mammogram quality and</a:t>
            </a:r>
          </a:p>
          <a:p>
            <a:r>
              <a:rPr lang="en-US" dirty="0"/>
              <a:t>       diagnostic accuracy. </a:t>
            </a:r>
          </a:p>
          <a:p>
            <a:pPr marL="342900" indent="-34290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24B4DAB5-1776-F8F1-E450-16B1BD775303}"/>
              </a:ext>
            </a:extLst>
          </p:cNvPr>
          <p:cNvSpPr>
            <a:spLocks noGrp="1"/>
          </p:cNvSpPr>
          <p:nvPr>
            <p:ph type="sldNum" sz="quarter" idx="11"/>
          </p:nvPr>
        </p:nvSpPr>
        <p:spPr/>
        <p:txBody>
          <a:bodyPr/>
          <a:lstStyle/>
          <a:p>
            <a:fld id="{75DF2D63-3FF5-D547-96B9-BE9CCD1ABA58}" type="slidenum">
              <a:rPr lang="en-US" smtClean="0"/>
              <a:pPr/>
              <a:t>7</a:t>
            </a:fld>
            <a:endParaRPr lang="en-US" dirty="0"/>
          </a:p>
        </p:txBody>
      </p:sp>
      <p:sp>
        <p:nvSpPr>
          <p:cNvPr id="5" name="Footer Placeholder 4">
            <a:extLst>
              <a:ext uri="{FF2B5EF4-FFF2-40B4-BE49-F238E27FC236}">
                <a16:creationId xmlns:a16="http://schemas.microsoft.com/office/drawing/2014/main" id="{943B7300-53F1-C070-3B08-664E89CACFB1}"/>
              </a:ext>
            </a:extLst>
          </p:cNvPr>
          <p:cNvSpPr>
            <a:spLocks noGrp="1"/>
          </p:cNvSpPr>
          <p:nvPr>
            <p:ph type="ftr" sz="quarter" idx="12"/>
          </p:nvPr>
        </p:nvSpPr>
        <p:spPr/>
        <p:txBody>
          <a:bodyPr/>
          <a:lstStyle/>
          <a:p>
            <a:r>
              <a:rPr lang="en-US" dirty="0"/>
              <a:t>objectives</a:t>
            </a:r>
          </a:p>
        </p:txBody>
      </p:sp>
      <p:sp>
        <p:nvSpPr>
          <p:cNvPr id="7" name="Rectangle 6">
            <a:extLst>
              <a:ext uri="{FF2B5EF4-FFF2-40B4-BE49-F238E27FC236}">
                <a16:creationId xmlns:a16="http://schemas.microsoft.com/office/drawing/2014/main" id="{3CBAED7F-AF13-A9FC-CACD-6A509635FFA3}"/>
              </a:ext>
            </a:extLst>
          </p:cNvPr>
          <p:cNvSpPr/>
          <p:nvPr/>
        </p:nvSpPr>
        <p:spPr>
          <a:xfrm>
            <a:off x="5415379" y="1997476"/>
            <a:ext cx="497149" cy="168675"/>
          </a:xfrm>
          <a:prstGeom prst="rect">
            <a:avLst/>
          </a:prstGeom>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259927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p:txBody>
          <a:bodyPr/>
          <a:lstStyle/>
          <a:p>
            <a:r>
              <a:rPr lang="en-US" dirty="0"/>
              <a:t>block diagram:</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p:txBody>
          <a:bodyPr/>
          <a:lstStyle/>
          <a:p>
            <a:r>
              <a:rPr lang="en-US" dirty="0"/>
              <a:t>Block diagram</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8</a:t>
            </a:fld>
            <a:endParaRPr lang="en-US" dirty="0"/>
          </a:p>
        </p:txBody>
      </p:sp>
      <p:pic>
        <p:nvPicPr>
          <p:cNvPr id="6" name="Picture 5">
            <a:extLst>
              <a:ext uri="{FF2B5EF4-FFF2-40B4-BE49-F238E27FC236}">
                <a16:creationId xmlns:a16="http://schemas.microsoft.com/office/drawing/2014/main" id="{33D77564-8B59-6406-3EE7-24EDE02F075F}"/>
              </a:ext>
            </a:extLst>
          </p:cNvPr>
          <p:cNvPicPr>
            <a:picLocks noChangeAspect="1"/>
          </p:cNvPicPr>
          <p:nvPr/>
        </p:nvPicPr>
        <p:blipFill>
          <a:blip r:embed="rId2"/>
          <a:stretch>
            <a:fillRect/>
          </a:stretch>
        </p:blipFill>
        <p:spPr>
          <a:xfrm>
            <a:off x="1929992" y="1524000"/>
            <a:ext cx="8935697" cy="4887007"/>
          </a:xfrm>
          <a:prstGeom prst="rect">
            <a:avLst/>
          </a:prstGeom>
        </p:spPr>
      </p:pic>
    </p:spTree>
    <p:extLst>
      <p:ext uri="{BB962C8B-B14F-4D97-AF65-F5344CB8AC3E}">
        <p14:creationId xmlns:p14="http://schemas.microsoft.com/office/powerpoint/2010/main" val="1263875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93370CC-1CBD-9E04-D7E3-6ECEE3B6BCC6}"/>
              </a:ext>
            </a:extLst>
          </p:cNvPr>
          <p:cNvSpPr>
            <a:spLocks noGrp="1"/>
          </p:cNvSpPr>
          <p:nvPr>
            <p:ph type="sldNum" sz="quarter" idx="11"/>
          </p:nvPr>
        </p:nvSpPr>
        <p:spPr/>
        <p:txBody>
          <a:bodyPr/>
          <a:lstStyle/>
          <a:p>
            <a:fld id="{75DF2D63-3FF5-D547-96B9-BE9CCD1ABA58}" type="slidenum">
              <a:rPr lang="en-US" smtClean="0"/>
              <a:pPr/>
              <a:t>9</a:t>
            </a:fld>
            <a:endParaRPr lang="en-US" dirty="0"/>
          </a:p>
        </p:txBody>
      </p:sp>
      <p:sp>
        <p:nvSpPr>
          <p:cNvPr id="5" name="Footer Placeholder 4">
            <a:extLst>
              <a:ext uri="{FF2B5EF4-FFF2-40B4-BE49-F238E27FC236}">
                <a16:creationId xmlns:a16="http://schemas.microsoft.com/office/drawing/2014/main" id="{5D8547A5-2DBA-CF0E-9527-157D033FF216}"/>
              </a:ext>
            </a:extLst>
          </p:cNvPr>
          <p:cNvSpPr>
            <a:spLocks noGrp="1"/>
          </p:cNvSpPr>
          <p:nvPr>
            <p:ph type="ftr" sz="quarter" idx="12"/>
          </p:nvPr>
        </p:nvSpPr>
        <p:spPr/>
        <p:txBody>
          <a:bodyPr/>
          <a:lstStyle/>
          <a:p>
            <a:r>
              <a:rPr lang="en-US" dirty="0"/>
              <a:t>PAPER</a:t>
            </a:r>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0A20122B-0152-F6D8-B445-2BEC707843D6}"/>
                  </a:ext>
                </a:extLst>
              </p14:cNvPr>
              <p14:cNvContentPartPr/>
              <p14:nvPr/>
            </p14:nvContentPartPr>
            <p14:xfrm>
              <a:off x="5432673" y="2059113"/>
              <a:ext cx="376920" cy="5760"/>
            </p14:xfrm>
          </p:contentPart>
        </mc:Choice>
        <mc:Fallback xmlns="">
          <p:pic>
            <p:nvPicPr>
              <p:cNvPr id="7" name="Ink 6">
                <a:extLst>
                  <a:ext uri="{FF2B5EF4-FFF2-40B4-BE49-F238E27FC236}">
                    <a16:creationId xmlns:a16="http://schemas.microsoft.com/office/drawing/2014/main" id="{0A20122B-0152-F6D8-B445-2BEC707843D6}"/>
                  </a:ext>
                </a:extLst>
              </p:cNvPr>
              <p:cNvPicPr/>
              <p:nvPr/>
            </p:nvPicPr>
            <p:blipFill>
              <a:blip r:embed="rId3"/>
              <a:stretch>
                <a:fillRect/>
              </a:stretch>
            </p:blipFill>
            <p:spPr>
              <a:xfrm>
                <a:off x="5370033" y="1996473"/>
                <a:ext cx="502560" cy="131400"/>
              </a:xfrm>
              <a:prstGeom prst="rect">
                <a:avLst/>
              </a:prstGeom>
            </p:spPr>
          </p:pic>
        </mc:Fallback>
      </mc:AlternateContent>
      <p:sp>
        <p:nvSpPr>
          <p:cNvPr id="9" name="TextBox 8">
            <a:extLst>
              <a:ext uri="{FF2B5EF4-FFF2-40B4-BE49-F238E27FC236}">
                <a16:creationId xmlns:a16="http://schemas.microsoft.com/office/drawing/2014/main" id="{92550B4F-B601-C118-42A2-C5D645DA5B45}"/>
              </a:ext>
            </a:extLst>
          </p:cNvPr>
          <p:cNvSpPr txBox="1"/>
          <p:nvPr/>
        </p:nvSpPr>
        <p:spPr>
          <a:xfrm>
            <a:off x="3568823" y="346230"/>
            <a:ext cx="7599285" cy="5939190"/>
          </a:xfrm>
          <a:prstGeom prst="rect">
            <a:avLst/>
          </a:prstGeom>
          <a:noFill/>
        </p:spPr>
        <p:txBody>
          <a:bodyPr wrap="square">
            <a:spAutoFit/>
          </a:bodyPr>
          <a:lstStyle/>
          <a:p>
            <a:pPr marL="0" indent="0">
              <a:lnSpc>
                <a:spcPct val="150000"/>
              </a:lnSpc>
              <a:buNone/>
            </a:pPr>
            <a:r>
              <a:rPr lang="en-US" sz="2200" b="1" dirty="0"/>
              <a:t> </a:t>
            </a:r>
            <a:r>
              <a:rPr lang="en-US" sz="2400" b="1" dirty="0"/>
              <a:t>Analysis of Image Processing for Digital X-Ray</a:t>
            </a:r>
          </a:p>
          <a:p>
            <a:pPr marL="0" indent="0">
              <a:lnSpc>
                <a:spcPct val="150000"/>
              </a:lnSpc>
              <a:buNone/>
            </a:pPr>
            <a:r>
              <a:rPr lang="en-US" sz="2400" b="1" dirty="0"/>
              <a:t> </a:t>
            </a:r>
            <a:r>
              <a:rPr lang="en-US" sz="2400" i="1" dirty="0"/>
              <a:t>Akshay </a:t>
            </a:r>
            <a:r>
              <a:rPr lang="en-US" sz="2400" i="1" dirty="0" err="1"/>
              <a:t>Trimbak</a:t>
            </a:r>
            <a:r>
              <a:rPr lang="en-US" sz="2400" i="1" dirty="0"/>
              <a:t> </a:t>
            </a:r>
            <a:r>
              <a:rPr lang="en-US" sz="2400" i="1" dirty="0" err="1"/>
              <a:t>Chikhalekar</a:t>
            </a:r>
            <a:r>
              <a:rPr lang="en-US" sz="2400" i="1" dirty="0"/>
              <a:t> </a:t>
            </a:r>
          </a:p>
          <a:p>
            <a:pPr marL="0" indent="0">
              <a:lnSpc>
                <a:spcPct val="150000"/>
              </a:lnSpc>
              <a:buNone/>
            </a:pPr>
            <a:r>
              <a:rPr lang="en-US" sz="2400" dirty="0"/>
              <a:t>Dept. of MCA, Dr. G.D. Pol Foundation YMT College of Management, Maharashtra, India</a:t>
            </a:r>
          </a:p>
          <a:p>
            <a:endParaRPr lang="en-US" sz="2400" dirty="0"/>
          </a:p>
          <a:p>
            <a:pPr algn="just"/>
            <a:r>
              <a:rPr lang="en-US" b="1" dirty="0">
                <a:latin typeface="Bahnschrift Light" panose="020B0502040204020203" pitchFamily="34" charset="0"/>
              </a:rPr>
              <a:t>The paper explores enhancing digital x-ray images using image processing techniques to improve diagnostic accuracy. It addresses challenges like noise and blurring in traditional x-rays. The proposed solution includes noise reduction via median filtering, image preprocessing, edge detection, and feature extraction methods. Digital x-ray sensors capture images, which are then processed to enhance clarity. The techniques significantly improved image quality, achieving around 85% accuracy in diagnostic clarity. The study concludes that advanced processing can greatly enhance x-ray diagnostics, with future potential for integrating 3D imaging techniques.</a:t>
            </a:r>
            <a:endParaRPr lang="en-US" sz="2400" b="1" dirty="0">
              <a:latin typeface="Bahnschrift Light" panose="020B0502040204020203" pitchFamily="34" charset="0"/>
            </a:endParaRPr>
          </a:p>
          <a:p>
            <a:pPr marL="0" indent="0">
              <a:lnSpc>
                <a:spcPct val="150000"/>
              </a:lnSpc>
              <a:buNone/>
            </a:pPr>
            <a:endParaRPr lang="en-US" sz="2400" dirty="0"/>
          </a:p>
        </p:txBody>
      </p:sp>
    </p:spTree>
    <p:extLst>
      <p:ext uri="{BB962C8B-B14F-4D97-AF65-F5344CB8AC3E}">
        <p14:creationId xmlns:p14="http://schemas.microsoft.com/office/powerpoint/2010/main" val="2083646508"/>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E8B3377-22F1-4153-96F0-CC2E4BE41C57}">
  <ds:schemaRefs>
    <ds:schemaRef ds:uri="http://schemas.microsoft.com/sharepoint/v3/contenttype/forms"/>
  </ds:schemaRefs>
</ds:datastoreItem>
</file>

<file path=customXml/itemProps2.xml><?xml version="1.0" encoding="utf-8"?>
<ds:datastoreItem xmlns:ds="http://schemas.openxmlformats.org/officeDocument/2006/customXml" ds:itemID="{99746342-5E84-430E-9251-61001F208E7A}">
  <ds:schemaRefs>
    <ds:schemaRef ds:uri="http://schemas.openxmlformats.org/package/2006/metadata/core-properties"/>
    <ds:schemaRef ds:uri="http://schemas.microsoft.com/office/2006/documentManagement/types"/>
    <ds:schemaRef ds:uri="http://www.w3.org/XML/1998/namespace"/>
    <ds:schemaRef ds:uri="http://schemas.microsoft.com/sharepoint/v3"/>
    <ds:schemaRef ds:uri="http://purl.org/dc/terms/"/>
    <ds:schemaRef ds:uri="16c05727-aa75-4e4a-9b5f-8a80a1165891"/>
    <ds:schemaRef ds:uri="http://purl.org/dc/elements/1.1/"/>
    <ds:schemaRef ds:uri="230e9df3-be65-4c73-a93b-d1236ebd677e"/>
    <ds:schemaRef ds:uri="http://purl.org/dc/dcmitype/"/>
    <ds:schemaRef ds:uri="http://schemas.microsoft.com/office/infopath/2007/PartnerControls"/>
    <ds:schemaRef ds:uri="71af3243-3dd4-4a8d-8c0d-dd76da1f02a5"/>
    <ds:schemaRef ds:uri="http://schemas.microsoft.com/office/2006/metadata/properties"/>
  </ds:schemaRefs>
</ds:datastoreItem>
</file>

<file path=customXml/itemProps3.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{021B58B9-6D7F-4071-9B98-0223E7E12B23}tf67061901_win32</Template>
  <TotalTime>414</TotalTime>
  <Words>1537</Words>
  <Application>Microsoft Office PowerPoint</Application>
  <PresentationFormat>Widescreen</PresentationFormat>
  <Paragraphs>87</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Bahnschrift Light</vt:lpstr>
      <vt:lpstr>Calibri</vt:lpstr>
      <vt:lpstr>Cambria</vt:lpstr>
      <vt:lpstr>Daytona Condensed Light</vt:lpstr>
      <vt:lpstr>Posterama</vt:lpstr>
      <vt:lpstr>Office Theme</vt:lpstr>
      <vt:lpstr>Evaluation of the Effects of Pre- and Post-Image Processing on Deep Learning Models for Mammogram Enhancement</vt:lpstr>
      <vt:lpstr>Introduction  </vt:lpstr>
      <vt:lpstr>PowerPoint Presentation</vt:lpstr>
      <vt:lpstr>Brief introduction about breast cancer:</vt:lpstr>
      <vt:lpstr>Mammogram :</vt:lpstr>
      <vt:lpstr>Mammography :</vt:lpstr>
      <vt:lpstr>objective of this project:</vt:lpstr>
      <vt:lpstr>block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Mammogram Enhancement  (Image Processing)</dc:title>
  <dc:creator>Vatshal</dc:creator>
  <cp:lastModifiedBy>Vatshal .</cp:lastModifiedBy>
  <cp:revision>7</cp:revision>
  <dcterms:created xsi:type="dcterms:W3CDTF">2023-06-02T14:23:41Z</dcterms:created>
  <dcterms:modified xsi:type="dcterms:W3CDTF">2024-09-02T17:06:36Z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