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</p:sldMasterIdLst>
  <p:notesMasterIdLst>
    <p:notesMasterId r:id="rId70"/>
  </p:notesMasterIdLst>
  <p:handoutMasterIdLst>
    <p:handoutMasterId r:id="rId71"/>
  </p:handoutMasterIdLst>
  <p:sldIdLst>
    <p:sldId id="261" r:id="rId4"/>
    <p:sldId id="470" r:id="rId5"/>
    <p:sldId id="471" r:id="rId6"/>
    <p:sldId id="472" r:id="rId7"/>
    <p:sldId id="404" r:id="rId8"/>
    <p:sldId id="462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91" r:id="rId25"/>
    <p:sldId id="463" r:id="rId26"/>
    <p:sldId id="423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454" r:id="rId37"/>
    <p:sldId id="455" r:id="rId38"/>
    <p:sldId id="456" r:id="rId39"/>
    <p:sldId id="457" r:id="rId40"/>
    <p:sldId id="458" r:id="rId41"/>
    <p:sldId id="459" r:id="rId42"/>
    <p:sldId id="460" r:id="rId43"/>
    <p:sldId id="424" r:id="rId44"/>
    <p:sldId id="425" r:id="rId45"/>
    <p:sldId id="465" r:id="rId46"/>
    <p:sldId id="466" r:id="rId47"/>
    <p:sldId id="427" r:id="rId48"/>
    <p:sldId id="428" r:id="rId49"/>
    <p:sldId id="429" r:id="rId50"/>
    <p:sldId id="430" r:id="rId51"/>
    <p:sldId id="431" r:id="rId52"/>
    <p:sldId id="432" r:id="rId53"/>
    <p:sldId id="433" r:id="rId54"/>
    <p:sldId id="464" r:id="rId55"/>
    <p:sldId id="434" r:id="rId56"/>
    <p:sldId id="435" r:id="rId57"/>
    <p:sldId id="436" r:id="rId58"/>
    <p:sldId id="437" r:id="rId59"/>
    <p:sldId id="467" r:id="rId60"/>
    <p:sldId id="439" r:id="rId61"/>
    <p:sldId id="440" r:id="rId62"/>
    <p:sldId id="441" r:id="rId63"/>
    <p:sldId id="469" r:id="rId64"/>
    <p:sldId id="461" r:id="rId65"/>
    <p:sldId id="468" r:id="rId66"/>
    <p:sldId id="442" r:id="rId67"/>
    <p:sldId id="443" r:id="rId68"/>
    <p:sldId id="444" r:id="rId69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00"/>
    <a:srgbClr val="CCFF33"/>
    <a:srgbClr val="336600"/>
    <a:srgbClr val="003300"/>
    <a:srgbClr val="009900"/>
    <a:srgbClr val="0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4659" autoAdjust="0"/>
  </p:normalViewPr>
  <p:slideViewPr>
    <p:cSldViewPr>
      <p:cViewPr varScale="1">
        <p:scale>
          <a:sx n="86" d="100"/>
          <a:sy n="86" d="100"/>
        </p:scale>
        <p:origin x="-104" y="-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7491" cy="3749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2D700E70-3D02-4136-8B42-58ECFB755F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5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E49F6F48-589F-4128-87AF-E3B3F56EC1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9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BAA5D-843F-46CA-8A59-228EA5423A5A}" type="slidenum">
              <a:rPr lang="en-US"/>
              <a:pPr/>
              <a:t>28</a:t>
            </a:fld>
            <a:endParaRPr lang="en-US"/>
          </a:p>
        </p:txBody>
      </p:sp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B435C-2EE2-4A03-84E5-6132B1CF632C}" type="slidenum">
              <a:rPr lang="en-US"/>
              <a:pPr/>
              <a:t>38</a:t>
            </a:fld>
            <a:endParaRPr lang="en-US"/>
          </a:p>
        </p:txBody>
      </p:sp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E1573-2CC2-4ABC-8D59-554221CC168D}" type="slidenum">
              <a:rPr lang="en-US"/>
              <a:pPr/>
              <a:t>39</a:t>
            </a:fld>
            <a:endParaRPr lang="en-US"/>
          </a:p>
        </p:txBody>
      </p:sp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08458-8256-40F9-ACAF-95E0B24A86D8}" type="slidenum">
              <a:rPr lang="en-US"/>
              <a:pPr/>
              <a:t>40</a:t>
            </a:fld>
            <a:endParaRPr lang="en-US"/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316D18-B5F4-4476-8539-D0C5B9479D61}" type="slidenum">
              <a:rPr lang="en-US"/>
              <a:pPr/>
              <a:t>30</a:t>
            </a:fld>
            <a:endParaRPr lang="en-US"/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F49780-77FE-42B3-B450-D9F5C522D915}" type="slidenum">
              <a:rPr lang="en-US"/>
              <a:pPr/>
              <a:t>31</a:t>
            </a:fld>
            <a:endParaRPr lang="en-US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238E8-AFFC-425B-85EE-78C165D76094}" type="slidenum">
              <a:rPr lang="en-US"/>
              <a:pPr/>
              <a:t>32</a:t>
            </a:fld>
            <a:endParaRPr lang="en-US"/>
          </a:p>
        </p:txBody>
      </p:sp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1C286-1101-4FC7-A662-24D401464D75}" type="slidenum">
              <a:rPr lang="en-US"/>
              <a:pPr/>
              <a:t>33</a:t>
            </a:fld>
            <a:endParaRPr lang="en-US"/>
          </a:p>
        </p:txBody>
      </p:sp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026F2-7568-4028-9A09-2991898B58F8}" type="slidenum">
              <a:rPr lang="en-US"/>
              <a:pPr/>
              <a:t>34</a:t>
            </a:fld>
            <a:endParaRPr lang="en-US"/>
          </a:p>
        </p:txBody>
      </p:sp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899BB-FD55-4A85-9262-C623122D929B}" type="slidenum">
              <a:rPr lang="en-US"/>
              <a:pPr/>
              <a:t>35</a:t>
            </a:fld>
            <a:endParaRPr lang="en-US"/>
          </a:p>
        </p:txBody>
      </p:sp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726A4C-A3C7-4E89-AB95-70F9ECDFE411}" type="slidenum">
              <a:rPr lang="en-US"/>
              <a:pPr/>
              <a:t>36</a:t>
            </a:fld>
            <a:endParaRPr lang="en-US"/>
          </a:p>
        </p:txBody>
      </p:sp>
      <p:sp>
        <p:nvSpPr>
          <p:cNvPr id="86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0F6B52-2D45-438D-9858-7AE49A47F9B4}" type="slidenum">
              <a:rPr lang="en-US"/>
              <a:pPr/>
              <a:t>37</a:t>
            </a:fld>
            <a:endParaRPr lang="en-US"/>
          </a:p>
        </p:txBody>
      </p:sp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FFE175"/>
            </a:gs>
            <a:gs pos="100000">
              <a:srgbClr val="FFFFCC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1143000"/>
          </a:xfrm>
        </p:spPr>
        <p:txBody>
          <a:bodyPr/>
          <a:lstStyle>
            <a:lvl1pPr>
              <a:defRPr b="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CC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81" name="WordArt 9"/>
          <p:cNvSpPr>
            <a:spLocks noChangeArrowheads="1" noChangeShapeType="1" noTextEdit="1"/>
          </p:cNvSpPr>
          <p:nvPr/>
        </p:nvSpPr>
        <p:spPr bwMode="auto">
          <a:xfrm>
            <a:off x="3505200" y="228600"/>
            <a:ext cx="2133600" cy="1466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72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6.035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838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Saman Amarasinghe</a:t>
            </a:r>
            <a:r>
              <a:rPr lang="en-US" sz="1400"/>
              <a:t>         			</a:t>
            </a:r>
            <a:fld id="{ED2C251D-9DC2-4EB0-80A9-35678BA7271F}" type="slidenum">
              <a:rPr lang="en-US" sz="1400"/>
              <a:pPr/>
              <a:t>‹#›</a:t>
            </a:fld>
            <a:r>
              <a:rPr lang="en-US" sz="1400"/>
              <a:t>			</a:t>
            </a:r>
            <a:r>
              <a:rPr lang="en-US" sz="1400" b="1"/>
              <a:t>6.035</a:t>
            </a:r>
            <a:r>
              <a:rPr lang="en-US" sz="1400"/>
              <a:t>      </a:t>
            </a:r>
            <a:r>
              <a:rPr lang="en-US" sz="1400">
                <a:latin typeface="Lucida Sans Unicode" pitchFamily="34" charset="0"/>
              </a:rPr>
              <a:t>©MIT </a:t>
            </a:r>
            <a:r>
              <a:rPr lang="en-US"/>
              <a:t>Fall 1998</a:t>
            </a:r>
            <a:endParaRPr lang="en-US" sz="14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40000"/>
            </a:gs>
            <a:gs pos="100000">
              <a:srgbClr val="5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36932" name="Rectangle 4"/>
          <p:cNvSpPr>
            <a:spLocks noChangeArrowheads="1"/>
          </p:cNvSpPr>
          <p:nvPr/>
        </p:nvSpPr>
        <p:spPr bwMode="auto">
          <a:xfrm>
            <a:off x="0" y="76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000" b="1">
                <a:solidFill>
                  <a:srgbClr val="FFFF66"/>
                </a:solidFill>
                <a:latin typeface="Tahoma" pitchFamily="34" charset="0"/>
              </a:rPr>
              <a:t>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9pPr>
    </p:titleStyle>
    <p:bodyStyle>
      <a:lvl1pPr marL="342900" indent="-342900" algn="l" rtl="0" fontAlgn="base">
        <a:lnSpc>
          <a:spcPct val="130000"/>
        </a:lnSpc>
        <a:spcBef>
          <a:spcPct val="20000"/>
        </a:spcBef>
        <a:spcAft>
          <a:spcPct val="0"/>
        </a:spcAft>
        <a:buChar char="•"/>
        <a:defRPr sz="3200">
          <a:solidFill>
            <a:srgbClr val="FFFF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FFFF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CCFF9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CCFF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4800"/>
            </a:gs>
            <a:gs pos="100000">
              <a:srgbClr val="002A0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7957" name="Rectangle 5"/>
          <p:cNvSpPr>
            <a:spLocks noChangeArrowheads="1"/>
          </p:cNvSpPr>
          <p:nvPr/>
        </p:nvSpPr>
        <p:spPr bwMode="auto">
          <a:xfrm>
            <a:off x="0" y="76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000" b="1">
                <a:solidFill>
                  <a:srgbClr val="FFFF66"/>
                </a:solidFill>
                <a:latin typeface="Tahoma" pitchFamily="34" charset="0"/>
              </a:rPr>
              <a:t>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CCFF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CCFF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CCFF9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CCFF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CCFF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733800"/>
            <a:ext cx="8763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/>
              <a:t>Introduction </a:t>
            </a:r>
            <a:r>
              <a:rPr lang="en-US" b="1" dirty="0"/>
              <a:t>to Dataflow Analysis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000" b="1">
                <a:solidFill>
                  <a:srgbClr val="FFFF66"/>
                </a:solidFill>
                <a:latin typeface="Tahoma" pitchFamily="34" charset="0"/>
              </a:rPr>
              <a:t>Is </a:t>
            </a:r>
            <a:r>
              <a:rPr lang="en-US" sz="4000" b="1">
                <a:latin typeface="Tahoma" pitchFamily="34" charset="0"/>
              </a:rPr>
              <a:t>a</a:t>
            </a:r>
            <a:r>
              <a:rPr lang="en-US" sz="4000" b="1">
                <a:solidFill>
                  <a:srgbClr val="FFFF66"/>
                </a:solidFill>
                <a:latin typeface="Tahoma" pitchFamily="34" charset="0"/>
              </a:rPr>
              <a:t> Constant in </a:t>
            </a:r>
            <a:r>
              <a:rPr lang="en-US" sz="4000" b="1">
                <a:latin typeface="Tahoma" pitchFamily="34" charset="0"/>
              </a:rPr>
              <a:t>s = s+a*b</a:t>
            </a:r>
            <a:r>
              <a:rPr lang="en-US" sz="4000" b="1">
                <a:solidFill>
                  <a:srgbClr val="FFFF66"/>
                </a:solidFill>
                <a:latin typeface="Tahoma" pitchFamily="34" charset="0"/>
              </a:rPr>
              <a:t>?</a:t>
            </a:r>
          </a:p>
        </p:txBody>
      </p:sp>
      <p:grpSp>
        <p:nvGrpSpPr>
          <p:cNvPr id="813059" name="Group 3"/>
          <p:cNvGrpSpPr>
            <a:grpSpLocks/>
          </p:cNvGrpSpPr>
          <p:nvPr/>
        </p:nvGrpSpPr>
        <p:grpSpPr bwMode="auto">
          <a:xfrm>
            <a:off x="381000" y="1447800"/>
            <a:ext cx="5613400" cy="5194300"/>
            <a:chOff x="880" y="864"/>
            <a:chExt cx="3536" cy="3272"/>
          </a:xfrm>
        </p:grpSpPr>
        <p:sp>
          <p:nvSpPr>
            <p:cNvPr id="813060" name="Rectangle 4"/>
            <p:cNvSpPr>
              <a:spLocks noChangeArrowheads="1"/>
            </p:cNvSpPr>
            <p:nvPr/>
          </p:nvSpPr>
          <p:spPr bwMode="auto">
            <a:xfrm>
              <a:off x="2400" y="864"/>
              <a:ext cx="1008" cy="1104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 s = 0; </a:t>
              </a:r>
            </a:p>
            <a:p>
              <a:pPr algn="ctr"/>
              <a:r>
                <a:rPr lang="en-US"/>
                <a:t>a = 4; </a:t>
              </a:r>
            </a:p>
            <a:p>
              <a:pPr algn="ctr"/>
              <a:r>
                <a:rPr lang="en-US"/>
                <a:t>i = 0;</a:t>
              </a:r>
            </a:p>
            <a:p>
              <a:pPr algn="ctr"/>
              <a:r>
                <a:rPr lang="en-US"/>
                <a:t>k == 0 </a:t>
              </a:r>
            </a:p>
          </p:txBody>
        </p:sp>
        <p:sp>
          <p:nvSpPr>
            <p:cNvPr id="813061" name="Rectangle 5"/>
            <p:cNvSpPr>
              <a:spLocks noChangeArrowheads="1"/>
            </p:cNvSpPr>
            <p:nvPr/>
          </p:nvSpPr>
          <p:spPr bwMode="auto">
            <a:xfrm>
              <a:off x="1968" y="2160"/>
              <a:ext cx="720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 = 1;</a:t>
              </a:r>
            </a:p>
          </p:txBody>
        </p:sp>
        <p:sp>
          <p:nvSpPr>
            <p:cNvPr id="813062" name="Rectangle 6"/>
            <p:cNvSpPr>
              <a:spLocks noChangeArrowheads="1"/>
            </p:cNvSpPr>
            <p:nvPr/>
          </p:nvSpPr>
          <p:spPr bwMode="auto">
            <a:xfrm>
              <a:off x="3072" y="2160"/>
              <a:ext cx="720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 = 2;</a:t>
              </a:r>
            </a:p>
          </p:txBody>
        </p:sp>
        <p:sp>
          <p:nvSpPr>
            <p:cNvPr id="813063" name="Rectangle 7"/>
            <p:cNvSpPr>
              <a:spLocks noChangeArrowheads="1"/>
            </p:cNvSpPr>
            <p:nvPr/>
          </p:nvSpPr>
          <p:spPr bwMode="auto">
            <a:xfrm>
              <a:off x="2544" y="2688"/>
              <a:ext cx="720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 &lt; n</a:t>
              </a:r>
            </a:p>
          </p:txBody>
        </p:sp>
        <p:sp>
          <p:nvSpPr>
            <p:cNvPr id="813064" name="Rectangle 8"/>
            <p:cNvSpPr>
              <a:spLocks noChangeArrowheads="1"/>
            </p:cNvSpPr>
            <p:nvPr/>
          </p:nvSpPr>
          <p:spPr bwMode="auto">
            <a:xfrm>
              <a:off x="1392" y="3216"/>
              <a:ext cx="1536" cy="48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 = s + a*b;</a:t>
              </a:r>
            </a:p>
            <a:p>
              <a:pPr algn="ctr"/>
              <a:r>
                <a:rPr lang="en-US"/>
                <a:t>i = i + 1; </a:t>
              </a:r>
            </a:p>
          </p:txBody>
        </p:sp>
        <p:sp>
          <p:nvSpPr>
            <p:cNvPr id="813065" name="Rectangle 9"/>
            <p:cNvSpPr>
              <a:spLocks noChangeArrowheads="1"/>
            </p:cNvSpPr>
            <p:nvPr/>
          </p:nvSpPr>
          <p:spPr bwMode="auto">
            <a:xfrm>
              <a:off x="3168" y="3312"/>
              <a:ext cx="1248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return s</a:t>
              </a:r>
            </a:p>
          </p:txBody>
        </p:sp>
        <p:sp>
          <p:nvSpPr>
            <p:cNvPr id="813066" name="Line 10"/>
            <p:cNvSpPr>
              <a:spLocks noChangeShapeType="1"/>
            </p:cNvSpPr>
            <p:nvPr/>
          </p:nvSpPr>
          <p:spPr bwMode="auto">
            <a:xfrm flipH="1">
              <a:off x="2400" y="196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7" name="Line 11"/>
            <p:cNvSpPr>
              <a:spLocks noChangeShapeType="1"/>
            </p:cNvSpPr>
            <p:nvPr/>
          </p:nvSpPr>
          <p:spPr bwMode="auto">
            <a:xfrm>
              <a:off x="3216" y="196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8" name="Line 12"/>
            <p:cNvSpPr>
              <a:spLocks noChangeShapeType="1"/>
            </p:cNvSpPr>
            <p:nvPr/>
          </p:nvSpPr>
          <p:spPr bwMode="auto">
            <a:xfrm>
              <a:off x="2448" y="249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9" name="Line 13"/>
            <p:cNvSpPr>
              <a:spLocks noChangeShapeType="1"/>
            </p:cNvSpPr>
            <p:nvPr/>
          </p:nvSpPr>
          <p:spPr bwMode="auto">
            <a:xfrm flipH="1">
              <a:off x="3216" y="249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0" name="Line 14"/>
            <p:cNvSpPr>
              <a:spLocks noChangeShapeType="1"/>
            </p:cNvSpPr>
            <p:nvPr/>
          </p:nvSpPr>
          <p:spPr bwMode="auto">
            <a:xfrm flipH="1">
              <a:off x="2544" y="302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1" name="Line 15"/>
            <p:cNvSpPr>
              <a:spLocks noChangeShapeType="1"/>
            </p:cNvSpPr>
            <p:nvPr/>
          </p:nvSpPr>
          <p:spPr bwMode="auto">
            <a:xfrm>
              <a:off x="3120" y="3024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2" name="Freeform 16"/>
            <p:cNvSpPr>
              <a:spLocks/>
            </p:cNvSpPr>
            <p:nvPr/>
          </p:nvSpPr>
          <p:spPr bwMode="auto">
            <a:xfrm>
              <a:off x="880" y="2592"/>
              <a:ext cx="1664" cy="1544"/>
            </a:xfrm>
            <a:custGeom>
              <a:avLst/>
              <a:gdLst/>
              <a:ahLst/>
              <a:cxnLst>
                <a:cxn ang="0">
                  <a:pos x="1088" y="1104"/>
                </a:cxn>
                <a:cxn ang="0">
                  <a:pos x="320" y="1392"/>
                </a:cxn>
                <a:cxn ang="0">
                  <a:pos x="224" y="192"/>
                </a:cxn>
                <a:cxn ang="0">
                  <a:pos x="1664" y="240"/>
                </a:cxn>
              </a:cxnLst>
              <a:rect l="0" t="0" r="r" b="b"/>
              <a:pathLst>
                <a:path w="1664" h="1544">
                  <a:moveTo>
                    <a:pt x="1088" y="1104"/>
                  </a:moveTo>
                  <a:cubicBezTo>
                    <a:pt x="776" y="1324"/>
                    <a:pt x="464" y="1544"/>
                    <a:pt x="320" y="1392"/>
                  </a:cubicBezTo>
                  <a:cubicBezTo>
                    <a:pt x="176" y="1240"/>
                    <a:pt x="0" y="384"/>
                    <a:pt x="224" y="192"/>
                  </a:cubicBezTo>
                  <a:cubicBezTo>
                    <a:pt x="448" y="0"/>
                    <a:pt x="1424" y="232"/>
                    <a:pt x="1664" y="24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3073" name="Freeform 17"/>
          <p:cNvSpPr>
            <a:spLocks/>
          </p:cNvSpPr>
          <p:nvPr/>
        </p:nvSpPr>
        <p:spPr bwMode="auto">
          <a:xfrm>
            <a:off x="1708150" y="2139950"/>
            <a:ext cx="1466850" cy="3178175"/>
          </a:xfrm>
          <a:custGeom>
            <a:avLst/>
            <a:gdLst/>
            <a:ahLst/>
            <a:cxnLst>
              <a:cxn ang="0">
                <a:pos x="924" y="44"/>
              </a:cxn>
              <a:cxn ang="0">
                <a:pos x="139" y="177"/>
              </a:cxn>
              <a:cxn ang="0">
                <a:pos x="88" y="1109"/>
              </a:cxn>
              <a:cxn ang="0">
                <a:pos x="569" y="2002"/>
              </a:cxn>
            </a:cxnLst>
            <a:rect l="0" t="0" r="r" b="b"/>
            <a:pathLst>
              <a:path w="924" h="2002">
                <a:moveTo>
                  <a:pt x="924" y="44"/>
                </a:moveTo>
                <a:cubicBezTo>
                  <a:pt x="793" y="66"/>
                  <a:pt x="278" y="0"/>
                  <a:pt x="139" y="177"/>
                </a:cubicBezTo>
                <a:cubicBezTo>
                  <a:pt x="0" y="354"/>
                  <a:pt x="16" y="805"/>
                  <a:pt x="88" y="1109"/>
                </a:cubicBezTo>
                <a:cubicBezTo>
                  <a:pt x="160" y="1413"/>
                  <a:pt x="469" y="1816"/>
                  <a:pt x="569" y="2002"/>
                </a:cubicBezTo>
              </a:path>
            </a:pathLst>
          </a:custGeom>
          <a:noFill/>
          <a:ln w="19050" cmpd="sng">
            <a:solidFill>
              <a:srgbClr val="FFE175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3074" name="Text Box 18"/>
          <p:cNvSpPr txBox="1">
            <a:spLocks noChangeArrowheads="1"/>
          </p:cNvSpPr>
          <p:nvPr/>
        </p:nvSpPr>
        <p:spPr bwMode="auto">
          <a:xfrm>
            <a:off x="5608638" y="1328738"/>
            <a:ext cx="2792412" cy="222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400">
                <a:solidFill>
                  <a:srgbClr val="FFE175"/>
                </a:solidFill>
              </a:rPr>
              <a:t>Yes!</a:t>
            </a:r>
          </a:p>
          <a:p>
            <a:pPr algn="ctr"/>
            <a:r>
              <a:rPr lang="en-US" sz="3200">
                <a:solidFill>
                  <a:srgbClr val="FFFFFF"/>
                </a:solidFill>
              </a:rPr>
              <a:t>On all reaching </a:t>
            </a:r>
          </a:p>
          <a:p>
            <a:pPr algn="ctr"/>
            <a:r>
              <a:rPr lang="en-US" sz="3200">
                <a:solidFill>
                  <a:srgbClr val="FFFFFF"/>
                </a:solidFill>
              </a:rPr>
              <a:t>definitions</a:t>
            </a:r>
          </a:p>
          <a:p>
            <a:pPr algn="ctr"/>
            <a:r>
              <a:rPr lang="en-US" sz="3200"/>
              <a:t>a = 4</a:t>
            </a:r>
            <a:r>
              <a:rPr lang="en-US" sz="3200">
                <a:solidFill>
                  <a:srgbClr val="FFE175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3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3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1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73" grpId="0" animBg="1"/>
      <p:bldP spid="81307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000" b="1">
                <a:solidFill>
                  <a:srgbClr val="FFFF66"/>
                </a:solidFill>
                <a:latin typeface="Tahoma" pitchFamily="34" charset="0"/>
              </a:rPr>
              <a:t>Constant Propagation Transform</a:t>
            </a:r>
          </a:p>
        </p:txBody>
      </p:sp>
      <p:grpSp>
        <p:nvGrpSpPr>
          <p:cNvPr id="814083" name="Group 3"/>
          <p:cNvGrpSpPr>
            <a:grpSpLocks/>
          </p:cNvGrpSpPr>
          <p:nvPr/>
        </p:nvGrpSpPr>
        <p:grpSpPr bwMode="auto">
          <a:xfrm>
            <a:off x="381000" y="1447800"/>
            <a:ext cx="5613400" cy="5194300"/>
            <a:chOff x="880" y="864"/>
            <a:chExt cx="3536" cy="3272"/>
          </a:xfrm>
        </p:grpSpPr>
        <p:sp>
          <p:nvSpPr>
            <p:cNvPr id="814084" name="Rectangle 4"/>
            <p:cNvSpPr>
              <a:spLocks noChangeArrowheads="1"/>
            </p:cNvSpPr>
            <p:nvPr/>
          </p:nvSpPr>
          <p:spPr bwMode="auto">
            <a:xfrm>
              <a:off x="2400" y="864"/>
              <a:ext cx="1008" cy="1104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 s = 0; </a:t>
              </a:r>
            </a:p>
            <a:p>
              <a:pPr algn="ctr"/>
              <a:r>
                <a:rPr lang="en-US"/>
                <a:t>a = 4; </a:t>
              </a:r>
            </a:p>
            <a:p>
              <a:pPr algn="ctr"/>
              <a:r>
                <a:rPr lang="en-US"/>
                <a:t>i = 0;</a:t>
              </a:r>
            </a:p>
            <a:p>
              <a:pPr algn="ctr"/>
              <a:r>
                <a:rPr lang="en-US"/>
                <a:t>k == 0 </a:t>
              </a:r>
            </a:p>
          </p:txBody>
        </p:sp>
        <p:sp>
          <p:nvSpPr>
            <p:cNvPr id="814085" name="Rectangle 5"/>
            <p:cNvSpPr>
              <a:spLocks noChangeArrowheads="1"/>
            </p:cNvSpPr>
            <p:nvPr/>
          </p:nvSpPr>
          <p:spPr bwMode="auto">
            <a:xfrm>
              <a:off x="1968" y="2160"/>
              <a:ext cx="720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 = 1;</a:t>
              </a:r>
            </a:p>
          </p:txBody>
        </p:sp>
        <p:sp>
          <p:nvSpPr>
            <p:cNvPr id="814086" name="Rectangle 6"/>
            <p:cNvSpPr>
              <a:spLocks noChangeArrowheads="1"/>
            </p:cNvSpPr>
            <p:nvPr/>
          </p:nvSpPr>
          <p:spPr bwMode="auto">
            <a:xfrm>
              <a:off x="3072" y="2160"/>
              <a:ext cx="720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 = 2;</a:t>
              </a:r>
            </a:p>
          </p:txBody>
        </p:sp>
        <p:sp>
          <p:nvSpPr>
            <p:cNvPr id="814087" name="Rectangle 7"/>
            <p:cNvSpPr>
              <a:spLocks noChangeArrowheads="1"/>
            </p:cNvSpPr>
            <p:nvPr/>
          </p:nvSpPr>
          <p:spPr bwMode="auto">
            <a:xfrm>
              <a:off x="2544" y="2688"/>
              <a:ext cx="720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 &lt; n</a:t>
              </a:r>
            </a:p>
          </p:txBody>
        </p:sp>
        <p:sp>
          <p:nvSpPr>
            <p:cNvPr id="814088" name="Rectangle 8"/>
            <p:cNvSpPr>
              <a:spLocks noChangeArrowheads="1"/>
            </p:cNvSpPr>
            <p:nvPr/>
          </p:nvSpPr>
          <p:spPr bwMode="auto">
            <a:xfrm>
              <a:off x="1392" y="3216"/>
              <a:ext cx="1536" cy="48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 = s + </a:t>
              </a:r>
              <a:r>
                <a:rPr lang="en-US">
                  <a:solidFill>
                    <a:srgbClr val="FFE175"/>
                  </a:solidFill>
                </a:rPr>
                <a:t>4</a:t>
              </a:r>
              <a:r>
                <a:rPr lang="en-US"/>
                <a:t>*b;</a:t>
              </a:r>
            </a:p>
            <a:p>
              <a:pPr algn="ctr"/>
              <a:r>
                <a:rPr lang="en-US"/>
                <a:t>i = i + 1; </a:t>
              </a:r>
            </a:p>
          </p:txBody>
        </p:sp>
        <p:sp>
          <p:nvSpPr>
            <p:cNvPr id="814089" name="Rectangle 9"/>
            <p:cNvSpPr>
              <a:spLocks noChangeArrowheads="1"/>
            </p:cNvSpPr>
            <p:nvPr/>
          </p:nvSpPr>
          <p:spPr bwMode="auto">
            <a:xfrm>
              <a:off x="3168" y="3312"/>
              <a:ext cx="1248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return s</a:t>
              </a:r>
            </a:p>
          </p:txBody>
        </p:sp>
        <p:sp>
          <p:nvSpPr>
            <p:cNvPr id="814090" name="Line 10"/>
            <p:cNvSpPr>
              <a:spLocks noChangeShapeType="1"/>
            </p:cNvSpPr>
            <p:nvPr/>
          </p:nvSpPr>
          <p:spPr bwMode="auto">
            <a:xfrm flipH="1">
              <a:off x="2400" y="196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091" name="Line 11"/>
            <p:cNvSpPr>
              <a:spLocks noChangeShapeType="1"/>
            </p:cNvSpPr>
            <p:nvPr/>
          </p:nvSpPr>
          <p:spPr bwMode="auto">
            <a:xfrm>
              <a:off x="3216" y="196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092" name="Line 12"/>
            <p:cNvSpPr>
              <a:spLocks noChangeShapeType="1"/>
            </p:cNvSpPr>
            <p:nvPr/>
          </p:nvSpPr>
          <p:spPr bwMode="auto">
            <a:xfrm>
              <a:off x="2448" y="249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093" name="Line 13"/>
            <p:cNvSpPr>
              <a:spLocks noChangeShapeType="1"/>
            </p:cNvSpPr>
            <p:nvPr/>
          </p:nvSpPr>
          <p:spPr bwMode="auto">
            <a:xfrm flipH="1">
              <a:off x="3216" y="249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094" name="Line 14"/>
            <p:cNvSpPr>
              <a:spLocks noChangeShapeType="1"/>
            </p:cNvSpPr>
            <p:nvPr/>
          </p:nvSpPr>
          <p:spPr bwMode="auto">
            <a:xfrm flipH="1">
              <a:off x="2544" y="302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095" name="Line 15"/>
            <p:cNvSpPr>
              <a:spLocks noChangeShapeType="1"/>
            </p:cNvSpPr>
            <p:nvPr/>
          </p:nvSpPr>
          <p:spPr bwMode="auto">
            <a:xfrm>
              <a:off x="3120" y="3024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096" name="Freeform 16"/>
            <p:cNvSpPr>
              <a:spLocks/>
            </p:cNvSpPr>
            <p:nvPr/>
          </p:nvSpPr>
          <p:spPr bwMode="auto">
            <a:xfrm>
              <a:off x="880" y="2592"/>
              <a:ext cx="1664" cy="1544"/>
            </a:xfrm>
            <a:custGeom>
              <a:avLst/>
              <a:gdLst/>
              <a:ahLst/>
              <a:cxnLst>
                <a:cxn ang="0">
                  <a:pos x="1088" y="1104"/>
                </a:cxn>
                <a:cxn ang="0">
                  <a:pos x="320" y="1392"/>
                </a:cxn>
                <a:cxn ang="0">
                  <a:pos x="224" y="192"/>
                </a:cxn>
                <a:cxn ang="0">
                  <a:pos x="1664" y="240"/>
                </a:cxn>
              </a:cxnLst>
              <a:rect l="0" t="0" r="r" b="b"/>
              <a:pathLst>
                <a:path w="1664" h="1544">
                  <a:moveTo>
                    <a:pt x="1088" y="1104"/>
                  </a:moveTo>
                  <a:cubicBezTo>
                    <a:pt x="776" y="1324"/>
                    <a:pt x="464" y="1544"/>
                    <a:pt x="320" y="1392"/>
                  </a:cubicBezTo>
                  <a:cubicBezTo>
                    <a:pt x="176" y="1240"/>
                    <a:pt x="0" y="384"/>
                    <a:pt x="224" y="192"/>
                  </a:cubicBezTo>
                  <a:cubicBezTo>
                    <a:pt x="448" y="0"/>
                    <a:pt x="1424" y="232"/>
                    <a:pt x="1664" y="24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4097" name="Freeform 17"/>
          <p:cNvSpPr>
            <a:spLocks/>
          </p:cNvSpPr>
          <p:nvPr/>
        </p:nvSpPr>
        <p:spPr bwMode="auto">
          <a:xfrm>
            <a:off x="1708150" y="2139950"/>
            <a:ext cx="1466850" cy="3178175"/>
          </a:xfrm>
          <a:custGeom>
            <a:avLst/>
            <a:gdLst/>
            <a:ahLst/>
            <a:cxnLst>
              <a:cxn ang="0">
                <a:pos x="924" y="44"/>
              </a:cxn>
              <a:cxn ang="0">
                <a:pos x="139" y="177"/>
              </a:cxn>
              <a:cxn ang="0">
                <a:pos x="88" y="1109"/>
              </a:cxn>
              <a:cxn ang="0">
                <a:pos x="569" y="2002"/>
              </a:cxn>
            </a:cxnLst>
            <a:rect l="0" t="0" r="r" b="b"/>
            <a:pathLst>
              <a:path w="924" h="2002">
                <a:moveTo>
                  <a:pt x="924" y="44"/>
                </a:moveTo>
                <a:cubicBezTo>
                  <a:pt x="793" y="66"/>
                  <a:pt x="278" y="0"/>
                  <a:pt x="139" y="177"/>
                </a:cubicBezTo>
                <a:cubicBezTo>
                  <a:pt x="0" y="354"/>
                  <a:pt x="16" y="805"/>
                  <a:pt x="88" y="1109"/>
                </a:cubicBezTo>
                <a:cubicBezTo>
                  <a:pt x="160" y="1413"/>
                  <a:pt x="469" y="1816"/>
                  <a:pt x="569" y="2002"/>
                </a:cubicBezTo>
              </a:path>
            </a:pathLst>
          </a:custGeom>
          <a:noFill/>
          <a:ln w="19050" cmpd="sng">
            <a:solidFill>
              <a:srgbClr val="FFE175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4098" name="Text Box 18"/>
          <p:cNvSpPr txBox="1">
            <a:spLocks noChangeArrowheads="1"/>
          </p:cNvSpPr>
          <p:nvPr/>
        </p:nvSpPr>
        <p:spPr bwMode="auto">
          <a:xfrm>
            <a:off x="5608638" y="1328738"/>
            <a:ext cx="2792412" cy="222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400">
                <a:solidFill>
                  <a:srgbClr val="FFE175"/>
                </a:solidFill>
              </a:rPr>
              <a:t>Yes!</a:t>
            </a:r>
          </a:p>
          <a:p>
            <a:pPr algn="ctr"/>
            <a:r>
              <a:rPr lang="en-US" sz="3200">
                <a:solidFill>
                  <a:srgbClr val="FFFFFF"/>
                </a:solidFill>
              </a:rPr>
              <a:t>On all reaching </a:t>
            </a:r>
          </a:p>
          <a:p>
            <a:pPr algn="ctr"/>
            <a:r>
              <a:rPr lang="en-US" sz="3200">
                <a:solidFill>
                  <a:srgbClr val="FFFFFF"/>
                </a:solidFill>
              </a:rPr>
              <a:t>definitions</a:t>
            </a:r>
          </a:p>
          <a:p>
            <a:pPr algn="ctr"/>
            <a:r>
              <a:rPr lang="en-US" sz="3200"/>
              <a:t>a = 4</a:t>
            </a:r>
            <a:r>
              <a:rPr lang="en-US" sz="3200">
                <a:solidFill>
                  <a:srgbClr val="FFE175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000" b="1">
                <a:solidFill>
                  <a:srgbClr val="FFFF66"/>
                </a:solidFill>
                <a:latin typeface="Tahoma" pitchFamily="34" charset="0"/>
              </a:rPr>
              <a:t>Is </a:t>
            </a:r>
            <a:r>
              <a:rPr lang="en-US" sz="4000" b="1">
                <a:latin typeface="Tahoma" pitchFamily="34" charset="0"/>
              </a:rPr>
              <a:t>b</a:t>
            </a:r>
            <a:r>
              <a:rPr lang="en-US" sz="4000" b="1">
                <a:solidFill>
                  <a:srgbClr val="FFFF66"/>
                </a:solidFill>
                <a:latin typeface="Tahoma" pitchFamily="34" charset="0"/>
              </a:rPr>
              <a:t> Constant in </a:t>
            </a:r>
            <a:r>
              <a:rPr lang="en-US" sz="4000" b="1">
                <a:latin typeface="Tahoma" pitchFamily="34" charset="0"/>
              </a:rPr>
              <a:t>s = s+a*b</a:t>
            </a:r>
            <a:r>
              <a:rPr lang="en-US" sz="4000" b="1">
                <a:solidFill>
                  <a:srgbClr val="FFFF66"/>
                </a:solidFill>
                <a:latin typeface="Tahoma" pitchFamily="34" charset="0"/>
              </a:rPr>
              <a:t>?</a:t>
            </a:r>
          </a:p>
        </p:txBody>
      </p:sp>
      <p:grpSp>
        <p:nvGrpSpPr>
          <p:cNvPr id="815107" name="Group 3"/>
          <p:cNvGrpSpPr>
            <a:grpSpLocks/>
          </p:cNvGrpSpPr>
          <p:nvPr/>
        </p:nvGrpSpPr>
        <p:grpSpPr bwMode="auto">
          <a:xfrm>
            <a:off x="381000" y="1447800"/>
            <a:ext cx="5613400" cy="5194300"/>
            <a:chOff x="880" y="864"/>
            <a:chExt cx="3536" cy="3272"/>
          </a:xfrm>
        </p:grpSpPr>
        <p:sp>
          <p:nvSpPr>
            <p:cNvPr id="815108" name="Rectangle 4"/>
            <p:cNvSpPr>
              <a:spLocks noChangeArrowheads="1"/>
            </p:cNvSpPr>
            <p:nvPr/>
          </p:nvSpPr>
          <p:spPr bwMode="auto">
            <a:xfrm>
              <a:off x="2400" y="864"/>
              <a:ext cx="1008" cy="1104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 s = 0; </a:t>
              </a:r>
            </a:p>
            <a:p>
              <a:pPr algn="ctr"/>
              <a:r>
                <a:rPr lang="en-US"/>
                <a:t>a = 4; </a:t>
              </a:r>
            </a:p>
            <a:p>
              <a:pPr algn="ctr"/>
              <a:r>
                <a:rPr lang="en-US"/>
                <a:t>i = 0;</a:t>
              </a:r>
            </a:p>
            <a:p>
              <a:pPr algn="ctr"/>
              <a:r>
                <a:rPr lang="en-US"/>
                <a:t>k == 0 </a:t>
              </a:r>
            </a:p>
          </p:txBody>
        </p:sp>
        <p:sp>
          <p:nvSpPr>
            <p:cNvPr id="815109" name="Rectangle 5"/>
            <p:cNvSpPr>
              <a:spLocks noChangeArrowheads="1"/>
            </p:cNvSpPr>
            <p:nvPr/>
          </p:nvSpPr>
          <p:spPr bwMode="auto">
            <a:xfrm>
              <a:off x="1968" y="2160"/>
              <a:ext cx="720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 = 1;</a:t>
              </a:r>
            </a:p>
          </p:txBody>
        </p:sp>
        <p:sp>
          <p:nvSpPr>
            <p:cNvPr id="815110" name="Rectangle 6"/>
            <p:cNvSpPr>
              <a:spLocks noChangeArrowheads="1"/>
            </p:cNvSpPr>
            <p:nvPr/>
          </p:nvSpPr>
          <p:spPr bwMode="auto">
            <a:xfrm>
              <a:off x="3072" y="2160"/>
              <a:ext cx="720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 = 2;</a:t>
              </a:r>
            </a:p>
          </p:txBody>
        </p:sp>
        <p:sp>
          <p:nvSpPr>
            <p:cNvPr id="815111" name="Rectangle 7"/>
            <p:cNvSpPr>
              <a:spLocks noChangeArrowheads="1"/>
            </p:cNvSpPr>
            <p:nvPr/>
          </p:nvSpPr>
          <p:spPr bwMode="auto">
            <a:xfrm>
              <a:off x="2544" y="2688"/>
              <a:ext cx="720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 &lt; n</a:t>
              </a:r>
            </a:p>
          </p:txBody>
        </p:sp>
        <p:sp>
          <p:nvSpPr>
            <p:cNvPr id="815112" name="Rectangle 8"/>
            <p:cNvSpPr>
              <a:spLocks noChangeArrowheads="1"/>
            </p:cNvSpPr>
            <p:nvPr/>
          </p:nvSpPr>
          <p:spPr bwMode="auto">
            <a:xfrm>
              <a:off x="1392" y="3216"/>
              <a:ext cx="1536" cy="48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 = s + a*b;</a:t>
              </a:r>
            </a:p>
            <a:p>
              <a:pPr algn="ctr"/>
              <a:r>
                <a:rPr lang="en-US"/>
                <a:t>i = i + 1; </a:t>
              </a:r>
            </a:p>
          </p:txBody>
        </p:sp>
        <p:sp>
          <p:nvSpPr>
            <p:cNvPr id="815113" name="Rectangle 9"/>
            <p:cNvSpPr>
              <a:spLocks noChangeArrowheads="1"/>
            </p:cNvSpPr>
            <p:nvPr/>
          </p:nvSpPr>
          <p:spPr bwMode="auto">
            <a:xfrm>
              <a:off x="3168" y="3312"/>
              <a:ext cx="1248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return s</a:t>
              </a:r>
            </a:p>
          </p:txBody>
        </p:sp>
        <p:sp>
          <p:nvSpPr>
            <p:cNvPr id="815114" name="Line 10"/>
            <p:cNvSpPr>
              <a:spLocks noChangeShapeType="1"/>
            </p:cNvSpPr>
            <p:nvPr/>
          </p:nvSpPr>
          <p:spPr bwMode="auto">
            <a:xfrm flipH="1">
              <a:off x="2400" y="196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15" name="Line 11"/>
            <p:cNvSpPr>
              <a:spLocks noChangeShapeType="1"/>
            </p:cNvSpPr>
            <p:nvPr/>
          </p:nvSpPr>
          <p:spPr bwMode="auto">
            <a:xfrm>
              <a:off x="3216" y="196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16" name="Line 12"/>
            <p:cNvSpPr>
              <a:spLocks noChangeShapeType="1"/>
            </p:cNvSpPr>
            <p:nvPr/>
          </p:nvSpPr>
          <p:spPr bwMode="auto">
            <a:xfrm>
              <a:off x="2448" y="249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17" name="Line 13"/>
            <p:cNvSpPr>
              <a:spLocks noChangeShapeType="1"/>
            </p:cNvSpPr>
            <p:nvPr/>
          </p:nvSpPr>
          <p:spPr bwMode="auto">
            <a:xfrm flipH="1">
              <a:off x="3216" y="249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18" name="Line 14"/>
            <p:cNvSpPr>
              <a:spLocks noChangeShapeType="1"/>
            </p:cNvSpPr>
            <p:nvPr/>
          </p:nvSpPr>
          <p:spPr bwMode="auto">
            <a:xfrm flipH="1">
              <a:off x="2544" y="302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19" name="Line 15"/>
            <p:cNvSpPr>
              <a:spLocks noChangeShapeType="1"/>
            </p:cNvSpPr>
            <p:nvPr/>
          </p:nvSpPr>
          <p:spPr bwMode="auto">
            <a:xfrm>
              <a:off x="3120" y="3024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0" name="Freeform 16"/>
            <p:cNvSpPr>
              <a:spLocks/>
            </p:cNvSpPr>
            <p:nvPr/>
          </p:nvSpPr>
          <p:spPr bwMode="auto">
            <a:xfrm>
              <a:off x="880" y="2592"/>
              <a:ext cx="1664" cy="1544"/>
            </a:xfrm>
            <a:custGeom>
              <a:avLst/>
              <a:gdLst/>
              <a:ahLst/>
              <a:cxnLst>
                <a:cxn ang="0">
                  <a:pos x="1088" y="1104"/>
                </a:cxn>
                <a:cxn ang="0">
                  <a:pos x="320" y="1392"/>
                </a:cxn>
                <a:cxn ang="0">
                  <a:pos x="224" y="192"/>
                </a:cxn>
                <a:cxn ang="0">
                  <a:pos x="1664" y="240"/>
                </a:cxn>
              </a:cxnLst>
              <a:rect l="0" t="0" r="r" b="b"/>
              <a:pathLst>
                <a:path w="1664" h="1544">
                  <a:moveTo>
                    <a:pt x="1088" y="1104"/>
                  </a:moveTo>
                  <a:cubicBezTo>
                    <a:pt x="776" y="1324"/>
                    <a:pt x="464" y="1544"/>
                    <a:pt x="320" y="1392"/>
                  </a:cubicBezTo>
                  <a:cubicBezTo>
                    <a:pt x="176" y="1240"/>
                    <a:pt x="0" y="384"/>
                    <a:pt x="224" y="192"/>
                  </a:cubicBezTo>
                  <a:cubicBezTo>
                    <a:pt x="448" y="0"/>
                    <a:pt x="1424" y="232"/>
                    <a:pt x="1664" y="24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5121" name="Text Box 17"/>
          <p:cNvSpPr txBox="1">
            <a:spLocks noChangeArrowheads="1"/>
          </p:cNvSpPr>
          <p:nvPr/>
        </p:nvSpPr>
        <p:spPr bwMode="auto">
          <a:xfrm>
            <a:off x="5710238" y="1328738"/>
            <a:ext cx="25876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400">
                <a:solidFill>
                  <a:srgbClr val="FFE175"/>
                </a:solidFill>
              </a:rPr>
              <a:t>No!</a:t>
            </a:r>
          </a:p>
          <a:p>
            <a:pPr algn="ctr"/>
            <a:r>
              <a:rPr lang="en-US" sz="3200">
                <a:solidFill>
                  <a:srgbClr val="FFFFFF"/>
                </a:solidFill>
              </a:rPr>
              <a:t>One reaching </a:t>
            </a:r>
          </a:p>
          <a:p>
            <a:pPr algn="ctr"/>
            <a:r>
              <a:rPr lang="en-US" sz="3200">
                <a:solidFill>
                  <a:srgbClr val="FFFFFF"/>
                </a:solidFill>
              </a:rPr>
              <a:t>definition with</a:t>
            </a:r>
          </a:p>
          <a:p>
            <a:pPr algn="ctr"/>
            <a:r>
              <a:rPr lang="en-US" sz="3200"/>
              <a:t>b = 1</a:t>
            </a:r>
            <a:r>
              <a:rPr lang="en-US" sz="3200">
                <a:solidFill>
                  <a:srgbClr val="FFE175"/>
                </a:solidFill>
              </a:rPr>
              <a:t> </a:t>
            </a:r>
          </a:p>
          <a:p>
            <a:pPr algn="ctr"/>
            <a:r>
              <a:rPr lang="en-US" sz="3200">
                <a:solidFill>
                  <a:srgbClr val="FFFFFF"/>
                </a:solidFill>
              </a:rPr>
              <a:t>One reaching </a:t>
            </a:r>
          </a:p>
          <a:p>
            <a:pPr algn="ctr"/>
            <a:r>
              <a:rPr lang="en-US" sz="3200">
                <a:solidFill>
                  <a:srgbClr val="FFFFFF"/>
                </a:solidFill>
              </a:rPr>
              <a:t>definition with</a:t>
            </a:r>
          </a:p>
          <a:p>
            <a:pPr algn="ctr"/>
            <a:r>
              <a:rPr lang="en-US" sz="3200"/>
              <a:t>b = 2</a:t>
            </a:r>
            <a:r>
              <a:rPr lang="en-US" sz="3200">
                <a:solidFill>
                  <a:srgbClr val="FFE175"/>
                </a:solidFill>
              </a:rPr>
              <a:t> </a:t>
            </a:r>
          </a:p>
        </p:txBody>
      </p:sp>
      <p:sp>
        <p:nvSpPr>
          <p:cNvPr id="815122" name="Line 18"/>
          <p:cNvSpPr>
            <a:spLocks noChangeShapeType="1"/>
          </p:cNvSpPr>
          <p:nvPr/>
        </p:nvSpPr>
        <p:spPr bwMode="auto">
          <a:xfrm>
            <a:off x="2452688" y="3962400"/>
            <a:ext cx="457200" cy="1295400"/>
          </a:xfrm>
          <a:prstGeom prst="line">
            <a:avLst/>
          </a:prstGeom>
          <a:noFill/>
          <a:ln w="19050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23" name="Freeform 19"/>
          <p:cNvSpPr>
            <a:spLocks/>
          </p:cNvSpPr>
          <p:nvPr/>
        </p:nvSpPr>
        <p:spPr bwMode="auto">
          <a:xfrm>
            <a:off x="3124200" y="3886200"/>
            <a:ext cx="2109788" cy="1506538"/>
          </a:xfrm>
          <a:custGeom>
            <a:avLst/>
            <a:gdLst/>
            <a:ahLst/>
            <a:cxnLst>
              <a:cxn ang="0">
                <a:pos x="719" y="0"/>
              </a:cxn>
              <a:cxn ang="0">
                <a:pos x="1209" y="576"/>
              </a:cxn>
              <a:cxn ang="0">
                <a:pos x="0" y="949"/>
              </a:cxn>
            </a:cxnLst>
            <a:rect l="0" t="0" r="r" b="b"/>
            <a:pathLst>
              <a:path w="1329" h="949">
                <a:moveTo>
                  <a:pt x="719" y="0"/>
                </a:moveTo>
                <a:cubicBezTo>
                  <a:pt x="800" y="96"/>
                  <a:pt x="1329" y="418"/>
                  <a:pt x="1209" y="576"/>
                </a:cubicBezTo>
                <a:cubicBezTo>
                  <a:pt x="1089" y="734"/>
                  <a:pt x="252" y="871"/>
                  <a:pt x="0" y="949"/>
                </a:cubicBezTo>
              </a:path>
            </a:pathLst>
          </a:custGeom>
          <a:noFill/>
          <a:ln w="19050" cmpd="sng">
            <a:solidFill>
              <a:srgbClr val="FFE175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1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21" grpId="0" autoUpdateAnimBg="0"/>
      <p:bldP spid="815122" grpId="0" animBg="1"/>
      <p:bldP spid="8151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ChangeArrowheads="1"/>
          </p:cNvSpPr>
          <p:nvPr/>
        </p:nvSpPr>
        <p:spPr bwMode="auto">
          <a:xfrm>
            <a:off x="3352800" y="381000"/>
            <a:ext cx="5638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200" b="1">
                <a:solidFill>
                  <a:srgbClr val="FFFF66"/>
                </a:solidFill>
                <a:latin typeface="Tahoma" pitchFamily="34" charset="0"/>
              </a:rPr>
              <a:t>Splitting</a:t>
            </a:r>
            <a:r>
              <a:rPr lang="en-US" sz="4000" b="1">
                <a:solidFill>
                  <a:srgbClr val="FFFF66"/>
                </a:solidFill>
                <a:latin typeface="Tahoma" pitchFamily="34" charset="0"/>
              </a:rPr>
              <a:t/>
            </a:r>
            <a:br>
              <a:rPr lang="en-US" sz="4000" b="1">
                <a:solidFill>
                  <a:srgbClr val="FFFF66"/>
                </a:solidFill>
                <a:latin typeface="Tahoma" pitchFamily="34" charset="0"/>
              </a:rPr>
            </a:br>
            <a:r>
              <a:rPr lang="en-US" sz="2200" b="1">
                <a:solidFill>
                  <a:srgbClr val="FFFF66"/>
                </a:solidFill>
                <a:latin typeface="Tahoma" pitchFamily="34" charset="0"/>
              </a:rPr>
              <a:t>Preserves Information Lost At Merges</a:t>
            </a:r>
          </a:p>
        </p:txBody>
      </p:sp>
      <p:grpSp>
        <p:nvGrpSpPr>
          <p:cNvPr id="816131" name="Group 3"/>
          <p:cNvGrpSpPr>
            <a:grpSpLocks/>
          </p:cNvGrpSpPr>
          <p:nvPr/>
        </p:nvGrpSpPr>
        <p:grpSpPr bwMode="auto">
          <a:xfrm>
            <a:off x="0" y="457200"/>
            <a:ext cx="3886200" cy="3595688"/>
            <a:chOff x="240" y="912"/>
            <a:chExt cx="3536" cy="3272"/>
          </a:xfrm>
        </p:grpSpPr>
        <p:sp>
          <p:nvSpPr>
            <p:cNvPr id="816132" name="Rectangle 4"/>
            <p:cNvSpPr>
              <a:spLocks noChangeArrowheads="1"/>
            </p:cNvSpPr>
            <p:nvPr/>
          </p:nvSpPr>
          <p:spPr bwMode="auto">
            <a:xfrm>
              <a:off x="1760" y="912"/>
              <a:ext cx="1008" cy="1104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 s = 0; </a:t>
              </a:r>
            </a:p>
            <a:p>
              <a:pPr algn="ctr"/>
              <a:r>
                <a:rPr lang="en-US" sz="2000"/>
                <a:t>a = 4; </a:t>
              </a:r>
            </a:p>
            <a:p>
              <a:pPr algn="ctr"/>
              <a:r>
                <a:rPr lang="en-US" sz="2000"/>
                <a:t>i = 0;</a:t>
              </a:r>
            </a:p>
            <a:p>
              <a:pPr algn="ctr"/>
              <a:r>
                <a:rPr lang="en-US" sz="2000"/>
                <a:t>k == 0 </a:t>
              </a:r>
            </a:p>
          </p:txBody>
        </p:sp>
        <p:sp>
          <p:nvSpPr>
            <p:cNvPr id="816133" name="Rectangle 5"/>
            <p:cNvSpPr>
              <a:spLocks noChangeArrowheads="1"/>
            </p:cNvSpPr>
            <p:nvPr/>
          </p:nvSpPr>
          <p:spPr bwMode="auto">
            <a:xfrm>
              <a:off x="1328" y="2208"/>
              <a:ext cx="720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b = 1;</a:t>
              </a:r>
            </a:p>
          </p:txBody>
        </p:sp>
        <p:sp>
          <p:nvSpPr>
            <p:cNvPr id="816134" name="Rectangle 6"/>
            <p:cNvSpPr>
              <a:spLocks noChangeArrowheads="1"/>
            </p:cNvSpPr>
            <p:nvPr/>
          </p:nvSpPr>
          <p:spPr bwMode="auto">
            <a:xfrm>
              <a:off x="2432" y="2208"/>
              <a:ext cx="720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b = 2;</a:t>
              </a:r>
            </a:p>
          </p:txBody>
        </p:sp>
        <p:sp>
          <p:nvSpPr>
            <p:cNvPr id="816135" name="Rectangle 7"/>
            <p:cNvSpPr>
              <a:spLocks noChangeArrowheads="1"/>
            </p:cNvSpPr>
            <p:nvPr/>
          </p:nvSpPr>
          <p:spPr bwMode="auto">
            <a:xfrm>
              <a:off x="1904" y="2736"/>
              <a:ext cx="720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i &lt; n</a:t>
              </a:r>
            </a:p>
          </p:txBody>
        </p:sp>
        <p:sp>
          <p:nvSpPr>
            <p:cNvPr id="816136" name="Rectangle 8"/>
            <p:cNvSpPr>
              <a:spLocks noChangeArrowheads="1"/>
            </p:cNvSpPr>
            <p:nvPr/>
          </p:nvSpPr>
          <p:spPr bwMode="auto">
            <a:xfrm>
              <a:off x="752" y="3264"/>
              <a:ext cx="1536" cy="48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s = s + a*b;</a:t>
              </a:r>
            </a:p>
            <a:p>
              <a:pPr algn="ctr"/>
              <a:r>
                <a:rPr lang="en-US" sz="2000"/>
                <a:t>i = i + 1; </a:t>
              </a:r>
            </a:p>
          </p:txBody>
        </p:sp>
        <p:sp>
          <p:nvSpPr>
            <p:cNvPr id="816137" name="Rectangle 9"/>
            <p:cNvSpPr>
              <a:spLocks noChangeArrowheads="1"/>
            </p:cNvSpPr>
            <p:nvPr/>
          </p:nvSpPr>
          <p:spPr bwMode="auto">
            <a:xfrm>
              <a:off x="2528" y="3360"/>
              <a:ext cx="1248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return s</a:t>
              </a:r>
            </a:p>
          </p:txBody>
        </p:sp>
        <p:sp>
          <p:nvSpPr>
            <p:cNvPr id="816138" name="Line 10"/>
            <p:cNvSpPr>
              <a:spLocks noChangeShapeType="1"/>
            </p:cNvSpPr>
            <p:nvPr/>
          </p:nvSpPr>
          <p:spPr bwMode="auto">
            <a:xfrm flipH="1">
              <a:off x="1760" y="201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39" name="Line 11"/>
            <p:cNvSpPr>
              <a:spLocks noChangeShapeType="1"/>
            </p:cNvSpPr>
            <p:nvPr/>
          </p:nvSpPr>
          <p:spPr bwMode="auto">
            <a:xfrm>
              <a:off x="2576" y="201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40" name="Line 12"/>
            <p:cNvSpPr>
              <a:spLocks noChangeShapeType="1"/>
            </p:cNvSpPr>
            <p:nvPr/>
          </p:nvSpPr>
          <p:spPr bwMode="auto">
            <a:xfrm>
              <a:off x="1808" y="254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41" name="Line 13"/>
            <p:cNvSpPr>
              <a:spLocks noChangeShapeType="1"/>
            </p:cNvSpPr>
            <p:nvPr/>
          </p:nvSpPr>
          <p:spPr bwMode="auto">
            <a:xfrm flipH="1">
              <a:off x="2576" y="254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42" name="Line 14"/>
            <p:cNvSpPr>
              <a:spLocks noChangeShapeType="1"/>
            </p:cNvSpPr>
            <p:nvPr/>
          </p:nvSpPr>
          <p:spPr bwMode="auto">
            <a:xfrm flipH="1">
              <a:off x="1904" y="307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43" name="Line 15"/>
            <p:cNvSpPr>
              <a:spLocks noChangeShapeType="1"/>
            </p:cNvSpPr>
            <p:nvPr/>
          </p:nvSpPr>
          <p:spPr bwMode="auto">
            <a:xfrm>
              <a:off x="2480" y="3072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44" name="Freeform 16"/>
            <p:cNvSpPr>
              <a:spLocks/>
            </p:cNvSpPr>
            <p:nvPr/>
          </p:nvSpPr>
          <p:spPr bwMode="auto">
            <a:xfrm>
              <a:off x="240" y="2640"/>
              <a:ext cx="1664" cy="1544"/>
            </a:xfrm>
            <a:custGeom>
              <a:avLst/>
              <a:gdLst/>
              <a:ahLst/>
              <a:cxnLst>
                <a:cxn ang="0">
                  <a:pos x="1088" y="1104"/>
                </a:cxn>
                <a:cxn ang="0">
                  <a:pos x="320" y="1392"/>
                </a:cxn>
                <a:cxn ang="0">
                  <a:pos x="224" y="192"/>
                </a:cxn>
                <a:cxn ang="0">
                  <a:pos x="1664" y="240"/>
                </a:cxn>
              </a:cxnLst>
              <a:rect l="0" t="0" r="r" b="b"/>
              <a:pathLst>
                <a:path w="1664" h="1544">
                  <a:moveTo>
                    <a:pt x="1088" y="1104"/>
                  </a:moveTo>
                  <a:cubicBezTo>
                    <a:pt x="776" y="1324"/>
                    <a:pt x="464" y="1544"/>
                    <a:pt x="320" y="1392"/>
                  </a:cubicBezTo>
                  <a:cubicBezTo>
                    <a:pt x="176" y="1240"/>
                    <a:pt x="0" y="384"/>
                    <a:pt x="224" y="192"/>
                  </a:cubicBezTo>
                  <a:cubicBezTo>
                    <a:pt x="448" y="0"/>
                    <a:pt x="1424" y="232"/>
                    <a:pt x="1664" y="24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6146" name="Freeform 18"/>
          <p:cNvSpPr>
            <a:spLocks/>
          </p:cNvSpPr>
          <p:nvPr/>
        </p:nvSpPr>
        <p:spPr bwMode="auto">
          <a:xfrm>
            <a:off x="1898650" y="2144713"/>
            <a:ext cx="1460500" cy="1042987"/>
          </a:xfrm>
          <a:custGeom>
            <a:avLst/>
            <a:gdLst/>
            <a:ahLst/>
            <a:cxnLst>
              <a:cxn ang="0">
                <a:pos x="719" y="0"/>
              </a:cxn>
              <a:cxn ang="0">
                <a:pos x="1209" y="576"/>
              </a:cxn>
              <a:cxn ang="0">
                <a:pos x="0" y="949"/>
              </a:cxn>
            </a:cxnLst>
            <a:rect l="0" t="0" r="r" b="b"/>
            <a:pathLst>
              <a:path w="1329" h="949">
                <a:moveTo>
                  <a:pt x="719" y="0"/>
                </a:moveTo>
                <a:cubicBezTo>
                  <a:pt x="800" y="96"/>
                  <a:pt x="1329" y="418"/>
                  <a:pt x="1209" y="576"/>
                </a:cubicBezTo>
                <a:cubicBezTo>
                  <a:pt x="1089" y="734"/>
                  <a:pt x="252" y="871"/>
                  <a:pt x="0" y="949"/>
                </a:cubicBezTo>
              </a:path>
            </a:pathLst>
          </a:custGeom>
          <a:noFill/>
          <a:ln w="19050" cmpd="sng">
            <a:solidFill>
              <a:srgbClr val="FFE175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6145" name="Line 17"/>
          <p:cNvSpPr>
            <a:spLocks noChangeShapeType="1"/>
          </p:cNvSpPr>
          <p:nvPr/>
        </p:nvSpPr>
        <p:spPr bwMode="auto">
          <a:xfrm>
            <a:off x="1433513" y="2198688"/>
            <a:ext cx="317500" cy="895350"/>
          </a:xfrm>
          <a:prstGeom prst="line">
            <a:avLst/>
          </a:prstGeom>
          <a:noFill/>
          <a:ln w="19050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6170" name="Group 42"/>
          <p:cNvGrpSpPr>
            <a:grpSpLocks/>
          </p:cNvGrpSpPr>
          <p:nvPr/>
        </p:nvGrpSpPr>
        <p:grpSpPr bwMode="auto">
          <a:xfrm>
            <a:off x="1066800" y="1905000"/>
            <a:ext cx="7772400" cy="4791075"/>
            <a:chOff x="672" y="1200"/>
            <a:chExt cx="4896" cy="3018"/>
          </a:xfrm>
        </p:grpSpPr>
        <p:sp>
          <p:nvSpPr>
            <p:cNvPr id="816147" name="Rectangle 19"/>
            <p:cNvSpPr>
              <a:spLocks noChangeArrowheads="1"/>
            </p:cNvSpPr>
            <p:nvPr/>
          </p:nvSpPr>
          <p:spPr bwMode="auto">
            <a:xfrm>
              <a:off x="2876" y="1872"/>
              <a:ext cx="698" cy="764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 s = 0; </a:t>
              </a:r>
            </a:p>
            <a:p>
              <a:pPr algn="ctr"/>
              <a:r>
                <a:rPr lang="en-US" sz="2000"/>
                <a:t>a = 4; </a:t>
              </a:r>
            </a:p>
            <a:p>
              <a:pPr algn="ctr"/>
              <a:r>
                <a:rPr lang="en-US" sz="2000"/>
                <a:t>i = 0;</a:t>
              </a:r>
            </a:p>
            <a:p>
              <a:pPr algn="ctr"/>
              <a:r>
                <a:rPr lang="en-US" sz="2000"/>
                <a:t>k == 0 </a:t>
              </a:r>
            </a:p>
          </p:txBody>
        </p:sp>
        <p:sp>
          <p:nvSpPr>
            <p:cNvPr id="816148" name="Rectangle 20"/>
            <p:cNvSpPr>
              <a:spLocks noChangeArrowheads="1"/>
            </p:cNvSpPr>
            <p:nvPr/>
          </p:nvSpPr>
          <p:spPr bwMode="auto">
            <a:xfrm>
              <a:off x="2577" y="2769"/>
              <a:ext cx="499" cy="23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b = 1;</a:t>
              </a:r>
            </a:p>
          </p:txBody>
        </p:sp>
        <p:sp>
          <p:nvSpPr>
            <p:cNvPr id="816149" name="Rectangle 21"/>
            <p:cNvSpPr>
              <a:spLocks noChangeArrowheads="1"/>
            </p:cNvSpPr>
            <p:nvPr/>
          </p:nvSpPr>
          <p:spPr bwMode="auto">
            <a:xfrm>
              <a:off x="3342" y="2769"/>
              <a:ext cx="498" cy="233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b = 2;</a:t>
              </a:r>
            </a:p>
          </p:txBody>
        </p:sp>
        <p:sp>
          <p:nvSpPr>
            <p:cNvPr id="816150" name="Rectangle 22"/>
            <p:cNvSpPr>
              <a:spLocks noChangeArrowheads="1"/>
            </p:cNvSpPr>
            <p:nvPr/>
          </p:nvSpPr>
          <p:spPr bwMode="auto">
            <a:xfrm>
              <a:off x="1824" y="3216"/>
              <a:ext cx="498" cy="2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i &lt; n</a:t>
              </a:r>
            </a:p>
          </p:txBody>
        </p:sp>
        <p:sp>
          <p:nvSpPr>
            <p:cNvPr id="816151" name="Rectangle 23"/>
            <p:cNvSpPr>
              <a:spLocks noChangeArrowheads="1"/>
            </p:cNvSpPr>
            <p:nvPr/>
          </p:nvSpPr>
          <p:spPr bwMode="auto">
            <a:xfrm>
              <a:off x="1026" y="3581"/>
              <a:ext cx="1064" cy="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s = s + a*b;</a:t>
              </a:r>
            </a:p>
            <a:p>
              <a:pPr algn="ctr"/>
              <a:r>
                <a:rPr lang="en-US" sz="2000"/>
                <a:t>i = i + 1; </a:t>
              </a:r>
            </a:p>
          </p:txBody>
        </p:sp>
        <p:sp>
          <p:nvSpPr>
            <p:cNvPr id="816152" name="Rectangle 24"/>
            <p:cNvSpPr>
              <a:spLocks noChangeArrowheads="1"/>
            </p:cNvSpPr>
            <p:nvPr/>
          </p:nvSpPr>
          <p:spPr bwMode="auto">
            <a:xfrm>
              <a:off x="2256" y="3648"/>
              <a:ext cx="864" cy="2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return s</a:t>
              </a:r>
            </a:p>
          </p:txBody>
        </p:sp>
        <p:sp>
          <p:nvSpPr>
            <p:cNvPr id="816153" name="Line 25"/>
            <p:cNvSpPr>
              <a:spLocks noChangeShapeType="1"/>
            </p:cNvSpPr>
            <p:nvPr/>
          </p:nvSpPr>
          <p:spPr bwMode="auto">
            <a:xfrm flipH="1">
              <a:off x="2876" y="2636"/>
              <a:ext cx="133" cy="1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54" name="Line 26"/>
            <p:cNvSpPr>
              <a:spLocks noChangeShapeType="1"/>
            </p:cNvSpPr>
            <p:nvPr/>
          </p:nvSpPr>
          <p:spPr bwMode="auto">
            <a:xfrm>
              <a:off x="3441" y="2636"/>
              <a:ext cx="133" cy="1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55" name="Line 27"/>
            <p:cNvSpPr>
              <a:spLocks noChangeShapeType="1"/>
            </p:cNvSpPr>
            <p:nvPr/>
          </p:nvSpPr>
          <p:spPr bwMode="auto">
            <a:xfrm flipH="1">
              <a:off x="2352" y="3002"/>
              <a:ext cx="558" cy="3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56" name="Line 28"/>
            <p:cNvSpPr>
              <a:spLocks noChangeShapeType="1"/>
            </p:cNvSpPr>
            <p:nvPr/>
          </p:nvSpPr>
          <p:spPr bwMode="auto">
            <a:xfrm>
              <a:off x="3574" y="3002"/>
              <a:ext cx="698" cy="3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57" name="Line 29"/>
            <p:cNvSpPr>
              <a:spLocks noChangeShapeType="1"/>
            </p:cNvSpPr>
            <p:nvPr/>
          </p:nvSpPr>
          <p:spPr bwMode="auto">
            <a:xfrm flipH="1">
              <a:off x="1824" y="3448"/>
              <a:ext cx="133" cy="1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58" name="Line 30"/>
            <p:cNvSpPr>
              <a:spLocks noChangeShapeType="1"/>
            </p:cNvSpPr>
            <p:nvPr/>
          </p:nvSpPr>
          <p:spPr bwMode="auto">
            <a:xfrm>
              <a:off x="2223" y="3448"/>
              <a:ext cx="199" cy="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59" name="Freeform 31"/>
            <p:cNvSpPr>
              <a:spLocks/>
            </p:cNvSpPr>
            <p:nvPr/>
          </p:nvSpPr>
          <p:spPr bwMode="auto">
            <a:xfrm>
              <a:off x="672" y="3149"/>
              <a:ext cx="1152" cy="1069"/>
            </a:xfrm>
            <a:custGeom>
              <a:avLst/>
              <a:gdLst/>
              <a:ahLst/>
              <a:cxnLst>
                <a:cxn ang="0">
                  <a:pos x="1088" y="1104"/>
                </a:cxn>
                <a:cxn ang="0">
                  <a:pos x="320" y="1392"/>
                </a:cxn>
                <a:cxn ang="0">
                  <a:pos x="224" y="192"/>
                </a:cxn>
                <a:cxn ang="0">
                  <a:pos x="1664" y="240"/>
                </a:cxn>
              </a:cxnLst>
              <a:rect l="0" t="0" r="r" b="b"/>
              <a:pathLst>
                <a:path w="1664" h="1544">
                  <a:moveTo>
                    <a:pt x="1088" y="1104"/>
                  </a:moveTo>
                  <a:cubicBezTo>
                    <a:pt x="776" y="1324"/>
                    <a:pt x="464" y="1544"/>
                    <a:pt x="320" y="1392"/>
                  </a:cubicBezTo>
                  <a:cubicBezTo>
                    <a:pt x="176" y="1240"/>
                    <a:pt x="0" y="384"/>
                    <a:pt x="224" y="192"/>
                  </a:cubicBezTo>
                  <a:cubicBezTo>
                    <a:pt x="448" y="0"/>
                    <a:pt x="1424" y="232"/>
                    <a:pt x="1664" y="24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60" name="Freeform 32"/>
            <p:cNvSpPr>
              <a:spLocks/>
            </p:cNvSpPr>
            <p:nvPr/>
          </p:nvSpPr>
          <p:spPr bwMode="auto">
            <a:xfrm>
              <a:off x="1943" y="2969"/>
              <a:ext cx="810" cy="702"/>
            </a:xfrm>
            <a:custGeom>
              <a:avLst/>
              <a:gdLst/>
              <a:ahLst/>
              <a:cxnLst>
                <a:cxn ang="0">
                  <a:pos x="785" y="0"/>
                </a:cxn>
                <a:cxn ang="0">
                  <a:pos x="679" y="453"/>
                </a:cxn>
                <a:cxn ang="0">
                  <a:pos x="0" y="702"/>
                </a:cxn>
              </a:cxnLst>
              <a:rect l="0" t="0" r="r" b="b"/>
              <a:pathLst>
                <a:path w="810" h="702">
                  <a:moveTo>
                    <a:pt x="785" y="0"/>
                  </a:moveTo>
                  <a:cubicBezTo>
                    <a:pt x="767" y="75"/>
                    <a:pt x="810" y="336"/>
                    <a:pt x="679" y="453"/>
                  </a:cubicBezTo>
                  <a:cubicBezTo>
                    <a:pt x="515" y="668"/>
                    <a:pt x="141" y="650"/>
                    <a:pt x="0" y="702"/>
                  </a:cubicBezTo>
                </a:path>
              </a:pathLst>
            </a:custGeom>
            <a:noFill/>
            <a:ln w="19050">
              <a:solidFill>
                <a:srgbClr val="FFE175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61" name="Rectangle 33"/>
            <p:cNvSpPr>
              <a:spLocks noChangeArrowheads="1"/>
            </p:cNvSpPr>
            <p:nvPr/>
          </p:nvSpPr>
          <p:spPr bwMode="auto">
            <a:xfrm>
              <a:off x="4272" y="3216"/>
              <a:ext cx="498" cy="2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i &lt; n</a:t>
              </a:r>
            </a:p>
          </p:txBody>
        </p:sp>
        <p:sp>
          <p:nvSpPr>
            <p:cNvPr id="816162" name="Rectangle 34"/>
            <p:cNvSpPr>
              <a:spLocks noChangeArrowheads="1"/>
            </p:cNvSpPr>
            <p:nvPr/>
          </p:nvSpPr>
          <p:spPr bwMode="auto">
            <a:xfrm>
              <a:off x="3474" y="3581"/>
              <a:ext cx="1064" cy="3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s = s + a*b;</a:t>
              </a:r>
            </a:p>
            <a:p>
              <a:pPr algn="ctr"/>
              <a:r>
                <a:rPr lang="en-US" sz="2000"/>
                <a:t>i = i + 1; </a:t>
              </a:r>
            </a:p>
          </p:txBody>
        </p:sp>
        <p:sp>
          <p:nvSpPr>
            <p:cNvPr id="816163" name="Rectangle 35"/>
            <p:cNvSpPr>
              <a:spLocks noChangeArrowheads="1"/>
            </p:cNvSpPr>
            <p:nvPr/>
          </p:nvSpPr>
          <p:spPr bwMode="auto">
            <a:xfrm>
              <a:off x="4704" y="3648"/>
              <a:ext cx="864" cy="232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return s</a:t>
              </a:r>
            </a:p>
          </p:txBody>
        </p:sp>
        <p:sp>
          <p:nvSpPr>
            <p:cNvPr id="816164" name="Line 36"/>
            <p:cNvSpPr>
              <a:spLocks noChangeShapeType="1"/>
            </p:cNvSpPr>
            <p:nvPr/>
          </p:nvSpPr>
          <p:spPr bwMode="auto">
            <a:xfrm flipH="1">
              <a:off x="4272" y="3448"/>
              <a:ext cx="133" cy="1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65" name="Line 37"/>
            <p:cNvSpPr>
              <a:spLocks noChangeShapeType="1"/>
            </p:cNvSpPr>
            <p:nvPr/>
          </p:nvSpPr>
          <p:spPr bwMode="auto">
            <a:xfrm>
              <a:off x="4671" y="3448"/>
              <a:ext cx="199" cy="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66" name="Freeform 38"/>
            <p:cNvSpPr>
              <a:spLocks/>
            </p:cNvSpPr>
            <p:nvPr/>
          </p:nvSpPr>
          <p:spPr bwMode="auto">
            <a:xfrm>
              <a:off x="3120" y="3149"/>
              <a:ext cx="1152" cy="1069"/>
            </a:xfrm>
            <a:custGeom>
              <a:avLst/>
              <a:gdLst/>
              <a:ahLst/>
              <a:cxnLst>
                <a:cxn ang="0">
                  <a:pos x="1088" y="1104"/>
                </a:cxn>
                <a:cxn ang="0">
                  <a:pos x="320" y="1392"/>
                </a:cxn>
                <a:cxn ang="0">
                  <a:pos x="224" y="192"/>
                </a:cxn>
                <a:cxn ang="0">
                  <a:pos x="1664" y="240"/>
                </a:cxn>
              </a:cxnLst>
              <a:rect l="0" t="0" r="r" b="b"/>
              <a:pathLst>
                <a:path w="1664" h="1544">
                  <a:moveTo>
                    <a:pt x="1088" y="1104"/>
                  </a:moveTo>
                  <a:cubicBezTo>
                    <a:pt x="776" y="1324"/>
                    <a:pt x="464" y="1544"/>
                    <a:pt x="320" y="1392"/>
                  </a:cubicBezTo>
                  <a:cubicBezTo>
                    <a:pt x="176" y="1240"/>
                    <a:pt x="0" y="384"/>
                    <a:pt x="224" y="192"/>
                  </a:cubicBezTo>
                  <a:cubicBezTo>
                    <a:pt x="448" y="0"/>
                    <a:pt x="1424" y="232"/>
                    <a:pt x="1664" y="24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67" name="Line 39"/>
            <p:cNvSpPr>
              <a:spLocks noChangeShapeType="1"/>
            </p:cNvSpPr>
            <p:nvPr/>
          </p:nvSpPr>
          <p:spPr bwMode="auto">
            <a:xfrm>
              <a:off x="3456" y="2976"/>
              <a:ext cx="816" cy="624"/>
            </a:xfrm>
            <a:prstGeom prst="line">
              <a:avLst/>
            </a:prstGeom>
            <a:noFill/>
            <a:ln w="19050">
              <a:solidFill>
                <a:srgbClr val="FFE175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168" name="AutoShape 40"/>
            <p:cNvSpPr>
              <a:spLocks noChangeArrowheads="1"/>
            </p:cNvSpPr>
            <p:nvPr/>
          </p:nvSpPr>
          <p:spPr bwMode="auto">
            <a:xfrm>
              <a:off x="2112" y="1200"/>
              <a:ext cx="1248" cy="720"/>
            </a:xfrm>
            <a:custGeom>
              <a:avLst/>
              <a:gdLst>
                <a:gd name="G0" fmla="+- 0 0 0"/>
                <a:gd name="G1" fmla="+- -5867218 0 0"/>
                <a:gd name="G2" fmla="+- 0 0 -5867218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5867218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867218"/>
                <a:gd name="G36" fmla="sin G34 -5867218"/>
                <a:gd name="G37" fmla="+/ -5867218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8468 w 21600"/>
                <a:gd name="T5" fmla="*/ 3194 h 21600"/>
                <a:gd name="T6" fmla="*/ 10866 w 21600"/>
                <a:gd name="T7" fmla="*/ 2700 h 21600"/>
                <a:gd name="T8" fmla="*/ 14634 w 21600"/>
                <a:gd name="T9" fmla="*/ 6997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35"/>
                    <a:pt x="13809" y="5424"/>
                    <a:pt x="10844" y="5400"/>
                  </a:cubicBezTo>
                  <a:lnTo>
                    <a:pt x="10889" y="0"/>
                  </a:lnTo>
                  <a:cubicBezTo>
                    <a:pt x="16818" y="49"/>
                    <a:pt x="21599" y="4870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noFill/>
            <a:ln w="57150">
              <a:solidFill>
                <a:srgbClr val="FFE17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05945E-6 L -0.31562 -0.36618 " pathEditMode="relative" ptsTypes="AA">
                                      <p:cBhvr>
                                        <p:cTn id="9" dur="2000" spd="-100000" fill="hold"/>
                                        <p:tgtEl>
                                          <p:spTgt spid="816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ChangeArrowheads="1"/>
          </p:cNvSpPr>
          <p:nvPr/>
        </p:nvSpPr>
        <p:spPr bwMode="auto">
          <a:xfrm>
            <a:off x="3352800" y="381000"/>
            <a:ext cx="5638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200" b="1">
                <a:solidFill>
                  <a:srgbClr val="FFFF66"/>
                </a:solidFill>
                <a:latin typeface="Tahoma" pitchFamily="34" charset="0"/>
              </a:rPr>
              <a:t>Splitting</a:t>
            </a:r>
            <a:r>
              <a:rPr lang="en-US" sz="4000" b="1">
                <a:solidFill>
                  <a:srgbClr val="FFFF66"/>
                </a:solidFill>
                <a:latin typeface="Tahoma" pitchFamily="34" charset="0"/>
              </a:rPr>
              <a:t/>
            </a:r>
            <a:br>
              <a:rPr lang="en-US" sz="4000" b="1">
                <a:solidFill>
                  <a:srgbClr val="FFFF66"/>
                </a:solidFill>
                <a:latin typeface="Tahoma" pitchFamily="34" charset="0"/>
              </a:rPr>
            </a:br>
            <a:r>
              <a:rPr lang="en-US" sz="2200" b="1">
                <a:solidFill>
                  <a:srgbClr val="FFFF66"/>
                </a:solidFill>
                <a:latin typeface="Tahoma" pitchFamily="34" charset="0"/>
              </a:rPr>
              <a:t>Preserves Information Lost At Merges</a:t>
            </a:r>
          </a:p>
        </p:txBody>
      </p:sp>
      <p:grpSp>
        <p:nvGrpSpPr>
          <p:cNvPr id="817155" name="Group 3"/>
          <p:cNvGrpSpPr>
            <a:grpSpLocks/>
          </p:cNvGrpSpPr>
          <p:nvPr/>
        </p:nvGrpSpPr>
        <p:grpSpPr bwMode="auto">
          <a:xfrm>
            <a:off x="0" y="457200"/>
            <a:ext cx="3886200" cy="3595688"/>
            <a:chOff x="240" y="912"/>
            <a:chExt cx="3536" cy="3272"/>
          </a:xfrm>
        </p:grpSpPr>
        <p:sp>
          <p:nvSpPr>
            <p:cNvPr id="817156" name="Rectangle 4"/>
            <p:cNvSpPr>
              <a:spLocks noChangeArrowheads="1"/>
            </p:cNvSpPr>
            <p:nvPr/>
          </p:nvSpPr>
          <p:spPr bwMode="auto">
            <a:xfrm>
              <a:off x="1760" y="912"/>
              <a:ext cx="1008" cy="1104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 s = 0; </a:t>
              </a:r>
            </a:p>
            <a:p>
              <a:pPr algn="ctr"/>
              <a:r>
                <a:rPr lang="en-US" sz="2000"/>
                <a:t>a = 4; </a:t>
              </a:r>
            </a:p>
            <a:p>
              <a:pPr algn="ctr"/>
              <a:r>
                <a:rPr lang="en-US" sz="2000"/>
                <a:t>i = 0;</a:t>
              </a:r>
            </a:p>
            <a:p>
              <a:pPr algn="ctr"/>
              <a:r>
                <a:rPr lang="en-US" sz="2000"/>
                <a:t>k == 0 </a:t>
              </a:r>
            </a:p>
          </p:txBody>
        </p:sp>
        <p:sp>
          <p:nvSpPr>
            <p:cNvPr id="817157" name="Rectangle 5"/>
            <p:cNvSpPr>
              <a:spLocks noChangeArrowheads="1"/>
            </p:cNvSpPr>
            <p:nvPr/>
          </p:nvSpPr>
          <p:spPr bwMode="auto">
            <a:xfrm>
              <a:off x="1328" y="2208"/>
              <a:ext cx="720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b = 1;</a:t>
              </a:r>
            </a:p>
          </p:txBody>
        </p:sp>
        <p:sp>
          <p:nvSpPr>
            <p:cNvPr id="817158" name="Rectangle 6"/>
            <p:cNvSpPr>
              <a:spLocks noChangeArrowheads="1"/>
            </p:cNvSpPr>
            <p:nvPr/>
          </p:nvSpPr>
          <p:spPr bwMode="auto">
            <a:xfrm>
              <a:off x="2432" y="2208"/>
              <a:ext cx="720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b = 2;</a:t>
              </a:r>
            </a:p>
          </p:txBody>
        </p:sp>
        <p:sp>
          <p:nvSpPr>
            <p:cNvPr id="817159" name="Rectangle 7"/>
            <p:cNvSpPr>
              <a:spLocks noChangeArrowheads="1"/>
            </p:cNvSpPr>
            <p:nvPr/>
          </p:nvSpPr>
          <p:spPr bwMode="auto">
            <a:xfrm>
              <a:off x="1904" y="2736"/>
              <a:ext cx="720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i &lt; n</a:t>
              </a:r>
            </a:p>
          </p:txBody>
        </p:sp>
        <p:sp>
          <p:nvSpPr>
            <p:cNvPr id="817160" name="Rectangle 8"/>
            <p:cNvSpPr>
              <a:spLocks noChangeArrowheads="1"/>
            </p:cNvSpPr>
            <p:nvPr/>
          </p:nvSpPr>
          <p:spPr bwMode="auto">
            <a:xfrm>
              <a:off x="752" y="3264"/>
              <a:ext cx="1536" cy="48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s = s + a*b;</a:t>
              </a:r>
            </a:p>
            <a:p>
              <a:pPr algn="ctr"/>
              <a:r>
                <a:rPr lang="en-US" sz="2000"/>
                <a:t>i = i + 1; </a:t>
              </a:r>
            </a:p>
          </p:txBody>
        </p:sp>
        <p:sp>
          <p:nvSpPr>
            <p:cNvPr id="817161" name="Rectangle 9"/>
            <p:cNvSpPr>
              <a:spLocks noChangeArrowheads="1"/>
            </p:cNvSpPr>
            <p:nvPr/>
          </p:nvSpPr>
          <p:spPr bwMode="auto">
            <a:xfrm>
              <a:off x="2528" y="3360"/>
              <a:ext cx="1248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return s</a:t>
              </a:r>
            </a:p>
          </p:txBody>
        </p:sp>
        <p:sp>
          <p:nvSpPr>
            <p:cNvPr id="817162" name="Line 10"/>
            <p:cNvSpPr>
              <a:spLocks noChangeShapeType="1"/>
            </p:cNvSpPr>
            <p:nvPr/>
          </p:nvSpPr>
          <p:spPr bwMode="auto">
            <a:xfrm flipH="1">
              <a:off x="1760" y="201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163" name="Line 11"/>
            <p:cNvSpPr>
              <a:spLocks noChangeShapeType="1"/>
            </p:cNvSpPr>
            <p:nvPr/>
          </p:nvSpPr>
          <p:spPr bwMode="auto">
            <a:xfrm>
              <a:off x="2576" y="201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164" name="Line 12"/>
            <p:cNvSpPr>
              <a:spLocks noChangeShapeType="1"/>
            </p:cNvSpPr>
            <p:nvPr/>
          </p:nvSpPr>
          <p:spPr bwMode="auto">
            <a:xfrm>
              <a:off x="1808" y="254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165" name="Line 13"/>
            <p:cNvSpPr>
              <a:spLocks noChangeShapeType="1"/>
            </p:cNvSpPr>
            <p:nvPr/>
          </p:nvSpPr>
          <p:spPr bwMode="auto">
            <a:xfrm flipH="1">
              <a:off x="2576" y="254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166" name="Line 14"/>
            <p:cNvSpPr>
              <a:spLocks noChangeShapeType="1"/>
            </p:cNvSpPr>
            <p:nvPr/>
          </p:nvSpPr>
          <p:spPr bwMode="auto">
            <a:xfrm flipH="1">
              <a:off x="1904" y="307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167" name="Line 15"/>
            <p:cNvSpPr>
              <a:spLocks noChangeShapeType="1"/>
            </p:cNvSpPr>
            <p:nvPr/>
          </p:nvSpPr>
          <p:spPr bwMode="auto">
            <a:xfrm>
              <a:off x="2480" y="3072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168" name="Freeform 16"/>
            <p:cNvSpPr>
              <a:spLocks/>
            </p:cNvSpPr>
            <p:nvPr/>
          </p:nvSpPr>
          <p:spPr bwMode="auto">
            <a:xfrm>
              <a:off x="240" y="2640"/>
              <a:ext cx="1664" cy="1544"/>
            </a:xfrm>
            <a:custGeom>
              <a:avLst/>
              <a:gdLst/>
              <a:ahLst/>
              <a:cxnLst>
                <a:cxn ang="0">
                  <a:pos x="1088" y="1104"/>
                </a:cxn>
                <a:cxn ang="0">
                  <a:pos x="320" y="1392"/>
                </a:cxn>
                <a:cxn ang="0">
                  <a:pos x="224" y="192"/>
                </a:cxn>
                <a:cxn ang="0">
                  <a:pos x="1664" y="240"/>
                </a:cxn>
              </a:cxnLst>
              <a:rect l="0" t="0" r="r" b="b"/>
              <a:pathLst>
                <a:path w="1664" h="1544">
                  <a:moveTo>
                    <a:pt x="1088" y="1104"/>
                  </a:moveTo>
                  <a:cubicBezTo>
                    <a:pt x="776" y="1324"/>
                    <a:pt x="464" y="1544"/>
                    <a:pt x="320" y="1392"/>
                  </a:cubicBezTo>
                  <a:cubicBezTo>
                    <a:pt x="176" y="1240"/>
                    <a:pt x="0" y="384"/>
                    <a:pt x="224" y="192"/>
                  </a:cubicBezTo>
                  <a:cubicBezTo>
                    <a:pt x="448" y="0"/>
                    <a:pt x="1424" y="232"/>
                    <a:pt x="1664" y="24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7169" name="Line 17"/>
          <p:cNvSpPr>
            <a:spLocks noChangeShapeType="1"/>
          </p:cNvSpPr>
          <p:nvPr/>
        </p:nvSpPr>
        <p:spPr bwMode="auto">
          <a:xfrm>
            <a:off x="1433513" y="2198688"/>
            <a:ext cx="317500" cy="895350"/>
          </a:xfrm>
          <a:prstGeom prst="line">
            <a:avLst/>
          </a:prstGeom>
          <a:noFill/>
          <a:ln w="19050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70" name="Freeform 18"/>
          <p:cNvSpPr>
            <a:spLocks/>
          </p:cNvSpPr>
          <p:nvPr/>
        </p:nvSpPr>
        <p:spPr bwMode="auto">
          <a:xfrm>
            <a:off x="1898650" y="2144713"/>
            <a:ext cx="1460500" cy="1042987"/>
          </a:xfrm>
          <a:custGeom>
            <a:avLst/>
            <a:gdLst/>
            <a:ahLst/>
            <a:cxnLst>
              <a:cxn ang="0">
                <a:pos x="719" y="0"/>
              </a:cxn>
              <a:cxn ang="0">
                <a:pos x="1209" y="576"/>
              </a:cxn>
              <a:cxn ang="0">
                <a:pos x="0" y="949"/>
              </a:cxn>
            </a:cxnLst>
            <a:rect l="0" t="0" r="r" b="b"/>
            <a:pathLst>
              <a:path w="1329" h="949">
                <a:moveTo>
                  <a:pt x="719" y="0"/>
                </a:moveTo>
                <a:cubicBezTo>
                  <a:pt x="800" y="96"/>
                  <a:pt x="1329" y="418"/>
                  <a:pt x="1209" y="576"/>
                </a:cubicBezTo>
                <a:cubicBezTo>
                  <a:pt x="1089" y="734"/>
                  <a:pt x="252" y="871"/>
                  <a:pt x="0" y="949"/>
                </a:cubicBezTo>
              </a:path>
            </a:pathLst>
          </a:custGeom>
          <a:noFill/>
          <a:ln w="19050" cmpd="sng">
            <a:solidFill>
              <a:srgbClr val="FFE175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71" name="Rectangle 19"/>
          <p:cNvSpPr>
            <a:spLocks noChangeArrowheads="1"/>
          </p:cNvSpPr>
          <p:nvPr/>
        </p:nvSpPr>
        <p:spPr bwMode="auto">
          <a:xfrm>
            <a:off x="4565650" y="2971800"/>
            <a:ext cx="1108075" cy="121285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 s = 0; </a:t>
            </a:r>
          </a:p>
          <a:p>
            <a:pPr algn="ctr"/>
            <a:r>
              <a:rPr lang="en-US" sz="2000"/>
              <a:t>a = 4; </a:t>
            </a:r>
          </a:p>
          <a:p>
            <a:pPr algn="ctr"/>
            <a:r>
              <a:rPr lang="en-US" sz="2000"/>
              <a:t>i = 0;</a:t>
            </a:r>
          </a:p>
          <a:p>
            <a:pPr algn="ctr"/>
            <a:r>
              <a:rPr lang="en-US" sz="2000"/>
              <a:t>k == 0 </a:t>
            </a:r>
          </a:p>
        </p:txBody>
      </p:sp>
      <p:sp>
        <p:nvSpPr>
          <p:cNvPr id="817172" name="Rectangle 20"/>
          <p:cNvSpPr>
            <a:spLocks noChangeArrowheads="1"/>
          </p:cNvSpPr>
          <p:nvPr/>
        </p:nvSpPr>
        <p:spPr bwMode="auto">
          <a:xfrm>
            <a:off x="4090988" y="4395788"/>
            <a:ext cx="792162" cy="369887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b = 1;</a:t>
            </a:r>
          </a:p>
        </p:txBody>
      </p:sp>
      <p:sp>
        <p:nvSpPr>
          <p:cNvPr id="817173" name="Rectangle 21"/>
          <p:cNvSpPr>
            <a:spLocks noChangeArrowheads="1"/>
          </p:cNvSpPr>
          <p:nvPr/>
        </p:nvSpPr>
        <p:spPr bwMode="auto">
          <a:xfrm>
            <a:off x="5305425" y="4395788"/>
            <a:ext cx="790575" cy="369887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b = 2;</a:t>
            </a:r>
          </a:p>
        </p:txBody>
      </p:sp>
      <p:sp>
        <p:nvSpPr>
          <p:cNvPr id="817174" name="Rectangle 22"/>
          <p:cNvSpPr>
            <a:spLocks noChangeArrowheads="1"/>
          </p:cNvSpPr>
          <p:nvPr/>
        </p:nvSpPr>
        <p:spPr bwMode="auto">
          <a:xfrm>
            <a:off x="2895600" y="5105400"/>
            <a:ext cx="790575" cy="3683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i &lt; n</a:t>
            </a:r>
          </a:p>
        </p:txBody>
      </p:sp>
      <p:sp>
        <p:nvSpPr>
          <p:cNvPr id="817175" name="Rectangle 23"/>
          <p:cNvSpPr>
            <a:spLocks noChangeArrowheads="1"/>
          </p:cNvSpPr>
          <p:nvPr/>
        </p:nvSpPr>
        <p:spPr bwMode="auto">
          <a:xfrm>
            <a:off x="1628775" y="5684838"/>
            <a:ext cx="1724025" cy="715962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s = s + a*</a:t>
            </a:r>
            <a:r>
              <a:rPr lang="en-US" sz="2800">
                <a:solidFill>
                  <a:srgbClr val="FFE175"/>
                </a:solidFill>
              </a:rPr>
              <a:t>1</a:t>
            </a:r>
            <a:r>
              <a:rPr lang="en-US" sz="2000"/>
              <a:t>;</a:t>
            </a:r>
          </a:p>
          <a:p>
            <a:pPr algn="ctr"/>
            <a:r>
              <a:rPr lang="en-US" sz="2000"/>
              <a:t>i = i + 1; </a:t>
            </a:r>
          </a:p>
        </p:txBody>
      </p:sp>
      <p:sp>
        <p:nvSpPr>
          <p:cNvPr id="817176" name="Rectangle 24"/>
          <p:cNvSpPr>
            <a:spLocks noChangeArrowheads="1"/>
          </p:cNvSpPr>
          <p:nvPr/>
        </p:nvSpPr>
        <p:spPr bwMode="auto">
          <a:xfrm>
            <a:off x="3581400" y="5791200"/>
            <a:ext cx="1371600" cy="3683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return s</a:t>
            </a:r>
          </a:p>
        </p:txBody>
      </p:sp>
      <p:sp>
        <p:nvSpPr>
          <p:cNvPr id="817177" name="Line 25"/>
          <p:cNvSpPr>
            <a:spLocks noChangeShapeType="1"/>
          </p:cNvSpPr>
          <p:nvPr/>
        </p:nvSpPr>
        <p:spPr bwMode="auto">
          <a:xfrm flipH="1">
            <a:off x="4565650" y="4184650"/>
            <a:ext cx="211138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78" name="Line 26"/>
          <p:cNvSpPr>
            <a:spLocks noChangeShapeType="1"/>
          </p:cNvSpPr>
          <p:nvPr/>
        </p:nvSpPr>
        <p:spPr bwMode="auto">
          <a:xfrm>
            <a:off x="5462588" y="4184650"/>
            <a:ext cx="211137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79" name="Line 27"/>
          <p:cNvSpPr>
            <a:spLocks noChangeShapeType="1"/>
          </p:cNvSpPr>
          <p:nvPr/>
        </p:nvSpPr>
        <p:spPr bwMode="auto">
          <a:xfrm flipH="1">
            <a:off x="3733800" y="4765675"/>
            <a:ext cx="885825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80" name="Line 28"/>
          <p:cNvSpPr>
            <a:spLocks noChangeShapeType="1"/>
          </p:cNvSpPr>
          <p:nvPr/>
        </p:nvSpPr>
        <p:spPr bwMode="auto">
          <a:xfrm>
            <a:off x="5673725" y="4765675"/>
            <a:ext cx="1108075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81" name="Line 29"/>
          <p:cNvSpPr>
            <a:spLocks noChangeShapeType="1"/>
          </p:cNvSpPr>
          <p:nvPr/>
        </p:nvSpPr>
        <p:spPr bwMode="auto">
          <a:xfrm flipH="1">
            <a:off x="2895600" y="5473700"/>
            <a:ext cx="211138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82" name="Line 30"/>
          <p:cNvSpPr>
            <a:spLocks noChangeShapeType="1"/>
          </p:cNvSpPr>
          <p:nvPr/>
        </p:nvSpPr>
        <p:spPr bwMode="auto">
          <a:xfrm>
            <a:off x="3529013" y="5473700"/>
            <a:ext cx="315912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83" name="Freeform 31"/>
          <p:cNvSpPr>
            <a:spLocks/>
          </p:cNvSpPr>
          <p:nvPr/>
        </p:nvSpPr>
        <p:spPr bwMode="auto">
          <a:xfrm>
            <a:off x="1066800" y="4953000"/>
            <a:ext cx="1828800" cy="1741488"/>
          </a:xfrm>
          <a:custGeom>
            <a:avLst/>
            <a:gdLst/>
            <a:ahLst/>
            <a:cxnLst>
              <a:cxn ang="0">
                <a:pos x="652" y="929"/>
              </a:cxn>
              <a:cxn ang="0">
                <a:pos x="222" y="964"/>
              </a:cxn>
              <a:cxn ang="0">
                <a:pos x="155" y="133"/>
              </a:cxn>
              <a:cxn ang="0">
                <a:pos x="1152" y="166"/>
              </a:cxn>
            </a:cxnLst>
            <a:rect l="0" t="0" r="r" b="b"/>
            <a:pathLst>
              <a:path w="1152" h="1097">
                <a:moveTo>
                  <a:pt x="652" y="929"/>
                </a:moveTo>
                <a:cubicBezTo>
                  <a:pt x="580" y="933"/>
                  <a:pt x="305" y="1097"/>
                  <a:pt x="222" y="964"/>
                </a:cubicBezTo>
                <a:cubicBezTo>
                  <a:pt x="139" y="831"/>
                  <a:pt x="0" y="266"/>
                  <a:pt x="155" y="133"/>
                </a:cubicBezTo>
                <a:cubicBezTo>
                  <a:pt x="310" y="0"/>
                  <a:pt x="986" y="161"/>
                  <a:pt x="1152" y="166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84" name="Freeform 32"/>
          <p:cNvSpPr>
            <a:spLocks/>
          </p:cNvSpPr>
          <p:nvPr/>
        </p:nvSpPr>
        <p:spPr bwMode="auto">
          <a:xfrm>
            <a:off x="3084513" y="4713288"/>
            <a:ext cx="1285875" cy="1114425"/>
          </a:xfrm>
          <a:custGeom>
            <a:avLst/>
            <a:gdLst/>
            <a:ahLst/>
            <a:cxnLst>
              <a:cxn ang="0">
                <a:pos x="785" y="0"/>
              </a:cxn>
              <a:cxn ang="0">
                <a:pos x="679" y="453"/>
              </a:cxn>
              <a:cxn ang="0">
                <a:pos x="0" y="702"/>
              </a:cxn>
            </a:cxnLst>
            <a:rect l="0" t="0" r="r" b="b"/>
            <a:pathLst>
              <a:path w="810" h="702">
                <a:moveTo>
                  <a:pt x="785" y="0"/>
                </a:moveTo>
                <a:cubicBezTo>
                  <a:pt x="767" y="75"/>
                  <a:pt x="810" y="336"/>
                  <a:pt x="679" y="453"/>
                </a:cubicBezTo>
                <a:cubicBezTo>
                  <a:pt x="515" y="668"/>
                  <a:pt x="141" y="650"/>
                  <a:pt x="0" y="702"/>
                </a:cubicBezTo>
              </a:path>
            </a:pathLst>
          </a:custGeom>
          <a:noFill/>
          <a:ln w="19050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85" name="Rectangle 33"/>
          <p:cNvSpPr>
            <a:spLocks noChangeArrowheads="1"/>
          </p:cNvSpPr>
          <p:nvPr/>
        </p:nvSpPr>
        <p:spPr bwMode="auto">
          <a:xfrm>
            <a:off x="6781800" y="5105400"/>
            <a:ext cx="790575" cy="3683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i &lt; n</a:t>
            </a:r>
          </a:p>
        </p:txBody>
      </p:sp>
      <p:sp>
        <p:nvSpPr>
          <p:cNvPr id="817186" name="Rectangle 34"/>
          <p:cNvSpPr>
            <a:spLocks noChangeArrowheads="1"/>
          </p:cNvSpPr>
          <p:nvPr/>
        </p:nvSpPr>
        <p:spPr bwMode="auto">
          <a:xfrm>
            <a:off x="5514975" y="5684838"/>
            <a:ext cx="1724025" cy="715962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s = s + a*</a:t>
            </a:r>
            <a:r>
              <a:rPr lang="en-US" sz="2800">
                <a:solidFill>
                  <a:srgbClr val="FFE175"/>
                </a:solidFill>
              </a:rPr>
              <a:t>2</a:t>
            </a:r>
            <a:r>
              <a:rPr lang="en-US" sz="2000"/>
              <a:t>;</a:t>
            </a:r>
          </a:p>
          <a:p>
            <a:pPr algn="ctr"/>
            <a:r>
              <a:rPr lang="en-US" sz="2000"/>
              <a:t>i = i + 1; </a:t>
            </a:r>
          </a:p>
        </p:txBody>
      </p:sp>
      <p:sp>
        <p:nvSpPr>
          <p:cNvPr id="817187" name="Rectangle 35"/>
          <p:cNvSpPr>
            <a:spLocks noChangeArrowheads="1"/>
          </p:cNvSpPr>
          <p:nvPr/>
        </p:nvSpPr>
        <p:spPr bwMode="auto">
          <a:xfrm>
            <a:off x="7467600" y="5791200"/>
            <a:ext cx="1371600" cy="3683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return s</a:t>
            </a:r>
          </a:p>
        </p:txBody>
      </p:sp>
      <p:sp>
        <p:nvSpPr>
          <p:cNvPr id="817188" name="Line 36"/>
          <p:cNvSpPr>
            <a:spLocks noChangeShapeType="1"/>
          </p:cNvSpPr>
          <p:nvPr/>
        </p:nvSpPr>
        <p:spPr bwMode="auto">
          <a:xfrm flipH="1">
            <a:off x="6781800" y="5473700"/>
            <a:ext cx="211138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89" name="Line 37"/>
          <p:cNvSpPr>
            <a:spLocks noChangeShapeType="1"/>
          </p:cNvSpPr>
          <p:nvPr/>
        </p:nvSpPr>
        <p:spPr bwMode="auto">
          <a:xfrm>
            <a:off x="7415213" y="5473700"/>
            <a:ext cx="315912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90" name="Freeform 38"/>
          <p:cNvSpPr>
            <a:spLocks/>
          </p:cNvSpPr>
          <p:nvPr/>
        </p:nvSpPr>
        <p:spPr bwMode="auto">
          <a:xfrm>
            <a:off x="4953000" y="4999038"/>
            <a:ext cx="1828800" cy="1733550"/>
          </a:xfrm>
          <a:custGeom>
            <a:avLst/>
            <a:gdLst/>
            <a:ahLst/>
            <a:cxnLst>
              <a:cxn ang="0">
                <a:pos x="645" y="900"/>
              </a:cxn>
              <a:cxn ang="0">
                <a:pos x="222" y="964"/>
              </a:cxn>
              <a:cxn ang="0">
                <a:pos x="155" y="133"/>
              </a:cxn>
              <a:cxn ang="0">
                <a:pos x="1152" y="166"/>
              </a:cxn>
            </a:cxnLst>
            <a:rect l="0" t="0" r="r" b="b"/>
            <a:pathLst>
              <a:path w="1152" h="1092">
                <a:moveTo>
                  <a:pt x="645" y="900"/>
                </a:moveTo>
                <a:cubicBezTo>
                  <a:pt x="573" y="911"/>
                  <a:pt x="304" y="1092"/>
                  <a:pt x="222" y="964"/>
                </a:cubicBezTo>
                <a:cubicBezTo>
                  <a:pt x="140" y="836"/>
                  <a:pt x="0" y="266"/>
                  <a:pt x="155" y="133"/>
                </a:cubicBezTo>
                <a:cubicBezTo>
                  <a:pt x="310" y="0"/>
                  <a:pt x="986" y="161"/>
                  <a:pt x="1152" y="166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91" name="Line 39"/>
          <p:cNvSpPr>
            <a:spLocks noChangeShapeType="1"/>
          </p:cNvSpPr>
          <p:nvPr/>
        </p:nvSpPr>
        <p:spPr bwMode="auto">
          <a:xfrm>
            <a:off x="5486400" y="4724400"/>
            <a:ext cx="1295400" cy="990600"/>
          </a:xfrm>
          <a:prstGeom prst="line">
            <a:avLst/>
          </a:prstGeom>
          <a:noFill/>
          <a:ln w="19050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192" name="AutoShape 40"/>
          <p:cNvSpPr>
            <a:spLocks noChangeArrowheads="1"/>
          </p:cNvSpPr>
          <p:nvPr/>
        </p:nvSpPr>
        <p:spPr bwMode="auto">
          <a:xfrm>
            <a:off x="3352800" y="1905000"/>
            <a:ext cx="1981200" cy="1143000"/>
          </a:xfrm>
          <a:custGeom>
            <a:avLst/>
            <a:gdLst>
              <a:gd name="G0" fmla="+- 0 0 0"/>
              <a:gd name="G1" fmla="+- -5867218 0 0"/>
              <a:gd name="G2" fmla="+- 0 0 -5867218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5867218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67218"/>
              <a:gd name="G36" fmla="sin G34 -5867218"/>
              <a:gd name="G37" fmla="+/ -5867218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468 w 21600"/>
              <a:gd name="T5" fmla="*/ 3194 h 21600"/>
              <a:gd name="T6" fmla="*/ 10866 w 21600"/>
              <a:gd name="T7" fmla="*/ 2700 h 21600"/>
              <a:gd name="T8" fmla="*/ 14634 w 21600"/>
              <a:gd name="T9" fmla="*/ 6997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35"/>
                  <a:pt x="13809" y="5424"/>
                  <a:pt x="10844" y="5400"/>
                </a:cubicBezTo>
                <a:lnTo>
                  <a:pt x="10889" y="0"/>
                </a:lnTo>
                <a:cubicBezTo>
                  <a:pt x="16818" y="49"/>
                  <a:pt x="21599" y="4870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57150">
            <a:solidFill>
              <a:srgbClr val="FFE17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Reaching Definitions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Compute with sets of definitions</a:t>
            </a:r>
          </a:p>
          <a:p>
            <a:pPr lvl="1"/>
            <a:r>
              <a:rPr lang="en-US"/>
              <a:t>represent sets using bit vectors</a:t>
            </a:r>
          </a:p>
          <a:p>
            <a:pPr lvl="1"/>
            <a:r>
              <a:rPr lang="en-US"/>
              <a:t>each definition has a position in bit vector</a:t>
            </a:r>
          </a:p>
          <a:p>
            <a:r>
              <a:rPr lang="en-US"/>
              <a:t>At each basic block, compute</a:t>
            </a:r>
          </a:p>
          <a:p>
            <a:pPr lvl="1"/>
            <a:r>
              <a:rPr lang="en-US"/>
              <a:t>definitions that reach start of block</a:t>
            </a:r>
          </a:p>
          <a:p>
            <a:pPr lvl="1"/>
            <a:r>
              <a:rPr lang="en-US"/>
              <a:t>definitions that reach end of block</a:t>
            </a:r>
          </a:p>
          <a:p>
            <a:r>
              <a:rPr lang="en-US"/>
              <a:t>Do computation by simulating execution of program until reach fixed point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ChangeArrowheads="1"/>
          </p:cNvSpPr>
          <p:nvPr/>
        </p:nvSpPr>
        <p:spPr bwMode="auto">
          <a:xfrm>
            <a:off x="3810000" y="533400"/>
            <a:ext cx="1600200" cy="17526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</a:t>
            </a:r>
            <a:r>
              <a:rPr lang="en-US">
                <a:solidFill>
                  <a:srgbClr val="99FF99"/>
                </a:solidFill>
              </a:rPr>
              <a:t>1:</a:t>
            </a:r>
            <a:r>
              <a:rPr lang="en-US"/>
              <a:t> s = 0; </a:t>
            </a:r>
          </a:p>
          <a:p>
            <a:pPr algn="ctr"/>
            <a:r>
              <a:rPr lang="en-US">
                <a:solidFill>
                  <a:srgbClr val="99FF99"/>
                </a:solidFill>
              </a:rPr>
              <a:t>2:</a:t>
            </a:r>
            <a:r>
              <a:rPr lang="en-US"/>
              <a:t> a = 4; </a:t>
            </a:r>
          </a:p>
          <a:p>
            <a:pPr algn="ctr"/>
            <a:r>
              <a:rPr lang="en-US">
                <a:solidFill>
                  <a:srgbClr val="99FF99"/>
                </a:solidFill>
              </a:rPr>
              <a:t>3:</a:t>
            </a:r>
            <a:r>
              <a:rPr lang="en-US"/>
              <a:t> i = 0;</a:t>
            </a:r>
          </a:p>
          <a:p>
            <a:pPr algn="ctr"/>
            <a:r>
              <a:rPr lang="en-US"/>
              <a:t>k == 0 </a:t>
            </a:r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2997200" y="3200400"/>
            <a:ext cx="12700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99FF99"/>
                </a:solidFill>
              </a:rPr>
              <a:t>4:</a:t>
            </a:r>
            <a:r>
              <a:rPr lang="en-US"/>
              <a:t> b = 1;</a:t>
            </a:r>
          </a:p>
          <a:p>
            <a:pPr algn="ctr"/>
            <a:endParaRPr lang="en-US" sz="800"/>
          </a:p>
        </p:txBody>
      </p:sp>
      <p:sp>
        <p:nvSpPr>
          <p:cNvPr id="819204" name="Rectangle 4"/>
          <p:cNvSpPr>
            <a:spLocks noChangeArrowheads="1"/>
          </p:cNvSpPr>
          <p:nvPr/>
        </p:nvSpPr>
        <p:spPr bwMode="auto">
          <a:xfrm>
            <a:off x="4876800" y="3200400"/>
            <a:ext cx="13208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99FF99"/>
                </a:solidFill>
              </a:rPr>
              <a:t>5:</a:t>
            </a:r>
            <a:r>
              <a:rPr lang="en-US"/>
              <a:t> b = 2;</a:t>
            </a:r>
          </a:p>
          <a:p>
            <a:pPr algn="ctr"/>
            <a:endParaRPr lang="en-US" sz="800"/>
          </a:p>
        </p:txBody>
      </p:sp>
      <p:sp>
        <p:nvSpPr>
          <p:cNvPr id="819208" name="Line 8"/>
          <p:cNvSpPr>
            <a:spLocks noChangeShapeType="1"/>
          </p:cNvSpPr>
          <p:nvPr/>
        </p:nvSpPr>
        <p:spPr bwMode="auto">
          <a:xfrm flipH="1">
            <a:off x="3810000" y="2286000"/>
            <a:ext cx="7620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09" name="Line 9"/>
          <p:cNvSpPr>
            <a:spLocks noChangeShapeType="1"/>
          </p:cNvSpPr>
          <p:nvPr/>
        </p:nvSpPr>
        <p:spPr bwMode="auto">
          <a:xfrm>
            <a:off x="4572000" y="2286000"/>
            <a:ext cx="8382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10" name="Line 10"/>
          <p:cNvSpPr>
            <a:spLocks noChangeShapeType="1"/>
          </p:cNvSpPr>
          <p:nvPr/>
        </p:nvSpPr>
        <p:spPr bwMode="auto">
          <a:xfrm>
            <a:off x="3886200" y="3733800"/>
            <a:ext cx="6858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11" name="Line 11"/>
          <p:cNvSpPr>
            <a:spLocks noChangeShapeType="1"/>
          </p:cNvSpPr>
          <p:nvPr/>
        </p:nvSpPr>
        <p:spPr bwMode="auto">
          <a:xfrm flipH="1">
            <a:off x="4572000" y="3733800"/>
            <a:ext cx="838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12" name="Line 12"/>
          <p:cNvSpPr>
            <a:spLocks noChangeShapeType="1"/>
          </p:cNvSpPr>
          <p:nvPr/>
        </p:nvSpPr>
        <p:spPr bwMode="auto">
          <a:xfrm flipH="1">
            <a:off x="4038600" y="50292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13" name="Line 13"/>
          <p:cNvSpPr>
            <a:spLocks noChangeShapeType="1"/>
          </p:cNvSpPr>
          <p:nvPr/>
        </p:nvSpPr>
        <p:spPr bwMode="auto">
          <a:xfrm>
            <a:off x="4953000" y="50292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14" name="Freeform 14"/>
          <p:cNvSpPr>
            <a:spLocks/>
          </p:cNvSpPr>
          <p:nvPr/>
        </p:nvSpPr>
        <p:spPr bwMode="auto">
          <a:xfrm>
            <a:off x="1397000" y="4483100"/>
            <a:ext cx="2641600" cy="2451100"/>
          </a:xfrm>
          <a:custGeom>
            <a:avLst/>
            <a:gdLst/>
            <a:ahLst/>
            <a:cxnLst>
              <a:cxn ang="0">
                <a:pos x="1088" y="1104"/>
              </a:cxn>
              <a:cxn ang="0">
                <a:pos x="320" y="1392"/>
              </a:cxn>
              <a:cxn ang="0">
                <a:pos x="224" y="192"/>
              </a:cxn>
              <a:cxn ang="0">
                <a:pos x="1664" y="240"/>
              </a:cxn>
            </a:cxnLst>
            <a:rect l="0" t="0" r="r" b="b"/>
            <a:pathLst>
              <a:path w="1664" h="1544">
                <a:moveTo>
                  <a:pt x="1088" y="1104"/>
                </a:moveTo>
                <a:cubicBezTo>
                  <a:pt x="776" y="1324"/>
                  <a:pt x="464" y="1544"/>
                  <a:pt x="320" y="1392"/>
                </a:cubicBezTo>
                <a:cubicBezTo>
                  <a:pt x="176" y="1240"/>
                  <a:pt x="0" y="384"/>
                  <a:pt x="224" y="192"/>
                </a:cubicBezTo>
                <a:cubicBezTo>
                  <a:pt x="448" y="0"/>
                  <a:pt x="1424" y="232"/>
                  <a:pt x="1664" y="24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15" name="Text Box 15"/>
          <p:cNvSpPr txBox="1">
            <a:spLocks noChangeArrowheads="1"/>
          </p:cNvSpPr>
          <p:nvPr/>
        </p:nvSpPr>
        <p:spPr bwMode="auto">
          <a:xfrm>
            <a:off x="4038600" y="762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0000000</a:t>
            </a:r>
            <a:endParaRPr lang="en-US"/>
          </a:p>
        </p:txBody>
      </p:sp>
      <p:sp>
        <p:nvSpPr>
          <p:cNvPr id="819216" name="Text Box 16"/>
          <p:cNvSpPr txBox="1">
            <a:spLocks noChangeArrowheads="1"/>
          </p:cNvSpPr>
          <p:nvPr/>
        </p:nvSpPr>
        <p:spPr bwMode="auto">
          <a:xfrm>
            <a:off x="5257800" y="27432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1110000</a:t>
            </a:r>
            <a:endParaRPr lang="en-US"/>
          </a:p>
        </p:txBody>
      </p:sp>
      <p:sp>
        <p:nvSpPr>
          <p:cNvPr id="819217" name="Text Box 17"/>
          <p:cNvSpPr txBox="1">
            <a:spLocks noChangeArrowheads="1"/>
          </p:cNvSpPr>
          <p:nvPr/>
        </p:nvSpPr>
        <p:spPr bwMode="auto">
          <a:xfrm>
            <a:off x="2711450" y="27432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1110000</a:t>
            </a:r>
            <a:endParaRPr lang="en-US"/>
          </a:p>
        </p:txBody>
      </p:sp>
      <p:sp>
        <p:nvSpPr>
          <p:cNvPr id="819218" name="Text Box 18"/>
          <p:cNvSpPr txBox="1">
            <a:spLocks noChangeArrowheads="1"/>
          </p:cNvSpPr>
          <p:nvPr/>
        </p:nvSpPr>
        <p:spPr bwMode="auto">
          <a:xfrm>
            <a:off x="4692650" y="41148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1111100</a:t>
            </a:r>
            <a:endParaRPr lang="en-US"/>
          </a:p>
        </p:txBody>
      </p:sp>
      <p:sp>
        <p:nvSpPr>
          <p:cNvPr id="819219" name="Text Box 19"/>
          <p:cNvSpPr txBox="1">
            <a:spLocks noChangeArrowheads="1"/>
          </p:cNvSpPr>
          <p:nvPr/>
        </p:nvSpPr>
        <p:spPr bwMode="auto">
          <a:xfrm>
            <a:off x="2254250" y="49530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1111100</a:t>
            </a:r>
            <a:endParaRPr lang="en-US"/>
          </a:p>
        </p:txBody>
      </p:sp>
      <p:sp>
        <p:nvSpPr>
          <p:cNvPr id="819220" name="Text Box 20"/>
          <p:cNvSpPr txBox="1">
            <a:spLocks noChangeArrowheads="1"/>
          </p:cNvSpPr>
          <p:nvPr/>
        </p:nvSpPr>
        <p:spPr bwMode="auto">
          <a:xfrm>
            <a:off x="5638800" y="51054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1111100</a:t>
            </a:r>
            <a:endParaRPr lang="en-US"/>
          </a:p>
        </p:txBody>
      </p:sp>
      <p:sp>
        <p:nvSpPr>
          <p:cNvPr id="819221" name="Text Box 21"/>
          <p:cNvSpPr txBox="1">
            <a:spLocks noChangeArrowheads="1"/>
          </p:cNvSpPr>
          <p:nvPr/>
        </p:nvSpPr>
        <p:spPr bwMode="auto">
          <a:xfrm>
            <a:off x="4692650" y="4114800"/>
            <a:ext cx="1250950" cy="457200"/>
          </a:xfrm>
          <a:prstGeom prst="rect">
            <a:avLst/>
          </a:prstGeom>
          <a:solidFill>
            <a:srgbClr val="0033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1111111</a:t>
            </a:r>
            <a:endParaRPr lang="en-US"/>
          </a:p>
        </p:txBody>
      </p:sp>
      <p:sp>
        <p:nvSpPr>
          <p:cNvPr id="819222" name="Text Box 22"/>
          <p:cNvSpPr txBox="1">
            <a:spLocks noChangeArrowheads="1"/>
          </p:cNvSpPr>
          <p:nvPr/>
        </p:nvSpPr>
        <p:spPr bwMode="auto">
          <a:xfrm>
            <a:off x="2254250" y="4953000"/>
            <a:ext cx="1250950" cy="457200"/>
          </a:xfrm>
          <a:prstGeom prst="rect">
            <a:avLst/>
          </a:prstGeom>
          <a:solidFill>
            <a:srgbClr val="0033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1111111</a:t>
            </a:r>
            <a:endParaRPr lang="en-US"/>
          </a:p>
        </p:txBody>
      </p:sp>
      <p:sp>
        <p:nvSpPr>
          <p:cNvPr id="819223" name="Text Box 23"/>
          <p:cNvSpPr txBox="1">
            <a:spLocks noChangeArrowheads="1"/>
          </p:cNvSpPr>
          <p:nvPr/>
        </p:nvSpPr>
        <p:spPr bwMode="auto">
          <a:xfrm>
            <a:off x="5638800" y="5105400"/>
            <a:ext cx="1250950" cy="457200"/>
          </a:xfrm>
          <a:prstGeom prst="rect">
            <a:avLst/>
          </a:prstGeom>
          <a:solidFill>
            <a:srgbClr val="0033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1111111</a:t>
            </a:r>
            <a:endParaRPr lang="en-US"/>
          </a:p>
        </p:txBody>
      </p:sp>
      <p:sp>
        <p:nvSpPr>
          <p:cNvPr id="819224" name="Text Box 24"/>
          <p:cNvSpPr txBox="1">
            <a:spLocks noChangeArrowheads="1"/>
          </p:cNvSpPr>
          <p:nvPr/>
        </p:nvSpPr>
        <p:spPr bwMode="auto">
          <a:xfrm>
            <a:off x="4038600" y="-76200"/>
            <a:ext cx="116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9900"/>
                </a:solidFill>
                <a:latin typeface="Arial" charset="0"/>
              </a:rPr>
              <a:t>1 2 3 4 5 6 7</a:t>
            </a:r>
          </a:p>
        </p:txBody>
      </p:sp>
      <p:sp>
        <p:nvSpPr>
          <p:cNvPr id="819225" name="Text Box 25"/>
          <p:cNvSpPr txBox="1">
            <a:spLocks noChangeArrowheads="1"/>
          </p:cNvSpPr>
          <p:nvPr/>
        </p:nvSpPr>
        <p:spPr bwMode="auto">
          <a:xfrm>
            <a:off x="2762250" y="2590800"/>
            <a:ext cx="116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9900"/>
                </a:solidFill>
                <a:latin typeface="Arial" charset="0"/>
              </a:rPr>
              <a:t>1 2 3 4 5 6 7</a:t>
            </a:r>
          </a:p>
        </p:txBody>
      </p:sp>
      <p:sp>
        <p:nvSpPr>
          <p:cNvPr id="819226" name="Text Box 26"/>
          <p:cNvSpPr txBox="1">
            <a:spLocks noChangeArrowheads="1"/>
          </p:cNvSpPr>
          <p:nvPr/>
        </p:nvSpPr>
        <p:spPr bwMode="auto">
          <a:xfrm>
            <a:off x="5257800" y="2590800"/>
            <a:ext cx="116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9900"/>
                </a:solidFill>
                <a:latin typeface="Arial" charset="0"/>
              </a:rPr>
              <a:t>1 2 3 4 5 6 7</a:t>
            </a:r>
          </a:p>
        </p:txBody>
      </p:sp>
      <p:sp>
        <p:nvSpPr>
          <p:cNvPr id="819227" name="Text Box 27"/>
          <p:cNvSpPr txBox="1">
            <a:spLocks noChangeArrowheads="1"/>
          </p:cNvSpPr>
          <p:nvPr/>
        </p:nvSpPr>
        <p:spPr bwMode="auto">
          <a:xfrm>
            <a:off x="2254250" y="4800600"/>
            <a:ext cx="116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9900"/>
                </a:solidFill>
                <a:latin typeface="Arial" charset="0"/>
              </a:rPr>
              <a:t>1 2 3 4 5 6 7</a:t>
            </a:r>
          </a:p>
        </p:txBody>
      </p:sp>
      <p:sp>
        <p:nvSpPr>
          <p:cNvPr id="819228" name="Text Box 28"/>
          <p:cNvSpPr txBox="1">
            <a:spLocks noChangeArrowheads="1"/>
          </p:cNvSpPr>
          <p:nvPr/>
        </p:nvSpPr>
        <p:spPr bwMode="auto">
          <a:xfrm>
            <a:off x="4692650" y="3962400"/>
            <a:ext cx="116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9900"/>
                </a:solidFill>
                <a:latin typeface="Arial" charset="0"/>
              </a:rPr>
              <a:t>1 2 3 4 5 6 7</a:t>
            </a:r>
          </a:p>
        </p:txBody>
      </p:sp>
      <p:sp>
        <p:nvSpPr>
          <p:cNvPr id="819229" name="Text Box 29"/>
          <p:cNvSpPr txBox="1">
            <a:spLocks noChangeArrowheads="1"/>
          </p:cNvSpPr>
          <p:nvPr/>
        </p:nvSpPr>
        <p:spPr bwMode="auto">
          <a:xfrm>
            <a:off x="5638800" y="4953000"/>
            <a:ext cx="116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9900"/>
                </a:solidFill>
                <a:latin typeface="Arial" charset="0"/>
              </a:rPr>
              <a:t>1 2 3 4 5 6 7</a:t>
            </a:r>
          </a:p>
        </p:txBody>
      </p:sp>
      <p:sp>
        <p:nvSpPr>
          <p:cNvPr id="819230" name="Text Box 30"/>
          <p:cNvSpPr txBox="1">
            <a:spLocks noChangeArrowheads="1"/>
          </p:cNvSpPr>
          <p:nvPr/>
        </p:nvSpPr>
        <p:spPr bwMode="auto">
          <a:xfrm>
            <a:off x="4079875" y="19812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FF33"/>
                </a:solidFill>
              </a:rPr>
              <a:t>1110000</a:t>
            </a:r>
          </a:p>
        </p:txBody>
      </p:sp>
      <p:sp>
        <p:nvSpPr>
          <p:cNvPr id="819231" name="Text Box 31"/>
          <p:cNvSpPr txBox="1">
            <a:spLocks noChangeArrowheads="1"/>
          </p:cNvSpPr>
          <p:nvPr/>
        </p:nvSpPr>
        <p:spPr bwMode="auto">
          <a:xfrm>
            <a:off x="3124200" y="3443288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CCFF33"/>
                </a:solidFill>
              </a:rPr>
              <a:t>1111000</a:t>
            </a:r>
          </a:p>
        </p:txBody>
      </p:sp>
      <p:sp>
        <p:nvSpPr>
          <p:cNvPr id="819232" name="Text Box 32"/>
          <p:cNvSpPr txBox="1">
            <a:spLocks noChangeArrowheads="1"/>
          </p:cNvSpPr>
          <p:nvPr/>
        </p:nvSpPr>
        <p:spPr bwMode="auto">
          <a:xfrm>
            <a:off x="5029200" y="3443288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FF33"/>
                </a:solidFill>
              </a:rPr>
              <a:t>1110100</a:t>
            </a:r>
          </a:p>
        </p:txBody>
      </p:sp>
      <p:sp>
        <p:nvSpPr>
          <p:cNvPr id="819233" name="Text Box 33"/>
          <p:cNvSpPr txBox="1">
            <a:spLocks noChangeArrowheads="1"/>
          </p:cNvSpPr>
          <p:nvPr/>
        </p:nvSpPr>
        <p:spPr bwMode="auto">
          <a:xfrm>
            <a:off x="4079875" y="4738688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FF33"/>
                </a:solidFill>
              </a:rPr>
              <a:t>1111100</a:t>
            </a:r>
          </a:p>
        </p:txBody>
      </p:sp>
      <p:sp>
        <p:nvSpPr>
          <p:cNvPr id="819234" name="Text Box 34"/>
          <p:cNvSpPr txBox="1">
            <a:spLocks noChangeArrowheads="1"/>
          </p:cNvSpPr>
          <p:nvPr/>
        </p:nvSpPr>
        <p:spPr bwMode="auto">
          <a:xfrm>
            <a:off x="2825750" y="59436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FF33"/>
                </a:solidFill>
              </a:rPr>
              <a:t>0101111</a:t>
            </a:r>
          </a:p>
        </p:txBody>
      </p:sp>
      <p:sp>
        <p:nvSpPr>
          <p:cNvPr id="819235" name="Text Box 35"/>
          <p:cNvSpPr txBox="1">
            <a:spLocks noChangeArrowheads="1"/>
          </p:cNvSpPr>
          <p:nvPr/>
        </p:nvSpPr>
        <p:spPr bwMode="auto">
          <a:xfrm>
            <a:off x="5486400" y="57150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FF33"/>
                </a:solidFill>
              </a:rPr>
              <a:t>1111100</a:t>
            </a:r>
          </a:p>
        </p:txBody>
      </p:sp>
      <p:sp>
        <p:nvSpPr>
          <p:cNvPr id="819236" name="Text Box 36"/>
          <p:cNvSpPr txBox="1">
            <a:spLocks noChangeArrowheads="1"/>
          </p:cNvSpPr>
          <p:nvPr/>
        </p:nvSpPr>
        <p:spPr bwMode="auto">
          <a:xfrm>
            <a:off x="4114800" y="4724400"/>
            <a:ext cx="984250" cy="366713"/>
          </a:xfrm>
          <a:prstGeom prst="rect">
            <a:avLst/>
          </a:prstGeom>
          <a:solidFill>
            <a:srgbClr val="00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FF33"/>
                </a:solidFill>
              </a:rPr>
              <a:t>1111111</a:t>
            </a:r>
          </a:p>
        </p:txBody>
      </p:sp>
      <p:sp>
        <p:nvSpPr>
          <p:cNvPr id="819205" name="Rectangle 5"/>
          <p:cNvSpPr>
            <a:spLocks noChangeArrowheads="1"/>
          </p:cNvSpPr>
          <p:nvPr/>
        </p:nvSpPr>
        <p:spPr bwMode="auto">
          <a:xfrm>
            <a:off x="4038600" y="4495800"/>
            <a:ext cx="11430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 &lt; n</a:t>
            </a:r>
          </a:p>
          <a:p>
            <a:pPr algn="ctr"/>
            <a:endParaRPr lang="en-US" sz="800"/>
          </a:p>
        </p:txBody>
      </p:sp>
      <p:sp>
        <p:nvSpPr>
          <p:cNvPr id="819237" name="Text Box 37"/>
          <p:cNvSpPr txBox="1">
            <a:spLocks noChangeArrowheads="1"/>
          </p:cNvSpPr>
          <p:nvPr/>
        </p:nvSpPr>
        <p:spPr bwMode="auto">
          <a:xfrm>
            <a:off x="5410200" y="5715000"/>
            <a:ext cx="984250" cy="366713"/>
          </a:xfrm>
          <a:prstGeom prst="rect">
            <a:avLst/>
          </a:prstGeom>
          <a:solidFill>
            <a:srgbClr val="00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FF33"/>
                </a:solidFill>
              </a:rPr>
              <a:t>1111111</a:t>
            </a:r>
          </a:p>
        </p:txBody>
      </p:sp>
      <p:sp>
        <p:nvSpPr>
          <p:cNvPr id="819207" name="Rectangle 7"/>
          <p:cNvSpPr>
            <a:spLocks noChangeArrowheads="1"/>
          </p:cNvSpPr>
          <p:nvPr/>
        </p:nvSpPr>
        <p:spPr bwMode="auto">
          <a:xfrm>
            <a:off x="5029200" y="5486400"/>
            <a:ext cx="19812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return s</a:t>
            </a:r>
          </a:p>
          <a:p>
            <a:pPr algn="ctr"/>
            <a:endParaRPr lang="en-US" sz="800"/>
          </a:p>
        </p:txBody>
      </p:sp>
      <p:sp>
        <p:nvSpPr>
          <p:cNvPr id="819206" name="Rectangle 6"/>
          <p:cNvSpPr>
            <a:spLocks noChangeArrowheads="1"/>
          </p:cNvSpPr>
          <p:nvPr/>
        </p:nvSpPr>
        <p:spPr bwMode="auto">
          <a:xfrm>
            <a:off x="2209800" y="5334000"/>
            <a:ext cx="2438400" cy="914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99FF99"/>
                </a:solidFill>
              </a:rPr>
              <a:t>6:</a:t>
            </a:r>
            <a:r>
              <a:rPr lang="en-US"/>
              <a:t> s = s + a*b;</a:t>
            </a:r>
          </a:p>
          <a:p>
            <a:pPr algn="ctr"/>
            <a:r>
              <a:rPr lang="en-US">
                <a:solidFill>
                  <a:srgbClr val="99FF99"/>
                </a:solidFill>
              </a:rPr>
              <a:t>7:</a:t>
            </a:r>
            <a:r>
              <a:rPr lang="en-US"/>
              <a:t> i = i + 1;</a:t>
            </a:r>
          </a:p>
          <a:p>
            <a:pPr algn="ctr"/>
            <a:r>
              <a:rPr lang="en-US" sz="80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0.23773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819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3.88889E-6 -0.08426 " pathEditMode="relative" rAng="0" ptsTypes="AA">
                                      <p:cBhvr>
                                        <p:cTn id="36" dur="1000" spd="-100000" fill="hold"/>
                                        <p:tgtEl>
                                          <p:spTgt spid="819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5.55556E-7 -0.09537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819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1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1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-0.10648 " pathEditMode="relative" rAng="0" ptsTypes="AA">
                                      <p:cBhvr>
                                        <p:cTn id="70" dur="1000" spd="-100000" fill="hold"/>
                                        <p:tgtEl>
                                          <p:spTgt spid="819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1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1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1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2.77778E-6 -0.17107 " pathEditMode="relative" rAng="0" ptsTypes="AA">
                                      <p:cBhvr>
                                        <p:cTn id="87" dur="1000" spd="-100000" fill="hold"/>
                                        <p:tgtEl>
                                          <p:spTgt spid="819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1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1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1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1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-3.88889E-6 -0.11551 " pathEditMode="relative" rAng="0" ptsTypes="AA">
                                      <p:cBhvr>
                                        <p:cTn id="104" dur="1000" spd="-100000" fill="hold"/>
                                        <p:tgtEl>
                                          <p:spTgt spid="819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1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1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1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2.77778E-6 -0.09329 " pathEditMode="relative" rAng="0" ptsTypes="AA">
                                      <p:cBhvr>
                                        <p:cTn id="117" dur="1000" spd="-100000" fill="hold"/>
                                        <p:tgtEl>
                                          <p:spTgt spid="819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1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1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1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1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3.88889E-6 -0.12662 " pathEditMode="relative" rAng="0" ptsTypes="AA">
                                      <p:cBhvr>
                                        <p:cTn id="136" dur="1000" spd="-100000" fill="hold"/>
                                        <p:tgtEl>
                                          <p:spTgt spid="819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15" grpId="0" autoUpdateAnimBg="0"/>
      <p:bldP spid="819216" grpId="0" autoUpdateAnimBg="0"/>
      <p:bldP spid="819217" grpId="0" autoUpdateAnimBg="0"/>
      <p:bldP spid="819218" grpId="0" autoUpdateAnimBg="0"/>
      <p:bldP spid="819219" grpId="0" autoUpdateAnimBg="0"/>
      <p:bldP spid="819220" grpId="0" autoUpdateAnimBg="0"/>
      <p:bldP spid="819221" grpId="0" animBg="1" autoUpdateAnimBg="0"/>
      <p:bldP spid="819222" grpId="0" animBg="1" autoUpdateAnimBg="0"/>
      <p:bldP spid="819223" grpId="0" animBg="1" autoUpdateAnimBg="0"/>
      <p:bldP spid="819224" grpId="0" autoUpdateAnimBg="0"/>
      <p:bldP spid="819225" grpId="0" autoUpdateAnimBg="0"/>
      <p:bldP spid="819226" grpId="0" autoUpdateAnimBg="0"/>
      <p:bldP spid="819227" grpId="0" autoUpdateAnimBg="0"/>
      <p:bldP spid="819228" grpId="0" autoUpdateAnimBg="0"/>
      <p:bldP spid="819229" grpId="0" autoUpdateAnimBg="0"/>
      <p:bldP spid="819230" grpId="0" autoUpdateAnimBg="0"/>
      <p:bldP spid="819230" grpId="1"/>
      <p:bldP spid="819231" grpId="0" autoUpdateAnimBg="0"/>
      <p:bldP spid="819231" grpId="1"/>
      <p:bldP spid="819232" grpId="0" autoUpdateAnimBg="0"/>
      <p:bldP spid="819232" grpId="1"/>
      <p:bldP spid="819233" grpId="0" autoUpdateAnimBg="0"/>
      <p:bldP spid="819233" grpId="1"/>
      <p:bldP spid="819234" grpId="0" autoUpdateAnimBg="0"/>
      <p:bldP spid="819234" grpId="1"/>
      <p:bldP spid="819235" grpId="0" autoUpdateAnimBg="0"/>
      <p:bldP spid="819235" grpId="1"/>
      <p:bldP spid="819236" grpId="0" animBg="1" autoUpdateAnimBg="0"/>
      <p:bldP spid="819236" grpId="1" animBg="1"/>
      <p:bldP spid="819237" grpId="0" animBg="1" autoUpdateAnimBg="0"/>
      <p:bldP spid="81923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Formalizing Analysis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Each basic block has</a:t>
            </a:r>
          </a:p>
          <a:p>
            <a:pPr lvl="1"/>
            <a:r>
              <a:rPr lang="en-US" sz="2400"/>
              <a:t>IN - set of definitions that reach beginning of block</a:t>
            </a:r>
          </a:p>
          <a:p>
            <a:pPr lvl="1"/>
            <a:r>
              <a:rPr lang="en-US" sz="2400"/>
              <a:t>OUT - set of definitions that reach end of block</a:t>
            </a:r>
          </a:p>
          <a:p>
            <a:pPr lvl="1"/>
            <a:r>
              <a:rPr lang="en-US" sz="2400"/>
              <a:t>GEN - set of definitions generated in block</a:t>
            </a:r>
          </a:p>
          <a:p>
            <a:pPr lvl="1"/>
            <a:r>
              <a:rPr lang="en-US" sz="2400"/>
              <a:t>KILL - set of definitions killed in block</a:t>
            </a:r>
          </a:p>
          <a:p>
            <a:r>
              <a:rPr lang="en-US" sz="2800"/>
              <a:t>GEN[s = s + a*b; i = i + 1;] = 0000011</a:t>
            </a:r>
          </a:p>
          <a:p>
            <a:r>
              <a:rPr lang="en-US" sz="2800"/>
              <a:t>KILL[s = s + a*b; i = i + 1;] = 1010000</a:t>
            </a:r>
          </a:p>
          <a:p>
            <a:r>
              <a:rPr lang="en-US" sz="2800"/>
              <a:t>Compiler scans each basic block to derive GEN and KILL sets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Dataflow Equations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IN[b] = OUT[b1] U ... U OUT[bn]</a:t>
            </a:r>
          </a:p>
          <a:p>
            <a:pPr lvl="1"/>
            <a:r>
              <a:rPr lang="en-US" sz="2400"/>
              <a:t>where b1, ..., bn are predecessors of b in CFG</a:t>
            </a:r>
          </a:p>
          <a:p>
            <a:r>
              <a:rPr lang="en-US" sz="2800"/>
              <a:t>OUT[b] = (IN[b] - KILL[b]) U GEN[b]</a:t>
            </a:r>
          </a:p>
          <a:p>
            <a:r>
              <a:rPr lang="en-US" sz="2800"/>
              <a:t>IN[entry] = 0000000</a:t>
            </a:r>
          </a:p>
          <a:p>
            <a:r>
              <a:rPr lang="en-US" sz="2800"/>
              <a:t>Result: system of equations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Equations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181600"/>
          </a:xfrm>
        </p:spPr>
        <p:txBody>
          <a:bodyPr/>
          <a:lstStyle/>
          <a:p>
            <a:r>
              <a:rPr lang="en-US" sz="2800"/>
              <a:t>Use fixed point algorithm</a:t>
            </a:r>
          </a:p>
          <a:p>
            <a:r>
              <a:rPr lang="en-US" sz="2800"/>
              <a:t>Initialize with solution of OUT[b] = 0000000</a:t>
            </a:r>
          </a:p>
          <a:p>
            <a:r>
              <a:rPr lang="en-US" sz="2800"/>
              <a:t>Repeatedly apply equations</a:t>
            </a:r>
          </a:p>
          <a:p>
            <a:pPr lvl="1"/>
            <a:r>
              <a:rPr lang="en-US" sz="2400"/>
              <a:t>IN[b] = OUT[b1] U ... U OUT[bn]</a:t>
            </a:r>
          </a:p>
          <a:p>
            <a:pPr lvl="1"/>
            <a:r>
              <a:rPr lang="en-US" sz="2400"/>
              <a:t>OUT[b] = (IN[b] - KILL[b]) U GEN[b]</a:t>
            </a:r>
          </a:p>
          <a:p>
            <a:r>
              <a:rPr lang="en-US" sz="2800"/>
              <a:t>Until reach fixed point </a:t>
            </a:r>
          </a:p>
          <a:p>
            <a:r>
              <a:rPr lang="en-US" sz="2800"/>
              <a:t>Until equation application has no further effect</a:t>
            </a:r>
          </a:p>
          <a:p>
            <a:r>
              <a:rPr lang="en-US" sz="2800"/>
              <a:t>Use a worklist to track which equation applications may have a further effect</a:t>
            </a:r>
          </a:p>
          <a:p>
            <a:pPr lvl="1"/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2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2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2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Numbering Summary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Forward symbolic execution of basic block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Maps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Var</a:t>
            </a:r>
            <a:r>
              <a:rPr lang="en-US" sz="2000" dirty="0"/>
              <a:t>2</a:t>
            </a:r>
            <a:r>
              <a:rPr lang="en-US" sz="2000" dirty="0" smtClean="0"/>
              <a:t>Val – symbolic </a:t>
            </a:r>
            <a:r>
              <a:rPr lang="en-US" sz="2000" dirty="0"/>
              <a:t>value for each variable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Exp2Val – value </a:t>
            </a:r>
            <a:r>
              <a:rPr lang="en-US" sz="2000" dirty="0"/>
              <a:t>of each evaluated expression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Exp2Tmp – </a:t>
            </a:r>
            <a:r>
              <a:rPr lang="en-US" sz="2000" dirty="0" err="1" smtClean="0"/>
              <a:t>tmp</a:t>
            </a:r>
            <a:r>
              <a:rPr lang="en-US" sz="2000" dirty="0" smtClean="0"/>
              <a:t> </a:t>
            </a:r>
            <a:r>
              <a:rPr lang="en-US" sz="2000" dirty="0"/>
              <a:t>that holds value of each evaluated </a:t>
            </a:r>
            <a:r>
              <a:rPr lang="en-US" sz="2000" dirty="0" smtClean="0"/>
              <a:t>expression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Algorithm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For each statement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If variables in RHS not in the Var2Val add it with a new value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If RHS expression in Exp2Tmp use that Temp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If not add RHS expression to Exp2Val with new value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Copy the value into a new </a:t>
            </a:r>
            <a:r>
              <a:rPr lang="en-US" sz="2000" dirty="0" err="1" smtClean="0"/>
              <a:t>tmp</a:t>
            </a:r>
            <a:r>
              <a:rPr lang="en-US" sz="2000" dirty="0" smtClean="0"/>
              <a:t> and add to EXp2Tmp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Reaching Definitions Algorithm</a:t>
            </a: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410200"/>
          </a:xfrm>
        </p:spPr>
        <p:txBody>
          <a:bodyPr/>
          <a:lstStyle/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for all nodes n in N 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	OUT[n] = emptyset; </a:t>
            </a:r>
            <a:r>
              <a:rPr lang="en-US" sz="1800">
                <a:solidFill>
                  <a:schemeClr val="accent1"/>
                </a:solidFill>
              </a:rPr>
              <a:t>// OUT[n] = GEN[n];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IN[Entry] = emptyset; 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OUT[Entry] = GEN[Entry]; 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Changed = N - { Entry }; </a:t>
            </a:r>
            <a:r>
              <a:rPr lang="en-US" sz="1800">
                <a:solidFill>
                  <a:schemeClr val="accent1"/>
                </a:solidFill>
              </a:rPr>
              <a:t>// N = all nodes in graph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endParaRPr lang="en-US" sz="1800"/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while (Changed != emptyset)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    	choose a node n in Changed;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    	Changed = Changed - { n };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endParaRPr lang="en-US" sz="1800"/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    	IN[n] = emptyset;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    	for all nodes p in predecessors(n) 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		IN[n] = IN[n] U OUT[p];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endParaRPr lang="en-US" sz="1800"/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    	OUT[n] = GEN[n] U (IN[n] - KILL[n]);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endParaRPr lang="en-US" sz="1800"/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    	if (OUT[n] changed)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      		for all nodes s in successors(n) 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			Changed = Changed U { s };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Does the algorithm halt?</a:t>
            </a:r>
          </a:p>
          <a:p>
            <a:pPr lvl="1"/>
            <a:r>
              <a:rPr lang="en-US" sz="2400"/>
              <a:t>yes, because transfer function is monotonic</a:t>
            </a:r>
          </a:p>
          <a:p>
            <a:pPr lvl="1"/>
            <a:r>
              <a:rPr lang="en-US" sz="2400"/>
              <a:t>if increase IN, increase OUT</a:t>
            </a:r>
          </a:p>
          <a:p>
            <a:pPr lvl="1"/>
            <a:r>
              <a:rPr lang="en-US" sz="2400"/>
              <a:t>in limit, all bits are 1</a:t>
            </a:r>
          </a:p>
          <a:p>
            <a:pPr lvl="2"/>
            <a:endParaRPr lang="en-US" sz="2000"/>
          </a:p>
          <a:p>
            <a:r>
              <a:rPr lang="en-US" sz="2800"/>
              <a:t>If bit is 0, does the corresponding definition ever reach basic block?</a:t>
            </a:r>
          </a:p>
          <a:p>
            <a:r>
              <a:rPr lang="en-US" sz="2800"/>
              <a:t>If bit is 1, is does the corresponding definition always reach the basic block?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ChangeArrowheads="1"/>
          </p:cNvSpPr>
          <p:nvPr/>
        </p:nvSpPr>
        <p:spPr bwMode="auto">
          <a:xfrm>
            <a:off x="3810000" y="533400"/>
            <a:ext cx="1600200" cy="17526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</a:t>
            </a:r>
            <a:r>
              <a:rPr lang="en-US">
                <a:solidFill>
                  <a:srgbClr val="99FF99"/>
                </a:solidFill>
              </a:rPr>
              <a:t>1:</a:t>
            </a:r>
            <a:r>
              <a:rPr lang="en-US"/>
              <a:t> s = 0; </a:t>
            </a:r>
          </a:p>
          <a:p>
            <a:pPr algn="ctr"/>
            <a:r>
              <a:rPr lang="en-US">
                <a:solidFill>
                  <a:srgbClr val="99FF99"/>
                </a:solidFill>
              </a:rPr>
              <a:t>2:</a:t>
            </a:r>
            <a:r>
              <a:rPr lang="en-US"/>
              <a:t> a = 4; </a:t>
            </a:r>
          </a:p>
          <a:p>
            <a:pPr algn="ctr"/>
            <a:r>
              <a:rPr lang="en-US">
                <a:solidFill>
                  <a:srgbClr val="99FF99"/>
                </a:solidFill>
              </a:rPr>
              <a:t>3:</a:t>
            </a:r>
            <a:r>
              <a:rPr lang="en-US"/>
              <a:t> i = 0;</a:t>
            </a:r>
          </a:p>
          <a:p>
            <a:pPr algn="ctr"/>
            <a:r>
              <a:rPr lang="en-US"/>
              <a:t>k == 0 </a:t>
            </a:r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2997200" y="3200400"/>
            <a:ext cx="12700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99FF99"/>
                </a:solidFill>
              </a:rPr>
              <a:t>4:</a:t>
            </a:r>
            <a:r>
              <a:rPr lang="en-US"/>
              <a:t> b = 1;</a:t>
            </a:r>
          </a:p>
          <a:p>
            <a:pPr algn="ctr"/>
            <a:endParaRPr lang="en-US" sz="800"/>
          </a:p>
        </p:txBody>
      </p:sp>
      <p:sp>
        <p:nvSpPr>
          <p:cNvPr id="819204" name="Rectangle 4"/>
          <p:cNvSpPr>
            <a:spLocks noChangeArrowheads="1"/>
          </p:cNvSpPr>
          <p:nvPr/>
        </p:nvSpPr>
        <p:spPr bwMode="auto">
          <a:xfrm>
            <a:off x="4876800" y="3200400"/>
            <a:ext cx="13208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99FF99"/>
                </a:solidFill>
              </a:rPr>
              <a:t>5:</a:t>
            </a:r>
            <a:r>
              <a:rPr lang="en-US"/>
              <a:t> b = 2;</a:t>
            </a:r>
          </a:p>
          <a:p>
            <a:pPr algn="ctr"/>
            <a:endParaRPr lang="en-US" sz="800"/>
          </a:p>
        </p:txBody>
      </p:sp>
      <p:sp>
        <p:nvSpPr>
          <p:cNvPr id="819208" name="Line 8"/>
          <p:cNvSpPr>
            <a:spLocks noChangeShapeType="1"/>
          </p:cNvSpPr>
          <p:nvPr/>
        </p:nvSpPr>
        <p:spPr bwMode="auto">
          <a:xfrm flipH="1">
            <a:off x="3810000" y="2286000"/>
            <a:ext cx="7620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09" name="Line 9"/>
          <p:cNvSpPr>
            <a:spLocks noChangeShapeType="1"/>
          </p:cNvSpPr>
          <p:nvPr/>
        </p:nvSpPr>
        <p:spPr bwMode="auto">
          <a:xfrm>
            <a:off x="4572000" y="2286000"/>
            <a:ext cx="8382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10" name="Line 10"/>
          <p:cNvSpPr>
            <a:spLocks noChangeShapeType="1"/>
          </p:cNvSpPr>
          <p:nvPr/>
        </p:nvSpPr>
        <p:spPr bwMode="auto">
          <a:xfrm>
            <a:off x="3886200" y="3733800"/>
            <a:ext cx="6858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11" name="Line 11"/>
          <p:cNvSpPr>
            <a:spLocks noChangeShapeType="1"/>
          </p:cNvSpPr>
          <p:nvPr/>
        </p:nvSpPr>
        <p:spPr bwMode="auto">
          <a:xfrm flipH="1">
            <a:off x="4572000" y="3733800"/>
            <a:ext cx="838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12" name="Line 12"/>
          <p:cNvSpPr>
            <a:spLocks noChangeShapeType="1"/>
          </p:cNvSpPr>
          <p:nvPr/>
        </p:nvSpPr>
        <p:spPr bwMode="auto">
          <a:xfrm flipH="1">
            <a:off x="4038600" y="50292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13" name="Line 13"/>
          <p:cNvSpPr>
            <a:spLocks noChangeShapeType="1"/>
          </p:cNvSpPr>
          <p:nvPr/>
        </p:nvSpPr>
        <p:spPr bwMode="auto">
          <a:xfrm>
            <a:off x="4953000" y="50292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14" name="Freeform 14"/>
          <p:cNvSpPr>
            <a:spLocks/>
          </p:cNvSpPr>
          <p:nvPr/>
        </p:nvSpPr>
        <p:spPr bwMode="auto">
          <a:xfrm>
            <a:off x="1397000" y="4483100"/>
            <a:ext cx="2641600" cy="2451100"/>
          </a:xfrm>
          <a:custGeom>
            <a:avLst/>
            <a:gdLst/>
            <a:ahLst/>
            <a:cxnLst>
              <a:cxn ang="0">
                <a:pos x="1088" y="1104"/>
              </a:cxn>
              <a:cxn ang="0">
                <a:pos x="320" y="1392"/>
              </a:cxn>
              <a:cxn ang="0">
                <a:pos x="224" y="192"/>
              </a:cxn>
              <a:cxn ang="0">
                <a:pos x="1664" y="240"/>
              </a:cxn>
            </a:cxnLst>
            <a:rect l="0" t="0" r="r" b="b"/>
            <a:pathLst>
              <a:path w="1664" h="1544">
                <a:moveTo>
                  <a:pt x="1088" y="1104"/>
                </a:moveTo>
                <a:cubicBezTo>
                  <a:pt x="776" y="1324"/>
                  <a:pt x="464" y="1544"/>
                  <a:pt x="320" y="1392"/>
                </a:cubicBezTo>
                <a:cubicBezTo>
                  <a:pt x="176" y="1240"/>
                  <a:pt x="0" y="384"/>
                  <a:pt x="224" y="192"/>
                </a:cubicBezTo>
                <a:cubicBezTo>
                  <a:pt x="448" y="0"/>
                  <a:pt x="1424" y="232"/>
                  <a:pt x="1664" y="24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15" name="Text Box 15"/>
          <p:cNvSpPr txBox="1">
            <a:spLocks noChangeArrowheads="1"/>
          </p:cNvSpPr>
          <p:nvPr/>
        </p:nvSpPr>
        <p:spPr bwMode="auto">
          <a:xfrm>
            <a:off x="4038600" y="762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0000000</a:t>
            </a:r>
            <a:endParaRPr lang="en-US"/>
          </a:p>
        </p:txBody>
      </p:sp>
      <p:sp>
        <p:nvSpPr>
          <p:cNvPr id="819216" name="Text Box 16"/>
          <p:cNvSpPr txBox="1">
            <a:spLocks noChangeArrowheads="1"/>
          </p:cNvSpPr>
          <p:nvPr/>
        </p:nvSpPr>
        <p:spPr bwMode="auto">
          <a:xfrm>
            <a:off x="5257800" y="27432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1110000</a:t>
            </a:r>
            <a:endParaRPr lang="en-US"/>
          </a:p>
        </p:txBody>
      </p:sp>
      <p:sp>
        <p:nvSpPr>
          <p:cNvPr id="819217" name="Text Box 17"/>
          <p:cNvSpPr txBox="1">
            <a:spLocks noChangeArrowheads="1"/>
          </p:cNvSpPr>
          <p:nvPr/>
        </p:nvSpPr>
        <p:spPr bwMode="auto">
          <a:xfrm>
            <a:off x="2711450" y="27432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1110000</a:t>
            </a:r>
            <a:endParaRPr lang="en-US"/>
          </a:p>
        </p:txBody>
      </p:sp>
      <p:sp>
        <p:nvSpPr>
          <p:cNvPr id="819218" name="Text Box 18"/>
          <p:cNvSpPr txBox="1">
            <a:spLocks noChangeArrowheads="1"/>
          </p:cNvSpPr>
          <p:nvPr/>
        </p:nvSpPr>
        <p:spPr bwMode="auto">
          <a:xfrm>
            <a:off x="4692650" y="41148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1111100</a:t>
            </a:r>
            <a:endParaRPr lang="en-US"/>
          </a:p>
        </p:txBody>
      </p:sp>
      <p:sp>
        <p:nvSpPr>
          <p:cNvPr id="819219" name="Text Box 19"/>
          <p:cNvSpPr txBox="1">
            <a:spLocks noChangeArrowheads="1"/>
          </p:cNvSpPr>
          <p:nvPr/>
        </p:nvSpPr>
        <p:spPr bwMode="auto">
          <a:xfrm>
            <a:off x="2254250" y="49530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1111100</a:t>
            </a:r>
            <a:endParaRPr lang="en-US"/>
          </a:p>
        </p:txBody>
      </p:sp>
      <p:sp>
        <p:nvSpPr>
          <p:cNvPr id="819220" name="Text Box 20"/>
          <p:cNvSpPr txBox="1">
            <a:spLocks noChangeArrowheads="1"/>
          </p:cNvSpPr>
          <p:nvPr/>
        </p:nvSpPr>
        <p:spPr bwMode="auto">
          <a:xfrm>
            <a:off x="5638800" y="51054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1111100</a:t>
            </a:r>
            <a:endParaRPr lang="en-US"/>
          </a:p>
        </p:txBody>
      </p:sp>
      <p:sp>
        <p:nvSpPr>
          <p:cNvPr id="819221" name="Text Box 21"/>
          <p:cNvSpPr txBox="1">
            <a:spLocks noChangeArrowheads="1"/>
          </p:cNvSpPr>
          <p:nvPr/>
        </p:nvSpPr>
        <p:spPr bwMode="auto">
          <a:xfrm>
            <a:off x="4692650" y="4114800"/>
            <a:ext cx="1250950" cy="457200"/>
          </a:xfrm>
          <a:prstGeom prst="rect">
            <a:avLst/>
          </a:prstGeom>
          <a:solidFill>
            <a:srgbClr val="0033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1111111</a:t>
            </a:r>
            <a:endParaRPr lang="en-US"/>
          </a:p>
        </p:txBody>
      </p:sp>
      <p:sp>
        <p:nvSpPr>
          <p:cNvPr id="819222" name="Text Box 22"/>
          <p:cNvSpPr txBox="1">
            <a:spLocks noChangeArrowheads="1"/>
          </p:cNvSpPr>
          <p:nvPr/>
        </p:nvSpPr>
        <p:spPr bwMode="auto">
          <a:xfrm>
            <a:off x="2254250" y="4953000"/>
            <a:ext cx="1250950" cy="457200"/>
          </a:xfrm>
          <a:prstGeom prst="rect">
            <a:avLst/>
          </a:prstGeom>
          <a:solidFill>
            <a:srgbClr val="0033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1111111</a:t>
            </a:r>
            <a:endParaRPr lang="en-US"/>
          </a:p>
        </p:txBody>
      </p:sp>
      <p:sp>
        <p:nvSpPr>
          <p:cNvPr id="819223" name="Text Box 23"/>
          <p:cNvSpPr txBox="1">
            <a:spLocks noChangeArrowheads="1"/>
          </p:cNvSpPr>
          <p:nvPr/>
        </p:nvSpPr>
        <p:spPr bwMode="auto">
          <a:xfrm>
            <a:off x="5638800" y="5105400"/>
            <a:ext cx="1250950" cy="457200"/>
          </a:xfrm>
          <a:prstGeom prst="rect">
            <a:avLst/>
          </a:prstGeom>
          <a:solidFill>
            <a:srgbClr val="0033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1111111</a:t>
            </a:r>
            <a:endParaRPr lang="en-US"/>
          </a:p>
        </p:txBody>
      </p:sp>
      <p:sp>
        <p:nvSpPr>
          <p:cNvPr id="819224" name="Text Box 24"/>
          <p:cNvSpPr txBox="1">
            <a:spLocks noChangeArrowheads="1"/>
          </p:cNvSpPr>
          <p:nvPr/>
        </p:nvSpPr>
        <p:spPr bwMode="auto">
          <a:xfrm>
            <a:off x="4038600" y="-76200"/>
            <a:ext cx="116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9900"/>
                </a:solidFill>
                <a:latin typeface="Arial" charset="0"/>
              </a:rPr>
              <a:t>1 2 3 4 5 6 7</a:t>
            </a:r>
          </a:p>
        </p:txBody>
      </p:sp>
      <p:sp>
        <p:nvSpPr>
          <p:cNvPr id="819225" name="Text Box 25"/>
          <p:cNvSpPr txBox="1">
            <a:spLocks noChangeArrowheads="1"/>
          </p:cNvSpPr>
          <p:nvPr/>
        </p:nvSpPr>
        <p:spPr bwMode="auto">
          <a:xfrm>
            <a:off x="2762250" y="2590800"/>
            <a:ext cx="116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9900"/>
                </a:solidFill>
                <a:latin typeface="Arial" charset="0"/>
              </a:rPr>
              <a:t>1 2 3 4 5 6 7</a:t>
            </a:r>
          </a:p>
        </p:txBody>
      </p:sp>
      <p:sp>
        <p:nvSpPr>
          <p:cNvPr id="819226" name="Text Box 26"/>
          <p:cNvSpPr txBox="1">
            <a:spLocks noChangeArrowheads="1"/>
          </p:cNvSpPr>
          <p:nvPr/>
        </p:nvSpPr>
        <p:spPr bwMode="auto">
          <a:xfrm>
            <a:off x="5257800" y="2590800"/>
            <a:ext cx="116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9900"/>
                </a:solidFill>
                <a:latin typeface="Arial" charset="0"/>
              </a:rPr>
              <a:t>1 2 3 4 5 6 7</a:t>
            </a:r>
          </a:p>
        </p:txBody>
      </p:sp>
      <p:sp>
        <p:nvSpPr>
          <p:cNvPr id="819227" name="Text Box 27"/>
          <p:cNvSpPr txBox="1">
            <a:spLocks noChangeArrowheads="1"/>
          </p:cNvSpPr>
          <p:nvPr/>
        </p:nvSpPr>
        <p:spPr bwMode="auto">
          <a:xfrm>
            <a:off x="2254250" y="4800600"/>
            <a:ext cx="116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9900"/>
                </a:solidFill>
                <a:latin typeface="Arial" charset="0"/>
              </a:rPr>
              <a:t>1 2 3 4 5 6 7</a:t>
            </a:r>
          </a:p>
        </p:txBody>
      </p:sp>
      <p:sp>
        <p:nvSpPr>
          <p:cNvPr id="819228" name="Text Box 28"/>
          <p:cNvSpPr txBox="1">
            <a:spLocks noChangeArrowheads="1"/>
          </p:cNvSpPr>
          <p:nvPr/>
        </p:nvSpPr>
        <p:spPr bwMode="auto">
          <a:xfrm>
            <a:off x="4692650" y="3962400"/>
            <a:ext cx="116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9900"/>
                </a:solidFill>
                <a:latin typeface="Arial" charset="0"/>
              </a:rPr>
              <a:t>1 2 3 4 5 6 7</a:t>
            </a:r>
          </a:p>
        </p:txBody>
      </p:sp>
      <p:sp>
        <p:nvSpPr>
          <p:cNvPr id="819229" name="Text Box 29"/>
          <p:cNvSpPr txBox="1">
            <a:spLocks noChangeArrowheads="1"/>
          </p:cNvSpPr>
          <p:nvPr/>
        </p:nvSpPr>
        <p:spPr bwMode="auto">
          <a:xfrm>
            <a:off x="5638800" y="4953000"/>
            <a:ext cx="116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9900"/>
                </a:solidFill>
                <a:latin typeface="Arial" charset="0"/>
              </a:rPr>
              <a:t>1 2 3 4 5 6 7</a:t>
            </a:r>
          </a:p>
        </p:txBody>
      </p:sp>
      <p:sp>
        <p:nvSpPr>
          <p:cNvPr id="819230" name="Text Box 30"/>
          <p:cNvSpPr txBox="1">
            <a:spLocks noChangeArrowheads="1"/>
          </p:cNvSpPr>
          <p:nvPr/>
        </p:nvSpPr>
        <p:spPr bwMode="auto">
          <a:xfrm>
            <a:off x="4079875" y="19812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FF33"/>
                </a:solidFill>
              </a:rPr>
              <a:t>1110000</a:t>
            </a:r>
          </a:p>
        </p:txBody>
      </p:sp>
      <p:sp>
        <p:nvSpPr>
          <p:cNvPr id="819231" name="Text Box 31"/>
          <p:cNvSpPr txBox="1">
            <a:spLocks noChangeArrowheads="1"/>
          </p:cNvSpPr>
          <p:nvPr/>
        </p:nvSpPr>
        <p:spPr bwMode="auto">
          <a:xfrm>
            <a:off x="3124200" y="3443288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CCFF33"/>
                </a:solidFill>
              </a:rPr>
              <a:t>1111000</a:t>
            </a:r>
          </a:p>
        </p:txBody>
      </p:sp>
      <p:sp>
        <p:nvSpPr>
          <p:cNvPr id="819232" name="Text Box 32"/>
          <p:cNvSpPr txBox="1">
            <a:spLocks noChangeArrowheads="1"/>
          </p:cNvSpPr>
          <p:nvPr/>
        </p:nvSpPr>
        <p:spPr bwMode="auto">
          <a:xfrm>
            <a:off x="5029200" y="3443288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FF33"/>
                </a:solidFill>
              </a:rPr>
              <a:t>1110100</a:t>
            </a:r>
          </a:p>
        </p:txBody>
      </p:sp>
      <p:sp>
        <p:nvSpPr>
          <p:cNvPr id="819233" name="Text Box 33"/>
          <p:cNvSpPr txBox="1">
            <a:spLocks noChangeArrowheads="1"/>
          </p:cNvSpPr>
          <p:nvPr/>
        </p:nvSpPr>
        <p:spPr bwMode="auto">
          <a:xfrm>
            <a:off x="4079875" y="4738688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FF33"/>
                </a:solidFill>
              </a:rPr>
              <a:t>1111100</a:t>
            </a:r>
          </a:p>
        </p:txBody>
      </p:sp>
      <p:sp>
        <p:nvSpPr>
          <p:cNvPr id="819234" name="Text Box 34"/>
          <p:cNvSpPr txBox="1">
            <a:spLocks noChangeArrowheads="1"/>
          </p:cNvSpPr>
          <p:nvPr/>
        </p:nvSpPr>
        <p:spPr bwMode="auto">
          <a:xfrm>
            <a:off x="2825750" y="59436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FF33"/>
                </a:solidFill>
              </a:rPr>
              <a:t>0101111</a:t>
            </a:r>
          </a:p>
        </p:txBody>
      </p:sp>
      <p:sp>
        <p:nvSpPr>
          <p:cNvPr id="819235" name="Text Box 35"/>
          <p:cNvSpPr txBox="1">
            <a:spLocks noChangeArrowheads="1"/>
          </p:cNvSpPr>
          <p:nvPr/>
        </p:nvSpPr>
        <p:spPr bwMode="auto">
          <a:xfrm>
            <a:off x="5486400" y="57150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FF33"/>
                </a:solidFill>
              </a:rPr>
              <a:t>1111100</a:t>
            </a:r>
          </a:p>
        </p:txBody>
      </p:sp>
      <p:sp>
        <p:nvSpPr>
          <p:cNvPr id="819236" name="Text Box 36"/>
          <p:cNvSpPr txBox="1">
            <a:spLocks noChangeArrowheads="1"/>
          </p:cNvSpPr>
          <p:nvPr/>
        </p:nvSpPr>
        <p:spPr bwMode="auto">
          <a:xfrm>
            <a:off x="4114800" y="4724400"/>
            <a:ext cx="984250" cy="366713"/>
          </a:xfrm>
          <a:prstGeom prst="rect">
            <a:avLst/>
          </a:prstGeom>
          <a:solidFill>
            <a:srgbClr val="00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FF33"/>
                </a:solidFill>
              </a:rPr>
              <a:t>1111111</a:t>
            </a:r>
          </a:p>
        </p:txBody>
      </p:sp>
      <p:sp>
        <p:nvSpPr>
          <p:cNvPr id="819205" name="Rectangle 5"/>
          <p:cNvSpPr>
            <a:spLocks noChangeArrowheads="1"/>
          </p:cNvSpPr>
          <p:nvPr/>
        </p:nvSpPr>
        <p:spPr bwMode="auto">
          <a:xfrm>
            <a:off x="4038600" y="4495800"/>
            <a:ext cx="11430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 &lt; n</a:t>
            </a:r>
          </a:p>
          <a:p>
            <a:pPr algn="ctr"/>
            <a:endParaRPr lang="en-US" sz="800"/>
          </a:p>
        </p:txBody>
      </p:sp>
      <p:sp>
        <p:nvSpPr>
          <p:cNvPr id="819237" name="Text Box 37"/>
          <p:cNvSpPr txBox="1">
            <a:spLocks noChangeArrowheads="1"/>
          </p:cNvSpPr>
          <p:nvPr/>
        </p:nvSpPr>
        <p:spPr bwMode="auto">
          <a:xfrm>
            <a:off x="5410200" y="5715000"/>
            <a:ext cx="984250" cy="366713"/>
          </a:xfrm>
          <a:prstGeom prst="rect">
            <a:avLst/>
          </a:prstGeom>
          <a:solidFill>
            <a:srgbClr val="00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FF33"/>
                </a:solidFill>
              </a:rPr>
              <a:t>1111111</a:t>
            </a:r>
          </a:p>
        </p:txBody>
      </p:sp>
      <p:sp>
        <p:nvSpPr>
          <p:cNvPr id="819207" name="Rectangle 7"/>
          <p:cNvSpPr>
            <a:spLocks noChangeArrowheads="1"/>
          </p:cNvSpPr>
          <p:nvPr/>
        </p:nvSpPr>
        <p:spPr bwMode="auto">
          <a:xfrm>
            <a:off x="5029200" y="5486400"/>
            <a:ext cx="19812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return s</a:t>
            </a:r>
          </a:p>
          <a:p>
            <a:pPr algn="ctr"/>
            <a:endParaRPr lang="en-US" sz="800"/>
          </a:p>
        </p:txBody>
      </p:sp>
      <p:sp>
        <p:nvSpPr>
          <p:cNvPr id="819206" name="Rectangle 6"/>
          <p:cNvSpPr>
            <a:spLocks noChangeArrowheads="1"/>
          </p:cNvSpPr>
          <p:nvPr/>
        </p:nvSpPr>
        <p:spPr bwMode="auto">
          <a:xfrm>
            <a:off x="2209800" y="5334000"/>
            <a:ext cx="2438400" cy="914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99FF99"/>
                </a:solidFill>
              </a:rPr>
              <a:t>6:</a:t>
            </a:r>
            <a:r>
              <a:rPr lang="en-US"/>
              <a:t> s = s + a*b;</a:t>
            </a:r>
          </a:p>
          <a:p>
            <a:pPr algn="ctr"/>
            <a:r>
              <a:rPr lang="en-US">
                <a:solidFill>
                  <a:srgbClr val="99FF99"/>
                </a:solidFill>
              </a:rPr>
              <a:t>7:</a:t>
            </a:r>
            <a:r>
              <a:rPr lang="en-US"/>
              <a:t> i = i + 1;</a:t>
            </a:r>
          </a:p>
          <a:p>
            <a:pPr algn="ctr"/>
            <a:r>
              <a:rPr lang="en-US" sz="80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7575"/>
                </a:solidFill>
              </a:rPr>
              <a:t>Reaching Definitions</a:t>
            </a:r>
          </a:p>
          <a:p>
            <a:r>
              <a:rPr lang="en-US" b="1"/>
              <a:t>Available Expressions</a:t>
            </a:r>
          </a:p>
          <a:p>
            <a:r>
              <a:rPr lang="en-US"/>
              <a:t>Liveness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Available Expressions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An expression x+y is available at a point p if </a:t>
            </a:r>
          </a:p>
          <a:p>
            <a:pPr lvl="1"/>
            <a:r>
              <a:rPr lang="en-US" sz="2400"/>
              <a:t>every path from the initial node to p must evaluate x+y before reaching p, </a:t>
            </a:r>
          </a:p>
          <a:p>
            <a:pPr lvl="1"/>
            <a:r>
              <a:rPr lang="en-US" sz="2400"/>
              <a:t>and there are no assignments to x or y after the evaluation but before p.</a:t>
            </a:r>
          </a:p>
          <a:p>
            <a:r>
              <a:rPr lang="en-US" sz="2800"/>
              <a:t>Available Expression information can be used to do global (across basic blocks) CSE</a:t>
            </a:r>
          </a:p>
          <a:p>
            <a:r>
              <a:rPr lang="en-US" sz="2800"/>
              <a:t>If expression is available at use, no need to reevaluate it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2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Available Expression</a:t>
            </a:r>
          </a:p>
        </p:txBody>
      </p:sp>
      <p:sp>
        <p:nvSpPr>
          <p:cNvPr id="847875" name="Text Box 3"/>
          <p:cNvSpPr txBox="1">
            <a:spLocks noChangeArrowheads="1"/>
          </p:cNvSpPr>
          <p:nvPr/>
        </p:nvSpPr>
        <p:spPr bwMode="auto">
          <a:xfrm>
            <a:off x="3886200" y="1455738"/>
            <a:ext cx="1371600" cy="1363662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 = b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 = e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f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47876" name="Text Box 4"/>
          <p:cNvSpPr txBox="1">
            <a:spLocks noChangeArrowheads="1"/>
          </p:cNvSpPr>
          <p:nvPr/>
        </p:nvSpPr>
        <p:spPr bwMode="auto">
          <a:xfrm>
            <a:off x="2362200" y="3810000"/>
            <a:ext cx="13716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g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47877" name="Text Box 5"/>
          <p:cNvSpPr txBox="1">
            <a:spLocks noChangeArrowheads="1"/>
          </p:cNvSpPr>
          <p:nvPr/>
        </p:nvSpPr>
        <p:spPr bwMode="auto">
          <a:xfrm>
            <a:off x="3429000" y="5638800"/>
            <a:ext cx="22860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j = a + b + c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cxnSp>
        <p:nvCxnSpPr>
          <p:cNvPr id="847878" name="AutoShape 6"/>
          <p:cNvCxnSpPr>
            <a:cxnSpLocks noChangeShapeType="1"/>
            <a:stCxn id="847888" idx="2"/>
            <a:endCxn id="847876" idx="0"/>
          </p:cNvCxnSpPr>
          <p:nvPr/>
        </p:nvCxnSpPr>
        <p:spPr bwMode="auto">
          <a:xfrm flipH="1">
            <a:off x="3048000" y="2819400"/>
            <a:ext cx="1371600" cy="976313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47879" name="AutoShape 7"/>
          <p:cNvCxnSpPr>
            <a:cxnSpLocks noChangeShapeType="1"/>
            <a:stCxn id="847889" idx="2"/>
            <a:endCxn id="847883" idx="0"/>
          </p:cNvCxnSpPr>
          <p:nvPr/>
        </p:nvCxnSpPr>
        <p:spPr bwMode="auto">
          <a:xfrm>
            <a:off x="4724400" y="2819400"/>
            <a:ext cx="1524000" cy="79375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47880" name="AutoShape 8"/>
          <p:cNvCxnSpPr>
            <a:cxnSpLocks noChangeShapeType="1"/>
            <a:stCxn id="847883" idx="2"/>
            <a:endCxn id="847887" idx="0"/>
          </p:cNvCxnSpPr>
          <p:nvPr/>
        </p:nvCxnSpPr>
        <p:spPr bwMode="auto">
          <a:xfrm flipH="1">
            <a:off x="4724400" y="4640263"/>
            <a:ext cx="1524000" cy="998537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47881" name="AutoShape 9"/>
          <p:cNvCxnSpPr>
            <a:cxnSpLocks noChangeShapeType="1"/>
            <a:stCxn id="847876" idx="2"/>
            <a:endCxn id="847886" idx="0"/>
          </p:cNvCxnSpPr>
          <p:nvPr/>
        </p:nvCxnSpPr>
        <p:spPr bwMode="auto">
          <a:xfrm>
            <a:off x="3048000" y="4457700"/>
            <a:ext cx="1371600" cy="118110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47882" name="AutoShape 10"/>
          <p:cNvCxnSpPr>
            <a:cxnSpLocks noChangeShapeType="1"/>
            <a:stCxn id="847884" idx="2"/>
            <a:endCxn id="847885" idx="0"/>
          </p:cNvCxnSpPr>
          <p:nvPr/>
        </p:nvCxnSpPr>
        <p:spPr bwMode="auto">
          <a:xfrm rot="16200000" flipV="1">
            <a:off x="6015831" y="4088607"/>
            <a:ext cx="998537" cy="76200"/>
          </a:xfrm>
          <a:prstGeom prst="curvedConnector5">
            <a:avLst>
              <a:gd name="adj1" fmla="val -39750"/>
              <a:gd name="adj2" fmla="val -1614583"/>
              <a:gd name="adj3" fmla="val 131634"/>
            </a:avLst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sp>
        <p:nvSpPr>
          <p:cNvPr id="847883" name="Text Box 11"/>
          <p:cNvSpPr txBox="1">
            <a:spLocks noChangeArrowheads="1"/>
          </p:cNvSpPr>
          <p:nvPr/>
        </p:nvSpPr>
        <p:spPr bwMode="auto">
          <a:xfrm>
            <a:off x="5562600" y="3627438"/>
            <a:ext cx="1371600" cy="998537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b = a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h = c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47884" name="Rectangle 12"/>
          <p:cNvSpPr>
            <a:spLocks noChangeArrowheads="1"/>
          </p:cNvSpPr>
          <p:nvPr/>
        </p:nvSpPr>
        <p:spPr bwMode="auto">
          <a:xfrm>
            <a:off x="6400800" y="44735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885" name="Rectangle 13"/>
          <p:cNvSpPr>
            <a:spLocks noChangeArrowheads="1"/>
          </p:cNvSpPr>
          <p:nvPr/>
        </p:nvSpPr>
        <p:spPr bwMode="auto">
          <a:xfrm>
            <a:off x="6324600" y="3627438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886" name="Rectangle 14"/>
          <p:cNvSpPr>
            <a:spLocks noChangeArrowheads="1"/>
          </p:cNvSpPr>
          <p:nvPr/>
        </p:nvSpPr>
        <p:spPr bwMode="auto">
          <a:xfrm>
            <a:off x="42672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887" name="Rectangle 15"/>
          <p:cNvSpPr>
            <a:spLocks noChangeArrowheads="1"/>
          </p:cNvSpPr>
          <p:nvPr/>
        </p:nvSpPr>
        <p:spPr bwMode="auto">
          <a:xfrm>
            <a:off x="45720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888" name="Rectangle 16"/>
          <p:cNvSpPr>
            <a:spLocks noChangeArrowheads="1"/>
          </p:cNvSpPr>
          <p:nvPr/>
        </p:nvSpPr>
        <p:spPr bwMode="auto">
          <a:xfrm>
            <a:off x="42672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889" name="Rectangle 17"/>
          <p:cNvSpPr>
            <a:spLocks noChangeArrowheads="1"/>
          </p:cNvSpPr>
          <p:nvPr/>
        </p:nvSpPr>
        <p:spPr bwMode="auto">
          <a:xfrm>
            <a:off x="45720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the Expression Available?</a:t>
            </a:r>
          </a:p>
        </p:txBody>
      </p:sp>
      <p:sp>
        <p:nvSpPr>
          <p:cNvPr id="848899" name="Text Box 3"/>
          <p:cNvSpPr txBox="1">
            <a:spLocks noChangeArrowheads="1"/>
          </p:cNvSpPr>
          <p:nvPr/>
        </p:nvSpPr>
        <p:spPr bwMode="auto">
          <a:xfrm>
            <a:off x="3886200" y="1455738"/>
            <a:ext cx="1371600" cy="1363662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 = b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 = e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f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48900" name="Text Box 4"/>
          <p:cNvSpPr txBox="1">
            <a:spLocks noChangeArrowheads="1"/>
          </p:cNvSpPr>
          <p:nvPr/>
        </p:nvSpPr>
        <p:spPr bwMode="auto">
          <a:xfrm>
            <a:off x="2362200" y="3810000"/>
            <a:ext cx="13716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g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48901" name="Text Box 5"/>
          <p:cNvSpPr txBox="1">
            <a:spLocks noChangeArrowheads="1"/>
          </p:cNvSpPr>
          <p:nvPr/>
        </p:nvSpPr>
        <p:spPr bwMode="auto">
          <a:xfrm>
            <a:off x="3429000" y="5638800"/>
            <a:ext cx="22860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j = a + b + c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cxnSp>
        <p:nvCxnSpPr>
          <p:cNvPr id="848902" name="AutoShape 6"/>
          <p:cNvCxnSpPr>
            <a:cxnSpLocks noChangeShapeType="1"/>
            <a:stCxn id="848912" idx="2"/>
            <a:endCxn id="848900" idx="0"/>
          </p:cNvCxnSpPr>
          <p:nvPr/>
        </p:nvCxnSpPr>
        <p:spPr bwMode="auto">
          <a:xfrm flipH="1">
            <a:off x="3048000" y="2819400"/>
            <a:ext cx="1371600" cy="976313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48903" name="AutoShape 7"/>
          <p:cNvCxnSpPr>
            <a:cxnSpLocks noChangeShapeType="1"/>
            <a:stCxn id="848913" idx="2"/>
            <a:endCxn id="848907" idx="0"/>
          </p:cNvCxnSpPr>
          <p:nvPr/>
        </p:nvCxnSpPr>
        <p:spPr bwMode="auto">
          <a:xfrm>
            <a:off x="4724400" y="2819400"/>
            <a:ext cx="1524000" cy="79375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48904" name="AutoShape 8"/>
          <p:cNvCxnSpPr>
            <a:cxnSpLocks noChangeShapeType="1"/>
            <a:stCxn id="848907" idx="2"/>
            <a:endCxn id="848911" idx="0"/>
          </p:cNvCxnSpPr>
          <p:nvPr/>
        </p:nvCxnSpPr>
        <p:spPr bwMode="auto">
          <a:xfrm flipH="1">
            <a:off x="4724400" y="4640263"/>
            <a:ext cx="1524000" cy="998537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48905" name="AutoShape 9"/>
          <p:cNvCxnSpPr>
            <a:cxnSpLocks noChangeShapeType="1"/>
            <a:stCxn id="848900" idx="2"/>
            <a:endCxn id="848910" idx="0"/>
          </p:cNvCxnSpPr>
          <p:nvPr/>
        </p:nvCxnSpPr>
        <p:spPr bwMode="auto">
          <a:xfrm>
            <a:off x="3048000" y="4457700"/>
            <a:ext cx="1371600" cy="118110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48906" name="AutoShape 10"/>
          <p:cNvCxnSpPr>
            <a:cxnSpLocks noChangeShapeType="1"/>
            <a:stCxn id="848908" idx="2"/>
            <a:endCxn id="848909" idx="0"/>
          </p:cNvCxnSpPr>
          <p:nvPr/>
        </p:nvCxnSpPr>
        <p:spPr bwMode="auto">
          <a:xfrm rot="16200000" flipV="1">
            <a:off x="6015831" y="4088607"/>
            <a:ext cx="998537" cy="76200"/>
          </a:xfrm>
          <a:prstGeom prst="curvedConnector5">
            <a:avLst>
              <a:gd name="adj1" fmla="val -39750"/>
              <a:gd name="adj2" fmla="val -1614583"/>
              <a:gd name="adj3" fmla="val 131634"/>
            </a:avLst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sp>
        <p:nvSpPr>
          <p:cNvPr id="848907" name="Text Box 11"/>
          <p:cNvSpPr txBox="1">
            <a:spLocks noChangeArrowheads="1"/>
          </p:cNvSpPr>
          <p:nvPr/>
        </p:nvSpPr>
        <p:spPr bwMode="auto">
          <a:xfrm>
            <a:off x="5562600" y="3627438"/>
            <a:ext cx="1371600" cy="998537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b = a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h = c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48908" name="Rectangle 12"/>
          <p:cNvSpPr>
            <a:spLocks noChangeArrowheads="1"/>
          </p:cNvSpPr>
          <p:nvPr/>
        </p:nvSpPr>
        <p:spPr bwMode="auto">
          <a:xfrm>
            <a:off x="6400800" y="44735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909" name="Rectangle 13"/>
          <p:cNvSpPr>
            <a:spLocks noChangeArrowheads="1"/>
          </p:cNvSpPr>
          <p:nvPr/>
        </p:nvSpPr>
        <p:spPr bwMode="auto">
          <a:xfrm>
            <a:off x="6324600" y="3627438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910" name="Rectangle 14"/>
          <p:cNvSpPr>
            <a:spLocks noChangeArrowheads="1"/>
          </p:cNvSpPr>
          <p:nvPr/>
        </p:nvSpPr>
        <p:spPr bwMode="auto">
          <a:xfrm>
            <a:off x="42672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911" name="Rectangle 15"/>
          <p:cNvSpPr>
            <a:spLocks noChangeArrowheads="1"/>
          </p:cNvSpPr>
          <p:nvPr/>
        </p:nvSpPr>
        <p:spPr bwMode="auto">
          <a:xfrm>
            <a:off x="45720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912" name="Rectangle 16"/>
          <p:cNvSpPr>
            <a:spLocks noChangeArrowheads="1"/>
          </p:cNvSpPr>
          <p:nvPr/>
        </p:nvSpPr>
        <p:spPr bwMode="auto">
          <a:xfrm>
            <a:off x="42672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913" name="Rectangle 17"/>
          <p:cNvSpPr>
            <a:spLocks noChangeArrowheads="1"/>
          </p:cNvSpPr>
          <p:nvPr/>
        </p:nvSpPr>
        <p:spPr bwMode="auto">
          <a:xfrm>
            <a:off x="45720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914" name="Oval 18"/>
          <p:cNvSpPr>
            <a:spLocks noChangeArrowheads="1"/>
          </p:cNvSpPr>
          <p:nvPr/>
        </p:nvSpPr>
        <p:spPr bwMode="auto">
          <a:xfrm>
            <a:off x="4343400" y="1524000"/>
            <a:ext cx="838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915" name="Rectangle 19"/>
          <p:cNvSpPr>
            <a:spLocks noChangeArrowheads="1"/>
          </p:cNvSpPr>
          <p:nvPr/>
        </p:nvSpPr>
        <p:spPr bwMode="auto">
          <a:xfrm>
            <a:off x="4953000" y="2590800"/>
            <a:ext cx="15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48916" name="AutoShape 20"/>
          <p:cNvCxnSpPr>
            <a:cxnSpLocks noChangeShapeType="1"/>
            <a:stCxn id="848914" idx="4"/>
            <a:endCxn id="848915" idx="3"/>
          </p:cNvCxnSpPr>
          <p:nvPr/>
        </p:nvCxnSpPr>
        <p:spPr bwMode="auto">
          <a:xfrm rot="16200000" flipH="1">
            <a:off x="4579144" y="2178844"/>
            <a:ext cx="709612" cy="342900"/>
          </a:xfrm>
          <a:prstGeom prst="curvedConnector4">
            <a:avLst>
              <a:gd name="adj1" fmla="val 40940"/>
              <a:gd name="adj2" fmla="val 166667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848917" name="Text Box 21"/>
          <p:cNvSpPr txBox="1">
            <a:spLocks noChangeArrowheads="1"/>
          </p:cNvSpPr>
          <p:nvPr/>
        </p:nvSpPr>
        <p:spPr bwMode="auto">
          <a:xfrm>
            <a:off x="6477000" y="1143000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rgbClr val="FF3300"/>
                </a:solidFill>
              </a:rPr>
              <a:t>YES!</a:t>
            </a:r>
            <a:endParaRPr lang="en-US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1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the Expression Available?</a:t>
            </a:r>
          </a:p>
        </p:txBody>
      </p:sp>
      <p:sp>
        <p:nvSpPr>
          <p:cNvPr id="849923" name="Text Box 3"/>
          <p:cNvSpPr txBox="1">
            <a:spLocks noChangeArrowheads="1"/>
          </p:cNvSpPr>
          <p:nvPr/>
        </p:nvSpPr>
        <p:spPr bwMode="auto">
          <a:xfrm>
            <a:off x="3886200" y="1455738"/>
            <a:ext cx="1371600" cy="1363662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 = b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 = e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f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49924" name="Text Box 4"/>
          <p:cNvSpPr txBox="1">
            <a:spLocks noChangeArrowheads="1"/>
          </p:cNvSpPr>
          <p:nvPr/>
        </p:nvSpPr>
        <p:spPr bwMode="auto">
          <a:xfrm>
            <a:off x="2362200" y="3810000"/>
            <a:ext cx="13716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g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49925" name="Text Box 5"/>
          <p:cNvSpPr txBox="1">
            <a:spLocks noChangeArrowheads="1"/>
          </p:cNvSpPr>
          <p:nvPr/>
        </p:nvSpPr>
        <p:spPr bwMode="auto">
          <a:xfrm>
            <a:off x="3429000" y="5638800"/>
            <a:ext cx="22860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j = a + b + c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cxnSp>
        <p:nvCxnSpPr>
          <p:cNvPr id="849926" name="AutoShape 6"/>
          <p:cNvCxnSpPr>
            <a:cxnSpLocks noChangeShapeType="1"/>
            <a:stCxn id="849936" idx="2"/>
            <a:endCxn id="849924" idx="0"/>
          </p:cNvCxnSpPr>
          <p:nvPr/>
        </p:nvCxnSpPr>
        <p:spPr bwMode="auto">
          <a:xfrm flipH="1">
            <a:off x="3048000" y="2819400"/>
            <a:ext cx="1371600" cy="976313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49927" name="AutoShape 7"/>
          <p:cNvCxnSpPr>
            <a:cxnSpLocks noChangeShapeType="1"/>
            <a:stCxn id="849937" idx="2"/>
            <a:endCxn id="849931" idx="0"/>
          </p:cNvCxnSpPr>
          <p:nvPr/>
        </p:nvCxnSpPr>
        <p:spPr bwMode="auto">
          <a:xfrm>
            <a:off x="4724400" y="2819400"/>
            <a:ext cx="1524000" cy="79375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49928" name="AutoShape 8"/>
          <p:cNvCxnSpPr>
            <a:cxnSpLocks noChangeShapeType="1"/>
            <a:stCxn id="849931" idx="2"/>
            <a:endCxn id="849935" idx="0"/>
          </p:cNvCxnSpPr>
          <p:nvPr/>
        </p:nvCxnSpPr>
        <p:spPr bwMode="auto">
          <a:xfrm flipH="1">
            <a:off x="4724400" y="4640263"/>
            <a:ext cx="1524000" cy="998537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49929" name="AutoShape 9"/>
          <p:cNvCxnSpPr>
            <a:cxnSpLocks noChangeShapeType="1"/>
            <a:stCxn id="849924" idx="2"/>
            <a:endCxn id="849934" idx="0"/>
          </p:cNvCxnSpPr>
          <p:nvPr/>
        </p:nvCxnSpPr>
        <p:spPr bwMode="auto">
          <a:xfrm>
            <a:off x="3048000" y="4457700"/>
            <a:ext cx="1371600" cy="118110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49930" name="AutoShape 10"/>
          <p:cNvCxnSpPr>
            <a:cxnSpLocks noChangeShapeType="1"/>
            <a:stCxn id="849932" idx="2"/>
            <a:endCxn id="849933" idx="0"/>
          </p:cNvCxnSpPr>
          <p:nvPr/>
        </p:nvCxnSpPr>
        <p:spPr bwMode="auto">
          <a:xfrm rot="16200000" flipV="1">
            <a:off x="6015831" y="4088607"/>
            <a:ext cx="998537" cy="76200"/>
          </a:xfrm>
          <a:prstGeom prst="curvedConnector5">
            <a:avLst>
              <a:gd name="adj1" fmla="val -39750"/>
              <a:gd name="adj2" fmla="val -1614583"/>
              <a:gd name="adj3" fmla="val 131634"/>
            </a:avLst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sp>
        <p:nvSpPr>
          <p:cNvPr id="849931" name="Text Box 11"/>
          <p:cNvSpPr txBox="1">
            <a:spLocks noChangeArrowheads="1"/>
          </p:cNvSpPr>
          <p:nvPr/>
        </p:nvSpPr>
        <p:spPr bwMode="auto">
          <a:xfrm>
            <a:off x="5562600" y="3627438"/>
            <a:ext cx="1371600" cy="998537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b = a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h = c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49932" name="Rectangle 12"/>
          <p:cNvSpPr>
            <a:spLocks noChangeArrowheads="1"/>
          </p:cNvSpPr>
          <p:nvPr/>
        </p:nvSpPr>
        <p:spPr bwMode="auto">
          <a:xfrm>
            <a:off x="6400800" y="44735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33" name="Rectangle 13"/>
          <p:cNvSpPr>
            <a:spLocks noChangeArrowheads="1"/>
          </p:cNvSpPr>
          <p:nvPr/>
        </p:nvSpPr>
        <p:spPr bwMode="auto">
          <a:xfrm>
            <a:off x="6324600" y="3627438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34" name="Rectangle 14"/>
          <p:cNvSpPr>
            <a:spLocks noChangeArrowheads="1"/>
          </p:cNvSpPr>
          <p:nvPr/>
        </p:nvSpPr>
        <p:spPr bwMode="auto">
          <a:xfrm>
            <a:off x="42672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35" name="Rectangle 15"/>
          <p:cNvSpPr>
            <a:spLocks noChangeArrowheads="1"/>
          </p:cNvSpPr>
          <p:nvPr/>
        </p:nvSpPr>
        <p:spPr bwMode="auto">
          <a:xfrm>
            <a:off x="45720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36" name="Rectangle 16"/>
          <p:cNvSpPr>
            <a:spLocks noChangeArrowheads="1"/>
          </p:cNvSpPr>
          <p:nvPr/>
        </p:nvSpPr>
        <p:spPr bwMode="auto">
          <a:xfrm>
            <a:off x="42672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37" name="Rectangle 17"/>
          <p:cNvSpPr>
            <a:spLocks noChangeArrowheads="1"/>
          </p:cNvSpPr>
          <p:nvPr/>
        </p:nvSpPr>
        <p:spPr bwMode="auto">
          <a:xfrm>
            <a:off x="45720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38" name="Oval 18"/>
          <p:cNvSpPr>
            <a:spLocks noChangeArrowheads="1"/>
          </p:cNvSpPr>
          <p:nvPr/>
        </p:nvSpPr>
        <p:spPr bwMode="auto">
          <a:xfrm>
            <a:off x="4343400" y="1524000"/>
            <a:ext cx="838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39" name="Rectangle 19"/>
          <p:cNvSpPr>
            <a:spLocks noChangeArrowheads="1"/>
          </p:cNvSpPr>
          <p:nvPr/>
        </p:nvSpPr>
        <p:spPr bwMode="auto">
          <a:xfrm>
            <a:off x="3429000" y="4191000"/>
            <a:ext cx="15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49940" name="AutoShape 20"/>
          <p:cNvCxnSpPr>
            <a:cxnSpLocks noChangeShapeType="1"/>
            <a:stCxn id="849938" idx="4"/>
            <a:endCxn id="849939" idx="3"/>
          </p:cNvCxnSpPr>
          <p:nvPr/>
        </p:nvCxnSpPr>
        <p:spPr bwMode="auto">
          <a:xfrm rot="5400000">
            <a:off x="3017044" y="2559844"/>
            <a:ext cx="2309812" cy="118110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849941" name="Text Box 21"/>
          <p:cNvSpPr txBox="1">
            <a:spLocks noChangeArrowheads="1"/>
          </p:cNvSpPr>
          <p:nvPr/>
        </p:nvSpPr>
        <p:spPr bwMode="auto">
          <a:xfrm>
            <a:off x="6477000" y="1143000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rgbClr val="FF3300"/>
                </a:solidFill>
              </a:rPr>
              <a:t>YES!</a:t>
            </a:r>
            <a:endParaRPr lang="en-US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the Expression Available?</a:t>
            </a:r>
          </a:p>
        </p:txBody>
      </p:sp>
      <p:sp>
        <p:nvSpPr>
          <p:cNvPr id="850947" name="Text Box 3"/>
          <p:cNvSpPr txBox="1">
            <a:spLocks noChangeArrowheads="1"/>
          </p:cNvSpPr>
          <p:nvPr/>
        </p:nvSpPr>
        <p:spPr bwMode="auto">
          <a:xfrm>
            <a:off x="3886200" y="1455738"/>
            <a:ext cx="1371600" cy="1363662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 = b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 = e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f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50948" name="Text Box 4"/>
          <p:cNvSpPr txBox="1">
            <a:spLocks noChangeArrowheads="1"/>
          </p:cNvSpPr>
          <p:nvPr/>
        </p:nvSpPr>
        <p:spPr bwMode="auto">
          <a:xfrm>
            <a:off x="2362200" y="3810000"/>
            <a:ext cx="13716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g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50949" name="Text Box 5"/>
          <p:cNvSpPr txBox="1">
            <a:spLocks noChangeArrowheads="1"/>
          </p:cNvSpPr>
          <p:nvPr/>
        </p:nvSpPr>
        <p:spPr bwMode="auto">
          <a:xfrm>
            <a:off x="3429000" y="5638800"/>
            <a:ext cx="22860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j = a + b + c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cxnSp>
        <p:nvCxnSpPr>
          <p:cNvPr id="850950" name="AutoShape 6"/>
          <p:cNvCxnSpPr>
            <a:cxnSpLocks noChangeShapeType="1"/>
            <a:stCxn id="850960" idx="2"/>
            <a:endCxn id="850948" idx="0"/>
          </p:cNvCxnSpPr>
          <p:nvPr/>
        </p:nvCxnSpPr>
        <p:spPr bwMode="auto">
          <a:xfrm flipH="1">
            <a:off x="3048000" y="2819400"/>
            <a:ext cx="1371600" cy="976313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0951" name="AutoShape 7"/>
          <p:cNvCxnSpPr>
            <a:cxnSpLocks noChangeShapeType="1"/>
            <a:stCxn id="850961" idx="2"/>
            <a:endCxn id="850955" idx="0"/>
          </p:cNvCxnSpPr>
          <p:nvPr/>
        </p:nvCxnSpPr>
        <p:spPr bwMode="auto">
          <a:xfrm>
            <a:off x="4724400" y="2819400"/>
            <a:ext cx="1524000" cy="79375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0952" name="AutoShape 8"/>
          <p:cNvCxnSpPr>
            <a:cxnSpLocks noChangeShapeType="1"/>
            <a:stCxn id="850955" idx="2"/>
            <a:endCxn id="850959" idx="0"/>
          </p:cNvCxnSpPr>
          <p:nvPr/>
        </p:nvCxnSpPr>
        <p:spPr bwMode="auto">
          <a:xfrm flipH="1">
            <a:off x="4724400" y="4640263"/>
            <a:ext cx="1524000" cy="998537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0953" name="AutoShape 9"/>
          <p:cNvCxnSpPr>
            <a:cxnSpLocks noChangeShapeType="1"/>
            <a:stCxn id="850948" idx="2"/>
            <a:endCxn id="850958" idx="0"/>
          </p:cNvCxnSpPr>
          <p:nvPr/>
        </p:nvCxnSpPr>
        <p:spPr bwMode="auto">
          <a:xfrm>
            <a:off x="3048000" y="4457700"/>
            <a:ext cx="1371600" cy="118110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0954" name="AutoShape 10"/>
          <p:cNvCxnSpPr>
            <a:cxnSpLocks noChangeShapeType="1"/>
            <a:stCxn id="850956" idx="2"/>
            <a:endCxn id="850957" idx="0"/>
          </p:cNvCxnSpPr>
          <p:nvPr/>
        </p:nvCxnSpPr>
        <p:spPr bwMode="auto">
          <a:xfrm rot="16200000" flipV="1">
            <a:off x="6015831" y="4088607"/>
            <a:ext cx="998537" cy="76200"/>
          </a:xfrm>
          <a:prstGeom prst="curvedConnector5">
            <a:avLst>
              <a:gd name="adj1" fmla="val -39750"/>
              <a:gd name="adj2" fmla="val -1614583"/>
              <a:gd name="adj3" fmla="val 131634"/>
            </a:avLst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sp>
        <p:nvSpPr>
          <p:cNvPr id="850955" name="Text Box 11"/>
          <p:cNvSpPr txBox="1">
            <a:spLocks noChangeArrowheads="1"/>
          </p:cNvSpPr>
          <p:nvPr/>
        </p:nvSpPr>
        <p:spPr bwMode="auto">
          <a:xfrm>
            <a:off x="5562600" y="3627438"/>
            <a:ext cx="1371600" cy="998537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b = a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h = c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50956" name="Rectangle 12"/>
          <p:cNvSpPr>
            <a:spLocks noChangeArrowheads="1"/>
          </p:cNvSpPr>
          <p:nvPr/>
        </p:nvSpPr>
        <p:spPr bwMode="auto">
          <a:xfrm>
            <a:off x="6400800" y="44735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957" name="Rectangle 13"/>
          <p:cNvSpPr>
            <a:spLocks noChangeArrowheads="1"/>
          </p:cNvSpPr>
          <p:nvPr/>
        </p:nvSpPr>
        <p:spPr bwMode="auto">
          <a:xfrm>
            <a:off x="6324600" y="3627438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958" name="Rectangle 14"/>
          <p:cNvSpPr>
            <a:spLocks noChangeArrowheads="1"/>
          </p:cNvSpPr>
          <p:nvPr/>
        </p:nvSpPr>
        <p:spPr bwMode="auto">
          <a:xfrm>
            <a:off x="42672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959" name="Rectangle 15"/>
          <p:cNvSpPr>
            <a:spLocks noChangeArrowheads="1"/>
          </p:cNvSpPr>
          <p:nvPr/>
        </p:nvSpPr>
        <p:spPr bwMode="auto">
          <a:xfrm>
            <a:off x="45720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960" name="Rectangle 16"/>
          <p:cNvSpPr>
            <a:spLocks noChangeArrowheads="1"/>
          </p:cNvSpPr>
          <p:nvPr/>
        </p:nvSpPr>
        <p:spPr bwMode="auto">
          <a:xfrm>
            <a:off x="42672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961" name="Rectangle 17"/>
          <p:cNvSpPr>
            <a:spLocks noChangeArrowheads="1"/>
          </p:cNvSpPr>
          <p:nvPr/>
        </p:nvSpPr>
        <p:spPr bwMode="auto">
          <a:xfrm>
            <a:off x="45720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962" name="Oval 18"/>
          <p:cNvSpPr>
            <a:spLocks noChangeArrowheads="1"/>
          </p:cNvSpPr>
          <p:nvPr/>
        </p:nvSpPr>
        <p:spPr bwMode="auto">
          <a:xfrm>
            <a:off x="4343400" y="1524000"/>
            <a:ext cx="838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963" name="Rectangle 19"/>
          <p:cNvSpPr>
            <a:spLocks noChangeArrowheads="1"/>
          </p:cNvSpPr>
          <p:nvPr/>
        </p:nvSpPr>
        <p:spPr bwMode="auto">
          <a:xfrm>
            <a:off x="3505200" y="60960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50964" name="AutoShape 20"/>
          <p:cNvCxnSpPr>
            <a:cxnSpLocks noChangeShapeType="1"/>
            <a:stCxn id="850962" idx="4"/>
            <a:endCxn id="850963" idx="1"/>
          </p:cNvCxnSpPr>
          <p:nvPr/>
        </p:nvCxnSpPr>
        <p:spPr bwMode="auto">
          <a:xfrm rot="5400000">
            <a:off x="2026444" y="3474244"/>
            <a:ext cx="4214812" cy="1257300"/>
          </a:xfrm>
          <a:prstGeom prst="curvedConnector4">
            <a:avLst>
              <a:gd name="adj1" fmla="val 66287"/>
              <a:gd name="adj2" fmla="val 184088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850965" name="Text Box 21"/>
          <p:cNvSpPr txBox="1">
            <a:spLocks noChangeArrowheads="1"/>
          </p:cNvSpPr>
          <p:nvPr/>
        </p:nvSpPr>
        <p:spPr bwMode="auto">
          <a:xfrm>
            <a:off x="6477000" y="1143000"/>
            <a:ext cx="102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rgbClr val="FF3300"/>
                </a:solidFill>
              </a:rPr>
              <a:t>NO!</a:t>
            </a:r>
            <a:endParaRPr lang="en-US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6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the Expression Available?</a:t>
            </a:r>
          </a:p>
        </p:txBody>
      </p:sp>
      <p:sp>
        <p:nvSpPr>
          <p:cNvPr id="852995" name="Text Box 3"/>
          <p:cNvSpPr txBox="1">
            <a:spLocks noChangeArrowheads="1"/>
          </p:cNvSpPr>
          <p:nvPr/>
        </p:nvSpPr>
        <p:spPr bwMode="auto">
          <a:xfrm>
            <a:off x="3886200" y="1455738"/>
            <a:ext cx="1371600" cy="1363662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 = b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 = e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f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52996" name="Text Box 4"/>
          <p:cNvSpPr txBox="1">
            <a:spLocks noChangeArrowheads="1"/>
          </p:cNvSpPr>
          <p:nvPr/>
        </p:nvSpPr>
        <p:spPr bwMode="auto">
          <a:xfrm>
            <a:off x="2362200" y="3810000"/>
            <a:ext cx="13716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g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52997" name="Text Box 5"/>
          <p:cNvSpPr txBox="1">
            <a:spLocks noChangeArrowheads="1"/>
          </p:cNvSpPr>
          <p:nvPr/>
        </p:nvSpPr>
        <p:spPr bwMode="auto">
          <a:xfrm>
            <a:off x="3429000" y="5638800"/>
            <a:ext cx="22860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j = a + b + c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cxnSp>
        <p:nvCxnSpPr>
          <p:cNvPr id="852998" name="AutoShape 6"/>
          <p:cNvCxnSpPr>
            <a:cxnSpLocks noChangeShapeType="1"/>
            <a:stCxn id="853008" idx="2"/>
            <a:endCxn id="852996" idx="0"/>
          </p:cNvCxnSpPr>
          <p:nvPr/>
        </p:nvCxnSpPr>
        <p:spPr bwMode="auto">
          <a:xfrm flipH="1">
            <a:off x="3048000" y="2819400"/>
            <a:ext cx="1371600" cy="976313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2999" name="AutoShape 7"/>
          <p:cNvCxnSpPr>
            <a:cxnSpLocks noChangeShapeType="1"/>
            <a:stCxn id="853009" idx="2"/>
            <a:endCxn id="853003" idx="0"/>
          </p:cNvCxnSpPr>
          <p:nvPr/>
        </p:nvCxnSpPr>
        <p:spPr bwMode="auto">
          <a:xfrm>
            <a:off x="4724400" y="2819400"/>
            <a:ext cx="1524000" cy="79375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3000" name="AutoShape 8"/>
          <p:cNvCxnSpPr>
            <a:cxnSpLocks noChangeShapeType="1"/>
            <a:stCxn id="853003" idx="2"/>
            <a:endCxn id="853007" idx="0"/>
          </p:cNvCxnSpPr>
          <p:nvPr/>
        </p:nvCxnSpPr>
        <p:spPr bwMode="auto">
          <a:xfrm flipH="1">
            <a:off x="4724400" y="4640263"/>
            <a:ext cx="1524000" cy="998537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3001" name="AutoShape 9"/>
          <p:cNvCxnSpPr>
            <a:cxnSpLocks noChangeShapeType="1"/>
            <a:stCxn id="852996" idx="2"/>
            <a:endCxn id="853006" idx="0"/>
          </p:cNvCxnSpPr>
          <p:nvPr/>
        </p:nvCxnSpPr>
        <p:spPr bwMode="auto">
          <a:xfrm>
            <a:off x="3048000" y="4457700"/>
            <a:ext cx="1371600" cy="118110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3002" name="AutoShape 10"/>
          <p:cNvCxnSpPr>
            <a:cxnSpLocks noChangeShapeType="1"/>
            <a:stCxn id="853004" idx="2"/>
            <a:endCxn id="853005" idx="0"/>
          </p:cNvCxnSpPr>
          <p:nvPr/>
        </p:nvCxnSpPr>
        <p:spPr bwMode="auto">
          <a:xfrm rot="16200000" flipV="1">
            <a:off x="6015831" y="4088607"/>
            <a:ext cx="998537" cy="76200"/>
          </a:xfrm>
          <a:prstGeom prst="curvedConnector5">
            <a:avLst>
              <a:gd name="adj1" fmla="val -39750"/>
              <a:gd name="adj2" fmla="val -1614583"/>
              <a:gd name="adj3" fmla="val 131634"/>
            </a:avLst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sp>
        <p:nvSpPr>
          <p:cNvPr id="853003" name="Text Box 11"/>
          <p:cNvSpPr txBox="1">
            <a:spLocks noChangeArrowheads="1"/>
          </p:cNvSpPr>
          <p:nvPr/>
        </p:nvSpPr>
        <p:spPr bwMode="auto">
          <a:xfrm>
            <a:off x="5562600" y="3627438"/>
            <a:ext cx="1371600" cy="998537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b = a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h = c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53004" name="Rectangle 12"/>
          <p:cNvSpPr>
            <a:spLocks noChangeArrowheads="1"/>
          </p:cNvSpPr>
          <p:nvPr/>
        </p:nvSpPr>
        <p:spPr bwMode="auto">
          <a:xfrm>
            <a:off x="6400800" y="44735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3005" name="Rectangle 13"/>
          <p:cNvSpPr>
            <a:spLocks noChangeArrowheads="1"/>
          </p:cNvSpPr>
          <p:nvPr/>
        </p:nvSpPr>
        <p:spPr bwMode="auto">
          <a:xfrm>
            <a:off x="6324600" y="3627438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3006" name="Rectangle 14"/>
          <p:cNvSpPr>
            <a:spLocks noChangeArrowheads="1"/>
          </p:cNvSpPr>
          <p:nvPr/>
        </p:nvSpPr>
        <p:spPr bwMode="auto">
          <a:xfrm>
            <a:off x="42672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3007" name="Rectangle 15"/>
          <p:cNvSpPr>
            <a:spLocks noChangeArrowheads="1"/>
          </p:cNvSpPr>
          <p:nvPr/>
        </p:nvSpPr>
        <p:spPr bwMode="auto">
          <a:xfrm>
            <a:off x="45720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3008" name="Rectangle 16"/>
          <p:cNvSpPr>
            <a:spLocks noChangeArrowheads="1"/>
          </p:cNvSpPr>
          <p:nvPr/>
        </p:nvSpPr>
        <p:spPr bwMode="auto">
          <a:xfrm>
            <a:off x="42672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3009" name="Rectangle 17"/>
          <p:cNvSpPr>
            <a:spLocks noChangeArrowheads="1"/>
          </p:cNvSpPr>
          <p:nvPr/>
        </p:nvSpPr>
        <p:spPr bwMode="auto">
          <a:xfrm>
            <a:off x="45720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3010" name="Oval 18"/>
          <p:cNvSpPr>
            <a:spLocks noChangeArrowheads="1"/>
          </p:cNvSpPr>
          <p:nvPr/>
        </p:nvSpPr>
        <p:spPr bwMode="auto">
          <a:xfrm>
            <a:off x="4343400" y="1524000"/>
            <a:ext cx="838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3011" name="Rectangle 19"/>
          <p:cNvSpPr>
            <a:spLocks noChangeArrowheads="1"/>
          </p:cNvSpPr>
          <p:nvPr/>
        </p:nvSpPr>
        <p:spPr bwMode="auto">
          <a:xfrm>
            <a:off x="5715000" y="44196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53012" name="AutoShape 20"/>
          <p:cNvCxnSpPr>
            <a:cxnSpLocks noChangeShapeType="1"/>
            <a:stCxn id="853010" idx="4"/>
            <a:endCxn id="853011" idx="1"/>
          </p:cNvCxnSpPr>
          <p:nvPr/>
        </p:nvCxnSpPr>
        <p:spPr bwMode="auto">
          <a:xfrm rot="16200000" flipH="1">
            <a:off x="3969544" y="2788444"/>
            <a:ext cx="2538412" cy="95250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853013" name="Text Box 21"/>
          <p:cNvSpPr txBox="1">
            <a:spLocks noChangeArrowheads="1"/>
          </p:cNvSpPr>
          <p:nvPr/>
        </p:nvSpPr>
        <p:spPr bwMode="auto">
          <a:xfrm>
            <a:off x="6477000" y="1143000"/>
            <a:ext cx="102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rgbClr val="FF3300"/>
                </a:solidFill>
              </a:rPr>
              <a:t>NO!</a:t>
            </a:r>
            <a:endParaRPr lang="en-US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30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Propagation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72500" cy="4876800"/>
          </a:xfrm>
        </p:spPr>
        <p:txBody>
          <a:bodyPr/>
          <a:lstStyle/>
          <a:p>
            <a:r>
              <a:rPr lang="en-US" sz="2400" dirty="0" smtClean="0"/>
              <a:t>Forward Propagation within basic block</a:t>
            </a:r>
          </a:p>
          <a:p>
            <a:r>
              <a:rPr lang="en-US" sz="2400" dirty="0" smtClean="0"/>
              <a:t>Maps</a:t>
            </a:r>
            <a:endParaRPr lang="en-US" sz="2400" dirty="0"/>
          </a:p>
          <a:p>
            <a:pPr lvl="1"/>
            <a:r>
              <a:rPr lang="en-US" sz="2000" dirty="0" smtClean="0"/>
              <a:t>tmp</a:t>
            </a:r>
            <a:r>
              <a:rPr lang="en-US" sz="2000" dirty="0"/>
              <a:t>2</a:t>
            </a:r>
            <a:r>
              <a:rPr lang="en-US" sz="2000" dirty="0" smtClean="0"/>
              <a:t>var</a:t>
            </a:r>
            <a:r>
              <a:rPr lang="en-US" sz="2000" dirty="0"/>
              <a:t>: tells which variable to use instead of a given temporary variable</a:t>
            </a:r>
          </a:p>
          <a:p>
            <a:pPr lvl="1"/>
            <a:r>
              <a:rPr lang="en-US" sz="2000" dirty="0" smtClean="0"/>
              <a:t>var</a:t>
            </a:r>
            <a:r>
              <a:rPr lang="en-US" sz="2000" dirty="0"/>
              <a:t>2</a:t>
            </a:r>
            <a:r>
              <a:rPr lang="en-US" sz="2000" dirty="0" smtClean="0"/>
              <a:t>set</a:t>
            </a:r>
            <a:r>
              <a:rPr lang="en-US" sz="2000" dirty="0"/>
              <a:t>: inverse of </a:t>
            </a:r>
            <a:r>
              <a:rPr lang="en-US" sz="2000" dirty="0" err="1"/>
              <a:t>tmp</a:t>
            </a:r>
            <a:r>
              <a:rPr lang="en-US" sz="2000" dirty="0"/>
              <a:t> to var. tells which temps are mapped to a given variable by </a:t>
            </a:r>
            <a:r>
              <a:rPr lang="en-US" sz="2000" dirty="0" err="1"/>
              <a:t>tmp</a:t>
            </a:r>
            <a:r>
              <a:rPr lang="en-US" sz="2000" dirty="0"/>
              <a:t> to </a:t>
            </a:r>
            <a:r>
              <a:rPr lang="en-US" sz="2000" dirty="0" err="1" smtClean="0"/>
              <a:t>var</a:t>
            </a:r>
            <a:endParaRPr lang="en-US" sz="2000" dirty="0" smtClean="0"/>
          </a:p>
          <a:p>
            <a:r>
              <a:rPr lang="en-US" sz="2800" dirty="0" smtClean="0"/>
              <a:t>Algorithm</a:t>
            </a:r>
          </a:p>
          <a:p>
            <a:pPr lvl="1"/>
            <a:r>
              <a:rPr lang="en-US" sz="2000" dirty="0" smtClean="0"/>
              <a:t>For each statement</a:t>
            </a:r>
          </a:p>
          <a:p>
            <a:pPr lvl="2"/>
            <a:r>
              <a:rPr lang="en-US" sz="1800" dirty="0" smtClean="0"/>
              <a:t>If any </a:t>
            </a:r>
            <a:r>
              <a:rPr lang="en-US" sz="1800" dirty="0" err="1" smtClean="0"/>
              <a:t>tmp</a:t>
            </a:r>
            <a:r>
              <a:rPr lang="en-US" sz="1800" dirty="0" smtClean="0"/>
              <a:t> variable in the RHS is in tmp2var replace it with </a:t>
            </a:r>
            <a:r>
              <a:rPr lang="en-US" sz="1800" dirty="0" err="1" smtClean="0"/>
              <a:t>var</a:t>
            </a:r>
            <a:endParaRPr lang="en-US" sz="1800" dirty="0" smtClean="0"/>
          </a:p>
          <a:p>
            <a:pPr lvl="2"/>
            <a:r>
              <a:rPr lang="en-US" sz="1800" dirty="0" smtClean="0"/>
              <a:t>If LHS </a:t>
            </a:r>
            <a:r>
              <a:rPr lang="en-US" sz="1800" dirty="0" err="1" smtClean="0"/>
              <a:t>var</a:t>
            </a:r>
            <a:r>
              <a:rPr lang="en-US" sz="1800" dirty="0" smtClean="0"/>
              <a:t> in var2set remove the variables in the set in tmp2var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the Expression Available?</a:t>
            </a:r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3886200" y="1455738"/>
            <a:ext cx="1371600" cy="1363662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 = b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 = e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f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54020" name="Text Box 4"/>
          <p:cNvSpPr txBox="1">
            <a:spLocks noChangeArrowheads="1"/>
          </p:cNvSpPr>
          <p:nvPr/>
        </p:nvSpPr>
        <p:spPr bwMode="auto">
          <a:xfrm>
            <a:off x="2362200" y="3810000"/>
            <a:ext cx="13716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g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54021" name="Text Box 5"/>
          <p:cNvSpPr txBox="1">
            <a:spLocks noChangeArrowheads="1"/>
          </p:cNvSpPr>
          <p:nvPr/>
        </p:nvSpPr>
        <p:spPr bwMode="auto">
          <a:xfrm>
            <a:off x="3429000" y="5638800"/>
            <a:ext cx="22860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j = a + b + c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cxnSp>
        <p:nvCxnSpPr>
          <p:cNvPr id="854022" name="AutoShape 6"/>
          <p:cNvCxnSpPr>
            <a:cxnSpLocks noChangeShapeType="1"/>
            <a:stCxn id="854032" idx="2"/>
            <a:endCxn id="854020" idx="0"/>
          </p:cNvCxnSpPr>
          <p:nvPr/>
        </p:nvCxnSpPr>
        <p:spPr bwMode="auto">
          <a:xfrm flipH="1">
            <a:off x="3048000" y="2819400"/>
            <a:ext cx="1371600" cy="976313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4023" name="AutoShape 7"/>
          <p:cNvCxnSpPr>
            <a:cxnSpLocks noChangeShapeType="1"/>
            <a:stCxn id="854033" idx="2"/>
            <a:endCxn id="854027" idx="0"/>
          </p:cNvCxnSpPr>
          <p:nvPr/>
        </p:nvCxnSpPr>
        <p:spPr bwMode="auto">
          <a:xfrm>
            <a:off x="4724400" y="2819400"/>
            <a:ext cx="1524000" cy="79375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4024" name="AutoShape 8"/>
          <p:cNvCxnSpPr>
            <a:cxnSpLocks noChangeShapeType="1"/>
            <a:stCxn id="854027" idx="2"/>
            <a:endCxn id="854031" idx="0"/>
          </p:cNvCxnSpPr>
          <p:nvPr/>
        </p:nvCxnSpPr>
        <p:spPr bwMode="auto">
          <a:xfrm flipH="1">
            <a:off x="4724400" y="4640263"/>
            <a:ext cx="1524000" cy="998537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4025" name="AutoShape 9"/>
          <p:cNvCxnSpPr>
            <a:cxnSpLocks noChangeShapeType="1"/>
            <a:stCxn id="854020" idx="2"/>
            <a:endCxn id="854030" idx="0"/>
          </p:cNvCxnSpPr>
          <p:nvPr/>
        </p:nvCxnSpPr>
        <p:spPr bwMode="auto">
          <a:xfrm>
            <a:off x="3048000" y="4457700"/>
            <a:ext cx="1371600" cy="118110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4026" name="AutoShape 10"/>
          <p:cNvCxnSpPr>
            <a:cxnSpLocks noChangeShapeType="1"/>
            <a:stCxn id="854028" idx="2"/>
            <a:endCxn id="854029" idx="0"/>
          </p:cNvCxnSpPr>
          <p:nvPr/>
        </p:nvCxnSpPr>
        <p:spPr bwMode="auto">
          <a:xfrm rot="16200000" flipV="1">
            <a:off x="6015831" y="4088607"/>
            <a:ext cx="998537" cy="76200"/>
          </a:xfrm>
          <a:prstGeom prst="curvedConnector5">
            <a:avLst>
              <a:gd name="adj1" fmla="val -39750"/>
              <a:gd name="adj2" fmla="val -1614583"/>
              <a:gd name="adj3" fmla="val 131634"/>
            </a:avLst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sp>
        <p:nvSpPr>
          <p:cNvPr id="854027" name="Text Box 11"/>
          <p:cNvSpPr txBox="1">
            <a:spLocks noChangeArrowheads="1"/>
          </p:cNvSpPr>
          <p:nvPr/>
        </p:nvSpPr>
        <p:spPr bwMode="auto">
          <a:xfrm>
            <a:off x="5562600" y="3627438"/>
            <a:ext cx="1371600" cy="998537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b = a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h = c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54028" name="Rectangle 12"/>
          <p:cNvSpPr>
            <a:spLocks noChangeArrowheads="1"/>
          </p:cNvSpPr>
          <p:nvPr/>
        </p:nvSpPr>
        <p:spPr bwMode="auto">
          <a:xfrm>
            <a:off x="6400800" y="44735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029" name="Rectangle 13"/>
          <p:cNvSpPr>
            <a:spLocks noChangeArrowheads="1"/>
          </p:cNvSpPr>
          <p:nvPr/>
        </p:nvSpPr>
        <p:spPr bwMode="auto">
          <a:xfrm>
            <a:off x="6324600" y="3627438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030" name="Rectangle 14"/>
          <p:cNvSpPr>
            <a:spLocks noChangeArrowheads="1"/>
          </p:cNvSpPr>
          <p:nvPr/>
        </p:nvSpPr>
        <p:spPr bwMode="auto">
          <a:xfrm>
            <a:off x="42672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031" name="Rectangle 15"/>
          <p:cNvSpPr>
            <a:spLocks noChangeArrowheads="1"/>
          </p:cNvSpPr>
          <p:nvPr/>
        </p:nvSpPr>
        <p:spPr bwMode="auto">
          <a:xfrm>
            <a:off x="45720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032" name="Rectangle 16"/>
          <p:cNvSpPr>
            <a:spLocks noChangeArrowheads="1"/>
          </p:cNvSpPr>
          <p:nvPr/>
        </p:nvSpPr>
        <p:spPr bwMode="auto">
          <a:xfrm>
            <a:off x="42672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033" name="Rectangle 17"/>
          <p:cNvSpPr>
            <a:spLocks noChangeArrowheads="1"/>
          </p:cNvSpPr>
          <p:nvPr/>
        </p:nvSpPr>
        <p:spPr bwMode="auto">
          <a:xfrm>
            <a:off x="45720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034" name="Oval 18"/>
          <p:cNvSpPr>
            <a:spLocks noChangeArrowheads="1"/>
          </p:cNvSpPr>
          <p:nvPr/>
        </p:nvSpPr>
        <p:spPr bwMode="auto">
          <a:xfrm>
            <a:off x="4343400" y="1524000"/>
            <a:ext cx="838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035" name="Rectangle 19"/>
          <p:cNvSpPr>
            <a:spLocks noChangeArrowheads="1"/>
          </p:cNvSpPr>
          <p:nvPr/>
        </p:nvSpPr>
        <p:spPr bwMode="auto">
          <a:xfrm>
            <a:off x="5638800" y="36576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54036" name="AutoShape 20"/>
          <p:cNvCxnSpPr>
            <a:cxnSpLocks noChangeShapeType="1"/>
            <a:stCxn id="854034" idx="4"/>
            <a:endCxn id="854035" idx="1"/>
          </p:cNvCxnSpPr>
          <p:nvPr/>
        </p:nvCxnSpPr>
        <p:spPr bwMode="auto">
          <a:xfrm rot="16200000" flipH="1">
            <a:off x="4312444" y="2445544"/>
            <a:ext cx="1776412" cy="87630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854037" name="Text Box 21"/>
          <p:cNvSpPr txBox="1">
            <a:spLocks noChangeArrowheads="1"/>
          </p:cNvSpPr>
          <p:nvPr/>
        </p:nvSpPr>
        <p:spPr bwMode="auto">
          <a:xfrm>
            <a:off x="6477000" y="1143000"/>
            <a:ext cx="102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rgbClr val="FF3300"/>
                </a:solidFill>
              </a:rPr>
              <a:t>NO!</a:t>
            </a:r>
            <a:endParaRPr lang="en-US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3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the Expression Available?</a:t>
            </a:r>
          </a:p>
        </p:txBody>
      </p:sp>
      <p:sp>
        <p:nvSpPr>
          <p:cNvPr id="856067" name="Text Box 3"/>
          <p:cNvSpPr txBox="1">
            <a:spLocks noChangeArrowheads="1"/>
          </p:cNvSpPr>
          <p:nvPr/>
        </p:nvSpPr>
        <p:spPr bwMode="auto">
          <a:xfrm>
            <a:off x="3886200" y="1455738"/>
            <a:ext cx="1371600" cy="1363662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 = b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 = e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f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56068" name="Text Box 4"/>
          <p:cNvSpPr txBox="1">
            <a:spLocks noChangeArrowheads="1"/>
          </p:cNvSpPr>
          <p:nvPr/>
        </p:nvSpPr>
        <p:spPr bwMode="auto">
          <a:xfrm>
            <a:off x="2362200" y="3810000"/>
            <a:ext cx="13716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g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56069" name="Text Box 5"/>
          <p:cNvSpPr txBox="1">
            <a:spLocks noChangeArrowheads="1"/>
          </p:cNvSpPr>
          <p:nvPr/>
        </p:nvSpPr>
        <p:spPr bwMode="auto">
          <a:xfrm>
            <a:off x="3429000" y="5638800"/>
            <a:ext cx="22860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j = a + b + c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cxnSp>
        <p:nvCxnSpPr>
          <p:cNvPr id="856070" name="AutoShape 6"/>
          <p:cNvCxnSpPr>
            <a:cxnSpLocks noChangeShapeType="1"/>
            <a:stCxn id="856080" idx="2"/>
            <a:endCxn id="856068" idx="0"/>
          </p:cNvCxnSpPr>
          <p:nvPr/>
        </p:nvCxnSpPr>
        <p:spPr bwMode="auto">
          <a:xfrm flipH="1">
            <a:off x="3048000" y="2819400"/>
            <a:ext cx="1371600" cy="976313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6071" name="AutoShape 7"/>
          <p:cNvCxnSpPr>
            <a:cxnSpLocks noChangeShapeType="1"/>
            <a:stCxn id="856081" idx="2"/>
            <a:endCxn id="856075" idx="0"/>
          </p:cNvCxnSpPr>
          <p:nvPr/>
        </p:nvCxnSpPr>
        <p:spPr bwMode="auto">
          <a:xfrm>
            <a:off x="4724400" y="2819400"/>
            <a:ext cx="1524000" cy="79375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6072" name="AutoShape 8"/>
          <p:cNvCxnSpPr>
            <a:cxnSpLocks noChangeShapeType="1"/>
            <a:stCxn id="856075" idx="2"/>
            <a:endCxn id="856079" idx="0"/>
          </p:cNvCxnSpPr>
          <p:nvPr/>
        </p:nvCxnSpPr>
        <p:spPr bwMode="auto">
          <a:xfrm flipH="1">
            <a:off x="4724400" y="4640263"/>
            <a:ext cx="1524000" cy="998537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6073" name="AutoShape 9"/>
          <p:cNvCxnSpPr>
            <a:cxnSpLocks noChangeShapeType="1"/>
            <a:stCxn id="856068" idx="2"/>
            <a:endCxn id="856078" idx="0"/>
          </p:cNvCxnSpPr>
          <p:nvPr/>
        </p:nvCxnSpPr>
        <p:spPr bwMode="auto">
          <a:xfrm>
            <a:off x="3048000" y="4457700"/>
            <a:ext cx="1371600" cy="118110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6074" name="AutoShape 10"/>
          <p:cNvCxnSpPr>
            <a:cxnSpLocks noChangeShapeType="1"/>
            <a:stCxn id="856076" idx="2"/>
            <a:endCxn id="856077" idx="0"/>
          </p:cNvCxnSpPr>
          <p:nvPr/>
        </p:nvCxnSpPr>
        <p:spPr bwMode="auto">
          <a:xfrm rot="16200000" flipV="1">
            <a:off x="6015831" y="4088607"/>
            <a:ext cx="998537" cy="76200"/>
          </a:xfrm>
          <a:prstGeom prst="curvedConnector5">
            <a:avLst>
              <a:gd name="adj1" fmla="val -39750"/>
              <a:gd name="adj2" fmla="val -1614583"/>
              <a:gd name="adj3" fmla="val 131634"/>
            </a:avLst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sp>
        <p:nvSpPr>
          <p:cNvPr id="856075" name="Text Box 11"/>
          <p:cNvSpPr txBox="1">
            <a:spLocks noChangeArrowheads="1"/>
          </p:cNvSpPr>
          <p:nvPr/>
        </p:nvSpPr>
        <p:spPr bwMode="auto">
          <a:xfrm>
            <a:off x="5562600" y="3627438"/>
            <a:ext cx="1371600" cy="998537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b = a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h = c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56076" name="Rectangle 12"/>
          <p:cNvSpPr>
            <a:spLocks noChangeArrowheads="1"/>
          </p:cNvSpPr>
          <p:nvPr/>
        </p:nvSpPr>
        <p:spPr bwMode="auto">
          <a:xfrm>
            <a:off x="6400800" y="44735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077" name="Rectangle 13"/>
          <p:cNvSpPr>
            <a:spLocks noChangeArrowheads="1"/>
          </p:cNvSpPr>
          <p:nvPr/>
        </p:nvSpPr>
        <p:spPr bwMode="auto">
          <a:xfrm>
            <a:off x="6324600" y="3627438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078" name="Rectangle 14"/>
          <p:cNvSpPr>
            <a:spLocks noChangeArrowheads="1"/>
          </p:cNvSpPr>
          <p:nvPr/>
        </p:nvSpPr>
        <p:spPr bwMode="auto">
          <a:xfrm>
            <a:off x="42672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079" name="Rectangle 15"/>
          <p:cNvSpPr>
            <a:spLocks noChangeArrowheads="1"/>
          </p:cNvSpPr>
          <p:nvPr/>
        </p:nvSpPr>
        <p:spPr bwMode="auto">
          <a:xfrm>
            <a:off x="45720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080" name="Rectangle 16"/>
          <p:cNvSpPr>
            <a:spLocks noChangeArrowheads="1"/>
          </p:cNvSpPr>
          <p:nvPr/>
        </p:nvSpPr>
        <p:spPr bwMode="auto">
          <a:xfrm>
            <a:off x="42672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081" name="Rectangle 17"/>
          <p:cNvSpPr>
            <a:spLocks noChangeArrowheads="1"/>
          </p:cNvSpPr>
          <p:nvPr/>
        </p:nvSpPr>
        <p:spPr bwMode="auto">
          <a:xfrm>
            <a:off x="45720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082" name="Oval 18"/>
          <p:cNvSpPr>
            <a:spLocks noChangeArrowheads="1"/>
          </p:cNvSpPr>
          <p:nvPr/>
        </p:nvSpPr>
        <p:spPr bwMode="auto">
          <a:xfrm>
            <a:off x="4343400" y="2286000"/>
            <a:ext cx="838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083" name="Rectangle 19"/>
          <p:cNvSpPr>
            <a:spLocks noChangeArrowheads="1"/>
          </p:cNvSpPr>
          <p:nvPr/>
        </p:nvSpPr>
        <p:spPr bwMode="auto">
          <a:xfrm>
            <a:off x="3276600" y="38100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56084" name="AutoShape 20"/>
          <p:cNvCxnSpPr>
            <a:cxnSpLocks noChangeShapeType="1"/>
            <a:stCxn id="856082" idx="4"/>
            <a:endCxn id="856083" idx="3"/>
          </p:cNvCxnSpPr>
          <p:nvPr/>
        </p:nvCxnSpPr>
        <p:spPr bwMode="auto">
          <a:xfrm rot="5400000">
            <a:off x="3588544" y="2750344"/>
            <a:ext cx="1166812" cy="118110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856085" name="Text Box 21"/>
          <p:cNvSpPr txBox="1">
            <a:spLocks noChangeArrowheads="1"/>
          </p:cNvSpPr>
          <p:nvPr/>
        </p:nvSpPr>
        <p:spPr bwMode="auto">
          <a:xfrm>
            <a:off x="6477000" y="1143000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rgbClr val="FF3300"/>
                </a:solidFill>
              </a:rPr>
              <a:t>YES!</a:t>
            </a:r>
            <a:endParaRPr lang="en-US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8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the Expression Available?</a:t>
            </a:r>
          </a:p>
        </p:txBody>
      </p:sp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3886200" y="1455738"/>
            <a:ext cx="1371600" cy="1363662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 = b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 = e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f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2362200" y="3810000"/>
            <a:ext cx="13716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g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58117" name="Text Box 5"/>
          <p:cNvSpPr txBox="1">
            <a:spLocks noChangeArrowheads="1"/>
          </p:cNvSpPr>
          <p:nvPr/>
        </p:nvSpPr>
        <p:spPr bwMode="auto">
          <a:xfrm>
            <a:off x="3429000" y="5638800"/>
            <a:ext cx="22860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j = a + b + c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cxnSp>
        <p:nvCxnSpPr>
          <p:cNvPr id="858118" name="AutoShape 6"/>
          <p:cNvCxnSpPr>
            <a:cxnSpLocks noChangeShapeType="1"/>
            <a:stCxn id="858128" idx="2"/>
            <a:endCxn id="858116" idx="0"/>
          </p:cNvCxnSpPr>
          <p:nvPr/>
        </p:nvCxnSpPr>
        <p:spPr bwMode="auto">
          <a:xfrm flipH="1">
            <a:off x="3048000" y="2819400"/>
            <a:ext cx="1371600" cy="976313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8119" name="AutoShape 7"/>
          <p:cNvCxnSpPr>
            <a:cxnSpLocks noChangeShapeType="1"/>
            <a:stCxn id="858129" idx="2"/>
            <a:endCxn id="858123" idx="0"/>
          </p:cNvCxnSpPr>
          <p:nvPr/>
        </p:nvCxnSpPr>
        <p:spPr bwMode="auto">
          <a:xfrm>
            <a:off x="4724400" y="2819400"/>
            <a:ext cx="1524000" cy="79375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8120" name="AutoShape 8"/>
          <p:cNvCxnSpPr>
            <a:cxnSpLocks noChangeShapeType="1"/>
            <a:stCxn id="858123" idx="2"/>
            <a:endCxn id="858127" idx="0"/>
          </p:cNvCxnSpPr>
          <p:nvPr/>
        </p:nvCxnSpPr>
        <p:spPr bwMode="auto">
          <a:xfrm flipH="1">
            <a:off x="4724400" y="4640263"/>
            <a:ext cx="1524000" cy="998537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8121" name="AutoShape 9"/>
          <p:cNvCxnSpPr>
            <a:cxnSpLocks noChangeShapeType="1"/>
            <a:stCxn id="858116" idx="2"/>
            <a:endCxn id="858126" idx="0"/>
          </p:cNvCxnSpPr>
          <p:nvPr/>
        </p:nvCxnSpPr>
        <p:spPr bwMode="auto">
          <a:xfrm>
            <a:off x="3048000" y="4457700"/>
            <a:ext cx="1371600" cy="118110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58122" name="AutoShape 10"/>
          <p:cNvCxnSpPr>
            <a:cxnSpLocks noChangeShapeType="1"/>
            <a:stCxn id="858124" idx="2"/>
            <a:endCxn id="858125" idx="0"/>
          </p:cNvCxnSpPr>
          <p:nvPr/>
        </p:nvCxnSpPr>
        <p:spPr bwMode="auto">
          <a:xfrm rot="16200000" flipV="1">
            <a:off x="6015831" y="4088607"/>
            <a:ext cx="998537" cy="76200"/>
          </a:xfrm>
          <a:prstGeom prst="curvedConnector5">
            <a:avLst>
              <a:gd name="adj1" fmla="val -39750"/>
              <a:gd name="adj2" fmla="val -1614583"/>
              <a:gd name="adj3" fmla="val 131634"/>
            </a:avLst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sp>
        <p:nvSpPr>
          <p:cNvPr id="858123" name="Text Box 11"/>
          <p:cNvSpPr txBox="1">
            <a:spLocks noChangeArrowheads="1"/>
          </p:cNvSpPr>
          <p:nvPr/>
        </p:nvSpPr>
        <p:spPr bwMode="auto">
          <a:xfrm>
            <a:off x="5562600" y="3627438"/>
            <a:ext cx="1371600" cy="998537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b = a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h = c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58124" name="Rectangle 12"/>
          <p:cNvSpPr>
            <a:spLocks noChangeArrowheads="1"/>
          </p:cNvSpPr>
          <p:nvPr/>
        </p:nvSpPr>
        <p:spPr bwMode="auto">
          <a:xfrm>
            <a:off x="6400800" y="44735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125" name="Rectangle 13"/>
          <p:cNvSpPr>
            <a:spLocks noChangeArrowheads="1"/>
          </p:cNvSpPr>
          <p:nvPr/>
        </p:nvSpPr>
        <p:spPr bwMode="auto">
          <a:xfrm>
            <a:off x="6324600" y="3627438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126" name="Rectangle 14"/>
          <p:cNvSpPr>
            <a:spLocks noChangeArrowheads="1"/>
          </p:cNvSpPr>
          <p:nvPr/>
        </p:nvSpPr>
        <p:spPr bwMode="auto">
          <a:xfrm>
            <a:off x="42672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127" name="Rectangle 15"/>
          <p:cNvSpPr>
            <a:spLocks noChangeArrowheads="1"/>
          </p:cNvSpPr>
          <p:nvPr/>
        </p:nvSpPr>
        <p:spPr bwMode="auto">
          <a:xfrm>
            <a:off x="45720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128" name="Rectangle 16"/>
          <p:cNvSpPr>
            <a:spLocks noChangeArrowheads="1"/>
          </p:cNvSpPr>
          <p:nvPr/>
        </p:nvSpPr>
        <p:spPr bwMode="auto">
          <a:xfrm>
            <a:off x="42672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129" name="Rectangle 17"/>
          <p:cNvSpPr>
            <a:spLocks noChangeArrowheads="1"/>
          </p:cNvSpPr>
          <p:nvPr/>
        </p:nvSpPr>
        <p:spPr bwMode="auto">
          <a:xfrm>
            <a:off x="45720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130" name="Oval 18"/>
          <p:cNvSpPr>
            <a:spLocks noChangeArrowheads="1"/>
          </p:cNvSpPr>
          <p:nvPr/>
        </p:nvSpPr>
        <p:spPr bwMode="auto">
          <a:xfrm>
            <a:off x="4343400" y="2286000"/>
            <a:ext cx="838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131" name="Rectangle 19"/>
          <p:cNvSpPr>
            <a:spLocks noChangeArrowheads="1"/>
          </p:cNvSpPr>
          <p:nvPr/>
        </p:nvSpPr>
        <p:spPr bwMode="auto">
          <a:xfrm>
            <a:off x="3581400" y="5638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58132" name="AutoShape 20"/>
          <p:cNvCxnSpPr>
            <a:cxnSpLocks noChangeShapeType="1"/>
            <a:stCxn id="858130" idx="4"/>
            <a:endCxn id="858131" idx="3"/>
          </p:cNvCxnSpPr>
          <p:nvPr/>
        </p:nvCxnSpPr>
        <p:spPr bwMode="auto">
          <a:xfrm rot="5400000">
            <a:off x="2826544" y="3817144"/>
            <a:ext cx="2995612" cy="87630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858133" name="Text Box 21"/>
          <p:cNvSpPr txBox="1">
            <a:spLocks noChangeArrowheads="1"/>
          </p:cNvSpPr>
          <p:nvPr/>
        </p:nvSpPr>
        <p:spPr bwMode="auto">
          <a:xfrm>
            <a:off x="6477000" y="1143000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rgbClr val="FF3300"/>
                </a:solidFill>
              </a:rPr>
              <a:t>YES!</a:t>
            </a:r>
            <a:endParaRPr lang="en-US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3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Available Expressions</a:t>
            </a:r>
          </a:p>
        </p:txBody>
      </p:sp>
      <p:sp>
        <p:nvSpPr>
          <p:cNvPr id="860163" name="Text Box 3"/>
          <p:cNvSpPr txBox="1">
            <a:spLocks noChangeArrowheads="1"/>
          </p:cNvSpPr>
          <p:nvPr/>
        </p:nvSpPr>
        <p:spPr bwMode="auto">
          <a:xfrm>
            <a:off x="3886200" y="1455738"/>
            <a:ext cx="1371600" cy="1363662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 = b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 = e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f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2362200" y="3810000"/>
            <a:ext cx="13716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g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60165" name="Text Box 5"/>
          <p:cNvSpPr txBox="1">
            <a:spLocks noChangeArrowheads="1"/>
          </p:cNvSpPr>
          <p:nvPr/>
        </p:nvSpPr>
        <p:spPr bwMode="auto">
          <a:xfrm>
            <a:off x="3429000" y="5638800"/>
            <a:ext cx="22860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j = a + b + c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cxnSp>
        <p:nvCxnSpPr>
          <p:cNvPr id="860166" name="AutoShape 6"/>
          <p:cNvCxnSpPr>
            <a:cxnSpLocks noChangeShapeType="1"/>
            <a:stCxn id="860176" idx="2"/>
            <a:endCxn id="860164" idx="0"/>
          </p:cNvCxnSpPr>
          <p:nvPr/>
        </p:nvCxnSpPr>
        <p:spPr bwMode="auto">
          <a:xfrm flipH="1">
            <a:off x="3048000" y="2819400"/>
            <a:ext cx="1371600" cy="976313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0167" name="AutoShape 7"/>
          <p:cNvCxnSpPr>
            <a:cxnSpLocks noChangeShapeType="1"/>
            <a:stCxn id="860177" idx="2"/>
            <a:endCxn id="860171" idx="0"/>
          </p:cNvCxnSpPr>
          <p:nvPr/>
        </p:nvCxnSpPr>
        <p:spPr bwMode="auto">
          <a:xfrm>
            <a:off x="4724400" y="2819400"/>
            <a:ext cx="1524000" cy="79375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0168" name="AutoShape 8"/>
          <p:cNvCxnSpPr>
            <a:cxnSpLocks noChangeShapeType="1"/>
            <a:stCxn id="860171" idx="2"/>
            <a:endCxn id="860175" idx="0"/>
          </p:cNvCxnSpPr>
          <p:nvPr/>
        </p:nvCxnSpPr>
        <p:spPr bwMode="auto">
          <a:xfrm flipH="1">
            <a:off x="4724400" y="4640263"/>
            <a:ext cx="1524000" cy="998537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0169" name="AutoShape 9"/>
          <p:cNvCxnSpPr>
            <a:cxnSpLocks noChangeShapeType="1"/>
            <a:stCxn id="860164" idx="2"/>
            <a:endCxn id="860174" idx="0"/>
          </p:cNvCxnSpPr>
          <p:nvPr/>
        </p:nvCxnSpPr>
        <p:spPr bwMode="auto">
          <a:xfrm>
            <a:off x="3048000" y="4457700"/>
            <a:ext cx="1371600" cy="118110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0170" name="AutoShape 10"/>
          <p:cNvCxnSpPr>
            <a:cxnSpLocks noChangeShapeType="1"/>
            <a:stCxn id="860172" idx="2"/>
            <a:endCxn id="860173" idx="0"/>
          </p:cNvCxnSpPr>
          <p:nvPr/>
        </p:nvCxnSpPr>
        <p:spPr bwMode="auto">
          <a:xfrm rot="16200000" flipV="1">
            <a:off x="6015831" y="4088607"/>
            <a:ext cx="998537" cy="76200"/>
          </a:xfrm>
          <a:prstGeom prst="curvedConnector5">
            <a:avLst>
              <a:gd name="adj1" fmla="val -39750"/>
              <a:gd name="adj2" fmla="val -1614583"/>
              <a:gd name="adj3" fmla="val 131634"/>
            </a:avLst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sp>
        <p:nvSpPr>
          <p:cNvPr id="860171" name="Text Box 11"/>
          <p:cNvSpPr txBox="1">
            <a:spLocks noChangeArrowheads="1"/>
          </p:cNvSpPr>
          <p:nvPr/>
        </p:nvSpPr>
        <p:spPr bwMode="auto">
          <a:xfrm>
            <a:off x="5562600" y="3627438"/>
            <a:ext cx="1371600" cy="998537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b = a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h = c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60172" name="Rectangle 12"/>
          <p:cNvSpPr>
            <a:spLocks noChangeArrowheads="1"/>
          </p:cNvSpPr>
          <p:nvPr/>
        </p:nvSpPr>
        <p:spPr bwMode="auto">
          <a:xfrm>
            <a:off x="6400800" y="44735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73" name="Rectangle 13"/>
          <p:cNvSpPr>
            <a:spLocks noChangeArrowheads="1"/>
          </p:cNvSpPr>
          <p:nvPr/>
        </p:nvSpPr>
        <p:spPr bwMode="auto">
          <a:xfrm>
            <a:off x="6324600" y="3627438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74" name="Rectangle 14"/>
          <p:cNvSpPr>
            <a:spLocks noChangeArrowheads="1"/>
          </p:cNvSpPr>
          <p:nvPr/>
        </p:nvSpPr>
        <p:spPr bwMode="auto">
          <a:xfrm>
            <a:off x="42672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75" name="Rectangle 15"/>
          <p:cNvSpPr>
            <a:spLocks noChangeArrowheads="1"/>
          </p:cNvSpPr>
          <p:nvPr/>
        </p:nvSpPr>
        <p:spPr bwMode="auto">
          <a:xfrm>
            <a:off x="45720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76" name="Rectangle 16"/>
          <p:cNvSpPr>
            <a:spLocks noChangeArrowheads="1"/>
          </p:cNvSpPr>
          <p:nvPr/>
        </p:nvSpPr>
        <p:spPr bwMode="auto">
          <a:xfrm>
            <a:off x="42672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77" name="Rectangle 17"/>
          <p:cNvSpPr>
            <a:spLocks noChangeArrowheads="1"/>
          </p:cNvSpPr>
          <p:nvPr/>
        </p:nvSpPr>
        <p:spPr bwMode="auto">
          <a:xfrm>
            <a:off x="45720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78" name="Rectangle 18"/>
          <p:cNvSpPr>
            <a:spLocks noChangeArrowheads="1"/>
          </p:cNvSpPr>
          <p:nvPr/>
        </p:nvSpPr>
        <p:spPr bwMode="auto">
          <a:xfrm>
            <a:off x="5638800" y="36576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79" name="Rectangle 19"/>
          <p:cNvSpPr>
            <a:spLocks noChangeArrowheads="1"/>
          </p:cNvSpPr>
          <p:nvPr/>
        </p:nvSpPr>
        <p:spPr bwMode="auto">
          <a:xfrm>
            <a:off x="3429000" y="3886200"/>
            <a:ext cx="228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Available Expressions</a:t>
            </a:r>
          </a:p>
        </p:txBody>
      </p:sp>
      <p:sp>
        <p:nvSpPr>
          <p:cNvPr id="862211" name="Text Box 3"/>
          <p:cNvSpPr txBox="1">
            <a:spLocks noChangeArrowheads="1"/>
          </p:cNvSpPr>
          <p:nvPr/>
        </p:nvSpPr>
        <p:spPr bwMode="auto">
          <a:xfrm>
            <a:off x="3886200" y="1455738"/>
            <a:ext cx="1371600" cy="1363662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 = b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 = e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f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62212" name="Text Box 4"/>
          <p:cNvSpPr txBox="1">
            <a:spLocks noChangeArrowheads="1"/>
          </p:cNvSpPr>
          <p:nvPr/>
        </p:nvSpPr>
        <p:spPr bwMode="auto">
          <a:xfrm>
            <a:off x="2362200" y="3810000"/>
            <a:ext cx="13716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g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62213" name="Text Box 5"/>
          <p:cNvSpPr txBox="1">
            <a:spLocks noChangeArrowheads="1"/>
          </p:cNvSpPr>
          <p:nvPr/>
        </p:nvSpPr>
        <p:spPr bwMode="auto">
          <a:xfrm>
            <a:off x="3429000" y="5638800"/>
            <a:ext cx="22860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j = a + b + c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cxnSp>
        <p:nvCxnSpPr>
          <p:cNvPr id="862214" name="AutoShape 6"/>
          <p:cNvCxnSpPr>
            <a:cxnSpLocks noChangeShapeType="1"/>
            <a:stCxn id="862224" idx="2"/>
            <a:endCxn id="862212" idx="0"/>
          </p:cNvCxnSpPr>
          <p:nvPr/>
        </p:nvCxnSpPr>
        <p:spPr bwMode="auto">
          <a:xfrm flipH="1">
            <a:off x="3048000" y="2819400"/>
            <a:ext cx="1371600" cy="976313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2215" name="AutoShape 7"/>
          <p:cNvCxnSpPr>
            <a:cxnSpLocks noChangeShapeType="1"/>
            <a:stCxn id="862225" idx="2"/>
            <a:endCxn id="862219" idx="0"/>
          </p:cNvCxnSpPr>
          <p:nvPr/>
        </p:nvCxnSpPr>
        <p:spPr bwMode="auto">
          <a:xfrm>
            <a:off x="4724400" y="2819400"/>
            <a:ext cx="1524000" cy="79375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2216" name="AutoShape 8"/>
          <p:cNvCxnSpPr>
            <a:cxnSpLocks noChangeShapeType="1"/>
            <a:stCxn id="862219" idx="2"/>
            <a:endCxn id="862223" idx="0"/>
          </p:cNvCxnSpPr>
          <p:nvPr/>
        </p:nvCxnSpPr>
        <p:spPr bwMode="auto">
          <a:xfrm flipH="1">
            <a:off x="4724400" y="4640263"/>
            <a:ext cx="1524000" cy="998537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2217" name="AutoShape 9"/>
          <p:cNvCxnSpPr>
            <a:cxnSpLocks noChangeShapeType="1"/>
            <a:stCxn id="862212" idx="2"/>
            <a:endCxn id="862222" idx="0"/>
          </p:cNvCxnSpPr>
          <p:nvPr/>
        </p:nvCxnSpPr>
        <p:spPr bwMode="auto">
          <a:xfrm>
            <a:off x="3048000" y="4457700"/>
            <a:ext cx="1371600" cy="118110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2218" name="AutoShape 10"/>
          <p:cNvCxnSpPr>
            <a:cxnSpLocks noChangeShapeType="1"/>
            <a:stCxn id="862220" idx="2"/>
            <a:endCxn id="862221" idx="0"/>
          </p:cNvCxnSpPr>
          <p:nvPr/>
        </p:nvCxnSpPr>
        <p:spPr bwMode="auto">
          <a:xfrm rot="16200000" flipV="1">
            <a:off x="6015831" y="4088607"/>
            <a:ext cx="998537" cy="76200"/>
          </a:xfrm>
          <a:prstGeom prst="curvedConnector5">
            <a:avLst>
              <a:gd name="adj1" fmla="val -39750"/>
              <a:gd name="adj2" fmla="val -1614583"/>
              <a:gd name="adj3" fmla="val 131634"/>
            </a:avLst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sp>
        <p:nvSpPr>
          <p:cNvPr id="862219" name="Text Box 11"/>
          <p:cNvSpPr txBox="1">
            <a:spLocks noChangeArrowheads="1"/>
          </p:cNvSpPr>
          <p:nvPr/>
        </p:nvSpPr>
        <p:spPr bwMode="auto">
          <a:xfrm>
            <a:off x="5562600" y="3627438"/>
            <a:ext cx="1371600" cy="998537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b = a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h = c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62220" name="Rectangle 12"/>
          <p:cNvSpPr>
            <a:spLocks noChangeArrowheads="1"/>
          </p:cNvSpPr>
          <p:nvPr/>
        </p:nvSpPr>
        <p:spPr bwMode="auto">
          <a:xfrm>
            <a:off x="6400800" y="44735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2221" name="Rectangle 13"/>
          <p:cNvSpPr>
            <a:spLocks noChangeArrowheads="1"/>
          </p:cNvSpPr>
          <p:nvPr/>
        </p:nvSpPr>
        <p:spPr bwMode="auto">
          <a:xfrm>
            <a:off x="6324600" y="3627438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2222" name="Rectangle 14"/>
          <p:cNvSpPr>
            <a:spLocks noChangeArrowheads="1"/>
          </p:cNvSpPr>
          <p:nvPr/>
        </p:nvSpPr>
        <p:spPr bwMode="auto">
          <a:xfrm>
            <a:off x="42672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2223" name="Rectangle 15"/>
          <p:cNvSpPr>
            <a:spLocks noChangeArrowheads="1"/>
          </p:cNvSpPr>
          <p:nvPr/>
        </p:nvSpPr>
        <p:spPr bwMode="auto">
          <a:xfrm>
            <a:off x="45720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2224" name="Rectangle 16"/>
          <p:cNvSpPr>
            <a:spLocks noChangeArrowheads="1"/>
          </p:cNvSpPr>
          <p:nvPr/>
        </p:nvSpPr>
        <p:spPr bwMode="auto">
          <a:xfrm>
            <a:off x="42672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2225" name="Rectangle 17"/>
          <p:cNvSpPr>
            <a:spLocks noChangeArrowheads="1"/>
          </p:cNvSpPr>
          <p:nvPr/>
        </p:nvSpPr>
        <p:spPr bwMode="auto">
          <a:xfrm>
            <a:off x="45720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2226" name="Oval 18"/>
          <p:cNvSpPr>
            <a:spLocks noChangeArrowheads="1"/>
          </p:cNvSpPr>
          <p:nvPr/>
        </p:nvSpPr>
        <p:spPr bwMode="auto">
          <a:xfrm>
            <a:off x="4343400" y="2286000"/>
            <a:ext cx="838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2227" name="Rectangle 19"/>
          <p:cNvSpPr>
            <a:spLocks noChangeArrowheads="1"/>
          </p:cNvSpPr>
          <p:nvPr/>
        </p:nvSpPr>
        <p:spPr bwMode="auto">
          <a:xfrm>
            <a:off x="5638800" y="36576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62228" name="AutoShape 20"/>
          <p:cNvCxnSpPr>
            <a:cxnSpLocks noChangeShapeType="1"/>
            <a:stCxn id="862226" idx="4"/>
            <a:endCxn id="862229" idx="3"/>
          </p:cNvCxnSpPr>
          <p:nvPr/>
        </p:nvCxnSpPr>
        <p:spPr bwMode="auto">
          <a:xfrm rot="5400000">
            <a:off x="3607594" y="2807494"/>
            <a:ext cx="1204912" cy="110490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862229" name="Rectangle 21"/>
          <p:cNvSpPr>
            <a:spLocks noChangeArrowheads="1"/>
          </p:cNvSpPr>
          <p:nvPr/>
        </p:nvSpPr>
        <p:spPr bwMode="auto">
          <a:xfrm>
            <a:off x="3429000" y="3886200"/>
            <a:ext cx="228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Available Expressions</a:t>
            </a:r>
          </a:p>
        </p:txBody>
      </p:sp>
      <p:sp>
        <p:nvSpPr>
          <p:cNvPr id="864259" name="Text Box 3"/>
          <p:cNvSpPr txBox="1">
            <a:spLocks noChangeArrowheads="1"/>
          </p:cNvSpPr>
          <p:nvPr/>
        </p:nvSpPr>
        <p:spPr bwMode="auto">
          <a:xfrm>
            <a:off x="3886200" y="1455738"/>
            <a:ext cx="1371600" cy="1363662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 = b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 = e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f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64260" name="Text Box 4"/>
          <p:cNvSpPr txBox="1">
            <a:spLocks noChangeArrowheads="1"/>
          </p:cNvSpPr>
          <p:nvPr/>
        </p:nvSpPr>
        <p:spPr bwMode="auto">
          <a:xfrm>
            <a:off x="2362200" y="3810000"/>
            <a:ext cx="13716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g = </a:t>
            </a:r>
            <a:r>
              <a:rPr lang="en-US" b="1">
                <a:solidFill>
                  <a:srgbClr val="FF3300"/>
                </a:solidFill>
              </a:rPr>
              <a:t>a + c</a:t>
            </a:r>
            <a:endParaRPr lang="en-US"/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64261" name="Text Box 5"/>
          <p:cNvSpPr txBox="1">
            <a:spLocks noChangeArrowheads="1"/>
          </p:cNvSpPr>
          <p:nvPr/>
        </p:nvSpPr>
        <p:spPr bwMode="auto">
          <a:xfrm>
            <a:off x="3429000" y="5638800"/>
            <a:ext cx="22860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j = a + b + c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cxnSp>
        <p:nvCxnSpPr>
          <p:cNvPr id="864262" name="AutoShape 6"/>
          <p:cNvCxnSpPr>
            <a:cxnSpLocks noChangeShapeType="1"/>
            <a:stCxn id="864272" idx="2"/>
            <a:endCxn id="864260" idx="0"/>
          </p:cNvCxnSpPr>
          <p:nvPr/>
        </p:nvCxnSpPr>
        <p:spPr bwMode="auto">
          <a:xfrm flipH="1">
            <a:off x="3048000" y="2819400"/>
            <a:ext cx="1371600" cy="976313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4263" name="AutoShape 7"/>
          <p:cNvCxnSpPr>
            <a:cxnSpLocks noChangeShapeType="1"/>
            <a:stCxn id="864273" idx="2"/>
            <a:endCxn id="864267" idx="0"/>
          </p:cNvCxnSpPr>
          <p:nvPr/>
        </p:nvCxnSpPr>
        <p:spPr bwMode="auto">
          <a:xfrm>
            <a:off x="4724400" y="2819400"/>
            <a:ext cx="1524000" cy="79375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4264" name="AutoShape 8"/>
          <p:cNvCxnSpPr>
            <a:cxnSpLocks noChangeShapeType="1"/>
            <a:stCxn id="864267" idx="2"/>
            <a:endCxn id="864271" idx="0"/>
          </p:cNvCxnSpPr>
          <p:nvPr/>
        </p:nvCxnSpPr>
        <p:spPr bwMode="auto">
          <a:xfrm flipH="1">
            <a:off x="4724400" y="4640263"/>
            <a:ext cx="1524000" cy="998537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4265" name="AutoShape 9"/>
          <p:cNvCxnSpPr>
            <a:cxnSpLocks noChangeShapeType="1"/>
            <a:stCxn id="864260" idx="2"/>
            <a:endCxn id="864270" idx="0"/>
          </p:cNvCxnSpPr>
          <p:nvPr/>
        </p:nvCxnSpPr>
        <p:spPr bwMode="auto">
          <a:xfrm>
            <a:off x="3048000" y="4457700"/>
            <a:ext cx="1371600" cy="118110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4266" name="AutoShape 10"/>
          <p:cNvCxnSpPr>
            <a:cxnSpLocks noChangeShapeType="1"/>
            <a:stCxn id="864268" idx="2"/>
            <a:endCxn id="864269" idx="0"/>
          </p:cNvCxnSpPr>
          <p:nvPr/>
        </p:nvCxnSpPr>
        <p:spPr bwMode="auto">
          <a:xfrm rot="16200000" flipV="1">
            <a:off x="6015831" y="4088607"/>
            <a:ext cx="998537" cy="76200"/>
          </a:xfrm>
          <a:prstGeom prst="curvedConnector5">
            <a:avLst>
              <a:gd name="adj1" fmla="val -39750"/>
              <a:gd name="adj2" fmla="val -1614583"/>
              <a:gd name="adj3" fmla="val 131634"/>
            </a:avLst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sp>
        <p:nvSpPr>
          <p:cNvPr id="864267" name="Text Box 11"/>
          <p:cNvSpPr txBox="1">
            <a:spLocks noChangeArrowheads="1"/>
          </p:cNvSpPr>
          <p:nvPr/>
        </p:nvSpPr>
        <p:spPr bwMode="auto">
          <a:xfrm>
            <a:off x="5562600" y="3627438"/>
            <a:ext cx="1371600" cy="998537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b = a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h = c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64268" name="Rectangle 12"/>
          <p:cNvSpPr>
            <a:spLocks noChangeArrowheads="1"/>
          </p:cNvSpPr>
          <p:nvPr/>
        </p:nvSpPr>
        <p:spPr bwMode="auto">
          <a:xfrm>
            <a:off x="6400800" y="44735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4269" name="Rectangle 13"/>
          <p:cNvSpPr>
            <a:spLocks noChangeArrowheads="1"/>
          </p:cNvSpPr>
          <p:nvPr/>
        </p:nvSpPr>
        <p:spPr bwMode="auto">
          <a:xfrm>
            <a:off x="6324600" y="3627438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4270" name="Rectangle 14"/>
          <p:cNvSpPr>
            <a:spLocks noChangeArrowheads="1"/>
          </p:cNvSpPr>
          <p:nvPr/>
        </p:nvSpPr>
        <p:spPr bwMode="auto">
          <a:xfrm>
            <a:off x="42672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4271" name="Rectangle 15"/>
          <p:cNvSpPr>
            <a:spLocks noChangeArrowheads="1"/>
          </p:cNvSpPr>
          <p:nvPr/>
        </p:nvSpPr>
        <p:spPr bwMode="auto">
          <a:xfrm>
            <a:off x="45720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4272" name="Rectangle 16"/>
          <p:cNvSpPr>
            <a:spLocks noChangeArrowheads="1"/>
          </p:cNvSpPr>
          <p:nvPr/>
        </p:nvSpPr>
        <p:spPr bwMode="auto">
          <a:xfrm>
            <a:off x="42672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4273" name="Rectangle 17"/>
          <p:cNvSpPr>
            <a:spLocks noChangeArrowheads="1"/>
          </p:cNvSpPr>
          <p:nvPr/>
        </p:nvSpPr>
        <p:spPr bwMode="auto">
          <a:xfrm>
            <a:off x="45720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4274" name="Oval 18"/>
          <p:cNvSpPr>
            <a:spLocks noChangeArrowheads="1"/>
          </p:cNvSpPr>
          <p:nvPr/>
        </p:nvSpPr>
        <p:spPr bwMode="auto">
          <a:xfrm>
            <a:off x="4343400" y="2286000"/>
            <a:ext cx="838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4275" name="Rectangle 19"/>
          <p:cNvSpPr>
            <a:spLocks noChangeArrowheads="1"/>
          </p:cNvSpPr>
          <p:nvPr/>
        </p:nvSpPr>
        <p:spPr bwMode="auto">
          <a:xfrm>
            <a:off x="5638800" y="36576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64276" name="AutoShape 20"/>
          <p:cNvCxnSpPr>
            <a:cxnSpLocks noChangeShapeType="1"/>
            <a:stCxn id="864274" idx="4"/>
            <a:endCxn id="864277" idx="3"/>
          </p:cNvCxnSpPr>
          <p:nvPr/>
        </p:nvCxnSpPr>
        <p:spPr bwMode="auto">
          <a:xfrm rot="5400000">
            <a:off x="3607594" y="2807494"/>
            <a:ext cx="1204912" cy="110490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864277" name="Rectangle 21"/>
          <p:cNvSpPr>
            <a:spLocks noChangeArrowheads="1"/>
          </p:cNvSpPr>
          <p:nvPr/>
        </p:nvSpPr>
        <p:spPr bwMode="auto">
          <a:xfrm>
            <a:off x="3429000" y="3886200"/>
            <a:ext cx="228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Available Expressions</a:t>
            </a:r>
          </a:p>
        </p:txBody>
      </p:sp>
      <p:sp>
        <p:nvSpPr>
          <p:cNvPr id="866307" name="Text Box 3"/>
          <p:cNvSpPr txBox="1">
            <a:spLocks noChangeArrowheads="1"/>
          </p:cNvSpPr>
          <p:nvPr/>
        </p:nvSpPr>
        <p:spPr bwMode="auto">
          <a:xfrm>
            <a:off x="3886200" y="1455738"/>
            <a:ext cx="1371600" cy="1363662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 = b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 = e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f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66308" name="Text Box 4"/>
          <p:cNvSpPr txBox="1">
            <a:spLocks noChangeArrowheads="1"/>
          </p:cNvSpPr>
          <p:nvPr/>
        </p:nvSpPr>
        <p:spPr bwMode="auto">
          <a:xfrm>
            <a:off x="2362200" y="3810000"/>
            <a:ext cx="13716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g = </a:t>
            </a:r>
            <a:r>
              <a:rPr lang="en-US" b="1">
                <a:solidFill>
                  <a:srgbClr val="FF3300"/>
                </a:solidFill>
              </a:rPr>
              <a:t>f</a:t>
            </a:r>
            <a:endParaRPr lang="en-US"/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66309" name="Text Box 5"/>
          <p:cNvSpPr txBox="1">
            <a:spLocks noChangeArrowheads="1"/>
          </p:cNvSpPr>
          <p:nvPr/>
        </p:nvSpPr>
        <p:spPr bwMode="auto">
          <a:xfrm>
            <a:off x="3429000" y="5638800"/>
            <a:ext cx="22860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j = a + b + c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cxnSp>
        <p:nvCxnSpPr>
          <p:cNvPr id="866310" name="AutoShape 6"/>
          <p:cNvCxnSpPr>
            <a:cxnSpLocks noChangeShapeType="1"/>
            <a:stCxn id="866320" idx="2"/>
            <a:endCxn id="866308" idx="0"/>
          </p:cNvCxnSpPr>
          <p:nvPr/>
        </p:nvCxnSpPr>
        <p:spPr bwMode="auto">
          <a:xfrm flipH="1">
            <a:off x="3048000" y="2819400"/>
            <a:ext cx="1371600" cy="976313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6311" name="AutoShape 7"/>
          <p:cNvCxnSpPr>
            <a:cxnSpLocks noChangeShapeType="1"/>
            <a:stCxn id="866321" idx="2"/>
            <a:endCxn id="866315" idx="0"/>
          </p:cNvCxnSpPr>
          <p:nvPr/>
        </p:nvCxnSpPr>
        <p:spPr bwMode="auto">
          <a:xfrm>
            <a:off x="4724400" y="2819400"/>
            <a:ext cx="1524000" cy="79375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6312" name="AutoShape 8"/>
          <p:cNvCxnSpPr>
            <a:cxnSpLocks noChangeShapeType="1"/>
            <a:stCxn id="866315" idx="2"/>
            <a:endCxn id="866319" idx="0"/>
          </p:cNvCxnSpPr>
          <p:nvPr/>
        </p:nvCxnSpPr>
        <p:spPr bwMode="auto">
          <a:xfrm flipH="1">
            <a:off x="4724400" y="4640263"/>
            <a:ext cx="1524000" cy="998537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6313" name="AutoShape 9"/>
          <p:cNvCxnSpPr>
            <a:cxnSpLocks noChangeShapeType="1"/>
            <a:stCxn id="866308" idx="2"/>
            <a:endCxn id="866318" idx="0"/>
          </p:cNvCxnSpPr>
          <p:nvPr/>
        </p:nvCxnSpPr>
        <p:spPr bwMode="auto">
          <a:xfrm>
            <a:off x="3048000" y="4457700"/>
            <a:ext cx="1371600" cy="118110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6314" name="AutoShape 10"/>
          <p:cNvCxnSpPr>
            <a:cxnSpLocks noChangeShapeType="1"/>
            <a:stCxn id="866316" idx="2"/>
            <a:endCxn id="866317" idx="0"/>
          </p:cNvCxnSpPr>
          <p:nvPr/>
        </p:nvCxnSpPr>
        <p:spPr bwMode="auto">
          <a:xfrm rot="16200000" flipV="1">
            <a:off x="6015831" y="4088607"/>
            <a:ext cx="998537" cy="76200"/>
          </a:xfrm>
          <a:prstGeom prst="curvedConnector5">
            <a:avLst>
              <a:gd name="adj1" fmla="val -39750"/>
              <a:gd name="adj2" fmla="val -1614583"/>
              <a:gd name="adj3" fmla="val 131634"/>
            </a:avLst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sp>
        <p:nvSpPr>
          <p:cNvPr id="866315" name="Text Box 11"/>
          <p:cNvSpPr txBox="1">
            <a:spLocks noChangeArrowheads="1"/>
          </p:cNvSpPr>
          <p:nvPr/>
        </p:nvSpPr>
        <p:spPr bwMode="auto">
          <a:xfrm>
            <a:off x="5562600" y="3627438"/>
            <a:ext cx="1371600" cy="998537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b = a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h = c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66316" name="Rectangle 12"/>
          <p:cNvSpPr>
            <a:spLocks noChangeArrowheads="1"/>
          </p:cNvSpPr>
          <p:nvPr/>
        </p:nvSpPr>
        <p:spPr bwMode="auto">
          <a:xfrm>
            <a:off x="6400800" y="44735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6317" name="Rectangle 13"/>
          <p:cNvSpPr>
            <a:spLocks noChangeArrowheads="1"/>
          </p:cNvSpPr>
          <p:nvPr/>
        </p:nvSpPr>
        <p:spPr bwMode="auto">
          <a:xfrm>
            <a:off x="6324600" y="3627438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6318" name="Rectangle 14"/>
          <p:cNvSpPr>
            <a:spLocks noChangeArrowheads="1"/>
          </p:cNvSpPr>
          <p:nvPr/>
        </p:nvSpPr>
        <p:spPr bwMode="auto">
          <a:xfrm>
            <a:off x="42672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6319" name="Rectangle 15"/>
          <p:cNvSpPr>
            <a:spLocks noChangeArrowheads="1"/>
          </p:cNvSpPr>
          <p:nvPr/>
        </p:nvSpPr>
        <p:spPr bwMode="auto">
          <a:xfrm>
            <a:off x="45720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6320" name="Rectangle 16"/>
          <p:cNvSpPr>
            <a:spLocks noChangeArrowheads="1"/>
          </p:cNvSpPr>
          <p:nvPr/>
        </p:nvSpPr>
        <p:spPr bwMode="auto">
          <a:xfrm>
            <a:off x="42672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6321" name="Rectangle 17"/>
          <p:cNvSpPr>
            <a:spLocks noChangeArrowheads="1"/>
          </p:cNvSpPr>
          <p:nvPr/>
        </p:nvSpPr>
        <p:spPr bwMode="auto">
          <a:xfrm>
            <a:off x="45720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6322" name="Oval 18"/>
          <p:cNvSpPr>
            <a:spLocks noChangeArrowheads="1"/>
          </p:cNvSpPr>
          <p:nvPr/>
        </p:nvSpPr>
        <p:spPr bwMode="auto">
          <a:xfrm>
            <a:off x="4343400" y="2286000"/>
            <a:ext cx="838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6323" name="Rectangle 19"/>
          <p:cNvSpPr>
            <a:spLocks noChangeArrowheads="1"/>
          </p:cNvSpPr>
          <p:nvPr/>
        </p:nvSpPr>
        <p:spPr bwMode="auto">
          <a:xfrm>
            <a:off x="5638800" y="36576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66324" name="AutoShape 20"/>
          <p:cNvCxnSpPr>
            <a:cxnSpLocks noChangeShapeType="1"/>
            <a:stCxn id="866322" idx="4"/>
            <a:endCxn id="866325" idx="3"/>
          </p:cNvCxnSpPr>
          <p:nvPr/>
        </p:nvCxnSpPr>
        <p:spPr bwMode="auto">
          <a:xfrm rot="5400000">
            <a:off x="3607594" y="2807494"/>
            <a:ext cx="1204912" cy="110490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866325" name="Rectangle 21"/>
          <p:cNvSpPr>
            <a:spLocks noChangeArrowheads="1"/>
          </p:cNvSpPr>
          <p:nvPr/>
        </p:nvSpPr>
        <p:spPr bwMode="auto">
          <a:xfrm>
            <a:off x="3429000" y="3886200"/>
            <a:ext cx="228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Available Expressions</a:t>
            </a:r>
          </a:p>
        </p:txBody>
      </p:sp>
      <p:sp>
        <p:nvSpPr>
          <p:cNvPr id="868355" name="Text Box 3"/>
          <p:cNvSpPr txBox="1">
            <a:spLocks noChangeArrowheads="1"/>
          </p:cNvSpPr>
          <p:nvPr/>
        </p:nvSpPr>
        <p:spPr bwMode="auto">
          <a:xfrm>
            <a:off x="3886200" y="1455738"/>
            <a:ext cx="1371600" cy="1363662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 = b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 = e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f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2362200" y="3810000"/>
            <a:ext cx="13716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g =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68357" name="Text Box 5"/>
          <p:cNvSpPr txBox="1">
            <a:spLocks noChangeArrowheads="1"/>
          </p:cNvSpPr>
          <p:nvPr/>
        </p:nvSpPr>
        <p:spPr bwMode="auto">
          <a:xfrm>
            <a:off x="3429000" y="5638800"/>
            <a:ext cx="22860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j = a + b + c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cxnSp>
        <p:nvCxnSpPr>
          <p:cNvPr id="868358" name="AutoShape 6"/>
          <p:cNvCxnSpPr>
            <a:cxnSpLocks noChangeShapeType="1"/>
            <a:stCxn id="868368" idx="2"/>
            <a:endCxn id="868356" idx="0"/>
          </p:cNvCxnSpPr>
          <p:nvPr/>
        </p:nvCxnSpPr>
        <p:spPr bwMode="auto">
          <a:xfrm flipH="1">
            <a:off x="3048000" y="2819400"/>
            <a:ext cx="1371600" cy="976313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8359" name="AutoShape 7"/>
          <p:cNvCxnSpPr>
            <a:cxnSpLocks noChangeShapeType="1"/>
            <a:stCxn id="868369" idx="2"/>
            <a:endCxn id="868363" idx="0"/>
          </p:cNvCxnSpPr>
          <p:nvPr/>
        </p:nvCxnSpPr>
        <p:spPr bwMode="auto">
          <a:xfrm>
            <a:off x="4724400" y="2819400"/>
            <a:ext cx="1524000" cy="79375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8360" name="AutoShape 8"/>
          <p:cNvCxnSpPr>
            <a:cxnSpLocks noChangeShapeType="1"/>
            <a:stCxn id="868363" idx="2"/>
            <a:endCxn id="868367" idx="0"/>
          </p:cNvCxnSpPr>
          <p:nvPr/>
        </p:nvCxnSpPr>
        <p:spPr bwMode="auto">
          <a:xfrm flipH="1">
            <a:off x="4724400" y="4640263"/>
            <a:ext cx="1524000" cy="998537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8361" name="AutoShape 9"/>
          <p:cNvCxnSpPr>
            <a:cxnSpLocks noChangeShapeType="1"/>
            <a:stCxn id="868356" idx="2"/>
            <a:endCxn id="868366" idx="0"/>
          </p:cNvCxnSpPr>
          <p:nvPr/>
        </p:nvCxnSpPr>
        <p:spPr bwMode="auto">
          <a:xfrm>
            <a:off x="3048000" y="4457700"/>
            <a:ext cx="1371600" cy="118110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68362" name="AutoShape 10"/>
          <p:cNvCxnSpPr>
            <a:cxnSpLocks noChangeShapeType="1"/>
            <a:stCxn id="868364" idx="2"/>
            <a:endCxn id="868365" idx="0"/>
          </p:cNvCxnSpPr>
          <p:nvPr/>
        </p:nvCxnSpPr>
        <p:spPr bwMode="auto">
          <a:xfrm rot="16200000" flipV="1">
            <a:off x="6015831" y="4088607"/>
            <a:ext cx="998537" cy="76200"/>
          </a:xfrm>
          <a:prstGeom prst="curvedConnector5">
            <a:avLst>
              <a:gd name="adj1" fmla="val -39750"/>
              <a:gd name="adj2" fmla="val -1614583"/>
              <a:gd name="adj3" fmla="val 131634"/>
            </a:avLst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sp>
        <p:nvSpPr>
          <p:cNvPr id="868363" name="Text Box 11"/>
          <p:cNvSpPr txBox="1">
            <a:spLocks noChangeArrowheads="1"/>
          </p:cNvSpPr>
          <p:nvPr/>
        </p:nvSpPr>
        <p:spPr bwMode="auto">
          <a:xfrm>
            <a:off x="5562600" y="3627438"/>
            <a:ext cx="1371600" cy="998537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b = a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h = c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68364" name="Rectangle 12"/>
          <p:cNvSpPr>
            <a:spLocks noChangeArrowheads="1"/>
          </p:cNvSpPr>
          <p:nvPr/>
        </p:nvSpPr>
        <p:spPr bwMode="auto">
          <a:xfrm>
            <a:off x="6400800" y="44735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8365" name="Rectangle 13"/>
          <p:cNvSpPr>
            <a:spLocks noChangeArrowheads="1"/>
          </p:cNvSpPr>
          <p:nvPr/>
        </p:nvSpPr>
        <p:spPr bwMode="auto">
          <a:xfrm>
            <a:off x="6324600" y="3627438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8366" name="Rectangle 14"/>
          <p:cNvSpPr>
            <a:spLocks noChangeArrowheads="1"/>
          </p:cNvSpPr>
          <p:nvPr/>
        </p:nvSpPr>
        <p:spPr bwMode="auto">
          <a:xfrm>
            <a:off x="42672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8367" name="Rectangle 15"/>
          <p:cNvSpPr>
            <a:spLocks noChangeArrowheads="1"/>
          </p:cNvSpPr>
          <p:nvPr/>
        </p:nvSpPr>
        <p:spPr bwMode="auto">
          <a:xfrm>
            <a:off x="45720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8368" name="Rectangle 16"/>
          <p:cNvSpPr>
            <a:spLocks noChangeArrowheads="1"/>
          </p:cNvSpPr>
          <p:nvPr/>
        </p:nvSpPr>
        <p:spPr bwMode="auto">
          <a:xfrm>
            <a:off x="42672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8369" name="Rectangle 17"/>
          <p:cNvSpPr>
            <a:spLocks noChangeArrowheads="1"/>
          </p:cNvSpPr>
          <p:nvPr/>
        </p:nvSpPr>
        <p:spPr bwMode="auto">
          <a:xfrm>
            <a:off x="45720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8370" name="Oval 18"/>
          <p:cNvSpPr>
            <a:spLocks noChangeArrowheads="1"/>
          </p:cNvSpPr>
          <p:nvPr/>
        </p:nvSpPr>
        <p:spPr bwMode="auto">
          <a:xfrm>
            <a:off x="4343400" y="2286000"/>
            <a:ext cx="838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8371" name="Rectangle 19"/>
          <p:cNvSpPr>
            <a:spLocks noChangeArrowheads="1"/>
          </p:cNvSpPr>
          <p:nvPr/>
        </p:nvSpPr>
        <p:spPr bwMode="auto">
          <a:xfrm>
            <a:off x="5638800" y="36576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68372" name="AutoShape 20"/>
          <p:cNvCxnSpPr>
            <a:cxnSpLocks noChangeShapeType="1"/>
            <a:stCxn id="868370" idx="4"/>
            <a:endCxn id="868373" idx="3"/>
          </p:cNvCxnSpPr>
          <p:nvPr/>
        </p:nvCxnSpPr>
        <p:spPr bwMode="auto">
          <a:xfrm rot="5400000">
            <a:off x="2711451" y="3702050"/>
            <a:ext cx="2995612" cy="1106487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868373" name="Rectangle 21"/>
          <p:cNvSpPr>
            <a:spLocks noChangeArrowheads="1"/>
          </p:cNvSpPr>
          <p:nvPr/>
        </p:nvSpPr>
        <p:spPr bwMode="auto">
          <a:xfrm flipV="1">
            <a:off x="3581400" y="5715000"/>
            <a:ext cx="7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Available Expressions</a:t>
            </a:r>
          </a:p>
        </p:txBody>
      </p:sp>
      <p:sp>
        <p:nvSpPr>
          <p:cNvPr id="870403" name="Text Box 3"/>
          <p:cNvSpPr txBox="1">
            <a:spLocks noChangeArrowheads="1"/>
          </p:cNvSpPr>
          <p:nvPr/>
        </p:nvSpPr>
        <p:spPr bwMode="auto">
          <a:xfrm>
            <a:off x="3886200" y="1455738"/>
            <a:ext cx="1371600" cy="1363662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 = b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 = e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f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70404" name="Text Box 4"/>
          <p:cNvSpPr txBox="1">
            <a:spLocks noChangeArrowheads="1"/>
          </p:cNvSpPr>
          <p:nvPr/>
        </p:nvSpPr>
        <p:spPr bwMode="auto">
          <a:xfrm>
            <a:off x="2362200" y="3810000"/>
            <a:ext cx="13716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g =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70405" name="Text Box 5"/>
          <p:cNvSpPr txBox="1">
            <a:spLocks noChangeArrowheads="1"/>
          </p:cNvSpPr>
          <p:nvPr/>
        </p:nvSpPr>
        <p:spPr bwMode="auto">
          <a:xfrm>
            <a:off x="3429000" y="5638800"/>
            <a:ext cx="22860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j = </a:t>
            </a:r>
            <a:r>
              <a:rPr lang="en-US" b="1">
                <a:solidFill>
                  <a:srgbClr val="FF3300"/>
                </a:solidFill>
              </a:rPr>
              <a:t>a + c</a:t>
            </a:r>
            <a:r>
              <a:rPr lang="en-US"/>
              <a:t> +  b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cxnSp>
        <p:nvCxnSpPr>
          <p:cNvPr id="870406" name="AutoShape 6"/>
          <p:cNvCxnSpPr>
            <a:cxnSpLocks noChangeShapeType="1"/>
            <a:stCxn id="870416" idx="2"/>
            <a:endCxn id="870404" idx="0"/>
          </p:cNvCxnSpPr>
          <p:nvPr/>
        </p:nvCxnSpPr>
        <p:spPr bwMode="auto">
          <a:xfrm flipH="1">
            <a:off x="3048000" y="2819400"/>
            <a:ext cx="1371600" cy="976313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70407" name="AutoShape 7"/>
          <p:cNvCxnSpPr>
            <a:cxnSpLocks noChangeShapeType="1"/>
            <a:stCxn id="870417" idx="2"/>
            <a:endCxn id="870411" idx="0"/>
          </p:cNvCxnSpPr>
          <p:nvPr/>
        </p:nvCxnSpPr>
        <p:spPr bwMode="auto">
          <a:xfrm>
            <a:off x="4724400" y="2819400"/>
            <a:ext cx="1524000" cy="79375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70408" name="AutoShape 8"/>
          <p:cNvCxnSpPr>
            <a:cxnSpLocks noChangeShapeType="1"/>
            <a:stCxn id="870411" idx="2"/>
            <a:endCxn id="870415" idx="0"/>
          </p:cNvCxnSpPr>
          <p:nvPr/>
        </p:nvCxnSpPr>
        <p:spPr bwMode="auto">
          <a:xfrm flipH="1">
            <a:off x="4724400" y="4640263"/>
            <a:ext cx="1524000" cy="998537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70409" name="AutoShape 9"/>
          <p:cNvCxnSpPr>
            <a:cxnSpLocks noChangeShapeType="1"/>
            <a:stCxn id="870404" idx="2"/>
            <a:endCxn id="870414" idx="0"/>
          </p:cNvCxnSpPr>
          <p:nvPr/>
        </p:nvCxnSpPr>
        <p:spPr bwMode="auto">
          <a:xfrm>
            <a:off x="3048000" y="4457700"/>
            <a:ext cx="1371600" cy="118110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70410" name="AutoShape 10"/>
          <p:cNvCxnSpPr>
            <a:cxnSpLocks noChangeShapeType="1"/>
            <a:stCxn id="870412" idx="2"/>
            <a:endCxn id="870413" idx="0"/>
          </p:cNvCxnSpPr>
          <p:nvPr/>
        </p:nvCxnSpPr>
        <p:spPr bwMode="auto">
          <a:xfrm rot="16200000" flipV="1">
            <a:off x="6015831" y="4088607"/>
            <a:ext cx="998537" cy="76200"/>
          </a:xfrm>
          <a:prstGeom prst="curvedConnector5">
            <a:avLst>
              <a:gd name="adj1" fmla="val -39750"/>
              <a:gd name="adj2" fmla="val -1614583"/>
              <a:gd name="adj3" fmla="val 131634"/>
            </a:avLst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sp>
        <p:nvSpPr>
          <p:cNvPr id="870411" name="Text Box 11"/>
          <p:cNvSpPr txBox="1">
            <a:spLocks noChangeArrowheads="1"/>
          </p:cNvSpPr>
          <p:nvPr/>
        </p:nvSpPr>
        <p:spPr bwMode="auto">
          <a:xfrm>
            <a:off x="5562600" y="3627438"/>
            <a:ext cx="1371600" cy="998537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b = a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h = c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70412" name="Rectangle 12"/>
          <p:cNvSpPr>
            <a:spLocks noChangeArrowheads="1"/>
          </p:cNvSpPr>
          <p:nvPr/>
        </p:nvSpPr>
        <p:spPr bwMode="auto">
          <a:xfrm>
            <a:off x="6400800" y="44735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13" name="Rectangle 13"/>
          <p:cNvSpPr>
            <a:spLocks noChangeArrowheads="1"/>
          </p:cNvSpPr>
          <p:nvPr/>
        </p:nvSpPr>
        <p:spPr bwMode="auto">
          <a:xfrm>
            <a:off x="6324600" y="3627438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14" name="Rectangle 14"/>
          <p:cNvSpPr>
            <a:spLocks noChangeArrowheads="1"/>
          </p:cNvSpPr>
          <p:nvPr/>
        </p:nvSpPr>
        <p:spPr bwMode="auto">
          <a:xfrm>
            <a:off x="42672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15" name="Rectangle 15"/>
          <p:cNvSpPr>
            <a:spLocks noChangeArrowheads="1"/>
          </p:cNvSpPr>
          <p:nvPr/>
        </p:nvSpPr>
        <p:spPr bwMode="auto">
          <a:xfrm>
            <a:off x="45720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16" name="Rectangle 16"/>
          <p:cNvSpPr>
            <a:spLocks noChangeArrowheads="1"/>
          </p:cNvSpPr>
          <p:nvPr/>
        </p:nvSpPr>
        <p:spPr bwMode="auto">
          <a:xfrm>
            <a:off x="42672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17" name="Rectangle 17"/>
          <p:cNvSpPr>
            <a:spLocks noChangeArrowheads="1"/>
          </p:cNvSpPr>
          <p:nvPr/>
        </p:nvSpPr>
        <p:spPr bwMode="auto">
          <a:xfrm>
            <a:off x="45720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18" name="Oval 18"/>
          <p:cNvSpPr>
            <a:spLocks noChangeArrowheads="1"/>
          </p:cNvSpPr>
          <p:nvPr/>
        </p:nvSpPr>
        <p:spPr bwMode="auto">
          <a:xfrm>
            <a:off x="4343400" y="2286000"/>
            <a:ext cx="838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19" name="Rectangle 19"/>
          <p:cNvSpPr>
            <a:spLocks noChangeArrowheads="1"/>
          </p:cNvSpPr>
          <p:nvPr/>
        </p:nvSpPr>
        <p:spPr bwMode="auto">
          <a:xfrm>
            <a:off x="5638800" y="36576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70420" name="AutoShape 20"/>
          <p:cNvCxnSpPr>
            <a:cxnSpLocks noChangeShapeType="1"/>
            <a:stCxn id="870418" idx="4"/>
            <a:endCxn id="870421" idx="3"/>
          </p:cNvCxnSpPr>
          <p:nvPr/>
        </p:nvCxnSpPr>
        <p:spPr bwMode="auto">
          <a:xfrm rot="5400000">
            <a:off x="2711451" y="3702050"/>
            <a:ext cx="2995612" cy="1106487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870421" name="Rectangle 21"/>
          <p:cNvSpPr>
            <a:spLocks noChangeArrowheads="1"/>
          </p:cNvSpPr>
          <p:nvPr/>
        </p:nvSpPr>
        <p:spPr bwMode="auto">
          <a:xfrm flipV="1">
            <a:off x="3581400" y="5715000"/>
            <a:ext cx="7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Available Expressions</a:t>
            </a:r>
          </a:p>
        </p:txBody>
      </p:sp>
      <p:sp>
        <p:nvSpPr>
          <p:cNvPr id="872451" name="Text Box 3"/>
          <p:cNvSpPr txBox="1">
            <a:spLocks noChangeArrowheads="1"/>
          </p:cNvSpPr>
          <p:nvPr/>
        </p:nvSpPr>
        <p:spPr bwMode="auto">
          <a:xfrm>
            <a:off x="3886200" y="1455738"/>
            <a:ext cx="1371600" cy="1363662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 = b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 = e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f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2362200" y="3810000"/>
            <a:ext cx="13716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g =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72453" name="Text Box 5"/>
          <p:cNvSpPr txBox="1">
            <a:spLocks noChangeArrowheads="1"/>
          </p:cNvSpPr>
          <p:nvPr/>
        </p:nvSpPr>
        <p:spPr bwMode="auto">
          <a:xfrm>
            <a:off x="3429000" y="5638800"/>
            <a:ext cx="22860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j = </a:t>
            </a:r>
            <a:r>
              <a:rPr lang="en-US" b="1">
                <a:solidFill>
                  <a:srgbClr val="FF3300"/>
                </a:solidFill>
              </a:rPr>
              <a:t>f</a:t>
            </a:r>
            <a:r>
              <a:rPr lang="en-US"/>
              <a:t> +  b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cxnSp>
        <p:nvCxnSpPr>
          <p:cNvPr id="872454" name="AutoShape 6"/>
          <p:cNvCxnSpPr>
            <a:cxnSpLocks noChangeShapeType="1"/>
            <a:stCxn id="872464" idx="2"/>
            <a:endCxn id="872452" idx="0"/>
          </p:cNvCxnSpPr>
          <p:nvPr/>
        </p:nvCxnSpPr>
        <p:spPr bwMode="auto">
          <a:xfrm flipH="1">
            <a:off x="3048000" y="2819400"/>
            <a:ext cx="1371600" cy="976313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72455" name="AutoShape 7"/>
          <p:cNvCxnSpPr>
            <a:cxnSpLocks noChangeShapeType="1"/>
            <a:stCxn id="872465" idx="2"/>
            <a:endCxn id="872459" idx="0"/>
          </p:cNvCxnSpPr>
          <p:nvPr/>
        </p:nvCxnSpPr>
        <p:spPr bwMode="auto">
          <a:xfrm>
            <a:off x="4724400" y="2819400"/>
            <a:ext cx="1524000" cy="79375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72456" name="AutoShape 8"/>
          <p:cNvCxnSpPr>
            <a:cxnSpLocks noChangeShapeType="1"/>
            <a:stCxn id="872459" idx="2"/>
            <a:endCxn id="872463" idx="0"/>
          </p:cNvCxnSpPr>
          <p:nvPr/>
        </p:nvCxnSpPr>
        <p:spPr bwMode="auto">
          <a:xfrm flipH="1">
            <a:off x="4724400" y="4640263"/>
            <a:ext cx="1524000" cy="998537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72457" name="AutoShape 9"/>
          <p:cNvCxnSpPr>
            <a:cxnSpLocks noChangeShapeType="1"/>
            <a:stCxn id="872452" idx="2"/>
            <a:endCxn id="872462" idx="0"/>
          </p:cNvCxnSpPr>
          <p:nvPr/>
        </p:nvCxnSpPr>
        <p:spPr bwMode="auto">
          <a:xfrm>
            <a:off x="3048000" y="4457700"/>
            <a:ext cx="1371600" cy="118110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72458" name="AutoShape 10"/>
          <p:cNvCxnSpPr>
            <a:cxnSpLocks noChangeShapeType="1"/>
            <a:stCxn id="872460" idx="2"/>
            <a:endCxn id="872461" idx="0"/>
          </p:cNvCxnSpPr>
          <p:nvPr/>
        </p:nvCxnSpPr>
        <p:spPr bwMode="auto">
          <a:xfrm rot="16200000" flipV="1">
            <a:off x="6015831" y="4088607"/>
            <a:ext cx="998537" cy="76200"/>
          </a:xfrm>
          <a:prstGeom prst="curvedConnector5">
            <a:avLst>
              <a:gd name="adj1" fmla="val -39750"/>
              <a:gd name="adj2" fmla="val -1614583"/>
              <a:gd name="adj3" fmla="val 131634"/>
            </a:avLst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sp>
        <p:nvSpPr>
          <p:cNvPr id="872459" name="Text Box 11"/>
          <p:cNvSpPr txBox="1">
            <a:spLocks noChangeArrowheads="1"/>
          </p:cNvSpPr>
          <p:nvPr/>
        </p:nvSpPr>
        <p:spPr bwMode="auto">
          <a:xfrm>
            <a:off x="5562600" y="3627438"/>
            <a:ext cx="1371600" cy="998537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b = a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h = c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72460" name="Rectangle 12"/>
          <p:cNvSpPr>
            <a:spLocks noChangeArrowheads="1"/>
          </p:cNvSpPr>
          <p:nvPr/>
        </p:nvSpPr>
        <p:spPr bwMode="auto">
          <a:xfrm>
            <a:off x="6400800" y="44735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2461" name="Rectangle 13"/>
          <p:cNvSpPr>
            <a:spLocks noChangeArrowheads="1"/>
          </p:cNvSpPr>
          <p:nvPr/>
        </p:nvSpPr>
        <p:spPr bwMode="auto">
          <a:xfrm>
            <a:off x="6324600" y="3627438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2462" name="Rectangle 14"/>
          <p:cNvSpPr>
            <a:spLocks noChangeArrowheads="1"/>
          </p:cNvSpPr>
          <p:nvPr/>
        </p:nvSpPr>
        <p:spPr bwMode="auto">
          <a:xfrm>
            <a:off x="42672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2463" name="Rectangle 15"/>
          <p:cNvSpPr>
            <a:spLocks noChangeArrowheads="1"/>
          </p:cNvSpPr>
          <p:nvPr/>
        </p:nvSpPr>
        <p:spPr bwMode="auto">
          <a:xfrm>
            <a:off x="45720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2464" name="Rectangle 16"/>
          <p:cNvSpPr>
            <a:spLocks noChangeArrowheads="1"/>
          </p:cNvSpPr>
          <p:nvPr/>
        </p:nvSpPr>
        <p:spPr bwMode="auto">
          <a:xfrm>
            <a:off x="42672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2465" name="Rectangle 17"/>
          <p:cNvSpPr>
            <a:spLocks noChangeArrowheads="1"/>
          </p:cNvSpPr>
          <p:nvPr/>
        </p:nvSpPr>
        <p:spPr bwMode="auto">
          <a:xfrm>
            <a:off x="45720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2466" name="Oval 18"/>
          <p:cNvSpPr>
            <a:spLocks noChangeArrowheads="1"/>
          </p:cNvSpPr>
          <p:nvPr/>
        </p:nvSpPr>
        <p:spPr bwMode="auto">
          <a:xfrm>
            <a:off x="4343400" y="2286000"/>
            <a:ext cx="838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2467" name="Rectangle 19"/>
          <p:cNvSpPr>
            <a:spLocks noChangeArrowheads="1"/>
          </p:cNvSpPr>
          <p:nvPr/>
        </p:nvSpPr>
        <p:spPr bwMode="auto">
          <a:xfrm>
            <a:off x="5638800" y="36576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72468" name="AutoShape 20"/>
          <p:cNvCxnSpPr>
            <a:cxnSpLocks noChangeShapeType="1"/>
            <a:stCxn id="872466" idx="4"/>
            <a:endCxn id="872469" idx="3"/>
          </p:cNvCxnSpPr>
          <p:nvPr/>
        </p:nvCxnSpPr>
        <p:spPr bwMode="auto">
          <a:xfrm rot="5400000">
            <a:off x="2711451" y="3702050"/>
            <a:ext cx="2995612" cy="1106487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872469" name="Rectangle 21"/>
          <p:cNvSpPr>
            <a:spLocks noChangeArrowheads="1"/>
          </p:cNvSpPr>
          <p:nvPr/>
        </p:nvSpPr>
        <p:spPr bwMode="auto">
          <a:xfrm flipV="1">
            <a:off x="3581400" y="5715000"/>
            <a:ext cx="7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24900" cy="1143000"/>
          </a:xfrm>
        </p:spPr>
        <p:txBody>
          <a:bodyPr/>
          <a:lstStyle/>
          <a:p>
            <a:r>
              <a:rPr lang="en-US" dirty="0"/>
              <a:t>Dead Code </a:t>
            </a:r>
            <a:r>
              <a:rPr lang="en-US" dirty="0" smtClean="0"/>
              <a:t>Elimination Summary</a:t>
            </a: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Backward Propagation within basic block</a:t>
            </a:r>
          </a:p>
          <a:p>
            <a:r>
              <a:rPr lang="en-US" sz="2400" dirty="0" smtClean="0"/>
              <a:t>Map</a:t>
            </a:r>
          </a:p>
          <a:p>
            <a:pPr lvl="1"/>
            <a:r>
              <a:rPr lang="en-US" sz="2000" dirty="0" smtClean="0"/>
              <a:t>A set </a:t>
            </a:r>
            <a:r>
              <a:rPr lang="en-US" sz="2000" dirty="0"/>
              <a:t>of variables that are needed later in </a:t>
            </a:r>
            <a:r>
              <a:rPr lang="en-US" sz="2000" dirty="0" smtClean="0"/>
              <a:t>computation</a:t>
            </a:r>
          </a:p>
          <a:p>
            <a:r>
              <a:rPr lang="en-US" sz="2400" dirty="0" smtClean="0"/>
              <a:t>Algorithm</a:t>
            </a:r>
            <a:endParaRPr lang="en-US" sz="2400" dirty="0"/>
          </a:p>
          <a:p>
            <a:pPr lvl="1"/>
            <a:r>
              <a:rPr lang="en-US" sz="2000" dirty="0" smtClean="0"/>
              <a:t>Every statement encountered</a:t>
            </a:r>
          </a:p>
          <a:p>
            <a:pPr lvl="2"/>
            <a:r>
              <a:rPr lang="en-US" sz="1800" dirty="0" smtClean="0"/>
              <a:t>If LHS is not in the set, remove the statement</a:t>
            </a:r>
          </a:p>
          <a:p>
            <a:pPr lvl="2"/>
            <a:r>
              <a:rPr lang="en-US" sz="1800" dirty="0" smtClean="0"/>
              <a:t>Else put all the variables in the RHS into the set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Available Expressions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3886200" y="1455738"/>
            <a:ext cx="1371600" cy="1363662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 = b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 = e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f = a + 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2362200" y="3810000"/>
            <a:ext cx="13716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g =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74501" name="Text Box 5"/>
          <p:cNvSpPr txBox="1">
            <a:spLocks noChangeArrowheads="1"/>
          </p:cNvSpPr>
          <p:nvPr/>
        </p:nvSpPr>
        <p:spPr bwMode="auto">
          <a:xfrm>
            <a:off x="3429000" y="5638800"/>
            <a:ext cx="2286000" cy="633413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j = f +  b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cxnSp>
        <p:nvCxnSpPr>
          <p:cNvPr id="874502" name="AutoShape 6"/>
          <p:cNvCxnSpPr>
            <a:cxnSpLocks noChangeShapeType="1"/>
            <a:stCxn id="874512" idx="2"/>
            <a:endCxn id="874500" idx="0"/>
          </p:cNvCxnSpPr>
          <p:nvPr/>
        </p:nvCxnSpPr>
        <p:spPr bwMode="auto">
          <a:xfrm flipH="1">
            <a:off x="3048000" y="2819400"/>
            <a:ext cx="1371600" cy="976313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74503" name="AutoShape 7"/>
          <p:cNvCxnSpPr>
            <a:cxnSpLocks noChangeShapeType="1"/>
            <a:stCxn id="874513" idx="2"/>
            <a:endCxn id="874507" idx="0"/>
          </p:cNvCxnSpPr>
          <p:nvPr/>
        </p:nvCxnSpPr>
        <p:spPr bwMode="auto">
          <a:xfrm>
            <a:off x="4724400" y="2819400"/>
            <a:ext cx="1524000" cy="79375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74504" name="AutoShape 8"/>
          <p:cNvCxnSpPr>
            <a:cxnSpLocks noChangeShapeType="1"/>
            <a:stCxn id="874507" idx="2"/>
            <a:endCxn id="874511" idx="0"/>
          </p:cNvCxnSpPr>
          <p:nvPr/>
        </p:nvCxnSpPr>
        <p:spPr bwMode="auto">
          <a:xfrm flipH="1">
            <a:off x="4724400" y="4640263"/>
            <a:ext cx="1524000" cy="998537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74505" name="AutoShape 9"/>
          <p:cNvCxnSpPr>
            <a:cxnSpLocks noChangeShapeType="1"/>
            <a:stCxn id="874500" idx="2"/>
            <a:endCxn id="874510" idx="0"/>
          </p:cNvCxnSpPr>
          <p:nvPr/>
        </p:nvCxnSpPr>
        <p:spPr bwMode="auto">
          <a:xfrm>
            <a:off x="3048000" y="4457700"/>
            <a:ext cx="1371600" cy="1181100"/>
          </a:xfrm>
          <a:prstGeom prst="straightConnector1">
            <a:avLst/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cxnSp>
        <p:nvCxnSpPr>
          <p:cNvPr id="874506" name="AutoShape 10"/>
          <p:cNvCxnSpPr>
            <a:cxnSpLocks noChangeShapeType="1"/>
            <a:stCxn id="874508" idx="2"/>
            <a:endCxn id="874509" idx="0"/>
          </p:cNvCxnSpPr>
          <p:nvPr/>
        </p:nvCxnSpPr>
        <p:spPr bwMode="auto">
          <a:xfrm rot="16200000" flipV="1">
            <a:off x="6015831" y="4088607"/>
            <a:ext cx="998537" cy="76200"/>
          </a:xfrm>
          <a:prstGeom prst="curvedConnector5">
            <a:avLst>
              <a:gd name="adj1" fmla="val -39750"/>
              <a:gd name="adj2" fmla="val -1614583"/>
              <a:gd name="adj3" fmla="val 131634"/>
            </a:avLst>
          </a:prstGeom>
          <a:noFill/>
          <a:ln w="38100">
            <a:solidFill>
              <a:srgbClr val="C1FF75"/>
            </a:solidFill>
            <a:round/>
            <a:headEnd/>
            <a:tailEnd type="triangle" w="med" len="med"/>
          </a:ln>
          <a:effectLst/>
        </p:spPr>
      </p:cxnSp>
      <p:sp>
        <p:nvSpPr>
          <p:cNvPr id="874507" name="Text Box 11"/>
          <p:cNvSpPr txBox="1">
            <a:spLocks noChangeArrowheads="1"/>
          </p:cNvSpPr>
          <p:nvPr/>
        </p:nvSpPr>
        <p:spPr bwMode="auto">
          <a:xfrm>
            <a:off x="5562600" y="3627438"/>
            <a:ext cx="1371600" cy="998537"/>
          </a:xfrm>
          <a:prstGeom prst="rect">
            <a:avLst/>
          </a:prstGeom>
          <a:noFill/>
          <a:ln w="28575">
            <a:solidFill>
              <a:srgbClr val="FFE70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b = a + 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h = c + 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800"/>
          </a:p>
        </p:txBody>
      </p:sp>
      <p:sp>
        <p:nvSpPr>
          <p:cNvPr id="874508" name="Rectangle 12"/>
          <p:cNvSpPr>
            <a:spLocks noChangeArrowheads="1"/>
          </p:cNvSpPr>
          <p:nvPr/>
        </p:nvSpPr>
        <p:spPr bwMode="auto">
          <a:xfrm>
            <a:off x="6400800" y="44735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4509" name="Rectangle 13"/>
          <p:cNvSpPr>
            <a:spLocks noChangeArrowheads="1"/>
          </p:cNvSpPr>
          <p:nvPr/>
        </p:nvSpPr>
        <p:spPr bwMode="auto">
          <a:xfrm>
            <a:off x="6324600" y="3627438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4510" name="Rectangle 14"/>
          <p:cNvSpPr>
            <a:spLocks noChangeArrowheads="1"/>
          </p:cNvSpPr>
          <p:nvPr/>
        </p:nvSpPr>
        <p:spPr bwMode="auto">
          <a:xfrm>
            <a:off x="42672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4511" name="Rectangle 15"/>
          <p:cNvSpPr>
            <a:spLocks noChangeArrowheads="1"/>
          </p:cNvSpPr>
          <p:nvPr/>
        </p:nvSpPr>
        <p:spPr bwMode="auto">
          <a:xfrm>
            <a:off x="4572000" y="5638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4512" name="Rectangle 16"/>
          <p:cNvSpPr>
            <a:spLocks noChangeArrowheads="1"/>
          </p:cNvSpPr>
          <p:nvPr/>
        </p:nvSpPr>
        <p:spPr bwMode="auto">
          <a:xfrm>
            <a:off x="42672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4513" name="Rectangle 17"/>
          <p:cNvSpPr>
            <a:spLocks noChangeArrowheads="1"/>
          </p:cNvSpPr>
          <p:nvPr/>
        </p:nvSpPr>
        <p:spPr bwMode="auto">
          <a:xfrm>
            <a:off x="4572000" y="26670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4514" name="Rectangle 18"/>
          <p:cNvSpPr>
            <a:spLocks noChangeArrowheads="1"/>
          </p:cNvSpPr>
          <p:nvPr/>
        </p:nvSpPr>
        <p:spPr bwMode="auto">
          <a:xfrm>
            <a:off x="5638800" y="36576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4515" name="Rectangle 19"/>
          <p:cNvSpPr>
            <a:spLocks noChangeArrowheads="1"/>
          </p:cNvSpPr>
          <p:nvPr/>
        </p:nvSpPr>
        <p:spPr bwMode="auto">
          <a:xfrm flipV="1">
            <a:off x="3581400" y="5715000"/>
            <a:ext cx="7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3" name="AutoShape 5"/>
          <p:cNvSpPr>
            <a:spLocks noChangeArrowheads="1"/>
          </p:cNvSpPr>
          <p:nvPr/>
        </p:nvSpPr>
        <p:spPr bwMode="auto">
          <a:xfrm>
            <a:off x="3148013" y="5114925"/>
            <a:ext cx="636587" cy="414338"/>
          </a:xfrm>
          <a:prstGeom prst="roundRect">
            <a:avLst>
              <a:gd name="adj" fmla="val 43662"/>
            </a:avLst>
          </a:prstGeom>
          <a:solidFill>
            <a:srgbClr val="000099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4" name="AutoShape 6"/>
          <p:cNvSpPr>
            <a:spLocks noChangeArrowheads="1"/>
          </p:cNvSpPr>
          <p:nvPr/>
        </p:nvSpPr>
        <p:spPr bwMode="auto">
          <a:xfrm>
            <a:off x="7646988" y="3878263"/>
            <a:ext cx="674687" cy="488950"/>
          </a:xfrm>
          <a:prstGeom prst="roundRect">
            <a:avLst>
              <a:gd name="adj" fmla="val 43662"/>
            </a:avLst>
          </a:prstGeom>
          <a:solidFill>
            <a:srgbClr val="000099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Available Expressions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Represent sets of expressions using bit vectors</a:t>
            </a:r>
          </a:p>
          <a:p>
            <a:r>
              <a:rPr lang="en-US" sz="2800"/>
              <a:t>Each expression corresponds to a bit</a:t>
            </a:r>
          </a:p>
          <a:p>
            <a:r>
              <a:rPr lang="en-US" sz="2800"/>
              <a:t>Run dataflow algorithm similar to reaching definitions</a:t>
            </a:r>
          </a:p>
          <a:p>
            <a:r>
              <a:rPr lang="en-US" sz="2800"/>
              <a:t>Big difference</a:t>
            </a:r>
          </a:p>
          <a:p>
            <a:pPr lvl="1"/>
            <a:r>
              <a:rPr lang="en-US" sz="2400"/>
              <a:t>definition reaches a basic block if it comes from ANY predecessor in CFG</a:t>
            </a:r>
          </a:p>
          <a:p>
            <a:pPr lvl="1"/>
            <a:r>
              <a:rPr lang="en-US" sz="2400"/>
              <a:t>expression is available at a basic block only if it is available from ALL predecessors in CFG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3" grpId="0" animBg="1"/>
      <p:bldP spid="826374" grpId="0" animBg="1"/>
      <p:bldP spid="82637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5" name="Rectangle 3"/>
          <p:cNvSpPr>
            <a:spLocks noChangeArrowheads="1"/>
          </p:cNvSpPr>
          <p:nvPr/>
        </p:nvSpPr>
        <p:spPr bwMode="auto">
          <a:xfrm>
            <a:off x="4800600" y="762000"/>
            <a:ext cx="1600200" cy="914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a = x+y;</a:t>
            </a:r>
          </a:p>
          <a:p>
            <a:pPr algn="ctr"/>
            <a:r>
              <a:rPr lang="en-US"/>
              <a:t>x == 0 </a:t>
            </a:r>
          </a:p>
        </p:txBody>
      </p:sp>
      <p:sp>
        <p:nvSpPr>
          <p:cNvPr id="827396" name="Rectangle 4"/>
          <p:cNvSpPr>
            <a:spLocks noChangeArrowheads="1"/>
          </p:cNvSpPr>
          <p:nvPr/>
        </p:nvSpPr>
        <p:spPr bwMode="auto">
          <a:xfrm>
            <a:off x="3429000" y="1981200"/>
            <a:ext cx="1600200" cy="914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 = z;</a:t>
            </a:r>
          </a:p>
          <a:p>
            <a:pPr algn="ctr"/>
            <a:r>
              <a:rPr lang="en-US"/>
              <a:t>b = x+y;</a:t>
            </a:r>
          </a:p>
        </p:txBody>
      </p:sp>
      <p:sp>
        <p:nvSpPr>
          <p:cNvPr id="827397" name="Rectangle 5"/>
          <p:cNvSpPr>
            <a:spLocks noChangeArrowheads="1"/>
          </p:cNvSpPr>
          <p:nvPr/>
        </p:nvSpPr>
        <p:spPr bwMode="auto">
          <a:xfrm>
            <a:off x="5181600" y="4389438"/>
            <a:ext cx="11430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 &lt; n</a:t>
            </a:r>
          </a:p>
        </p:txBody>
      </p:sp>
      <p:sp>
        <p:nvSpPr>
          <p:cNvPr id="827398" name="Rectangle 6"/>
          <p:cNvSpPr>
            <a:spLocks noChangeArrowheads="1"/>
          </p:cNvSpPr>
          <p:nvPr/>
        </p:nvSpPr>
        <p:spPr bwMode="auto">
          <a:xfrm>
            <a:off x="3352800" y="5562600"/>
            <a:ext cx="2438400" cy="8382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 = x+y;</a:t>
            </a:r>
          </a:p>
          <a:p>
            <a:pPr algn="ctr"/>
            <a:r>
              <a:rPr lang="en-US"/>
              <a:t>i = i+c;</a:t>
            </a:r>
          </a:p>
        </p:txBody>
      </p:sp>
      <p:sp>
        <p:nvSpPr>
          <p:cNvPr id="827399" name="Rectangle 7"/>
          <p:cNvSpPr>
            <a:spLocks noChangeArrowheads="1"/>
          </p:cNvSpPr>
          <p:nvPr/>
        </p:nvSpPr>
        <p:spPr bwMode="auto">
          <a:xfrm>
            <a:off x="6172200" y="5562600"/>
            <a:ext cx="19812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 = x+y</a:t>
            </a:r>
          </a:p>
        </p:txBody>
      </p:sp>
      <p:sp>
        <p:nvSpPr>
          <p:cNvPr id="827400" name="Line 8"/>
          <p:cNvSpPr>
            <a:spLocks noChangeShapeType="1"/>
          </p:cNvSpPr>
          <p:nvPr/>
        </p:nvSpPr>
        <p:spPr bwMode="auto">
          <a:xfrm>
            <a:off x="4876800" y="28956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401" name="Line 9"/>
          <p:cNvSpPr>
            <a:spLocks noChangeShapeType="1"/>
          </p:cNvSpPr>
          <p:nvPr/>
        </p:nvSpPr>
        <p:spPr bwMode="auto">
          <a:xfrm flipH="1">
            <a:off x="4876800" y="16764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402" name="Line 10"/>
          <p:cNvSpPr>
            <a:spLocks noChangeShapeType="1"/>
          </p:cNvSpPr>
          <p:nvPr/>
        </p:nvSpPr>
        <p:spPr bwMode="auto">
          <a:xfrm flipH="1">
            <a:off x="4876800" y="4922838"/>
            <a:ext cx="609600" cy="639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403" name="Line 11"/>
          <p:cNvSpPr>
            <a:spLocks noChangeShapeType="1"/>
          </p:cNvSpPr>
          <p:nvPr/>
        </p:nvSpPr>
        <p:spPr bwMode="auto">
          <a:xfrm>
            <a:off x="6096000" y="4922838"/>
            <a:ext cx="762000" cy="639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404" name="Rectangle 12"/>
          <p:cNvSpPr>
            <a:spLocks noChangeArrowheads="1"/>
          </p:cNvSpPr>
          <p:nvPr/>
        </p:nvSpPr>
        <p:spPr bwMode="auto">
          <a:xfrm>
            <a:off x="4953000" y="3200400"/>
            <a:ext cx="16002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i = x+y; </a:t>
            </a:r>
          </a:p>
        </p:txBody>
      </p:sp>
      <p:sp>
        <p:nvSpPr>
          <p:cNvPr id="827405" name="Line 13"/>
          <p:cNvSpPr>
            <a:spLocks noChangeShapeType="1"/>
          </p:cNvSpPr>
          <p:nvPr/>
        </p:nvSpPr>
        <p:spPr bwMode="auto">
          <a:xfrm flipH="1">
            <a:off x="5715000" y="1676400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406" name="Line 14"/>
          <p:cNvSpPr>
            <a:spLocks noChangeShapeType="1"/>
          </p:cNvSpPr>
          <p:nvPr/>
        </p:nvSpPr>
        <p:spPr bwMode="auto">
          <a:xfrm flipH="1">
            <a:off x="5791200" y="37338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408" name="Text Box 16"/>
          <p:cNvSpPr txBox="1">
            <a:spLocks noChangeArrowheads="1"/>
          </p:cNvSpPr>
          <p:nvPr/>
        </p:nvSpPr>
        <p:spPr bwMode="auto">
          <a:xfrm>
            <a:off x="381000" y="1219200"/>
            <a:ext cx="1657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Expressions</a:t>
            </a:r>
          </a:p>
          <a:p>
            <a:r>
              <a:rPr lang="en-US"/>
              <a:t>1: x+y</a:t>
            </a:r>
          </a:p>
          <a:p>
            <a:r>
              <a:rPr lang="en-US"/>
              <a:t>2: i&lt;n</a:t>
            </a:r>
          </a:p>
          <a:p>
            <a:r>
              <a:rPr lang="en-US"/>
              <a:t>3: i+c</a:t>
            </a:r>
          </a:p>
          <a:p>
            <a:r>
              <a:rPr lang="en-US"/>
              <a:t>4: x==0</a:t>
            </a:r>
          </a:p>
        </p:txBody>
      </p:sp>
      <p:sp>
        <p:nvSpPr>
          <p:cNvPr id="827409" name="Text Box 17"/>
          <p:cNvSpPr txBox="1">
            <a:spLocks noChangeArrowheads="1"/>
          </p:cNvSpPr>
          <p:nvPr/>
        </p:nvSpPr>
        <p:spPr bwMode="auto">
          <a:xfrm>
            <a:off x="5410200" y="3810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0000</a:t>
            </a:r>
          </a:p>
        </p:txBody>
      </p:sp>
      <p:sp>
        <p:nvSpPr>
          <p:cNvPr id="827410" name="Text Box 18"/>
          <p:cNvSpPr txBox="1">
            <a:spLocks noChangeArrowheads="1"/>
          </p:cNvSpPr>
          <p:nvPr/>
        </p:nvSpPr>
        <p:spPr bwMode="auto">
          <a:xfrm>
            <a:off x="3397250" y="16002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1001</a:t>
            </a:r>
          </a:p>
        </p:txBody>
      </p:sp>
      <p:sp>
        <p:nvSpPr>
          <p:cNvPr id="827411" name="Text Box 19"/>
          <p:cNvSpPr txBox="1">
            <a:spLocks noChangeArrowheads="1"/>
          </p:cNvSpPr>
          <p:nvPr/>
        </p:nvSpPr>
        <p:spPr bwMode="auto">
          <a:xfrm>
            <a:off x="5715000" y="28194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1000</a:t>
            </a:r>
          </a:p>
        </p:txBody>
      </p:sp>
      <p:sp>
        <p:nvSpPr>
          <p:cNvPr id="827412" name="Text Box 20"/>
          <p:cNvSpPr txBox="1">
            <a:spLocks noChangeArrowheads="1"/>
          </p:cNvSpPr>
          <p:nvPr/>
        </p:nvSpPr>
        <p:spPr bwMode="auto">
          <a:xfrm>
            <a:off x="4845050" y="39624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1000</a:t>
            </a:r>
          </a:p>
        </p:txBody>
      </p:sp>
      <p:sp>
        <p:nvSpPr>
          <p:cNvPr id="827413" name="Text Box 21"/>
          <p:cNvSpPr txBox="1">
            <a:spLocks noChangeArrowheads="1"/>
          </p:cNvSpPr>
          <p:nvPr/>
        </p:nvSpPr>
        <p:spPr bwMode="auto">
          <a:xfrm>
            <a:off x="3505200" y="51816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1100</a:t>
            </a:r>
          </a:p>
        </p:txBody>
      </p:sp>
      <p:sp>
        <p:nvSpPr>
          <p:cNvPr id="827414" name="Text Box 22"/>
          <p:cNvSpPr txBox="1">
            <a:spLocks noChangeArrowheads="1"/>
          </p:cNvSpPr>
          <p:nvPr/>
        </p:nvSpPr>
        <p:spPr bwMode="auto">
          <a:xfrm>
            <a:off x="7315200" y="51816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1100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409" grpId="0" autoUpdateAnimBg="0"/>
      <p:bldP spid="827410" grpId="0" autoUpdateAnimBg="0"/>
      <p:bldP spid="827411" grpId="0" autoUpdateAnimBg="0"/>
      <p:bldP spid="827412" grpId="0" autoUpdateAnimBg="0"/>
      <p:bldP spid="827413" grpId="0" autoUpdateAnimBg="0"/>
      <p:bldP spid="82741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ChangeArrowheads="1"/>
          </p:cNvSpPr>
          <p:nvPr/>
        </p:nvSpPr>
        <p:spPr bwMode="auto">
          <a:xfrm>
            <a:off x="4800600" y="533400"/>
            <a:ext cx="1600200" cy="11430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/>
              <a:t> a = x+y;</a:t>
            </a:r>
          </a:p>
          <a:p>
            <a:pPr algn="ctr">
              <a:lnSpc>
                <a:spcPct val="90000"/>
              </a:lnSpc>
            </a:pPr>
            <a:r>
              <a:rPr lang="en-US" b="1">
                <a:solidFill>
                  <a:srgbClr val="FFFF00"/>
                </a:solidFill>
              </a:rPr>
              <a:t>t = a</a:t>
            </a:r>
          </a:p>
          <a:p>
            <a:pPr algn="ctr">
              <a:lnSpc>
                <a:spcPct val="90000"/>
              </a:lnSpc>
            </a:pPr>
            <a:r>
              <a:rPr lang="en-US"/>
              <a:t>x == 0 </a:t>
            </a:r>
          </a:p>
        </p:txBody>
      </p:sp>
      <p:sp>
        <p:nvSpPr>
          <p:cNvPr id="883715" name="Rectangle 3"/>
          <p:cNvSpPr>
            <a:spLocks noChangeArrowheads="1"/>
          </p:cNvSpPr>
          <p:nvPr/>
        </p:nvSpPr>
        <p:spPr bwMode="auto">
          <a:xfrm>
            <a:off x="3429000" y="1828800"/>
            <a:ext cx="1600200" cy="10668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 = z;</a:t>
            </a:r>
          </a:p>
          <a:p>
            <a:pPr algn="ctr"/>
            <a:r>
              <a:rPr lang="en-US"/>
              <a:t>b = x+y;</a:t>
            </a:r>
          </a:p>
          <a:p>
            <a:pPr algn="ctr"/>
            <a:r>
              <a:rPr lang="en-US" b="1">
                <a:solidFill>
                  <a:srgbClr val="FFFF00"/>
                </a:solidFill>
              </a:rPr>
              <a:t>t = b</a:t>
            </a:r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5181600" y="4389438"/>
            <a:ext cx="11430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 &lt; n</a:t>
            </a:r>
          </a:p>
        </p:txBody>
      </p:sp>
      <p:sp>
        <p:nvSpPr>
          <p:cNvPr id="883717" name="Rectangle 5"/>
          <p:cNvSpPr>
            <a:spLocks noChangeArrowheads="1"/>
          </p:cNvSpPr>
          <p:nvPr/>
        </p:nvSpPr>
        <p:spPr bwMode="auto">
          <a:xfrm>
            <a:off x="3352800" y="5562600"/>
            <a:ext cx="2438400" cy="8382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 = x+y;</a:t>
            </a:r>
          </a:p>
          <a:p>
            <a:pPr algn="ctr"/>
            <a:r>
              <a:rPr lang="en-US"/>
              <a:t>i = i+c;</a:t>
            </a:r>
          </a:p>
        </p:txBody>
      </p:sp>
      <p:sp>
        <p:nvSpPr>
          <p:cNvPr id="883718" name="Rectangle 6"/>
          <p:cNvSpPr>
            <a:spLocks noChangeArrowheads="1"/>
          </p:cNvSpPr>
          <p:nvPr/>
        </p:nvSpPr>
        <p:spPr bwMode="auto">
          <a:xfrm>
            <a:off x="6172200" y="5562600"/>
            <a:ext cx="19812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 = x+y</a:t>
            </a:r>
          </a:p>
        </p:txBody>
      </p:sp>
      <p:sp>
        <p:nvSpPr>
          <p:cNvPr id="883719" name="Line 7"/>
          <p:cNvSpPr>
            <a:spLocks noChangeShapeType="1"/>
          </p:cNvSpPr>
          <p:nvPr/>
        </p:nvSpPr>
        <p:spPr bwMode="auto">
          <a:xfrm>
            <a:off x="4876800" y="28956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3720" name="Line 8"/>
          <p:cNvSpPr>
            <a:spLocks noChangeShapeType="1"/>
          </p:cNvSpPr>
          <p:nvPr/>
        </p:nvSpPr>
        <p:spPr bwMode="auto">
          <a:xfrm flipH="1">
            <a:off x="4724400" y="1676400"/>
            <a:ext cx="457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3721" name="Line 9"/>
          <p:cNvSpPr>
            <a:spLocks noChangeShapeType="1"/>
          </p:cNvSpPr>
          <p:nvPr/>
        </p:nvSpPr>
        <p:spPr bwMode="auto">
          <a:xfrm flipH="1">
            <a:off x="4876800" y="4922838"/>
            <a:ext cx="609600" cy="639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3722" name="Line 10"/>
          <p:cNvSpPr>
            <a:spLocks noChangeShapeType="1"/>
          </p:cNvSpPr>
          <p:nvPr/>
        </p:nvSpPr>
        <p:spPr bwMode="auto">
          <a:xfrm>
            <a:off x="6096000" y="4922838"/>
            <a:ext cx="762000" cy="639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3723" name="Rectangle 11"/>
          <p:cNvSpPr>
            <a:spLocks noChangeArrowheads="1"/>
          </p:cNvSpPr>
          <p:nvPr/>
        </p:nvSpPr>
        <p:spPr bwMode="auto">
          <a:xfrm>
            <a:off x="4953000" y="3200400"/>
            <a:ext cx="16002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i = x+y; </a:t>
            </a:r>
          </a:p>
        </p:txBody>
      </p:sp>
      <p:sp>
        <p:nvSpPr>
          <p:cNvPr id="883724" name="Line 12"/>
          <p:cNvSpPr>
            <a:spLocks noChangeShapeType="1"/>
          </p:cNvSpPr>
          <p:nvPr/>
        </p:nvSpPr>
        <p:spPr bwMode="auto">
          <a:xfrm flipH="1">
            <a:off x="5715000" y="1676400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3725" name="Line 13"/>
          <p:cNvSpPr>
            <a:spLocks noChangeShapeType="1"/>
          </p:cNvSpPr>
          <p:nvPr/>
        </p:nvSpPr>
        <p:spPr bwMode="auto">
          <a:xfrm flipH="1">
            <a:off x="5791200" y="37338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3727" name="Text Box 15"/>
          <p:cNvSpPr txBox="1">
            <a:spLocks noChangeArrowheads="1"/>
          </p:cNvSpPr>
          <p:nvPr/>
        </p:nvSpPr>
        <p:spPr bwMode="auto">
          <a:xfrm>
            <a:off x="381000" y="1219200"/>
            <a:ext cx="1657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Expressions</a:t>
            </a:r>
          </a:p>
          <a:p>
            <a:r>
              <a:rPr lang="en-US"/>
              <a:t>1: x+y</a:t>
            </a:r>
          </a:p>
          <a:p>
            <a:r>
              <a:rPr lang="en-US"/>
              <a:t>2: i&lt;n</a:t>
            </a:r>
          </a:p>
          <a:p>
            <a:r>
              <a:rPr lang="en-US"/>
              <a:t>3: i+c</a:t>
            </a:r>
          </a:p>
          <a:p>
            <a:r>
              <a:rPr lang="en-US"/>
              <a:t>4: x==0</a:t>
            </a:r>
          </a:p>
        </p:txBody>
      </p:sp>
      <p:sp>
        <p:nvSpPr>
          <p:cNvPr id="883728" name="Text Box 16"/>
          <p:cNvSpPr txBox="1">
            <a:spLocks noChangeArrowheads="1"/>
          </p:cNvSpPr>
          <p:nvPr/>
        </p:nvSpPr>
        <p:spPr bwMode="auto">
          <a:xfrm>
            <a:off x="5410200" y="762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0000</a:t>
            </a:r>
          </a:p>
        </p:txBody>
      </p:sp>
      <p:sp>
        <p:nvSpPr>
          <p:cNvPr id="883729" name="Text Box 17"/>
          <p:cNvSpPr txBox="1">
            <a:spLocks noChangeArrowheads="1"/>
          </p:cNvSpPr>
          <p:nvPr/>
        </p:nvSpPr>
        <p:spPr bwMode="auto">
          <a:xfrm>
            <a:off x="3397250" y="13716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1001</a:t>
            </a:r>
          </a:p>
        </p:txBody>
      </p:sp>
      <p:sp>
        <p:nvSpPr>
          <p:cNvPr id="883730" name="Text Box 18"/>
          <p:cNvSpPr txBox="1">
            <a:spLocks noChangeArrowheads="1"/>
          </p:cNvSpPr>
          <p:nvPr/>
        </p:nvSpPr>
        <p:spPr bwMode="auto">
          <a:xfrm>
            <a:off x="5715000" y="28194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1000</a:t>
            </a:r>
          </a:p>
        </p:txBody>
      </p:sp>
      <p:sp>
        <p:nvSpPr>
          <p:cNvPr id="883731" name="Text Box 19"/>
          <p:cNvSpPr txBox="1">
            <a:spLocks noChangeArrowheads="1"/>
          </p:cNvSpPr>
          <p:nvPr/>
        </p:nvSpPr>
        <p:spPr bwMode="auto">
          <a:xfrm>
            <a:off x="4845050" y="39624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1000</a:t>
            </a:r>
          </a:p>
        </p:txBody>
      </p:sp>
      <p:sp>
        <p:nvSpPr>
          <p:cNvPr id="883732" name="Text Box 20"/>
          <p:cNvSpPr txBox="1">
            <a:spLocks noChangeArrowheads="1"/>
          </p:cNvSpPr>
          <p:nvPr/>
        </p:nvSpPr>
        <p:spPr bwMode="auto">
          <a:xfrm>
            <a:off x="3505200" y="51816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1100</a:t>
            </a:r>
          </a:p>
        </p:txBody>
      </p:sp>
      <p:sp>
        <p:nvSpPr>
          <p:cNvPr id="883733" name="Text Box 21"/>
          <p:cNvSpPr txBox="1">
            <a:spLocks noChangeArrowheads="1"/>
          </p:cNvSpPr>
          <p:nvPr/>
        </p:nvSpPr>
        <p:spPr bwMode="auto">
          <a:xfrm>
            <a:off x="7315200" y="51816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1100</a:t>
            </a:r>
          </a:p>
        </p:txBody>
      </p:sp>
      <p:sp>
        <p:nvSpPr>
          <p:cNvPr id="883734" name="Text Box 22"/>
          <p:cNvSpPr txBox="1">
            <a:spLocks noChangeArrowheads="1"/>
          </p:cNvSpPr>
          <p:nvPr/>
        </p:nvSpPr>
        <p:spPr bwMode="auto">
          <a:xfrm>
            <a:off x="228600" y="292100"/>
            <a:ext cx="4584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latin typeface="Tahoma" pitchFamily="34" charset="0"/>
              </a:rPr>
              <a:t>Global CSE Transform</a:t>
            </a:r>
          </a:p>
        </p:txBody>
      </p:sp>
      <p:sp>
        <p:nvSpPr>
          <p:cNvPr id="883735" name="Text Box 23"/>
          <p:cNvSpPr txBox="1">
            <a:spLocks noChangeArrowheads="1"/>
          </p:cNvSpPr>
          <p:nvPr/>
        </p:nvSpPr>
        <p:spPr bwMode="auto">
          <a:xfrm>
            <a:off x="457200" y="3581400"/>
            <a:ext cx="2738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must use same temp</a:t>
            </a:r>
          </a:p>
          <a:p>
            <a:r>
              <a:rPr lang="en-US"/>
              <a:t>for CSE in all blocks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ChangeArrowheads="1"/>
          </p:cNvSpPr>
          <p:nvPr/>
        </p:nvSpPr>
        <p:spPr bwMode="auto">
          <a:xfrm>
            <a:off x="4800600" y="533400"/>
            <a:ext cx="1600200" cy="11430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/>
              <a:t> a = x+y;</a:t>
            </a:r>
          </a:p>
          <a:p>
            <a:pPr algn="ctr">
              <a:lnSpc>
                <a:spcPct val="90000"/>
              </a:lnSpc>
            </a:pPr>
            <a:r>
              <a:rPr lang="en-US" b="1">
                <a:solidFill>
                  <a:srgbClr val="FFFF00"/>
                </a:solidFill>
              </a:rPr>
              <a:t>t = a</a:t>
            </a:r>
          </a:p>
          <a:p>
            <a:pPr algn="ctr">
              <a:lnSpc>
                <a:spcPct val="90000"/>
              </a:lnSpc>
            </a:pPr>
            <a:r>
              <a:rPr lang="en-US"/>
              <a:t>x == 0 </a:t>
            </a:r>
          </a:p>
        </p:txBody>
      </p:sp>
      <p:sp>
        <p:nvSpPr>
          <p:cNvPr id="884739" name="Rectangle 3"/>
          <p:cNvSpPr>
            <a:spLocks noChangeArrowheads="1"/>
          </p:cNvSpPr>
          <p:nvPr/>
        </p:nvSpPr>
        <p:spPr bwMode="auto">
          <a:xfrm>
            <a:off x="3429000" y="1828800"/>
            <a:ext cx="1600200" cy="10668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 = z;</a:t>
            </a:r>
          </a:p>
          <a:p>
            <a:pPr algn="ctr"/>
            <a:r>
              <a:rPr lang="en-US"/>
              <a:t>b = x+y;</a:t>
            </a:r>
          </a:p>
          <a:p>
            <a:pPr algn="ctr"/>
            <a:r>
              <a:rPr lang="en-US" b="1">
                <a:solidFill>
                  <a:srgbClr val="FFFF00"/>
                </a:solidFill>
              </a:rPr>
              <a:t>t = b</a:t>
            </a:r>
          </a:p>
        </p:txBody>
      </p:sp>
      <p:sp>
        <p:nvSpPr>
          <p:cNvPr id="884740" name="Rectangle 4"/>
          <p:cNvSpPr>
            <a:spLocks noChangeArrowheads="1"/>
          </p:cNvSpPr>
          <p:nvPr/>
        </p:nvSpPr>
        <p:spPr bwMode="auto">
          <a:xfrm>
            <a:off x="5181600" y="4389438"/>
            <a:ext cx="11430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 &lt; n</a:t>
            </a:r>
          </a:p>
        </p:txBody>
      </p:sp>
      <p:sp>
        <p:nvSpPr>
          <p:cNvPr id="884741" name="Rectangle 5"/>
          <p:cNvSpPr>
            <a:spLocks noChangeArrowheads="1"/>
          </p:cNvSpPr>
          <p:nvPr/>
        </p:nvSpPr>
        <p:spPr bwMode="auto">
          <a:xfrm>
            <a:off x="3352800" y="5562600"/>
            <a:ext cx="2438400" cy="8382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 = </a:t>
            </a:r>
            <a:r>
              <a:rPr lang="en-US" b="1">
                <a:solidFill>
                  <a:srgbClr val="FFFF00"/>
                </a:solidFill>
              </a:rPr>
              <a:t>t</a:t>
            </a:r>
            <a:r>
              <a:rPr lang="en-US"/>
              <a:t>;</a:t>
            </a:r>
          </a:p>
          <a:p>
            <a:pPr algn="ctr"/>
            <a:r>
              <a:rPr lang="en-US"/>
              <a:t>i = i+c;</a:t>
            </a:r>
          </a:p>
        </p:txBody>
      </p:sp>
      <p:sp>
        <p:nvSpPr>
          <p:cNvPr id="884742" name="Rectangle 6"/>
          <p:cNvSpPr>
            <a:spLocks noChangeArrowheads="1"/>
          </p:cNvSpPr>
          <p:nvPr/>
        </p:nvSpPr>
        <p:spPr bwMode="auto">
          <a:xfrm>
            <a:off x="6172200" y="5562600"/>
            <a:ext cx="19812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 = </a:t>
            </a:r>
            <a:r>
              <a:rPr lang="en-US" b="1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884743" name="Line 7"/>
          <p:cNvSpPr>
            <a:spLocks noChangeShapeType="1"/>
          </p:cNvSpPr>
          <p:nvPr/>
        </p:nvSpPr>
        <p:spPr bwMode="auto">
          <a:xfrm>
            <a:off x="4876800" y="28956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4744" name="Line 8"/>
          <p:cNvSpPr>
            <a:spLocks noChangeShapeType="1"/>
          </p:cNvSpPr>
          <p:nvPr/>
        </p:nvSpPr>
        <p:spPr bwMode="auto">
          <a:xfrm flipH="1">
            <a:off x="4724400" y="1676400"/>
            <a:ext cx="457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4745" name="Line 9"/>
          <p:cNvSpPr>
            <a:spLocks noChangeShapeType="1"/>
          </p:cNvSpPr>
          <p:nvPr/>
        </p:nvSpPr>
        <p:spPr bwMode="auto">
          <a:xfrm flipH="1">
            <a:off x="4876800" y="4922838"/>
            <a:ext cx="609600" cy="639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4746" name="Line 10"/>
          <p:cNvSpPr>
            <a:spLocks noChangeShapeType="1"/>
          </p:cNvSpPr>
          <p:nvPr/>
        </p:nvSpPr>
        <p:spPr bwMode="auto">
          <a:xfrm>
            <a:off x="6096000" y="4922838"/>
            <a:ext cx="762000" cy="639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4747" name="Rectangle 11"/>
          <p:cNvSpPr>
            <a:spLocks noChangeArrowheads="1"/>
          </p:cNvSpPr>
          <p:nvPr/>
        </p:nvSpPr>
        <p:spPr bwMode="auto">
          <a:xfrm>
            <a:off x="4953000" y="3200400"/>
            <a:ext cx="1600200" cy="5334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i = </a:t>
            </a:r>
            <a:r>
              <a:rPr lang="en-US" b="1">
                <a:solidFill>
                  <a:srgbClr val="FFFF00"/>
                </a:solidFill>
              </a:rPr>
              <a:t>t</a:t>
            </a:r>
            <a:r>
              <a:rPr lang="en-US"/>
              <a:t>; </a:t>
            </a:r>
          </a:p>
        </p:txBody>
      </p:sp>
      <p:sp>
        <p:nvSpPr>
          <p:cNvPr id="884748" name="Line 12"/>
          <p:cNvSpPr>
            <a:spLocks noChangeShapeType="1"/>
          </p:cNvSpPr>
          <p:nvPr/>
        </p:nvSpPr>
        <p:spPr bwMode="auto">
          <a:xfrm flipH="1">
            <a:off x="5715000" y="1676400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4749" name="Line 13"/>
          <p:cNvSpPr>
            <a:spLocks noChangeShapeType="1"/>
          </p:cNvSpPr>
          <p:nvPr/>
        </p:nvSpPr>
        <p:spPr bwMode="auto">
          <a:xfrm flipH="1">
            <a:off x="5791200" y="37338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4750" name="Text Box 14"/>
          <p:cNvSpPr txBox="1">
            <a:spLocks noChangeArrowheads="1"/>
          </p:cNvSpPr>
          <p:nvPr/>
        </p:nvSpPr>
        <p:spPr bwMode="auto">
          <a:xfrm>
            <a:off x="381000" y="1219200"/>
            <a:ext cx="1657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Expressions</a:t>
            </a:r>
          </a:p>
          <a:p>
            <a:r>
              <a:rPr lang="en-US"/>
              <a:t>1: x+y</a:t>
            </a:r>
          </a:p>
          <a:p>
            <a:r>
              <a:rPr lang="en-US"/>
              <a:t>2: i&lt;n</a:t>
            </a:r>
          </a:p>
          <a:p>
            <a:r>
              <a:rPr lang="en-US"/>
              <a:t>3: i+c</a:t>
            </a:r>
          </a:p>
          <a:p>
            <a:r>
              <a:rPr lang="en-US"/>
              <a:t>4: x==0</a:t>
            </a:r>
          </a:p>
        </p:txBody>
      </p:sp>
      <p:sp>
        <p:nvSpPr>
          <p:cNvPr id="884751" name="Text Box 15"/>
          <p:cNvSpPr txBox="1">
            <a:spLocks noChangeArrowheads="1"/>
          </p:cNvSpPr>
          <p:nvPr/>
        </p:nvSpPr>
        <p:spPr bwMode="auto">
          <a:xfrm>
            <a:off x="5410200" y="762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0000</a:t>
            </a:r>
          </a:p>
        </p:txBody>
      </p:sp>
      <p:sp>
        <p:nvSpPr>
          <p:cNvPr id="884752" name="Text Box 16"/>
          <p:cNvSpPr txBox="1">
            <a:spLocks noChangeArrowheads="1"/>
          </p:cNvSpPr>
          <p:nvPr/>
        </p:nvSpPr>
        <p:spPr bwMode="auto">
          <a:xfrm>
            <a:off x="3397250" y="13716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1001</a:t>
            </a:r>
          </a:p>
        </p:txBody>
      </p:sp>
      <p:sp>
        <p:nvSpPr>
          <p:cNvPr id="884753" name="Text Box 17"/>
          <p:cNvSpPr txBox="1">
            <a:spLocks noChangeArrowheads="1"/>
          </p:cNvSpPr>
          <p:nvPr/>
        </p:nvSpPr>
        <p:spPr bwMode="auto">
          <a:xfrm>
            <a:off x="5715000" y="28194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1000</a:t>
            </a:r>
          </a:p>
        </p:txBody>
      </p:sp>
      <p:sp>
        <p:nvSpPr>
          <p:cNvPr id="884754" name="Text Box 18"/>
          <p:cNvSpPr txBox="1">
            <a:spLocks noChangeArrowheads="1"/>
          </p:cNvSpPr>
          <p:nvPr/>
        </p:nvSpPr>
        <p:spPr bwMode="auto">
          <a:xfrm>
            <a:off x="4845050" y="39624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1000</a:t>
            </a:r>
          </a:p>
        </p:txBody>
      </p:sp>
      <p:sp>
        <p:nvSpPr>
          <p:cNvPr id="884755" name="Text Box 19"/>
          <p:cNvSpPr txBox="1">
            <a:spLocks noChangeArrowheads="1"/>
          </p:cNvSpPr>
          <p:nvPr/>
        </p:nvSpPr>
        <p:spPr bwMode="auto">
          <a:xfrm>
            <a:off x="3505200" y="51816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1100</a:t>
            </a:r>
          </a:p>
        </p:txBody>
      </p:sp>
      <p:sp>
        <p:nvSpPr>
          <p:cNvPr id="884756" name="Text Box 20"/>
          <p:cNvSpPr txBox="1">
            <a:spLocks noChangeArrowheads="1"/>
          </p:cNvSpPr>
          <p:nvPr/>
        </p:nvSpPr>
        <p:spPr bwMode="auto">
          <a:xfrm>
            <a:off x="7315200" y="51816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1100</a:t>
            </a:r>
          </a:p>
        </p:txBody>
      </p:sp>
      <p:sp>
        <p:nvSpPr>
          <p:cNvPr id="884757" name="Text Box 21"/>
          <p:cNvSpPr txBox="1">
            <a:spLocks noChangeArrowheads="1"/>
          </p:cNvSpPr>
          <p:nvPr/>
        </p:nvSpPr>
        <p:spPr bwMode="auto">
          <a:xfrm>
            <a:off x="228600" y="292100"/>
            <a:ext cx="4584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latin typeface="Tahoma" pitchFamily="34" charset="0"/>
              </a:rPr>
              <a:t>Global CSE Transform</a:t>
            </a:r>
          </a:p>
        </p:txBody>
      </p:sp>
      <p:sp>
        <p:nvSpPr>
          <p:cNvPr id="884758" name="Text Box 22"/>
          <p:cNvSpPr txBox="1">
            <a:spLocks noChangeArrowheads="1"/>
          </p:cNvSpPr>
          <p:nvPr/>
        </p:nvSpPr>
        <p:spPr bwMode="auto">
          <a:xfrm>
            <a:off x="457200" y="3581400"/>
            <a:ext cx="2738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must use same temp</a:t>
            </a:r>
          </a:p>
          <a:p>
            <a:r>
              <a:rPr lang="en-US"/>
              <a:t>for CSE in all blocks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Tahoma" pitchFamily="34" charset="0"/>
              </a:rPr>
              <a:t>Formalizing Analysis</a:t>
            </a:r>
          </a:p>
        </p:txBody>
      </p:sp>
      <p:sp>
        <p:nvSpPr>
          <p:cNvPr id="829443" name="Rectangle 3"/>
          <p:cNvSpPr>
            <a:spLocks noChangeArrowheads="1"/>
          </p:cNvSpPr>
          <p:nvPr/>
        </p:nvSpPr>
        <p:spPr bwMode="auto">
          <a:xfrm>
            <a:off x="381000" y="12192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Each basic block has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latin typeface="Tahoma" pitchFamily="34" charset="0"/>
              </a:rPr>
              <a:t>IN - set of expressions available at start of block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latin typeface="Tahoma" pitchFamily="34" charset="0"/>
              </a:rPr>
              <a:t>OUT - set of expressions available at end of block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latin typeface="Tahoma" pitchFamily="34" charset="0"/>
              </a:rPr>
              <a:t>GEN - set of expressions computed in block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latin typeface="Tahoma" pitchFamily="34" charset="0"/>
              </a:rPr>
              <a:t>KILL - set of expressions killed in in block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GEN[x = z; b = x+y] = 1000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KILL[x = z; b = x+y] = 1001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Compiler scans each basic block to derive GEN and KILL sets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2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2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2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Tahoma" pitchFamily="34" charset="0"/>
              </a:rPr>
              <a:t>Dataflow Equations</a:t>
            </a:r>
          </a:p>
        </p:txBody>
      </p:sp>
      <p:sp>
        <p:nvSpPr>
          <p:cNvPr id="830467" name="Rectangle 3"/>
          <p:cNvSpPr>
            <a:spLocks noChangeArrowheads="1"/>
          </p:cNvSpPr>
          <p:nvPr/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IN[b] = OUT[b1] </a:t>
            </a:r>
            <a:r>
              <a:rPr lang="en-US" sz="3200" b="1">
                <a:latin typeface="Tahoma" pitchFamily="34" charset="0"/>
                <a:sym typeface="Symbol" pitchFamily="18" charset="2"/>
              </a:rPr>
              <a:t> </a:t>
            </a:r>
            <a:r>
              <a:rPr lang="en-US" sz="2800">
                <a:latin typeface="Tahoma" pitchFamily="34" charset="0"/>
              </a:rPr>
              <a:t>... </a:t>
            </a:r>
            <a:r>
              <a:rPr lang="en-US" sz="3200" b="1">
                <a:latin typeface="Tahoma" pitchFamily="34" charset="0"/>
                <a:sym typeface="Symbol" pitchFamily="18" charset="2"/>
              </a:rPr>
              <a:t></a:t>
            </a:r>
            <a:r>
              <a:rPr lang="en-US" sz="2800">
                <a:latin typeface="Tahoma" pitchFamily="34" charset="0"/>
              </a:rPr>
              <a:t> OUT[bn]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latin typeface="Tahoma" pitchFamily="34" charset="0"/>
              </a:rPr>
              <a:t>where b1, ..., bn are predecessors of b in CFG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OUT[b] = (IN[b] - KILL[b]) U GEN[b]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IN[entry] = 0000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Result: system of equations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Tahoma" pitchFamily="34" charset="0"/>
              </a:rPr>
              <a:t>Solving Equations</a:t>
            </a:r>
          </a:p>
        </p:txBody>
      </p:sp>
      <p:sp>
        <p:nvSpPr>
          <p:cNvPr id="831491" name="Rectangle 3"/>
          <p:cNvSpPr>
            <a:spLocks noChangeArrowheads="1"/>
          </p:cNvSpPr>
          <p:nvPr/>
        </p:nvSpPr>
        <p:spPr bwMode="auto">
          <a:xfrm>
            <a:off x="381000" y="11430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Use fixed point algorithm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IN[entry] = 0000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Initialize OUT[b] = 1111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Repeatedly apply equations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latin typeface="Tahoma" pitchFamily="34" charset="0"/>
              </a:rPr>
              <a:t>IN[b] = OUT[b1] </a:t>
            </a:r>
            <a:r>
              <a:rPr lang="en-US" sz="2800" b="1">
                <a:latin typeface="Tahoma" pitchFamily="34" charset="0"/>
                <a:sym typeface="Symbol" pitchFamily="18" charset="2"/>
              </a:rPr>
              <a:t> </a:t>
            </a:r>
            <a:r>
              <a:rPr lang="en-US">
                <a:latin typeface="Tahoma" pitchFamily="34" charset="0"/>
              </a:rPr>
              <a:t>... </a:t>
            </a:r>
            <a:r>
              <a:rPr lang="en-US" sz="2800" b="1">
                <a:latin typeface="Tahoma" pitchFamily="34" charset="0"/>
                <a:sym typeface="Symbol" pitchFamily="18" charset="2"/>
              </a:rPr>
              <a:t></a:t>
            </a:r>
            <a:r>
              <a:rPr lang="en-US">
                <a:latin typeface="Tahoma" pitchFamily="34" charset="0"/>
              </a:rPr>
              <a:t> OUT[bn]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latin typeface="Tahoma" pitchFamily="34" charset="0"/>
              </a:rPr>
              <a:t>OUT[b] = (IN[b] - KILL[b]) U GEN[b]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Use a worklist algorithm to reach fixed point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Tahoma" pitchFamily="34" charset="0"/>
              </a:rPr>
              <a:t>Available Expressions Algorithm</a:t>
            </a:r>
          </a:p>
        </p:txBody>
      </p:sp>
      <p:sp>
        <p:nvSpPr>
          <p:cNvPr id="832515" name="Rectangle 3"/>
          <p:cNvSpPr>
            <a:spLocks noChangeArrowheads="1"/>
          </p:cNvSpPr>
          <p:nvPr/>
        </p:nvSpPr>
        <p:spPr bwMode="auto">
          <a:xfrm>
            <a:off x="381000" y="12192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tabLst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latin typeface="Tahoma" pitchFamily="34" charset="0"/>
              </a:rPr>
              <a:t>for all nodes n in N</a:t>
            </a:r>
          </a:p>
          <a:p>
            <a:pPr marL="457200" indent="-457200">
              <a:spcBef>
                <a:spcPct val="20000"/>
              </a:spcBef>
              <a:tabLst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latin typeface="Tahoma" pitchFamily="34" charset="0"/>
              </a:rPr>
              <a:t>	OUT[n] = E;  </a:t>
            </a:r>
            <a:r>
              <a:rPr lang="en-US" sz="1600" dirty="0">
                <a:solidFill>
                  <a:schemeClr val="accent1"/>
                </a:solidFill>
                <a:latin typeface="Tahoma" pitchFamily="34" charset="0"/>
              </a:rPr>
              <a:t>// OUT[n] = E - KILL[n];</a:t>
            </a:r>
            <a:endParaRPr lang="en-US" sz="2000" dirty="0">
              <a:solidFill>
                <a:schemeClr val="accent1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tabLst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latin typeface="Tahoma" pitchFamily="34" charset="0"/>
              </a:rPr>
              <a:t>IN[Entry] = </a:t>
            </a:r>
            <a:r>
              <a:rPr lang="en-US" sz="1600" dirty="0" err="1">
                <a:latin typeface="Tahoma" pitchFamily="34" charset="0"/>
              </a:rPr>
              <a:t>emptyset</a:t>
            </a:r>
            <a:r>
              <a:rPr lang="en-US" sz="1600" dirty="0">
                <a:latin typeface="Tahoma" pitchFamily="34" charset="0"/>
              </a:rPr>
              <a:t>; </a:t>
            </a:r>
          </a:p>
          <a:p>
            <a:pPr marL="457200" indent="-457200">
              <a:spcBef>
                <a:spcPct val="20000"/>
              </a:spcBef>
              <a:tabLst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latin typeface="Tahoma" pitchFamily="34" charset="0"/>
              </a:rPr>
              <a:t>OUT[Entry] = GEN[Entry]; </a:t>
            </a:r>
          </a:p>
          <a:p>
            <a:pPr marL="457200" indent="-457200">
              <a:spcBef>
                <a:spcPct val="20000"/>
              </a:spcBef>
              <a:tabLst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latin typeface="Tahoma" pitchFamily="34" charset="0"/>
              </a:rPr>
              <a:t>Changed = N - { Entry }; </a:t>
            </a:r>
            <a:r>
              <a:rPr lang="en-US" sz="1600" dirty="0">
                <a:solidFill>
                  <a:schemeClr val="accent1"/>
                </a:solidFill>
                <a:latin typeface="Tahoma" pitchFamily="34" charset="0"/>
              </a:rPr>
              <a:t>// N = all nodes in graph</a:t>
            </a:r>
          </a:p>
          <a:p>
            <a:pPr marL="457200" indent="-457200">
              <a:spcBef>
                <a:spcPct val="20000"/>
              </a:spcBef>
              <a:tabLst>
                <a:tab pos="914400" algn="l"/>
                <a:tab pos="1371600" algn="l"/>
                <a:tab pos="1828800" algn="l"/>
              </a:tabLst>
            </a:pPr>
            <a:endParaRPr lang="en-US" sz="1600" dirty="0"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tabLst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latin typeface="Tahoma" pitchFamily="34" charset="0"/>
              </a:rPr>
              <a:t>while (Changed != </a:t>
            </a:r>
            <a:r>
              <a:rPr lang="en-US" sz="1600" dirty="0" err="1">
                <a:latin typeface="Tahoma" pitchFamily="34" charset="0"/>
              </a:rPr>
              <a:t>emptyset</a:t>
            </a:r>
            <a:r>
              <a:rPr lang="en-US" sz="1600" dirty="0">
                <a:latin typeface="Tahoma" pitchFamily="34" charset="0"/>
              </a:rPr>
              <a:t>)</a:t>
            </a:r>
          </a:p>
          <a:p>
            <a:pPr marL="457200" indent="-457200">
              <a:spcBef>
                <a:spcPct val="20000"/>
              </a:spcBef>
              <a:tabLst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latin typeface="Tahoma" pitchFamily="34" charset="0"/>
              </a:rPr>
              <a:t>   	choose a node n in Changed;</a:t>
            </a:r>
          </a:p>
          <a:p>
            <a:pPr marL="457200" indent="-457200">
              <a:spcBef>
                <a:spcPct val="20000"/>
              </a:spcBef>
              <a:tabLst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latin typeface="Tahoma" pitchFamily="34" charset="0"/>
              </a:rPr>
              <a:t>    	Changed = Changed - { n };</a:t>
            </a:r>
          </a:p>
          <a:p>
            <a:pPr marL="457200" indent="-457200">
              <a:spcBef>
                <a:spcPct val="20000"/>
              </a:spcBef>
              <a:tabLst>
                <a:tab pos="914400" algn="l"/>
                <a:tab pos="1371600" algn="l"/>
                <a:tab pos="1828800" algn="l"/>
              </a:tabLst>
            </a:pPr>
            <a:endParaRPr lang="en-US" sz="1600" dirty="0"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tabLst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latin typeface="Tahoma" pitchFamily="34" charset="0"/>
              </a:rPr>
              <a:t>    	IN[n] = E; </a:t>
            </a:r>
            <a:r>
              <a:rPr lang="en-US" sz="1600" dirty="0">
                <a:solidFill>
                  <a:schemeClr val="accent1"/>
                </a:solidFill>
                <a:latin typeface="Tahoma" pitchFamily="34" charset="0"/>
              </a:rPr>
              <a:t>// E is set of all expressions</a:t>
            </a:r>
          </a:p>
          <a:p>
            <a:pPr marL="457200" indent="-457200">
              <a:spcBef>
                <a:spcPct val="20000"/>
              </a:spcBef>
              <a:tabLst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latin typeface="Tahoma" pitchFamily="34" charset="0"/>
              </a:rPr>
              <a:t>    	for all nodes p in predecessors(n) </a:t>
            </a:r>
          </a:p>
          <a:p>
            <a:pPr marL="457200" indent="-457200">
              <a:spcBef>
                <a:spcPct val="20000"/>
              </a:spcBef>
              <a:tabLst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latin typeface="Tahoma" pitchFamily="34" charset="0"/>
              </a:rPr>
              <a:t>		IN[n] = IN[n] </a:t>
            </a:r>
            <a:r>
              <a:rPr lang="en-US" sz="1800" b="1" dirty="0">
                <a:latin typeface="Tahoma" pitchFamily="34" charset="0"/>
                <a:sym typeface="Symbol" pitchFamily="18" charset="2"/>
              </a:rPr>
              <a:t></a:t>
            </a:r>
            <a:r>
              <a:rPr lang="en-US" sz="1600" dirty="0">
                <a:latin typeface="Tahoma" pitchFamily="34" charset="0"/>
              </a:rPr>
              <a:t> OUT[p];</a:t>
            </a:r>
          </a:p>
          <a:p>
            <a:pPr marL="457200" indent="-457200">
              <a:spcBef>
                <a:spcPct val="20000"/>
              </a:spcBef>
              <a:tabLst>
                <a:tab pos="914400" algn="l"/>
                <a:tab pos="1371600" algn="l"/>
                <a:tab pos="1828800" algn="l"/>
              </a:tabLst>
            </a:pPr>
            <a:endParaRPr lang="en-US" sz="1600" dirty="0"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tabLst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latin typeface="Tahoma" pitchFamily="34" charset="0"/>
              </a:rPr>
              <a:t>    	OUT[n] = GEN[n] U (IN[n] - KILL[n]);</a:t>
            </a:r>
          </a:p>
          <a:p>
            <a:pPr marL="457200" indent="-457200">
              <a:spcBef>
                <a:spcPct val="20000"/>
              </a:spcBef>
              <a:tabLst>
                <a:tab pos="914400" algn="l"/>
                <a:tab pos="1371600" algn="l"/>
                <a:tab pos="1828800" algn="l"/>
              </a:tabLst>
            </a:pPr>
            <a:endParaRPr lang="en-US" sz="1600" dirty="0"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tabLst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latin typeface="Tahoma" pitchFamily="34" charset="0"/>
              </a:rPr>
              <a:t>    	if (OUT[n] changed)</a:t>
            </a:r>
          </a:p>
          <a:p>
            <a:pPr marL="457200" indent="-457200">
              <a:spcBef>
                <a:spcPct val="20000"/>
              </a:spcBef>
              <a:tabLst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latin typeface="Tahoma" pitchFamily="34" charset="0"/>
              </a:rPr>
              <a:t>      		for all nodes s in successors(n) </a:t>
            </a:r>
          </a:p>
          <a:p>
            <a:pPr marL="457200" indent="-457200">
              <a:spcBef>
                <a:spcPct val="20000"/>
              </a:spcBef>
              <a:tabLst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latin typeface="Tahoma" pitchFamily="34" charset="0"/>
              </a:rPr>
              <a:t>			Changed = Changed U { s };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Does algorithm always halt?</a:t>
            </a:r>
          </a:p>
          <a:p>
            <a:pPr lvl="1"/>
            <a:endParaRPr lang="en-US" sz="2400"/>
          </a:p>
          <a:p>
            <a:r>
              <a:rPr lang="en-US" sz="2800"/>
              <a:t>If expression is available in some execution, is it always marked as available in analysis?</a:t>
            </a:r>
          </a:p>
          <a:p>
            <a:pPr lvl="1"/>
            <a:endParaRPr lang="en-US" sz="2400"/>
          </a:p>
          <a:p>
            <a:r>
              <a:rPr lang="en-US" sz="2800"/>
              <a:t>If expression is not available in some execution, can it be marked as available in analysis?</a:t>
            </a:r>
          </a:p>
          <a:p>
            <a:pPr lvl="1"/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3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3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3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So far… what’s next</a:t>
            </a:r>
            <a:endParaRPr lang="en-US" dirty="0"/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Till now: </a:t>
            </a:r>
            <a:r>
              <a:rPr lang="en-US" dirty="0"/>
              <a:t>How to analyze and transform within a basic block</a:t>
            </a:r>
          </a:p>
          <a:p>
            <a:endParaRPr lang="en-US" dirty="0"/>
          </a:p>
          <a:p>
            <a:r>
              <a:rPr lang="en-US" dirty="0" smtClean="0"/>
              <a:t>Next: </a:t>
            </a:r>
            <a:r>
              <a:rPr lang="en-US" dirty="0"/>
              <a:t>How to do it for the entire procedure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Correctness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8392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Concept in actual program execution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Reaching definition: definition D, execution E at program point P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Available expression: expression X, execution E at program point P</a:t>
            </a:r>
          </a:p>
          <a:p>
            <a:pPr>
              <a:lnSpc>
                <a:spcPct val="80000"/>
              </a:lnSpc>
            </a:pPr>
            <a:r>
              <a:rPr lang="en-US" sz="2000"/>
              <a:t>Analysis reasons about all possible executions</a:t>
            </a:r>
          </a:p>
          <a:p>
            <a:pPr>
              <a:lnSpc>
                <a:spcPct val="80000"/>
              </a:lnSpc>
            </a:pPr>
            <a:r>
              <a:rPr lang="en-US" sz="2000"/>
              <a:t>For all executions E at program point P,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if a definition D reaches P in 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then D is in the set of reaching definitions at P from analysis</a:t>
            </a:r>
          </a:p>
          <a:p>
            <a:pPr>
              <a:lnSpc>
                <a:spcPct val="80000"/>
              </a:lnSpc>
            </a:pPr>
            <a:r>
              <a:rPr lang="en-US" sz="2000"/>
              <a:t>Other way around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if D is not in the set of reaching definitions at P from analysis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then D never reaches P in any execution E</a:t>
            </a:r>
          </a:p>
          <a:p>
            <a:pPr>
              <a:lnSpc>
                <a:spcPct val="80000"/>
              </a:lnSpc>
            </a:pPr>
            <a:r>
              <a:rPr lang="en-US" sz="2000"/>
              <a:t>For all executions E at program point P,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if an expression X is in set of available expressions at P from analysis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then X is available in E at P </a:t>
            </a:r>
          </a:p>
          <a:p>
            <a:pPr>
              <a:lnSpc>
                <a:spcPct val="80000"/>
              </a:lnSpc>
            </a:pPr>
            <a:r>
              <a:rPr lang="en-US" sz="2000"/>
              <a:t>Concept of being conservative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Duality In Two Algorithms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Reaching definitions</a:t>
            </a:r>
          </a:p>
          <a:p>
            <a:pPr lvl="1"/>
            <a:r>
              <a:rPr lang="en-US" sz="2400"/>
              <a:t>Confluence operation is set union</a:t>
            </a:r>
          </a:p>
          <a:p>
            <a:pPr lvl="1"/>
            <a:r>
              <a:rPr lang="en-US" sz="2400"/>
              <a:t>OUT[b] initialized to empty set</a:t>
            </a:r>
          </a:p>
          <a:p>
            <a:r>
              <a:rPr lang="en-US" sz="2800"/>
              <a:t>Available expressions</a:t>
            </a:r>
          </a:p>
          <a:p>
            <a:pPr lvl="1"/>
            <a:r>
              <a:rPr lang="en-US" sz="2400"/>
              <a:t>Confluence operation is set intersection</a:t>
            </a:r>
          </a:p>
          <a:p>
            <a:pPr lvl="1"/>
            <a:r>
              <a:rPr lang="en-US" sz="2400"/>
              <a:t>OUT[b] initialized to set of available expressions</a:t>
            </a:r>
          </a:p>
          <a:p>
            <a:r>
              <a:rPr lang="en-US" sz="2800"/>
              <a:t>General framework for dataflow algorithms.</a:t>
            </a:r>
          </a:p>
          <a:p>
            <a:r>
              <a:rPr lang="en-US" sz="2800"/>
              <a:t>Build parameterized dataflow analyzer once, use for all dataflow problems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3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3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3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3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3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7575"/>
                </a:solidFill>
              </a:rPr>
              <a:t>Reaching Definitions</a:t>
            </a:r>
          </a:p>
          <a:p>
            <a:r>
              <a:rPr lang="en-US">
                <a:solidFill>
                  <a:srgbClr val="FF7575"/>
                </a:solidFill>
              </a:rPr>
              <a:t>Available Expressions</a:t>
            </a:r>
          </a:p>
          <a:p>
            <a:r>
              <a:rPr lang="en-US" b="1"/>
              <a:t>Liveness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Liveness Analysis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 variable v is live at point p if </a:t>
            </a:r>
          </a:p>
          <a:p>
            <a:pPr lvl="1"/>
            <a:r>
              <a:rPr lang="en-US" sz="2400"/>
              <a:t>v is used along some path starting at p, and </a:t>
            </a:r>
          </a:p>
          <a:p>
            <a:pPr lvl="1"/>
            <a:r>
              <a:rPr lang="en-US" sz="2400"/>
              <a:t>no definition of v along the path before the use.</a:t>
            </a:r>
          </a:p>
          <a:p>
            <a:r>
              <a:rPr lang="en-US" sz="2800"/>
              <a:t>When is a variable v dead at point p?</a:t>
            </a:r>
          </a:p>
          <a:p>
            <a:pPr lvl="1"/>
            <a:r>
              <a:rPr lang="en-US" sz="2400"/>
              <a:t>No use of  v on any path from p to exit node, or</a:t>
            </a:r>
          </a:p>
          <a:p>
            <a:pPr lvl="1"/>
            <a:r>
              <a:rPr lang="en-US" sz="2400"/>
              <a:t>If all paths from p redefine v before using v.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3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1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Use is Liveness Information?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953000"/>
          </a:xfrm>
        </p:spPr>
        <p:txBody>
          <a:bodyPr/>
          <a:lstStyle/>
          <a:p>
            <a:r>
              <a:rPr lang="en-US" sz="2800"/>
              <a:t>Register allocation.</a:t>
            </a:r>
          </a:p>
          <a:p>
            <a:pPr lvl="1"/>
            <a:r>
              <a:rPr lang="en-US" sz="2400"/>
              <a:t>If a variable is dead, can reassign its register</a:t>
            </a:r>
          </a:p>
          <a:p>
            <a:r>
              <a:rPr lang="en-US" sz="2800"/>
              <a:t>Dead code elimination.</a:t>
            </a:r>
          </a:p>
          <a:p>
            <a:pPr lvl="1"/>
            <a:r>
              <a:rPr lang="en-US" sz="2400"/>
              <a:t>Eliminate assignments to variables not read later.</a:t>
            </a:r>
          </a:p>
          <a:p>
            <a:pPr lvl="1"/>
            <a:r>
              <a:rPr lang="en-US" sz="2400"/>
              <a:t>But must not eliminate last assignment to variable (such as instance variable) visible outside CFG.</a:t>
            </a:r>
          </a:p>
          <a:p>
            <a:pPr lvl="1"/>
            <a:r>
              <a:rPr lang="en-US" sz="2400"/>
              <a:t>Can eliminate other dead assignments.</a:t>
            </a:r>
          </a:p>
          <a:p>
            <a:pPr lvl="1"/>
            <a:r>
              <a:rPr lang="en-US" sz="2400"/>
              <a:t>Handle by making all externally visible variables live on exit from CFG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3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3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3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5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Idea of Analysis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Simulate execution</a:t>
            </a:r>
          </a:p>
          <a:p>
            <a:r>
              <a:rPr lang="en-US" sz="2800"/>
              <a:t>But start from exit and go backwards in CFG</a:t>
            </a:r>
          </a:p>
          <a:p>
            <a:r>
              <a:rPr lang="en-US" sz="2800"/>
              <a:t>Compute liveness information from end to beginning of basic blocks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Liveness Example</a:t>
            </a:r>
          </a:p>
        </p:txBody>
      </p:sp>
      <p:sp>
        <p:nvSpPr>
          <p:cNvPr id="839683" name="Rectangle 3"/>
          <p:cNvSpPr>
            <a:spLocks noChangeArrowheads="1"/>
          </p:cNvSpPr>
          <p:nvPr/>
        </p:nvSpPr>
        <p:spPr bwMode="auto">
          <a:xfrm>
            <a:off x="6477000" y="1295400"/>
            <a:ext cx="1600200" cy="17526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a = x+y;</a:t>
            </a:r>
          </a:p>
          <a:p>
            <a:pPr algn="ctr"/>
            <a:r>
              <a:rPr lang="en-US"/>
              <a:t>t = a;</a:t>
            </a:r>
          </a:p>
          <a:p>
            <a:pPr algn="ctr"/>
            <a:r>
              <a:rPr lang="en-US"/>
              <a:t>c = a+x;</a:t>
            </a:r>
          </a:p>
          <a:p>
            <a:pPr algn="ctr"/>
            <a:r>
              <a:rPr lang="en-US"/>
              <a:t>x == 0 </a:t>
            </a:r>
          </a:p>
        </p:txBody>
      </p:sp>
      <p:sp>
        <p:nvSpPr>
          <p:cNvPr id="839684" name="Rectangle 4"/>
          <p:cNvSpPr>
            <a:spLocks noChangeArrowheads="1"/>
          </p:cNvSpPr>
          <p:nvPr/>
        </p:nvSpPr>
        <p:spPr bwMode="auto">
          <a:xfrm>
            <a:off x="5105400" y="3886200"/>
            <a:ext cx="1600200" cy="7620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  <a:p>
            <a:pPr algn="ctr"/>
            <a:r>
              <a:rPr lang="en-US"/>
              <a:t>b = t+z;</a:t>
            </a:r>
          </a:p>
        </p:txBody>
      </p:sp>
      <p:sp>
        <p:nvSpPr>
          <p:cNvPr id="839685" name="Line 5"/>
          <p:cNvSpPr>
            <a:spLocks noChangeShapeType="1"/>
          </p:cNvSpPr>
          <p:nvPr/>
        </p:nvSpPr>
        <p:spPr bwMode="auto">
          <a:xfrm>
            <a:off x="6477000" y="46482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686" name="Line 6"/>
          <p:cNvSpPr>
            <a:spLocks noChangeShapeType="1"/>
          </p:cNvSpPr>
          <p:nvPr/>
        </p:nvSpPr>
        <p:spPr bwMode="auto">
          <a:xfrm flipH="1">
            <a:off x="6324600" y="3048000"/>
            <a:ext cx="10668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687" name="Rectangle 7"/>
          <p:cNvSpPr>
            <a:spLocks noChangeArrowheads="1"/>
          </p:cNvSpPr>
          <p:nvPr/>
        </p:nvSpPr>
        <p:spPr bwMode="auto">
          <a:xfrm>
            <a:off x="6629400" y="4876800"/>
            <a:ext cx="1600200" cy="6858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 </a:t>
            </a:r>
          </a:p>
          <a:p>
            <a:pPr algn="ctr"/>
            <a:r>
              <a:rPr lang="en-US"/>
              <a:t>c = y+1; </a:t>
            </a:r>
          </a:p>
        </p:txBody>
      </p:sp>
      <p:sp>
        <p:nvSpPr>
          <p:cNvPr id="839688" name="Line 8"/>
          <p:cNvSpPr>
            <a:spLocks noChangeShapeType="1"/>
          </p:cNvSpPr>
          <p:nvPr/>
        </p:nvSpPr>
        <p:spPr bwMode="auto">
          <a:xfrm flipH="1">
            <a:off x="7391400" y="30480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689" name="Text Box 9"/>
          <p:cNvSpPr txBox="1">
            <a:spLocks noChangeArrowheads="1"/>
          </p:cNvSpPr>
          <p:nvPr/>
        </p:nvSpPr>
        <p:spPr bwMode="auto">
          <a:xfrm>
            <a:off x="5105400" y="45720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1100100</a:t>
            </a:r>
          </a:p>
        </p:txBody>
      </p:sp>
      <p:sp>
        <p:nvSpPr>
          <p:cNvPr id="839690" name="Text Box 10"/>
          <p:cNvSpPr txBox="1">
            <a:spLocks noChangeArrowheads="1"/>
          </p:cNvSpPr>
          <p:nvPr/>
        </p:nvSpPr>
        <p:spPr bwMode="auto">
          <a:xfrm>
            <a:off x="6781800" y="54864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1110000</a:t>
            </a:r>
          </a:p>
        </p:txBody>
      </p:sp>
      <p:sp>
        <p:nvSpPr>
          <p:cNvPr id="839691" name="Rectangle 11"/>
          <p:cNvSpPr>
            <a:spLocks noChangeArrowheads="1"/>
          </p:cNvSpPr>
          <p:nvPr/>
        </p:nvSpPr>
        <p:spPr bwMode="auto">
          <a:xfrm>
            <a:off x="381000" y="1447800"/>
            <a:ext cx="403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CCFF99"/>
                </a:solidFill>
                <a:latin typeface="Tahoma" pitchFamily="34" charset="0"/>
              </a:rPr>
              <a:t>Assume a,b,c visible outside method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CCFF99"/>
                </a:solidFill>
                <a:latin typeface="Tahoma" pitchFamily="34" charset="0"/>
              </a:rPr>
              <a:t>So are live on exit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CCFF99"/>
                </a:solidFill>
                <a:latin typeface="Tahoma" pitchFamily="34" charset="0"/>
              </a:rPr>
              <a:t>Assume x,y,z,t not visible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CCFF99"/>
                </a:solidFill>
                <a:latin typeface="Tahoma" pitchFamily="34" charset="0"/>
              </a:rPr>
              <a:t>Represent Liveness Using Bit Vector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rgbClr val="CCFF99"/>
                </a:solidFill>
                <a:latin typeface="Tahoma" pitchFamily="34" charset="0"/>
              </a:rPr>
              <a:t>order is abcxyzt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CCFF99"/>
              </a:solidFill>
              <a:latin typeface="Tahoma" pitchFamily="34" charset="0"/>
            </a:endParaRPr>
          </a:p>
        </p:txBody>
      </p:sp>
      <p:sp>
        <p:nvSpPr>
          <p:cNvPr id="839692" name="Text Box 12"/>
          <p:cNvSpPr txBox="1">
            <a:spLocks noChangeArrowheads="1"/>
          </p:cNvSpPr>
          <p:nvPr/>
        </p:nvSpPr>
        <p:spPr bwMode="auto">
          <a:xfrm>
            <a:off x="7315200" y="29718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1100111</a:t>
            </a:r>
          </a:p>
        </p:txBody>
      </p:sp>
      <p:sp>
        <p:nvSpPr>
          <p:cNvPr id="839693" name="Text Box 13"/>
          <p:cNvSpPr txBox="1">
            <a:spLocks noChangeArrowheads="1"/>
          </p:cNvSpPr>
          <p:nvPr/>
        </p:nvSpPr>
        <p:spPr bwMode="auto">
          <a:xfrm>
            <a:off x="5105400" y="38862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1000111</a:t>
            </a:r>
          </a:p>
        </p:txBody>
      </p:sp>
      <p:sp>
        <p:nvSpPr>
          <p:cNvPr id="839694" name="Text Box 14"/>
          <p:cNvSpPr txBox="1">
            <a:spLocks noChangeArrowheads="1"/>
          </p:cNvSpPr>
          <p:nvPr/>
        </p:nvSpPr>
        <p:spPr bwMode="auto">
          <a:xfrm>
            <a:off x="6781800" y="48006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1100100</a:t>
            </a:r>
          </a:p>
        </p:txBody>
      </p:sp>
      <p:sp>
        <p:nvSpPr>
          <p:cNvPr id="839695" name="Text Box 15"/>
          <p:cNvSpPr txBox="1">
            <a:spLocks noChangeArrowheads="1"/>
          </p:cNvSpPr>
          <p:nvPr/>
        </p:nvSpPr>
        <p:spPr bwMode="auto">
          <a:xfrm>
            <a:off x="6629400" y="12192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0101110</a:t>
            </a:r>
          </a:p>
        </p:txBody>
      </p:sp>
      <p:sp>
        <p:nvSpPr>
          <p:cNvPr id="839696" name="Text Box 16"/>
          <p:cNvSpPr txBox="1">
            <a:spLocks noChangeArrowheads="1"/>
          </p:cNvSpPr>
          <p:nvPr/>
        </p:nvSpPr>
        <p:spPr bwMode="auto">
          <a:xfrm>
            <a:off x="6783388" y="5754688"/>
            <a:ext cx="1238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FF33"/>
                </a:solidFill>
                <a:latin typeface="Tahoma" pitchFamily="34" charset="0"/>
              </a:rPr>
              <a:t>a b c x y z t</a:t>
            </a:r>
          </a:p>
        </p:txBody>
      </p:sp>
      <p:sp>
        <p:nvSpPr>
          <p:cNvPr id="839697" name="Text Box 17"/>
          <p:cNvSpPr txBox="1">
            <a:spLocks noChangeArrowheads="1"/>
          </p:cNvSpPr>
          <p:nvPr/>
        </p:nvSpPr>
        <p:spPr bwMode="auto">
          <a:xfrm>
            <a:off x="5133975" y="4852988"/>
            <a:ext cx="1238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FF33"/>
                </a:solidFill>
                <a:latin typeface="Tahoma" pitchFamily="34" charset="0"/>
              </a:rPr>
              <a:t>a b c x y z t</a:t>
            </a:r>
          </a:p>
        </p:txBody>
      </p:sp>
      <p:sp>
        <p:nvSpPr>
          <p:cNvPr id="839698" name="Text Box 18"/>
          <p:cNvSpPr txBox="1">
            <a:spLocks noChangeArrowheads="1"/>
          </p:cNvSpPr>
          <p:nvPr/>
        </p:nvSpPr>
        <p:spPr bwMode="auto">
          <a:xfrm>
            <a:off x="7308850" y="3241675"/>
            <a:ext cx="1238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FF33"/>
                </a:solidFill>
                <a:latin typeface="Tahoma" pitchFamily="34" charset="0"/>
              </a:rPr>
              <a:t>a b c x y z 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022E-16 L 3.88889E-6 0.1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839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3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3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022E-16 L 3.88889E-6 0.1 " pathEditMode="relative" rAng="0" ptsTypes="AA">
                                      <p:cBhvr>
                                        <p:cTn id="36" dur="2000" spd="-100000" fill="hold"/>
                                        <p:tgtEl>
                                          <p:spTgt spid="8396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3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3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07327 0.25556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839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9" grpId="0" autoUpdateAnimBg="0"/>
      <p:bldP spid="839690" grpId="0" autoUpdateAnimBg="0"/>
      <p:bldP spid="839692" grpId="0" autoUpdateAnimBg="0"/>
      <p:bldP spid="839693" grpId="0" autoUpdateAnimBg="0"/>
      <p:bldP spid="839693" grpId="1"/>
      <p:bldP spid="839694" grpId="0" autoUpdateAnimBg="0"/>
      <p:bldP spid="839694" grpId="1"/>
      <p:bldP spid="839695" grpId="0" autoUpdateAnimBg="0"/>
      <p:bldP spid="839695" grpId="1"/>
      <p:bldP spid="839696" grpId="0" autoUpdateAnimBg="0"/>
      <p:bldP spid="839697" grpId="0" autoUpdateAnimBg="0"/>
      <p:bldP spid="83969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 Code Elimination</a:t>
            </a:r>
          </a:p>
        </p:txBody>
      </p:sp>
      <p:sp>
        <p:nvSpPr>
          <p:cNvPr id="885763" name="Rectangle 3"/>
          <p:cNvSpPr>
            <a:spLocks noChangeArrowheads="1"/>
          </p:cNvSpPr>
          <p:nvPr/>
        </p:nvSpPr>
        <p:spPr bwMode="auto">
          <a:xfrm>
            <a:off x="6477000" y="1295400"/>
            <a:ext cx="1600200" cy="17526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a = x+y;</a:t>
            </a:r>
          </a:p>
          <a:p>
            <a:pPr algn="ctr"/>
            <a:r>
              <a:rPr lang="en-US"/>
              <a:t>t = a;</a:t>
            </a:r>
          </a:p>
          <a:p>
            <a:pPr algn="ctr"/>
            <a:r>
              <a:rPr lang="en-US"/>
              <a:t>c = a+x;</a:t>
            </a:r>
          </a:p>
          <a:p>
            <a:pPr algn="ctr"/>
            <a:r>
              <a:rPr lang="en-US"/>
              <a:t>x == 0 </a:t>
            </a:r>
          </a:p>
        </p:txBody>
      </p:sp>
      <p:sp>
        <p:nvSpPr>
          <p:cNvPr id="885764" name="Rectangle 4"/>
          <p:cNvSpPr>
            <a:spLocks noChangeArrowheads="1"/>
          </p:cNvSpPr>
          <p:nvPr/>
        </p:nvSpPr>
        <p:spPr bwMode="auto">
          <a:xfrm>
            <a:off x="5105400" y="3886200"/>
            <a:ext cx="1600200" cy="7620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  <a:p>
            <a:pPr algn="ctr"/>
            <a:r>
              <a:rPr lang="en-US"/>
              <a:t>b = t+z;</a:t>
            </a:r>
          </a:p>
        </p:txBody>
      </p:sp>
      <p:sp>
        <p:nvSpPr>
          <p:cNvPr id="885765" name="Line 5"/>
          <p:cNvSpPr>
            <a:spLocks noChangeShapeType="1"/>
          </p:cNvSpPr>
          <p:nvPr/>
        </p:nvSpPr>
        <p:spPr bwMode="auto">
          <a:xfrm>
            <a:off x="6477000" y="46482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5766" name="Line 6"/>
          <p:cNvSpPr>
            <a:spLocks noChangeShapeType="1"/>
          </p:cNvSpPr>
          <p:nvPr/>
        </p:nvSpPr>
        <p:spPr bwMode="auto">
          <a:xfrm flipH="1">
            <a:off x="6324600" y="3048000"/>
            <a:ext cx="10668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5767" name="Rectangle 7"/>
          <p:cNvSpPr>
            <a:spLocks noChangeArrowheads="1"/>
          </p:cNvSpPr>
          <p:nvPr/>
        </p:nvSpPr>
        <p:spPr bwMode="auto">
          <a:xfrm>
            <a:off x="6629400" y="4876800"/>
            <a:ext cx="1600200" cy="6858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 </a:t>
            </a:r>
          </a:p>
          <a:p>
            <a:pPr algn="ctr"/>
            <a:r>
              <a:rPr lang="en-US"/>
              <a:t>c = y+1; </a:t>
            </a:r>
          </a:p>
        </p:txBody>
      </p:sp>
      <p:sp>
        <p:nvSpPr>
          <p:cNvPr id="885768" name="Line 8"/>
          <p:cNvSpPr>
            <a:spLocks noChangeShapeType="1"/>
          </p:cNvSpPr>
          <p:nvPr/>
        </p:nvSpPr>
        <p:spPr bwMode="auto">
          <a:xfrm flipH="1">
            <a:off x="7391400" y="30480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5769" name="Text Box 9"/>
          <p:cNvSpPr txBox="1">
            <a:spLocks noChangeArrowheads="1"/>
          </p:cNvSpPr>
          <p:nvPr/>
        </p:nvSpPr>
        <p:spPr bwMode="auto">
          <a:xfrm>
            <a:off x="5105400" y="45720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1100100</a:t>
            </a:r>
          </a:p>
        </p:txBody>
      </p:sp>
      <p:sp>
        <p:nvSpPr>
          <p:cNvPr id="885770" name="Text Box 10"/>
          <p:cNvSpPr txBox="1">
            <a:spLocks noChangeArrowheads="1"/>
          </p:cNvSpPr>
          <p:nvPr/>
        </p:nvSpPr>
        <p:spPr bwMode="auto">
          <a:xfrm>
            <a:off x="6781800" y="54864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1110000</a:t>
            </a:r>
          </a:p>
        </p:txBody>
      </p:sp>
      <p:sp>
        <p:nvSpPr>
          <p:cNvPr id="885771" name="Rectangle 11"/>
          <p:cNvSpPr>
            <a:spLocks noChangeArrowheads="1"/>
          </p:cNvSpPr>
          <p:nvPr/>
        </p:nvSpPr>
        <p:spPr bwMode="auto">
          <a:xfrm>
            <a:off x="381000" y="1447800"/>
            <a:ext cx="403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CCFF99"/>
                </a:solidFill>
                <a:latin typeface="Tahoma" pitchFamily="34" charset="0"/>
              </a:rPr>
              <a:t>Assume a,b,c visible outside method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CCFF99"/>
                </a:solidFill>
                <a:latin typeface="Tahoma" pitchFamily="34" charset="0"/>
              </a:rPr>
              <a:t>So are live on exit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CCFF99"/>
                </a:solidFill>
                <a:latin typeface="Tahoma" pitchFamily="34" charset="0"/>
              </a:rPr>
              <a:t>Assume x,y,z,t not visible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CCFF99"/>
                </a:solidFill>
                <a:latin typeface="Tahoma" pitchFamily="34" charset="0"/>
              </a:rPr>
              <a:t>Represent Liveness Using Bit Vector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rgbClr val="CCFF99"/>
                </a:solidFill>
                <a:latin typeface="Tahoma" pitchFamily="34" charset="0"/>
              </a:rPr>
              <a:t>order is abcxyzt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CCFF99"/>
              </a:solidFill>
              <a:latin typeface="Tahoma" pitchFamily="34" charset="0"/>
            </a:endParaRPr>
          </a:p>
        </p:txBody>
      </p:sp>
      <p:sp>
        <p:nvSpPr>
          <p:cNvPr id="885772" name="Text Box 12"/>
          <p:cNvSpPr txBox="1">
            <a:spLocks noChangeArrowheads="1"/>
          </p:cNvSpPr>
          <p:nvPr/>
        </p:nvSpPr>
        <p:spPr bwMode="auto">
          <a:xfrm>
            <a:off x="7315200" y="29718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1100111</a:t>
            </a:r>
          </a:p>
        </p:txBody>
      </p:sp>
      <p:sp>
        <p:nvSpPr>
          <p:cNvPr id="885773" name="Text Box 13"/>
          <p:cNvSpPr txBox="1">
            <a:spLocks noChangeArrowheads="1"/>
          </p:cNvSpPr>
          <p:nvPr/>
        </p:nvSpPr>
        <p:spPr bwMode="auto">
          <a:xfrm>
            <a:off x="5105400" y="38862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1000111</a:t>
            </a:r>
          </a:p>
        </p:txBody>
      </p:sp>
      <p:sp>
        <p:nvSpPr>
          <p:cNvPr id="885774" name="Text Box 14"/>
          <p:cNvSpPr txBox="1">
            <a:spLocks noChangeArrowheads="1"/>
          </p:cNvSpPr>
          <p:nvPr/>
        </p:nvSpPr>
        <p:spPr bwMode="auto">
          <a:xfrm>
            <a:off x="6781800" y="48006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1100100</a:t>
            </a:r>
          </a:p>
        </p:txBody>
      </p:sp>
      <p:sp>
        <p:nvSpPr>
          <p:cNvPr id="885775" name="Text Box 15"/>
          <p:cNvSpPr txBox="1">
            <a:spLocks noChangeArrowheads="1"/>
          </p:cNvSpPr>
          <p:nvPr/>
        </p:nvSpPr>
        <p:spPr bwMode="auto">
          <a:xfrm>
            <a:off x="6629400" y="12192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0101110</a:t>
            </a:r>
          </a:p>
        </p:txBody>
      </p:sp>
      <p:sp>
        <p:nvSpPr>
          <p:cNvPr id="885776" name="Text Box 16"/>
          <p:cNvSpPr txBox="1">
            <a:spLocks noChangeArrowheads="1"/>
          </p:cNvSpPr>
          <p:nvPr/>
        </p:nvSpPr>
        <p:spPr bwMode="auto">
          <a:xfrm>
            <a:off x="6783388" y="5754688"/>
            <a:ext cx="1238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FF33"/>
                </a:solidFill>
                <a:latin typeface="Tahoma" pitchFamily="34" charset="0"/>
              </a:rPr>
              <a:t>a b c x y z t</a:t>
            </a:r>
          </a:p>
        </p:txBody>
      </p:sp>
      <p:sp>
        <p:nvSpPr>
          <p:cNvPr id="885777" name="Text Box 17"/>
          <p:cNvSpPr txBox="1">
            <a:spLocks noChangeArrowheads="1"/>
          </p:cNvSpPr>
          <p:nvPr/>
        </p:nvSpPr>
        <p:spPr bwMode="auto">
          <a:xfrm>
            <a:off x="5133975" y="4852988"/>
            <a:ext cx="1238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FF33"/>
                </a:solidFill>
                <a:latin typeface="Tahoma" pitchFamily="34" charset="0"/>
              </a:rPr>
              <a:t>a b c x y z t</a:t>
            </a:r>
          </a:p>
        </p:txBody>
      </p:sp>
      <p:sp>
        <p:nvSpPr>
          <p:cNvPr id="885778" name="Text Box 18"/>
          <p:cNvSpPr txBox="1">
            <a:spLocks noChangeArrowheads="1"/>
          </p:cNvSpPr>
          <p:nvPr/>
        </p:nvSpPr>
        <p:spPr bwMode="auto">
          <a:xfrm>
            <a:off x="7308850" y="3241675"/>
            <a:ext cx="1238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FF33"/>
                </a:solidFill>
                <a:latin typeface="Tahoma" pitchFamily="34" charset="0"/>
              </a:rPr>
              <a:t>a b c x y z 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8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8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Tahoma" pitchFamily="34" charset="0"/>
              </a:rPr>
              <a:t>Formalizing Analysis</a:t>
            </a:r>
          </a:p>
        </p:txBody>
      </p:sp>
      <p:sp>
        <p:nvSpPr>
          <p:cNvPr id="841731" name="Rectangle 3"/>
          <p:cNvSpPr>
            <a:spLocks noChangeArrowheads="1"/>
          </p:cNvSpPr>
          <p:nvPr/>
        </p:nvSpPr>
        <p:spPr bwMode="auto">
          <a:xfrm>
            <a:off x="381000" y="1219200"/>
            <a:ext cx="8763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Each basic block has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latin typeface="Tahoma" pitchFamily="34" charset="0"/>
              </a:rPr>
              <a:t>IN - set of variables live at start of block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latin typeface="Tahoma" pitchFamily="34" charset="0"/>
              </a:rPr>
              <a:t>OUT - set of variables live at end of block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latin typeface="Tahoma" pitchFamily="34" charset="0"/>
              </a:rPr>
              <a:t>USE - set of variables with upwards exposed uses in block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latin typeface="Tahoma" pitchFamily="34" charset="0"/>
              </a:rPr>
              <a:t>DEF - set of variables defined in block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USE[x = z; x = x+1;] = { z } (x not in USE)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DEF[x = z; x = x+1;y = 1;] = {x, y}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Compiler scans each basic block to derive USE and DEF sets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4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762000"/>
          </a:xfrm>
        </p:spPr>
        <p:txBody>
          <a:bodyPr/>
          <a:lstStyle/>
          <a:p>
            <a:r>
              <a:rPr lang="en-US"/>
              <a:t>Algorithm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410200"/>
          </a:xfrm>
        </p:spPr>
        <p:txBody>
          <a:bodyPr/>
          <a:lstStyle/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for all nodes n in N - { Exit } 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	IN[n] = emptyset;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OUT[Exit] = emptyset; 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IN[Exit] = use[Exit];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Changed = N - { Exit };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endParaRPr lang="en-US" sz="1800"/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while (Changed != emptyset)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    	choose a node n in Changed;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    	Changed = Changed - { n };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    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	OUT[n] = emptyset;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    	for all nodes s in successors(n) 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		OUT[n] = OUT[n] U IN[p];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endParaRPr lang="en-US" sz="1800"/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	IN[n] = use[n] U (out[n] - def[n]);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endParaRPr lang="en-US" sz="1800"/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    	if (IN[n] changed)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      		for all nodes p in predecessors(n)</a:t>
            </a:r>
          </a:p>
          <a:p>
            <a:pPr marL="454025" indent="-454025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sz="1800"/>
              <a:t>        		Changed = Changed U { p };</a:t>
            </a:r>
          </a:p>
          <a:p>
            <a:pPr marL="454025" indent="-454025">
              <a:lnSpc>
                <a:spcPct val="80000"/>
              </a:lnSpc>
              <a:tabLst>
                <a:tab pos="914400" algn="l"/>
                <a:tab pos="1371600" algn="l"/>
                <a:tab pos="1828800" algn="l"/>
              </a:tabLst>
            </a:pP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Reaching Definitions</a:t>
            </a:r>
          </a:p>
          <a:p>
            <a:r>
              <a:rPr lang="en-US"/>
              <a:t>Available Expressions</a:t>
            </a:r>
          </a:p>
          <a:p>
            <a:r>
              <a:rPr lang="en-US"/>
              <a:t>Liveness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 to Other Dataflow Algorithms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Backwards analysis, not forwards</a:t>
            </a:r>
          </a:p>
          <a:p>
            <a:r>
              <a:rPr lang="en-US"/>
              <a:t>Still have transfer functions</a:t>
            </a:r>
          </a:p>
          <a:p>
            <a:r>
              <a:rPr lang="en-US"/>
              <a:t>Still have confluence operators</a:t>
            </a:r>
          </a:p>
          <a:p>
            <a:r>
              <a:rPr lang="en-US"/>
              <a:t>Can generalize framework to work for both forwards and backwards analyses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</a:p>
        </p:txBody>
      </p:sp>
      <p:sp>
        <p:nvSpPr>
          <p:cNvPr id="887812" name="Rectangle 4"/>
          <p:cNvSpPr>
            <a:spLocks noChangeArrowheads="1"/>
          </p:cNvSpPr>
          <p:nvPr/>
        </p:nvSpPr>
        <p:spPr bwMode="auto">
          <a:xfrm>
            <a:off x="3276600" y="1447800"/>
            <a:ext cx="3124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2000" b="1">
                <a:latin typeface="Tahoma" pitchFamily="34" charset="0"/>
              </a:rPr>
              <a:t>Available Expressions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 b="1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for all nodes n in N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	OUT[n] = E;  </a:t>
            </a:r>
            <a:r>
              <a:rPr lang="en-US" sz="1200">
                <a:solidFill>
                  <a:schemeClr val="accent1"/>
                </a:solidFill>
                <a:latin typeface="Tahoma" pitchFamily="34" charset="0"/>
              </a:rPr>
              <a:t>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IN[Entry] = emptyset;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OUT[Entry] = GEN[Entry];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Changed = N - { Entry }; </a:t>
            </a:r>
            <a:r>
              <a:rPr lang="en-US" sz="1200">
                <a:solidFill>
                  <a:schemeClr val="accent1"/>
                </a:solidFill>
                <a:latin typeface="Tahoma" pitchFamily="34" charset="0"/>
              </a:rPr>
              <a:t>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while (Changed != emptyset)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	choose a node n in Changed;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Changed = Changed - { n };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IN[n] = E; </a:t>
            </a:r>
            <a:r>
              <a:rPr lang="en-US" sz="1200">
                <a:solidFill>
                  <a:schemeClr val="accent1"/>
                </a:solidFill>
                <a:latin typeface="Tahoma" pitchFamily="34" charset="0"/>
              </a:rPr>
              <a:t>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for all nodes p in predecessors(n)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		IN[n] = IN[n] </a:t>
            </a:r>
            <a:r>
              <a:rPr lang="en-US" sz="1200" b="1">
                <a:latin typeface="Tahoma" pitchFamily="34" charset="0"/>
                <a:sym typeface="Symbol" pitchFamily="18" charset="2"/>
              </a:rPr>
              <a:t> </a:t>
            </a:r>
            <a:r>
              <a:rPr lang="en-US" sz="1200">
                <a:latin typeface="Tahoma" pitchFamily="34" charset="0"/>
              </a:rPr>
              <a:t>OUT[p];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OUT[n] = GEN[n] U (IN[n] - KILL[n]);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if (OUT[n] changed)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  		for all nodes s in successors(n)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			Changed = Changed U { s };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 b="1">
              <a:latin typeface="Tahoma" pitchFamily="34" charset="0"/>
            </a:endParaRPr>
          </a:p>
        </p:txBody>
      </p:sp>
      <p:sp>
        <p:nvSpPr>
          <p:cNvPr id="887813" name="Rectangle 5"/>
          <p:cNvSpPr>
            <a:spLocks noChangeArrowheads="1"/>
          </p:cNvSpPr>
          <p:nvPr/>
        </p:nvSpPr>
        <p:spPr bwMode="auto">
          <a:xfrm>
            <a:off x="304800" y="1447800"/>
            <a:ext cx="304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2000" b="1">
                <a:latin typeface="Tahoma" pitchFamily="34" charset="0"/>
              </a:rPr>
              <a:t>Reaching Definitions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for all nodes n in N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	OUT[n] = emptyset; </a:t>
            </a:r>
            <a:r>
              <a:rPr lang="en-US" sz="1200">
                <a:solidFill>
                  <a:schemeClr val="accent1"/>
                </a:solidFill>
                <a:latin typeface="Tahoma" pitchFamily="34" charset="0"/>
              </a:rPr>
              <a:t>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IN[Entry] = emptyset;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OUT[Entry] = GEN[Entry];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Changed = N - { Entry }; </a:t>
            </a:r>
            <a:r>
              <a:rPr lang="en-US" sz="1200">
                <a:solidFill>
                  <a:schemeClr val="accent1"/>
                </a:solidFill>
                <a:latin typeface="Tahoma" pitchFamily="34" charset="0"/>
              </a:rPr>
              <a:t>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while (Changed != emptyset)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choose a node n in Changed;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Changed = Changed - { n };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IN[n] = emptyset;</a:t>
            </a:r>
            <a:endParaRPr lang="en-US" sz="1200" b="1">
              <a:latin typeface="Tahoma" pitchFamily="34" charset="0"/>
              <a:sym typeface="Symbol" pitchFamily="18" charset="2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for all nodes p in predecessors(n)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		IN[n] = IN[n] U OUT[p];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OUT[n] = GEN[n] U (IN[n] - KILL[n]);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if (OUT[n] changed)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  	for all nodes s in successors(n)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			Changed = Changed U { s };</a:t>
            </a:r>
          </a:p>
        </p:txBody>
      </p:sp>
      <p:sp>
        <p:nvSpPr>
          <p:cNvPr id="887814" name="Rectangle 6"/>
          <p:cNvSpPr>
            <a:spLocks noChangeArrowheads="1"/>
          </p:cNvSpPr>
          <p:nvPr/>
        </p:nvSpPr>
        <p:spPr bwMode="auto">
          <a:xfrm>
            <a:off x="6172200" y="1447800"/>
            <a:ext cx="2971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2000" b="1">
                <a:latin typeface="Tahoma" pitchFamily="34" charset="0"/>
              </a:rPr>
              <a:t>   Liveness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endParaRPr lang="en-US" sz="1200" b="1">
              <a:latin typeface="Tahoma" pitchFamily="34" charset="0"/>
            </a:endParaRP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for all nodes n in N - { Exit } 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	IN[n] = emptyset;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OUT[Exit] = emptyset; 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IN[Exit] = use[Exit];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Changed = N - { Exit };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endParaRPr lang="en-US" sz="1200">
              <a:latin typeface="Tahoma" pitchFamily="34" charset="0"/>
            </a:endParaRP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while (Changed != emptyset)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    	choose a node n in Changed;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    	Changed = Changed - { n };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    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	OUT[n] = emptyset;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    	for all nodes s in successors(n) 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		OUT[n] = OUT[n] U IN[p];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endParaRPr lang="en-US" sz="1200">
              <a:latin typeface="Tahoma" pitchFamily="34" charset="0"/>
            </a:endParaRP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	IN[n] = use[n] U (out[n] - def[n]);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endParaRPr lang="en-US" sz="1200">
              <a:latin typeface="Tahoma" pitchFamily="34" charset="0"/>
            </a:endParaRP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    	if (IN[n] changed)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      	for all nodes p in predecessors(n)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        		Changed = Changed U { p };</a:t>
            </a:r>
          </a:p>
          <a:p>
            <a:pPr marL="228600" indent="-228600">
              <a:spcBef>
                <a:spcPct val="20000"/>
              </a:spcBef>
              <a:buFontTx/>
              <a:buChar char="•"/>
              <a:tabLst>
                <a:tab pos="457200" algn="l"/>
                <a:tab pos="685800" algn="l"/>
                <a:tab pos="914400" algn="l"/>
              </a:tabLst>
            </a:pPr>
            <a:endParaRPr lang="en-US" sz="1200">
              <a:latin typeface="Tahoma" pitchFamily="34" charset="0"/>
            </a:endParaRP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endParaRPr lang="en-US" sz="3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26" name="Rectangle 10"/>
          <p:cNvSpPr>
            <a:spLocks noChangeArrowheads="1"/>
          </p:cNvSpPr>
          <p:nvPr/>
        </p:nvSpPr>
        <p:spPr bwMode="auto">
          <a:xfrm>
            <a:off x="0" y="4213225"/>
            <a:ext cx="9144000" cy="715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9625" name="Rectangle 9"/>
          <p:cNvSpPr>
            <a:spLocks noChangeArrowheads="1"/>
          </p:cNvSpPr>
          <p:nvPr/>
        </p:nvSpPr>
        <p:spPr bwMode="auto">
          <a:xfrm>
            <a:off x="0" y="2266950"/>
            <a:ext cx="9144000" cy="2286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</a:p>
        </p:txBody>
      </p:sp>
      <p:sp>
        <p:nvSpPr>
          <p:cNvPr id="879620" name="Rectangle 4"/>
          <p:cNvSpPr>
            <a:spLocks noChangeArrowheads="1"/>
          </p:cNvSpPr>
          <p:nvPr/>
        </p:nvSpPr>
        <p:spPr bwMode="auto">
          <a:xfrm>
            <a:off x="5084763" y="1447800"/>
            <a:ext cx="3124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2000" b="1">
                <a:latin typeface="Tahoma" pitchFamily="34" charset="0"/>
              </a:rPr>
              <a:t>Available Expressions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 b="1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for all nodes n in N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	OUT[n] = E;  </a:t>
            </a:r>
            <a:r>
              <a:rPr lang="en-US" sz="1200">
                <a:solidFill>
                  <a:schemeClr val="accent1"/>
                </a:solidFill>
                <a:latin typeface="Tahoma" pitchFamily="34" charset="0"/>
              </a:rPr>
              <a:t>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IN[Entry] = emptyset;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OUT[Entry] = GEN[Entry];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Changed = N - { Entry }; </a:t>
            </a:r>
            <a:r>
              <a:rPr lang="en-US" sz="1200">
                <a:solidFill>
                  <a:schemeClr val="accent1"/>
                </a:solidFill>
                <a:latin typeface="Tahoma" pitchFamily="34" charset="0"/>
              </a:rPr>
              <a:t>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while (Changed != emptyset)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	choose a node n in Changed;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Changed = Changed - { n };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IN[n] = E; </a:t>
            </a:r>
            <a:r>
              <a:rPr lang="en-US" sz="1200">
                <a:solidFill>
                  <a:schemeClr val="accent1"/>
                </a:solidFill>
                <a:latin typeface="Tahoma" pitchFamily="34" charset="0"/>
              </a:rPr>
              <a:t>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for all nodes p in predecessors(n)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		IN[n] = IN[n] </a:t>
            </a:r>
            <a:r>
              <a:rPr lang="en-US" sz="1200" b="1">
                <a:latin typeface="Tahoma" pitchFamily="34" charset="0"/>
                <a:sym typeface="Symbol" pitchFamily="18" charset="2"/>
              </a:rPr>
              <a:t> </a:t>
            </a:r>
            <a:r>
              <a:rPr lang="en-US" sz="1200">
                <a:latin typeface="Tahoma" pitchFamily="34" charset="0"/>
              </a:rPr>
              <a:t>OUT[p];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OUT[n] = GEN[n] U (IN[n] - KILL[n]);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if (OUT[n] changed)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  		for all nodes s in successors(n)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			Changed = Changed U { s };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 b="1">
              <a:latin typeface="Tahoma" pitchFamily="34" charset="0"/>
            </a:endParaRPr>
          </a:p>
        </p:txBody>
      </p:sp>
      <p:sp>
        <p:nvSpPr>
          <p:cNvPr id="879621" name="Rectangle 5"/>
          <p:cNvSpPr>
            <a:spLocks noChangeArrowheads="1"/>
          </p:cNvSpPr>
          <p:nvPr/>
        </p:nvSpPr>
        <p:spPr bwMode="auto">
          <a:xfrm>
            <a:off x="1111250" y="1447800"/>
            <a:ext cx="304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2000" b="1">
                <a:latin typeface="Tahoma" pitchFamily="34" charset="0"/>
              </a:rPr>
              <a:t>Reaching Definitions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for all nodes n in N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	OUT[n] = emptyset; </a:t>
            </a:r>
            <a:r>
              <a:rPr lang="en-US" sz="1200">
                <a:solidFill>
                  <a:schemeClr val="accent1"/>
                </a:solidFill>
                <a:latin typeface="Tahoma" pitchFamily="34" charset="0"/>
              </a:rPr>
              <a:t>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IN[Entry] = emptyset;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OUT[Entry] = GEN[Entry];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Changed = N - { Entry }; </a:t>
            </a:r>
            <a:r>
              <a:rPr lang="en-US" sz="1200">
                <a:solidFill>
                  <a:schemeClr val="accent1"/>
                </a:solidFill>
                <a:latin typeface="Tahoma" pitchFamily="34" charset="0"/>
              </a:rPr>
              <a:t>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while (Changed != emptyset)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choose a node n in Changed;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Changed = Changed - { n };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IN[n] = emptyset;</a:t>
            </a:r>
            <a:endParaRPr lang="en-US" sz="1200" b="1">
              <a:latin typeface="Tahoma" pitchFamily="34" charset="0"/>
              <a:sym typeface="Symbol" pitchFamily="18" charset="2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for all nodes p in predecessors(n)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		IN[n] = IN[n] U OUT[p];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OUT[n] = GEN[n] U (IN[n] - KILL[n]);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if (OUT[n] changed)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  	for all nodes s in successors(n)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			Changed = Changed U { s };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79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7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879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6" grpId="0" animBg="1"/>
      <p:bldP spid="879626" grpId="1" animBg="1"/>
      <p:bldP spid="879625" grpId="0" animBg="1"/>
      <p:bldP spid="879625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94" name="Rectangle 10"/>
          <p:cNvSpPr>
            <a:spLocks noChangeArrowheads="1"/>
          </p:cNvSpPr>
          <p:nvPr/>
        </p:nvSpPr>
        <p:spPr bwMode="auto">
          <a:xfrm>
            <a:off x="0" y="5567363"/>
            <a:ext cx="9144000" cy="4492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6793" name="Rectangle 9"/>
          <p:cNvSpPr>
            <a:spLocks noChangeArrowheads="1"/>
          </p:cNvSpPr>
          <p:nvPr/>
        </p:nvSpPr>
        <p:spPr bwMode="auto">
          <a:xfrm>
            <a:off x="0" y="5003800"/>
            <a:ext cx="9144000" cy="4492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6792" name="Rectangle 8"/>
          <p:cNvSpPr>
            <a:spLocks noChangeArrowheads="1"/>
          </p:cNvSpPr>
          <p:nvPr/>
        </p:nvSpPr>
        <p:spPr bwMode="auto">
          <a:xfrm>
            <a:off x="0" y="4216400"/>
            <a:ext cx="9144000" cy="712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6790" name="Rectangle 6"/>
          <p:cNvSpPr>
            <a:spLocks noChangeArrowheads="1"/>
          </p:cNvSpPr>
          <p:nvPr/>
        </p:nvSpPr>
        <p:spPr bwMode="auto">
          <a:xfrm>
            <a:off x="1588" y="2266950"/>
            <a:ext cx="9144000" cy="9366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</a:p>
        </p:txBody>
      </p:sp>
      <p:sp>
        <p:nvSpPr>
          <p:cNvPr id="886788" name="Rectangle 4"/>
          <p:cNvSpPr>
            <a:spLocks noChangeArrowheads="1"/>
          </p:cNvSpPr>
          <p:nvPr/>
        </p:nvSpPr>
        <p:spPr bwMode="auto">
          <a:xfrm>
            <a:off x="1111250" y="1447800"/>
            <a:ext cx="304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2000" b="1">
                <a:latin typeface="Tahoma" pitchFamily="34" charset="0"/>
              </a:rPr>
              <a:t>Reaching Definitions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for all nodes n in N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	OUT[n] = emptyset; </a:t>
            </a:r>
            <a:r>
              <a:rPr lang="en-US" sz="1200">
                <a:solidFill>
                  <a:schemeClr val="accent1"/>
                </a:solidFill>
                <a:latin typeface="Tahoma" pitchFamily="34" charset="0"/>
              </a:rPr>
              <a:t>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IN[Entry] = emptyset;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OUT[Entry] = GEN[Entry];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Changed = N - { Entry }; </a:t>
            </a:r>
            <a:r>
              <a:rPr lang="en-US" sz="1200">
                <a:solidFill>
                  <a:schemeClr val="accent1"/>
                </a:solidFill>
                <a:latin typeface="Tahoma" pitchFamily="34" charset="0"/>
              </a:rPr>
              <a:t>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while (Changed != emptyset)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choose a node n in Changed;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Changed = Changed - { n };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IN[n] = emptyset;</a:t>
            </a:r>
            <a:endParaRPr lang="en-US" sz="1200" b="1">
              <a:latin typeface="Tahoma" pitchFamily="34" charset="0"/>
              <a:sym typeface="Symbol" pitchFamily="18" charset="2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for all nodes p in predecessors(n)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		IN[n] = IN[n] U OUT[p];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OUT[n] = GEN[n] U (IN[n] - KILL[n]);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20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	if (OUT[n] changed)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      	for all nodes s in successors(n) </a:t>
            </a:r>
          </a:p>
          <a:p>
            <a:pPr marL="225425" indent="-225425">
              <a:spcBef>
                <a:spcPct val="20000"/>
              </a:spcBef>
              <a:tabLst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200">
                <a:latin typeface="Tahoma" pitchFamily="34" charset="0"/>
              </a:rPr>
              <a:t>			Changed = Changed U { s };</a:t>
            </a:r>
          </a:p>
        </p:txBody>
      </p:sp>
      <p:sp>
        <p:nvSpPr>
          <p:cNvPr id="886789" name="Rectangle 5"/>
          <p:cNvSpPr>
            <a:spLocks noChangeArrowheads="1"/>
          </p:cNvSpPr>
          <p:nvPr/>
        </p:nvSpPr>
        <p:spPr bwMode="auto">
          <a:xfrm>
            <a:off x="5086350" y="1447800"/>
            <a:ext cx="2971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2000" b="1">
                <a:latin typeface="Tahoma" pitchFamily="34" charset="0"/>
              </a:rPr>
              <a:t>   Liveness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endParaRPr lang="en-US" sz="1200" b="1">
              <a:latin typeface="Tahoma" pitchFamily="34" charset="0"/>
            </a:endParaRP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for all nodes n in N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	IN[n] = emptyset;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OUT[Exit] = emptyset; 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IN[Exit] = use[Exit];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Changed = N - { Exit };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endParaRPr lang="en-US" sz="1200">
              <a:latin typeface="Tahoma" pitchFamily="34" charset="0"/>
            </a:endParaRP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while (Changed != emptyset)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    	choose a node n in Changed;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    	Changed = Changed - { n };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    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	OUT[n] = emptyset;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    	for all nodes s in successors(n) 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		OUT[n] = OUT[n] U IN[p];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endParaRPr lang="en-US" sz="1200">
              <a:latin typeface="Tahoma" pitchFamily="34" charset="0"/>
            </a:endParaRP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	IN[n] = use[n] U (out[n] - def[n]);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endParaRPr lang="en-US" sz="1200">
              <a:latin typeface="Tahoma" pitchFamily="34" charset="0"/>
            </a:endParaRP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    	if (IN[n] changed)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      	for all nodes p in predecessors(n)</a:t>
            </a: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Tahoma" pitchFamily="34" charset="0"/>
              </a:rPr>
              <a:t>        		Changed = Changed U { p };</a:t>
            </a:r>
          </a:p>
          <a:p>
            <a:pPr marL="228600" indent="-228600">
              <a:spcBef>
                <a:spcPct val="20000"/>
              </a:spcBef>
              <a:buFontTx/>
              <a:buChar char="•"/>
              <a:tabLst>
                <a:tab pos="457200" algn="l"/>
                <a:tab pos="685800" algn="l"/>
                <a:tab pos="914400" algn="l"/>
              </a:tabLst>
            </a:pPr>
            <a:endParaRPr lang="en-US" sz="1200">
              <a:latin typeface="Tahoma" pitchFamily="34" charset="0"/>
            </a:endParaRPr>
          </a:p>
          <a:p>
            <a:pPr marL="228600" indent="-228600">
              <a:spcBef>
                <a:spcPct val="20000"/>
              </a:spcBef>
              <a:tabLst>
                <a:tab pos="457200" algn="l"/>
                <a:tab pos="685800" algn="l"/>
                <a:tab pos="914400" algn="l"/>
              </a:tabLst>
            </a:pPr>
            <a:endParaRPr lang="en-US" sz="32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86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8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886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8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886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8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886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94" grpId="0" animBg="1"/>
      <p:bldP spid="886794" grpId="1" animBg="1"/>
      <p:bldP spid="886793" grpId="0" animBg="1"/>
      <p:bldP spid="886793" grpId="1" animBg="1"/>
      <p:bldP spid="886792" grpId="0" animBg="1"/>
      <p:bldP spid="886792" grpId="1" animBg="1"/>
      <p:bldP spid="886790" grpId="0" animBg="1"/>
      <p:bldP spid="886790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Information Inside Basic Blocks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One detail:</a:t>
            </a:r>
          </a:p>
          <a:p>
            <a:pPr lvl="1"/>
            <a:r>
              <a:rPr lang="en-US" sz="2400"/>
              <a:t>Given dataflow information at IN and OUT of node</a:t>
            </a:r>
          </a:p>
          <a:p>
            <a:pPr lvl="1"/>
            <a:r>
              <a:rPr lang="en-US" sz="2400"/>
              <a:t>Also need to compute information at each statement of basic block</a:t>
            </a:r>
          </a:p>
          <a:p>
            <a:pPr lvl="1"/>
            <a:r>
              <a:rPr lang="en-US" sz="2400"/>
              <a:t>Simple propagation algorithm usually works fine</a:t>
            </a:r>
          </a:p>
          <a:p>
            <a:pPr lvl="1"/>
            <a:r>
              <a:rPr lang="en-US" sz="2400"/>
              <a:t>Can be viewed as restricted case of dataflow analysis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Tahoma" pitchFamily="34" charset="0"/>
              </a:rPr>
              <a:t>Pessimistic vs. Optimistic Analyses</a:t>
            </a:r>
          </a:p>
        </p:txBody>
      </p:sp>
      <p:sp>
        <p:nvSpPr>
          <p:cNvPr id="845827" name="Rectangle 3"/>
          <p:cNvSpPr>
            <a:spLocks noChangeArrowheads="1"/>
          </p:cNvSpPr>
          <p:nvPr/>
        </p:nvSpPr>
        <p:spPr bwMode="auto">
          <a:xfrm>
            <a:off x="381000" y="1524000"/>
            <a:ext cx="8763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latin typeface="Tahoma" pitchFamily="34" charset="0"/>
              </a:rPr>
              <a:t>Available expressions is optimistic                                             (for common sub-expression elimination)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>
                <a:latin typeface="Tahoma" pitchFamily="34" charset="0"/>
              </a:rPr>
              <a:t>Assume expressions are available at start of analysis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>
                <a:latin typeface="Tahoma" pitchFamily="34" charset="0"/>
              </a:rPr>
              <a:t>Analysis eliminates all that are not available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>
                <a:latin typeface="Tahoma" pitchFamily="34" charset="0"/>
              </a:rPr>
              <a:t>Cannot stop analysis early and use current result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latin typeface="Tahoma" pitchFamily="34" charset="0"/>
              </a:rPr>
              <a:t>Live variables is pessimistic (for dead code elimination)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>
                <a:latin typeface="Tahoma" pitchFamily="34" charset="0"/>
              </a:rPr>
              <a:t>Assume all variables are live at start of analysis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>
                <a:latin typeface="Tahoma" pitchFamily="34" charset="0"/>
              </a:rPr>
              <a:t>Analysis finds variables that are dead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>
                <a:latin typeface="Tahoma" pitchFamily="34" charset="0"/>
              </a:rPr>
              <a:t>Can stop analysis early and use current result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latin typeface="Tahoma" pitchFamily="34" charset="0"/>
              </a:rPr>
              <a:t>Dataflow setup same for both analyses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latin typeface="Tahoma" pitchFamily="34" charset="0"/>
              </a:rPr>
              <a:t>Optimism/pessimism depends on intended use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4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4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4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4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4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Basic Blocks and Basic Block Optimizations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Copy and constant propagation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Common sub-expression elimination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Dead code elimination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Dataflow Analysis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Control flow graph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IN[b], OUT[b], transfer functions, join points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Paired analyses and transformations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Reaching definitions/constant propagation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Available expressions/common sub-expression elimination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Liveness analysis/Dead code elimination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Stacked analysis and transformations work together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4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4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4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4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6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46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46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46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8" name="AutoShape 4"/>
          <p:cNvSpPr>
            <a:spLocks noChangeArrowheads="1"/>
          </p:cNvSpPr>
          <p:nvPr/>
        </p:nvSpPr>
        <p:spPr bwMode="auto">
          <a:xfrm>
            <a:off x="1122363" y="4665663"/>
            <a:ext cx="825500" cy="563562"/>
          </a:xfrm>
          <a:prstGeom prst="roundRect">
            <a:avLst>
              <a:gd name="adj" fmla="val 43662"/>
            </a:avLst>
          </a:prstGeom>
          <a:solidFill>
            <a:srgbClr val="000099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Reaching Definitions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Concept of definition and use</a:t>
            </a:r>
          </a:p>
          <a:p>
            <a:pPr lvl="1"/>
            <a:r>
              <a:rPr lang="en-US"/>
              <a:t>a = x+y</a:t>
            </a:r>
          </a:p>
          <a:p>
            <a:pPr lvl="1"/>
            <a:r>
              <a:rPr lang="en-US"/>
              <a:t>is a definition of a</a:t>
            </a:r>
          </a:p>
          <a:p>
            <a:pPr lvl="1"/>
            <a:r>
              <a:rPr lang="en-US"/>
              <a:t>is a use of x and y</a:t>
            </a:r>
          </a:p>
          <a:p>
            <a:r>
              <a:rPr lang="en-US"/>
              <a:t>A definition reaches a use if </a:t>
            </a:r>
          </a:p>
          <a:p>
            <a:pPr lvl="1"/>
            <a:r>
              <a:rPr lang="en-US"/>
              <a:t>value written by definition</a:t>
            </a:r>
          </a:p>
          <a:p>
            <a:pPr lvl="1"/>
            <a:r>
              <a:rPr lang="en-US"/>
              <a:t>may be read by use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8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Reaching Definitions</a:t>
            </a:r>
          </a:p>
        </p:txBody>
      </p:sp>
      <p:grpSp>
        <p:nvGrpSpPr>
          <p:cNvPr id="811011" name="Group 3"/>
          <p:cNvGrpSpPr>
            <a:grpSpLocks/>
          </p:cNvGrpSpPr>
          <p:nvPr/>
        </p:nvGrpSpPr>
        <p:grpSpPr bwMode="auto">
          <a:xfrm>
            <a:off x="1397000" y="1371600"/>
            <a:ext cx="5613400" cy="5194300"/>
            <a:chOff x="880" y="864"/>
            <a:chExt cx="3536" cy="3272"/>
          </a:xfrm>
        </p:grpSpPr>
        <p:sp>
          <p:nvSpPr>
            <p:cNvPr id="811012" name="Rectangle 4"/>
            <p:cNvSpPr>
              <a:spLocks noChangeArrowheads="1"/>
            </p:cNvSpPr>
            <p:nvPr/>
          </p:nvSpPr>
          <p:spPr bwMode="auto">
            <a:xfrm>
              <a:off x="2400" y="864"/>
              <a:ext cx="1008" cy="1104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 s = 0; </a:t>
              </a:r>
            </a:p>
            <a:p>
              <a:pPr algn="ctr"/>
              <a:r>
                <a:rPr lang="en-US"/>
                <a:t>a = 4; </a:t>
              </a:r>
            </a:p>
            <a:p>
              <a:pPr algn="ctr"/>
              <a:r>
                <a:rPr lang="en-US"/>
                <a:t>i = 0;</a:t>
              </a:r>
            </a:p>
            <a:p>
              <a:pPr algn="ctr"/>
              <a:r>
                <a:rPr lang="en-US"/>
                <a:t>k == 0 </a:t>
              </a:r>
            </a:p>
          </p:txBody>
        </p:sp>
        <p:sp>
          <p:nvSpPr>
            <p:cNvPr id="811013" name="Rectangle 5"/>
            <p:cNvSpPr>
              <a:spLocks noChangeArrowheads="1"/>
            </p:cNvSpPr>
            <p:nvPr/>
          </p:nvSpPr>
          <p:spPr bwMode="auto">
            <a:xfrm>
              <a:off x="1968" y="2160"/>
              <a:ext cx="720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 = 1;</a:t>
              </a:r>
            </a:p>
          </p:txBody>
        </p:sp>
        <p:sp>
          <p:nvSpPr>
            <p:cNvPr id="811014" name="Rectangle 6"/>
            <p:cNvSpPr>
              <a:spLocks noChangeArrowheads="1"/>
            </p:cNvSpPr>
            <p:nvPr/>
          </p:nvSpPr>
          <p:spPr bwMode="auto">
            <a:xfrm>
              <a:off x="3072" y="2160"/>
              <a:ext cx="720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 = 2;</a:t>
              </a:r>
            </a:p>
          </p:txBody>
        </p:sp>
        <p:sp>
          <p:nvSpPr>
            <p:cNvPr id="811015" name="Rectangle 7"/>
            <p:cNvSpPr>
              <a:spLocks noChangeArrowheads="1"/>
            </p:cNvSpPr>
            <p:nvPr/>
          </p:nvSpPr>
          <p:spPr bwMode="auto">
            <a:xfrm>
              <a:off x="2544" y="2688"/>
              <a:ext cx="720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 &lt; n</a:t>
              </a:r>
            </a:p>
          </p:txBody>
        </p:sp>
        <p:sp>
          <p:nvSpPr>
            <p:cNvPr id="811016" name="Rectangle 8"/>
            <p:cNvSpPr>
              <a:spLocks noChangeArrowheads="1"/>
            </p:cNvSpPr>
            <p:nvPr/>
          </p:nvSpPr>
          <p:spPr bwMode="auto">
            <a:xfrm>
              <a:off x="1392" y="3216"/>
              <a:ext cx="1536" cy="48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 = s + a*b;</a:t>
              </a:r>
            </a:p>
            <a:p>
              <a:pPr algn="ctr"/>
              <a:r>
                <a:rPr lang="en-US"/>
                <a:t>i = i + 1; </a:t>
              </a:r>
            </a:p>
          </p:txBody>
        </p:sp>
        <p:sp>
          <p:nvSpPr>
            <p:cNvPr id="811017" name="Rectangle 9"/>
            <p:cNvSpPr>
              <a:spLocks noChangeArrowheads="1"/>
            </p:cNvSpPr>
            <p:nvPr/>
          </p:nvSpPr>
          <p:spPr bwMode="auto">
            <a:xfrm>
              <a:off x="3168" y="3312"/>
              <a:ext cx="1248" cy="33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return s</a:t>
              </a:r>
            </a:p>
          </p:txBody>
        </p:sp>
        <p:sp>
          <p:nvSpPr>
            <p:cNvPr id="811018" name="Line 10"/>
            <p:cNvSpPr>
              <a:spLocks noChangeShapeType="1"/>
            </p:cNvSpPr>
            <p:nvPr/>
          </p:nvSpPr>
          <p:spPr bwMode="auto">
            <a:xfrm flipH="1">
              <a:off x="2400" y="196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019" name="Line 11"/>
            <p:cNvSpPr>
              <a:spLocks noChangeShapeType="1"/>
            </p:cNvSpPr>
            <p:nvPr/>
          </p:nvSpPr>
          <p:spPr bwMode="auto">
            <a:xfrm>
              <a:off x="3216" y="196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020" name="Line 12"/>
            <p:cNvSpPr>
              <a:spLocks noChangeShapeType="1"/>
            </p:cNvSpPr>
            <p:nvPr/>
          </p:nvSpPr>
          <p:spPr bwMode="auto">
            <a:xfrm>
              <a:off x="2448" y="249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021" name="Line 13"/>
            <p:cNvSpPr>
              <a:spLocks noChangeShapeType="1"/>
            </p:cNvSpPr>
            <p:nvPr/>
          </p:nvSpPr>
          <p:spPr bwMode="auto">
            <a:xfrm flipH="1">
              <a:off x="3216" y="249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022" name="Line 14"/>
            <p:cNvSpPr>
              <a:spLocks noChangeShapeType="1"/>
            </p:cNvSpPr>
            <p:nvPr/>
          </p:nvSpPr>
          <p:spPr bwMode="auto">
            <a:xfrm flipH="1">
              <a:off x="2544" y="302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023" name="Line 15"/>
            <p:cNvSpPr>
              <a:spLocks noChangeShapeType="1"/>
            </p:cNvSpPr>
            <p:nvPr/>
          </p:nvSpPr>
          <p:spPr bwMode="auto">
            <a:xfrm>
              <a:off x="3120" y="3024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024" name="Freeform 16"/>
            <p:cNvSpPr>
              <a:spLocks/>
            </p:cNvSpPr>
            <p:nvPr/>
          </p:nvSpPr>
          <p:spPr bwMode="auto">
            <a:xfrm>
              <a:off x="880" y="2592"/>
              <a:ext cx="1664" cy="1544"/>
            </a:xfrm>
            <a:custGeom>
              <a:avLst/>
              <a:gdLst/>
              <a:ahLst/>
              <a:cxnLst>
                <a:cxn ang="0">
                  <a:pos x="1088" y="1104"/>
                </a:cxn>
                <a:cxn ang="0">
                  <a:pos x="320" y="1392"/>
                </a:cxn>
                <a:cxn ang="0">
                  <a:pos x="224" y="192"/>
                </a:cxn>
                <a:cxn ang="0">
                  <a:pos x="1664" y="240"/>
                </a:cxn>
              </a:cxnLst>
              <a:rect l="0" t="0" r="r" b="b"/>
              <a:pathLst>
                <a:path w="1664" h="1544">
                  <a:moveTo>
                    <a:pt x="1088" y="1104"/>
                  </a:moveTo>
                  <a:cubicBezTo>
                    <a:pt x="776" y="1324"/>
                    <a:pt x="464" y="1544"/>
                    <a:pt x="320" y="1392"/>
                  </a:cubicBezTo>
                  <a:cubicBezTo>
                    <a:pt x="176" y="1240"/>
                    <a:pt x="0" y="384"/>
                    <a:pt x="224" y="192"/>
                  </a:cubicBezTo>
                  <a:cubicBezTo>
                    <a:pt x="448" y="0"/>
                    <a:pt x="1424" y="232"/>
                    <a:pt x="1664" y="24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1025" name="Freeform 17"/>
          <p:cNvSpPr>
            <a:spLocks/>
          </p:cNvSpPr>
          <p:nvPr/>
        </p:nvSpPr>
        <p:spPr bwMode="auto">
          <a:xfrm>
            <a:off x="2214563" y="1716088"/>
            <a:ext cx="2052637" cy="3541712"/>
          </a:xfrm>
          <a:custGeom>
            <a:avLst/>
            <a:gdLst/>
            <a:ahLst/>
            <a:cxnLst>
              <a:cxn ang="0">
                <a:pos x="1293" y="0"/>
              </a:cxn>
              <a:cxn ang="0">
                <a:pos x="175" y="238"/>
              </a:cxn>
              <a:cxn ang="0">
                <a:pos x="243" y="1379"/>
              </a:cxn>
              <a:cxn ang="0">
                <a:pos x="630" y="2231"/>
              </a:cxn>
            </a:cxnLst>
            <a:rect l="0" t="0" r="r" b="b"/>
            <a:pathLst>
              <a:path w="1293" h="2231">
                <a:moveTo>
                  <a:pt x="1293" y="0"/>
                </a:moveTo>
                <a:cubicBezTo>
                  <a:pt x="1107" y="40"/>
                  <a:pt x="350" y="8"/>
                  <a:pt x="175" y="238"/>
                </a:cubicBezTo>
                <a:cubicBezTo>
                  <a:pt x="0" y="468"/>
                  <a:pt x="167" y="1047"/>
                  <a:pt x="243" y="1379"/>
                </a:cubicBezTo>
                <a:cubicBezTo>
                  <a:pt x="319" y="1711"/>
                  <a:pt x="550" y="2054"/>
                  <a:pt x="630" y="2231"/>
                </a:cubicBezTo>
              </a:path>
            </a:pathLst>
          </a:custGeom>
          <a:noFill/>
          <a:ln w="19050" cmpd="sng">
            <a:solidFill>
              <a:srgbClr val="FFE175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1026" name="Freeform 18"/>
          <p:cNvSpPr>
            <a:spLocks/>
          </p:cNvSpPr>
          <p:nvPr/>
        </p:nvSpPr>
        <p:spPr bwMode="auto">
          <a:xfrm>
            <a:off x="2724150" y="2063750"/>
            <a:ext cx="1466850" cy="3178175"/>
          </a:xfrm>
          <a:custGeom>
            <a:avLst/>
            <a:gdLst/>
            <a:ahLst/>
            <a:cxnLst>
              <a:cxn ang="0">
                <a:pos x="924" y="44"/>
              </a:cxn>
              <a:cxn ang="0">
                <a:pos x="139" y="177"/>
              </a:cxn>
              <a:cxn ang="0">
                <a:pos x="88" y="1109"/>
              </a:cxn>
              <a:cxn ang="0">
                <a:pos x="569" y="2002"/>
              </a:cxn>
            </a:cxnLst>
            <a:rect l="0" t="0" r="r" b="b"/>
            <a:pathLst>
              <a:path w="924" h="2002">
                <a:moveTo>
                  <a:pt x="924" y="44"/>
                </a:moveTo>
                <a:cubicBezTo>
                  <a:pt x="793" y="66"/>
                  <a:pt x="278" y="0"/>
                  <a:pt x="139" y="177"/>
                </a:cubicBezTo>
                <a:cubicBezTo>
                  <a:pt x="0" y="354"/>
                  <a:pt x="16" y="805"/>
                  <a:pt x="88" y="1109"/>
                </a:cubicBezTo>
                <a:cubicBezTo>
                  <a:pt x="160" y="1413"/>
                  <a:pt x="469" y="1816"/>
                  <a:pt x="569" y="2002"/>
                </a:cubicBezTo>
              </a:path>
            </a:pathLst>
          </a:custGeom>
          <a:noFill/>
          <a:ln w="19050" cmpd="sng">
            <a:solidFill>
              <a:srgbClr val="FFE175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1027" name="Freeform 19"/>
          <p:cNvSpPr>
            <a:spLocks/>
          </p:cNvSpPr>
          <p:nvPr/>
        </p:nvSpPr>
        <p:spPr bwMode="auto">
          <a:xfrm>
            <a:off x="4930775" y="2452688"/>
            <a:ext cx="1323975" cy="2143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3" y="413"/>
              </a:cxn>
              <a:cxn ang="0">
                <a:pos x="724" y="1196"/>
              </a:cxn>
              <a:cxn ang="0">
                <a:pos x="14" y="1335"/>
              </a:cxn>
            </a:cxnLst>
            <a:rect l="0" t="0" r="r" b="b"/>
            <a:pathLst>
              <a:path w="834" h="1350">
                <a:moveTo>
                  <a:pt x="0" y="0"/>
                </a:moveTo>
                <a:cubicBezTo>
                  <a:pt x="112" y="69"/>
                  <a:pt x="552" y="214"/>
                  <a:pt x="673" y="413"/>
                </a:cubicBezTo>
                <a:cubicBezTo>
                  <a:pt x="794" y="612"/>
                  <a:pt x="834" y="1042"/>
                  <a:pt x="724" y="1196"/>
                </a:cubicBezTo>
                <a:cubicBezTo>
                  <a:pt x="614" y="1350"/>
                  <a:pt x="162" y="1306"/>
                  <a:pt x="14" y="1335"/>
                </a:cubicBezTo>
              </a:path>
            </a:pathLst>
          </a:custGeom>
          <a:noFill/>
          <a:ln w="19050" cmpd="sng">
            <a:solidFill>
              <a:srgbClr val="FFE175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1028" name="Freeform 20"/>
          <p:cNvSpPr>
            <a:spLocks/>
          </p:cNvSpPr>
          <p:nvPr/>
        </p:nvSpPr>
        <p:spPr bwMode="auto">
          <a:xfrm>
            <a:off x="3317875" y="2432050"/>
            <a:ext cx="4184650" cy="4017963"/>
          </a:xfrm>
          <a:custGeom>
            <a:avLst/>
            <a:gdLst/>
            <a:ahLst/>
            <a:cxnLst>
              <a:cxn ang="0">
                <a:pos x="1020" y="0"/>
              </a:cxn>
              <a:cxn ang="0">
                <a:pos x="2063" y="477"/>
              </a:cxn>
              <a:cxn ang="0">
                <a:pos x="2357" y="2213"/>
              </a:cxn>
              <a:cxn ang="0">
                <a:pos x="391" y="2387"/>
              </a:cxn>
              <a:cxn ang="0">
                <a:pos x="8" y="2153"/>
              </a:cxn>
            </a:cxnLst>
            <a:rect l="0" t="0" r="r" b="b"/>
            <a:pathLst>
              <a:path w="2636" h="2531">
                <a:moveTo>
                  <a:pt x="1020" y="0"/>
                </a:moveTo>
                <a:cubicBezTo>
                  <a:pt x="1194" y="79"/>
                  <a:pt x="1840" y="108"/>
                  <a:pt x="2063" y="477"/>
                </a:cubicBezTo>
                <a:cubicBezTo>
                  <a:pt x="2286" y="846"/>
                  <a:pt x="2636" y="1895"/>
                  <a:pt x="2357" y="2213"/>
                </a:cubicBezTo>
                <a:cubicBezTo>
                  <a:pt x="2078" y="2531"/>
                  <a:pt x="782" y="2397"/>
                  <a:pt x="391" y="2387"/>
                </a:cubicBezTo>
                <a:cubicBezTo>
                  <a:pt x="0" y="2377"/>
                  <a:pt x="88" y="2202"/>
                  <a:pt x="8" y="2153"/>
                </a:cubicBezTo>
              </a:path>
            </a:pathLst>
          </a:custGeom>
          <a:noFill/>
          <a:ln w="19050" cmpd="sng">
            <a:solidFill>
              <a:srgbClr val="FFE175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1029" name="Line 21"/>
          <p:cNvSpPr>
            <a:spLocks noChangeShapeType="1"/>
          </p:cNvSpPr>
          <p:nvPr/>
        </p:nvSpPr>
        <p:spPr bwMode="auto">
          <a:xfrm>
            <a:off x="3429000" y="3886200"/>
            <a:ext cx="457200" cy="1295400"/>
          </a:xfrm>
          <a:prstGeom prst="line">
            <a:avLst/>
          </a:prstGeom>
          <a:noFill/>
          <a:ln w="19050">
            <a:solidFill>
              <a:srgbClr val="FFE17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1030" name="Freeform 22"/>
          <p:cNvSpPr>
            <a:spLocks/>
          </p:cNvSpPr>
          <p:nvPr/>
        </p:nvSpPr>
        <p:spPr bwMode="auto">
          <a:xfrm>
            <a:off x="4100513" y="3810000"/>
            <a:ext cx="2109787" cy="1506538"/>
          </a:xfrm>
          <a:custGeom>
            <a:avLst/>
            <a:gdLst/>
            <a:ahLst/>
            <a:cxnLst>
              <a:cxn ang="0">
                <a:pos x="719" y="0"/>
              </a:cxn>
              <a:cxn ang="0">
                <a:pos x="1209" y="576"/>
              </a:cxn>
              <a:cxn ang="0">
                <a:pos x="0" y="949"/>
              </a:cxn>
            </a:cxnLst>
            <a:rect l="0" t="0" r="r" b="b"/>
            <a:pathLst>
              <a:path w="1329" h="949">
                <a:moveTo>
                  <a:pt x="719" y="0"/>
                </a:moveTo>
                <a:cubicBezTo>
                  <a:pt x="800" y="96"/>
                  <a:pt x="1329" y="418"/>
                  <a:pt x="1209" y="576"/>
                </a:cubicBezTo>
                <a:cubicBezTo>
                  <a:pt x="1089" y="734"/>
                  <a:pt x="252" y="871"/>
                  <a:pt x="0" y="949"/>
                </a:cubicBezTo>
              </a:path>
            </a:pathLst>
          </a:custGeom>
          <a:noFill/>
          <a:ln w="19050" cmpd="sng">
            <a:solidFill>
              <a:srgbClr val="FFE175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1031" name="Freeform 23"/>
          <p:cNvSpPr>
            <a:spLocks/>
          </p:cNvSpPr>
          <p:nvPr/>
        </p:nvSpPr>
        <p:spPr bwMode="auto">
          <a:xfrm>
            <a:off x="2668588" y="4852988"/>
            <a:ext cx="492125" cy="403225"/>
          </a:xfrm>
          <a:custGeom>
            <a:avLst/>
            <a:gdLst/>
            <a:ahLst/>
            <a:cxnLst>
              <a:cxn ang="0">
                <a:pos x="55" y="237"/>
              </a:cxn>
              <a:cxn ang="0">
                <a:pos x="42" y="3"/>
              </a:cxn>
              <a:cxn ang="0">
                <a:pos x="310" y="254"/>
              </a:cxn>
            </a:cxnLst>
            <a:rect l="0" t="0" r="r" b="b"/>
            <a:pathLst>
              <a:path w="310" h="254">
                <a:moveTo>
                  <a:pt x="55" y="237"/>
                </a:moveTo>
                <a:cubicBezTo>
                  <a:pt x="53" y="197"/>
                  <a:pt x="0" y="0"/>
                  <a:pt x="42" y="3"/>
                </a:cubicBezTo>
                <a:cubicBezTo>
                  <a:pt x="84" y="6"/>
                  <a:pt x="254" y="202"/>
                  <a:pt x="310" y="254"/>
                </a:cubicBezTo>
              </a:path>
            </a:pathLst>
          </a:custGeom>
          <a:noFill/>
          <a:ln w="19050" cmpd="sng">
            <a:solidFill>
              <a:srgbClr val="FFE175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1032" name="Freeform 24"/>
          <p:cNvSpPr>
            <a:spLocks/>
          </p:cNvSpPr>
          <p:nvPr/>
        </p:nvSpPr>
        <p:spPr bwMode="auto">
          <a:xfrm>
            <a:off x="2895600" y="5791200"/>
            <a:ext cx="387350" cy="463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288"/>
              </a:cxn>
              <a:cxn ang="0">
                <a:pos x="244" y="24"/>
              </a:cxn>
            </a:cxnLst>
            <a:rect l="0" t="0" r="r" b="b"/>
            <a:pathLst>
              <a:path w="244" h="292">
                <a:moveTo>
                  <a:pt x="0" y="0"/>
                </a:moveTo>
                <a:cubicBezTo>
                  <a:pt x="28" y="140"/>
                  <a:pt x="55" y="284"/>
                  <a:pt x="96" y="288"/>
                </a:cubicBezTo>
                <a:cubicBezTo>
                  <a:pt x="137" y="292"/>
                  <a:pt x="213" y="79"/>
                  <a:pt x="244" y="24"/>
                </a:cubicBezTo>
              </a:path>
            </a:pathLst>
          </a:custGeom>
          <a:noFill/>
          <a:ln w="19050" cmpd="sng">
            <a:solidFill>
              <a:srgbClr val="FFE175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1033" name="Freeform 25"/>
          <p:cNvSpPr>
            <a:spLocks/>
          </p:cNvSpPr>
          <p:nvPr/>
        </p:nvSpPr>
        <p:spPr bwMode="auto">
          <a:xfrm>
            <a:off x="2519363" y="5486400"/>
            <a:ext cx="4192587" cy="1011238"/>
          </a:xfrm>
          <a:custGeom>
            <a:avLst/>
            <a:gdLst/>
            <a:ahLst/>
            <a:cxnLst>
              <a:cxn ang="0">
                <a:pos x="141" y="0"/>
              </a:cxn>
              <a:cxn ang="0">
                <a:pos x="358" y="544"/>
              </a:cxn>
              <a:cxn ang="0">
                <a:pos x="2289" y="557"/>
              </a:cxn>
              <a:cxn ang="0">
                <a:pos x="2468" y="127"/>
              </a:cxn>
            </a:cxnLst>
            <a:rect l="0" t="0" r="r" b="b"/>
            <a:pathLst>
              <a:path w="2641" h="637">
                <a:moveTo>
                  <a:pt x="141" y="0"/>
                </a:moveTo>
                <a:cubicBezTo>
                  <a:pt x="177" y="91"/>
                  <a:pt x="0" y="451"/>
                  <a:pt x="358" y="544"/>
                </a:cubicBezTo>
                <a:cubicBezTo>
                  <a:pt x="716" y="637"/>
                  <a:pt x="1937" y="626"/>
                  <a:pt x="2289" y="557"/>
                </a:cubicBezTo>
                <a:cubicBezTo>
                  <a:pt x="2641" y="488"/>
                  <a:pt x="2431" y="217"/>
                  <a:pt x="2468" y="127"/>
                </a:cubicBezTo>
              </a:path>
            </a:pathLst>
          </a:custGeom>
          <a:noFill/>
          <a:ln w="19050" cmpd="sng">
            <a:solidFill>
              <a:srgbClr val="FFE175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1034" name="Freeform 26"/>
          <p:cNvSpPr>
            <a:spLocks/>
          </p:cNvSpPr>
          <p:nvPr/>
        </p:nvSpPr>
        <p:spPr bwMode="auto">
          <a:xfrm>
            <a:off x="4945063" y="1695450"/>
            <a:ext cx="1603375" cy="3729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5" y="609"/>
              </a:cxn>
              <a:cxn ang="0">
                <a:pos x="932" y="2349"/>
              </a:cxn>
            </a:cxnLst>
            <a:rect l="0" t="0" r="r" b="b"/>
            <a:pathLst>
              <a:path w="1010" h="2349">
                <a:moveTo>
                  <a:pt x="0" y="0"/>
                </a:moveTo>
                <a:cubicBezTo>
                  <a:pt x="142" y="101"/>
                  <a:pt x="700" y="218"/>
                  <a:pt x="855" y="609"/>
                </a:cubicBezTo>
                <a:cubicBezTo>
                  <a:pt x="1010" y="1000"/>
                  <a:pt x="916" y="1987"/>
                  <a:pt x="932" y="2349"/>
                </a:cubicBezTo>
              </a:path>
            </a:pathLst>
          </a:custGeom>
          <a:noFill/>
          <a:ln w="19050" cmpd="sng">
            <a:solidFill>
              <a:srgbClr val="FFE175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1035" name="Freeform 27"/>
          <p:cNvSpPr>
            <a:spLocks/>
          </p:cNvSpPr>
          <p:nvPr/>
        </p:nvSpPr>
        <p:spPr bwMode="auto">
          <a:xfrm>
            <a:off x="2943225" y="4724400"/>
            <a:ext cx="1790700" cy="869950"/>
          </a:xfrm>
          <a:custGeom>
            <a:avLst/>
            <a:gdLst/>
            <a:ahLst/>
            <a:cxnLst>
              <a:cxn ang="0">
                <a:pos x="1" y="548"/>
              </a:cxn>
              <a:cxn ang="0">
                <a:pos x="167" y="488"/>
              </a:cxn>
              <a:cxn ang="0">
                <a:pos x="1001" y="462"/>
              </a:cxn>
              <a:cxn ang="0">
                <a:pos x="930" y="0"/>
              </a:cxn>
            </a:cxnLst>
            <a:rect l="0" t="0" r="r" b="b"/>
            <a:pathLst>
              <a:path w="1128" h="548">
                <a:moveTo>
                  <a:pt x="1" y="548"/>
                </a:moveTo>
                <a:cubicBezTo>
                  <a:pt x="28" y="539"/>
                  <a:pt x="0" y="502"/>
                  <a:pt x="167" y="488"/>
                </a:cubicBezTo>
                <a:cubicBezTo>
                  <a:pt x="334" y="474"/>
                  <a:pt x="874" y="543"/>
                  <a:pt x="1001" y="462"/>
                </a:cubicBezTo>
                <a:cubicBezTo>
                  <a:pt x="1128" y="381"/>
                  <a:pt x="945" y="96"/>
                  <a:pt x="930" y="0"/>
                </a:cubicBezTo>
              </a:path>
            </a:pathLst>
          </a:custGeom>
          <a:noFill/>
          <a:ln w="19050" cmpd="sng">
            <a:solidFill>
              <a:srgbClr val="FFE175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25" grpId="0" animBg="1"/>
      <p:bldP spid="811026" grpId="0" animBg="1"/>
      <p:bldP spid="811027" grpId="0" animBg="1"/>
      <p:bldP spid="811028" grpId="0" animBg="1"/>
      <p:bldP spid="811029" grpId="0" animBg="1"/>
      <p:bldP spid="811030" grpId="0" animBg="1"/>
      <p:bldP spid="811031" grpId="0" animBg="1"/>
      <p:bldP spid="811032" grpId="0" animBg="1"/>
      <p:bldP spid="811033" grpId="0" animBg="1"/>
      <p:bldP spid="811034" grpId="0" animBg="1"/>
      <p:bldP spid="8110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Reaching Definitions and Constant Propagation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a use of a variable a constant?</a:t>
            </a:r>
          </a:p>
          <a:p>
            <a:pPr lvl="1"/>
            <a:r>
              <a:rPr lang="en-US"/>
              <a:t>Check all reaching definitions</a:t>
            </a:r>
          </a:p>
          <a:p>
            <a:pPr lvl="1"/>
            <a:r>
              <a:rPr lang="en-US"/>
              <a:t>If all assign variable to same constant</a:t>
            </a:r>
          </a:p>
          <a:p>
            <a:pPr lvl="1"/>
            <a:r>
              <a:rPr lang="en-US"/>
              <a:t>Then use is in fact a constant</a:t>
            </a:r>
          </a:p>
          <a:p>
            <a:r>
              <a:rPr lang="en-US"/>
              <a:t>Can replace variable with constant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35">
  <a:themeElements>
    <a:clrScheme name="6.035 8">
      <a:dk1>
        <a:srgbClr val="0066CC"/>
      </a:dk1>
      <a:lt1>
        <a:srgbClr val="00FFFF"/>
      </a:lt1>
      <a:dk2>
        <a:srgbClr val="0000CC"/>
      </a:dk2>
      <a:lt2>
        <a:srgbClr val="CCFFFF"/>
      </a:lt2>
      <a:accent1>
        <a:srgbClr val="0099CC"/>
      </a:accent1>
      <a:accent2>
        <a:srgbClr val="0000CC"/>
      </a:accent2>
      <a:accent3>
        <a:srgbClr val="AAAAE2"/>
      </a:accent3>
      <a:accent4>
        <a:srgbClr val="00DADA"/>
      </a:accent4>
      <a:accent5>
        <a:srgbClr val="AACAE2"/>
      </a:accent5>
      <a:accent6>
        <a:srgbClr val="0000B9"/>
      </a:accent6>
      <a:hlink>
        <a:srgbClr val="9966FF"/>
      </a:hlink>
      <a:folHlink>
        <a:srgbClr val="CCCCFF"/>
      </a:folHlink>
    </a:clrScheme>
    <a:fontScheme name="6.03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3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3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7">
        <a:dk1>
          <a:srgbClr val="00FF00"/>
        </a:dk1>
        <a:lt1>
          <a:srgbClr val="CCFF99"/>
        </a:lt1>
        <a:dk2>
          <a:srgbClr val="009900"/>
        </a:dk2>
        <a:lt2>
          <a:srgbClr val="FFFF00"/>
        </a:lt2>
        <a:accent1>
          <a:srgbClr val="00CC99"/>
        </a:accent1>
        <a:accent2>
          <a:srgbClr val="003300"/>
        </a:accent2>
        <a:accent3>
          <a:srgbClr val="AACAAA"/>
        </a:accent3>
        <a:accent4>
          <a:srgbClr val="AEDA82"/>
        </a:accent4>
        <a:accent5>
          <a:srgbClr val="AAE2CA"/>
        </a:accent5>
        <a:accent6>
          <a:srgbClr val="002D00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35 8">
        <a:dk1>
          <a:srgbClr val="0066CC"/>
        </a:dk1>
        <a:lt1>
          <a:srgbClr val="00FFFF"/>
        </a:lt1>
        <a:dk2>
          <a:srgbClr val="0000CC"/>
        </a:dk2>
        <a:lt2>
          <a:srgbClr val="CCFFFF"/>
        </a:lt2>
        <a:accent1>
          <a:srgbClr val="0099CC"/>
        </a:accent1>
        <a:accent2>
          <a:srgbClr val="0000CC"/>
        </a:accent2>
        <a:accent3>
          <a:srgbClr val="AAAAE2"/>
        </a:accent3>
        <a:accent4>
          <a:srgbClr val="00DADA"/>
        </a:accent4>
        <a:accent5>
          <a:srgbClr val="AACAE2"/>
        </a:accent5>
        <a:accent6>
          <a:srgbClr val="0000B9"/>
        </a:accent6>
        <a:hlink>
          <a:srgbClr val="9966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35 9">
        <a:dk1>
          <a:srgbClr val="FFFF99"/>
        </a:dk1>
        <a:lt1>
          <a:srgbClr val="FFFF00"/>
        </a:lt1>
        <a:dk2>
          <a:srgbClr val="CC0000"/>
        </a:dk2>
        <a:lt2>
          <a:srgbClr val="FFD5EB"/>
        </a:lt2>
        <a:accent1>
          <a:srgbClr val="FF9900"/>
        </a:accent1>
        <a:accent2>
          <a:srgbClr val="A50021"/>
        </a:accent2>
        <a:accent3>
          <a:srgbClr val="E2AAAA"/>
        </a:accent3>
        <a:accent4>
          <a:srgbClr val="DADA00"/>
        </a:accent4>
        <a:accent5>
          <a:srgbClr val="FFCAAA"/>
        </a:accent5>
        <a:accent6>
          <a:srgbClr val="95001D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35">
  <a:themeElements>
    <a:clrScheme name="1_6.035 8">
      <a:dk1>
        <a:srgbClr val="0066CC"/>
      </a:dk1>
      <a:lt1>
        <a:srgbClr val="00FFFF"/>
      </a:lt1>
      <a:dk2>
        <a:srgbClr val="0000CC"/>
      </a:dk2>
      <a:lt2>
        <a:srgbClr val="CCFFFF"/>
      </a:lt2>
      <a:accent1>
        <a:srgbClr val="0099CC"/>
      </a:accent1>
      <a:accent2>
        <a:srgbClr val="0000CC"/>
      </a:accent2>
      <a:accent3>
        <a:srgbClr val="AAAAE2"/>
      </a:accent3>
      <a:accent4>
        <a:srgbClr val="00DADA"/>
      </a:accent4>
      <a:accent5>
        <a:srgbClr val="AACAE2"/>
      </a:accent5>
      <a:accent6>
        <a:srgbClr val="0000B9"/>
      </a:accent6>
      <a:hlink>
        <a:srgbClr val="9966FF"/>
      </a:hlink>
      <a:folHlink>
        <a:srgbClr val="CCCCFF"/>
      </a:folHlink>
    </a:clrScheme>
    <a:fontScheme name="1_6.03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3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3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3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3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3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3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35 7">
        <a:dk1>
          <a:srgbClr val="00FF00"/>
        </a:dk1>
        <a:lt1>
          <a:srgbClr val="CCFF99"/>
        </a:lt1>
        <a:dk2>
          <a:srgbClr val="009900"/>
        </a:dk2>
        <a:lt2>
          <a:srgbClr val="FFFF00"/>
        </a:lt2>
        <a:accent1>
          <a:srgbClr val="00CC99"/>
        </a:accent1>
        <a:accent2>
          <a:srgbClr val="003300"/>
        </a:accent2>
        <a:accent3>
          <a:srgbClr val="AACAAA"/>
        </a:accent3>
        <a:accent4>
          <a:srgbClr val="AEDA82"/>
        </a:accent4>
        <a:accent5>
          <a:srgbClr val="AAE2CA"/>
        </a:accent5>
        <a:accent6>
          <a:srgbClr val="002D00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35 8">
        <a:dk1>
          <a:srgbClr val="0066CC"/>
        </a:dk1>
        <a:lt1>
          <a:srgbClr val="00FFFF"/>
        </a:lt1>
        <a:dk2>
          <a:srgbClr val="0000CC"/>
        </a:dk2>
        <a:lt2>
          <a:srgbClr val="CCFFFF"/>
        </a:lt2>
        <a:accent1>
          <a:srgbClr val="0099CC"/>
        </a:accent1>
        <a:accent2>
          <a:srgbClr val="0000CC"/>
        </a:accent2>
        <a:accent3>
          <a:srgbClr val="AAAAE2"/>
        </a:accent3>
        <a:accent4>
          <a:srgbClr val="00DADA"/>
        </a:accent4>
        <a:accent5>
          <a:srgbClr val="AACAE2"/>
        </a:accent5>
        <a:accent6>
          <a:srgbClr val="0000B9"/>
        </a:accent6>
        <a:hlink>
          <a:srgbClr val="9966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35 9">
        <a:dk1>
          <a:srgbClr val="FFFF99"/>
        </a:dk1>
        <a:lt1>
          <a:srgbClr val="FFFF00"/>
        </a:lt1>
        <a:dk2>
          <a:srgbClr val="CC0000"/>
        </a:dk2>
        <a:lt2>
          <a:srgbClr val="FFD5EB"/>
        </a:lt2>
        <a:accent1>
          <a:srgbClr val="FF9900"/>
        </a:accent1>
        <a:accent2>
          <a:srgbClr val="A50021"/>
        </a:accent2>
        <a:accent3>
          <a:srgbClr val="E2AAAA"/>
        </a:accent3>
        <a:accent4>
          <a:srgbClr val="DADA00"/>
        </a:accent4>
        <a:accent5>
          <a:srgbClr val="FFCAAA"/>
        </a:accent5>
        <a:accent6>
          <a:srgbClr val="95001D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6.035">
  <a:themeElements>
    <a:clrScheme name="2_6.035 8">
      <a:dk1>
        <a:srgbClr val="0066CC"/>
      </a:dk1>
      <a:lt1>
        <a:srgbClr val="00FFFF"/>
      </a:lt1>
      <a:dk2>
        <a:srgbClr val="0000CC"/>
      </a:dk2>
      <a:lt2>
        <a:srgbClr val="CCFFFF"/>
      </a:lt2>
      <a:accent1>
        <a:srgbClr val="0099CC"/>
      </a:accent1>
      <a:accent2>
        <a:srgbClr val="0000CC"/>
      </a:accent2>
      <a:accent3>
        <a:srgbClr val="AAAAE2"/>
      </a:accent3>
      <a:accent4>
        <a:srgbClr val="00DADA"/>
      </a:accent4>
      <a:accent5>
        <a:srgbClr val="AACAE2"/>
      </a:accent5>
      <a:accent6>
        <a:srgbClr val="0000B9"/>
      </a:accent6>
      <a:hlink>
        <a:srgbClr val="9966FF"/>
      </a:hlink>
      <a:folHlink>
        <a:srgbClr val="CCCCFF"/>
      </a:folHlink>
    </a:clrScheme>
    <a:fontScheme name="2_6.03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6.03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6.03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6.03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6.03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6.03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6.03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6.035 7">
        <a:dk1>
          <a:srgbClr val="00FF00"/>
        </a:dk1>
        <a:lt1>
          <a:srgbClr val="CCFF99"/>
        </a:lt1>
        <a:dk2>
          <a:srgbClr val="009900"/>
        </a:dk2>
        <a:lt2>
          <a:srgbClr val="FFFF00"/>
        </a:lt2>
        <a:accent1>
          <a:srgbClr val="00CC99"/>
        </a:accent1>
        <a:accent2>
          <a:srgbClr val="003300"/>
        </a:accent2>
        <a:accent3>
          <a:srgbClr val="AACAAA"/>
        </a:accent3>
        <a:accent4>
          <a:srgbClr val="AEDA82"/>
        </a:accent4>
        <a:accent5>
          <a:srgbClr val="AAE2CA"/>
        </a:accent5>
        <a:accent6>
          <a:srgbClr val="002D00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6.035 8">
        <a:dk1>
          <a:srgbClr val="0066CC"/>
        </a:dk1>
        <a:lt1>
          <a:srgbClr val="00FFFF"/>
        </a:lt1>
        <a:dk2>
          <a:srgbClr val="0000CC"/>
        </a:dk2>
        <a:lt2>
          <a:srgbClr val="CCFFFF"/>
        </a:lt2>
        <a:accent1>
          <a:srgbClr val="0099CC"/>
        </a:accent1>
        <a:accent2>
          <a:srgbClr val="0000CC"/>
        </a:accent2>
        <a:accent3>
          <a:srgbClr val="AAAAE2"/>
        </a:accent3>
        <a:accent4>
          <a:srgbClr val="00DADA"/>
        </a:accent4>
        <a:accent5>
          <a:srgbClr val="AACAE2"/>
        </a:accent5>
        <a:accent6>
          <a:srgbClr val="0000B9"/>
        </a:accent6>
        <a:hlink>
          <a:srgbClr val="9966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6.035 9">
        <a:dk1>
          <a:srgbClr val="FFFF99"/>
        </a:dk1>
        <a:lt1>
          <a:srgbClr val="FFFF00"/>
        </a:lt1>
        <a:dk2>
          <a:srgbClr val="CC0000"/>
        </a:dk2>
        <a:lt2>
          <a:srgbClr val="FFD5EB"/>
        </a:lt2>
        <a:accent1>
          <a:srgbClr val="FF9900"/>
        </a:accent1>
        <a:accent2>
          <a:srgbClr val="A50021"/>
        </a:accent2>
        <a:accent3>
          <a:srgbClr val="E2AAAA"/>
        </a:accent3>
        <a:accent4>
          <a:srgbClr val="DADA00"/>
        </a:accent4>
        <a:accent5>
          <a:srgbClr val="FFCAAA"/>
        </a:accent5>
        <a:accent6>
          <a:srgbClr val="95001D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Office\Templates\6.035.pot</Template>
  <TotalTime>15246</TotalTime>
  <Words>3667</Words>
  <Application>Microsoft Macintosh PowerPoint</Application>
  <PresentationFormat>On-screen Show (4:3)</PresentationFormat>
  <Paragraphs>946</Paragraphs>
  <Slides>66</Slides>
  <Notes>12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6.035</vt:lpstr>
      <vt:lpstr>1_6.035</vt:lpstr>
      <vt:lpstr>2_6.035</vt:lpstr>
      <vt:lpstr>Introduction to Dataflow Analysis</vt:lpstr>
      <vt:lpstr>Value Numbering Summary</vt:lpstr>
      <vt:lpstr>Copy Propagation Summary</vt:lpstr>
      <vt:lpstr>Dead Code Elimination Summary</vt:lpstr>
      <vt:lpstr>Summary So far… what’s next</vt:lpstr>
      <vt:lpstr>Outline</vt:lpstr>
      <vt:lpstr>Reaching Definitions</vt:lpstr>
      <vt:lpstr>Reaching Definitions</vt:lpstr>
      <vt:lpstr>Reaching Definitions and Constant Propagation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Computing Reaching Definitions</vt:lpstr>
      <vt:lpstr>PowerPoint Presentation</vt:lpstr>
      <vt:lpstr>Formalizing Analysis</vt:lpstr>
      <vt:lpstr>Dataflow Equations</vt:lpstr>
      <vt:lpstr>Solving Equations</vt:lpstr>
      <vt:lpstr>Reaching Definitions Algorithm</vt:lpstr>
      <vt:lpstr>Questions</vt:lpstr>
      <vt:lpstr>PowerPoint Presentation</vt:lpstr>
      <vt:lpstr>Outline</vt:lpstr>
      <vt:lpstr>Available Expressions</vt:lpstr>
      <vt:lpstr>Example: Available Expression</vt:lpstr>
      <vt:lpstr>Is the Expression Available?</vt:lpstr>
      <vt:lpstr>Is the Expression Available?</vt:lpstr>
      <vt:lpstr>Is the Expression Available?</vt:lpstr>
      <vt:lpstr>Is the Expression Available?</vt:lpstr>
      <vt:lpstr>Is the Expression Available?</vt:lpstr>
      <vt:lpstr>Is the Expression Available?</vt:lpstr>
      <vt:lpstr>Is the Expression Available?</vt:lpstr>
      <vt:lpstr>Use of Available Expressions</vt:lpstr>
      <vt:lpstr>Use of Available Expressions</vt:lpstr>
      <vt:lpstr>Use of Available Expressions</vt:lpstr>
      <vt:lpstr>Use of Available Expressions</vt:lpstr>
      <vt:lpstr>Use of Available Expressions</vt:lpstr>
      <vt:lpstr>Use of Available Expressions</vt:lpstr>
      <vt:lpstr>Use of Available Expressions</vt:lpstr>
      <vt:lpstr>Use of Available Expressions</vt:lpstr>
      <vt:lpstr>Computing Available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General Correctness</vt:lpstr>
      <vt:lpstr>Duality In Two Algorithms</vt:lpstr>
      <vt:lpstr>Outline</vt:lpstr>
      <vt:lpstr>Liveness Analysis</vt:lpstr>
      <vt:lpstr>What Use is Liveness Information?</vt:lpstr>
      <vt:lpstr>Conceptual Idea of Analysis</vt:lpstr>
      <vt:lpstr>Liveness Example</vt:lpstr>
      <vt:lpstr>Dead Code Elimination</vt:lpstr>
      <vt:lpstr>PowerPoint Presentation</vt:lpstr>
      <vt:lpstr>Algorithm</vt:lpstr>
      <vt:lpstr>Similar to Other Dataflow Algorithms</vt:lpstr>
      <vt:lpstr>Comparison</vt:lpstr>
      <vt:lpstr>Comparison</vt:lpstr>
      <vt:lpstr>Comparison</vt:lpstr>
      <vt:lpstr>Analysis Information Inside Basic Blocks</vt:lpstr>
      <vt:lpstr>PowerPoint Presentation</vt:lpstr>
      <vt:lpstr>Summary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Unoptimized Code   Generation</dc:title>
  <dc:creator>Saman Amarasinghe</dc:creator>
  <cp:lastModifiedBy>a b</cp:lastModifiedBy>
  <cp:revision>364</cp:revision>
  <cp:lastPrinted>1998-10-13T01:21:41Z</cp:lastPrinted>
  <dcterms:created xsi:type="dcterms:W3CDTF">1998-10-07T18:55:51Z</dcterms:created>
  <dcterms:modified xsi:type="dcterms:W3CDTF">2014-10-14T15:01:46Z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saman@lcs.mit.edu</vt:lpwstr>
  </property>
  <property fmtid="{D5CDD505-2E9C-101B-9397-08002B2CF9AE}" pid="8" name="HomePage">
    <vt:lpwstr>http://compiler.lcs.mit.edu/~saman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E:\InetPub\wwwroot\6035</vt:lpwstr>
  </property>
</Properties>
</file>