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3"/>
  </p:notesMasterIdLst>
  <p:handoutMasterIdLst>
    <p:handoutMasterId r:id="rId124"/>
  </p:handoutMasterIdLst>
  <p:sldIdLst>
    <p:sldId id="494" r:id="rId2"/>
    <p:sldId id="382" r:id="rId3"/>
    <p:sldId id="383" r:id="rId4"/>
    <p:sldId id="385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1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487" r:id="rId27"/>
    <p:sldId id="293" r:id="rId28"/>
    <p:sldId id="294" r:id="rId29"/>
    <p:sldId id="302" r:id="rId30"/>
    <p:sldId id="308" r:id="rId31"/>
    <p:sldId id="306" r:id="rId32"/>
    <p:sldId id="307" r:id="rId33"/>
    <p:sldId id="425" r:id="rId34"/>
    <p:sldId id="428" r:id="rId35"/>
    <p:sldId id="429" r:id="rId36"/>
    <p:sldId id="430" r:id="rId37"/>
    <p:sldId id="431" r:id="rId38"/>
    <p:sldId id="432" r:id="rId39"/>
    <p:sldId id="463" r:id="rId40"/>
    <p:sldId id="303" r:id="rId41"/>
    <p:sldId id="304" r:id="rId42"/>
    <p:sldId id="309" r:id="rId43"/>
    <p:sldId id="327" r:id="rId44"/>
    <p:sldId id="328" r:id="rId45"/>
    <p:sldId id="310" r:id="rId46"/>
    <p:sldId id="311" r:id="rId47"/>
    <p:sldId id="312" r:id="rId48"/>
    <p:sldId id="525" r:id="rId49"/>
    <p:sldId id="524" r:id="rId50"/>
    <p:sldId id="523" r:id="rId51"/>
    <p:sldId id="522" r:id="rId52"/>
    <p:sldId id="521" r:id="rId53"/>
    <p:sldId id="519" r:id="rId54"/>
    <p:sldId id="314" r:id="rId55"/>
    <p:sldId id="341" r:id="rId56"/>
    <p:sldId id="539" r:id="rId57"/>
    <p:sldId id="540" r:id="rId58"/>
    <p:sldId id="541" r:id="rId59"/>
    <p:sldId id="542" r:id="rId60"/>
    <p:sldId id="313" r:id="rId61"/>
    <p:sldId id="315" r:id="rId62"/>
    <p:sldId id="316" r:id="rId63"/>
    <p:sldId id="321" r:id="rId64"/>
    <p:sldId id="317" r:id="rId65"/>
    <p:sldId id="520" r:id="rId66"/>
    <p:sldId id="318" r:id="rId67"/>
    <p:sldId id="319" r:id="rId68"/>
    <p:sldId id="320" r:id="rId69"/>
    <p:sldId id="543" r:id="rId70"/>
    <p:sldId id="544" r:id="rId71"/>
    <p:sldId id="545" r:id="rId72"/>
    <p:sldId id="546" r:id="rId73"/>
    <p:sldId id="547" r:id="rId74"/>
    <p:sldId id="548" r:id="rId75"/>
    <p:sldId id="549" r:id="rId76"/>
    <p:sldId id="550" r:id="rId77"/>
    <p:sldId id="339" r:id="rId78"/>
    <p:sldId id="342" r:id="rId79"/>
    <p:sldId id="343" r:id="rId80"/>
    <p:sldId id="344" r:id="rId81"/>
    <p:sldId id="345" r:id="rId82"/>
    <p:sldId id="346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49" r:id="rId93"/>
    <p:sldId id="388" r:id="rId94"/>
    <p:sldId id="340" r:id="rId95"/>
    <p:sldId id="492" r:id="rId96"/>
    <p:sldId id="503" r:id="rId97"/>
    <p:sldId id="504" r:id="rId98"/>
    <p:sldId id="505" r:id="rId99"/>
    <p:sldId id="506" r:id="rId100"/>
    <p:sldId id="507" r:id="rId101"/>
    <p:sldId id="508" r:id="rId102"/>
    <p:sldId id="509" r:id="rId103"/>
    <p:sldId id="510" r:id="rId104"/>
    <p:sldId id="511" r:id="rId105"/>
    <p:sldId id="512" r:id="rId106"/>
    <p:sldId id="513" r:id="rId107"/>
    <p:sldId id="518" r:id="rId108"/>
    <p:sldId id="526" r:id="rId109"/>
    <p:sldId id="527" r:id="rId110"/>
    <p:sldId id="528" r:id="rId111"/>
    <p:sldId id="529" r:id="rId112"/>
    <p:sldId id="530" r:id="rId113"/>
    <p:sldId id="551" r:id="rId114"/>
    <p:sldId id="531" r:id="rId115"/>
    <p:sldId id="532" r:id="rId116"/>
    <p:sldId id="533" r:id="rId117"/>
    <p:sldId id="534" r:id="rId118"/>
    <p:sldId id="535" r:id="rId119"/>
    <p:sldId id="536" r:id="rId120"/>
    <p:sldId id="537" r:id="rId121"/>
    <p:sldId id="538" r:id="rId122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FFE175"/>
    <a:srgbClr val="003300"/>
    <a:srgbClr val="FF7575"/>
    <a:srgbClr val="0066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968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2184" y="-84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notesMaster" Target="notesMasters/notesMaster1.xml"/><Relationship Id="rId124" Type="http://schemas.openxmlformats.org/officeDocument/2006/relationships/handoutMaster" Target="handoutMasters/handoutMaster1.xml"/><Relationship Id="rId125" Type="http://schemas.openxmlformats.org/officeDocument/2006/relationships/printerSettings" Target="printerSettings/printerSettings1.bin"/><Relationship Id="rId126" Type="http://schemas.openxmlformats.org/officeDocument/2006/relationships/presProps" Target="presProps.xml"/><Relationship Id="rId127" Type="http://schemas.openxmlformats.org/officeDocument/2006/relationships/viewProps" Target="viewProps.xml"/><Relationship Id="rId128" Type="http://schemas.openxmlformats.org/officeDocument/2006/relationships/theme" Target="theme/theme1.xml"/><Relationship Id="rId12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C2C4EF6-59D6-4D92-B18E-CC26CE545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86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E4377C9-E02D-4CDB-86B6-B8A9AF386F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9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FFE175"/>
            </a:gs>
            <a:gs pos="100000">
              <a:srgbClr val="FFFFCC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143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1" name="WordArt 9"/>
          <p:cNvSpPr>
            <a:spLocks noChangeArrowheads="1" noChangeShapeType="1" noTextEdit="1"/>
          </p:cNvSpPr>
          <p:nvPr/>
        </p:nvSpPr>
        <p:spPr bwMode="auto">
          <a:xfrm>
            <a:off x="3505200" y="228600"/>
            <a:ext cx="2133600" cy="1466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7200" kern="10" dirty="0" smtClean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6.035</a:t>
            </a:r>
            <a:endParaRPr lang="en-US" sz="72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Intermediate Formats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object oriented languages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Invoking Vector Add Method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vect.add(1);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Create Activation Record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this onto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parameters onto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Freeform 25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5638800" y="22860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6172200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5562600" y="1752600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338949" name="Line 5"/>
          <p:cNvSpPr>
            <a:spLocks noChangeShapeType="1"/>
          </p:cNvSpPr>
          <p:nvPr/>
        </p:nvSpPr>
        <p:spPr bwMode="auto">
          <a:xfrm>
            <a:off x="5867400" y="21336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>
            <a:off x="6324600" y="21336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3657600" y="1143000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3657600" y="1828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4191000" y="182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338954" name="Line 10"/>
          <p:cNvSpPr>
            <a:spLocks noChangeShapeType="1"/>
          </p:cNvSpPr>
          <p:nvPr/>
        </p:nvSpPr>
        <p:spPr bwMode="auto">
          <a:xfrm flipH="1">
            <a:off x="3962400" y="1524000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5" name="Line 11"/>
          <p:cNvSpPr>
            <a:spLocks noChangeShapeType="1"/>
          </p:cNvSpPr>
          <p:nvPr/>
        </p:nvSpPr>
        <p:spPr bwMode="auto">
          <a:xfrm>
            <a:off x="4343400" y="16002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6" name="Text Box 12"/>
          <p:cNvSpPr txBox="1">
            <a:spLocks noChangeArrowheads="1"/>
          </p:cNvSpPr>
          <p:nvPr/>
        </p:nvSpPr>
        <p:spPr bwMode="auto">
          <a:xfrm>
            <a:off x="3803650" y="31242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38957" name="Text Box 13"/>
          <p:cNvSpPr txBox="1">
            <a:spLocks noChangeArrowheads="1"/>
          </p:cNvSpPr>
          <p:nvPr/>
        </p:nvSpPr>
        <p:spPr bwMode="auto">
          <a:xfrm>
            <a:off x="2743200" y="76200"/>
            <a:ext cx="632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 vector { </a:t>
            </a:r>
            <a:r>
              <a:rPr lang="en-US">
                <a:solidFill>
                  <a:srgbClr val="FF00FF"/>
                </a:solidFill>
              </a:rPr>
              <a:t>int v[];</a:t>
            </a:r>
            <a:r>
              <a:rPr lang="en-US">
                <a:solidFill>
                  <a:srgbClr val="FFE175"/>
                </a:solidFill>
              </a:rPr>
              <a:t> void add(</a:t>
            </a:r>
            <a:r>
              <a:rPr lang="en-US">
                <a:solidFill>
                  <a:srgbClr val="FF00FF"/>
                </a:solidFill>
              </a:rPr>
              <a:t>int x</a:t>
            </a:r>
            <a:r>
              <a:rPr lang="en-US">
                <a:solidFill>
                  <a:srgbClr val="FFE175"/>
                </a:solidFill>
              </a:rPr>
              <a:t>) { int i;  ... }} </a:t>
            </a:r>
          </a:p>
          <a:p>
            <a:r>
              <a:rPr lang="en-US">
                <a:solidFill>
                  <a:srgbClr val="FFE175"/>
                </a:solidFill>
              </a:rPr>
              <a:t>  </a:t>
            </a:r>
          </a:p>
        </p:txBody>
      </p:sp>
      <p:sp>
        <p:nvSpPr>
          <p:cNvPr id="338958" name="Text Box 14"/>
          <p:cNvSpPr txBox="1">
            <a:spLocks noChangeArrowheads="1"/>
          </p:cNvSpPr>
          <p:nvPr/>
        </p:nvSpPr>
        <p:spPr bwMode="auto">
          <a:xfrm>
            <a:off x="5818188" y="4038600"/>
            <a:ext cx="269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338959" name="Rectangle 15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8960" name="Rectangle 16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8961" name="Rectangle 17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5638800" y="22860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6172200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5562600" y="1752600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339973" name="Line 5"/>
          <p:cNvSpPr>
            <a:spLocks noChangeShapeType="1"/>
          </p:cNvSpPr>
          <p:nvPr/>
        </p:nvSpPr>
        <p:spPr bwMode="auto">
          <a:xfrm>
            <a:off x="5867400" y="21336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6324600" y="21336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3657600" y="1143000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3657600" y="1828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4191000" y="182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 flipH="1">
            <a:off x="3962400" y="1524000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9" name="Line 11"/>
          <p:cNvSpPr>
            <a:spLocks noChangeShapeType="1"/>
          </p:cNvSpPr>
          <p:nvPr/>
        </p:nvSpPr>
        <p:spPr bwMode="auto">
          <a:xfrm>
            <a:off x="4343400" y="16002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3803650" y="31242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2743200" y="76200"/>
            <a:ext cx="632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 vector { </a:t>
            </a:r>
            <a:r>
              <a:rPr lang="en-US">
                <a:solidFill>
                  <a:srgbClr val="FF00FF"/>
                </a:solidFill>
              </a:rPr>
              <a:t>int v[];</a:t>
            </a:r>
            <a:r>
              <a:rPr lang="en-US">
                <a:solidFill>
                  <a:srgbClr val="FFE175"/>
                </a:solidFill>
              </a:rPr>
              <a:t> void add(</a:t>
            </a:r>
            <a:r>
              <a:rPr lang="en-US">
                <a:solidFill>
                  <a:srgbClr val="FF00FF"/>
                </a:solidFill>
              </a:rPr>
              <a:t>int x</a:t>
            </a:r>
            <a:r>
              <a:rPr lang="en-US">
                <a:solidFill>
                  <a:srgbClr val="FFE175"/>
                </a:solidFill>
              </a:rPr>
              <a:t>) { </a:t>
            </a:r>
            <a:r>
              <a:rPr lang="en-US">
                <a:solidFill>
                  <a:srgbClr val="FF00FF"/>
                </a:solidFill>
              </a:rPr>
              <a:t>int i;</a:t>
            </a:r>
            <a:r>
              <a:rPr lang="en-US">
                <a:solidFill>
                  <a:srgbClr val="FFE175"/>
                </a:solidFill>
              </a:rPr>
              <a:t>  ... }} </a:t>
            </a:r>
          </a:p>
          <a:p>
            <a:r>
              <a:rPr lang="en-US">
                <a:solidFill>
                  <a:srgbClr val="FFE175"/>
                </a:solidFill>
              </a:rPr>
              <a:t>  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818188" y="4038600"/>
            <a:ext cx="269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7239000" y="1752600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var_decl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7467600" y="22860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8001000" y="2286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</a:t>
            </a:r>
          </a:p>
        </p:txBody>
      </p:sp>
      <p:sp>
        <p:nvSpPr>
          <p:cNvPr id="339986" name="Line 18"/>
          <p:cNvSpPr>
            <a:spLocks noChangeShapeType="1"/>
          </p:cNvSpPr>
          <p:nvPr/>
        </p:nvSpPr>
        <p:spPr bwMode="auto">
          <a:xfrm>
            <a:off x="7620000" y="2133600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8153400" y="2133600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8" name="Text Box 20"/>
          <p:cNvSpPr txBox="1">
            <a:spLocks noChangeArrowheads="1"/>
          </p:cNvSpPr>
          <p:nvPr/>
        </p:nvSpPr>
        <p:spPr bwMode="auto">
          <a:xfrm>
            <a:off x="6013450" y="548640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local descriptor</a:t>
            </a:r>
          </a:p>
        </p:txBody>
      </p:sp>
      <p:sp>
        <p:nvSpPr>
          <p:cNvPr id="339989" name="Rectangle 21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9990" name="Rectangle 22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5638800" y="22860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6172200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562600" y="1752600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340997" name="Line 5"/>
          <p:cNvSpPr>
            <a:spLocks noChangeShapeType="1"/>
          </p:cNvSpPr>
          <p:nvPr/>
        </p:nvSpPr>
        <p:spPr bwMode="auto">
          <a:xfrm>
            <a:off x="5867400" y="21336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6324600" y="21336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3657600" y="1143000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3657600" y="1828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4191000" y="182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 flipH="1">
            <a:off x="3962400" y="1524000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4343400" y="16002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3803650" y="31242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2743200" y="76200"/>
            <a:ext cx="632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 vector { </a:t>
            </a:r>
            <a:r>
              <a:rPr lang="en-US">
                <a:solidFill>
                  <a:srgbClr val="FF00FF"/>
                </a:solidFill>
              </a:rPr>
              <a:t>int v[];</a:t>
            </a:r>
            <a:r>
              <a:rPr lang="en-US">
                <a:solidFill>
                  <a:srgbClr val="FFE175"/>
                </a:solidFill>
              </a:rPr>
              <a:t> void add(</a:t>
            </a:r>
            <a:r>
              <a:rPr lang="en-US">
                <a:solidFill>
                  <a:srgbClr val="FF00FF"/>
                </a:solidFill>
              </a:rPr>
              <a:t>int x</a:t>
            </a:r>
            <a:r>
              <a:rPr lang="en-US">
                <a:solidFill>
                  <a:srgbClr val="FFE175"/>
                </a:solidFill>
              </a:rPr>
              <a:t>) { </a:t>
            </a:r>
            <a:r>
              <a:rPr lang="en-US">
                <a:solidFill>
                  <a:srgbClr val="FF00FF"/>
                </a:solidFill>
              </a:rPr>
              <a:t>int i;</a:t>
            </a:r>
            <a:r>
              <a:rPr lang="en-US">
                <a:solidFill>
                  <a:srgbClr val="FFE175"/>
                </a:solidFill>
              </a:rPr>
              <a:t>  </a:t>
            </a:r>
            <a:r>
              <a:rPr lang="en-US">
                <a:solidFill>
                  <a:srgbClr val="FF00FF"/>
                </a:solidFill>
              </a:rPr>
              <a:t>...</a:t>
            </a:r>
            <a:r>
              <a:rPr lang="en-US">
                <a:solidFill>
                  <a:srgbClr val="FFE175"/>
                </a:solidFill>
              </a:rPr>
              <a:t> }} </a:t>
            </a:r>
          </a:p>
          <a:p>
            <a:r>
              <a:rPr lang="en-US">
                <a:solidFill>
                  <a:srgbClr val="FFE175"/>
                </a:solidFill>
              </a:rPr>
              <a:t>  </a:t>
            </a:r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5818188" y="4038600"/>
            <a:ext cx="269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7239000" y="1752600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var_decl</a:t>
            </a:r>
          </a:p>
        </p:txBody>
      </p:sp>
      <p:sp>
        <p:nvSpPr>
          <p:cNvPr id="341008" name="Text Box 16"/>
          <p:cNvSpPr txBox="1">
            <a:spLocks noChangeArrowheads="1"/>
          </p:cNvSpPr>
          <p:nvPr/>
        </p:nvSpPr>
        <p:spPr bwMode="auto">
          <a:xfrm>
            <a:off x="7467600" y="22860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41009" name="Text Box 17"/>
          <p:cNvSpPr txBox="1">
            <a:spLocks noChangeArrowheads="1"/>
          </p:cNvSpPr>
          <p:nvPr/>
        </p:nvSpPr>
        <p:spPr bwMode="auto">
          <a:xfrm>
            <a:off x="8001000" y="2286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</a:t>
            </a:r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>
            <a:off x="7620000" y="2133600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11" name="Line 19"/>
          <p:cNvSpPr>
            <a:spLocks noChangeShapeType="1"/>
          </p:cNvSpPr>
          <p:nvPr/>
        </p:nvSpPr>
        <p:spPr bwMode="auto">
          <a:xfrm>
            <a:off x="8153400" y="2133600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6013450" y="548640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local descriptor</a:t>
            </a:r>
          </a:p>
        </p:txBody>
      </p:sp>
      <p:sp>
        <p:nvSpPr>
          <p:cNvPr id="341013" name="Text Box 21"/>
          <p:cNvSpPr txBox="1">
            <a:spLocks noChangeArrowheads="1"/>
          </p:cNvSpPr>
          <p:nvPr/>
        </p:nvSpPr>
        <p:spPr bwMode="auto">
          <a:xfrm>
            <a:off x="7315200" y="9906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statements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341014" name="Text Box 22"/>
          <p:cNvSpPr txBox="1">
            <a:spLocks noChangeArrowheads="1"/>
          </p:cNvSpPr>
          <p:nvPr/>
        </p:nvSpPr>
        <p:spPr bwMode="auto">
          <a:xfrm>
            <a:off x="3352800" y="58674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code for add method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341015" name="Rectangle 23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1016" name="Rectangle 24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1017" name="Rectangle 25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5638800" y="22860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6172200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5562600" y="1752600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342021" name="Line 5"/>
          <p:cNvSpPr>
            <a:spLocks noChangeShapeType="1"/>
          </p:cNvSpPr>
          <p:nvPr/>
        </p:nvSpPr>
        <p:spPr bwMode="auto">
          <a:xfrm>
            <a:off x="5867400" y="21336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2" name="Line 6"/>
          <p:cNvSpPr>
            <a:spLocks noChangeShapeType="1"/>
          </p:cNvSpPr>
          <p:nvPr/>
        </p:nvSpPr>
        <p:spPr bwMode="auto">
          <a:xfrm>
            <a:off x="6324600" y="21336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3" name="Text Box 7"/>
          <p:cNvSpPr txBox="1">
            <a:spLocks noChangeArrowheads="1"/>
          </p:cNvSpPr>
          <p:nvPr/>
        </p:nvSpPr>
        <p:spPr bwMode="auto">
          <a:xfrm>
            <a:off x="3657600" y="1143000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3657600" y="1828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4191000" y="182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342026" name="Line 10"/>
          <p:cNvSpPr>
            <a:spLocks noChangeShapeType="1"/>
          </p:cNvSpPr>
          <p:nvPr/>
        </p:nvSpPr>
        <p:spPr bwMode="auto">
          <a:xfrm flipH="1">
            <a:off x="3962400" y="1524000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7" name="Line 11"/>
          <p:cNvSpPr>
            <a:spLocks noChangeShapeType="1"/>
          </p:cNvSpPr>
          <p:nvPr/>
        </p:nvSpPr>
        <p:spPr bwMode="auto">
          <a:xfrm>
            <a:off x="4343400" y="16002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3803650" y="31242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42029" name="Text Box 13"/>
          <p:cNvSpPr txBox="1">
            <a:spLocks noChangeArrowheads="1"/>
          </p:cNvSpPr>
          <p:nvPr/>
        </p:nvSpPr>
        <p:spPr bwMode="auto">
          <a:xfrm>
            <a:off x="2743200" y="76200"/>
            <a:ext cx="632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 vector { </a:t>
            </a:r>
            <a:r>
              <a:rPr lang="en-US">
                <a:solidFill>
                  <a:srgbClr val="FF00FF"/>
                </a:solidFill>
              </a:rPr>
              <a:t>int v[];</a:t>
            </a:r>
            <a:r>
              <a:rPr lang="en-US">
                <a:solidFill>
                  <a:srgbClr val="FFE175"/>
                </a:solidFill>
              </a:rPr>
              <a:t> </a:t>
            </a:r>
            <a:r>
              <a:rPr lang="en-US">
                <a:solidFill>
                  <a:srgbClr val="FF00FF"/>
                </a:solidFill>
              </a:rPr>
              <a:t>void add(int x) { int i;  ...</a:t>
            </a:r>
            <a:r>
              <a:rPr lang="en-US">
                <a:solidFill>
                  <a:srgbClr val="FFE175"/>
                </a:solidFill>
              </a:rPr>
              <a:t> </a:t>
            </a:r>
            <a:r>
              <a:rPr lang="en-US">
                <a:solidFill>
                  <a:srgbClr val="FF00FF"/>
                </a:solidFill>
              </a:rPr>
              <a:t>}</a:t>
            </a:r>
            <a:r>
              <a:rPr lang="en-US">
                <a:solidFill>
                  <a:srgbClr val="FFE175"/>
                </a:solidFill>
              </a:rPr>
              <a:t>} </a:t>
            </a:r>
          </a:p>
          <a:p>
            <a:r>
              <a:rPr lang="en-US">
                <a:solidFill>
                  <a:srgbClr val="FFE175"/>
                </a:solidFill>
              </a:rPr>
              <a:t>  </a:t>
            </a:r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5818188" y="4038600"/>
            <a:ext cx="269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7239000" y="1752600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var_decl</a:t>
            </a:r>
          </a:p>
        </p:txBody>
      </p:sp>
      <p:sp>
        <p:nvSpPr>
          <p:cNvPr id="342032" name="Text Box 16"/>
          <p:cNvSpPr txBox="1">
            <a:spLocks noChangeArrowheads="1"/>
          </p:cNvSpPr>
          <p:nvPr/>
        </p:nvSpPr>
        <p:spPr bwMode="auto">
          <a:xfrm>
            <a:off x="7467600" y="22860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42033" name="Text Box 17"/>
          <p:cNvSpPr txBox="1">
            <a:spLocks noChangeArrowheads="1"/>
          </p:cNvSpPr>
          <p:nvPr/>
        </p:nvSpPr>
        <p:spPr bwMode="auto">
          <a:xfrm>
            <a:off x="8001000" y="2286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</a:t>
            </a:r>
          </a:p>
        </p:txBody>
      </p:sp>
      <p:sp>
        <p:nvSpPr>
          <p:cNvPr id="342034" name="Line 18"/>
          <p:cNvSpPr>
            <a:spLocks noChangeShapeType="1"/>
          </p:cNvSpPr>
          <p:nvPr/>
        </p:nvSpPr>
        <p:spPr bwMode="auto">
          <a:xfrm>
            <a:off x="7620000" y="2133600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5" name="Line 19"/>
          <p:cNvSpPr>
            <a:spLocks noChangeShapeType="1"/>
          </p:cNvSpPr>
          <p:nvPr/>
        </p:nvSpPr>
        <p:spPr bwMode="auto">
          <a:xfrm>
            <a:off x="8153400" y="2133600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6" name="Text Box 20"/>
          <p:cNvSpPr txBox="1">
            <a:spLocks noChangeArrowheads="1"/>
          </p:cNvSpPr>
          <p:nvPr/>
        </p:nvSpPr>
        <p:spPr bwMode="auto">
          <a:xfrm>
            <a:off x="6013450" y="548640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local descriptor</a:t>
            </a:r>
          </a:p>
        </p:txBody>
      </p:sp>
      <p:sp>
        <p:nvSpPr>
          <p:cNvPr id="342037" name="Text Box 21"/>
          <p:cNvSpPr txBox="1">
            <a:spLocks noChangeArrowheads="1"/>
          </p:cNvSpPr>
          <p:nvPr/>
        </p:nvSpPr>
        <p:spPr bwMode="auto">
          <a:xfrm>
            <a:off x="7315200" y="9906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statements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342038" name="Text Box 22"/>
          <p:cNvSpPr txBox="1">
            <a:spLocks noChangeArrowheads="1"/>
          </p:cNvSpPr>
          <p:nvPr/>
        </p:nvSpPr>
        <p:spPr bwMode="auto">
          <a:xfrm>
            <a:off x="3352800" y="58674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code for add method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342039" name="Rectangle 23"/>
          <p:cNvSpPr>
            <a:spLocks noChangeArrowheads="1"/>
          </p:cNvSpPr>
          <p:nvPr/>
        </p:nvSpPr>
        <p:spPr bwMode="auto">
          <a:xfrm>
            <a:off x="4598988" y="4419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2040" name="Line 24"/>
          <p:cNvSpPr>
            <a:spLocks noChangeShapeType="1"/>
          </p:cNvSpPr>
          <p:nvPr/>
        </p:nvSpPr>
        <p:spPr bwMode="auto">
          <a:xfrm>
            <a:off x="5056188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41" name="Rectangle 25"/>
          <p:cNvSpPr>
            <a:spLocks noChangeArrowheads="1"/>
          </p:cNvSpPr>
          <p:nvPr/>
        </p:nvSpPr>
        <p:spPr bwMode="auto">
          <a:xfrm>
            <a:off x="3836988" y="4419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342042" name="Text Box 26"/>
          <p:cNvSpPr txBox="1">
            <a:spLocks noChangeArrowheads="1"/>
          </p:cNvSpPr>
          <p:nvPr/>
        </p:nvSpPr>
        <p:spPr bwMode="auto">
          <a:xfrm>
            <a:off x="5894388" y="44196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descriptor</a:t>
            </a:r>
          </a:p>
        </p:txBody>
      </p:sp>
      <p:sp>
        <p:nvSpPr>
          <p:cNvPr id="342043" name="Rectangle 27"/>
          <p:cNvSpPr>
            <a:spLocks noChangeArrowheads="1"/>
          </p:cNvSpPr>
          <p:nvPr/>
        </p:nvSpPr>
        <p:spPr bwMode="auto">
          <a:xfrm>
            <a:off x="4598988" y="3657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2044" name="Rectangle 28"/>
          <p:cNvSpPr>
            <a:spLocks noChangeArrowheads="1"/>
          </p:cNvSpPr>
          <p:nvPr/>
        </p:nvSpPr>
        <p:spPr bwMode="auto">
          <a:xfrm>
            <a:off x="4598988" y="4038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2045" name="Rectangle 29"/>
          <p:cNvSpPr>
            <a:spLocks noChangeArrowheads="1"/>
          </p:cNvSpPr>
          <p:nvPr/>
        </p:nvSpPr>
        <p:spPr bwMode="auto">
          <a:xfrm>
            <a:off x="3836988" y="4038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42046" name="Line 30"/>
          <p:cNvSpPr>
            <a:spLocks noChangeShapeType="1"/>
          </p:cNvSpPr>
          <p:nvPr/>
        </p:nvSpPr>
        <p:spPr bwMode="auto">
          <a:xfrm>
            <a:off x="4979988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47" name="Rectangle 31"/>
          <p:cNvSpPr>
            <a:spLocks noChangeArrowheads="1"/>
          </p:cNvSpPr>
          <p:nvPr/>
        </p:nvSpPr>
        <p:spPr bwMode="auto">
          <a:xfrm>
            <a:off x="1974850" y="5410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2048" name="Rectangle 32"/>
          <p:cNvSpPr>
            <a:spLocks noChangeArrowheads="1"/>
          </p:cNvSpPr>
          <p:nvPr/>
        </p:nvSpPr>
        <p:spPr bwMode="auto">
          <a:xfrm>
            <a:off x="1974850" y="5791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2049" name="Rectangle 33"/>
          <p:cNvSpPr>
            <a:spLocks noChangeArrowheads="1"/>
          </p:cNvSpPr>
          <p:nvPr/>
        </p:nvSpPr>
        <p:spPr bwMode="auto">
          <a:xfrm>
            <a:off x="4641850" y="510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2050" name="Rectangle 34"/>
          <p:cNvSpPr>
            <a:spLocks noChangeArrowheads="1"/>
          </p:cNvSpPr>
          <p:nvPr/>
        </p:nvSpPr>
        <p:spPr bwMode="auto">
          <a:xfrm>
            <a:off x="4641850" y="548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2051" name="Rectangle 35"/>
          <p:cNvSpPr>
            <a:spLocks noChangeArrowheads="1"/>
          </p:cNvSpPr>
          <p:nvPr/>
        </p:nvSpPr>
        <p:spPr bwMode="auto">
          <a:xfrm>
            <a:off x="3879850" y="548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42052" name="Line 36"/>
          <p:cNvSpPr>
            <a:spLocks noChangeShapeType="1"/>
          </p:cNvSpPr>
          <p:nvPr/>
        </p:nvSpPr>
        <p:spPr bwMode="auto">
          <a:xfrm flipV="1">
            <a:off x="502285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3" name="Text Box 37"/>
          <p:cNvSpPr txBox="1">
            <a:spLocks noChangeArrowheads="1"/>
          </p:cNvSpPr>
          <p:nvPr/>
        </p:nvSpPr>
        <p:spPr bwMode="auto">
          <a:xfrm>
            <a:off x="450850" y="5257800"/>
            <a:ext cx="1401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Method </a:t>
            </a:r>
          </a:p>
          <a:p>
            <a:r>
              <a:rPr lang="en-US"/>
              <a:t>descriptor</a:t>
            </a:r>
          </a:p>
          <a:p>
            <a:r>
              <a:rPr lang="en-US"/>
              <a:t>for add</a:t>
            </a:r>
          </a:p>
        </p:txBody>
      </p:sp>
      <p:sp>
        <p:nvSpPr>
          <p:cNvPr id="342054" name="Line 38"/>
          <p:cNvSpPr>
            <a:spLocks noChangeShapeType="1"/>
          </p:cNvSpPr>
          <p:nvPr/>
        </p:nvSpPr>
        <p:spPr bwMode="auto">
          <a:xfrm flipV="1">
            <a:off x="2355850" y="5334000"/>
            <a:ext cx="21399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5" name="Line 39"/>
          <p:cNvSpPr>
            <a:spLocks noChangeShapeType="1"/>
          </p:cNvSpPr>
          <p:nvPr/>
        </p:nvSpPr>
        <p:spPr bwMode="auto">
          <a:xfrm>
            <a:off x="509905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6" name="Line 40"/>
          <p:cNvSpPr>
            <a:spLocks noChangeShapeType="1"/>
          </p:cNvSpPr>
          <p:nvPr/>
        </p:nvSpPr>
        <p:spPr bwMode="auto">
          <a:xfrm>
            <a:off x="2438400" y="5943600"/>
            <a:ext cx="914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7" name="Text Box 41"/>
          <p:cNvSpPr txBox="1">
            <a:spLocks noChangeArrowheads="1"/>
          </p:cNvSpPr>
          <p:nvPr/>
        </p:nvSpPr>
        <p:spPr bwMode="auto">
          <a:xfrm>
            <a:off x="5105400" y="1143000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method_decl</a:t>
            </a:r>
          </a:p>
        </p:txBody>
      </p:sp>
      <p:sp>
        <p:nvSpPr>
          <p:cNvPr id="342058" name="Line 42"/>
          <p:cNvSpPr>
            <a:spLocks noChangeShapeType="1"/>
          </p:cNvSpPr>
          <p:nvPr/>
        </p:nvSpPr>
        <p:spPr bwMode="auto">
          <a:xfrm>
            <a:off x="5410200" y="15240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9" name="Line 43"/>
          <p:cNvSpPr>
            <a:spLocks noChangeShapeType="1"/>
          </p:cNvSpPr>
          <p:nvPr/>
        </p:nvSpPr>
        <p:spPr bwMode="auto">
          <a:xfrm>
            <a:off x="5943600" y="15240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60" name="Line 44"/>
          <p:cNvSpPr>
            <a:spLocks noChangeShapeType="1"/>
          </p:cNvSpPr>
          <p:nvPr/>
        </p:nvSpPr>
        <p:spPr bwMode="auto">
          <a:xfrm>
            <a:off x="6781800" y="1524000"/>
            <a:ext cx="609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61" name="Line 45"/>
          <p:cNvSpPr>
            <a:spLocks noChangeShapeType="1"/>
          </p:cNvSpPr>
          <p:nvPr/>
        </p:nvSpPr>
        <p:spPr bwMode="auto">
          <a:xfrm flipV="1">
            <a:off x="6781800" y="1219200"/>
            <a:ext cx="533400" cy="1524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62" name="Text Box 46"/>
          <p:cNvSpPr txBox="1">
            <a:spLocks noChangeArrowheads="1"/>
          </p:cNvSpPr>
          <p:nvPr/>
        </p:nvSpPr>
        <p:spPr bwMode="auto">
          <a:xfrm>
            <a:off x="5029200" y="17526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add</a:t>
            </a:r>
          </a:p>
        </p:txBody>
      </p:sp>
      <p:sp>
        <p:nvSpPr>
          <p:cNvPr id="342063" name="Rectangle 47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2064" name="Rectangle 48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2065" name="Rectangle 49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5638800" y="22860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172200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5562600" y="1752600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343045" name="Line 5"/>
          <p:cNvSpPr>
            <a:spLocks noChangeShapeType="1"/>
          </p:cNvSpPr>
          <p:nvPr/>
        </p:nvSpPr>
        <p:spPr bwMode="auto">
          <a:xfrm>
            <a:off x="5867400" y="21336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6" name="Line 6"/>
          <p:cNvSpPr>
            <a:spLocks noChangeShapeType="1"/>
          </p:cNvSpPr>
          <p:nvPr/>
        </p:nvSpPr>
        <p:spPr bwMode="auto">
          <a:xfrm>
            <a:off x="6324600" y="21336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3657600" y="1143000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3657600" y="1828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4191000" y="182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343050" name="Line 10"/>
          <p:cNvSpPr>
            <a:spLocks noChangeShapeType="1"/>
          </p:cNvSpPr>
          <p:nvPr/>
        </p:nvSpPr>
        <p:spPr bwMode="auto">
          <a:xfrm flipH="1">
            <a:off x="3962400" y="1524000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1" name="Line 11"/>
          <p:cNvSpPr>
            <a:spLocks noChangeShapeType="1"/>
          </p:cNvSpPr>
          <p:nvPr/>
        </p:nvSpPr>
        <p:spPr bwMode="auto">
          <a:xfrm>
            <a:off x="4343400" y="16002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2" name="Text Box 12"/>
          <p:cNvSpPr txBox="1">
            <a:spLocks noChangeArrowheads="1"/>
          </p:cNvSpPr>
          <p:nvPr/>
        </p:nvSpPr>
        <p:spPr bwMode="auto">
          <a:xfrm>
            <a:off x="3803650" y="31242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43053" name="Text Box 13"/>
          <p:cNvSpPr txBox="1">
            <a:spLocks noChangeArrowheads="1"/>
          </p:cNvSpPr>
          <p:nvPr/>
        </p:nvSpPr>
        <p:spPr bwMode="auto">
          <a:xfrm>
            <a:off x="2743200" y="76200"/>
            <a:ext cx="632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class vector { int v[]; void add(int x) { int i;  ... }}</a:t>
            </a:r>
            <a:r>
              <a:rPr lang="en-US">
                <a:solidFill>
                  <a:srgbClr val="FFE175"/>
                </a:solidFill>
              </a:rPr>
              <a:t> </a:t>
            </a:r>
          </a:p>
          <a:p>
            <a:r>
              <a:rPr lang="en-US">
                <a:solidFill>
                  <a:srgbClr val="FFE175"/>
                </a:solidFill>
              </a:rPr>
              <a:t>  </a:t>
            </a:r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5818188" y="4038600"/>
            <a:ext cx="269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343055" name="Text Box 15"/>
          <p:cNvSpPr txBox="1">
            <a:spLocks noChangeArrowheads="1"/>
          </p:cNvSpPr>
          <p:nvPr/>
        </p:nvSpPr>
        <p:spPr bwMode="auto">
          <a:xfrm>
            <a:off x="7239000" y="1752600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var_decl</a:t>
            </a: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7467600" y="22860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43057" name="Text Box 17"/>
          <p:cNvSpPr txBox="1">
            <a:spLocks noChangeArrowheads="1"/>
          </p:cNvSpPr>
          <p:nvPr/>
        </p:nvSpPr>
        <p:spPr bwMode="auto">
          <a:xfrm>
            <a:off x="8001000" y="2286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</a:t>
            </a:r>
          </a:p>
        </p:txBody>
      </p:sp>
      <p:sp>
        <p:nvSpPr>
          <p:cNvPr id="343058" name="Line 18"/>
          <p:cNvSpPr>
            <a:spLocks noChangeShapeType="1"/>
          </p:cNvSpPr>
          <p:nvPr/>
        </p:nvSpPr>
        <p:spPr bwMode="auto">
          <a:xfrm>
            <a:off x="7620000" y="2133600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9" name="Line 19"/>
          <p:cNvSpPr>
            <a:spLocks noChangeShapeType="1"/>
          </p:cNvSpPr>
          <p:nvPr/>
        </p:nvSpPr>
        <p:spPr bwMode="auto">
          <a:xfrm>
            <a:off x="8153400" y="2133600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0" name="Text Box 20"/>
          <p:cNvSpPr txBox="1">
            <a:spLocks noChangeArrowheads="1"/>
          </p:cNvSpPr>
          <p:nvPr/>
        </p:nvSpPr>
        <p:spPr bwMode="auto">
          <a:xfrm>
            <a:off x="6013450" y="548640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local descriptor</a:t>
            </a:r>
          </a:p>
        </p:txBody>
      </p:sp>
      <p:sp>
        <p:nvSpPr>
          <p:cNvPr id="343061" name="Text Box 21"/>
          <p:cNvSpPr txBox="1">
            <a:spLocks noChangeArrowheads="1"/>
          </p:cNvSpPr>
          <p:nvPr/>
        </p:nvSpPr>
        <p:spPr bwMode="auto">
          <a:xfrm>
            <a:off x="7315200" y="9906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statements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343062" name="Text Box 22"/>
          <p:cNvSpPr txBox="1">
            <a:spLocks noChangeArrowheads="1"/>
          </p:cNvSpPr>
          <p:nvPr/>
        </p:nvSpPr>
        <p:spPr bwMode="auto">
          <a:xfrm>
            <a:off x="3352800" y="58674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code for add method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343063" name="Rectangle 23"/>
          <p:cNvSpPr>
            <a:spLocks noChangeArrowheads="1"/>
          </p:cNvSpPr>
          <p:nvPr/>
        </p:nvSpPr>
        <p:spPr bwMode="auto">
          <a:xfrm>
            <a:off x="4598988" y="4419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5056188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5" name="Rectangle 25"/>
          <p:cNvSpPr>
            <a:spLocks noChangeArrowheads="1"/>
          </p:cNvSpPr>
          <p:nvPr/>
        </p:nvSpPr>
        <p:spPr bwMode="auto">
          <a:xfrm>
            <a:off x="3836988" y="4419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343066" name="Text Box 26"/>
          <p:cNvSpPr txBox="1">
            <a:spLocks noChangeArrowheads="1"/>
          </p:cNvSpPr>
          <p:nvPr/>
        </p:nvSpPr>
        <p:spPr bwMode="auto">
          <a:xfrm>
            <a:off x="5894388" y="44196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descriptor</a:t>
            </a:r>
          </a:p>
        </p:txBody>
      </p:sp>
      <p:sp>
        <p:nvSpPr>
          <p:cNvPr id="343067" name="Rectangle 27"/>
          <p:cNvSpPr>
            <a:spLocks noChangeArrowheads="1"/>
          </p:cNvSpPr>
          <p:nvPr/>
        </p:nvSpPr>
        <p:spPr bwMode="auto">
          <a:xfrm>
            <a:off x="4598988" y="3657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68" name="Rectangle 28"/>
          <p:cNvSpPr>
            <a:spLocks noChangeArrowheads="1"/>
          </p:cNvSpPr>
          <p:nvPr/>
        </p:nvSpPr>
        <p:spPr bwMode="auto">
          <a:xfrm>
            <a:off x="4598988" y="4038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69" name="Rectangle 29"/>
          <p:cNvSpPr>
            <a:spLocks noChangeArrowheads="1"/>
          </p:cNvSpPr>
          <p:nvPr/>
        </p:nvSpPr>
        <p:spPr bwMode="auto">
          <a:xfrm>
            <a:off x="3836988" y="4038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4979988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1" name="Rectangle 31"/>
          <p:cNvSpPr>
            <a:spLocks noChangeArrowheads="1"/>
          </p:cNvSpPr>
          <p:nvPr/>
        </p:nvSpPr>
        <p:spPr bwMode="auto">
          <a:xfrm>
            <a:off x="1974850" y="5410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3072" name="Rectangle 32"/>
          <p:cNvSpPr>
            <a:spLocks noChangeArrowheads="1"/>
          </p:cNvSpPr>
          <p:nvPr/>
        </p:nvSpPr>
        <p:spPr bwMode="auto">
          <a:xfrm>
            <a:off x="1974850" y="5791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3073" name="Rectangle 33"/>
          <p:cNvSpPr>
            <a:spLocks noChangeArrowheads="1"/>
          </p:cNvSpPr>
          <p:nvPr/>
        </p:nvSpPr>
        <p:spPr bwMode="auto">
          <a:xfrm>
            <a:off x="4641850" y="510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74" name="Rectangle 34"/>
          <p:cNvSpPr>
            <a:spLocks noChangeArrowheads="1"/>
          </p:cNvSpPr>
          <p:nvPr/>
        </p:nvSpPr>
        <p:spPr bwMode="auto">
          <a:xfrm>
            <a:off x="4641850" y="548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75" name="Rectangle 35"/>
          <p:cNvSpPr>
            <a:spLocks noChangeArrowheads="1"/>
          </p:cNvSpPr>
          <p:nvPr/>
        </p:nvSpPr>
        <p:spPr bwMode="auto">
          <a:xfrm>
            <a:off x="3879850" y="548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43076" name="Line 36"/>
          <p:cNvSpPr>
            <a:spLocks noChangeShapeType="1"/>
          </p:cNvSpPr>
          <p:nvPr/>
        </p:nvSpPr>
        <p:spPr bwMode="auto">
          <a:xfrm flipV="1">
            <a:off x="502285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7" name="Text Box 37"/>
          <p:cNvSpPr txBox="1">
            <a:spLocks noChangeArrowheads="1"/>
          </p:cNvSpPr>
          <p:nvPr/>
        </p:nvSpPr>
        <p:spPr bwMode="auto">
          <a:xfrm>
            <a:off x="450850" y="5257800"/>
            <a:ext cx="1401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Method </a:t>
            </a:r>
          </a:p>
          <a:p>
            <a:r>
              <a:rPr lang="en-US"/>
              <a:t>descriptor</a:t>
            </a:r>
          </a:p>
          <a:p>
            <a:r>
              <a:rPr lang="en-US"/>
              <a:t>for add</a:t>
            </a:r>
          </a:p>
        </p:txBody>
      </p:sp>
      <p:sp>
        <p:nvSpPr>
          <p:cNvPr id="343078" name="Line 38"/>
          <p:cNvSpPr>
            <a:spLocks noChangeShapeType="1"/>
          </p:cNvSpPr>
          <p:nvPr/>
        </p:nvSpPr>
        <p:spPr bwMode="auto">
          <a:xfrm flipV="1">
            <a:off x="2355850" y="5334000"/>
            <a:ext cx="21399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9" name="Line 39"/>
          <p:cNvSpPr>
            <a:spLocks noChangeShapeType="1"/>
          </p:cNvSpPr>
          <p:nvPr/>
        </p:nvSpPr>
        <p:spPr bwMode="auto">
          <a:xfrm>
            <a:off x="509905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0" name="Line 40"/>
          <p:cNvSpPr>
            <a:spLocks noChangeShapeType="1"/>
          </p:cNvSpPr>
          <p:nvPr/>
        </p:nvSpPr>
        <p:spPr bwMode="auto">
          <a:xfrm>
            <a:off x="2438400" y="5943600"/>
            <a:ext cx="914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1" name="Text Box 41"/>
          <p:cNvSpPr txBox="1">
            <a:spLocks noChangeArrowheads="1"/>
          </p:cNvSpPr>
          <p:nvPr/>
        </p:nvSpPr>
        <p:spPr bwMode="auto">
          <a:xfrm>
            <a:off x="5105400" y="1143000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method_decl</a:t>
            </a:r>
          </a:p>
        </p:txBody>
      </p:sp>
      <p:sp>
        <p:nvSpPr>
          <p:cNvPr id="343082" name="Line 42"/>
          <p:cNvSpPr>
            <a:spLocks noChangeShapeType="1"/>
          </p:cNvSpPr>
          <p:nvPr/>
        </p:nvSpPr>
        <p:spPr bwMode="auto">
          <a:xfrm>
            <a:off x="5410200" y="15240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3" name="Line 43"/>
          <p:cNvSpPr>
            <a:spLocks noChangeShapeType="1"/>
          </p:cNvSpPr>
          <p:nvPr/>
        </p:nvSpPr>
        <p:spPr bwMode="auto">
          <a:xfrm>
            <a:off x="5943600" y="15240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4" name="Line 44"/>
          <p:cNvSpPr>
            <a:spLocks noChangeShapeType="1"/>
          </p:cNvSpPr>
          <p:nvPr/>
        </p:nvSpPr>
        <p:spPr bwMode="auto">
          <a:xfrm>
            <a:off x="6781800" y="1524000"/>
            <a:ext cx="609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5" name="Line 45"/>
          <p:cNvSpPr>
            <a:spLocks noChangeShapeType="1"/>
          </p:cNvSpPr>
          <p:nvPr/>
        </p:nvSpPr>
        <p:spPr bwMode="auto">
          <a:xfrm flipV="1">
            <a:off x="6781800" y="1219200"/>
            <a:ext cx="533400" cy="1524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6" name="Text Box 46"/>
          <p:cNvSpPr txBox="1">
            <a:spLocks noChangeArrowheads="1"/>
          </p:cNvSpPr>
          <p:nvPr/>
        </p:nvSpPr>
        <p:spPr bwMode="auto">
          <a:xfrm>
            <a:off x="5029200" y="17526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add</a:t>
            </a:r>
          </a:p>
        </p:txBody>
      </p:sp>
      <p:sp>
        <p:nvSpPr>
          <p:cNvPr id="343087" name="Rectangle 47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88" name="Rectangle 48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89" name="Rectangle 49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343090" name="Rectangle 50"/>
          <p:cNvSpPr>
            <a:spLocks noChangeArrowheads="1"/>
          </p:cNvSpPr>
          <p:nvPr/>
        </p:nvSpPr>
        <p:spPr bwMode="auto">
          <a:xfrm>
            <a:off x="25082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91" name="Rectangle 51"/>
          <p:cNvSpPr>
            <a:spLocks noChangeArrowheads="1"/>
          </p:cNvSpPr>
          <p:nvPr/>
        </p:nvSpPr>
        <p:spPr bwMode="auto">
          <a:xfrm>
            <a:off x="17462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92" name="Line 52"/>
          <p:cNvSpPr>
            <a:spLocks noChangeShapeType="1"/>
          </p:cNvSpPr>
          <p:nvPr/>
        </p:nvSpPr>
        <p:spPr bwMode="auto">
          <a:xfrm>
            <a:off x="288925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93" name="Rectangle 53"/>
          <p:cNvSpPr>
            <a:spLocks noChangeArrowheads="1"/>
          </p:cNvSpPr>
          <p:nvPr/>
        </p:nvSpPr>
        <p:spPr bwMode="auto">
          <a:xfrm>
            <a:off x="2889250" y="4267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94" name="Rectangle 54"/>
          <p:cNvSpPr>
            <a:spLocks noChangeArrowheads="1"/>
          </p:cNvSpPr>
          <p:nvPr/>
        </p:nvSpPr>
        <p:spPr bwMode="auto">
          <a:xfrm>
            <a:off x="205105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43095" name="Line 55"/>
          <p:cNvSpPr>
            <a:spLocks noChangeShapeType="1"/>
          </p:cNvSpPr>
          <p:nvPr/>
        </p:nvSpPr>
        <p:spPr bwMode="auto">
          <a:xfrm flipH="1">
            <a:off x="2584450" y="4495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96" name="Rectangle 56"/>
          <p:cNvSpPr>
            <a:spLocks noChangeArrowheads="1"/>
          </p:cNvSpPr>
          <p:nvPr/>
        </p:nvSpPr>
        <p:spPr bwMode="auto">
          <a:xfrm>
            <a:off x="755650" y="3505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97" name="Rectangle 57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98" name="Rectangle 58"/>
          <p:cNvSpPr>
            <a:spLocks noChangeArrowheads="1"/>
          </p:cNvSpPr>
          <p:nvPr/>
        </p:nvSpPr>
        <p:spPr bwMode="auto">
          <a:xfrm>
            <a:off x="7556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099" name="Line 59"/>
          <p:cNvSpPr>
            <a:spLocks noChangeShapeType="1"/>
          </p:cNvSpPr>
          <p:nvPr/>
        </p:nvSpPr>
        <p:spPr bwMode="auto">
          <a:xfrm flipV="1">
            <a:off x="1212850" y="2971800"/>
            <a:ext cx="114141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100" name="Line 60"/>
          <p:cNvSpPr>
            <a:spLocks noChangeShapeType="1"/>
          </p:cNvSpPr>
          <p:nvPr/>
        </p:nvSpPr>
        <p:spPr bwMode="auto">
          <a:xfrm>
            <a:off x="121285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101" name="Rectangle 61"/>
          <p:cNvSpPr>
            <a:spLocks noChangeArrowheads="1"/>
          </p:cNvSpPr>
          <p:nvPr/>
        </p:nvSpPr>
        <p:spPr bwMode="auto">
          <a:xfrm>
            <a:off x="2508250" y="2743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102" name="Rectangle 62"/>
          <p:cNvSpPr>
            <a:spLocks noChangeArrowheads="1"/>
          </p:cNvSpPr>
          <p:nvPr/>
        </p:nvSpPr>
        <p:spPr bwMode="auto">
          <a:xfrm>
            <a:off x="28892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3103" name="Rectangle 63"/>
          <p:cNvSpPr>
            <a:spLocks noChangeArrowheads="1"/>
          </p:cNvSpPr>
          <p:nvPr/>
        </p:nvSpPr>
        <p:spPr bwMode="auto">
          <a:xfrm>
            <a:off x="679450" y="44958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descriptor</a:t>
            </a:r>
          </a:p>
          <a:p>
            <a:pPr algn="ctr"/>
            <a:r>
              <a:rPr lang="en-US"/>
              <a:t>for 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343104" name="Freeform 64"/>
          <p:cNvSpPr>
            <a:spLocks/>
          </p:cNvSpPr>
          <p:nvPr/>
        </p:nvSpPr>
        <p:spPr bwMode="auto">
          <a:xfrm>
            <a:off x="3498850" y="2806700"/>
            <a:ext cx="3740150" cy="1190625"/>
          </a:xfrm>
          <a:custGeom>
            <a:avLst/>
            <a:gdLst/>
            <a:ahLst/>
            <a:cxnLst>
              <a:cxn ang="0">
                <a:pos x="960" y="684"/>
              </a:cxn>
              <a:cxn ang="0">
                <a:pos x="2066" y="653"/>
              </a:cxn>
              <a:cxn ang="0">
                <a:pos x="2012" y="100"/>
              </a:cxn>
              <a:cxn ang="0">
                <a:pos x="0" y="56"/>
              </a:cxn>
            </a:cxnLst>
            <a:rect l="0" t="0" r="r" b="b"/>
            <a:pathLst>
              <a:path w="2356" h="750">
                <a:moveTo>
                  <a:pt x="960" y="684"/>
                </a:moveTo>
                <a:cubicBezTo>
                  <a:pt x="1144" y="679"/>
                  <a:pt x="1891" y="750"/>
                  <a:pt x="2066" y="653"/>
                </a:cubicBezTo>
                <a:cubicBezTo>
                  <a:pt x="2241" y="556"/>
                  <a:pt x="2356" y="200"/>
                  <a:pt x="2012" y="100"/>
                </a:cubicBezTo>
                <a:cubicBezTo>
                  <a:pt x="1668" y="0"/>
                  <a:pt x="419" y="65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105" name="Freeform 65"/>
          <p:cNvSpPr>
            <a:spLocks/>
          </p:cNvSpPr>
          <p:nvPr/>
        </p:nvSpPr>
        <p:spPr bwMode="auto">
          <a:xfrm>
            <a:off x="1600200" y="1905000"/>
            <a:ext cx="103505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" y="195"/>
              </a:cxn>
              <a:cxn ang="0">
                <a:pos x="48" y="720"/>
              </a:cxn>
            </a:cxnLst>
            <a:rect l="0" t="0" r="r" b="b"/>
            <a:pathLst>
              <a:path w="652" h="720">
                <a:moveTo>
                  <a:pt x="0" y="0"/>
                </a:moveTo>
                <a:cubicBezTo>
                  <a:pt x="107" y="32"/>
                  <a:pt x="636" y="75"/>
                  <a:pt x="644" y="195"/>
                </a:cubicBezTo>
                <a:cubicBezTo>
                  <a:pt x="652" y="315"/>
                  <a:pt x="172" y="611"/>
                  <a:pt x="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106" name="Freeform 66"/>
          <p:cNvSpPr>
            <a:spLocks/>
          </p:cNvSpPr>
          <p:nvPr/>
        </p:nvSpPr>
        <p:spPr bwMode="auto">
          <a:xfrm>
            <a:off x="1095375" y="2635250"/>
            <a:ext cx="8047038" cy="2016125"/>
          </a:xfrm>
          <a:custGeom>
            <a:avLst/>
            <a:gdLst/>
            <a:ahLst/>
            <a:cxnLst>
              <a:cxn ang="0">
                <a:pos x="4219" y="1270"/>
              </a:cxn>
              <a:cxn ang="0">
                <a:pos x="4944" y="980"/>
              </a:cxn>
              <a:cxn ang="0">
                <a:pos x="4488" y="218"/>
              </a:cxn>
              <a:cxn ang="0">
                <a:pos x="1457" y="31"/>
              </a:cxn>
              <a:cxn ang="0">
                <a:pos x="845" y="31"/>
              </a:cxn>
              <a:cxn ang="0">
                <a:pos x="136" y="140"/>
              </a:cxn>
              <a:cxn ang="0">
                <a:pos x="27" y="288"/>
              </a:cxn>
            </a:cxnLst>
            <a:rect l="0" t="0" r="r" b="b"/>
            <a:pathLst>
              <a:path w="5069" h="1270">
                <a:moveTo>
                  <a:pt x="4219" y="1270"/>
                </a:moveTo>
                <a:cubicBezTo>
                  <a:pt x="4340" y="1220"/>
                  <a:pt x="4899" y="1155"/>
                  <a:pt x="4944" y="980"/>
                </a:cubicBezTo>
                <a:cubicBezTo>
                  <a:pt x="4989" y="805"/>
                  <a:pt x="5069" y="376"/>
                  <a:pt x="4488" y="218"/>
                </a:cubicBezTo>
                <a:cubicBezTo>
                  <a:pt x="3907" y="60"/>
                  <a:pt x="2064" y="62"/>
                  <a:pt x="1457" y="31"/>
                </a:cubicBezTo>
                <a:cubicBezTo>
                  <a:pt x="850" y="0"/>
                  <a:pt x="1065" y="13"/>
                  <a:pt x="845" y="31"/>
                </a:cubicBezTo>
                <a:cubicBezTo>
                  <a:pt x="625" y="49"/>
                  <a:pt x="272" y="97"/>
                  <a:pt x="136" y="140"/>
                </a:cubicBezTo>
                <a:cubicBezTo>
                  <a:pt x="0" y="183"/>
                  <a:pt x="50" y="257"/>
                  <a:pt x="27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107" name="Rectangle 67"/>
          <p:cNvSpPr>
            <a:spLocks noChangeArrowheads="1"/>
          </p:cNvSpPr>
          <p:nvPr/>
        </p:nvSpPr>
        <p:spPr bwMode="auto">
          <a:xfrm>
            <a:off x="18986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Scopes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far, have seen several kinds of nesting</a:t>
            </a:r>
          </a:p>
          <a:p>
            <a:pPr lvl="1"/>
            <a:r>
              <a:rPr lang="en-US"/>
              <a:t>Method symbol tables nested inside class symbol tables</a:t>
            </a:r>
          </a:p>
          <a:p>
            <a:pPr lvl="1"/>
            <a:r>
              <a:rPr lang="en-US"/>
              <a:t>Local symbol tables nesting inside method symbol tables</a:t>
            </a:r>
          </a:p>
          <a:p>
            <a:r>
              <a:rPr lang="en-US"/>
              <a:t>Nesting disambiguates potential name clashes</a:t>
            </a:r>
          </a:p>
          <a:p>
            <a:pPr lvl="1"/>
            <a:r>
              <a:rPr lang="en-US"/>
              <a:t>Same name used for class field and local variable</a:t>
            </a:r>
          </a:p>
          <a:p>
            <a:pPr lvl="1"/>
            <a:r>
              <a:rPr lang="en-US"/>
              <a:t>Name refers to local variable inside method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Code Scopes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Symbol tables can be nested arbitrarily deeply with code nesting:</a:t>
            </a:r>
          </a:p>
          <a:p>
            <a:pPr lvl="1">
              <a:buFontTx/>
              <a:buNone/>
            </a:pPr>
            <a:r>
              <a:rPr lang="en-US" sz="2000"/>
              <a:t>class bar {</a:t>
            </a:r>
          </a:p>
          <a:p>
            <a:pPr lvl="1">
              <a:buFontTx/>
              <a:buNone/>
            </a:pPr>
            <a:r>
              <a:rPr lang="en-US" sz="2000"/>
              <a:t>    baz x; </a:t>
            </a:r>
          </a:p>
          <a:p>
            <a:pPr lvl="1">
              <a:buFontTx/>
              <a:buNone/>
            </a:pPr>
            <a:r>
              <a:rPr lang="en-US" sz="2000"/>
              <a:t>	int foo(int x) { </a:t>
            </a:r>
          </a:p>
          <a:p>
            <a:pPr lvl="2">
              <a:buFontTx/>
              <a:buNone/>
            </a:pPr>
            <a:r>
              <a:rPr lang="en-US" sz="2000"/>
              <a:t>double x = 5.0;</a:t>
            </a:r>
          </a:p>
          <a:p>
            <a:pPr lvl="2">
              <a:buFontTx/>
              <a:buNone/>
            </a:pPr>
            <a:r>
              <a:rPr lang="en-US" sz="2000"/>
              <a:t>{ float x = 10.0; </a:t>
            </a:r>
          </a:p>
          <a:p>
            <a:pPr lvl="2">
              <a:buFontTx/>
              <a:buNone/>
            </a:pPr>
            <a:r>
              <a:rPr lang="en-US" sz="2000"/>
              <a:t>		{ int x = 1; ... x ...} </a:t>
            </a:r>
          </a:p>
          <a:p>
            <a:pPr lvl="2">
              <a:buFontTx/>
              <a:buNone/>
            </a:pPr>
            <a:r>
              <a:rPr lang="en-US" sz="2000"/>
              <a:t>	... x ...</a:t>
            </a:r>
          </a:p>
          <a:p>
            <a:pPr lvl="2">
              <a:buFontTx/>
              <a:buNone/>
            </a:pPr>
            <a:r>
              <a:rPr lang="en-US" sz="2000"/>
              <a:t>}</a:t>
            </a:r>
          </a:p>
          <a:p>
            <a:pPr lvl="2">
              <a:buFontTx/>
              <a:buNone/>
            </a:pPr>
            <a:r>
              <a:rPr lang="en-US" sz="2000"/>
              <a:t>... x ...</a:t>
            </a:r>
          </a:p>
          <a:p>
            <a:pPr lvl="1">
              <a:buFontTx/>
              <a:buNone/>
            </a:pPr>
            <a:r>
              <a:rPr lang="en-US" sz="2000"/>
              <a:t>}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5241925" y="2632075"/>
            <a:ext cx="35163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Note: Name clashes</a:t>
            </a:r>
          </a:p>
          <a:p>
            <a:r>
              <a:rPr lang="en-US"/>
              <a:t>with nesting can</a:t>
            </a:r>
          </a:p>
          <a:p>
            <a:r>
              <a:rPr lang="en-US"/>
              <a:t>reflect programming</a:t>
            </a:r>
          </a:p>
          <a:p>
            <a:r>
              <a:rPr lang="en-US"/>
              <a:t>error. Compilers often</a:t>
            </a:r>
          </a:p>
          <a:p>
            <a:r>
              <a:rPr lang="en-US"/>
              <a:t>generate warning messages</a:t>
            </a:r>
          </a:p>
          <a:p>
            <a:r>
              <a:rPr lang="en-US"/>
              <a:t>if it occurs.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Class Declarations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r>
              <a:rPr lang="en-US" sz="2800"/>
              <a:t>Extract Class Name and Superclass Name</a:t>
            </a:r>
          </a:p>
          <a:p>
            <a:r>
              <a:rPr lang="en-US" sz="2800"/>
              <a:t>Create Class Descriptor  (field and method symbol tables), Put Descriptor Into Class Symbol Table</a:t>
            </a:r>
          </a:p>
          <a:p>
            <a:r>
              <a:rPr lang="en-US" sz="2800"/>
              <a:t>Put Array Descriptor Into Type Symbol Table</a:t>
            </a:r>
          </a:p>
          <a:p>
            <a:r>
              <a:rPr lang="en-US" sz="2800"/>
              <a:t>Lookup Superclass Name in Class Symbol Table, Make Superclass Link in Class Descriptor Point to Retrieved Class Descriptor</a:t>
            </a:r>
          </a:p>
          <a:p>
            <a:r>
              <a:rPr lang="en-US" sz="2800"/>
              <a:t>Traverse Field Declarations to Fill Up Field Symbol Table</a:t>
            </a:r>
          </a:p>
          <a:p>
            <a:r>
              <a:rPr lang="en-US" sz="2800"/>
              <a:t>Traverse Method Declarations to Fill Up Method Symbol Table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Complication - Inheritance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 algn="ctr">
              <a:buFontTx/>
              <a:buNone/>
            </a:pPr>
            <a:r>
              <a:rPr lang="en-US" sz="4000"/>
              <a:t>Object Extension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Example - Point Class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C1FF75"/>
                </a:solidFill>
              </a:rPr>
              <a:t>class point {</a:t>
            </a:r>
          </a:p>
          <a:p>
            <a:pPr>
              <a:buFontTx/>
              <a:buNone/>
            </a:pPr>
            <a:r>
              <a:rPr lang="en-US">
                <a:solidFill>
                  <a:srgbClr val="C1FF75"/>
                </a:solidFill>
              </a:rPr>
              <a:t>	int c;</a:t>
            </a:r>
          </a:p>
          <a:p>
            <a:pPr>
              <a:buFontTx/>
              <a:buNone/>
            </a:pPr>
            <a:r>
              <a:rPr lang="en-US">
                <a:solidFill>
                  <a:srgbClr val="C1FF75"/>
                </a:solidFill>
              </a:rPr>
              <a:t>	int getColor() { return(c); } </a:t>
            </a:r>
          </a:p>
          <a:p>
            <a:pPr>
              <a:buFontTx/>
              <a:buNone/>
            </a:pPr>
            <a:r>
              <a:rPr lang="en-US">
                <a:solidFill>
                  <a:srgbClr val="C1FF75"/>
                </a:solidFill>
              </a:rPr>
              <a:t>	int distance() { return(0); }</a:t>
            </a:r>
          </a:p>
          <a:p>
            <a:pPr>
              <a:buFontTx/>
              <a:buNone/>
            </a:pPr>
            <a:r>
              <a:rPr lang="en-US">
                <a:solidFill>
                  <a:srgbClr val="C1FF75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Invoking Vector Add Method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vect.add(1);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Create Activation Record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this onto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parameters onto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space for locals on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Subclasses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class </a:t>
            </a:r>
            <a:r>
              <a:rPr lang="en-US" sz="2800" dirty="0" err="1"/>
              <a:t>cartesianPoint</a:t>
            </a:r>
            <a:r>
              <a:rPr lang="en-US" sz="2800" dirty="0"/>
              <a:t> extends point{ 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x, y; 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distance() { return(x*x + y*y); } </a:t>
            </a:r>
          </a:p>
          <a:p>
            <a:pPr>
              <a:buFontTx/>
              <a:buNone/>
            </a:pPr>
            <a:r>
              <a:rPr lang="en-US" sz="2800" dirty="0"/>
              <a:t>}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folHlink"/>
                </a:solidFill>
              </a:rPr>
              <a:t>class </a:t>
            </a:r>
            <a:r>
              <a:rPr lang="en-US" sz="2800" dirty="0" err="1">
                <a:solidFill>
                  <a:schemeClr val="folHlink"/>
                </a:solidFill>
              </a:rPr>
              <a:t>polarPoint</a:t>
            </a:r>
            <a:r>
              <a:rPr lang="en-US" sz="2800" dirty="0">
                <a:solidFill>
                  <a:schemeClr val="folHlink"/>
                </a:solidFill>
              </a:rPr>
              <a:t> extends point { 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folHlink"/>
                </a:solidFill>
              </a:rPr>
              <a:t>	</a:t>
            </a:r>
            <a:r>
              <a:rPr lang="en-US" sz="2800" dirty="0" err="1">
                <a:solidFill>
                  <a:schemeClr val="folHlink"/>
                </a:solidFill>
              </a:rPr>
              <a:t>int</a:t>
            </a:r>
            <a:r>
              <a:rPr lang="en-US" sz="2800" dirty="0">
                <a:solidFill>
                  <a:schemeClr val="folHlink"/>
                </a:solidFill>
              </a:rPr>
              <a:t> r, t; 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folHlink"/>
                </a:solidFill>
              </a:rPr>
              <a:t>	</a:t>
            </a:r>
            <a:r>
              <a:rPr lang="en-US" sz="2800" dirty="0" err="1">
                <a:solidFill>
                  <a:schemeClr val="folHlink"/>
                </a:solidFill>
              </a:rPr>
              <a:t>int</a:t>
            </a:r>
            <a:r>
              <a:rPr lang="en-US" sz="2800" dirty="0">
                <a:solidFill>
                  <a:schemeClr val="folHlink"/>
                </a:solidFill>
              </a:rPr>
              <a:t> distance() { return(r*r); }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folHlink"/>
                </a:solidFill>
              </a:rPr>
              <a:t>	</a:t>
            </a:r>
            <a:r>
              <a:rPr lang="en-US" sz="2800" dirty="0" err="1">
                <a:solidFill>
                  <a:schemeClr val="folHlink"/>
                </a:solidFill>
              </a:rPr>
              <a:t>int</a:t>
            </a:r>
            <a:r>
              <a:rPr lang="en-US" sz="2800" dirty="0">
                <a:solidFill>
                  <a:schemeClr val="folHlink"/>
                </a:solidFill>
              </a:rPr>
              <a:t> angle() { return(t); } 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fol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Object Fields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object is a contiguous piece of memory</a:t>
            </a:r>
          </a:p>
          <a:p>
            <a:r>
              <a:rPr lang="en-US"/>
              <a:t>Fields from inheritance hierarchy allocated sequentially in piece of memory</a:t>
            </a:r>
          </a:p>
          <a:p>
            <a:r>
              <a:rPr lang="en-US"/>
              <a:t>Example: polarPoint object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447800" y="43434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667000" y="4343400"/>
            <a:ext cx="16764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polarPoint</a:t>
            </a:r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1752600" y="45720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447800" y="47244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175"/>
                </a:solidFill>
              </a:rPr>
              <a:t>2</a:t>
            </a: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1447800" y="51054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1447800" y="54864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685800" y="434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685800" y="4724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175"/>
                </a:solidFill>
              </a:rPr>
              <a:t>c</a:t>
            </a: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685800" y="5105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r</a:t>
            </a:r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685800" y="548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Objects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447800" y="24384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1752600" y="26670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1447800" y="2819400"/>
            <a:ext cx="762000" cy="381000"/>
          </a:xfrm>
          <a:prstGeom prst="rect">
            <a:avLst/>
          </a:prstGeom>
          <a:noFill/>
          <a:ln w="38100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701"/>
                </a:solidFill>
              </a:rPr>
              <a:t>1</a:t>
            </a:r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1447800" y="43434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1752600" y="45720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1447800" y="47244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175"/>
                </a:solidFill>
              </a:rPr>
              <a:t>4</a:t>
            </a:r>
          </a:p>
        </p:txBody>
      </p:sp>
      <p:sp>
        <p:nvSpPr>
          <p:cNvPr id="62512" name="Rectangle 48"/>
          <p:cNvSpPr>
            <a:spLocks noChangeArrowheads="1"/>
          </p:cNvSpPr>
          <p:nvPr/>
        </p:nvSpPr>
        <p:spPr bwMode="auto">
          <a:xfrm>
            <a:off x="1447800" y="1219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15" name="Line 51"/>
          <p:cNvSpPr>
            <a:spLocks noChangeShapeType="1"/>
          </p:cNvSpPr>
          <p:nvPr/>
        </p:nvSpPr>
        <p:spPr bwMode="auto">
          <a:xfrm>
            <a:off x="1752600" y="14478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18" name="Rectangle 54"/>
          <p:cNvSpPr>
            <a:spLocks noChangeArrowheads="1"/>
          </p:cNvSpPr>
          <p:nvPr/>
        </p:nvSpPr>
        <p:spPr bwMode="auto">
          <a:xfrm>
            <a:off x="1447800" y="16002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701"/>
                </a:solidFill>
              </a:rPr>
              <a:t>2</a:t>
            </a: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1447800" y="51054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1447800" y="54864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447800" y="3200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447800" y="3581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2524" name="Rectangle 60"/>
          <p:cNvSpPr>
            <a:spLocks noChangeArrowheads="1"/>
          </p:cNvSpPr>
          <p:nvPr/>
        </p:nvSpPr>
        <p:spPr bwMode="auto">
          <a:xfrm>
            <a:off x="685800" y="1219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5" name="Rectangle 61"/>
          <p:cNvSpPr>
            <a:spLocks noChangeArrowheads="1"/>
          </p:cNvSpPr>
          <p:nvPr/>
        </p:nvSpPr>
        <p:spPr bwMode="auto">
          <a:xfrm>
            <a:off x="685800" y="1600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701"/>
                </a:solidFill>
              </a:rPr>
              <a:t>c</a:t>
            </a:r>
          </a:p>
        </p:txBody>
      </p:sp>
      <p:sp>
        <p:nvSpPr>
          <p:cNvPr id="62526" name="Rectangle 62"/>
          <p:cNvSpPr>
            <a:spLocks noChangeArrowheads="1"/>
          </p:cNvSpPr>
          <p:nvPr/>
        </p:nvSpPr>
        <p:spPr bwMode="auto">
          <a:xfrm>
            <a:off x="685800" y="2438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7" name="Rectangle 63"/>
          <p:cNvSpPr>
            <a:spLocks noChangeArrowheads="1"/>
          </p:cNvSpPr>
          <p:nvPr/>
        </p:nvSpPr>
        <p:spPr bwMode="auto">
          <a:xfrm>
            <a:off x="685800" y="2819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701"/>
                </a:solidFill>
              </a:rPr>
              <a:t>c</a:t>
            </a:r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685800" y="3200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529" name="Rectangle 65"/>
          <p:cNvSpPr>
            <a:spLocks noChangeArrowheads="1"/>
          </p:cNvSpPr>
          <p:nvPr/>
        </p:nvSpPr>
        <p:spPr bwMode="auto">
          <a:xfrm>
            <a:off x="685800" y="3581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62530" name="Rectangle 66"/>
          <p:cNvSpPr>
            <a:spLocks noChangeArrowheads="1"/>
          </p:cNvSpPr>
          <p:nvPr/>
        </p:nvSpPr>
        <p:spPr bwMode="auto">
          <a:xfrm>
            <a:off x="685800" y="434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31" name="Rectangle 67"/>
          <p:cNvSpPr>
            <a:spLocks noChangeArrowheads="1"/>
          </p:cNvSpPr>
          <p:nvPr/>
        </p:nvSpPr>
        <p:spPr bwMode="auto">
          <a:xfrm>
            <a:off x="685800" y="4724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175"/>
                </a:solidFill>
              </a:rPr>
              <a:t>c</a:t>
            </a:r>
          </a:p>
        </p:txBody>
      </p:sp>
      <p:sp>
        <p:nvSpPr>
          <p:cNvPr id="62532" name="Rectangle 68"/>
          <p:cNvSpPr>
            <a:spLocks noChangeArrowheads="1"/>
          </p:cNvSpPr>
          <p:nvPr/>
        </p:nvSpPr>
        <p:spPr bwMode="auto">
          <a:xfrm>
            <a:off x="685800" y="5105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r</a:t>
            </a:r>
          </a:p>
        </p:txBody>
      </p:sp>
      <p:sp>
        <p:nvSpPr>
          <p:cNvPr id="62533" name="Rectangle 69"/>
          <p:cNvSpPr>
            <a:spLocks noChangeArrowheads="1"/>
          </p:cNvSpPr>
          <p:nvPr/>
        </p:nvSpPr>
        <p:spPr bwMode="auto">
          <a:xfrm>
            <a:off x="685800" y="548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62537" name="Rectangle 73"/>
          <p:cNvSpPr>
            <a:spLocks noChangeArrowheads="1"/>
          </p:cNvSpPr>
          <p:nvPr/>
        </p:nvSpPr>
        <p:spPr bwMode="auto">
          <a:xfrm>
            <a:off x="2667000" y="1143000"/>
            <a:ext cx="16764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point</a:t>
            </a:r>
          </a:p>
        </p:txBody>
      </p:sp>
      <p:sp>
        <p:nvSpPr>
          <p:cNvPr id="62538" name="Rectangle 74"/>
          <p:cNvSpPr>
            <a:spLocks noChangeArrowheads="1"/>
          </p:cNvSpPr>
          <p:nvPr/>
        </p:nvSpPr>
        <p:spPr bwMode="auto">
          <a:xfrm>
            <a:off x="2667000" y="2438400"/>
            <a:ext cx="20574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cartesianPoint</a:t>
            </a:r>
          </a:p>
        </p:txBody>
      </p:sp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2667000" y="4343400"/>
            <a:ext cx="16764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Class Info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polarPoint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Descriptors for point and cartesianPoint</a:t>
            </a:r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4191000" y="15240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2429" name="Rectangle 29"/>
          <p:cNvSpPr>
            <a:spLocks noChangeArrowheads="1"/>
          </p:cNvSpPr>
          <p:nvPr/>
        </p:nvSpPr>
        <p:spPr bwMode="auto">
          <a:xfrm>
            <a:off x="4191000" y="15240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3429000" y="1524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2432" name="Rectangle 32"/>
          <p:cNvSpPr>
            <a:spLocks noChangeArrowheads="1"/>
          </p:cNvSpPr>
          <p:nvPr/>
        </p:nvSpPr>
        <p:spPr bwMode="auto">
          <a:xfrm>
            <a:off x="3429000" y="1524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175"/>
                </a:solidFill>
              </a:rPr>
              <a:t>c</a:t>
            </a:r>
          </a:p>
        </p:txBody>
      </p:sp>
      <p:sp>
        <p:nvSpPr>
          <p:cNvPr id="102433" name="Text Box 33"/>
          <p:cNvSpPr txBox="1">
            <a:spLocks noChangeArrowheads="1"/>
          </p:cNvSpPr>
          <p:nvPr/>
        </p:nvSpPr>
        <p:spPr bwMode="auto">
          <a:xfrm>
            <a:off x="5486400" y="1524000"/>
            <a:ext cx="267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 descriptor for c</a:t>
            </a:r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>
            <a:off x="4572000" y="1752600"/>
            <a:ext cx="838200" cy="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7" name="Rectangle 37"/>
          <p:cNvSpPr>
            <a:spLocks noChangeArrowheads="1"/>
          </p:cNvSpPr>
          <p:nvPr/>
        </p:nvSpPr>
        <p:spPr bwMode="auto">
          <a:xfrm>
            <a:off x="4191000" y="2301875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2438" name="Rectangle 38"/>
          <p:cNvSpPr>
            <a:spLocks noChangeArrowheads="1"/>
          </p:cNvSpPr>
          <p:nvPr/>
        </p:nvSpPr>
        <p:spPr bwMode="auto">
          <a:xfrm>
            <a:off x="4191000" y="2301875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3429000" y="2301875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2440" name="Rectangle 40"/>
          <p:cNvSpPr>
            <a:spLocks noChangeArrowheads="1"/>
          </p:cNvSpPr>
          <p:nvPr/>
        </p:nvSpPr>
        <p:spPr bwMode="auto">
          <a:xfrm>
            <a:off x="3200400" y="2301875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175"/>
                </a:solidFill>
              </a:rPr>
              <a:t>getColor</a:t>
            </a:r>
          </a:p>
        </p:txBody>
      </p:sp>
      <p:sp>
        <p:nvSpPr>
          <p:cNvPr id="102441" name="Text Box 41"/>
          <p:cNvSpPr txBox="1">
            <a:spLocks noChangeArrowheads="1"/>
          </p:cNvSpPr>
          <p:nvPr/>
        </p:nvSpPr>
        <p:spPr bwMode="auto">
          <a:xfrm>
            <a:off x="5486400" y="2057400"/>
            <a:ext cx="2543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 descriptor  </a:t>
            </a:r>
          </a:p>
          <a:p>
            <a:r>
              <a:rPr lang="en-US">
                <a:solidFill>
                  <a:srgbClr val="FFE175"/>
                </a:solidFill>
              </a:rPr>
              <a:t>for getColor</a:t>
            </a:r>
          </a:p>
        </p:txBody>
      </p:sp>
      <p:sp>
        <p:nvSpPr>
          <p:cNvPr id="102442" name="Line 42"/>
          <p:cNvSpPr>
            <a:spLocks noChangeShapeType="1"/>
          </p:cNvSpPr>
          <p:nvPr/>
        </p:nvSpPr>
        <p:spPr bwMode="auto">
          <a:xfrm>
            <a:off x="4572000" y="2530475"/>
            <a:ext cx="838200" cy="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3" name="Rectangle 43"/>
          <p:cNvSpPr>
            <a:spLocks noChangeArrowheads="1"/>
          </p:cNvSpPr>
          <p:nvPr/>
        </p:nvSpPr>
        <p:spPr bwMode="auto">
          <a:xfrm>
            <a:off x="1219200" y="18288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2444" name="Rectangle 44"/>
          <p:cNvSpPr>
            <a:spLocks noChangeArrowheads="1"/>
          </p:cNvSpPr>
          <p:nvPr/>
        </p:nvSpPr>
        <p:spPr bwMode="auto">
          <a:xfrm>
            <a:off x="1219200" y="22098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2445" name="Rectangle 45"/>
          <p:cNvSpPr>
            <a:spLocks noChangeArrowheads="1"/>
          </p:cNvSpPr>
          <p:nvPr/>
        </p:nvSpPr>
        <p:spPr bwMode="auto">
          <a:xfrm>
            <a:off x="1219200" y="18288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2446" name="Rectangle 46"/>
          <p:cNvSpPr>
            <a:spLocks noChangeArrowheads="1"/>
          </p:cNvSpPr>
          <p:nvPr/>
        </p:nvSpPr>
        <p:spPr bwMode="auto">
          <a:xfrm>
            <a:off x="1219200" y="25908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2447" name="Line 47"/>
          <p:cNvSpPr>
            <a:spLocks noChangeShapeType="1"/>
          </p:cNvSpPr>
          <p:nvPr/>
        </p:nvSpPr>
        <p:spPr bwMode="auto">
          <a:xfrm flipV="1">
            <a:off x="1676400" y="1828800"/>
            <a:ext cx="1905000" cy="609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8" name="Line 48"/>
          <p:cNvSpPr>
            <a:spLocks noChangeShapeType="1"/>
          </p:cNvSpPr>
          <p:nvPr/>
        </p:nvSpPr>
        <p:spPr bwMode="auto">
          <a:xfrm flipV="1">
            <a:off x="1676400" y="2743200"/>
            <a:ext cx="1219200" cy="76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4" name="Rectangle 54"/>
          <p:cNvSpPr>
            <a:spLocks noChangeArrowheads="1"/>
          </p:cNvSpPr>
          <p:nvPr/>
        </p:nvSpPr>
        <p:spPr bwMode="auto">
          <a:xfrm>
            <a:off x="685800" y="1143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175"/>
                </a:solidFill>
              </a:rPr>
              <a:t>class descriptor</a:t>
            </a:r>
          </a:p>
          <a:p>
            <a:pPr algn="ctr"/>
            <a:r>
              <a:rPr lang="en-US">
                <a:solidFill>
                  <a:srgbClr val="FFE175"/>
                </a:solidFill>
              </a:rPr>
              <a:t>for point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90600" y="1349375"/>
            <a:ext cx="8045450" cy="4883150"/>
            <a:chOff x="624" y="850"/>
            <a:chExt cx="5068" cy="3076"/>
          </a:xfrm>
        </p:grpSpPr>
        <p:sp>
          <p:nvSpPr>
            <p:cNvPr id="102403" name="Rectangle 3"/>
            <p:cNvSpPr>
              <a:spLocks noChangeArrowheads="1"/>
            </p:cNvSpPr>
            <p:nvPr/>
          </p:nvSpPr>
          <p:spPr bwMode="auto">
            <a:xfrm>
              <a:off x="2688" y="2496"/>
              <a:ext cx="48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04" name="Rectangle 4"/>
            <p:cNvSpPr>
              <a:spLocks noChangeArrowheads="1"/>
            </p:cNvSpPr>
            <p:nvPr/>
          </p:nvSpPr>
          <p:spPr bwMode="auto">
            <a:xfrm>
              <a:off x="2688" y="2736"/>
              <a:ext cx="48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05" name="Rectangle 5"/>
            <p:cNvSpPr>
              <a:spLocks noChangeArrowheads="1"/>
            </p:cNvSpPr>
            <p:nvPr/>
          </p:nvSpPr>
          <p:spPr bwMode="auto">
            <a:xfrm>
              <a:off x="2688" y="2496"/>
              <a:ext cx="48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06" name="Rectangle 6"/>
            <p:cNvSpPr>
              <a:spLocks noChangeArrowheads="1"/>
            </p:cNvSpPr>
            <p:nvPr/>
          </p:nvSpPr>
          <p:spPr bwMode="auto">
            <a:xfrm>
              <a:off x="2208" y="2496"/>
              <a:ext cx="480" cy="2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07" name="Rectangle 7"/>
            <p:cNvSpPr>
              <a:spLocks noChangeArrowheads="1"/>
            </p:cNvSpPr>
            <p:nvPr/>
          </p:nvSpPr>
          <p:spPr bwMode="auto">
            <a:xfrm>
              <a:off x="2208" y="2736"/>
              <a:ext cx="480" cy="2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102408" name="Rectangle 8"/>
            <p:cNvSpPr>
              <a:spLocks noChangeArrowheads="1"/>
            </p:cNvSpPr>
            <p:nvPr/>
          </p:nvSpPr>
          <p:spPr bwMode="auto">
            <a:xfrm>
              <a:off x="2208" y="2496"/>
              <a:ext cx="480" cy="2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3504" y="2496"/>
              <a:ext cx="16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field descriptor for x</a:t>
              </a:r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>
              <a:off x="2928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1" name="Text Box 11"/>
            <p:cNvSpPr txBox="1">
              <a:spLocks noChangeArrowheads="1"/>
            </p:cNvSpPr>
            <p:nvPr/>
          </p:nvSpPr>
          <p:spPr bwMode="auto">
            <a:xfrm>
              <a:off x="3504" y="2736"/>
              <a:ext cx="16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field descriptor for y</a:t>
              </a:r>
            </a:p>
          </p:txBody>
        </p:sp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2928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3" name="Rectangle 13"/>
            <p:cNvSpPr>
              <a:spLocks noChangeArrowheads="1"/>
            </p:cNvSpPr>
            <p:nvPr/>
          </p:nvSpPr>
          <p:spPr bwMode="auto">
            <a:xfrm>
              <a:off x="2688" y="3408"/>
              <a:ext cx="48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14" name="Rectangle 14"/>
            <p:cNvSpPr>
              <a:spLocks noChangeArrowheads="1"/>
            </p:cNvSpPr>
            <p:nvPr/>
          </p:nvSpPr>
          <p:spPr bwMode="auto">
            <a:xfrm>
              <a:off x="2688" y="3408"/>
              <a:ext cx="48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15" name="Rectangle 15"/>
            <p:cNvSpPr>
              <a:spLocks noChangeArrowheads="1"/>
            </p:cNvSpPr>
            <p:nvPr/>
          </p:nvSpPr>
          <p:spPr bwMode="auto">
            <a:xfrm>
              <a:off x="2208" y="3408"/>
              <a:ext cx="480" cy="2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16" name="Rectangle 16"/>
            <p:cNvSpPr>
              <a:spLocks noChangeArrowheads="1"/>
            </p:cNvSpPr>
            <p:nvPr/>
          </p:nvSpPr>
          <p:spPr bwMode="auto">
            <a:xfrm>
              <a:off x="2064" y="3408"/>
              <a:ext cx="480" cy="2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distance</a:t>
              </a:r>
            </a:p>
          </p:txBody>
        </p:sp>
        <p:sp>
          <p:nvSpPr>
            <p:cNvPr id="102417" name="Text Box 17"/>
            <p:cNvSpPr txBox="1">
              <a:spLocks noChangeArrowheads="1"/>
            </p:cNvSpPr>
            <p:nvPr/>
          </p:nvSpPr>
          <p:spPr bwMode="auto">
            <a:xfrm>
              <a:off x="3504" y="3408"/>
              <a:ext cx="155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method descriptor </a:t>
              </a:r>
            </a:p>
            <a:p>
              <a:r>
                <a:rPr lang="en-US"/>
                <a:t>for distance</a:t>
              </a:r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>
              <a:off x="2928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9" name="Rectangle 19"/>
            <p:cNvSpPr>
              <a:spLocks noChangeArrowheads="1"/>
            </p:cNvSpPr>
            <p:nvPr/>
          </p:nvSpPr>
          <p:spPr bwMode="auto">
            <a:xfrm>
              <a:off x="864" y="2544"/>
              <a:ext cx="48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20" name="Rectangle 20"/>
            <p:cNvSpPr>
              <a:spLocks noChangeArrowheads="1"/>
            </p:cNvSpPr>
            <p:nvPr/>
          </p:nvSpPr>
          <p:spPr bwMode="auto">
            <a:xfrm>
              <a:off x="864" y="2784"/>
              <a:ext cx="48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21" name="Rectangle 21"/>
            <p:cNvSpPr>
              <a:spLocks noChangeArrowheads="1"/>
            </p:cNvSpPr>
            <p:nvPr/>
          </p:nvSpPr>
          <p:spPr bwMode="auto">
            <a:xfrm>
              <a:off x="864" y="2544"/>
              <a:ext cx="48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22" name="Rectangle 22"/>
            <p:cNvSpPr>
              <a:spLocks noChangeArrowheads="1"/>
            </p:cNvSpPr>
            <p:nvPr/>
          </p:nvSpPr>
          <p:spPr bwMode="auto">
            <a:xfrm>
              <a:off x="864" y="3024"/>
              <a:ext cx="48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 flipV="1">
              <a:off x="1152" y="2784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6" name="Line 26"/>
            <p:cNvSpPr>
              <a:spLocks noChangeShapeType="1"/>
            </p:cNvSpPr>
            <p:nvPr/>
          </p:nvSpPr>
          <p:spPr bwMode="auto">
            <a:xfrm>
              <a:off x="1152" y="3168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9" name="Rectangle 49"/>
            <p:cNvSpPr>
              <a:spLocks noChangeArrowheads="1"/>
            </p:cNvSpPr>
            <p:nvPr/>
          </p:nvSpPr>
          <p:spPr bwMode="auto">
            <a:xfrm>
              <a:off x="2688" y="2256"/>
              <a:ext cx="48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50" name="Freeform 50"/>
            <p:cNvSpPr>
              <a:spLocks/>
            </p:cNvSpPr>
            <p:nvPr/>
          </p:nvSpPr>
          <p:spPr bwMode="auto">
            <a:xfrm>
              <a:off x="2976" y="850"/>
              <a:ext cx="2716" cy="1617"/>
            </a:xfrm>
            <a:custGeom>
              <a:avLst/>
              <a:gdLst/>
              <a:ahLst/>
              <a:cxnLst>
                <a:cxn ang="0">
                  <a:pos x="0" y="1502"/>
                </a:cxn>
                <a:cxn ang="0">
                  <a:pos x="2311" y="1405"/>
                </a:cxn>
                <a:cxn ang="0">
                  <a:pos x="2428" y="231"/>
                </a:cxn>
                <a:cxn ang="0">
                  <a:pos x="1492" y="18"/>
                </a:cxn>
                <a:cxn ang="0">
                  <a:pos x="190" y="137"/>
                </a:cxn>
              </a:cxnLst>
              <a:rect l="0" t="0" r="r" b="b"/>
              <a:pathLst>
                <a:path w="2716" h="1617">
                  <a:moveTo>
                    <a:pt x="0" y="1502"/>
                  </a:moveTo>
                  <a:cubicBezTo>
                    <a:pt x="385" y="1486"/>
                    <a:pt x="1906" y="1617"/>
                    <a:pt x="2311" y="1405"/>
                  </a:cubicBezTo>
                  <a:cubicBezTo>
                    <a:pt x="2716" y="1193"/>
                    <a:pt x="2565" y="462"/>
                    <a:pt x="2428" y="231"/>
                  </a:cubicBezTo>
                  <a:cubicBezTo>
                    <a:pt x="2291" y="0"/>
                    <a:pt x="1865" y="34"/>
                    <a:pt x="1492" y="18"/>
                  </a:cubicBezTo>
                  <a:cubicBezTo>
                    <a:pt x="1119" y="2"/>
                    <a:pt x="461" y="112"/>
                    <a:pt x="190" y="13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1" name="Line 51"/>
            <p:cNvSpPr>
              <a:spLocks noChangeShapeType="1"/>
            </p:cNvSpPr>
            <p:nvPr/>
          </p:nvSpPr>
          <p:spPr bwMode="auto">
            <a:xfrm flipH="1" flipV="1">
              <a:off x="1008" y="196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2" name="Rectangle 52"/>
            <p:cNvSpPr>
              <a:spLocks noChangeArrowheads="1"/>
            </p:cNvSpPr>
            <p:nvPr/>
          </p:nvSpPr>
          <p:spPr bwMode="auto">
            <a:xfrm>
              <a:off x="2688" y="3168"/>
              <a:ext cx="480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53" name="Freeform 53"/>
            <p:cNvSpPr>
              <a:spLocks/>
            </p:cNvSpPr>
            <p:nvPr/>
          </p:nvSpPr>
          <p:spPr bwMode="auto">
            <a:xfrm>
              <a:off x="2900" y="1245"/>
              <a:ext cx="2720" cy="2255"/>
            </a:xfrm>
            <a:custGeom>
              <a:avLst/>
              <a:gdLst/>
              <a:ahLst/>
              <a:cxnLst>
                <a:cxn ang="0">
                  <a:pos x="0" y="2062"/>
                </a:cxn>
                <a:cxn ang="0">
                  <a:pos x="2311" y="1965"/>
                </a:cxn>
                <a:cxn ang="0">
                  <a:pos x="2453" y="321"/>
                </a:cxn>
                <a:cxn ang="0">
                  <a:pos x="1274" y="40"/>
                </a:cxn>
                <a:cxn ang="0">
                  <a:pos x="266" y="202"/>
                </a:cxn>
              </a:cxnLst>
              <a:rect l="0" t="0" r="r" b="b"/>
              <a:pathLst>
                <a:path w="2720" h="2255">
                  <a:moveTo>
                    <a:pt x="0" y="2062"/>
                  </a:moveTo>
                  <a:cubicBezTo>
                    <a:pt x="385" y="2046"/>
                    <a:pt x="1902" y="2255"/>
                    <a:pt x="2311" y="1965"/>
                  </a:cubicBezTo>
                  <a:cubicBezTo>
                    <a:pt x="2720" y="1675"/>
                    <a:pt x="2626" y="642"/>
                    <a:pt x="2453" y="321"/>
                  </a:cubicBezTo>
                  <a:cubicBezTo>
                    <a:pt x="2280" y="0"/>
                    <a:pt x="1638" y="60"/>
                    <a:pt x="1274" y="40"/>
                  </a:cubicBezTo>
                  <a:cubicBezTo>
                    <a:pt x="910" y="20"/>
                    <a:pt x="476" y="168"/>
                    <a:pt x="266" y="20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5" name="Rectangle 55"/>
            <p:cNvSpPr>
              <a:spLocks noChangeArrowheads="1"/>
            </p:cNvSpPr>
            <p:nvPr/>
          </p:nvSpPr>
          <p:spPr bwMode="auto">
            <a:xfrm>
              <a:off x="624" y="3552"/>
              <a:ext cx="480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E175"/>
                  </a:solidFill>
                </a:rPr>
                <a:t>class descriptor</a:t>
              </a:r>
            </a:p>
            <a:p>
              <a:pPr algn="ctr"/>
              <a:r>
                <a:rPr lang="en-US">
                  <a:solidFill>
                    <a:srgbClr val="FFE175"/>
                  </a:solidFill>
                </a:rPr>
                <a:t>for cartesianPoint</a:t>
              </a:r>
            </a:p>
          </p:txBody>
        </p:sp>
      </p:grpSp>
      <p:sp>
        <p:nvSpPr>
          <p:cNvPr id="102458" name="Rectangle 58"/>
          <p:cNvSpPr>
            <a:spLocks noChangeArrowheads="1"/>
          </p:cNvSpPr>
          <p:nvPr/>
        </p:nvSpPr>
        <p:spPr bwMode="auto">
          <a:xfrm>
            <a:off x="4191000" y="26670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2459" name="Text Box 59"/>
          <p:cNvSpPr txBox="1">
            <a:spLocks noChangeArrowheads="1"/>
          </p:cNvSpPr>
          <p:nvPr/>
        </p:nvSpPr>
        <p:spPr bwMode="auto">
          <a:xfrm>
            <a:off x="5486400" y="2819400"/>
            <a:ext cx="2466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 descriptor </a:t>
            </a:r>
          </a:p>
          <a:p>
            <a:r>
              <a:rPr lang="en-US">
                <a:solidFill>
                  <a:srgbClr val="FFE175"/>
                </a:solidFill>
              </a:rPr>
              <a:t>for distance</a:t>
            </a:r>
          </a:p>
        </p:txBody>
      </p:sp>
      <p:sp>
        <p:nvSpPr>
          <p:cNvPr id="102460" name="Line 60"/>
          <p:cNvSpPr>
            <a:spLocks noChangeShapeType="1"/>
          </p:cNvSpPr>
          <p:nvPr/>
        </p:nvSpPr>
        <p:spPr bwMode="auto">
          <a:xfrm>
            <a:off x="4572000" y="2895600"/>
            <a:ext cx="8382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1" name="Rectangle 61"/>
          <p:cNvSpPr>
            <a:spLocks noChangeArrowheads="1"/>
          </p:cNvSpPr>
          <p:nvPr/>
        </p:nvSpPr>
        <p:spPr bwMode="auto">
          <a:xfrm>
            <a:off x="3200400" y="2667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175"/>
                </a:solidFill>
              </a:rPr>
              <a:t>distance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Dispatch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37338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if (x == 0) { </a:t>
            </a:r>
          </a:p>
          <a:p>
            <a:pPr>
              <a:buFontTx/>
              <a:buNone/>
            </a:pPr>
            <a:r>
              <a:rPr lang="en-US" sz="2400" dirty="0"/>
              <a:t>	p = new point();</a:t>
            </a:r>
          </a:p>
          <a:p>
            <a:pPr>
              <a:buFontTx/>
              <a:buNone/>
            </a:pPr>
            <a:r>
              <a:rPr lang="en-US" sz="2400" dirty="0"/>
              <a:t>} else if (x &lt; 0) { </a:t>
            </a:r>
          </a:p>
          <a:p>
            <a:pPr>
              <a:buFontTx/>
              <a:buNone/>
            </a:pPr>
            <a:r>
              <a:rPr lang="en-US" sz="2400" dirty="0"/>
              <a:t>	p = new </a:t>
            </a:r>
            <a:r>
              <a:rPr lang="en-US" sz="2400" dirty="0" err="1"/>
              <a:t>cartesianPoint</a:t>
            </a:r>
            <a:r>
              <a:rPr lang="en-US" sz="2400" dirty="0"/>
              <a:t>();</a:t>
            </a:r>
          </a:p>
          <a:p>
            <a:pPr>
              <a:buFontTx/>
              <a:buNone/>
            </a:pPr>
            <a:r>
              <a:rPr lang="en-US" sz="2400" dirty="0"/>
              <a:t>} else if (x &gt; 0) { 	</a:t>
            </a:r>
          </a:p>
          <a:p>
            <a:pPr>
              <a:buFontTx/>
              <a:buNone/>
            </a:pPr>
            <a:r>
              <a:rPr lang="en-US" sz="2400" dirty="0"/>
              <a:t>	p = new </a:t>
            </a:r>
            <a:r>
              <a:rPr lang="en-US" sz="2400" dirty="0" err="1"/>
              <a:t>polarPoint</a:t>
            </a:r>
            <a:r>
              <a:rPr lang="en-US" sz="2400" dirty="0"/>
              <a:t>();</a:t>
            </a:r>
          </a:p>
          <a:p>
            <a:pPr>
              <a:buFontTx/>
              <a:buNone/>
            </a:pPr>
            <a:r>
              <a:rPr lang="en-US" sz="2400" dirty="0"/>
              <a:t>}</a:t>
            </a:r>
          </a:p>
          <a:p>
            <a:pPr>
              <a:buFontTx/>
              <a:buNone/>
            </a:pPr>
            <a:r>
              <a:rPr lang="en-US" sz="2400" dirty="0"/>
              <a:t>y = </a:t>
            </a:r>
            <a:r>
              <a:rPr lang="en-US" sz="2400" dirty="0" err="1"/>
              <a:t>p.distance</a:t>
            </a:r>
            <a:r>
              <a:rPr lang="en-US" sz="2400" dirty="0"/>
              <a:t>();</a:t>
            </a: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4038600" y="1219200"/>
            <a:ext cx="449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800"/>
              <a:t>Which distance method is invoked?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if p is a point		return(0)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if p is a cartesianPoint return(x*x + y*y)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if p is a polarPoint return(r*r)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Invoked Method Depends on Type of Receiver!</a:t>
            </a:r>
          </a:p>
          <a:p>
            <a:pPr marL="342900" indent="-342900" algn="ctr"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Dynamic Dispatch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Mechanism: Method Table</a:t>
            </a: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3276600" y="34290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4572000" y="3429000"/>
            <a:ext cx="337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701"/>
                </a:solidFill>
              </a:rPr>
              <a:t>getColor method for point</a:t>
            </a:r>
            <a:endParaRPr lang="en-US"/>
          </a:p>
        </p:txBody>
      </p:sp>
      <p:sp>
        <p:nvSpPr>
          <p:cNvPr id="327686" name="Line 6"/>
          <p:cNvSpPr>
            <a:spLocks noChangeShapeType="1"/>
          </p:cNvSpPr>
          <p:nvPr/>
        </p:nvSpPr>
        <p:spPr bwMode="auto">
          <a:xfrm>
            <a:off x="3657600" y="36576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3276600" y="38100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4572000" y="3810000"/>
            <a:ext cx="440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distance method for cartesianPoint</a:t>
            </a:r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>
            <a:off x="3657600" y="40386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3276600" y="45720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4572000" y="4572000"/>
            <a:ext cx="337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getColor method for point</a:t>
            </a:r>
            <a:endParaRPr lang="en-US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>
            <a:off x="3657600" y="48006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3276600" y="49530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694" name="Text Box 14"/>
          <p:cNvSpPr txBox="1">
            <a:spLocks noChangeArrowheads="1"/>
          </p:cNvSpPr>
          <p:nvPr/>
        </p:nvSpPr>
        <p:spPr bwMode="auto">
          <a:xfrm>
            <a:off x="4572000" y="4953000"/>
            <a:ext cx="394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distance method for polarPoint</a:t>
            </a:r>
            <a:endParaRPr lang="en-US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3657600" y="51816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696" name="Rectangle 16"/>
          <p:cNvSpPr>
            <a:spLocks noChangeArrowheads="1"/>
          </p:cNvSpPr>
          <p:nvPr/>
        </p:nvSpPr>
        <p:spPr bwMode="auto">
          <a:xfrm>
            <a:off x="3276600" y="22098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4572000" y="2209800"/>
            <a:ext cx="337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701"/>
                </a:solidFill>
              </a:rPr>
              <a:t>getColor method for point</a:t>
            </a:r>
          </a:p>
        </p:txBody>
      </p:sp>
      <p:sp>
        <p:nvSpPr>
          <p:cNvPr id="327698" name="Line 18"/>
          <p:cNvSpPr>
            <a:spLocks noChangeShapeType="1"/>
          </p:cNvSpPr>
          <p:nvPr/>
        </p:nvSpPr>
        <p:spPr bwMode="auto">
          <a:xfrm>
            <a:off x="3657600" y="2438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4572000" y="2590800"/>
            <a:ext cx="330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distance method for point</a:t>
            </a:r>
            <a:endParaRPr lang="en-US"/>
          </a:p>
        </p:txBody>
      </p:sp>
      <p:sp>
        <p:nvSpPr>
          <p:cNvPr id="327700" name="Rectangle 20"/>
          <p:cNvSpPr>
            <a:spLocks noChangeArrowheads="1"/>
          </p:cNvSpPr>
          <p:nvPr/>
        </p:nvSpPr>
        <p:spPr bwMode="auto">
          <a:xfrm>
            <a:off x="3276600" y="25908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>
            <a:off x="3733800" y="2819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02" name="Text Box 22"/>
          <p:cNvSpPr txBox="1">
            <a:spLocks noChangeArrowheads="1"/>
          </p:cNvSpPr>
          <p:nvPr/>
        </p:nvSpPr>
        <p:spPr bwMode="auto">
          <a:xfrm>
            <a:off x="381000" y="2073275"/>
            <a:ext cx="22717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method table for </a:t>
            </a:r>
          </a:p>
          <a:p>
            <a:r>
              <a:rPr lang="en-US"/>
              <a:t>point objects</a:t>
            </a:r>
          </a:p>
        </p:txBody>
      </p:sp>
      <p:sp>
        <p:nvSpPr>
          <p:cNvPr id="327703" name="Text Box 23"/>
          <p:cNvSpPr txBox="1">
            <a:spLocks noChangeArrowheads="1"/>
          </p:cNvSpPr>
          <p:nvPr/>
        </p:nvSpPr>
        <p:spPr bwMode="auto">
          <a:xfrm>
            <a:off x="381000" y="3352800"/>
            <a:ext cx="2846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method table for </a:t>
            </a:r>
          </a:p>
          <a:p>
            <a:r>
              <a:rPr lang="en-US"/>
              <a:t>cartesianPoint objects</a:t>
            </a:r>
          </a:p>
        </p:txBody>
      </p:sp>
      <p:sp>
        <p:nvSpPr>
          <p:cNvPr id="327704" name="Text Box 24"/>
          <p:cNvSpPr txBox="1">
            <a:spLocks noChangeArrowheads="1"/>
          </p:cNvSpPr>
          <p:nvPr/>
        </p:nvSpPr>
        <p:spPr bwMode="auto">
          <a:xfrm>
            <a:off x="381000" y="4495800"/>
            <a:ext cx="2390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method table for </a:t>
            </a:r>
          </a:p>
          <a:p>
            <a:r>
              <a:rPr lang="en-US"/>
              <a:t>polarPoint objects</a:t>
            </a:r>
          </a:p>
        </p:txBody>
      </p:sp>
      <p:sp>
        <p:nvSpPr>
          <p:cNvPr id="327705" name="Rectangle 25"/>
          <p:cNvSpPr>
            <a:spLocks noChangeArrowheads="1"/>
          </p:cNvSpPr>
          <p:nvPr/>
        </p:nvSpPr>
        <p:spPr bwMode="auto">
          <a:xfrm>
            <a:off x="3276600" y="53340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706" name="Line 26"/>
          <p:cNvSpPr>
            <a:spLocks noChangeShapeType="1"/>
          </p:cNvSpPr>
          <p:nvPr/>
        </p:nvSpPr>
        <p:spPr bwMode="auto">
          <a:xfrm>
            <a:off x="3657600" y="55626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07" name="Text Box 27"/>
          <p:cNvSpPr txBox="1">
            <a:spLocks noChangeArrowheads="1"/>
          </p:cNvSpPr>
          <p:nvPr/>
        </p:nvSpPr>
        <p:spPr bwMode="auto">
          <a:xfrm>
            <a:off x="4572000" y="5334000"/>
            <a:ext cx="3608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angle method for polarPoint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Invoking Methods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Compiler Numbers Methods In Each Inheritance Hierarchy</a:t>
            </a:r>
          </a:p>
          <a:p>
            <a:pPr lvl="1"/>
            <a:r>
              <a:rPr lang="en-US"/>
              <a:t>getColor is Method 0, distance is Method 1, 		angle is Method 2</a:t>
            </a:r>
          </a:p>
          <a:p>
            <a:r>
              <a:rPr lang="en-US"/>
              <a:t>Method Invocation Sites Access Corresponding Entry in Method Table</a:t>
            </a:r>
          </a:p>
          <a:p>
            <a:r>
              <a:rPr lang="en-US"/>
              <a:t>Works For Single Inheritance Only</a:t>
            </a:r>
          </a:p>
          <a:p>
            <a:pPr lvl="1"/>
            <a:r>
              <a:rPr lang="en-US"/>
              <a:t>not for multiple inheritance, multiple dispatch, or interfaces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Hierarchy in Method Symbol Tables for Points</a:t>
            </a: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1600200" y="4267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1600200" y="4267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83820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60960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distance</a:t>
            </a: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1676400" y="4953000"/>
            <a:ext cx="2466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method descriptor </a:t>
            </a:r>
          </a:p>
          <a:p>
            <a:r>
              <a:rPr lang="en-US"/>
              <a:t>for distance</a:t>
            </a:r>
          </a:p>
        </p:txBody>
      </p:sp>
      <p:sp>
        <p:nvSpPr>
          <p:cNvPr id="329736" name="Line 8"/>
          <p:cNvSpPr>
            <a:spLocks noChangeShapeType="1"/>
          </p:cNvSpPr>
          <p:nvPr/>
        </p:nvSpPr>
        <p:spPr bwMode="auto">
          <a:xfrm>
            <a:off x="19812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3886200" y="1524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329738" name="Rectangle 10"/>
          <p:cNvSpPr>
            <a:spLocks noChangeArrowheads="1"/>
          </p:cNvSpPr>
          <p:nvPr/>
        </p:nvSpPr>
        <p:spPr bwMode="auto">
          <a:xfrm>
            <a:off x="3581400" y="1768475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329739" name="Rectangle 11"/>
          <p:cNvSpPr>
            <a:spLocks noChangeArrowheads="1"/>
          </p:cNvSpPr>
          <p:nvPr/>
        </p:nvSpPr>
        <p:spPr bwMode="auto">
          <a:xfrm>
            <a:off x="3581400" y="1768475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329740" name="Rectangle 12"/>
          <p:cNvSpPr>
            <a:spLocks noChangeArrowheads="1"/>
          </p:cNvSpPr>
          <p:nvPr/>
        </p:nvSpPr>
        <p:spPr bwMode="auto">
          <a:xfrm>
            <a:off x="2819400" y="1768475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329741" name="Rectangle 13"/>
          <p:cNvSpPr>
            <a:spLocks noChangeArrowheads="1"/>
          </p:cNvSpPr>
          <p:nvPr/>
        </p:nvSpPr>
        <p:spPr bwMode="auto">
          <a:xfrm>
            <a:off x="2590800" y="1768475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175"/>
                </a:solidFill>
              </a:rPr>
              <a:t>getColor</a:t>
            </a:r>
          </a:p>
        </p:txBody>
      </p:sp>
      <p:sp>
        <p:nvSpPr>
          <p:cNvPr id="329742" name="Text Box 14"/>
          <p:cNvSpPr txBox="1">
            <a:spLocks noChangeArrowheads="1"/>
          </p:cNvSpPr>
          <p:nvPr/>
        </p:nvSpPr>
        <p:spPr bwMode="auto">
          <a:xfrm>
            <a:off x="4876800" y="1524000"/>
            <a:ext cx="2543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 descriptor  </a:t>
            </a:r>
          </a:p>
          <a:p>
            <a:r>
              <a:rPr lang="en-US">
                <a:solidFill>
                  <a:srgbClr val="FFE175"/>
                </a:solidFill>
              </a:rPr>
              <a:t>for getColor</a:t>
            </a:r>
          </a:p>
        </p:txBody>
      </p:sp>
      <p:sp>
        <p:nvSpPr>
          <p:cNvPr id="329743" name="Line 15"/>
          <p:cNvSpPr>
            <a:spLocks noChangeShapeType="1"/>
          </p:cNvSpPr>
          <p:nvPr/>
        </p:nvSpPr>
        <p:spPr bwMode="auto">
          <a:xfrm>
            <a:off x="3962400" y="1997075"/>
            <a:ext cx="838200" cy="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744" name="Rectangle 16"/>
          <p:cNvSpPr>
            <a:spLocks noChangeArrowheads="1"/>
          </p:cNvSpPr>
          <p:nvPr/>
        </p:nvSpPr>
        <p:spPr bwMode="auto">
          <a:xfrm>
            <a:off x="160020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9745" name="Rectangle 17"/>
          <p:cNvSpPr>
            <a:spLocks noChangeArrowheads="1"/>
          </p:cNvSpPr>
          <p:nvPr/>
        </p:nvSpPr>
        <p:spPr bwMode="auto">
          <a:xfrm>
            <a:off x="3581400" y="21336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329746" name="Text Box 18"/>
          <p:cNvSpPr txBox="1">
            <a:spLocks noChangeArrowheads="1"/>
          </p:cNvSpPr>
          <p:nvPr/>
        </p:nvSpPr>
        <p:spPr bwMode="auto">
          <a:xfrm>
            <a:off x="4876800" y="2286000"/>
            <a:ext cx="2466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 descriptor </a:t>
            </a:r>
          </a:p>
          <a:p>
            <a:r>
              <a:rPr lang="en-US">
                <a:solidFill>
                  <a:srgbClr val="FFE175"/>
                </a:solidFill>
              </a:rPr>
              <a:t>for distance</a:t>
            </a:r>
          </a:p>
        </p:txBody>
      </p:sp>
      <p:sp>
        <p:nvSpPr>
          <p:cNvPr id="329747" name="Line 19"/>
          <p:cNvSpPr>
            <a:spLocks noChangeShapeType="1"/>
          </p:cNvSpPr>
          <p:nvPr/>
        </p:nvSpPr>
        <p:spPr bwMode="auto">
          <a:xfrm>
            <a:off x="3962400" y="2362200"/>
            <a:ext cx="8382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748" name="Rectangle 20"/>
          <p:cNvSpPr>
            <a:spLocks noChangeArrowheads="1"/>
          </p:cNvSpPr>
          <p:nvPr/>
        </p:nvSpPr>
        <p:spPr bwMode="auto">
          <a:xfrm>
            <a:off x="25908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175"/>
                </a:solidFill>
              </a:rPr>
              <a:t>distance</a:t>
            </a:r>
          </a:p>
        </p:txBody>
      </p:sp>
      <p:sp>
        <p:nvSpPr>
          <p:cNvPr id="329749" name="Rectangle 21"/>
          <p:cNvSpPr>
            <a:spLocks noChangeArrowheads="1"/>
          </p:cNvSpPr>
          <p:nvPr/>
        </p:nvSpPr>
        <p:spPr bwMode="auto">
          <a:xfrm>
            <a:off x="4495800" y="41910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29750" name="Rectangle 22"/>
          <p:cNvSpPr>
            <a:spLocks noChangeArrowheads="1"/>
          </p:cNvSpPr>
          <p:nvPr/>
        </p:nvSpPr>
        <p:spPr bwMode="auto">
          <a:xfrm>
            <a:off x="4495800" y="41910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29751" name="Rectangle 23"/>
          <p:cNvSpPr>
            <a:spLocks noChangeArrowheads="1"/>
          </p:cNvSpPr>
          <p:nvPr/>
        </p:nvSpPr>
        <p:spPr bwMode="auto">
          <a:xfrm>
            <a:off x="3733800" y="4191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29752" name="Rectangle 24"/>
          <p:cNvSpPr>
            <a:spLocks noChangeArrowheads="1"/>
          </p:cNvSpPr>
          <p:nvPr/>
        </p:nvSpPr>
        <p:spPr bwMode="auto">
          <a:xfrm>
            <a:off x="3505200" y="4191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distance</a:t>
            </a:r>
          </a:p>
        </p:txBody>
      </p:sp>
      <p:sp>
        <p:nvSpPr>
          <p:cNvPr id="329753" name="Text Box 25"/>
          <p:cNvSpPr txBox="1">
            <a:spLocks noChangeArrowheads="1"/>
          </p:cNvSpPr>
          <p:nvPr/>
        </p:nvSpPr>
        <p:spPr bwMode="auto">
          <a:xfrm>
            <a:off x="5791200" y="3733800"/>
            <a:ext cx="2466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 descriptor </a:t>
            </a:r>
          </a:p>
          <a:p>
            <a:r>
              <a:rPr lang="en-US">
                <a:solidFill>
                  <a:schemeClr val="folHlink"/>
                </a:solidFill>
              </a:rPr>
              <a:t>for distance</a:t>
            </a:r>
          </a:p>
        </p:txBody>
      </p:sp>
      <p:sp>
        <p:nvSpPr>
          <p:cNvPr id="329754" name="Line 26"/>
          <p:cNvSpPr>
            <a:spLocks noChangeShapeType="1"/>
          </p:cNvSpPr>
          <p:nvPr/>
        </p:nvSpPr>
        <p:spPr bwMode="auto">
          <a:xfrm flipV="1">
            <a:off x="4876800" y="4267200"/>
            <a:ext cx="838200" cy="152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755" name="Rectangle 27"/>
          <p:cNvSpPr>
            <a:spLocks noChangeArrowheads="1"/>
          </p:cNvSpPr>
          <p:nvPr/>
        </p:nvSpPr>
        <p:spPr bwMode="auto">
          <a:xfrm>
            <a:off x="4495800" y="38100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29756" name="Rectangle 28"/>
          <p:cNvSpPr>
            <a:spLocks noChangeArrowheads="1"/>
          </p:cNvSpPr>
          <p:nvPr/>
        </p:nvSpPr>
        <p:spPr bwMode="auto">
          <a:xfrm>
            <a:off x="4495800" y="45720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29757" name="Rectangle 29"/>
          <p:cNvSpPr>
            <a:spLocks noChangeArrowheads="1"/>
          </p:cNvSpPr>
          <p:nvPr/>
        </p:nvSpPr>
        <p:spPr bwMode="auto">
          <a:xfrm>
            <a:off x="4495800" y="45720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29758" name="Text Box 30"/>
          <p:cNvSpPr txBox="1">
            <a:spLocks noChangeArrowheads="1"/>
          </p:cNvSpPr>
          <p:nvPr/>
        </p:nvSpPr>
        <p:spPr bwMode="auto">
          <a:xfrm>
            <a:off x="5791200" y="4572000"/>
            <a:ext cx="2466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 descriptor </a:t>
            </a:r>
          </a:p>
          <a:p>
            <a:r>
              <a:rPr lang="en-US">
                <a:solidFill>
                  <a:schemeClr val="folHlink"/>
                </a:solidFill>
              </a:rPr>
              <a:t>for angle</a:t>
            </a:r>
          </a:p>
        </p:txBody>
      </p:sp>
      <p:sp>
        <p:nvSpPr>
          <p:cNvPr id="329759" name="Line 31"/>
          <p:cNvSpPr>
            <a:spLocks noChangeShapeType="1"/>
          </p:cNvSpPr>
          <p:nvPr/>
        </p:nvSpPr>
        <p:spPr bwMode="auto">
          <a:xfrm>
            <a:off x="4876800" y="4800600"/>
            <a:ext cx="838200" cy="152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760" name="Line 32"/>
          <p:cNvSpPr>
            <a:spLocks noChangeShapeType="1"/>
          </p:cNvSpPr>
          <p:nvPr/>
        </p:nvSpPr>
        <p:spPr bwMode="auto">
          <a:xfrm flipV="1">
            <a:off x="1981200" y="2667000"/>
            <a:ext cx="1676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761" name="Line 33"/>
          <p:cNvSpPr>
            <a:spLocks noChangeShapeType="1"/>
          </p:cNvSpPr>
          <p:nvPr/>
        </p:nvSpPr>
        <p:spPr bwMode="auto">
          <a:xfrm flipH="1" flipV="1">
            <a:off x="4038600" y="2667000"/>
            <a:ext cx="838200" cy="1295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762" name="Rectangle 34"/>
          <p:cNvSpPr>
            <a:spLocks noChangeArrowheads="1"/>
          </p:cNvSpPr>
          <p:nvPr/>
        </p:nvSpPr>
        <p:spPr bwMode="auto">
          <a:xfrm>
            <a:off x="3505200" y="4572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angle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Lookup In Method Symbol Tables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Starts with method table of declared class of receiver object</a:t>
            </a:r>
          </a:p>
          <a:p>
            <a:r>
              <a:rPr lang="en-US"/>
              <a:t>Goes up class hierarchy until method found</a:t>
            </a:r>
          </a:p>
          <a:p>
            <a:pPr lvl="1"/>
            <a:r>
              <a:rPr lang="en-US"/>
              <a:t>point p; p = new point(); p.distance();</a:t>
            </a:r>
          </a:p>
          <a:p>
            <a:pPr lvl="2"/>
            <a:r>
              <a:rPr lang="en-US"/>
              <a:t>finds distance in point method symbol table</a:t>
            </a:r>
          </a:p>
          <a:p>
            <a:pPr lvl="1"/>
            <a:r>
              <a:rPr lang="en-US"/>
              <a:t>point p; p = new cartesianPoint(); p.distance();</a:t>
            </a:r>
          </a:p>
          <a:p>
            <a:pPr lvl="2"/>
            <a:r>
              <a:rPr lang="en-US"/>
              <a:t>finds distance in point method symbol table</a:t>
            </a:r>
          </a:p>
          <a:p>
            <a:pPr lvl="1"/>
            <a:r>
              <a:rPr lang="en-US"/>
              <a:t>cartesianPoint p; p = new cartesianPoint(); p.getColor();</a:t>
            </a:r>
          </a:p>
          <a:p>
            <a:pPr lvl="2"/>
            <a:r>
              <a:rPr lang="en-US"/>
              <a:t>finds getColor in point method symbol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Versus Dynamic Lookup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Static lookup done at compile time for type checking and code generation </a:t>
            </a:r>
          </a:p>
          <a:p>
            <a:r>
              <a:rPr lang="en-US"/>
              <a:t>Dynamic lookup done when program runs to dispatch method call</a:t>
            </a:r>
          </a:p>
          <a:p>
            <a:r>
              <a:rPr lang="en-US"/>
              <a:t>Static and dynamic lookup results may differ!</a:t>
            </a:r>
          </a:p>
          <a:p>
            <a:pPr lvl="1"/>
            <a:r>
              <a:rPr lang="en-US"/>
              <a:t>point p; p = new cartesianPoint(); p.distance();</a:t>
            </a:r>
          </a:p>
          <a:p>
            <a:pPr lvl="2"/>
            <a:r>
              <a:rPr lang="en-US"/>
              <a:t>Static lookup finds distance in point method table</a:t>
            </a:r>
          </a:p>
          <a:p>
            <a:pPr lvl="2"/>
            <a:r>
              <a:rPr lang="en-US"/>
              <a:t>Dynamic lookup invokes distance in cartesianPoint class</a:t>
            </a:r>
          </a:p>
          <a:p>
            <a:pPr lvl="2"/>
            <a:r>
              <a:rPr lang="en-US"/>
              <a:t>Dynamic dispatch mechanism used to make this happen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Vector Add Method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void add(int x) { </a:t>
            </a:r>
          </a:p>
          <a:p>
            <a:pPr>
              <a:buFontTx/>
              <a:buNone/>
            </a:pPr>
            <a:r>
              <a:rPr lang="en-US" sz="2800"/>
              <a:t>		int i;</a:t>
            </a:r>
          </a:p>
          <a:p>
            <a:pPr>
              <a:buFontTx/>
              <a:buNone/>
            </a:pPr>
            <a:r>
              <a:rPr lang="en-US" sz="2800"/>
              <a:t>		i = 0;</a:t>
            </a:r>
          </a:p>
          <a:p>
            <a:pPr>
              <a:buFontTx/>
              <a:buNone/>
            </a:pPr>
            <a:r>
              <a:rPr lang="en-US" sz="2800"/>
              <a:t>		while (i &lt; v.length) </a:t>
            </a:r>
          </a:p>
          <a:p>
            <a:pPr>
              <a:buFontTx/>
              <a:buNone/>
            </a:pPr>
            <a:r>
              <a:rPr lang="en-US" sz="2800"/>
              <a:t>			v[i] = v[i]+x;</a:t>
            </a:r>
          </a:p>
          <a:p>
            <a:pPr>
              <a:buFontTx/>
              <a:buNone/>
            </a:pPr>
            <a:r>
              <a:rPr lang="en-US" sz="2800"/>
              <a:t>			i = i+1;</a:t>
            </a:r>
          </a:p>
          <a:p>
            <a:pPr>
              <a:buFontTx/>
              <a:buNone/>
            </a:pPr>
            <a:r>
              <a:rPr lang="en-US" sz="2800"/>
              <a:t>	}</a:t>
            </a:r>
          </a:p>
          <a:p>
            <a:endParaRPr lang="en-US"/>
          </a:p>
        </p:txBody>
      </p:sp>
      <p:sp>
        <p:nvSpPr>
          <p:cNvPr id="73732" name="Rectangle 1028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33" name="Rectangle 1029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3734" name="Rectangle 1030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35" name="Rectangle 1031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3736" name="Rectangle 1032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73737" name="Rectangle 1033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73738" name="Rectangle 1034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41" name="Line 1037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Rectangle 1039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44" name="Rectangle 1040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745" name="Rectangle 1041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3746" name="Rectangle 1042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3747" name="Rectangle 1043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3748" name="Line 1044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Freeform 1045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70" name="Rectangle 1066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and Dynamic Tables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r>
              <a:rPr lang="en-US"/>
              <a:t>Static Method Symbol Table</a:t>
            </a:r>
          </a:p>
          <a:p>
            <a:pPr lvl="1"/>
            <a:r>
              <a:rPr lang="en-US"/>
              <a:t>Used to look up method definitions at compile time</a:t>
            </a:r>
          </a:p>
          <a:p>
            <a:pPr lvl="1"/>
            <a:r>
              <a:rPr lang="en-US"/>
              <a:t>Index is method name</a:t>
            </a:r>
          </a:p>
          <a:p>
            <a:pPr lvl="1"/>
            <a:r>
              <a:rPr lang="en-US"/>
              <a:t>Lookup starts at method symbol table determined by declared type of receiver object</a:t>
            </a:r>
          </a:p>
          <a:p>
            <a:pPr lvl="1"/>
            <a:r>
              <a:rPr lang="en-US"/>
              <a:t>Lookup may traverse multiple symbol tables</a:t>
            </a:r>
          </a:p>
          <a:p>
            <a:r>
              <a:rPr lang="en-US"/>
              <a:t>Dynamic Method Table</a:t>
            </a:r>
          </a:p>
          <a:p>
            <a:pPr lvl="1"/>
            <a:r>
              <a:rPr lang="en-US"/>
              <a:t>Used to look up method to invoke at run time</a:t>
            </a:r>
          </a:p>
          <a:p>
            <a:pPr lvl="1"/>
            <a:r>
              <a:rPr lang="en-US"/>
              <a:t>Index is method number</a:t>
            </a:r>
          </a:p>
          <a:p>
            <a:pPr lvl="1"/>
            <a:r>
              <a:rPr lang="en-US"/>
              <a:t>Lookup simply accesses a single table element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ChangeArrowheads="1"/>
          </p:cNvSpPr>
          <p:nvPr/>
        </p:nvSpPr>
        <p:spPr bwMode="auto">
          <a:xfrm>
            <a:off x="304800" y="29718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178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E701"/>
                </a:solidFill>
              </a:rPr>
              <a:t>getColor method </a:t>
            </a:r>
          </a:p>
          <a:p>
            <a:r>
              <a:rPr lang="en-US" sz="1800">
                <a:solidFill>
                  <a:srgbClr val="FFE701"/>
                </a:solidFill>
              </a:rPr>
              <a:t>for point</a:t>
            </a:r>
            <a:endParaRPr lang="en-US" sz="1800"/>
          </a:p>
        </p:txBody>
      </p:sp>
      <p:sp>
        <p:nvSpPr>
          <p:cNvPr id="333828" name="Line 4"/>
          <p:cNvSpPr>
            <a:spLocks noChangeShapeType="1"/>
          </p:cNvSpPr>
          <p:nvPr/>
        </p:nvSpPr>
        <p:spPr bwMode="auto">
          <a:xfrm flipV="1">
            <a:off x="685800" y="3048000"/>
            <a:ext cx="8382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304800" y="33528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1600200" y="3425825"/>
            <a:ext cx="180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distance method </a:t>
            </a:r>
          </a:p>
          <a:p>
            <a:r>
              <a:rPr lang="en-US" sz="1800"/>
              <a:t>for cartesianPoint</a:t>
            </a:r>
          </a:p>
        </p:txBody>
      </p:sp>
      <p:sp>
        <p:nvSpPr>
          <p:cNvPr id="333831" name="Line 7"/>
          <p:cNvSpPr>
            <a:spLocks noChangeShapeType="1"/>
          </p:cNvSpPr>
          <p:nvPr/>
        </p:nvSpPr>
        <p:spPr bwMode="auto">
          <a:xfrm>
            <a:off x="685800" y="3581400"/>
            <a:ext cx="914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2" name="Rectangle 8"/>
          <p:cNvSpPr>
            <a:spLocks noChangeArrowheads="1"/>
          </p:cNvSpPr>
          <p:nvPr/>
        </p:nvSpPr>
        <p:spPr bwMode="auto">
          <a:xfrm>
            <a:off x="304800" y="44958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3833" name="Text Box 9"/>
          <p:cNvSpPr txBox="1">
            <a:spLocks noChangeArrowheads="1"/>
          </p:cNvSpPr>
          <p:nvPr/>
        </p:nvSpPr>
        <p:spPr bwMode="auto">
          <a:xfrm>
            <a:off x="1600200" y="4191000"/>
            <a:ext cx="178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E175"/>
                </a:solidFill>
              </a:rPr>
              <a:t>getColor method </a:t>
            </a:r>
          </a:p>
          <a:p>
            <a:r>
              <a:rPr lang="en-US" sz="1800">
                <a:solidFill>
                  <a:srgbClr val="FFE175"/>
                </a:solidFill>
              </a:rPr>
              <a:t>for point</a:t>
            </a:r>
            <a:endParaRPr lang="en-US" sz="1800"/>
          </a:p>
        </p:txBody>
      </p:sp>
      <p:sp>
        <p:nvSpPr>
          <p:cNvPr id="333834" name="Line 10"/>
          <p:cNvSpPr>
            <a:spLocks noChangeShapeType="1"/>
          </p:cNvSpPr>
          <p:nvPr/>
        </p:nvSpPr>
        <p:spPr bwMode="auto">
          <a:xfrm flipV="1">
            <a:off x="685800" y="4495800"/>
            <a:ext cx="9144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5" name="Rectangle 11"/>
          <p:cNvSpPr>
            <a:spLocks noChangeArrowheads="1"/>
          </p:cNvSpPr>
          <p:nvPr/>
        </p:nvSpPr>
        <p:spPr bwMode="auto">
          <a:xfrm>
            <a:off x="304800" y="48768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3836" name="Text Box 12"/>
          <p:cNvSpPr txBox="1">
            <a:spLocks noChangeArrowheads="1"/>
          </p:cNvSpPr>
          <p:nvPr/>
        </p:nvSpPr>
        <p:spPr bwMode="auto">
          <a:xfrm>
            <a:off x="1600200" y="4800600"/>
            <a:ext cx="173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distance method </a:t>
            </a:r>
          </a:p>
          <a:p>
            <a:r>
              <a:rPr lang="en-US" sz="1800">
                <a:solidFill>
                  <a:schemeClr val="folHlink"/>
                </a:solidFill>
              </a:rPr>
              <a:t>for polarPoint</a:t>
            </a:r>
            <a:endParaRPr lang="en-US" sz="1800"/>
          </a:p>
        </p:txBody>
      </p:sp>
      <p:sp>
        <p:nvSpPr>
          <p:cNvPr id="333837" name="Line 13"/>
          <p:cNvSpPr>
            <a:spLocks noChangeShapeType="1"/>
          </p:cNvSpPr>
          <p:nvPr/>
        </p:nvSpPr>
        <p:spPr bwMode="auto">
          <a:xfrm>
            <a:off x="685800" y="5105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8" name="Rectangle 14"/>
          <p:cNvSpPr>
            <a:spLocks noChangeArrowheads="1"/>
          </p:cNvSpPr>
          <p:nvPr/>
        </p:nvSpPr>
        <p:spPr bwMode="auto">
          <a:xfrm>
            <a:off x="304800" y="1219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3839" name="Text Box 15"/>
          <p:cNvSpPr txBox="1">
            <a:spLocks noChangeArrowheads="1"/>
          </p:cNvSpPr>
          <p:nvPr/>
        </p:nvSpPr>
        <p:spPr bwMode="auto">
          <a:xfrm>
            <a:off x="1600200" y="990600"/>
            <a:ext cx="178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E701"/>
                </a:solidFill>
              </a:rPr>
              <a:t>getColor method </a:t>
            </a:r>
          </a:p>
          <a:p>
            <a:r>
              <a:rPr lang="en-US" sz="1800">
                <a:solidFill>
                  <a:srgbClr val="FFE701"/>
                </a:solidFill>
              </a:rPr>
              <a:t>for point</a:t>
            </a:r>
          </a:p>
        </p:txBody>
      </p:sp>
      <p:sp>
        <p:nvSpPr>
          <p:cNvPr id="333840" name="Line 16"/>
          <p:cNvSpPr>
            <a:spLocks noChangeShapeType="1"/>
          </p:cNvSpPr>
          <p:nvPr/>
        </p:nvSpPr>
        <p:spPr bwMode="auto">
          <a:xfrm flipV="1">
            <a:off x="685800" y="1295400"/>
            <a:ext cx="914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1" name="Text Box 17"/>
          <p:cNvSpPr txBox="1">
            <a:spLocks noChangeArrowheads="1"/>
          </p:cNvSpPr>
          <p:nvPr/>
        </p:nvSpPr>
        <p:spPr bwMode="auto">
          <a:xfrm>
            <a:off x="1600200" y="1673225"/>
            <a:ext cx="173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E175"/>
                </a:solidFill>
              </a:rPr>
              <a:t>distance method </a:t>
            </a:r>
          </a:p>
          <a:p>
            <a:r>
              <a:rPr lang="en-US" sz="1800">
                <a:solidFill>
                  <a:srgbClr val="FFE175"/>
                </a:solidFill>
              </a:rPr>
              <a:t>for point</a:t>
            </a:r>
            <a:endParaRPr lang="en-US" sz="1800"/>
          </a:p>
        </p:txBody>
      </p:sp>
      <p:sp>
        <p:nvSpPr>
          <p:cNvPr id="333842" name="Rectangle 18"/>
          <p:cNvSpPr>
            <a:spLocks noChangeArrowheads="1"/>
          </p:cNvSpPr>
          <p:nvPr/>
        </p:nvSpPr>
        <p:spPr bwMode="auto">
          <a:xfrm>
            <a:off x="304800" y="1600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3843" name="Line 19"/>
          <p:cNvSpPr>
            <a:spLocks noChangeShapeType="1"/>
          </p:cNvSpPr>
          <p:nvPr/>
        </p:nvSpPr>
        <p:spPr bwMode="auto">
          <a:xfrm>
            <a:off x="762000" y="1828800"/>
            <a:ext cx="8382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4" name="Rectangle 20"/>
          <p:cNvSpPr>
            <a:spLocks noChangeArrowheads="1"/>
          </p:cNvSpPr>
          <p:nvPr/>
        </p:nvSpPr>
        <p:spPr bwMode="auto">
          <a:xfrm>
            <a:off x="304800" y="52578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3845" name="Line 21"/>
          <p:cNvSpPr>
            <a:spLocks noChangeShapeType="1"/>
          </p:cNvSpPr>
          <p:nvPr/>
        </p:nvSpPr>
        <p:spPr bwMode="auto">
          <a:xfrm>
            <a:off x="685800" y="5486400"/>
            <a:ext cx="914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6" name="Text Box 22"/>
          <p:cNvSpPr txBox="1">
            <a:spLocks noChangeArrowheads="1"/>
          </p:cNvSpPr>
          <p:nvPr/>
        </p:nvSpPr>
        <p:spPr bwMode="auto">
          <a:xfrm>
            <a:off x="1600200" y="5486400"/>
            <a:ext cx="180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angle method for </a:t>
            </a:r>
          </a:p>
          <a:p>
            <a:r>
              <a:rPr lang="en-US" sz="1800">
                <a:solidFill>
                  <a:schemeClr val="folHlink"/>
                </a:solidFill>
              </a:rPr>
              <a:t>polarPoint</a:t>
            </a:r>
            <a:endParaRPr lang="en-US" sz="1800"/>
          </a:p>
        </p:txBody>
      </p:sp>
      <p:sp>
        <p:nvSpPr>
          <p:cNvPr id="333847" name="Rectangle 23"/>
          <p:cNvSpPr>
            <a:spLocks noChangeArrowheads="1"/>
          </p:cNvSpPr>
          <p:nvPr/>
        </p:nvSpPr>
        <p:spPr bwMode="auto">
          <a:xfrm>
            <a:off x="4876800" y="4724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33848" name="Rectangle 24"/>
          <p:cNvSpPr>
            <a:spLocks noChangeArrowheads="1"/>
          </p:cNvSpPr>
          <p:nvPr/>
        </p:nvSpPr>
        <p:spPr bwMode="auto">
          <a:xfrm>
            <a:off x="4876800" y="4724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33849" name="Rectangle 25"/>
          <p:cNvSpPr>
            <a:spLocks noChangeArrowheads="1"/>
          </p:cNvSpPr>
          <p:nvPr/>
        </p:nvSpPr>
        <p:spPr bwMode="auto">
          <a:xfrm>
            <a:off x="4114800" y="4724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33850" name="Rectangle 26"/>
          <p:cNvSpPr>
            <a:spLocks noChangeArrowheads="1"/>
          </p:cNvSpPr>
          <p:nvPr/>
        </p:nvSpPr>
        <p:spPr bwMode="auto">
          <a:xfrm>
            <a:off x="3886200" y="4724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distance</a:t>
            </a:r>
          </a:p>
        </p:txBody>
      </p:sp>
      <p:sp>
        <p:nvSpPr>
          <p:cNvPr id="333851" name="Text Box 27"/>
          <p:cNvSpPr txBox="1">
            <a:spLocks noChangeArrowheads="1"/>
          </p:cNvSpPr>
          <p:nvPr/>
        </p:nvSpPr>
        <p:spPr bwMode="auto">
          <a:xfrm>
            <a:off x="4419600" y="5483225"/>
            <a:ext cx="189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method descriptor </a:t>
            </a:r>
          </a:p>
          <a:p>
            <a:r>
              <a:rPr lang="en-US" sz="1800"/>
              <a:t>for distance</a:t>
            </a:r>
          </a:p>
        </p:txBody>
      </p:sp>
      <p:sp>
        <p:nvSpPr>
          <p:cNvPr id="333852" name="Line 28"/>
          <p:cNvSpPr>
            <a:spLocks noChangeShapeType="1"/>
          </p:cNvSpPr>
          <p:nvPr/>
        </p:nvSpPr>
        <p:spPr bwMode="auto">
          <a:xfrm>
            <a:off x="5257800" y="4953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53" name="Rectangle 29"/>
          <p:cNvSpPr>
            <a:spLocks noChangeArrowheads="1"/>
          </p:cNvSpPr>
          <p:nvPr/>
        </p:nvSpPr>
        <p:spPr bwMode="auto">
          <a:xfrm>
            <a:off x="6019800" y="167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rgbClr val="FFE175"/>
              </a:solidFill>
            </a:endParaRPr>
          </a:p>
        </p:txBody>
      </p:sp>
      <p:sp>
        <p:nvSpPr>
          <p:cNvPr id="333854" name="Rectangle 30"/>
          <p:cNvSpPr>
            <a:spLocks noChangeArrowheads="1"/>
          </p:cNvSpPr>
          <p:nvPr/>
        </p:nvSpPr>
        <p:spPr bwMode="auto">
          <a:xfrm>
            <a:off x="5715000" y="1920875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rgbClr val="FFE175"/>
              </a:solidFill>
            </a:endParaRPr>
          </a:p>
        </p:txBody>
      </p:sp>
      <p:sp>
        <p:nvSpPr>
          <p:cNvPr id="333855" name="Rectangle 31"/>
          <p:cNvSpPr>
            <a:spLocks noChangeArrowheads="1"/>
          </p:cNvSpPr>
          <p:nvPr/>
        </p:nvSpPr>
        <p:spPr bwMode="auto">
          <a:xfrm>
            <a:off x="5715000" y="1920875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rgbClr val="FFE175"/>
              </a:solidFill>
            </a:endParaRPr>
          </a:p>
        </p:txBody>
      </p:sp>
      <p:sp>
        <p:nvSpPr>
          <p:cNvPr id="333856" name="Rectangle 32"/>
          <p:cNvSpPr>
            <a:spLocks noChangeArrowheads="1"/>
          </p:cNvSpPr>
          <p:nvPr/>
        </p:nvSpPr>
        <p:spPr bwMode="auto">
          <a:xfrm>
            <a:off x="4953000" y="1920875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rgbClr val="FFE175"/>
              </a:solidFill>
            </a:endParaRPr>
          </a:p>
        </p:txBody>
      </p:sp>
      <p:sp>
        <p:nvSpPr>
          <p:cNvPr id="333857" name="Rectangle 33"/>
          <p:cNvSpPr>
            <a:spLocks noChangeArrowheads="1"/>
          </p:cNvSpPr>
          <p:nvPr/>
        </p:nvSpPr>
        <p:spPr bwMode="auto">
          <a:xfrm>
            <a:off x="4724400" y="1920875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E175"/>
                </a:solidFill>
              </a:rPr>
              <a:t>getColor</a:t>
            </a:r>
          </a:p>
        </p:txBody>
      </p:sp>
      <p:sp>
        <p:nvSpPr>
          <p:cNvPr id="333858" name="Text Box 34"/>
          <p:cNvSpPr txBox="1">
            <a:spLocks noChangeArrowheads="1"/>
          </p:cNvSpPr>
          <p:nvPr/>
        </p:nvSpPr>
        <p:spPr bwMode="auto">
          <a:xfrm>
            <a:off x="6781800" y="1752600"/>
            <a:ext cx="195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E175"/>
                </a:solidFill>
              </a:rPr>
              <a:t>method descriptor  </a:t>
            </a:r>
          </a:p>
          <a:p>
            <a:r>
              <a:rPr lang="en-US" sz="1800">
                <a:solidFill>
                  <a:srgbClr val="FFE175"/>
                </a:solidFill>
              </a:rPr>
              <a:t>for getColor</a:t>
            </a:r>
          </a:p>
        </p:txBody>
      </p:sp>
      <p:sp>
        <p:nvSpPr>
          <p:cNvPr id="333859" name="Line 35"/>
          <p:cNvSpPr>
            <a:spLocks noChangeShapeType="1"/>
          </p:cNvSpPr>
          <p:nvPr/>
        </p:nvSpPr>
        <p:spPr bwMode="auto">
          <a:xfrm flipV="1">
            <a:off x="6096000" y="2057400"/>
            <a:ext cx="685800" cy="92075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60" name="Rectangle 36"/>
          <p:cNvSpPr>
            <a:spLocks noChangeArrowheads="1"/>
          </p:cNvSpPr>
          <p:nvPr/>
        </p:nvSpPr>
        <p:spPr bwMode="auto">
          <a:xfrm>
            <a:off x="4876800" y="434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33861" name="Rectangle 37"/>
          <p:cNvSpPr>
            <a:spLocks noChangeArrowheads="1"/>
          </p:cNvSpPr>
          <p:nvPr/>
        </p:nvSpPr>
        <p:spPr bwMode="auto">
          <a:xfrm>
            <a:off x="5715000" y="2286000"/>
            <a:ext cx="762000" cy="381000"/>
          </a:xfrm>
          <a:prstGeom prst="rect">
            <a:avLst/>
          </a:prstGeom>
          <a:noFill/>
          <a:ln w="3810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rgbClr val="FFE175"/>
              </a:solidFill>
            </a:endParaRPr>
          </a:p>
        </p:txBody>
      </p:sp>
      <p:sp>
        <p:nvSpPr>
          <p:cNvPr id="333862" name="Text Box 38"/>
          <p:cNvSpPr txBox="1">
            <a:spLocks noChangeArrowheads="1"/>
          </p:cNvSpPr>
          <p:nvPr/>
        </p:nvSpPr>
        <p:spPr bwMode="auto">
          <a:xfrm>
            <a:off x="6858000" y="2514600"/>
            <a:ext cx="189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E175"/>
                </a:solidFill>
              </a:rPr>
              <a:t>method descriptor </a:t>
            </a:r>
          </a:p>
          <a:p>
            <a:r>
              <a:rPr lang="en-US" sz="1800">
                <a:solidFill>
                  <a:srgbClr val="FFE175"/>
                </a:solidFill>
              </a:rPr>
              <a:t>for distance</a:t>
            </a:r>
          </a:p>
        </p:txBody>
      </p:sp>
      <p:sp>
        <p:nvSpPr>
          <p:cNvPr id="333863" name="Line 39"/>
          <p:cNvSpPr>
            <a:spLocks noChangeShapeType="1"/>
          </p:cNvSpPr>
          <p:nvPr/>
        </p:nvSpPr>
        <p:spPr bwMode="auto">
          <a:xfrm>
            <a:off x="6096000" y="2514600"/>
            <a:ext cx="68580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64" name="Rectangle 40"/>
          <p:cNvSpPr>
            <a:spLocks noChangeArrowheads="1"/>
          </p:cNvSpPr>
          <p:nvPr/>
        </p:nvSpPr>
        <p:spPr bwMode="auto">
          <a:xfrm>
            <a:off x="4724400" y="2286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E175"/>
                </a:solidFill>
              </a:rPr>
              <a:t>distance</a:t>
            </a:r>
          </a:p>
        </p:txBody>
      </p:sp>
      <p:sp>
        <p:nvSpPr>
          <p:cNvPr id="333865" name="Rectangle 41"/>
          <p:cNvSpPr>
            <a:spLocks noChangeArrowheads="1"/>
          </p:cNvSpPr>
          <p:nvPr/>
        </p:nvSpPr>
        <p:spPr bwMode="auto">
          <a:xfrm>
            <a:off x="6629400" y="43434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33866" name="Rectangle 42"/>
          <p:cNvSpPr>
            <a:spLocks noChangeArrowheads="1"/>
          </p:cNvSpPr>
          <p:nvPr/>
        </p:nvSpPr>
        <p:spPr bwMode="auto">
          <a:xfrm>
            <a:off x="6629400" y="43434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33867" name="Rectangle 43"/>
          <p:cNvSpPr>
            <a:spLocks noChangeArrowheads="1"/>
          </p:cNvSpPr>
          <p:nvPr/>
        </p:nvSpPr>
        <p:spPr bwMode="auto">
          <a:xfrm>
            <a:off x="5867400" y="434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33868" name="Rectangle 44"/>
          <p:cNvSpPr>
            <a:spLocks noChangeArrowheads="1"/>
          </p:cNvSpPr>
          <p:nvPr/>
        </p:nvSpPr>
        <p:spPr bwMode="auto">
          <a:xfrm>
            <a:off x="5791200" y="434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distance</a:t>
            </a:r>
          </a:p>
        </p:txBody>
      </p:sp>
      <p:sp>
        <p:nvSpPr>
          <p:cNvPr id="333869" name="Text Box 45"/>
          <p:cNvSpPr txBox="1">
            <a:spLocks noChangeArrowheads="1"/>
          </p:cNvSpPr>
          <p:nvPr/>
        </p:nvSpPr>
        <p:spPr bwMode="auto">
          <a:xfrm>
            <a:off x="6934200" y="3200400"/>
            <a:ext cx="189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method descriptor </a:t>
            </a:r>
          </a:p>
          <a:p>
            <a:r>
              <a:rPr lang="en-US" sz="1800">
                <a:solidFill>
                  <a:schemeClr val="folHlink"/>
                </a:solidFill>
              </a:rPr>
              <a:t>for distance</a:t>
            </a:r>
          </a:p>
        </p:txBody>
      </p:sp>
      <p:sp>
        <p:nvSpPr>
          <p:cNvPr id="333870" name="Rectangle 46"/>
          <p:cNvSpPr>
            <a:spLocks noChangeArrowheads="1"/>
          </p:cNvSpPr>
          <p:nvPr/>
        </p:nvSpPr>
        <p:spPr bwMode="auto">
          <a:xfrm>
            <a:off x="6629400" y="39624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33871" name="Rectangle 47"/>
          <p:cNvSpPr>
            <a:spLocks noChangeArrowheads="1"/>
          </p:cNvSpPr>
          <p:nvPr/>
        </p:nvSpPr>
        <p:spPr bwMode="auto">
          <a:xfrm>
            <a:off x="6629400" y="47244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33872" name="Rectangle 48"/>
          <p:cNvSpPr>
            <a:spLocks noChangeArrowheads="1"/>
          </p:cNvSpPr>
          <p:nvPr/>
        </p:nvSpPr>
        <p:spPr bwMode="auto">
          <a:xfrm>
            <a:off x="6629400" y="4724400"/>
            <a:ext cx="762000" cy="381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33873" name="Text Box 49"/>
          <p:cNvSpPr txBox="1">
            <a:spLocks noChangeArrowheads="1"/>
          </p:cNvSpPr>
          <p:nvPr/>
        </p:nvSpPr>
        <p:spPr bwMode="auto">
          <a:xfrm>
            <a:off x="6781800" y="5257800"/>
            <a:ext cx="189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method descriptor </a:t>
            </a:r>
          </a:p>
          <a:p>
            <a:r>
              <a:rPr lang="en-US" sz="1800">
                <a:solidFill>
                  <a:schemeClr val="folHlink"/>
                </a:solidFill>
              </a:rPr>
              <a:t>for angle</a:t>
            </a:r>
          </a:p>
        </p:txBody>
      </p:sp>
      <p:sp>
        <p:nvSpPr>
          <p:cNvPr id="333874" name="Line 50"/>
          <p:cNvSpPr>
            <a:spLocks noChangeShapeType="1"/>
          </p:cNvSpPr>
          <p:nvPr/>
        </p:nvSpPr>
        <p:spPr bwMode="auto">
          <a:xfrm flipV="1">
            <a:off x="5257800" y="2819400"/>
            <a:ext cx="685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75" name="Line 51"/>
          <p:cNvSpPr>
            <a:spLocks noChangeShapeType="1"/>
          </p:cNvSpPr>
          <p:nvPr/>
        </p:nvSpPr>
        <p:spPr bwMode="auto">
          <a:xfrm flipH="1" flipV="1">
            <a:off x="6172200" y="2819400"/>
            <a:ext cx="838200" cy="1295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76" name="Rectangle 52"/>
          <p:cNvSpPr>
            <a:spLocks noChangeArrowheads="1"/>
          </p:cNvSpPr>
          <p:nvPr/>
        </p:nvSpPr>
        <p:spPr bwMode="auto">
          <a:xfrm>
            <a:off x="5867400" y="4724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angle</a:t>
            </a:r>
          </a:p>
        </p:txBody>
      </p:sp>
      <p:sp>
        <p:nvSpPr>
          <p:cNvPr id="333877" name="Freeform 53"/>
          <p:cNvSpPr>
            <a:spLocks/>
          </p:cNvSpPr>
          <p:nvPr/>
        </p:nvSpPr>
        <p:spPr bwMode="auto">
          <a:xfrm>
            <a:off x="7010400" y="3810000"/>
            <a:ext cx="9906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528" y="368"/>
              </a:cxn>
              <a:cxn ang="0">
                <a:pos x="576" y="0"/>
              </a:cxn>
            </a:cxnLst>
            <a:rect l="0" t="0" r="r" b="b"/>
            <a:pathLst>
              <a:path w="624" h="480">
                <a:moveTo>
                  <a:pt x="0" y="480"/>
                </a:moveTo>
                <a:cubicBezTo>
                  <a:pt x="88" y="461"/>
                  <a:pt x="432" y="448"/>
                  <a:pt x="528" y="368"/>
                </a:cubicBezTo>
                <a:cubicBezTo>
                  <a:pt x="624" y="288"/>
                  <a:pt x="566" y="77"/>
                  <a:pt x="576" y="0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78" name="Freeform 54"/>
          <p:cNvSpPr>
            <a:spLocks/>
          </p:cNvSpPr>
          <p:nvPr/>
        </p:nvSpPr>
        <p:spPr bwMode="auto">
          <a:xfrm>
            <a:off x="7086600" y="4932363"/>
            <a:ext cx="838200" cy="401637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403" y="40"/>
              </a:cxn>
              <a:cxn ang="0">
                <a:pos x="528" y="253"/>
              </a:cxn>
            </a:cxnLst>
            <a:rect l="0" t="0" r="r" b="b"/>
            <a:pathLst>
              <a:path w="528" h="253">
                <a:moveTo>
                  <a:pt x="0" y="13"/>
                </a:moveTo>
                <a:cubicBezTo>
                  <a:pt x="67" y="17"/>
                  <a:pt x="315" y="0"/>
                  <a:pt x="403" y="40"/>
                </a:cubicBezTo>
                <a:cubicBezTo>
                  <a:pt x="491" y="80"/>
                  <a:pt x="502" y="209"/>
                  <a:pt x="528" y="253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</a:t>
            </a:r>
            <a:r>
              <a:rPr lang="en-US" sz="2800">
                <a:solidFill>
                  <a:srgbClr val="FF00FF"/>
                </a:solidFill>
              </a:rPr>
              <a:t>i = 0;</a:t>
            </a:r>
            <a:endParaRPr lang="en-US" sz="2800"/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(i &lt; v.length)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v[i]+x;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i+1;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0</a:t>
            </a:r>
            <a:endParaRPr 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</a:t>
            </a:r>
            <a:r>
              <a:rPr lang="en-US" sz="2800">
                <a:solidFill>
                  <a:srgbClr val="FF00FF"/>
                </a:solidFill>
              </a:rPr>
              <a:t>i</a:t>
            </a:r>
            <a:r>
              <a:rPr lang="en-US" sz="2800"/>
              <a:t> &lt; v.length)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v[i]+x;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i+1;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0</a:t>
            </a:r>
            <a:endParaRPr 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</a:t>
            </a:r>
            <a:r>
              <a:rPr lang="en-US" sz="2800">
                <a:solidFill>
                  <a:srgbClr val="FF00FF"/>
                </a:solidFill>
              </a:rPr>
              <a:t>i</a:t>
            </a:r>
            <a:r>
              <a:rPr lang="en-US" sz="2800"/>
              <a:t> &lt; </a:t>
            </a:r>
            <a:r>
              <a:rPr lang="en-US" sz="2800">
                <a:solidFill>
                  <a:srgbClr val="FF00FF"/>
                </a:solidFill>
              </a:rPr>
              <a:t>v</a:t>
            </a:r>
            <a:r>
              <a:rPr lang="en-US" sz="2800"/>
              <a:t>.length)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v[i]+x;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i+1;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0</a:t>
            </a:r>
            <a:endParaRPr 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Freeform 20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</a:t>
            </a:r>
            <a:r>
              <a:rPr lang="en-US" sz="2800">
                <a:solidFill>
                  <a:srgbClr val="FF00FF"/>
                </a:solidFill>
              </a:rPr>
              <a:t>i</a:t>
            </a:r>
            <a:r>
              <a:rPr lang="en-US" sz="2800"/>
              <a:t> &lt; </a:t>
            </a:r>
            <a:r>
              <a:rPr lang="en-US" sz="2800">
                <a:solidFill>
                  <a:srgbClr val="FF00FF"/>
                </a:solidFill>
              </a:rPr>
              <a:t>v.length</a:t>
            </a:r>
            <a:r>
              <a:rPr lang="en-US" sz="2800"/>
              <a:t>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v[i]+x;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i+1;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0</a:t>
            </a:r>
            <a:endParaRPr 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Freeform 20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</a:t>
            </a:r>
            <a:r>
              <a:rPr lang="en-US" sz="2800">
                <a:solidFill>
                  <a:srgbClr val="FF00FF"/>
                </a:solidFill>
              </a:rPr>
              <a:t>i &lt; v.length</a:t>
            </a:r>
            <a:r>
              <a:rPr lang="en-US" sz="2800"/>
              <a:t>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v[i]+x;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i+1;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0</a:t>
            </a:r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(i &lt; v.length)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v[</a:t>
            </a:r>
            <a:r>
              <a:rPr lang="en-US" sz="2800">
                <a:solidFill>
                  <a:srgbClr val="FF00FF"/>
                </a:solidFill>
              </a:rPr>
              <a:t>i</a:t>
            </a:r>
            <a:r>
              <a:rPr lang="en-US" sz="2800"/>
              <a:t>]+x;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i+1;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0</a:t>
            </a:r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(i &lt; v.length)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</a:t>
            </a:r>
            <a:r>
              <a:rPr lang="en-US" sz="2800">
                <a:solidFill>
                  <a:srgbClr val="FF00FF"/>
                </a:solidFill>
              </a:rPr>
              <a:t>v</a:t>
            </a:r>
            <a:r>
              <a:rPr lang="en-US" sz="2800"/>
              <a:t>[</a:t>
            </a:r>
            <a:r>
              <a:rPr lang="en-US" sz="2800">
                <a:solidFill>
                  <a:srgbClr val="FF00FF"/>
                </a:solidFill>
              </a:rPr>
              <a:t>i</a:t>
            </a:r>
            <a:r>
              <a:rPr lang="en-US" sz="2800"/>
              <a:t>]+x;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i+1;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0</a:t>
            </a:r>
            <a:endParaRPr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Representation Goals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4876800"/>
          </a:xfrm>
        </p:spPr>
        <p:txBody>
          <a:bodyPr/>
          <a:lstStyle/>
          <a:p>
            <a:r>
              <a:rPr lang="en-US"/>
              <a:t>Enable Program Analysis and Transformation</a:t>
            </a:r>
          </a:p>
          <a:p>
            <a:pPr lvl="1"/>
            <a:r>
              <a:rPr lang="en-US"/>
              <a:t>Semantic Checks, Correctness Checks, Optimizations</a:t>
            </a:r>
          </a:p>
          <a:p>
            <a:r>
              <a:rPr lang="en-US"/>
              <a:t>Structure Translation to Machine Code</a:t>
            </a:r>
          </a:p>
          <a:p>
            <a:pPr lvl="1"/>
            <a:r>
              <a:rPr lang="en-US"/>
              <a:t>Sequence of Steps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450850" y="4800600"/>
            <a:ext cx="920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Parse </a:t>
            </a:r>
          </a:p>
          <a:p>
            <a:r>
              <a:rPr lang="en-US"/>
              <a:t>Tree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3048000" y="4648200"/>
            <a:ext cx="2085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High Level</a:t>
            </a:r>
          </a:p>
          <a:p>
            <a:r>
              <a:rPr lang="en-US"/>
              <a:t>Intermediate</a:t>
            </a:r>
          </a:p>
          <a:p>
            <a:r>
              <a:rPr lang="en-US"/>
              <a:t>Representation </a:t>
            </a: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5334000" y="4648200"/>
            <a:ext cx="2085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Low Level</a:t>
            </a:r>
          </a:p>
          <a:p>
            <a:r>
              <a:rPr lang="en-US"/>
              <a:t>Intermediate</a:t>
            </a:r>
          </a:p>
          <a:p>
            <a:r>
              <a:rPr lang="en-US"/>
              <a:t>Representation 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7696200" y="4800600"/>
            <a:ext cx="1249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Machine</a:t>
            </a:r>
          </a:p>
          <a:p>
            <a:r>
              <a:rPr lang="en-US"/>
              <a:t>Code </a:t>
            </a:r>
          </a:p>
        </p:txBody>
      </p:sp>
      <p:sp>
        <p:nvSpPr>
          <p:cNvPr id="189448" name="Line 8"/>
          <p:cNvSpPr>
            <a:spLocks noChangeShapeType="1"/>
          </p:cNvSpPr>
          <p:nvPr/>
        </p:nvSpPr>
        <p:spPr bwMode="auto">
          <a:xfrm>
            <a:off x="1371600" y="5257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>
            <a:off x="47244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0" name="Line 10"/>
          <p:cNvSpPr>
            <a:spLocks noChangeShapeType="1"/>
          </p:cNvSpPr>
          <p:nvPr/>
        </p:nvSpPr>
        <p:spPr bwMode="auto">
          <a:xfrm>
            <a:off x="70104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2" name="Freeform 12"/>
          <p:cNvSpPr>
            <a:spLocks/>
          </p:cNvSpPr>
          <p:nvPr/>
        </p:nvSpPr>
        <p:spPr bwMode="auto">
          <a:xfrm>
            <a:off x="2901950" y="5821363"/>
            <a:ext cx="2019300" cy="444500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136" y="240"/>
              </a:cxn>
              <a:cxn ang="0">
                <a:pos x="1144" y="240"/>
              </a:cxn>
              <a:cxn ang="0">
                <a:pos x="904" y="0"/>
              </a:cxn>
            </a:cxnLst>
            <a:rect l="0" t="0" r="r" b="b"/>
            <a:pathLst>
              <a:path w="1272" h="280">
                <a:moveTo>
                  <a:pt x="328" y="0"/>
                </a:moveTo>
                <a:cubicBezTo>
                  <a:pt x="164" y="100"/>
                  <a:pt x="0" y="200"/>
                  <a:pt x="136" y="240"/>
                </a:cubicBezTo>
                <a:cubicBezTo>
                  <a:pt x="272" y="280"/>
                  <a:pt x="1016" y="280"/>
                  <a:pt x="1144" y="240"/>
                </a:cubicBezTo>
                <a:cubicBezTo>
                  <a:pt x="1272" y="200"/>
                  <a:pt x="1088" y="100"/>
                  <a:pt x="9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Freeform 13"/>
          <p:cNvSpPr>
            <a:spLocks/>
          </p:cNvSpPr>
          <p:nvPr/>
        </p:nvSpPr>
        <p:spPr bwMode="auto">
          <a:xfrm>
            <a:off x="5292725" y="5821363"/>
            <a:ext cx="2019300" cy="444500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136" y="240"/>
              </a:cxn>
              <a:cxn ang="0">
                <a:pos x="1144" y="240"/>
              </a:cxn>
              <a:cxn ang="0">
                <a:pos x="904" y="0"/>
              </a:cxn>
            </a:cxnLst>
            <a:rect l="0" t="0" r="r" b="b"/>
            <a:pathLst>
              <a:path w="1272" h="280">
                <a:moveTo>
                  <a:pt x="328" y="0"/>
                </a:moveTo>
                <a:cubicBezTo>
                  <a:pt x="164" y="100"/>
                  <a:pt x="0" y="200"/>
                  <a:pt x="136" y="240"/>
                </a:cubicBezTo>
                <a:cubicBezTo>
                  <a:pt x="272" y="280"/>
                  <a:pt x="1016" y="280"/>
                  <a:pt x="1144" y="240"/>
                </a:cubicBezTo>
                <a:cubicBezTo>
                  <a:pt x="1272" y="200"/>
                  <a:pt x="1088" y="100"/>
                  <a:pt x="9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1524000" y="4267200"/>
            <a:ext cx="1392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Semantic </a:t>
            </a:r>
          </a:p>
          <a:p>
            <a:r>
              <a:rPr lang="en-US">
                <a:solidFill>
                  <a:srgbClr val="FFE175"/>
                </a:solidFill>
              </a:rPr>
              <a:t>Analysis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(i &lt; v.length)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</a:t>
            </a:r>
            <a:r>
              <a:rPr lang="en-US" sz="2800">
                <a:solidFill>
                  <a:srgbClr val="FF00FF"/>
                </a:solidFill>
              </a:rPr>
              <a:t>v[i]</a:t>
            </a:r>
            <a:r>
              <a:rPr lang="en-US" sz="2800"/>
              <a:t>+x;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i+1;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0</a:t>
            </a:r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7</a:t>
            </a:r>
            <a:endParaRPr lang="en-US"/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(i &lt; v.length)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</a:t>
            </a:r>
            <a:r>
              <a:rPr lang="en-US" sz="2800">
                <a:solidFill>
                  <a:srgbClr val="FF00FF"/>
                </a:solidFill>
              </a:rPr>
              <a:t>v[i]</a:t>
            </a:r>
            <a:r>
              <a:rPr lang="en-US" sz="2800"/>
              <a:t>+</a:t>
            </a:r>
            <a:r>
              <a:rPr lang="en-US" sz="2800">
                <a:solidFill>
                  <a:srgbClr val="FF00FF"/>
                </a:solidFill>
              </a:rPr>
              <a:t>x</a:t>
            </a:r>
            <a:r>
              <a:rPr lang="en-US" sz="280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i+1;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0</a:t>
            </a:r>
            <a:endParaRPr 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7</a:t>
            </a:r>
            <a:endParaRPr lang="en-US"/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(i &lt; v.length)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</a:t>
            </a:r>
            <a:r>
              <a:rPr lang="en-US" sz="2800">
                <a:solidFill>
                  <a:srgbClr val="FF00FF"/>
                </a:solidFill>
              </a:rPr>
              <a:t>v[i] = v[i]+x;</a:t>
            </a:r>
            <a:endParaRPr lang="en-US" sz="2800"/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i+1;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0</a:t>
            </a:r>
            <a:endParaRPr 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8</a:t>
            </a:r>
            <a:endParaRPr lang="en-US"/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(i &lt; v.length)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v[i]+x;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</a:t>
            </a:r>
            <a:r>
              <a:rPr lang="en-US" sz="2800">
                <a:solidFill>
                  <a:srgbClr val="FF00FF"/>
                </a:solidFill>
              </a:rPr>
              <a:t>i</a:t>
            </a:r>
            <a:r>
              <a:rPr lang="en-US" sz="2800"/>
              <a:t>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0</a:t>
            </a:r>
            <a:endParaRPr lang="en-US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88067" name="Rectangle 1027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(i &lt; v.length)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v[i]+x;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</a:t>
            </a:r>
            <a:r>
              <a:rPr lang="en-US" sz="2800">
                <a:solidFill>
                  <a:srgbClr val="FF00FF"/>
                </a:solidFill>
              </a:rPr>
              <a:t>i = i+1;</a:t>
            </a:r>
            <a:endParaRPr lang="en-US" sz="2800"/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88068" name="Rectangle 1028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069" name="Rectangle 1029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8070" name="Rectangle 1030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1</a:t>
            </a:r>
            <a:endParaRPr lang="en-US"/>
          </a:p>
        </p:txBody>
      </p:sp>
      <p:sp>
        <p:nvSpPr>
          <p:cNvPr id="88071" name="Rectangle 1031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8072" name="Rectangle 1032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88073" name="Rectangle 1033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88074" name="Rectangle 1034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077" name="Line 1037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Rectangle 1039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080" name="Rectangle 1040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8081" name="Rectangle 1041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8082" name="Rectangle 1042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8083" name="Rectangle 1043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8084" name="Line 1044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Freeform 1045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Rectangle 1046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Executing Vector Add Method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int i;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i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while (i &lt; v.length)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v[i] = v[i]+x;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		i = i+1;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	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6553200" y="2514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6553200" y="2895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7315200" y="2514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7315200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9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0"/>
            <a:ext cx="8382000" cy="1143000"/>
          </a:xfrm>
        </p:spPr>
        <p:txBody>
          <a:bodyPr/>
          <a:lstStyle/>
          <a:p>
            <a:r>
              <a:rPr lang="en-US"/>
              <a:t>What does the compiler have to do to make all of this work?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Compilation Tasks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Determine Format of Objects and Arrays</a:t>
            </a:r>
          </a:p>
          <a:p>
            <a:r>
              <a:rPr lang="en-US"/>
              <a:t>Determine Format of Call Stack</a:t>
            </a:r>
          </a:p>
          <a:p>
            <a:r>
              <a:rPr lang="en-US"/>
              <a:t>Generate Code to Read Values</a:t>
            </a:r>
          </a:p>
          <a:p>
            <a:pPr lvl="1"/>
            <a:r>
              <a:rPr lang="en-US"/>
              <a:t>this, parameters, locals, array elements, object fields</a:t>
            </a:r>
          </a:p>
          <a:p>
            <a:r>
              <a:rPr lang="en-US"/>
              <a:t>Generate Code to Evaluate Expressions</a:t>
            </a:r>
          </a:p>
          <a:p>
            <a:r>
              <a:rPr lang="en-US"/>
              <a:t>Generate Code to Write Values</a:t>
            </a:r>
          </a:p>
          <a:p>
            <a:r>
              <a:rPr lang="en-US"/>
              <a:t>Generate Code for Control Constructs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Compilation Tasks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Determine Object Format in Memory</a:t>
            </a:r>
          </a:p>
          <a:p>
            <a:pPr lvl="1"/>
            <a:r>
              <a:rPr lang="en-US"/>
              <a:t>Fields from Parent Classes</a:t>
            </a:r>
          </a:p>
          <a:p>
            <a:pPr lvl="1"/>
            <a:r>
              <a:rPr lang="en-US"/>
              <a:t>Fields from Current Class</a:t>
            </a:r>
          </a:p>
          <a:p>
            <a:r>
              <a:rPr lang="en-US"/>
              <a:t>Generate Code for Methods</a:t>
            </a:r>
          </a:p>
          <a:p>
            <a:pPr lvl="1"/>
            <a:r>
              <a:rPr lang="en-US"/>
              <a:t>Field, Local Variable and Parameter Accesses</a:t>
            </a:r>
          </a:p>
          <a:p>
            <a:pPr lvl="1"/>
            <a:r>
              <a:rPr lang="en-US"/>
              <a:t>Method Invocations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 - Key Concept in Compilation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r>
              <a:rPr lang="en-US" sz="2800"/>
              <a:t>Compiler Uses Symbol Tables to Produce </a:t>
            </a:r>
          </a:p>
          <a:p>
            <a:pPr lvl="1"/>
            <a:r>
              <a:rPr lang="en-US"/>
              <a:t>Object Layout in Memory</a:t>
            </a:r>
          </a:p>
          <a:p>
            <a:pPr lvl="1"/>
            <a:r>
              <a:rPr lang="en-US"/>
              <a:t>Code to </a:t>
            </a:r>
          </a:p>
          <a:p>
            <a:pPr lvl="2"/>
            <a:r>
              <a:rPr lang="en-US" sz="2800"/>
              <a:t>Access Object Fields </a:t>
            </a:r>
          </a:p>
          <a:p>
            <a:pPr lvl="2"/>
            <a:r>
              <a:rPr lang="en-US" sz="2800"/>
              <a:t>Access Local Variables</a:t>
            </a:r>
          </a:p>
          <a:p>
            <a:pPr lvl="2"/>
            <a:r>
              <a:rPr lang="en-US" sz="2800"/>
              <a:t>Access Parameters</a:t>
            </a:r>
          </a:p>
          <a:p>
            <a:pPr lvl="2"/>
            <a:r>
              <a:rPr lang="en-US" sz="2800"/>
              <a:t>Invoke Methods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IR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r>
              <a:rPr lang="en-US"/>
              <a:t>Preserves Object Structure</a:t>
            </a:r>
          </a:p>
          <a:p>
            <a:r>
              <a:rPr lang="en-US"/>
              <a:t>Preserves Structured Flow of Control</a:t>
            </a:r>
          </a:p>
          <a:p>
            <a:r>
              <a:rPr lang="en-US"/>
              <a:t>Primary Goal: Analyze Program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381000" y="3368675"/>
            <a:ext cx="8382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Low Level IR</a:t>
            </a: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457200" y="3886200"/>
            <a:ext cx="8382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Moves Data Model to Flat Address Space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Eliminates Structured Control Flow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Suitable for Low Level Compilation Tasks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Register Allocation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Instruction Selection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 During Translation From Parse Tree to IR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029200"/>
          </a:xfrm>
        </p:spPr>
        <p:txBody>
          <a:bodyPr/>
          <a:lstStyle/>
          <a:p>
            <a:r>
              <a:rPr lang="en-US"/>
              <a:t>Symbol Tables Map Identifiers (strings) to Descriptors (information about identifiers)</a:t>
            </a:r>
          </a:p>
          <a:p>
            <a:r>
              <a:rPr lang="en-US"/>
              <a:t>Basic Operation: Lookup</a:t>
            </a:r>
          </a:p>
          <a:p>
            <a:pPr lvl="1"/>
            <a:r>
              <a:rPr lang="en-US"/>
              <a:t>Given A String, find Descriptor</a:t>
            </a:r>
          </a:p>
          <a:p>
            <a:pPr lvl="1"/>
            <a:r>
              <a:rPr lang="en-US"/>
              <a:t>Typical Implementation: Hash Table</a:t>
            </a:r>
          </a:p>
          <a:p>
            <a:r>
              <a:rPr lang="en-US"/>
              <a:t>Examples</a:t>
            </a:r>
          </a:p>
          <a:p>
            <a:pPr lvl="1"/>
            <a:r>
              <a:rPr lang="en-US"/>
              <a:t>Given a class name, find class descriptor</a:t>
            </a:r>
          </a:p>
          <a:p>
            <a:pPr lvl="1"/>
            <a:r>
              <a:rPr lang="en-US"/>
              <a:t>Given variable name, find descriptor</a:t>
            </a:r>
          </a:p>
          <a:p>
            <a:pPr marL="1085850" lvl="2"/>
            <a:r>
              <a:rPr lang="en-US"/>
              <a:t>local descriptor, parameter descriptor, field descriptor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Hierarchy In Symbol Tables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Hierarchy Comes From </a:t>
            </a:r>
          </a:p>
          <a:p>
            <a:pPr lvl="1"/>
            <a:r>
              <a:rPr lang="en-US"/>
              <a:t>Nested Scopes - Local Scope Inside Field Scope </a:t>
            </a:r>
          </a:p>
          <a:p>
            <a:pPr lvl="1"/>
            <a:r>
              <a:rPr lang="en-US"/>
              <a:t>Inheritance - Child Class Inside Parent Class</a:t>
            </a:r>
          </a:p>
          <a:p>
            <a:r>
              <a:rPr lang="en-US"/>
              <a:t>Symbol Table Hierarchy Reflects These Hierarchies</a:t>
            </a:r>
          </a:p>
          <a:p>
            <a:r>
              <a:rPr lang="en-US"/>
              <a:t>Lookup Proceeds Up Hierarchy Until Descriptor is Found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Hierarchy in vector add Method</a:t>
            </a:r>
          </a:p>
        </p:txBody>
      </p:sp>
      <p:sp>
        <p:nvSpPr>
          <p:cNvPr id="104454" name="Rectangle 1030"/>
          <p:cNvSpPr>
            <a:spLocks noChangeArrowheads="1"/>
          </p:cNvSpPr>
          <p:nvPr/>
        </p:nvSpPr>
        <p:spPr bwMode="auto">
          <a:xfrm>
            <a:off x="3276600" y="5638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457" name="Rectangle 1033"/>
          <p:cNvSpPr>
            <a:spLocks noChangeArrowheads="1"/>
          </p:cNvSpPr>
          <p:nvPr/>
        </p:nvSpPr>
        <p:spPr bwMode="auto">
          <a:xfrm>
            <a:off x="2514600" y="563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04465" name="Text Box 1041"/>
          <p:cNvSpPr txBox="1">
            <a:spLocks noChangeArrowheads="1"/>
          </p:cNvSpPr>
          <p:nvPr/>
        </p:nvSpPr>
        <p:spPr bwMode="auto">
          <a:xfrm>
            <a:off x="4572000" y="5638800"/>
            <a:ext cx="266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local i</a:t>
            </a:r>
          </a:p>
        </p:txBody>
      </p:sp>
      <p:sp>
        <p:nvSpPr>
          <p:cNvPr id="104466" name="Line 1042"/>
          <p:cNvSpPr>
            <a:spLocks noChangeShapeType="1"/>
          </p:cNvSpPr>
          <p:nvPr/>
        </p:nvSpPr>
        <p:spPr bwMode="auto">
          <a:xfrm>
            <a:off x="3657600" y="586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0" name="Rectangle 1046"/>
          <p:cNvSpPr>
            <a:spLocks noChangeArrowheads="1"/>
          </p:cNvSpPr>
          <p:nvPr/>
        </p:nvSpPr>
        <p:spPr bwMode="auto">
          <a:xfrm>
            <a:off x="3276600" y="5257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471" name="Rectangle 1047"/>
          <p:cNvSpPr>
            <a:spLocks noChangeArrowheads="1"/>
          </p:cNvSpPr>
          <p:nvPr/>
        </p:nvSpPr>
        <p:spPr bwMode="auto">
          <a:xfrm>
            <a:off x="3810000" y="3733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472" name="Rectangle 1048"/>
          <p:cNvSpPr>
            <a:spLocks noChangeArrowheads="1"/>
          </p:cNvSpPr>
          <p:nvPr/>
        </p:nvSpPr>
        <p:spPr bwMode="auto">
          <a:xfrm>
            <a:off x="3048000" y="3733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4473" name="Text Box 1049"/>
          <p:cNvSpPr txBox="1">
            <a:spLocks noChangeArrowheads="1"/>
          </p:cNvSpPr>
          <p:nvPr/>
        </p:nvSpPr>
        <p:spPr bwMode="auto">
          <a:xfrm>
            <a:off x="5105400" y="3733800"/>
            <a:ext cx="335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parameter x</a:t>
            </a:r>
          </a:p>
        </p:txBody>
      </p:sp>
      <p:sp>
        <p:nvSpPr>
          <p:cNvPr id="104474" name="Line 1050"/>
          <p:cNvSpPr>
            <a:spLocks noChangeShapeType="1"/>
          </p:cNvSpPr>
          <p:nvPr/>
        </p:nvSpPr>
        <p:spPr bwMode="auto">
          <a:xfrm>
            <a:off x="41910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5" name="Rectangle 1051"/>
          <p:cNvSpPr>
            <a:spLocks noChangeArrowheads="1"/>
          </p:cNvSpPr>
          <p:nvPr/>
        </p:nvSpPr>
        <p:spPr bwMode="auto">
          <a:xfrm>
            <a:off x="3810000" y="3352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476" name="Rectangle 1052"/>
          <p:cNvSpPr>
            <a:spLocks noChangeArrowheads="1"/>
          </p:cNvSpPr>
          <p:nvPr/>
        </p:nvSpPr>
        <p:spPr bwMode="auto">
          <a:xfrm>
            <a:off x="4343400" y="2133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477" name="Rectangle 1053"/>
          <p:cNvSpPr>
            <a:spLocks noChangeArrowheads="1"/>
          </p:cNvSpPr>
          <p:nvPr/>
        </p:nvSpPr>
        <p:spPr bwMode="auto">
          <a:xfrm>
            <a:off x="35814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04478" name="Text Box 1054"/>
          <p:cNvSpPr txBox="1">
            <a:spLocks noChangeArrowheads="1"/>
          </p:cNvSpPr>
          <p:nvPr/>
        </p:nvSpPr>
        <p:spPr bwMode="auto">
          <a:xfrm>
            <a:off x="5638800" y="21336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field v</a:t>
            </a:r>
          </a:p>
        </p:txBody>
      </p:sp>
      <p:sp>
        <p:nvSpPr>
          <p:cNvPr id="104479" name="Line 1055"/>
          <p:cNvSpPr>
            <a:spLocks noChangeShapeType="1"/>
          </p:cNvSpPr>
          <p:nvPr/>
        </p:nvSpPr>
        <p:spPr bwMode="auto">
          <a:xfrm>
            <a:off x="47244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1" name="Line 1057"/>
          <p:cNvSpPr>
            <a:spLocks noChangeShapeType="1"/>
          </p:cNvSpPr>
          <p:nvPr/>
        </p:nvSpPr>
        <p:spPr bwMode="auto">
          <a:xfrm flipV="1">
            <a:off x="35814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2" name="Line 1058"/>
          <p:cNvSpPr>
            <a:spLocks noChangeShapeType="1"/>
          </p:cNvSpPr>
          <p:nvPr/>
        </p:nvSpPr>
        <p:spPr bwMode="auto">
          <a:xfrm flipV="1">
            <a:off x="4191000" y="2667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3" name="Text Box 1059"/>
          <p:cNvSpPr txBox="1">
            <a:spLocks noChangeArrowheads="1"/>
          </p:cNvSpPr>
          <p:nvPr/>
        </p:nvSpPr>
        <p:spPr bwMode="auto">
          <a:xfrm>
            <a:off x="1600200" y="1447800"/>
            <a:ext cx="3152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Symbol Table for Fields</a:t>
            </a:r>
          </a:p>
          <a:p>
            <a:r>
              <a:rPr lang="en-US"/>
              <a:t>of vector Class</a:t>
            </a:r>
          </a:p>
        </p:txBody>
      </p:sp>
      <p:sp>
        <p:nvSpPr>
          <p:cNvPr id="104484" name="Text Box 1060"/>
          <p:cNvSpPr txBox="1">
            <a:spLocks noChangeArrowheads="1"/>
          </p:cNvSpPr>
          <p:nvPr/>
        </p:nvSpPr>
        <p:spPr bwMode="auto">
          <a:xfrm>
            <a:off x="1295400" y="2606675"/>
            <a:ext cx="2408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Symbol Table for </a:t>
            </a:r>
          </a:p>
          <a:p>
            <a:r>
              <a:rPr lang="en-US"/>
              <a:t>Parameters of add</a:t>
            </a:r>
          </a:p>
        </p:txBody>
      </p:sp>
      <p:sp>
        <p:nvSpPr>
          <p:cNvPr id="104485" name="Text Box 1061"/>
          <p:cNvSpPr txBox="1">
            <a:spLocks noChangeArrowheads="1"/>
          </p:cNvSpPr>
          <p:nvPr/>
        </p:nvSpPr>
        <p:spPr bwMode="auto">
          <a:xfrm>
            <a:off x="762000" y="4495800"/>
            <a:ext cx="2408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Symbol Table for </a:t>
            </a:r>
          </a:p>
          <a:p>
            <a:r>
              <a:rPr lang="en-US"/>
              <a:t>Locals of add</a:t>
            </a:r>
          </a:p>
        </p:txBody>
      </p:sp>
      <p:sp>
        <p:nvSpPr>
          <p:cNvPr id="104486" name="Rectangle 1062"/>
          <p:cNvSpPr>
            <a:spLocks noChangeArrowheads="1"/>
          </p:cNvSpPr>
          <p:nvPr/>
        </p:nvSpPr>
        <p:spPr bwMode="auto">
          <a:xfrm>
            <a:off x="3810000" y="4114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487" name="Rectangle 1063"/>
          <p:cNvSpPr>
            <a:spLocks noChangeArrowheads="1"/>
          </p:cNvSpPr>
          <p:nvPr/>
        </p:nvSpPr>
        <p:spPr bwMode="auto">
          <a:xfrm>
            <a:off x="3048000" y="4114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104488" name="Text Box 1064"/>
          <p:cNvSpPr txBox="1">
            <a:spLocks noChangeArrowheads="1"/>
          </p:cNvSpPr>
          <p:nvPr/>
        </p:nvSpPr>
        <p:spPr bwMode="auto">
          <a:xfrm>
            <a:off x="5105400" y="4114800"/>
            <a:ext cx="234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this</a:t>
            </a:r>
          </a:p>
        </p:txBody>
      </p:sp>
      <p:sp>
        <p:nvSpPr>
          <p:cNvPr id="104489" name="Line 1065"/>
          <p:cNvSpPr>
            <a:spLocks noChangeShapeType="1"/>
          </p:cNvSpPr>
          <p:nvPr/>
        </p:nvSpPr>
        <p:spPr bwMode="auto">
          <a:xfrm>
            <a:off x="41910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Lookup In vector Example</a:t>
            </a:r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v[i] = v[i]+x;</a:t>
            </a:r>
          </a:p>
        </p:txBody>
      </p:sp>
      <p:sp>
        <p:nvSpPr>
          <p:cNvPr id="240645" name="Rectangle 1029"/>
          <p:cNvSpPr>
            <a:spLocks noChangeArrowheads="1"/>
          </p:cNvSpPr>
          <p:nvPr/>
        </p:nvSpPr>
        <p:spPr bwMode="auto">
          <a:xfrm>
            <a:off x="3276600" y="5638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0646" name="Rectangle 1030"/>
          <p:cNvSpPr>
            <a:spLocks noChangeArrowheads="1"/>
          </p:cNvSpPr>
          <p:nvPr/>
        </p:nvSpPr>
        <p:spPr bwMode="auto">
          <a:xfrm>
            <a:off x="2514600" y="563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40647" name="Text Box 1031"/>
          <p:cNvSpPr txBox="1">
            <a:spLocks noChangeArrowheads="1"/>
          </p:cNvSpPr>
          <p:nvPr/>
        </p:nvSpPr>
        <p:spPr bwMode="auto">
          <a:xfrm>
            <a:off x="4572000" y="5638800"/>
            <a:ext cx="266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local i</a:t>
            </a:r>
          </a:p>
        </p:txBody>
      </p:sp>
      <p:sp>
        <p:nvSpPr>
          <p:cNvPr id="240648" name="Line 1032"/>
          <p:cNvSpPr>
            <a:spLocks noChangeShapeType="1"/>
          </p:cNvSpPr>
          <p:nvPr/>
        </p:nvSpPr>
        <p:spPr bwMode="auto">
          <a:xfrm>
            <a:off x="3657600" y="586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9" name="Rectangle 1033"/>
          <p:cNvSpPr>
            <a:spLocks noChangeArrowheads="1"/>
          </p:cNvSpPr>
          <p:nvPr/>
        </p:nvSpPr>
        <p:spPr bwMode="auto">
          <a:xfrm>
            <a:off x="3276600" y="5257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0650" name="Rectangle 1034"/>
          <p:cNvSpPr>
            <a:spLocks noChangeArrowheads="1"/>
          </p:cNvSpPr>
          <p:nvPr/>
        </p:nvSpPr>
        <p:spPr bwMode="auto">
          <a:xfrm>
            <a:off x="3810000" y="3733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0651" name="Rectangle 1035"/>
          <p:cNvSpPr>
            <a:spLocks noChangeArrowheads="1"/>
          </p:cNvSpPr>
          <p:nvPr/>
        </p:nvSpPr>
        <p:spPr bwMode="auto">
          <a:xfrm>
            <a:off x="3048000" y="3733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0652" name="Text Box 1036"/>
          <p:cNvSpPr txBox="1">
            <a:spLocks noChangeArrowheads="1"/>
          </p:cNvSpPr>
          <p:nvPr/>
        </p:nvSpPr>
        <p:spPr bwMode="auto">
          <a:xfrm>
            <a:off x="5105400" y="3733800"/>
            <a:ext cx="335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parameter x</a:t>
            </a:r>
          </a:p>
        </p:txBody>
      </p:sp>
      <p:sp>
        <p:nvSpPr>
          <p:cNvPr id="240653" name="Line 1037"/>
          <p:cNvSpPr>
            <a:spLocks noChangeShapeType="1"/>
          </p:cNvSpPr>
          <p:nvPr/>
        </p:nvSpPr>
        <p:spPr bwMode="auto">
          <a:xfrm>
            <a:off x="41910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4" name="Rectangle 1038"/>
          <p:cNvSpPr>
            <a:spLocks noChangeArrowheads="1"/>
          </p:cNvSpPr>
          <p:nvPr/>
        </p:nvSpPr>
        <p:spPr bwMode="auto">
          <a:xfrm>
            <a:off x="3810000" y="3352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0655" name="Rectangle 1039"/>
          <p:cNvSpPr>
            <a:spLocks noChangeArrowheads="1"/>
          </p:cNvSpPr>
          <p:nvPr/>
        </p:nvSpPr>
        <p:spPr bwMode="auto">
          <a:xfrm>
            <a:off x="4343400" y="2133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0656" name="Rectangle 1040"/>
          <p:cNvSpPr>
            <a:spLocks noChangeArrowheads="1"/>
          </p:cNvSpPr>
          <p:nvPr/>
        </p:nvSpPr>
        <p:spPr bwMode="auto">
          <a:xfrm>
            <a:off x="35814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240657" name="Text Box 1041"/>
          <p:cNvSpPr txBox="1">
            <a:spLocks noChangeArrowheads="1"/>
          </p:cNvSpPr>
          <p:nvPr/>
        </p:nvSpPr>
        <p:spPr bwMode="auto">
          <a:xfrm>
            <a:off x="5638800" y="21336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field v</a:t>
            </a:r>
          </a:p>
        </p:txBody>
      </p:sp>
      <p:sp>
        <p:nvSpPr>
          <p:cNvPr id="240658" name="Line 1042"/>
          <p:cNvSpPr>
            <a:spLocks noChangeShapeType="1"/>
          </p:cNvSpPr>
          <p:nvPr/>
        </p:nvSpPr>
        <p:spPr bwMode="auto">
          <a:xfrm>
            <a:off x="47244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9" name="Line 1043"/>
          <p:cNvSpPr>
            <a:spLocks noChangeShapeType="1"/>
          </p:cNvSpPr>
          <p:nvPr/>
        </p:nvSpPr>
        <p:spPr bwMode="auto">
          <a:xfrm flipV="1">
            <a:off x="35814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Line 1044"/>
          <p:cNvSpPr>
            <a:spLocks noChangeShapeType="1"/>
          </p:cNvSpPr>
          <p:nvPr/>
        </p:nvSpPr>
        <p:spPr bwMode="auto">
          <a:xfrm flipV="1">
            <a:off x="4191000" y="2667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1045"/>
          <p:cNvSpPr>
            <a:spLocks noChangeArrowheads="1"/>
          </p:cNvSpPr>
          <p:nvPr/>
        </p:nvSpPr>
        <p:spPr bwMode="auto">
          <a:xfrm>
            <a:off x="3810000" y="4114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0662" name="Rectangle 1046"/>
          <p:cNvSpPr>
            <a:spLocks noChangeArrowheads="1"/>
          </p:cNvSpPr>
          <p:nvPr/>
        </p:nvSpPr>
        <p:spPr bwMode="auto">
          <a:xfrm>
            <a:off x="3048000" y="4114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240663" name="Text Box 1047"/>
          <p:cNvSpPr txBox="1">
            <a:spLocks noChangeArrowheads="1"/>
          </p:cNvSpPr>
          <p:nvPr/>
        </p:nvSpPr>
        <p:spPr bwMode="auto">
          <a:xfrm>
            <a:off x="5105400" y="4114800"/>
            <a:ext cx="234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this</a:t>
            </a:r>
          </a:p>
        </p:txBody>
      </p:sp>
      <p:sp>
        <p:nvSpPr>
          <p:cNvPr id="240664" name="Line 1048"/>
          <p:cNvSpPr>
            <a:spLocks noChangeShapeType="1"/>
          </p:cNvSpPr>
          <p:nvPr/>
        </p:nvSpPr>
        <p:spPr bwMode="auto">
          <a:xfrm>
            <a:off x="41910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Lookup i In vector Example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v[i] = v[</a:t>
            </a:r>
            <a:r>
              <a:rPr lang="en-US" sz="2800">
                <a:solidFill>
                  <a:srgbClr val="FF00FF"/>
                </a:solidFill>
              </a:rPr>
              <a:t>i</a:t>
            </a:r>
            <a:r>
              <a:rPr lang="en-US" sz="2800"/>
              <a:t>]+x;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3276600" y="5638800"/>
            <a:ext cx="762000" cy="381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2514600" y="563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4572000" y="5638800"/>
            <a:ext cx="266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local i</a:t>
            </a:r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>
            <a:off x="3657600" y="586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3276600" y="5257800"/>
            <a:ext cx="762000" cy="381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3810000" y="3733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3048000" y="3733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5105400" y="3733800"/>
            <a:ext cx="335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parameter x</a:t>
            </a:r>
          </a:p>
        </p:txBody>
      </p:sp>
      <p:sp>
        <p:nvSpPr>
          <p:cNvPr id="243724" name="Line 12"/>
          <p:cNvSpPr>
            <a:spLocks noChangeShapeType="1"/>
          </p:cNvSpPr>
          <p:nvPr/>
        </p:nvSpPr>
        <p:spPr bwMode="auto">
          <a:xfrm>
            <a:off x="41910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3810000" y="3352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3726" name="Rectangle 14"/>
          <p:cNvSpPr>
            <a:spLocks noChangeArrowheads="1"/>
          </p:cNvSpPr>
          <p:nvPr/>
        </p:nvSpPr>
        <p:spPr bwMode="auto">
          <a:xfrm>
            <a:off x="4343400" y="2133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3727" name="Rectangle 15"/>
          <p:cNvSpPr>
            <a:spLocks noChangeArrowheads="1"/>
          </p:cNvSpPr>
          <p:nvPr/>
        </p:nvSpPr>
        <p:spPr bwMode="auto">
          <a:xfrm>
            <a:off x="35814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5638800" y="21336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field v</a:t>
            </a:r>
          </a:p>
        </p:txBody>
      </p:sp>
      <p:sp>
        <p:nvSpPr>
          <p:cNvPr id="243729" name="Line 17"/>
          <p:cNvSpPr>
            <a:spLocks noChangeShapeType="1"/>
          </p:cNvSpPr>
          <p:nvPr/>
        </p:nvSpPr>
        <p:spPr bwMode="auto">
          <a:xfrm>
            <a:off x="47244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30" name="Line 18"/>
          <p:cNvSpPr>
            <a:spLocks noChangeShapeType="1"/>
          </p:cNvSpPr>
          <p:nvPr/>
        </p:nvSpPr>
        <p:spPr bwMode="auto">
          <a:xfrm flipV="1">
            <a:off x="35814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31" name="Line 19"/>
          <p:cNvSpPr>
            <a:spLocks noChangeShapeType="1"/>
          </p:cNvSpPr>
          <p:nvPr/>
        </p:nvSpPr>
        <p:spPr bwMode="auto">
          <a:xfrm flipV="1">
            <a:off x="4191000" y="2667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32" name="Rectangle 20"/>
          <p:cNvSpPr>
            <a:spLocks noChangeArrowheads="1"/>
          </p:cNvSpPr>
          <p:nvPr/>
        </p:nvSpPr>
        <p:spPr bwMode="auto">
          <a:xfrm>
            <a:off x="3810000" y="4114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3733" name="Rectangle 21"/>
          <p:cNvSpPr>
            <a:spLocks noChangeArrowheads="1"/>
          </p:cNvSpPr>
          <p:nvPr/>
        </p:nvSpPr>
        <p:spPr bwMode="auto">
          <a:xfrm>
            <a:off x="3048000" y="4114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243734" name="Text Box 22"/>
          <p:cNvSpPr txBox="1">
            <a:spLocks noChangeArrowheads="1"/>
          </p:cNvSpPr>
          <p:nvPr/>
        </p:nvSpPr>
        <p:spPr bwMode="auto">
          <a:xfrm>
            <a:off x="5105400" y="4114800"/>
            <a:ext cx="234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this</a:t>
            </a:r>
          </a:p>
        </p:txBody>
      </p:sp>
      <p:sp>
        <p:nvSpPr>
          <p:cNvPr id="243735" name="Line 23"/>
          <p:cNvSpPr>
            <a:spLocks noChangeShapeType="1"/>
          </p:cNvSpPr>
          <p:nvPr/>
        </p:nvSpPr>
        <p:spPr bwMode="auto">
          <a:xfrm>
            <a:off x="41910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Lookup i In vector Example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v[i] = v[</a:t>
            </a:r>
            <a:r>
              <a:rPr lang="en-US" sz="2800">
                <a:solidFill>
                  <a:srgbClr val="FF00FF"/>
                </a:solidFill>
              </a:rPr>
              <a:t>i</a:t>
            </a:r>
            <a:r>
              <a:rPr lang="en-US" sz="2800"/>
              <a:t>]+x;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2514600" y="563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i</a:t>
            </a:r>
            <a:endParaRPr lang="en-US"/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4572000" y="5638800"/>
            <a:ext cx="266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descriptor for local i</a:t>
            </a:r>
          </a:p>
        </p:txBody>
      </p:sp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3657600" y="5867400"/>
            <a:ext cx="8382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3276600" y="5257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3810000" y="3733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3048000" y="3733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5105400" y="3733800"/>
            <a:ext cx="335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parameter x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1910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49" name="Rectangle 13"/>
          <p:cNvSpPr>
            <a:spLocks noChangeArrowheads="1"/>
          </p:cNvSpPr>
          <p:nvPr/>
        </p:nvSpPr>
        <p:spPr bwMode="auto">
          <a:xfrm>
            <a:off x="3810000" y="3352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4343400" y="2133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35814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5638800" y="21336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field v</a:t>
            </a: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>
            <a:off x="47244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flipV="1">
            <a:off x="35814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5" name="Line 19"/>
          <p:cNvSpPr>
            <a:spLocks noChangeShapeType="1"/>
          </p:cNvSpPr>
          <p:nvPr/>
        </p:nvSpPr>
        <p:spPr bwMode="auto">
          <a:xfrm flipV="1">
            <a:off x="4191000" y="2667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6" name="Rectangle 20"/>
          <p:cNvSpPr>
            <a:spLocks noChangeArrowheads="1"/>
          </p:cNvSpPr>
          <p:nvPr/>
        </p:nvSpPr>
        <p:spPr bwMode="auto">
          <a:xfrm>
            <a:off x="3810000" y="4114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757" name="Rectangle 21"/>
          <p:cNvSpPr>
            <a:spLocks noChangeArrowheads="1"/>
          </p:cNvSpPr>
          <p:nvPr/>
        </p:nvSpPr>
        <p:spPr bwMode="auto">
          <a:xfrm>
            <a:off x="3048000" y="4114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244758" name="Text Box 22"/>
          <p:cNvSpPr txBox="1">
            <a:spLocks noChangeArrowheads="1"/>
          </p:cNvSpPr>
          <p:nvPr/>
        </p:nvSpPr>
        <p:spPr bwMode="auto">
          <a:xfrm>
            <a:off x="5105400" y="4114800"/>
            <a:ext cx="234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this</a:t>
            </a:r>
          </a:p>
        </p:txBody>
      </p:sp>
      <p:sp>
        <p:nvSpPr>
          <p:cNvPr id="244759" name="Line 23"/>
          <p:cNvSpPr>
            <a:spLocks noChangeShapeType="1"/>
          </p:cNvSpPr>
          <p:nvPr/>
        </p:nvSpPr>
        <p:spPr bwMode="auto">
          <a:xfrm>
            <a:off x="41910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276600" y="5638800"/>
            <a:ext cx="762000" cy="381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Lookup x In vector Example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v[i] = v[i]+</a:t>
            </a:r>
            <a:r>
              <a:rPr lang="en-US" sz="2800">
                <a:solidFill>
                  <a:srgbClr val="FF00FF"/>
                </a:solidFill>
              </a:rPr>
              <a:t>x</a:t>
            </a:r>
            <a:r>
              <a:rPr lang="en-US" sz="2800"/>
              <a:t>;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3276600" y="5638800"/>
            <a:ext cx="762000" cy="381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2514600" y="563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4572000" y="5638800"/>
            <a:ext cx="266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local i</a:t>
            </a:r>
          </a:p>
        </p:txBody>
      </p:sp>
      <p:sp>
        <p:nvSpPr>
          <p:cNvPr id="245767" name="Line 7"/>
          <p:cNvSpPr>
            <a:spLocks noChangeShapeType="1"/>
          </p:cNvSpPr>
          <p:nvPr/>
        </p:nvSpPr>
        <p:spPr bwMode="auto">
          <a:xfrm>
            <a:off x="3657600" y="586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3276600" y="5257800"/>
            <a:ext cx="762000" cy="381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3810000" y="3733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70" name="Rectangle 10"/>
          <p:cNvSpPr>
            <a:spLocks noChangeArrowheads="1"/>
          </p:cNvSpPr>
          <p:nvPr/>
        </p:nvSpPr>
        <p:spPr bwMode="auto">
          <a:xfrm>
            <a:off x="3048000" y="3733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5105400" y="3733800"/>
            <a:ext cx="335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parameter x</a:t>
            </a:r>
          </a:p>
        </p:txBody>
      </p:sp>
      <p:sp>
        <p:nvSpPr>
          <p:cNvPr id="245772" name="Line 12"/>
          <p:cNvSpPr>
            <a:spLocks noChangeShapeType="1"/>
          </p:cNvSpPr>
          <p:nvPr/>
        </p:nvSpPr>
        <p:spPr bwMode="auto">
          <a:xfrm>
            <a:off x="41910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3810000" y="3352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4343400" y="2133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35814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5638800" y="21336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field v</a:t>
            </a:r>
          </a:p>
        </p:txBody>
      </p:sp>
      <p:sp>
        <p:nvSpPr>
          <p:cNvPr id="245777" name="Line 17"/>
          <p:cNvSpPr>
            <a:spLocks noChangeShapeType="1"/>
          </p:cNvSpPr>
          <p:nvPr/>
        </p:nvSpPr>
        <p:spPr bwMode="auto">
          <a:xfrm>
            <a:off x="47244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8" name="Line 18"/>
          <p:cNvSpPr>
            <a:spLocks noChangeShapeType="1"/>
          </p:cNvSpPr>
          <p:nvPr/>
        </p:nvSpPr>
        <p:spPr bwMode="auto">
          <a:xfrm flipV="1">
            <a:off x="35814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9" name="Line 19"/>
          <p:cNvSpPr>
            <a:spLocks noChangeShapeType="1"/>
          </p:cNvSpPr>
          <p:nvPr/>
        </p:nvSpPr>
        <p:spPr bwMode="auto">
          <a:xfrm flipV="1">
            <a:off x="4191000" y="2667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80" name="Rectangle 20"/>
          <p:cNvSpPr>
            <a:spLocks noChangeArrowheads="1"/>
          </p:cNvSpPr>
          <p:nvPr/>
        </p:nvSpPr>
        <p:spPr bwMode="auto">
          <a:xfrm>
            <a:off x="3810000" y="4114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81" name="Rectangle 21"/>
          <p:cNvSpPr>
            <a:spLocks noChangeArrowheads="1"/>
          </p:cNvSpPr>
          <p:nvPr/>
        </p:nvSpPr>
        <p:spPr bwMode="auto">
          <a:xfrm>
            <a:off x="3048000" y="4114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245782" name="Text Box 22"/>
          <p:cNvSpPr txBox="1">
            <a:spLocks noChangeArrowheads="1"/>
          </p:cNvSpPr>
          <p:nvPr/>
        </p:nvSpPr>
        <p:spPr bwMode="auto">
          <a:xfrm>
            <a:off x="5105400" y="4114800"/>
            <a:ext cx="234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this</a:t>
            </a:r>
          </a:p>
        </p:txBody>
      </p:sp>
      <p:sp>
        <p:nvSpPr>
          <p:cNvPr id="245783" name="Line 23"/>
          <p:cNvSpPr>
            <a:spLocks noChangeShapeType="1"/>
          </p:cNvSpPr>
          <p:nvPr/>
        </p:nvSpPr>
        <p:spPr bwMode="auto">
          <a:xfrm>
            <a:off x="41910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Lookup x In vector Example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v[i] = v[i]+</a:t>
            </a:r>
            <a:r>
              <a:rPr lang="en-US" sz="2800">
                <a:solidFill>
                  <a:srgbClr val="FF00FF"/>
                </a:solidFill>
              </a:rPr>
              <a:t>x</a:t>
            </a:r>
            <a:r>
              <a:rPr lang="en-US" sz="2800"/>
              <a:t>;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3276600" y="5638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2514600" y="563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4572000" y="5638800"/>
            <a:ext cx="266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local i</a:t>
            </a:r>
          </a:p>
        </p:txBody>
      </p:sp>
      <p:sp>
        <p:nvSpPr>
          <p:cNvPr id="246791" name="Line 7"/>
          <p:cNvSpPr>
            <a:spLocks noChangeShapeType="1"/>
          </p:cNvSpPr>
          <p:nvPr/>
        </p:nvSpPr>
        <p:spPr bwMode="auto">
          <a:xfrm>
            <a:off x="3657600" y="586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3276600" y="5257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3810000" y="3733800"/>
            <a:ext cx="762000" cy="381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794" name="Rectangle 10"/>
          <p:cNvSpPr>
            <a:spLocks noChangeArrowheads="1"/>
          </p:cNvSpPr>
          <p:nvPr/>
        </p:nvSpPr>
        <p:spPr bwMode="auto">
          <a:xfrm>
            <a:off x="3048000" y="3733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5105400" y="3733800"/>
            <a:ext cx="335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parameter x</a:t>
            </a:r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41910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797" name="Rectangle 13"/>
          <p:cNvSpPr>
            <a:spLocks noChangeArrowheads="1"/>
          </p:cNvSpPr>
          <p:nvPr/>
        </p:nvSpPr>
        <p:spPr bwMode="auto">
          <a:xfrm>
            <a:off x="3810000" y="3352800"/>
            <a:ext cx="762000" cy="381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798" name="Rectangle 14"/>
          <p:cNvSpPr>
            <a:spLocks noChangeArrowheads="1"/>
          </p:cNvSpPr>
          <p:nvPr/>
        </p:nvSpPr>
        <p:spPr bwMode="auto">
          <a:xfrm>
            <a:off x="4343400" y="2133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799" name="Rectangle 15"/>
          <p:cNvSpPr>
            <a:spLocks noChangeArrowheads="1"/>
          </p:cNvSpPr>
          <p:nvPr/>
        </p:nvSpPr>
        <p:spPr bwMode="auto">
          <a:xfrm>
            <a:off x="35814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246800" name="Text Box 16"/>
          <p:cNvSpPr txBox="1">
            <a:spLocks noChangeArrowheads="1"/>
          </p:cNvSpPr>
          <p:nvPr/>
        </p:nvSpPr>
        <p:spPr bwMode="auto">
          <a:xfrm>
            <a:off x="5638800" y="21336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field v</a:t>
            </a:r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>
            <a:off x="47244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 flipV="1">
            <a:off x="35814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03" name="Line 19"/>
          <p:cNvSpPr>
            <a:spLocks noChangeShapeType="1"/>
          </p:cNvSpPr>
          <p:nvPr/>
        </p:nvSpPr>
        <p:spPr bwMode="auto">
          <a:xfrm flipV="1">
            <a:off x="4191000" y="2667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04" name="Rectangle 20"/>
          <p:cNvSpPr>
            <a:spLocks noChangeArrowheads="1"/>
          </p:cNvSpPr>
          <p:nvPr/>
        </p:nvSpPr>
        <p:spPr bwMode="auto">
          <a:xfrm>
            <a:off x="3810000" y="4114800"/>
            <a:ext cx="762000" cy="381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805" name="Rectangle 21"/>
          <p:cNvSpPr>
            <a:spLocks noChangeArrowheads="1"/>
          </p:cNvSpPr>
          <p:nvPr/>
        </p:nvSpPr>
        <p:spPr bwMode="auto">
          <a:xfrm>
            <a:off x="3048000" y="4114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5105400" y="4114800"/>
            <a:ext cx="234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this</a:t>
            </a:r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>
            <a:off x="41910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Lookup x In vector Example</a:t>
            </a: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v[i] = v[i]+</a:t>
            </a:r>
            <a:r>
              <a:rPr lang="en-US" sz="2800">
                <a:solidFill>
                  <a:srgbClr val="FF00FF"/>
                </a:solidFill>
              </a:rPr>
              <a:t>x</a:t>
            </a:r>
            <a:r>
              <a:rPr lang="en-US" sz="2800"/>
              <a:t>;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3276600" y="5638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2514600" y="563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4572000" y="5638800"/>
            <a:ext cx="266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local i</a:t>
            </a:r>
          </a:p>
        </p:txBody>
      </p:sp>
      <p:sp>
        <p:nvSpPr>
          <p:cNvPr id="247815" name="Line 7"/>
          <p:cNvSpPr>
            <a:spLocks noChangeShapeType="1"/>
          </p:cNvSpPr>
          <p:nvPr/>
        </p:nvSpPr>
        <p:spPr bwMode="auto">
          <a:xfrm>
            <a:off x="3657600" y="586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276600" y="5257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7818" name="Rectangle 10"/>
          <p:cNvSpPr>
            <a:spLocks noChangeArrowheads="1"/>
          </p:cNvSpPr>
          <p:nvPr/>
        </p:nvSpPr>
        <p:spPr bwMode="auto">
          <a:xfrm>
            <a:off x="3048000" y="3733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x</a:t>
            </a:r>
            <a:endParaRPr lang="en-US"/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5105400" y="3733800"/>
            <a:ext cx="335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descriptor for parameter x</a:t>
            </a:r>
            <a:endParaRPr lang="en-US"/>
          </a:p>
        </p:txBody>
      </p:sp>
      <p:sp>
        <p:nvSpPr>
          <p:cNvPr id="247821" name="Rectangle 13"/>
          <p:cNvSpPr>
            <a:spLocks noChangeArrowheads="1"/>
          </p:cNvSpPr>
          <p:nvPr/>
        </p:nvSpPr>
        <p:spPr bwMode="auto">
          <a:xfrm>
            <a:off x="3810000" y="3352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7822" name="Rectangle 14"/>
          <p:cNvSpPr>
            <a:spLocks noChangeArrowheads="1"/>
          </p:cNvSpPr>
          <p:nvPr/>
        </p:nvSpPr>
        <p:spPr bwMode="auto">
          <a:xfrm>
            <a:off x="4343400" y="2133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7823" name="Rectangle 15"/>
          <p:cNvSpPr>
            <a:spLocks noChangeArrowheads="1"/>
          </p:cNvSpPr>
          <p:nvPr/>
        </p:nvSpPr>
        <p:spPr bwMode="auto">
          <a:xfrm>
            <a:off x="35814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5638800" y="21336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field v</a:t>
            </a:r>
          </a:p>
        </p:txBody>
      </p:sp>
      <p:sp>
        <p:nvSpPr>
          <p:cNvPr id="247825" name="Line 17"/>
          <p:cNvSpPr>
            <a:spLocks noChangeShapeType="1"/>
          </p:cNvSpPr>
          <p:nvPr/>
        </p:nvSpPr>
        <p:spPr bwMode="auto">
          <a:xfrm>
            <a:off x="47244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6" name="Line 18"/>
          <p:cNvSpPr>
            <a:spLocks noChangeShapeType="1"/>
          </p:cNvSpPr>
          <p:nvPr/>
        </p:nvSpPr>
        <p:spPr bwMode="auto">
          <a:xfrm flipV="1">
            <a:off x="35814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7" name="Line 19"/>
          <p:cNvSpPr>
            <a:spLocks noChangeShapeType="1"/>
          </p:cNvSpPr>
          <p:nvPr/>
        </p:nvSpPr>
        <p:spPr bwMode="auto">
          <a:xfrm flipV="1">
            <a:off x="4191000" y="2667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8" name="Rectangle 20"/>
          <p:cNvSpPr>
            <a:spLocks noChangeArrowheads="1"/>
          </p:cNvSpPr>
          <p:nvPr/>
        </p:nvSpPr>
        <p:spPr bwMode="auto">
          <a:xfrm>
            <a:off x="3810000" y="4114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7829" name="Rectangle 21"/>
          <p:cNvSpPr>
            <a:spLocks noChangeArrowheads="1"/>
          </p:cNvSpPr>
          <p:nvPr/>
        </p:nvSpPr>
        <p:spPr bwMode="auto">
          <a:xfrm>
            <a:off x="3048000" y="4114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247830" name="Text Box 22"/>
          <p:cNvSpPr txBox="1">
            <a:spLocks noChangeArrowheads="1"/>
          </p:cNvSpPr>
          <p:nvPr/>
        </p:nvSpPr>
        <p:spPr bwMode="auto">
          <a:xfrm>
            <a:off x="5105400" y="4114800"/>
            <a:ext cx="234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descriptor for this</a:t>
            </a:r>
          </a:p>
        </p:txBody>
      </p:sp>
      <p:sp>
        <p:nvSpPr>
          <p:cNvPr id="247831" name="Line 23"/>
          <p:cNvSpPr>
            <a:spLocks noChangeShapeType="1"/>
          </p:cNvSpPr>
          <p:nvPr/>
        </p:nvSpPr>
        <p:spPr bwMode="auto">
          <a:xfrm>
            <a:off x="41910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17" name="Rectangle 9"/>
          <p:cNvSpPr>
            <a:spLocks noChangeArrowheads="1"/>
          </p:cNvSpPr>
          <p:nvPr/>
        </p:nvSpPr>
        <p:spPr bwMode="auto">
          <a:xfrm>
            <a:off x="3810000" y="3733800"/>
            <a:ext cx="762000" cy="381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7820" name="Line 12"/>
          <p:cNvSpPr>
            <a:spLocks noChangeShapeType="1"/>
          </p:cNvSpPr>
          <p:nvPr/>
        </p:nvSpPr>
        <p:spPr bwMode="auto">
          <a:xfrm>
            <a:off x="4191000" y="3962400"/>
            <a:ext cx="8382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Descriptors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 descriptors contain?</a:t>
            </a:r>
          </a:p>
          <a:p>
            <a:r>
              <a:rPr lang="en-US"/>
              <a:t>Information used for code generation and semantic analysis</a:t>
            </a:r>
          </a:p>
          <a:p>
            <a:pPr lvl="1"/>
            <a:r>
              <a:rPr lang="en-US"/>
              <a:t>local descriptors - name, type, stack offset</a:t>
            </a:r>
          </a:p>
          <a:p>
            <a:pPr lvl="1"/>
            <a:r>
              <a:rPr lang="en-US"/>
              <a:t>field descriptors - name, type, object offset</a:t>
            </a:r>
          </a:p>
          <a:p>
            <a:pPr lvl="1"/>
            <a:r>
              <a:rPr lang="en-US"/>
              <a:t>method descriptors </a:t>
            </a:r>
          </a:p>
          <a:p>
            <a:pPr lvl="2"/>
            <a:r>
              <a:rPr lang="en-US"/>
              <a:t>signature (type of return value, receiver, and parameters)</a:t>
            </a:r>
          </a:p>
          <a:p>
            <a:pPr lvl="2"/>
            <a:r>
              <a:rPr lang="en-US"/>
              <a:t>reference to local symbol table</a:t>
            </a:r>
          </a:p>
          <a:p>
            <a:pPr lvl="2"/>
            <a:r>
              <a:rPr lang="en-US"/>
              <a:t>reference to code for method</a:t>
            </a:r>
          </a:p>
          <a:p>
            <a:pPr lvl="2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4419600"/>
          </a:xfrm>
        </p:spPr>
        <p:txBody>
          <a:bodyPr/>
          <a:lstStyle/>
          <a:p>
            <a:r>
              <a:rPr lang="en-US"/>
              <a:t>Examples of Object Representation and Program Execution</a:t>
            </a:r>
            <a:br>
              <a:rPr lang="en-US"/>
            </a:br>
            <a:r>
              <a:rPr lang="en-US"/>
              <a:t>(This happens when program runs)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Symbol Table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Maps class names to class descriptors</a:t>
            </a:r>
          </a:p>
          <a:p>
            <a:r>
              <a:rPr lang="en-US"/>
              <a:t>Typical Implementation: Hash Table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2514600" y="3276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2514600" y="3657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E175"/>
              </a:solidFill>
            </a:endParaRP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2514600" y="4038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524000" y="3276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vector</a:t>
            </a: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600200" y="3657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E175"/>
                </a:solidFill>
              </a:rPr>
              <a:t>point</a:t>
            </a: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066800" y="4038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cartesianPoint</a:t>
            </a: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295400" y="4419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folHlink"/>
                </a:solidFill>
              </a:rPr>
              <a:t>polarPoint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2514600" y="4419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2514600" y="3276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3810000" y="3276600"/>
            <a:ext cx="333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class descriptor for vector</a:t>
            </a: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2895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3810000" y="3657600"/>
            <a:ext cx="320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 descriptor for point</a:t>
            </a:r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>
            <a:off x="28956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3810000" y="4038600"/>
            <a:ext cx="4302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class descriptor for cartesianPoint</a:t>
            </a: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2895600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3810000" y="4419600"/>
            <a:ext cx="384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class descriptor for </a:t>
            </a:r>
            <a:r>
              <a:rPr lang="en-US" dirty="0" err="1">
                <a:solidFill>
                  <a:schemeClr val="folHlink"/>
                </a:solidFill>
              </a:rPr>
              <a:t>polarPoint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28956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Descriptor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 Two Symbol Tables</a:t>
            </a:r>
          </a:p>
          <a:p>
            <a:pPr lvl="1"/>
            <a:r>
              <a:rPr lang="en-US"/>
              <a:t>Symbol Table for Methods</a:t>
            </a:r>
          </a:p>
          <a:p>
            <a:pPr lvl="2"/>
            <a:r>
              <a:rPr lang="en-US"/>
              <a:t>Parent Symbol Table is Symbol Table for Methods of Parent Class</a:t>
            </a:r>
          </a:p>
          <a:p>
            <a:pPr lvl="1"/>
            <a:r>
              <a:rPr lang="en-US"/>
              <a:t>Symbol Table for Fields</a:t>
            </a:r>
          </a:p>
          <a:p>
            <a:pPr lvl="2"/>
            <a:r>
              <a:rPr lang="en-US"/>
              <a:t>Parent Symbol Table is Symbol Table for Fields of Parent Class </a:t>
            </a:r>
          </a:p>
          <a:p>
            <a:r>
              <a:rPr lang="en-US"/>
              <a:t>Reference to Descriptor of Parent Class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Field, Parameter and Local and Type Descriptors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Field, Parameter and Local Descriptors Refer to Type Descriptors</a:t>
            </a:r>
          </a:p>
          <a:p>
            <a:pPr lvl="1"/>
            <a:r>
              <a:rPr lang="en-US"/>
              <a:t>Base type descriptor: int, boolean</a:t>
            </a:r>
          </a:p>
          <a:p>
            <a:pPr lvl="1"/>
            <a:r>
              <a:rPr lang="en-US"/>
              <a:t>Array type descriptor, which contains reference to type descriptor for array elements</a:t>
            </a:r>
          </a:p>
          <a:p>
            <a:pPr lvl="1"/>
            <a:r>
              <a:rPr lang="en-US"/>
              <a:t>Class descriptor</a:t>
            </a:r>
          </a:p>
          <a:p>
            <a:r>
              <a:rPr lang="en-US"/>
              <a:t>Relatively Simple Type Descriptors</a:t>
            </a:r>
          </a:p>
          <a:p>
            <a:r>
              <a:rPr lang="en-US"/>
              <a:t>Base Type Descriptors and Array Descriptors Stored in Type Symbol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Type Symbol Table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2057400" y="34290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990600" y="3429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boolean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3276600" y="3429000"/>
            <a:ext cx="244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boolean descriptor</a:t>
            </a:r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2057400" y="26670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1295400" y="2667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int</a:t>
            </a:r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24384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3276600" y="2667000"/>
            <a:ext cx="179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 descriptor</a:t>
            </a:r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2438400" y="3657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65" name="Rectangle 17"/>
          <p:cNvSpPr>
            <a:spLocks noChangeArrowheads="1"/>
          </p:cNvSpPr>
          <p:nvPr/>
        </p:nvSpPr>
        <p:spPr bwMode="auto">
          <a:xfrm>
            <a:off x="2057400" y="30480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1295400" y="3048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int [] 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276600" y="3048000"/>
            <a:ext cx="210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descriptor</a:t>
            </a:r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71" name="Freeform 23"/>
          <p:cNvSpPr>
            <a:spLocks/>
          </p:cNvSpPr>
          <p:nvPr/>
        </p:nvSpPr>
        <p:spPr bwMode="auto">
          <a:xfrm>
            <a:off x="5126038" y="2917825"/>
            <a:ext cx="628650" cy="384175"/>
          </a:xfrm>
          <a:custGeom>
            <a:avLst/>
            <a:gdLst/>
            <a:ahLst/>
            <a:cxnLst>
              <a:cxn ang="0">
                <a:pos x="148" y="242"/>
              </a:cxn>
              <a:cxn ang="0">
                <a:pos x="371" y="130"/>
              </a:cxn>
              <a:cxn ang="0">
                <a:pos x="0" y="0"/>
              </a:cxn>
            </a:cxnLst>
            <a:rect l="0" t="0" r="r" b="b"/>
            <a:pathLst>
              <a:path w="396" h="242">
                <a:moveTo>
                  <a:pt x="148" y="242"/>
                </a:moveTo>
                <a:cubicBezTo>
                  <a:pt x="186" y="223"/>
                  <a:pt x="396" y="170"/>
                  <a:pt x="371" y="130"/>
                </a:cubicBezTo>
                <a:cubicBezTo>
                  <a:pt x="346" y="90"/>
                  <a:pt x="77" y="2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72" name="Rectangle 24"/>
          <p:cNvSpPr>
            <a:spLocks noChangeArrowheads="1"/>
          </p:cNvSpPr>
          <p:nvPr/>
        </p:nvSpPr>
        <p:spPr bwMode="auto">
          <a:xfrm>
            <a:off x="2057400" y="38100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990600" y="3810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boolean []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3276600" y="3810000"/>
            <a:ext cx="210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descriptor</a:t>
            </a:r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>
            <a:off x="24384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76" name="Freeform 28"/>
          <p:cNvSpPr>
            <a:spLocks/>
          </p:cNvSpPr>
          <p:nvPr/>
        </p:nvSpPr>
        <p:spPr bwMode="auto">
          <a:xfrm>
            <a:off x="5340350" y="3684588"/>
            <a:ext cx="769938" cy="357187"/>
          </a:xfrm>
          <a:custGeom>
            <a:avLst/>
            <a:gdLst/>
            <a:ahLst/>
            <a:cxnLst>
              <a:cxn ang="0">
                <a:pos x="0" y="225"/>
              </a:cxn>
              <a:cxn ang="0">
                <a:pos x="450" y="117"/>
              </a:cxn>
              <a:cxn ang="0">
                <a:pos x="208" y="0"/>
              </a:cxn>
            </a:cxnLst>
            <a:rect l="0" t="0" r="r" b="b"/>
            <a:pathLst>
              <a:path w="485" h="225">
                <a:moveTo>
                  <a:pt x="0" y="225"/>
                </a:moveTo>
                <a:cubicBezTo>
                  <a:pt x="75" y="207"/>
                  <a:pt x="415" y="154"/>
                  <a:pt x="450" y="117"/>
                </a:cubicBezTo>
                <a:cubicBezTo>
                  <a:pt x="485" y="80"/>
                  <a:pt x="258" y="24"/>
                  <a:pt x="2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78" name="Rectangle 30"/>
          <p:cNvSpPr>
            <a:spLocks noChangeArrowheads="1"/>
          </p:cNvSpPr>
          <p:nvPr/>
        </p:nvSpPr>
        <p:spPr bwMode="auto">
          <a:xfrm>
            <a:off x="990600" y="4191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vector []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3276600" y="4191000"/>
            <a:ext cx="210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descriptor</a:t>
            </a:r>
          </a:p>
        </p:txBody>
      </p:sp>
      <p:sp>
        <p:nvSpPr>
          <p:cNvPr id="130080" name="Line 32"/>
          <p:cNvSpPr>
            <a:spLocks noChangeShapeType="1"/>
          </p:cNvSpPr>
          <p:nvPr/>
        </p:nvSpPr>
        <p:spPr bwMode="auto">
          <a:xfrm>
            <a:off x="24384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6019800" y="4114800"/>
            <a:ext cx="2070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class descriptor</a:t>
            </a:r>
          </a:p>
          <a:p>
            <a:r>
              <a:rPr lang="en-US" dirty="0"/>
              <a:t>for vector</a:t>
            </a:r>
          </a:p>
        </p:txBody>
      </p:sp>
      <p:sp>
        <p:nvSpPr>
          <p:cNvPr id="130084" name="Line 36"/>
          <p:cNvSpPr>
            <a:spLocks noChangeShapeType="1"/>
          </p:cNvSpPr>
          <p:nvPr/>
        </p:nvSpPr>
        <p:spPr bwMode="auto">
          <a:xfrm>
            <a:off x="53340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86" name="Rectangle 38"/>
          <p:cNvSpPr>
            <a:spLocks noChangeArrowheads="1"/>
          </p:cNvSpPr>
          <p:nvPr/>
        </p:nvSpPr>
        <p:spPr bwMode="auto">
          <a:xfrm>
            <a:off x="2057400" y="41910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087" name="Rectangle 39"/>
          <p:cNvSpPr>
            <a:spLocks noChangeArrowheads="1"/>
          </p:cNvSpPr>
          <p:nvPr/>
        </p:nvSpPr>
        <p:spPr bwMode="auto">
          <a:xfrm>
            <a:off x="2057400" y="45720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088" name="Rectangle 40"/>
          <p:cNvSpPr>
            <a:spLocks noChangeArrowheads="1"/>
          </p:cNvSpPr>
          <p:nvPr/>
        </p:nvSpPr>
        <p:spPr bwMode="auto">
          <a:xfrm>
            <a:off x="1066800" y="45720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vector</a:t>
            </a:r>
          </a:p>
        </p:txBody>
      </p:sp>
      <p:sp>
        <p:nvSpPr>
          <p:cNvPr id="130089" name="Line 41"/>
          <p:cNvSpPr>
            <a:spLocks noChangeShapeType="1"/>
          </p:cNvSpPr>
          <p:nvPr/>
        </p:nvSpPr>
        <p:spPr bwMode="auto">
          <a:xfrm flipV="1">
            <a:off x="2514600" y="4724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ounded Rectangle 30"/>
          <p:cNvSpPr/>
          <p:nvPr/>
        </p:nvSpPr>
        <p:spPr bwMode="auto">
          <a:xfrm>
            <a:off x="6019800" y="4114800"/>
            <a:ext cx="2057400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Descriptors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Contain Reference to Code for Method</a:t>
            </a:r>
          </a:p>
          <a:p>
            <a:r>
              <a:rPr lang="en-US"/>
              <a:t>Contain Reference to Local Symbol Table for Local Variables of Method</a:t>
            </a:r>
          </a:p>
          <a:p>
            <a:r>
              <a:rPr lang="en-US"/>
              <a:t>Parent Symbol Table of Local Symbol Table is Parameter Symbol Table for Parameters of Method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Descriptor for add Method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295400" y="47244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295400" y="51054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18288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4572000" y="4419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472440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510540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4572000" y="4800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8562" name="Rectangle 18"/>
          <p:cNvSpPr>
            <a:spLocks noChangeArrowheads="1"/>
          </p:cNvSpPr>
          <p:nvPr/>
        </p:nvSpPr>
        <p:spPr bwMode="auto">
          <a:xfrm>
            <a:off x="396240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3810000" y="4800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5943600" y="31242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descriptor</a:t>
            </a:r>
          </a:p>
        </p:txBody>
      </p:sp>
      <p:sp>
        <p:nvSpPr>
          <p:cNvPr id="108565" name="Line 21"/>
          <p:cNvSpPr>
            <a:spLocks noChangeShapeType="1"/>
          </p:cNvSpPr>
          <p:nvPr/>
        </p:nvSpPr>
        <p:spPr bwMode="auto">
          <a:xfrm>
            <a:off x="50292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5943600" y="480060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local descriptor</a:t>
            </a:r>
          </a:p>
        </p:txBody>
      </p:sp>
      <p:sp>
        <p:nvSpPr>
          <p:cNvPr id="108567" name="Line 23"/>
          <p:cNvSpPr>
            <a:spLocks noChangeShapeType="1"/>
          </p:cNvSpPr>
          <p:nvPr/>
        </p:nvSpPr>
        <p:spPr bwMode="auto">
          <a:xfrm flipV="1">
            <a:off x="49530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5791200" y="1295400"/>
            <a:ext cx="2381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symbol table</a:t>
            </a:r>
          </a:p>
          <a:p>
            <a:r>
              <a:rPr lang="en-US"/>
              <a:t>for vector class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2743200" y="3733800"/>
            <a:ext cx="1830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local variable</a:t>
            </a:r>
          </a:p>
          <a:p>
            <a:r>
              <a:rPr lang="en-US"/>
              <a:t>symbol table</a:t>
            </a:r>
          </a:p>
        </p:txBody>
      </p:sp>
      <p:sp>
        <p:nvSpPr>
          <p:cNvPr id="108570" name="Rectangle 26"/>
          <p:cNvSpPr>
            <a:spLocks noChangeArrowheads="1"/>
          </p:cNvSpPr>
          <p:nvPr/>
        </p:nvSpPr>
        <p:spPr bwMode="auto">
          <a:xfrm>
            <a:off x="4724400" y="2362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8571" name="Rectangle 27"/>
          <p:cNvSpPr>
            <a:spLocks noChangeArrowheads="1"/>
          </p:cNvSpPr>
          <p:nvPr/>
        </p:nvSpPr>
        <p:spPr bwMode="auto">
          <a:xfrm>
            <a:off x="4724400" y="2743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8573" name="Rectangle 29"/>
          <p:cNvSpPr>
            <a:spLocks noChangeArrowheads="1"/>
          </p:cNvSpPr>
          <p:nvPr/>
        </p:nvSpPr>
        <p:spPr bwMode="auto">
          <a:xfrm>
            <a:off x="3962400" y="2743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 flipV="1">
            <a:off x="5105400" y="1752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2895600" y="1676400"/>
            <a:ext cx="1747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</a:t>
            </a:r>
          </a:p>
          <a:p>
            <a:r>
              <a:rPr lang="en-US"/>
              <a:t>symbol table</a:t>
            </a:r>
          </a:p>
        </p:txBody>
      </p:sp>
      <p:sp>
        <p:nvSpPr>
          <p:cNvPr id="108577" name="Line 33"/>
          <p:cNvSpPr>
            <a:spLocks noChangeShapeType="1"/>
          </p:cNvSpPr>
          <p:nvPr/>
        </p:nvSpPr>
        <p:spPr bwMode="auto">
          <a:xfrm>
            <a:off x="51054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5943600" y="2743200"/>
            <a:ext cx="2693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>
            <a:off x="1828800" y="5257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80" name="Text Box 36"/>
          <p:cNvSpPr txBox="1">
            <a:spLocks noChangeArrowheads="1"/>
          </p:cNvSpPr>
          <p:nvPr/>
        </p:nvSpPr>
        <p:spPr bwMode="auto">
          <a:xfrm>
            <a:off x="3124200" y="55626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code for add method</a:t>
            </a:r>
          </a:p>
        </p:txBody>
      </p:sp>
      <p:sp>
        <p:nvSpPr>
          <p:cNvPr id="108581" name="Text Box 37"/>
          <p:cNvSpPr txBox="1">
            <a:spLocks noChangeArrowheads="1"/>
          </p:cNvSpPr>
          <p:nvPr/>
        </p:nvSpPr>
        <p:spPr bwMode="auto">
          <a:xfrm>
            <a:off x="457200" y="3505200"/>
            <a:ext cx="1401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Method </a:t>
            </a:r>
          </a:p>
          <a:p>
            <a:r>
              <a:rPr lang="en-US">
                <a:solidFill>
                  <a:srgbClr val="FF0000"/>
                </a:solidFill>
              </a:rPr>
              <a:t>descriptor</a:t>
            </a:r>
          </a:p>
          <a:p>
            <a:r>
              <a:rPr lang="en-US">
                <a:solidFill>
                  <a:srgbClr val="FF0000"/>
                </a:solidFill>
              </a:rPr>
              <a:t>for add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82000" cy="685800"/>
          </a:xfrm>
        </p:spPr>
        <p:txBody>
          <a:bodyPr/>
          <a:lstStyle/>
          <a:p>
            <a:r>
              <a:rPr lang="en-US"/>
              <a:t>Symbol Table Summary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5486400"/>
          </a:xfrm>
        </p:spPr>
        <p:txBody>
          <a:bodyPr/>
          <a:lstStyle/>
          <a:p>
            <a:r>
              <a:rPr lang="en-US" sz="2400" dirty="0"/>
              <a:t>Program Symbol Table </a:t>
            </a:r>
            <a:r>
              <a:rPr lang="en-US" sz="2400" dirty="0">
                <a:sym typeface="Monotype Sorts" pitchFamily="2" charset="2"/>
              </a:rPr>
              <a:t>(</a:t>
            </a:r>
            <a:r>
              <a:rPr lang="en-US" sz="2400" dirty="0"/>
              <a:t>Class Descriptors) </a:t>
            </a:r>
          </a:p>
          <a:p>
            <a:r>
              <a:rPr lang="en-US" sz="2400" dirty="0"/>
              <a:t>Class Descriptors</a:t>
            </a:r>
          </a:p>
          <a:p>
            <a:pPr lvl="1"/>
            <a:r>
              <a:rPr lang="en-US" sz="2400" dirty="0">
                <a:sym typeface="Monotype Sorts" pitchFamily="2" charset="2"/>
              </a:rPr>
              <a:t> Field Symbol Table (Field Descriptors)</a:t>
            </a:r>
          </a:p>
          <a:p>
            <a:pPr lvl="2"/>
            <a:r>
              <a:rPr lang="en-US" dirty="0">
                <a:sym typeface="Monotype Sorts" pitchFamily="2" charset="2"/>
              </a:rPr>
              <a:t>Field Symbol Table for </a:t>
            </a:r>
            <a:r>
              <a:rPr lang="en-US" dirty="0" err="1">
                <a:sym typeface="Monotype Sorts" pitchFamily="2" charset="2"/>
              </a:rPr>
              <a:t>SuperClass</a:t>
            </a:r>
            <a:endParaRPr lang="en-US" dirty="0">
              <a:sym typeface="Monotype Sorts" pitchFamily="2" charset="2"/>
            </a:endParaRPr>
          </a:p>
          <a:p>
            <a:pPr lvl="1"/>
            <a:r>
              <a:rPr lang="en-US" sz="2400" dirty="0">
                <a:sym typeface="Monotype Sorts" pitchFamily="2" charset="2"/>
              </a:rPr>
              <a:t> Method Symbol Table (Method Descriptors)	</a:t>
            </a:r>
          </a:p>
          <a:p>
            <a:pPr lvl="2"/>
            <a:r>
              <a:rPr lang="en-US" dirty="0">
                <a:sym typeface="Monotype Sorts" pitchFamily="2" charset="2"/>
              </a:rPr>
              <a:t>Method Symbol Table for </a:t>
            </a:r>
            <a:r>
              <a:rPr lang="en-US" dirty="0" err="1">
                <a:sym typeface="Monotype Sorts" pitchFamily="2" charset="2"/>
              </a:rPr>
              <a:t>Superclass</a:t>
            </a:r>
            <a:endParaRPr lang="en-US" dirty="0">
              <a:sym typeface="Monotype Sorts" pitchFamily="2" charset="2"/>
            </a:endParaRPr>
          </a:p>
          <a:p>
            <a:r>
              <a:rPr lang="en-US" sz="2400" dirty="0">
                <a:sym typeface="Monotype Sorts" pitchFamily="2" charset="2"/>
              </a:rPr>
              <a:t>Method Descriptors</a:t>
            </a:r>
          </a:p>
          <a:p>
            <a:pPr lvl="1"/>
            <a:r>
              <a:rPr lang="en-US" sz="2400" dirty="0">
                <a:sym typeface="Monotype Sorts" pitchFamily="2" charset="2"/>
              </a:rPr>
              <a:t>Local Variable Symbol Table (Local Variable Descriptors)</a:t>
            </a:r>
          </a:p>
          <a:p>
            <a:pPr lvl="2"/>
            <a:r>
              <a:rPr lang="en-US" dirty="0">
                <a:sym typeface="Monotype Sorts" pitchFamily="2" charset="2"/>
              </a:rPr>
              <a:t>Parameter Symbol Table (Parameter Descriptors)</a:t>
            </a:r>
          </a:p>
          <a:p>
            <a:pPr lvl="3"/>
            <a:r>
              <a:rPr lang="en-US" sz="2400" dirty="0">
                <a:sym typeface="Monotype Sorts" pitchFamily="2" charset="2"/>
              </a:rPr>
              <a:t>Field Symbol Table of Receiver Class</a:t>
            </a:r>
          </a:p>
          <a:p>
            <a:r>
              <a:rPr lang="en-US" sz="2400" dirty="0">
                <a:sym typeface="Monotype Sorts" pitchFamily="2" charset="2"/>
              </a:rPr>
              <a:t>Local, Parameter and Field Descriptors </a:t>
            </a:r>
          </a:p>
          <a:p>
            <a:pPr lvl="1"/>
            <a:r>
              <a:rPr lang="en-US" sz="2400" dirty="0">
                <a:sym typeface="Monotype Sorts" pitchFamily="2" charset="2"/>
              </a:rPr>
              <a:t>Type Descriptors in Type Symbol Table or Class Descriptors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7954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606" name="Rectangle 14"/>
          <p:cNvSpPr>
            <a:spLocks noChangeArrowheads="1"/>
          </p:cNvSpPr>
          <p:nvPr/>
        </p:nvSpPr>
        <p:spPr bwMode="auto">
          <a:xfrm>
            <a:off x="2176463" y="167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610" name="Rectangle 18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611" name="Rectangle 19"/>
          <p:cNvSpPr>
            <a:spLocks noChangeArrowheads="1"/>
          </p:cNvSpPr>
          <p:nvPr/>
        </p:nvSpPr>
        <p:spPr bwMode="auto">
          <a:xfrm>
            <a:off x="804863" y="914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612" name="Rectangle 20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613" name="Rectangle 21"/>
          <p:cNvSpPr>
            <a:spLocks noChangeArrowheads="1"/>
          </p:cNvSpPr>
          <p:nvPr/>
        </p:nvSpPr>
        <p:spPr bwMode="auto">
          <a:xfrm>
            <a:off x="804863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670" name="Text Box 78"/>
          <p:cNvSpPr txBox="1">
            <a:spLocks noChangeArrowheads="1"/>
          </p:cNvSpPr>
          <p:nvPr/>
        </p:nvSpPr>
        <p:spPr bwMode="auto">
          <a:xfrm>
            <a:off x="6019800" y="586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0677" name="Text Box 85"/>
          <p:cNvSpPr txBox="1">
            <a:spLocks noChangeArrowheads="1"/>
          </p:cNvSpPr>
          <p:nvPr/>
        </p:nvSpPr>
        <p:spPr bwMode="auto">
          <a:xfrm>
            <a:off x="6842125" y="46482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class_decl</a:t>
            </a:r>
          </a:p>
        </p:txBody>
      </p:sp>
      <p:sp>
        <p:nvSpPr>
          <p:cNvPr id="110678" name="Text Box 86"/>
          <p:cNvSpPr txBox="1">
            <a:spLocks noChangeArrowheads="1"/>
          </p:cNvSpPr>
          <p:nvPr/>
        </p:nvSpPr>
        <p:spPr bwMode="auto">
          <a:xfrm>
            <a:off x="6324600" y="53689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vector</a:t>
            </a:r>
          </a:p>
        </p:txBody>
      </p:sp>
      <p:sp>
        <p:nvSpPr>
          <p:cNvPr id="110679" name="Text Box 87"/>
          <p:cNvSpPr txBox="1">
            <a:spLocks noChangeArrowheads="1"/>
          </p:cNvSpPr>
          <p:nvPr/>
        </p:nvSpPr>
        <p:spPr bwMode="auto">
          <a:xfrm>
            <a:off x="7391400" y="53689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field_decl</a:t>
            </a:r>
          </a:p>
        </p:txBody>
      </p:sp>
      <p:sp>
        <p:nvSpPr>
          <p:cNvPr id="110680" name="Text Box 88"/>
          <p:cNvSpPr txBox="1">
            <a:spLocks noChangeArrowheads="1"/>
          </p:cNvSpPr>
          <p:nvPr/>
        </p:nvSpPr>
        <p:spPr bwMode="auto">
          <a:xfrm>
            <a:off x="7391400" y="60547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110681" name="Text Box 89"/>
          <p:cNvSpPr txBox="1">
            <a:spLocks noChangeArrowheads="1"/>
          </p:cNvSpPr>
          <p:nvPr/>
        </p:nvSpPr>
        <p:spPr bwMode="auto">
          <a:xfrm>
            <a:off x="7924800" y="6054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110682" name="Text Box 90"/>
          <p:cNvSpPr txBox="1">
            <a:spLocks noChangeArrowheads="1"/>
          </p:cNvSpPr>
          <p:nvPr/>
        </p:nvSpPr>
        <p:spPr bwMode="auto">
          <a:xfrm>
            <a:off x="8382000" y="6054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[]</a:t>
            </a:r>
          </a:p>
        </p:txBody>
      </p:sp>
      <p:sp>
        <p:nvSpPr>
          <p:cNvPr id="110683" name="Line 91"/>
          <p:cNvSpPr>
            <a:spLocks noChangeShapeType="1"/>
          </p:cNvSpPr>
          <p:nvPr/>
        </p:nvSpPr>
        <p:spPr bwMode="auto">
          <a:xfrm flipH="1">
            <a:off x="70104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84" name="Line 92"/>
          <p:cNvSpPr>
            <a:spLocks noChangeShapeType="1"/>
          </p:cNvSpPr>
          <p:nvPr/>
        </p:nvSpPr>
        <p:spPr bwMode="auto">
          <a:xfrm>
            <a:off x="78486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85" name="Line 93"/>
          <p:cNvSpPr>
            <a:spLocks noChangeShapeType="1"/>
          </p:cNvSpPr>
          <p:nvPr/>
        </p:nvSpPr>
        <p:spPr bwMode="auto">
          <a:xfrm flipH="1">
            <a:off x="7696200" y="5749925"/>
            <a:ext cx="1524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86" name="Line 94"/>
          <p:cNvSpPr>
            <a:spLocks noChangeShapeType="1"/>
          </p:cNvSpPr>
          <p:nvPr/>
        </p:nvSpPr>
        <p:spPr bwMode="auto">
          <a:xfrm>
            <a:off x="8077200" y="5826125"/>
            <a:ext cx="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87" name="Line 95"/>
          <p:cNvSpPr>
            <a:spLocks noChangeShapeType="1"/>
          </p:cNvSpPr>
          <p:nvPr/>
        </p:nvSpPr>
        <p:spPr bwMode="auto">
          <a:xfrm>
            <a:off x="8382000" y="5749925"/>
            <a:ext cx="15240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89" name="Rectangle 97"/>
          <p:cNvSpPr>
            <a:spLocks noChangeArrowheads="1"/>
          </p:cNvSpPr>
          <p:nvPr/>
        </p:nvSpPr>
        <p:spPr bwMode="auto">
          <a:xfrm>
            <a:off x="838200" y="1905000"/>
            <a:ext cx="569913" cy="265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class descriptor</a:t>
            </a:r>
          </a:p>
          <a:p>
            <a:pPr algn="ctr"/>
            <a:r>
              <a:rPr lang="en-US" sz="1800">
                <a:solidFill>
                  <a:srgbClr val="FFFF00"/>
                </a:solidFill>
              </a:rPr>
              <a:t>for vector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17954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19478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3852863" y="5334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58407" name="Line 7"/>
          <p:cNvSpPr>
            <a:spLocks noChangeShapeType="1"/>
          </p:cNvSpPr>
          <p:nvPr/>
        </p:nvSpPr>
        <p:spPr bwMode="auto">
          <a:xfrm>
            <a:off x="2938463" y="76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2176463" y="167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409" name="Rectangle 9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410" name="Rectangle 10"/>
          <p:cNvSpPr>
            <a:spLocks noChangeArrowheads="1"/>
          </p:cNvSpPr>
          <p:nvPr/>
        </p:nvSpPr>
        <p:spPr bwMode="auto">
          <a:xfrm>
            <a:off x="804863" y="914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411" name="Rectangle 11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412" name="Rectangle 12"/>
          <p:cNvSpPr>
            <a:spLocks noChangeArrowheads="1"/>
          </p:cNvSpPr>
          <p:nvPr/>
        </p:nvSpPr>
        <p:spPr bwMode="auto">
          <a:xfrm>
            <a:off x="804863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413" name="Line 13"/>
          <p:cNvSpPr>
            <a:spLocks noChangeShapeType="1"/>
          </p:cNvSpPr>
          <p:nvPr/>
        </p:nvSpPr>
        <p:spPr bwMode="auto">
          <a:xfrm flipV="1">
            <a:off x="1262063" y="838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Rectangle 14"/>
          <p:cNvSpPr>
            <a:spLocks noChangeArrowheads="1"/>
          </p:cNvSpPr>
          <p:nvPr/>
        </p:nvSpPr>
        <p:spPr bwMode="auto">
          <a:xfrm>
            <a:off x="2557463" y="152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415" name="Text Box 15"/>
          <p:cNvSpPr txBox="1">
            <a:spLocks noChangeArrowheads="1"/>
          </p:cNvSpPr>
          <p:nvPr/>
        </p:nvSpPr>
        <p:spPr bwMode="auto">
          <a:xfrm>
            <a:off x="6019800" y="586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416" name="Text Box 16"/>
          <p:cNvSpPr txBox="1">
            <a:spLocks noChangeArrowheads="1"/>
          </p:cNvSpPr>
          <p:nvPr/>
        </p:nvSpPr>
        <p:spPr bwMode="auto">
          <a:xfrm>
            <a:off x="6842125" y="46482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class_decl</a:t>
            </a:r>
          </a:p>
        </p:txBody>
      </p:sp>
      <p:sp>
        <p:nvSpPr>
          <p:cNvPr id="358417" name="Text Box 17"/>
          <p:cNvSpPr txBox="1">
            <a:spLocks noChangeArrowheads="1"/>
          </p:cNvSpPr>
          <p:nvPr/>
        </p:nvSpPr>
        <p:spPr bwMode="auto">
          <a:xfrm>
            <a:off x="6324600" y="53689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vector</a:t>
            </a:r>
          </a:p>
        </p:txBody>
      </p:sp>
      <p:sp>
        <p:nvSpPr>
          <p:cNvPr id="358418" name="Text Box 18"/>
          <p:cNvSpPr txBox="1">
            <a:spLocks noChangeArrowheads="1"/>
          </p:cNvSpPr>
          <p:nvPr/>
        </p:nvSpPr>
        <p:spPr bwMode="auto">
          <a:xfrm>
            <a:off x="7391400" y="53689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field_decl</a:t>
            </a:r>
          </a:p>
        </p:txBody>
      </p:sp>
      <p:sp>
        <p:nvSpPr>
          <p:cNvPr id="358419" name="Text Box 19"/>
          <p:cNvSpPr txBox="1">
            <a:spLocks noChangeArrowheads="1"/>
          </p:cNvSpPr>
          <p:nvPr/>
        </p:nvSpPr>
        <p:spPr bwMode="auto">
          <a:xfrm>
            <a:off x="7391400" y="60547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358420" name="Text Box 20"/>
          <p:cNvSpPr txBox="1">
            <a:spLocks noChangeArrowheads="1"/>
          </p:cNvSpPr>
          <p:nvPr/>
        </p:nvSpPr>
        <p:spPr bwMode="auto">
          <a:xfrm>
            <a:off x="7924800" y="6054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358421" name="Text Box 21"/>
          <p:cNvSpPr txBox="1">
            <a:spLocks noChangeArrowheads="1"/>
          </p:cNvSpPr>
          <p:nvPr/>
        </p:nvSpPr>
        <p:spPr bwMode="auto">
          <a:xfrm>
            <a:off x="8382000" y="6054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[]</a:t>
            </a:r>
          </a:p>
        </p:txBody>
      </p:sp>
      <p:sp>
        <p:nvSpPr>
          <p:cNvPr id="358422" name="Line 22"/>
          <p:cNvSpPr>
            <a:spLocks noChangeShapeType="1"/>
          </p:cNvSpPr>
          <p:nvPr/>
        </p:nvSpPr>
        <p:spPr bwMode="auto">
          <a:xfrm flipH="1">
            <a:off x="70104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Line 23"/>
          <p:cNvSpPr>
            <a:spLocks noChangeShapeType="1"/>
          </p:cNvSpPr>
          <p:nvPr/>
        </p:nvSpPr>
        <p:spPr bwMode="auto">
          <a:xfrm>
            <a:off x="78486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Line 24"/>
          <p:cNvSpPr>
            <a:spLocks noChangeShapeType="1"/>
          </p:cNvSpPr>
          <p:nvPr/>
        </p:nvSpPr>
        <p:spPr bwMode="auto">
          <a:xfrm flipH="1">
            <a:off x="7696200" y="5749925"/>
            <a:ext cx="1524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Line 25"/>
          <p:cNvSpPr>
            <a:spLocks noChangeShapeType="1"/>
          </p:cNvSpPr>
          <p:nvPr/>
        </p:nvSpPr>
        <p:spPr bwMode="auto">
          <a:xfrm>
            <a:off x="8077200" y="5826125"/>
            <a:ext cx="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Line 26"/>
          <p:cNvSpPr>
            <a:spLocks noChangeShapeType="1"/>
          </p:cNvSpPr>
          <p:nvPr/>
        </p:nvSpPr>
        <p:spPr bwMode="auto">
          <a:xfrm>
            <a:off x="8382000" y="5749925"/>
            <a:ext cx="15240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Rectangle 27"/>
          <p:cNvSpPr>
            <a:spLocks noChangeArrowheads="1"/>
          </p:cNvSpPr>
          <p:nvPr/>
        </p:nvSpPr>
        <p:spPr bwMode="auto">
          <a:xfrm>
            <a:off x="838200" y="1905000"/>
            <a:ext cx="569913" cy="265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class descriptor</a:t>
            </a:r>
          </a:p>
          <a:p>
            <a:pPr algn="ctr"/>
            <a:r>
              <a:rPr lang="en-US" sz="1800">
                <a:solidFill>
                  <a:srgbClr val="FFFF00"/>
                </a:solidFill>
              </a:rPr>
              <a:t>for vector</a:t>
            </a:r>
          </a:p>
        </p:txBody>
      </p:sp>
      <p:sp>
        <p:nvSpPr>
          <p:cNvPr id="358431" name="Text Box 31"/>
          <p:cNvSpPr txBox="1">
            <a:spLocks noChangeArrowheads="1"/>
          </p:cNvSpPr>
          <p:nvPr/>
        </p:nvSpPr>
        <p:spPr bwMode="auto">
          <a:xfrm>
            <a:off x="3581400" y="3048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field symbol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17954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19478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3852863" y="5334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57383" name="Line 7"/>
          <p:cNvSpPr>
            <a:spLocks noChangeShapeType="1"/>
          </p:cNvSpPr>
          <p:nvPr/>
        </p:nvSpPr>
        <p:spPr bwMode="auto">
          <a:xfrm>
            <a:off x="2938463" y="76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2176463" y="167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804863" y="914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88" name="Rectangle 12"/>
          <p:cNvSpPr>
            <a:spLocks noChangeArrowheads="1"/>
          </p:cNvSpPr>
          <p:nvPr/>
        </p:nvSpPr>
        <p:spPr bwMode="auto">
          <a:xfrm>
            <a:off x="804863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89" name="Line 13"/>
          <p:cNvSpPr>
            <a:spLocks noChangeShapeType="1"/>
          </p:cNvSpPr>
          <p:nvPr/>
        </p:nvSpPr>
        <p:spPr bwMode="auto">
          <a:xfrm flipV="1">
            <a:off x="1262063" y="838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390" name="Rectangle 14"/>
          <p:cNvSpPr>
            <a:spLocks noChangeArrowheads="1"/>
          </p:cNvSpPr>
          <p:nvPr/>
        </p:nvSpPr>
        <p:spPr bwMode="auto">
          <a:xfrm>
            <a:off x="2557463" y="152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91" name="Rectangle 15"/>
          <p:cNvSpPr>
            <a:spLocks noChangeArrowheads="1"/>
          </p:cNvSpPr>
          <p:nvPr/>
        </p:nvSpPr>
        <p:spPr bwMode="auto">
          <a:xfrm>
            <a:off x="4648200" y="1828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92" name="Line 16"/>
          <p:cNvSpPr>
            <a:spLocks noChangeShapeType="1"/>
          </p:cNvSpPr>
          <p:nvPr/>
        </p:nvSpPr>
        <p:spPr bwMode="auto">
          <a:xfrm>
            <a:off x="51054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393" name="Rectangle 17"/>
          <p:cNvSpPr>
            <a:spLocks noChangeArrowheads="1"/>
          </p:cNvSpPr>
          <p:nvPr/>
        </p:nvSpPr>
        <p:spPr bwMode="auto">
          <a:xfrm>
            <a:off x="3886200" y="182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5943600" y="18288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descriptor</a:t>
            </a:r>
          </a:p>
        </p:txBody>
      </p:sp>
      <p:sp>
        <p:nvSpPr>
          <p:cNvPr id="357395" name="Rectangle 19"/>
          <p:cNvSpPr>
            <a:spLocks noChangeArrowheads="1"/>
          </p:cNvSpPr>
          <p:nvPr/>
        </p:nvSpPr>
        <p:spPr bwMode="auto">
          <a:xfrm>
            <a:off x="4648200" y="1066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96" name="Rectangle 20"/>
          <p:cNvSpPr>
            <a:spLocks noChangeArrowheads="1"/>
          </p:cNvSpPr>
          <p:nvPr/>
        </p:nvSpPr>
        <p:spPr bwMode="auto">
          <a:xfrm>
            <a:off x="4648200" y="1447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97" name="Rectangle 21"/>
          <p:cNvSpPr>
            <a:spLocks noChangeArrowheads="1"/>
          </p:cNvSpPr>
          <p:nvPr/>
        </p:nvSpPr>
        <p:spPr bwMode="auto">
          <a:xfrm>
            <a:off x="3886200" y="1447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57398" name="Line 22"/>
          <p:cNvSpPr>
            <a:spLocks noChangeShapeType="1"/>
          </p:cNvSpPr>
          <p:nvPr/>
        </p:nvSpPr>
        <p:spPr bwMode="auto">
          <a:xfrm>
            <a:off x="5029200" y="167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399" name="Text Box 23"/>
          <p:cNvSpPr txBox="1">
            <a:spLocks noChangeArrowheads="1"/>
          </p:cNvSpPr>
          <p:nvPr/>
        </p:nvSpPr>
        <p:spPr bwMode="auto">
          <a:xfrm>
            <a:off x="5867400" y="1447800"/>
            <a:ext cx="2693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357400" name="Freeform 24"/>
          <p:cNvSpPr>
            <a:spLocks/>
          </p:cNvSpPr>
          <p:nvPr/>
        </p:nvSpPr>
        <p:spPr bwMode="auto">
          <a:xfrm>
            <a:off x="3548063" y="215900"/>
            <a:ext cx="3740150" cy="1190625"/>
          </a:xfrm>
          <a:custGeom>
            <a:avLst/>
            <a:gdLst/>
            <a:ahLst/>
            <a:cxnLst>
              <a:cxn ang="0">
                <a:pos x="960" y="684"/>
              </a:cxn>
              <a:cxn ang="0">
                <a:pos x="2066" y="653"/>
              </a:cxn>
              <a:cxn ang="0">
                <a:pos x="2012" y="100"/>
              </a:cxn>
              <a:cxn ang="0">
                <a:pos x="0" y="56"/>
              </a:cxn>
            </a:cxnLst>
            <a:rect l="0" t="0" r="r" b="b"/>
            <a:pathLst>
              <a:path w="2356" h="750">
                <a:moveTo>
                  <a:pt x="960" y="684"/>
                </a:moveTo>
                <a:cubicBezTo>
                  <a:pt x="1144" y="679"/>
                  <a:pt x="1891" y="750"/>
                  <a:pt x="2066" y="653"/>
                </a:cubicBezTo>
                <a:cubicBezTo>
                  <a:pt x="2241" y="556"/>
                  <a:pt x="2356" y="200"/>
                  <a:pt x="2012" y="100"/>
                </a:cubicBezTo>
                <a:cubicBezTo>
                  <a:pt x="1668" y="0"/>
                  <a:pt x="419" y="65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01" name="Text Box 25"/>
          <p:cNvSpPr txBox="1">
            <a:spLocks noChangeArrowheads="1"/>
          </p:cNvSpPr>
          <p:nvPr/>
        </p:nvSpPr>
        <p:spPr bwMode="auto">
          <a:xfrm>
            <a:off x="6019800" y="586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7402" name="Freeform 26"/>
          <p:cNvSpPr>
            <a:spLocks/>
          </p:cNvSpPr>
          <p:nvPr/>
        </p:nvSpPr>
        <p:spPr bwMode="auto">
          <a:xfrm>
            <a:off x="1281113" y="15875"/>
            <a:ext cx="7904162" cy="2092325"/>
          </a:xfrm>
          <a:custGeom>
            <a:avLst/>
            <a:gdLst/>
            <a:ahLst/>
            <a:cxnLst>
              <a:cxn ang="0">
                <a:pos x="4137" y="1286"/>
              </a:cxn>
              <a:cxn ang="0">
                <a:pos x="4233" y="1286"/>
              </a:cxn>
              <a:cxn ang="0">
                <a:pos x="4857" y="1094"/>
              </a:cxn>
              <a:cxn ang="0">
                <a:pos x="4289" y="177"/>
              </a:cxn>
              <a:cxn ang="0">
                <a:pos x="713" y="29"/>
              </a:cxn>
              <a:cxn ang="0">
                <a:pos x="9" y="278"/>
              </a:cxn>
            </a:cxnLst>
            <a:rect l="0" t="0" r="r" b="b"/>
            <a:pathLst>
              <a:path w="4979" h="1318">
                <a:moveTo>
                  <a:pt x="4137" y="1286"/>
                </a:moveTo>
                <a:cubicBezTo>
                  <a:pt x="4125" y="1302"/>
                  <a:pt x="4113" y="1318"/>
                  <a:pt x="4233" y="1286"/>
                </a:cubicBezTo>
                <a:cubicBezTo>
                  <a:pt x="4353" y="1254"/>
                  <a:pt x="4848" y="1279"/>
                  <a:pt x="4857" y="1094"/>
                </a:cubicBezTo>
                <a:cubicBezTo>
                  <a:pt x="4866" y="909"/>
                  <a:pt x="4979" y="354"/>
                  <a:pt x="4289" y="177"/>
                </a:cubicBezTo>
                <a:cubicBezTo>
                  <a:pt x="3599" y="0"/>
                  <a:pt x="1426" y="12"/>
                  <a:pt x="713" y="29"/>
                </a:cubicBezTo>
                <a:cubicBezTo>
                  <a:pt x="0" y="46"/>
                  <a:pt x="156" y="226"/>
                  <a:pt x="9" y="2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6842125" y="46482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class_decl</a:t>
            </a:r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6324600" y="53689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vector</a:t>
            </a:r>
          </a:p>
        </p:txBody>
      </p:sp>
      <p:sp>
        <p:nvSpPr>
          <p:cNvPr id="357405" name="Text Box 29"/>
          <p:cNvSpPr txBox="1">
            <a:spLocks noChangeArrowheads="1"/>
          </p:cNvSpPr>
          <p:nvPr/>
        </p:nvSpPr>
        <p:spPr bwMode="auto">
          <a:xfrm>
            <a:off x="7391400" y="53689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field_decl</a:t>
            </a:r>
          </a:p>
        </p:txBody>
      </p:sp>
      <p:sp>
        <p:nvSpPr>
          <p:cNvPr id="357406" name="Text Box 30"/>
          <p:cNvSpPr txBox="1">
            <a:spLocks noChangeArrowheads="1"/>
          </p:cNvSpPr>
          <p:nvPr/>
        </p:nvSpPr>
        <p:spPr bwMode="auto">
          <a:xfrm>
            <a:off x="7391400" y="60547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7924800" y="6054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8382000" y="6054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[]</a:t>
            </a:r>
          </a:p>
        </p:txBody>
      </p:sp>
      <p:sp>
        <p:nvSpPr>
          <p:cNvPr id="357409" name="Line 33"/>
          <p:cNvSpPr>
            <a:spLocks noChangeShapeType="1"/>
          </p:cNvSpPr>
          <p:nvPr/>
        </p:nvSpPr>
        <p:spPr bwMode="auto">
          <a:xfrm flipH="1">
            <a:off x="70104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10" name="Line 34"/>
          <p:cNvSpPr>
            <a:spLocks noChangeShapeType="1"/>
          </p:cNvSpPr>
          <p:nvPr/>
        </p:nvSpPr>
        <p:spPr bwMode="auto">
          <a:xfrm>
            <a:off x="78486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11" name="Line 35"/>
          <p:cNvSpPr>
            <a:spLocks noChangeShapeType="1"/>
          </p:cNvSpPr>
          <p:nvPr/>
        </p:nvSpPr>
        <p:spPr bwMode="auto">
          <a:xfrm flipH="1">
            <a:off x="7696200" y="5749925"/>
            <a:ext cx="1524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12" name="Line 36"/>
          <p:cNvSpPr>
            <a:spLocks noChangeShapeType="1"/>
          </p:cNvSpPr>
          <p:nvPr/>
        </p:nvSpPr>
        <p:spPr bwMode="auto">
          <a:xfrm>
            <a:off x="8077200" y="5826125"/>
            <a:ext cx="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Line 37"/>
          <p:cNvSpPr>
            <a:spLocks noChangeShapeType="1"/>
          </p:cNvSpPr>
          <p:nvPr/>
        </p:nvSpPr>
        <p:spPr bwMode="auto">
          <a:xfrm>
            <a:off x="8382000" y="5749925"/>
            <a:ext cx="15240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14" name="Rectangle 38"/>
          <p:cNvSpPr>
            <a:spLocks noChangeArrowheads="1"/>
          </p:cNvSpPr>
          <p:nvPr/>
        </p:nvSpPr>
        <p:spPr bwMode="auto">
          <a:xfrm>
            <a:off x="838200" y="1905000"/>
            <a:ext cx="569913" cy="265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class descriptor</a:t>
            </a:r>
          </a:p>
          <a:p>
            <a:pPr algn="ctr"/>
            <a:r>
              <a:rPr lang="en-US" sz="1800">
                <a:solidFill>
                  <a:srgbClr val="FFFF00"/>
                </a:solidFill>
              </a:rPr>
              <a:t>for vector</a:t>
            </a:r>
          </a:p>
        </p:txBody>
      </p:sp>
      <p:sp>
        <p:nvSpPr>
          <p:cNvPr id="357417" name="Text Box 41"/>
          <p:cNvSpPr txBox="1">
            <a:spLocks noChangeArrowheads="1"/>
          </p:cNvSpPr>
          <p:nvPr/>
        </p:nvSpPr>
        <p:spPr bwMode="auto">
          <a:xfrm>
            <a:off x="5638800" y="1000125"/>
            <a:ext cx="135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parameter</a:t>
            </a:r>
          </a:p>
          <a:p>
            <a:r>
              <a:rPr lang="en-US" sz="1800">
                <a:solidFill>
                  <a:srgbClr val="FFFF00"/>
                </a:solidFill>
              </a:rPr>
              <a:t>symbol table</a:t>
            </a:r>
          </a:p>
        </p:txBody>
      </p:sp>
      <p:sp>
        <p:nvSpPr>
          <p:cNvPr id="357418" name="Text Box 42"/>
          <p:cNvSpPr txBox="1">
            <a:spLocks noChangeArrowheads="1"/>
          </p:cNvSpPr>
          <p:nvPr/>
        </p:nvSpPr>
        <p:spPr bwMode="auto">
          <a:xfrm>
            <a:off x="3581400" y="3048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field symbol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Vector Class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class vector { 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v</a:t>
            </a:r>
            <a:r>
              <a:rPr lang="en-US" dirty="0" smtClean="0"/>
              <a:t>[ ];</a:t>
            </a:r>
          </a:p>
          <a:p>
            <a:pPr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  …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void add(</a:t>
            </a:r>
            <a:r>
              <a:rPr lang="en-US" dirty="0" err="1"/>
              <a:t>int</a:t>
            </a:r>
            <a:r>
              <a:rPr lang="en-US" dirty="0"/>
              <a:t> x) { 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>
              <a:buFontTx/>
              <a:buNone/>
            </a:pPr>
            <a:r>
              <a:rPr lang="en-US" dirty="0"/>
              <a:t>		while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v.length</a:t>
            </a:r>
            <a:r>
              <a:rPr lang="en-US" dirty="0"/>
              <a:t>) { v[</a:t>
            </a:r>
            <a:r>
              <a:rPr lang="en-US" dirty="0" err="1"/>
              <a:t>i</a:t>
            </a:r>
            <a:r>
              <a:rPr lang="en-US" dirty="0"/>
              <a:t>] = v[</a:t>
            </a:r>
            <a:r>
              <a:rPr lang="en-US" dirty="0" err="1"/>
              <a:t>i</a:t>
            </a:r>
            <a:r>
              <a:rPr lang="en-US" dirty="0"/>
              <a:t>]+x; </a:t>
            </a:r>
            <a:r>
              <a:rPr lang="en-US" dirty="0" err="1"/>
              <a:t>i</a:t>
            </a:r>
            <a:r>
              <a:rPr lang="en-US" dirty="0"/>
              <a:t> = i+1; }</a:t>
            </a:r>
          </a:p>
          <a:p>
            <a:pPr>
              <a:buFontTx/>
              <a:buNone/>
            </a:pPr>
            <a:r>
              <a:rPr lang="en-US" dirty="0"/>
              <a:t>	}</a:t>
            </a:r>
          </a:p>
          <a:p>
            <a:pPr>
              <a:buFontTx/>
              <a:buNone/>
            </a:pPr>
            <a:r>
              <a:rPr lang="en-US" dirty="0"/>
              <a:t>}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17954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19478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3852863" y="5334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>
            <a:off x="2938463" y="76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60" name="Rectangle 8"/>
          <p:cNvSpPr>
            <a:spLocks noChangeArrowheads="1"/>
          </p:cNvSpPr>
          <p:nvPr/>
        </p:nvSpPr>
        <p:spPr bwMode="auto">
          <a:xfrm>
            <a:off x="2176463" y="167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1" name="Rectangle 9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2" name="Rectangle 10"/>
          <p:cNvSpPr>
            <a:spLocks noChangeArrowheads="1"/>
          </p:cNvSpPr>
          <p:nvPr/>
        </p:nvSpPr>
        <p:spPr bwMode="auto">
          <a:xfrm>
            <a:off x="804863" y="914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3" name="Rectangle 11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4" name="Rectangle 12"/>
          <p:cNvSpPr>
            <a:spLocks noChangeArrowheads="1"/>
          </p:cNvSpPr>
          <p:nvPr/>
        </p:nvSpPr>
        <p:spPr bwMode="auto">
          <a:xfrm>
            <a:off x="804863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5" name="Line 13"/>
          <p:cNvSpPr>
            <a:spLocks noChangeShapeType="1"/>
          </p:cNvSpPr>
          <p:nvPr/>
        </p:nvSpPr>
        <p:spPr bwMode="auto">
          <a:xfrm flipV="1">
            <a:off x="1262063" y="838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66" name="Rectangle 14"/>
          <p:cNvSpPr>
            <a:spLocks noChangeArrowheads="1"/>
          </p:cNvSpPr>
          <p:nvPr/>
        </p:nvSpPr>
        <p:spPr bwMode="auto">
          <a:xfrm>
            <a:off x="2557463" y="152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7" name="Rectangle 15"/>
          <p:cNvSpPr>
            <a:spLocks noChangeArrowheads="1"/>
          </p:cNvSpPr>
          <p:nvPr/>
        </p:nvSpPr>
        <p:spPr bwMode="auto">
          <a:xfrm>
            <a:off x="4691063" y="2514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8" name="Rectangle 16"/>
          <p:cNvSpPr>
            <a:spLocks noChangeArrowheads="1"/>
          </p:cNvSpPr>
          <p:nvPr/>
        </p:nvSpPr>
        <p:spPr bwMode="auto">
          <a:xfrm>
            <a:off x="4648200" y="1828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9" name="Line 17"/>
          <p:cNvSpPr>
            <a:spLocks noChangeShapeType="1"/>
          </p:cNvSpPr>
          <p:nvPr/>
        </p:nvSpPr>
        <p:spPr bwMode="auto">
          <a:xfrm>
            <a:off x="51054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70" name="Rectangle 18"/>
          <p:cNvSpPr>
            <a:spLocks noChangeArrowheads="1"/>
          </p:cNvSpPr>
          <p:nvPr/>
        </p:nvSpPr>
        <p:spPr bwMode="auto">
          <a:xfrm>
            <a:off x="4691063" y="2895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71" name="Rectangle 19"/>
          <p:cNvSpPr>
            <a:spLocks noChangeArrowheads="1"/>
          </p:cNvSpPr>
          <p:nvPr/>
        </p:nvSpPr>
        <p:spPr bwMode="auto">
          <a:xfrm>
            <a:off x="3886200" y="182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356372" name="Rectangle 20"/>
          <p:cNvSpPr>
            <a:spLocks noChangeArrowheads="1"/>
          </p:cNvSpPr>
          <p:nvPr/>
        </p:nvSpPr>
        <p:spPr bwMode="auto">
          <a:xfrm>
            <a:off x="3929063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56373" name="Text Box 21"/>
          <p:cNvSpPr txBox="1">
            <a:spLocks noChangeArrowheads="1"/>
          </p:cNvSpPr>
          <p:nvPr/>
        </p:nvSpPr>
        <p:spPr bwMode="auto">
          <a:xfrm>
            <a:off x="5943600" y="18288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descriptor</a:t>
            </a:r>
          </a:p>
        </p:txBody>
      </p:sp>
      <p:sp>
        <p:nvSpPr>
          <p:cNvPr id="356374" name="Line 22"/>
          <p:cNvSpPr>
            <a:spLocks noChangeShapeType="1"/>
          </p:cNvSpPr>
          <p:nvPr/>
        </p:nvSpPr>
        <p:spPr bwMode="auto">
          <a:xfrm>
            <a:off x="5148263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75" name="Text Box 23"/>
          <p:cNvSpPr txBox="1">
            <a:spLocks noChangeArrowheads="1"/>
          </p:cNvSpPr>
          <p:nvPr/>
        </p:nvSpPr>
        <p:spPr bwMode="auto">
          <a:xfrm>
            <a:off x="6062663" y="2895600"/>
            <a:ext cx="2068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local descriptor</a:t>
            </a:r>
          </a:p>
        </p:txBody>
      </p:sp>
      <p:sp>
        <p:nvSpPr>
          <p:cNvPr id="356376" name="Line 24"/>
          <p:cNvSpPr>
            <a:spLocks noChangeShapeType="1"/>
          </p:cNvSpPr>
          <p:nvPr/>
        </p:nvSpPr>
        <p:spPr bwMode="auto">
          <a:xfrm flipV="1">
            <a:off x="5072063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Rectangle 25"/>
          <p:cNvSpPr>
            <a:spLocks noChangeArrowheads="1"/>
          </p:cNvSpPr>
          <p:nvPr/>
        </p:nvSpPr>
        <p:spPr bwMode="auto">
          <a:xfrm>
            <a:off x="4648200" y="1066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78" name="Rectangle 26"/>
          <p:cNvSpPr>
            <a:spLocks noChangeArrowheads="1"/>
          </p:cNvSpPr>
          <p:nvPr/>
        </p:nvSpPr>
        <p:spPr bwMode="auto">
          <a:xfrm>
            <a:off x="4648200" y="1447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79" name="Rectangle 27"/>
          <p:cNvSpPr>
            <a:spLocks noChangeArrowheads="1"/>
          </p:cNvSpPr>
          <p:nvPr/>
        </p:nvSpPr>
        <p:spPr bwMode="auto">
          <a:xfrm>
            <a:off x="3886200" y="1447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5029200" y="167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81" name="Text Box 29"/>
          <p:cNvSpPr txBox="1">
            <a:spLocks noChangeArrowheads="1"/>
          </p:cNvSpPr>
          <p:nvPr/>
        </p:nvSpPr>
        <p:spPr bwMode="auto">
          <a:xfrm>
            <a:off x="5867400" y="1447800"/>
            <a:ext cx="2693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356382" name="Freeform 30"/>
          <p:cNvSpPr>
            <a:spLocks/>
          </p:cNvSpPr>
          <p:nvPr/>
        </p:nvSpPr>
        <p:spPr bwMode="auto">
          <a:xfrm>
            <a:off x="3548063" y="215900"/>
            <a:ext cx="3740150" cy="1190625"/>
          </a:xfrm>
          <a:custGeom>
            <a:avLst/>
            <a:gdLst/>
            <a:ahLst/>
            <a:cxnLst>
              <a:cxn ang="0">
                <a:pos x="960" y="684"/>
              </a:cxn>
              <a:cxn ang="0">
                <a:pos x="2066" y="653"/>
              </a:cxn>
              <a:cxn ang="0">
                <a:pos x="2012" y="100"/>
              </a:cxn>
              <a:cxn ang="0">
                <a:pos x="0" y="56"/>
              </a:cxn>
            </a:cxnLst>
            <a:rect l="0" t="0" r="r" b="b"/>
            <a:pathLst>
              <a:path w="2356" h="750">
                <a:moveTo>
                  <a:pt x="960" y="684"/>
                </a:moveTo>
                <a:cubicBezTo>
                  <a:pt x="1144" y="679"/>
                  <a:pt x="1891" y="750"/>
                  <a:pt x="2066" y="653"/>
                </a:cubicBezTo>
                <a:cubicBezTo>
                  <a:pt x="2241" y="556"/>
                  <a:pt x="2356" y="200"/>
                  <a:pt x="2012" y="100"/>
                </a:cubicBezTo>
                <a:cubicBezTo>
                  <a:pt x="1668" y="0"/>
                  <a:pt x="419" y="65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83" name="Text Box 31"/>
          <p:cNvSpPr txBox="1">
            <a:spLocks noChangeArrowheads="1"/>
          </p:cNvSpPr>
          <p:nvPr/>
        </p:nvSpPr>
        <p:spPr bwMode="auto">
          <a:xfrm>
            <a:off x="6019800" y="586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6384" name="Freeform 32"/>
          <p:cNvSpPr>
            <a:spLocks/>
          </p:cNvSpPr>
          <p:nvPr/>
        </p:nvSpPr>
        <p:spPr bwMode="auto">
          <a:xfrm>
            <a:off x="1281113" y="15875"/>
            <a:ext cx="7904162" cy="2092325"/>
          </a:xfrm>
          <a:custGeom>
            <a:avLst/>
            <a:gdLst/>
            <a:ahLst/>
            <a:cxnLst>
              <a:cxn ang="0">
                <a:pos x="4137" y="1286"/>
              </a:cxn>
              <a:cxn ang="0">
                <a:pos x="4233" y="1286"/>
              </a:cxn>
              <a:cxn ang="0">
                <a:pos x="4857" y="1094"/>
              </a:cxn>
              <a:cxn ang="0">
                <a:pos x="4289" y="177"/>
              </a:cxn>
              <a:cxn ang="0">
                <a:pos x="713" y="29"/>
              </a:cxn>
              <a:cxn ang="0">
                <a:pos x="9" y="278"/>
              </a:cxn>
            </a:cxnLst>
            <a:rect l="0" t="0" r="r" b="b"/>
            <a:pathLst>
              <a:path w="4979" h="1318">
                <a:moveTo>
                  <a:pt x="4137" y="1286"/>
                </a:moveTo>
                <a:cubicBezTo>
                  <a:pt x="4125" y="1302"/>
                  <a:pt x="4113" y="1318"/>
                  <a:pt x="4233" y="1286"/>
                </a:cubicBezTo>
                <a:cubicBezTo>
                  <a:pt x="4353" y="1254"/>
                  <a:pt x="4848" y="1279"/>
                  <a:pt x="4857" y="1094"/>
                </a:cubicBezTo>
                <a:cubicBezTo>
                  <a:pt x="4866" y="909"/>
                  <a:pt x="4979" y="354"/>
                  <a:pt x="4289" y="177"/>
                </a:cubicBezTo>
                <a:cubicBezTo>
                  <a:pt x="3599" y="0"/>
                  <a:pt x="1426" y="12"/>
                  <a:pt x="713" y="29"/>
                </a:cubicBezTo>
                <a:cubicBezTo>
                  <a:pt x="0" y="46"/>
                  <a:pt x="156" y="226"/>
                  <a:pt x="9" y="2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85" name="Text Box 33"/>
          <p:cNvSpPr txBox="1">
            <a:spLocks noChangeArrowheads="1"/>
          </p:cNvSpPr>
          <p:nvPr/>
        </p:nvSpPr>
        <p:spPr bwMode="auto">
          <a:xfrm>
            <a:off x="6842125" y="46482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class_decl</a:t>
            </a:r>
          </a:p>
        </p:txBody>
      </p:sp>
      <p:sp>
        <p:nvSpPr>
          <p:cNvPr id="356386" name="Text Box 34"/>
          <p:cNvSpPr txBox="1">
            <a:spLocks noChangeArrowheads="1"/>
          </p:cNvSpPr>
          <p:nvPr/>
        </p:nvSpPr>
        <p:spPr bwMode="auto">
          <a:xfrm>
            <a:off x="6324600" y="53689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vector</a:t>
            </a:r>
          </a:p>
        </p:txBody>
      </p:sp>
      <p:sp>
        <p:nvSpPr>
          <p:cNvPr id="356387" name="Text Box 35"/>
          <p:cNvSpPr txBox="1">
            <a:spLocks noChangeArrowheads="1"/>
          </p:cNvSpPr>
          <p:nvPr/>
        </p:nvSpPr>
        <p:spPr bwMode="auto">
          <a:xfrm>
            <a:off x="7391400" y="53689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field_decl</a:t>
            </a:r>
          </a:p>
        </p:txBody>
      </p:sp>
      <p:sp>
        <p:nvSpPr>
          <p:cNvPr id="356388" name="Text Box 36"/>
          <p:cNvSpPr txBox="1">
            <a:spLocks noChangeArrowheads="1"/>
          </p:cNvSpPr>
          <p:nvPr/>
        </p:nvSpPr>
        <p:spPr bwMode="auto">
          <a:xfrm>
            <a:off x="7391400" y="60547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356389" name="Text Box 37"/>
          <p:cNvSpPr txBox="1">
            <a:spLocks noChangeArrowheads="1"/>
          </p:cNvSpPr>
          <p:nvPr/>
        </p:nvSpPr>
        <p:spPr bwMode="auto">
          <a:xfrm>
            <a:off x="7924800" y="6054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356390" name="Text Box 38"/>
          <p:cNvSpPr txBox="1">
            <a:spLocks noChangeArrowheads="1"/>
          </p:cNvSpPr>
          <p:nvPr/>
        </p:nvSpPr>
        <p:spPr bwMode="auto">
          <a:xfrm>
            <a:off x="8382000" y="6054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[]</a:t>
            </a:r>
          </a:p>
        </p:txBody>
      </p:sp>
      <p:sp>
        <p:nvSpPr>
          <p:cNvPr id="356391" name="Line 39"/>
          <p:cNvSpPr>
            <a:spLocks noChangeShapeType="1"/>
          </p:cNvSpPr>
          <p:nvPr/>
        </p:nvSpPr>
        <p:spPr bwMode="auto">
          <a:xfrm flipH="1">
            <a:off x="70104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92" name="Line 40"/>
          <p:cNvSpPr>
            <a:spLocks noChangeShapeType="1"/>
          </p:cNvSpPr>
          <p:nvPr/>
        </p:nvSpPr>
        <p:spPr bwMode="auto">
          <a:xfrm>
            <a:off x="78486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93" name="Line 41"/>
          <p:cNvSpPr>
            <a:spLocks noChangeShapeType="1"/>
          </p:cNvSpPr>
          <p:nvPr/>
        </p:nvSpPr>
        <p:spPr bwMode="auto">
          <a:xfrm flipH="1">
            <a:off x="7696200" y="5749925"/>
            <a:ext cx="1524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94" name="Line 42"/>
          <p:cNvSpPr>
            <a:spLocks noChangeShapeType="1"/>
          </p:cNvSpPr>
          <p:nvPr/>
        </p:nvSpPr>
        <p:spPr bwMode="auto">
          <a:xfrm>
            <a:off x="8077200" y="5826125"/>
            <a:ext cx="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95" name="Line 43"/>
          <p:cNvSpPr>
            <a:spLocks noChangeShapeType="1"/>
          </p:cNvSpPr>
          <p:nvPr/>
        </p:nvSpPr>
        <p:spPr bwMode="auto">
          <a:xfrm>
            <a:off x="8382000" y="5749925"/>
            <a:ext cx="15240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96" name="Rectangle 44"/>
          <p:cNvSpPr>
            <a:spLocks noChangeArrowheads="1"/>
          </p:cNvSpPr>
          <p:nvPr/>
        </p:nvSpPr>
        <p:spPr bwMode="auto">
          <a:xfrm>
            <a:off x="838200" y="1905000"/>
            <a:ext cx="569913" cy="265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class descriptor</a:t>
            </a:r>
          </a:p>
          <a:p>
            <a:pPr algn="ctr"/>
            <a:r>
              <a:rPr lang="en-US" sz="1800">
                <a:solidFill>
                  <a:srgbClr val="FFFF00"/>
                </a:solidFill>
              </a:rPr>
              <a:t>for vector</a:t>
            </a:r>
          </a:p>
        </p:txBody>
      </p:sp>
      <p:sp>
        <p:nvSpPr>
          <p:cNvPr id="356398" name="Text Box 46"/>
          <p:cNvSpPr txBox="1">
            <a:spLocks noChangeArrowheads="1"/>
          </p:cNvSpPr>
          <p:nvPr/>
        </p:nvSpPr>
        <p:spPr bwMode="auto">
          <a:xfrm>
            <a:off x="4114800" y="3352800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local symbol table</a:t>
            </a:r>
          </a:p>
        </p:txBody>
      </p:sp>
      <p:sp>
        <p:nvSpPr>
          <p:cNvPr id="356399" name="Text Box 47"/>
          <p:cNvSpPr txBox="1">
            <a:spLocks noChangeArrowheads="1"/>
          </p:cNvSpPr>
          <p:nvPr/>
        </p:nvSpPr>
        <p:spPr bwMode="auto">
          <a:xfrm>
            <a:off x="5638800" y="1000125"/>
            <a:ext cx="135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parameter</a:t>
            </a:r>
          </a:p>
          <a:p>
            <a:r>
              <a:rPr lang="en-US" sz="1800">
                <a:solidFill>
                  <a:srgbClr val="FFFF00"/>
                </a:solidFill>
              </a:rPr>
              <a:t>symbol table</a:t>
            </a:r>
          </a:p>
        </p:txBody>
      </p:sp>
      <p:sp>
        <p:nvSpPr>
          <p:cNvPr id="356400" name="Text Box 48"/>
          <p:cNvSpPr txBox="1">
            <a:spLocks noChangeArrowheads="1"/>
          </p:cNvSpPr>
          <p:nvPr/>
        </p:nvSpPr>
        <p:spPr bwMode="auto">
          <a:xfrm>
            <a:off x="3581400" y="3048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field symbol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17954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19478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3852863" y="5334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55335" name="Line 7"/>
          <p:cNvSpPr>
            <a:spLocks noChangeShapeType="1"/>
          </p:cNvSpPr>
          <p:nvPr/>
        </p:nvSpPr>
        <p:spPr bwMode="auto">
          <a:xfrm>
            <a:off x="2938463" y="76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2938463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2938463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2176463" y="167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2100263" y="167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55340" name="Line 12"/>
          <p:cNvSpPr>
            <a:spLocks noChangeShapeType="1"/>
          </p:cNvSpPr>
          <p:nvPr/>
        </p:nvSpPr>
        <p:spPr bwMode="auto">
          <a:xfrm flipH="1">
            <a:off x="2633663" y="1905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804863" y="914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43" name="Rectangle 15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44" name="Rectangle 16"/>
          <p:cNvSpPr>
            <a:spLocks noChangeArrowheads="1"/>
          </p:cNvSpPr>
          <p:nvPr/>
        </p:nvSpPr>
        <p:spPr bwMode="auto">
          <a:xfrm>
            <a:off x="804863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45" name="Line 17"/>
          <p:cNvSpPr>
            <a:spLocks noChangeShapeType="1"/>
          </p:cNvSpPr>
          <p:nvPr/>
        </p:nvSpPr>
        <p:spPr bwMode="auto">
          <a:xfrm flipV="1">
            <a:off x="1262063" y="838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Line 18"/>
          <p:cNvSpPr>
            <a:spLocks noChangeShapeType="1"/>
          </p:cNvSpPr>
          <p:nvPr/>
        </p:nvSpPr>
        <p:spPr bwMode="auto">
          <a:xfrm>
            <a:off x="1262063" y="152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2557463" y="152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48" name="Rectangle 20"/>
          <p:cNvSpPr>
            <a:spLocks noChangeArrowheads="1"/>
          </p:cNvSpPr>
          <p:nvPr/>
        </p:nvSpPr>
        <p:spPr bwMode="auto">
          <a:xfrm>
            <a:off x="2938463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2024063" y="2819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2024063" y="3200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5351" name="Line 23"/>
          <p:cNvSpPr>
            <a:spLocks noChangeShapeType="1"/>
          </p:cNvSpPr>
          <p:nvPr/>
        </p:nvSpPr>
        <p:spPr bwMode="auto">
          <a:xfrm flipV="1">
            <a:off x="2405062" y="2971800"/>
            <a:ext cx="1785937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52" name="Rectangle 24"/>
          <p:cNvSpPr>
            <a:spLocks noChangeArrowheads="1"/>
          </p:cNvSpPr>
          <p:nvPr/>
        </p:nvSpPr>
        <p:spPr bwMode="auto">
          <a:xfrm>
            <a:off x="4691063" y="2514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53" name="Rectangle 25"/>
          <p:cNvSpPr>
            <a:spLocks noChangeArrowheads="1"/>
          </p:cNvSpPr>
          <p:nvPr/>
        </p:nvSpPr>
        <p:spPr bwMode="auto">
          <a:xfrm>
            <a:off x="4648200" y="1828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54" name="Line 26"/>
          <p:cNvSpPr>
            <a:spLocks noChangeShapeType="1"/>
          </p:cNvSpPr>
          <p:nvPr/>
        </p:nvSpPr>
        <p:spPr bwMode="auto">
          <a:xfrm>
            <a:off x="51054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55" name="Rectangle 27"/>
          <p:cNvSpPr>
            <a:spLocks noChangeArrowheads="1"/>
          </p:cNvSpPr>
          <p:nvPr/>
        </p:nvSpPr>
        <p:spPr bwMode="auto">
          <a:xfrm>
            <a:off x="4691063" y="2895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56" name="Rectangle 28"/>
          <p:cNvSpPr>
            <a:spLocks noChangeArrowheads="1"/>
          </p:cNvSpPr>
          <p:nvPr/>
        </p:nvSpPr>
        <p:spPr bwMode="auto">
          <a:xfrm>
            <a:off x="3886200" y="182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355357" name="Rectangle 29"/>
          <p:cNvSpPr>
            <a:spLocks noChangeArrowheads="1"/>
          </p:cNvSpPr>
          <p:nvPr/>
        </p:nvSpPr>
        <p:spPr bwMode="auto">
          <a:xfrm>
            <a:off x="3929063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55358" name="Text Box 30"/>
          <p:cNvSpPr txBox="1">
            <a:spLocks noChangeArrowheads="1"/>
          </p:cNvSpPr>
          <p:nvPr/>
        </p:nvSpPr>
        <p:spPr bwMode="auto">
          <a:xfrm>
            <a:off x="5943600" y="18288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descriptor</a:t>
            </a:r>
          </a:p>
        </p:txBody>
      </p:sp>
      <p:sp>
        <p:nvSpPr>
          <p:cNvPr id="355359" name="Line 31"/>
          <p:cNvSpPr>
            <a:spLocks noChangeShapeType="1"/>
          </p:cNvSpPr>
          <p:nvPr/>
        </p:nvSpPr>
        <p:spPr bwMode="auto">
          <a:xfrm>
            <a:off x="5148263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60" name="Text Box 32"/>
          <p:cNvSpPr txBox="1">
            <a:spLocks noChangeArrowheads="1"/>
          </p:cNvSpPr>
          <p:nvPr/>
        </p:nvSpPr>
        <p:spPr bwMode="auto">
          <a:xfrm>
            <a:off x="6062663" y="2895600"/>
            <a:ext cx="2068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local descriptor</a:t>
            </a:r>
          </a:p>
        </p:txBody>
      </p:sp>
      <p:sp>
        <p:nvSpPr>
          <p:cNvPr id="355361" name="Line 33"/>
          <p:cNvSpPr>
            <a:spLocks noChangeShapeType="1"/>
          </p:cNvSpPr>
          <p:nvPr/>
        </p:nvSpPr>
        <p:spPr bwMode="auto">
          <a:xfrm flipV="1">
            <a:off x="5072063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62" name="Rectangle 34"/>
          <p:cNvSpPr>
            <a:spLocks noChangeArrowheads="1"/>
          </p:cNvSpPr>
          <p:nvPr/>
        </p:nvSpPr>
        <p:spPr bwMode="auto">
          <a:xfrm>
            <a:off x="4648200" y="1066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63" name="Rectangle 35"/>
          <p:cNvSpPr>
            <a:spLocks noChangeArrowheads="1"/>
          </p:cNvSpPr>
          <p:nvPr/>
        </p:nvSpPr>
        <p:spPr bwMode="auto">
          <a:xfrm>
            <a:off x="4648200" y="1447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64" name="Rectangle 36"/>
          <p:cNvSpPr>
            <a:spLocks noChangeArrowheads="1"/>
          </p:cNvSpPr>
          <p:nvPr/>
        </p:nvSpPr>
        <p:spPr bwMode="auto">
          <a:xfrm>
            <a:off x="3886200" y="1447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55365" name="Line 37"/>
          <p:cNvSpPr>
            <a:spLocks noChangeShapeType="1"/>
          </p:cNvSpPr>
          <p:nvPr/>
        </p:nvSpPr>
        <p:spPr bwMode="auto">
          <a:xfrm>
            <a:off x="5029200" y="167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66" name="Text Box 38"/>
          <p:cNvSpPr txBox="1">
            <a:spLocks noChangeArrowheads="1"/>
          </p:cNvSpPr>
          <p:nvPr/>
        </p:nvSpPr>
        <p:spPr bwMode="auto">
          <a:xfrm>
            <a:off x="5867400" y="1447800"/>
            <a:ext cx="2693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355367" name="Line 39"/>
          <p:cNvSpPr>
            <a:spLocks noChangeShapeType="1"/>
          </p:cNvSpPr>
          <p:nvPr/>
        </p:nvSpPr>
        <p:spPr bwMode="auto">
          <a:xfrm>
            <a:off x="2405063" y="3429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3243263" y="36576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code for add method</a:t>
            </a:r>
          </a:p>
        </p:txBody>
      </p:sp>
      <p:sp>
        <p:nvSpPr>
          <p:cNvPr id="355369" name="Freeform 41"/>
          <p:cNvSpPr>
            <a:spLocks/>
          </p:cNvSpPr>
          <p:nvPr/>
        </p:nvSpPr>
        <p:spPr bwMode="auto">
          <a:xfrm>
            <a:off x="3548063" y="215900"/>
            <a:ext cx="3740150" cy="1190625"/>
          </a:xfrm>
          <a:custGeom>
            <a:avLst/>
            <a:gdLst/>
            <a:ahLst/>
            <a:cxnLst>
              <a:cxn ang="0">
                <a:pos x="960" y="684"/>
              </a:cxn>
              <a:cxn ang="0">
                <a:pos x="2066" y="653"/>
              </a:cxn>
              <a:cxn ang="0">
                <a:pos x="2012" y="100"/>
              </a:cxn>
              <a:cxn ang="0">
                <a:pos x="0" y="56"/>
              </a:cxn>
            </a:cxnLst>
            <a:rect l="0" t="0" r="r" b="b"/>
            <a:pathLst>
              <a:path w="2356" h="750">
                <a:moveTo>
                  <a:pt x="960" y="684"/>
                </a:moveTo>
                <a:cubicBezTo>
                  <a:pt x="1144" y="679"/>
                  <a:pt x="1891" y="750"/>
                  <a:pt x="2066" y="653"/>
                </a:cubicBezTo>
                <a:cubicBezTo>
                  <a:pt x="2241" y="556"/>
                  <a:pt x="2356" y="200"/>
                  <a:pt x="2012" y="100"/>
                </a:cubicBezTo>
                <a:cubicBezTo>
                  <a:pt x="1668" y="0"/>
                  <a:pt x="419" y="65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70" name="Text Box 42"/>
          <p:cNvSpPr txBox="1">
            <a:spLocks noChangeArrowheads="1"/>
          </p:cNvSpPr>
          <p:nvPr/>
        </p:nvSpPr>
        <p:spPr bwMode="auto">
          <a:xfrm>
            <a:off x="6019800" y="586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5371" name="Freeform 43"/>
          <p:cNvSpPr>
            <a:spLocks/>
          </p:cNvSpPr>
          <p:nvPr/>
        </p:nvSpPr>
        <p:spPr bwMode="auto">
          <a:xfrm>
            <a:off x="1281113" y="15875"/>
            <a:ext cx="7904162" cy="2092325"/>
          </a:xfrm>
          <a:custGeom>
            <a:avLst/>
            <a:gdLst/>
            <a:ahLst/>
            <a:cxnLst>
              <a:cxn ang="0">
                <a:pos x="4137" y="1286"/>
              </a:cxn>
              <a:cxn ang="0">
                <a:pos x="4233" y="1286"/>
              </a:cxn>
              <a:cxn ang="0">
                <a:pos x="4857" y="1094"/>
              </a:cxn>
              <a:cxn ang="0">
                <a:pos x="4289" y="177"/>
              </a:cxn>
              <a:cxn ang="0">
                <a:pos x="713" y="29"/>
              </a:cxn>
              <a:cxn ang="0">
                <a:pos x="9" y="278"/>
              </a:cxn>
            </a:cxnLst>
            <a:rect l="0" t="0" r="r" b="b"/>
            <a:pathLst>
              <a:path w="4979" h="1318">
                <a:moveTo>
                  <a:pt x="4137" y="1286"/>
                </a:moveTo>
                <a:cubicBezTo>
                  <a:pt x="4125" y="1302"/>
                  <a:pt x="4113" y="1318"/>
                  <a:pt x="4233" y="1286"/>
                </a:cubicBezTo>
                <a:cubicBezTo>
                  <a:pt x="4353" y="1254"/>
                  <a:pt x="4848" y="1279"/>
                  <a:pt x="4857" y="1094"/>
                </a:cubicBezTo>
                <a:cubicBezTo>
                  <a:pt x="4866" y="909"/>
                  <a:pt x="4979" y="354"/>
                  <a:pt x="4289" y="177"/>
                </a:cubicBezTo>
                <a:cubicBezTo>
                  <a:pt x="3599" y="0"/>
                  <a:pt x="1426" y="12"/>
                  <a:pt x="713" y="29"/>
                </a:cubicBezTo>
                <a:cubicBezTo>
                  <a:pt x="0" y="46"/>
                  <a:pt x="156" y="226"/>
                  <a:pt x="9" y="2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72" name="Text Box 44"/>
          <p:cNvSpPr txBox="1">
            <a:spLocks noChangeArrowheads="1"/>
          </p:cNvSpPr>
          <p:nvPr/>
        </p:nvSpPr>
        <p:spPr bwMode="auto">
          <a:xfrm>
            <a:off x="6842125" y="46482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class_decl</a:t>
            </a:r>
          </a:p>
        </p:txBody>
      </p:sp>
      <p:sp>
        <p:nvSpPr>
          <p:cNvPr id="355373" name="Text Box 45"/>
          <p:cNvSpPr txBox="1">
            <a:spLocks noChangeArrowheads="1"/>
          </p:cNvSpPr>
          <p:nvPr/>
        </p:nvSpPr>
        <p:spPr bwMode="auto">
          <a:xfrm>
            <a:off x="6324600" y="53689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vector</a:t>
            </a:r>
          </a:p>
        </p:txBody>
      </p:sp>
      <p:sp>
        <p:nvSpPr>
          <p:cNvPr id="355374" name="Text Box 46"/>
          <p:cNvSpPr txBox="1">
            <a:spLocks noChangeArrowheads="1"/>
          </p:cNvSpPr>
          <p:nvPr/>
        </p:nvSpPr>
        <p:spPr bwMode="auto">
          <a:xfrm>
            <a:off x="7391400" y="53689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field_decl</a:t>
            </a:r>
          </a:p>
        </p:txBody>
      </p:sp>
      <p:sp>
        <p:nvSpPr>
          <p:cNvPr id="355375" name="Text Box 47"/>
          <p:cNvSpPr txBox="1">
            <a:spLocks noChangeArrowheads="1"/>
          </p:cNvSpPr>
          <p:nvPr/>
        </p:nvSpPr>
        <p:spPr bwMode="auto">
          <a:xfrm>
            <a:off x="7391400" y="60547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355376" name="Text Box 48"/>
          <p:cNvSpPr txBox="1">
            <a:spLocks noChangeArrowheads="1"/>
          </p:cNvSpPr>
          <p:nvPr/>
        </p:nvSpPr>
        <p:spPr bwMode="auto">
          <a:xfrm>
            <a:off x="7924800" y="6054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355377" name="Text Box 49"/>
          <p:cNvSpPr txBox="1">
            <a:spLocks noChangeArrowheads="1"/>
          </p:cNvSpPr>
          <p:nvPr/>
        </p:nvSpPr>
        <p:spPr bwMode="auto">
          <a:xfrm>
            <a:off x="8382000" y="6054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[]</a:t>
            </a:r>
          </a:p>
        </p:txBody>
      </p:sp>
      <p:sp>
        <p:nvSpPr>
          <p:cNvPr id="355378" name="Line 50"/>
          <p:cNvSpPr>
            <a:spLocks noChangeShapeType="1"/>
          </p:cNvSpPr>
          <p:nvPr/>
        </p:nvSpPr>
        <p:spPr bwMode="auto">
          <a:xfrm flipH="1">
            <a:off x="70104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78486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80" name="Line 52"/>
          <p:cNvSpPr>
            <a:spLocks noChangeShapeType="1"/>
          </p:cNvSpPr>
          <p:nvPr/>
        </p:nvSpPr>
        <p:spPr bwMode="auto">
          <a:xfrm flipH="1">
            <a:off x="7696200" y="5749925"/>
            <a:ext cx="1524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81" name="Line 53"/>
          <p:cNvSpPr>
            <a:spLocks noChangeShapeType="1"/>
          </p:cNvSpPr>
          <p:nvPr/>
        </p:nvSpPr>
        <p:spPr bwMode="auto">
          <a:xfrm>
            <a:off x="8077200" y="5826125"/>
            <a:ext cx="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82" name="Line 54"/>
          <p:cNvSpPr>
            <a:spLocks noChangeShapeType="1"/>
          </p:cNvSpPr>
          <p:nvPr/>
        </p:nvSpPr>
        <p:spPr bwMode="auto">
          <a:xfrm>
            <a:off x="8382000" y="5749925"/>
            <a:ext cx="15240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83" name="Rectangle 55"/>
          <p:cNvSpPr>
            <a:spLocks noChangeArrowheads="1"/>
          </p:cNvSpPr>
          <p:nvPr/>
        </p:nvSpPr>
        <p:spPr bwMode="auto">
          <a:xfrm>
            <a:off x="838200" y="1905000"/>
            <a:ext cx="569913" cy="265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class descriptor</a:t>
            </a:r>
          </a:p>
          <a:p>
            <a:pPr algn="ctr"/>
            <a:r>
              <a:rPr lang="en-US" sz="1800">
                <a:solidFill>
                  <a:srgbClr val="FFFF00"/>
                </a:solidFill>
              </a:rPr>
              <a:t>for vector</a:t>
            </a:r>
          </a:p>
        </p:txBody>
      </p:sp>
      <p:sp>
        <p:nvSpPr>
          <p:cNvPr id="355384" name="Text Box 56"/>
          <p:cNvSpPr txBox="1">
            <a:spLocks noChangeArrowheads="1"/>
          </p:cNvSpPr>
          <p:nvPr/>
        </p:nvSpPr>
        <p:spPr bwMode="auto">
          <a:xfrm>
            <a:off x="762000" y="2743200"/>
            <a:ext cx="1098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method </a:t>
            </a:r>
          </a:p>
          <a:p>
            <a:r>
              <a:rPr lang="en-US" sz="1800">
                <a:solidFill>
                  <a:srgbClr val="FFFF00"/>
                </a:solidFill>
              </a:rPr>
              <a:t>descriptor</a:t>
            </a:r>
          </a:p>
          <a:p>
            <a:r>
              <a:rPr lang="en-US" sz="1800">
                <a:solidFill>
                  <a:srgbClr val="FFFF00"/>
                </a:solidFill>
              </a:rPr>
              <a:t>for add</a:t>
            </a:r>
          </a:p>
        </p:txBody>
      </p:sp>
      <p:sp>
        <p:nvSpPr>
          <p:cNvPr id="355385" name="Text Box 57"/>
          <p:cNvSpPr txBox="1">
            <a:spLocks noChangeArrowheads="1"/>
          </p:cNvSpPr>
          <p:nvPr/>
        </p:nvSpPr>
        <p:spPr bwMode="auto">
          <a:xfrm>
            <a:off x="4114800" y="3352800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local symbol table</a:t>
            </a:r>
          </a:p>
        </p:txBody>
      </p:sp>
      <p:sp>
        <p:nvSpPr>
          <p:cNvPr id="355386" name="Text Box 58"/>
          <p:cNvSpPr txBox="1">
            <a:spLocks noChangeArrowheads="1"/>
          </p:cNvSpPr>
          <p:nvPr/>
        </p:nvSpPr>
        <p:spPr bwMode="auto">
          <a:xfrm>
            <a:off x="5638800" y="1000125"/>
            <a:ext cx="135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parameter</a:t>
            </a:r>
          </a:p>
          <a:p>
            <a:r>
              <a:rPr lang="en-US" sz="1800">
                <a:solidFill>
                  <a:srgbClr val="FFFF00"/>
                </a:solidFill>
              </a:rPr>
              <a:t>symbol table</a:t>
            </a:r>
          </a:p>
        </p:txBody>
      </p:sp>
      <p:sp>
        <p:nvSpPr>
          <p:cNvPr id="355387" name="Text Box 59"/>
          <p:cNvSpPr txBox="1">
            <a:spLocks noChangeArrowheads="1"/>
          </p:cNvSpPr>
          <p:nvPr/>
        </p:nvSpPr>
        <p:spPr bwMode="auto">
          <a:xfrm>
            <a:off x="3581400" y="3048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field symbol table</a:t>
            </a:r>
          </a:p>
        </p:txBody>
      </p:sp>
      <p:sp>
        <p:nvSpPr>
          <p:cNvPr id="355388" name="Text Box 60"/>
          <p:cNvSpPr txBox="1">
            <a:spLocks noChangeArrowheads="1"/>
          </p:cNvSpPr>
          <p:nvPr/>
        </p:nvSpPr>
        <p:spPr bwMode="auto">
          <a:xfrm>
            <a:off x="2743200" y="20574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method symbol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17954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19478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3852863" y="5334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54311" name="Line 7"/>
          <p:cNvSpPr>
            <a:spLocks noChangeShapeType="1"/>
          </p:cNvSpPr>
          <p:nvPr/>
        </p:nvSpPr>
        <p:spPr bwMode="auto">
          <a:xfrm>
            <a:off x="2938463" y="76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2938463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13" name="Rectangle 9"/>
          <p:cNvSpPr>
            <a:spLocks noChangeArrowheads="1"/>
          </p:cNvSpPr>
          <p:nvPr/>
        </p:nvSpPr>
        <p:spPr bwMode="auto">
          <a:xfrm>
            <a:off x="2938463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14" name="Rectangle 10"/>
          <p:cNvSpPr>
            <a:spLocks noChangeArrowheads="1"/>
          </p:cNvSpPr>
          <p:nvPr/>
        </p:nvSpPr>
        <p:spPr bwMode="auto">
          <a:xfrm>
            <a:off x="2176463" y="167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2100263" y="167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54316" name="Line 12"/>
          <p:cNvSpPr>
            <a:spLocks noChangeShapeType="1"/>
          </p:cNvSpPr>
          <p:nvPr/>
        </p:nvSpPr>
        <p:spPr bwMode="auto">
          <a:xfrm flipH="1">
            <a:off x="2633663" y="1905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17" name="Rectangle 13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804863" y="914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19" name="Rectangle 15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804863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21" name="Line 17"/>
          <p:cNvSpPr>
            <a:spLocks noChangeShapeType="1"/>
          </p:cNvSpPr>
          <p:nvPr/>
        </p:nvSpPr>
        <p:spPr bwMode="auto">
          <a:xfrm flipV="1">
            <a:off x="1262063" y="838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Line 18"/>
          <p:cNvSpPr>
            <a:spLocks noChangeShapeType="1"/>
          </p:cNvSpPr>
          <p:nvPr/>
        </p:nvSpPr>
        <p:spPr bwMode="auto">
          <a:xfrm>
            <a:off x="1262063" y="152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23" name="Rectangle 19"/>
          <p:cNvSpPr>
            <a:spLocks noChangeArrowheads="1"/>
          </p:cNvSpPr>
          <p:nvPr/>
        </p:nvSpPr>
        <p:spPr bwMode="auto">
          <a:xfrm>
            <a:off x="2557463" y="152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24" name="Rectangle 20"/>
          <p:cNvSpPr>
            <a:spLocks noChangeArrowheads="1"/>
          </p:cNvSpPr>
          <p:nvPr/>
        </p:nvSpPr>
        <p:spPr bwMode="auto">
          <a:xfrm>
            <a:off x="2938463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25" name="Rectangle 21"/>
          <p:cNvSpPr>
            <a:spLocks noChangeArrowheads="1"/>
          </p:cNvSpPr>
          <p:nvPr/>
        </p:nvSpPr>
        <p:spPr bwMode="auto">
          <a:xfrm>
            <a:off x="2024063" y="2819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4326" name="Rectangle 22"/>
          <p:cNvSpPr>
            <a:spLocks noChangeArrowheads="1"/>
          </p:cNvSpPr>
          <p:nvPr/>
        </p:nvSpPr>
        <p:spPr bwMode="auto">
          <a:xfrm>
            <a:off x="2024063" y="3200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4327" name="Line 23"/>
          <p:cNvSpPr>
            <a:spLocks noChangeShapeType="1"/>
          </p:cNvSpPr>
          <p:nvPr/>
        </p:nvSpPr>
        <p:spPr bwMode="auto">
          <a:xfrm flipV="1">
            <a:off x="2405062" y="2971800"/>
            <a:ext cx="1785938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28" name="Rectangle 24"/>
          <p:cNvSpPr>
            <a:spLocks noChangeArrowheads="1"/>
          </p:cNvSpPr>
          <p:nvPr/>
        </p:nvSpPr>
        <p:spPr bwMode="auto">
          <a:xfrm>
            <a:off x="4691063" y="2514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29" name="Rectangle 25"/>
          <p:cNvSpPr>
            <a:spLocks noChangeArrowheads="1"/>
          </p:cNvSpPr>
          <p:nvPr/>
        </p:nvSpPr>
        <p:spPr bwMode="auto">
          <a:xfrm>
            <a:off x="4648200" y="1828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30" name="Line 26"/>
          <p:cNvSpPr>
            <a:spLocks noChangeShapeType="1"/>
          </p:cNvSpPr>
          <p:nvPr/>
        </p:nvSpPr>
        <p:spPr bwMode="auto">
          <a:xfrm>
            <a:off x="51054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31" name="Rectangle 27"/>
          <p:cNvSpPr>
            <a:spLocks noChangeArrowheads="1"/>
          </p:cNvSpPr>
          <p:nvPr/>
        </p:nvSpPr>
        <p:spPr bwMode="auto">
          <a:xfrm>
            <a:off x="4691063" y="2895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32" name="Rectangle 28"/>
          <p:cNvSpPr>
            <a:spLocks noChangeArrowheads="1"/>
          </p:cNvSpPr>
          <p:nvPr/>
        </p:nvSpPr>
        <p:spPr bwMode="auto">
          <a:xfrm>
            <a:off x="3886200" y="182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354333" name="Rectangle 29"/>
          <p:cNvSpPr>
            <a:spLocks noChangeArrowheads="1"/>
          </p:cNvSpPr>
          <p:nvPr/>
        </p:nvSpPr>
        <p:spPr bwMode="auto">
          <a:xfrm>
            <a:off x="3929063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54334" name="Text Box 30"/>
          <p:cNvSpPr txBox="1">
            <a:spLocks noChangeArrowheads="1"/>
          </p:cNvSpPr>
          <p:nvPr/>
        </p:nvSpPr>
        <p:spPr bwMode="auto">
          <a:xfrm>
            <a:off x="5943600" y="18288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descriptor</a:t>
            </a:r>
          </a:p>
        </p:txBody>
      </p:sp>
      <p:sp>
        <p:nvSpPr>
          <p:cNvPr id="354335" name="Line 31"/>
          <p:cNvSpPr>
            <a:spLocks noChangeShapeType="1"/>
          </p:cNvSpPr>
          <p:nvPr/>
        </p:nvSpPr>
        <p:spPr bwMode="auto">
          <a:xfrm>
            <a:off x="5148263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6062663" y="2895600"/>
            <a:ext cx="2068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local descriptor</a:t>
            </a:r>
          </a:p>
        </p:txBody>
      </p:sp>
      <p:sp>
        <p:nvSpPr>
          <p:cNvPr id="354337" name="Line 33"/>
          <p:cNvSpPr>
            <a:spLocks noChangeShapeType="1"/>
          </p:cNvSpPr>
          <p:nvPr/>
        </p:nvSpPr>
        <p:spPr bwMode="auto">
          <a:xfrm flipV="1">
            <a:off x="5072063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38" name="Rectangle 34"/>
          <p:cNvSpPr>
            <a:spLocks noChangeArrowheads="1"/>
          </p:cNvSpPr>
          <p:nvPr/>
        </p:nvSpPr>
        <p:spPr bwMode="auto">
          <a:xfrm>
            <a:off x="4648200" y="1066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39" name="Rectangle 35"/>
          <p:cNvSpPr>
            <a:spLocks noChangeArrowheads="1"/>
          </p:cNvSpPr>
          <p:nvPr/>
        </p:nvSpPr>
        <p:spPr bwMode="auto">
          <a:xfrm>
            <a:off x="4648200" y="1447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40" name="Rectangle 36"/>
          <p:cNvSpPr>
            <a:spLocks noChangeArrowheads="1"/>
          </p:cNvSpPr>
          <p:nvPr/>
        </p:nvSpPr>
        <p:spPr bwMode="auto">
          <a:xfrm>
            <a:off x="3886200" y="1447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54341" name="Line 37"/>
          <p:cNvSpPr>
            <a:spLocks noChangeShapeType="1"/>
          </p:cNvSpPr>
          <p:nvPr/>
        </p:nvSpPr>
        <p:spPr bwMode="auto">
          <a:xfrm>
            <a:off x="5029200" y="167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42" name="Text Box 38"/>
          <p:cNvSpPr txBox="1">
            <a:spLocks noChangeArrowheads="1"/>
          </p:cNvSpPr>
          <p:nvPr/>
        </p:nvSpPr>
        <p:spPr bwMode="auto">
          <a:xfrm>
            <a:off x="5867400" y="1447800"/>
            <a:ext cx="2693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354343" name="Line 39"/>
          <p:cNvSpPr>
            <a:spLocks noChangeShapeType="1"/>
          </p:cNvSpPr>
          <p:nvPr/>
        </p:nvSpPr>
        <p:spPr bwMode="auto">
          <a:xfrm>
            <a:off x="2405063" y="3429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3243263" y="36576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code for add method</a:t>
            </a:r>
          </a:p>
        </p:txBody>
      </p:sp>
      <p:sp>
        <p:nvSpPr>
          <p:cNvPr id="354345" name="Freeform 41"/>
          <p:cNvSpPr>
            <a:spLocks/>
          </p:cNvSpPr>
          <p:nvPr/>
        </p:nvSpPr>
        <p:spPr bwMode="auto">
          <a:xfrm>
            <a:off x="3548063" y="215900"/>
            <a:ext cx="3740150" cy="1190625"/>
          </a:xfrm>
          <a:custGeom>
            <a:avLst/>
            <a:gdLst/>
            <a:ahLst/>
            <a:cxnLst>
              <a:cxn ang="0">
                <a:pos x="960" y="684"/>
              </a:cxn>
              <a:cxn ang="0">
                <a:pos x="2066" y="653"/>
              </a:cxn>
              <a:cxn ang="0">
                <a:pos x="2012" y="100"/>
              </a:cxn>
              <a:cxn ang="0">
                <a:pos x="0" y="56"/>
              </a:cxn>
            </a:cxnLst>
            <a:rect l="0" t="0" r="r" b="b"/>
            <a:pathLst>
              <a:path w="2356" h="750">
                <a:moveTo>
                  <a:pt x="960" y="684"/>
                </a:moveTo>
                <a:cubicBezTo>
                  <a:pt x="1144" y="679"/>
                  <a:pt x="1891" y="750"/>
                  <a:pt x="2066" y="653"/>
                </a:cubicBezTo>
                <a:cubicBezTo>
                  <a:pt x="2241" y="556"/>
                  <a:pt x="2356" y="200"/>
                  <a:pt x="2012" y="100"/>
                </a:cubicBezTo>
                <a:cubicBezTo>
                  <a:pt x="1668" y="0"/>
                  <a:pt x="419" y="65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46" name="Rectangle 42"/>
          <p:cNvSpPr>
            <a:spLocks noChangeArrowheads="1"/>
          </p:cNvSpPr>
          <p:nvPr/>
        </p:nvSpPr>
        <p:spPr bwMode="auto">
          <a:xfrm>
            <a:off x="20574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47" name="Rectangle 43"/>
          <p:cNvSpPr>
            <a:spLocks noChangeArrowheads="1"/>
          </p:cNvSpPr>
          <p:nvPr/>
        </p:nvSpPr>
        <p:spPr bwMode="auto">
          <a:xfrm>
            <a:off x="990600" y="5181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boolean</a:t>
            </a:r>
          </a:p>
        </p:txBody>
      </p:sp>
      <p:sp>
        <p:nvSpPr>
          <p:cNvPr id="354348" name="Text Box 44"/>
          <p:cNvSpPr txBox="1">
            <a:spLocks noChangeArrowheads="1"/>
          </p:cNvSpPr>
          <p:nvPr/>
        </p:nvSpPr>
        <p:spPr bwMode="auto">
          <a:xfrm>
            <a:off x="3276600" y="5181600"/>
            <a:ext cx="244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boolean descriptor</a:t>
            </a:r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2057400" y="4038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50" name="Rectangle 46"/>
          <p:cNvSpPr>
            <a:spLocks noChangeArrowheads="1"/>
          </p:cNvSpPr>
          <p:nvPr/>
        </p:nvSpPr>
        <p:spPr bwMode="auto">
          <a:xfrm>
            <a:off x="2057400" y="4419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51" name="Rectangle 47"/>
          <p:cNvSpPr>
            <a:spLocks noChangeArrowheads="1"/>
          </p:cNvSpPr>
          <p:nvPr/>
        </p:nvSpPr>
        <p:spPr bwMode="auto">
          <a:xfrm>
            <a:off x="1295400" y="4419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int</a:t>
            </a:r>
          </a:p>
        </p:txBody>
      </p:sp>
      <p:sp>
        <p:nvSpPr>
          <p:cNvPr id="354352" name="Line 48"/>
          <p:cNvSpPr>
            <a:spLocks noChangeShapeType="1"/>
          </p:cNvSpPr>
          <p:nvPr/>
        </p:nvSpPr>
        <p:spPr bwMode="auto">
          <a:xfrm>
            <a:off x="24384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3276600" y="4419600"/>
            <a:ext cx="179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 descriptor</a:t>
            </a:r>
          </a:p>
        </p:txBody>
      </p:sp>
      <p:sp>
        <p:nvSpPr>
          <p:cNvPr id="354354" name="Line 50"/>
          <p:cNvSpPr>
            <a:spLocks noChangeShapeType="1"/>
          </p:cNvSpPr>
          <p:nvPr/>
        </p:nvSpPr>
        <p:spPr bwMode="auto">
          <a:xfrm>
            <a:off x="2438400" y="541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55" name="Rectangle 51"/>
          <p:cNvSpPr>
            <a:spLocks noChangeArrowheads="1"/>
          </p:cNvSpPr>
          <p:nvPr/>
        </p:nvSpPr>
        <p:spPr bwMode="auto">
          <a:xfrm>
            <a:off x="2057400" y="4800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56" name="Rectangle 52"/>
          <p:cNvSpPr>
            <a:spLocks noChangeArrowheads="1"/>
          </p:cNvSpPr>
          <p:nvPr/>
        </p:nvSpPr>
        <p:spPr bwMode="auto">
          <a:xfrm>
            <a:off x="1295400" y="4800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int [] </a:t>
            </a:r>
          </a:p>
        </p:txBody>
      </p:sp>
      <p:sp>
        <p:nvSpPr>
          <p:cNvPr id="354357" name="Text Box 53"/>
          <p:cNvSpPr txBox="1">
            <a:spLocks noChangeArrowheads="1"/>
          </p:cNvSpPr>
          <p:nvPr/>
        </p:nvSpPr>
        <p:spPr bwMode="auto">
          <a:xfrm>
            <a:off x="3276600" y="4800600"/>
            <a:ext cx="210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descriptor</a:t>
            </a:r>
          </a:p>
        </p:txBody>
      </p:sp>
      <p:sp>
        <p:nvSpPr>
          <p:cNvPr id="354358" name="Line 54"/>
          <p:cNvSpPr>
            <a:spLocks noChangeShapeType="1"/>
          </p:cNvSpPr>
          <p:nvPr/>
        </p:nvSpPr>
        <p:spPr bwMode="auto">
          <a:xfrm>
            <a:off x="24384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59" name="Freeform 55"/>
          <p:cNvSpPr>
            <a:spLocks/>
          </p:cNvSpPr>
          <p:nvPr/>
        </p:nvSpPr>
        <p:spPr bwMode="auto">
          <a:xfrm>
            <a:off x="5126038" y="4670425"/>
            <a:ext cx="628650" cy="384175"/>
          </a:xfrm>
          <a:custGeom>
            <a:avLst/>
            <a:gdLst/>
            <a:ahLst/>
            <a:cxnLst>
              <a:cxn ang="0">
                <a:pos x="148" y="242"/>
              </a:cxn>
              <a:cxn ang="0">
                <a:pos x="371" y="130"/>
              </a:cxn>
              <a:cxn ang="0">
                <a:pos x="0" y="0"/>
              </a:cxn>
            </a:cxnLst>
            <a:rect l="0" t="0" r="r" b="b"/>
            <a:pathLst>
              <a:path w="396" h="242">
                <a:moveTo>
                  <a:pt x="148" y="242"/>
                </a:moveTo>
                <a:cubicBezTo>
                  <a:pt x="186" y="223"/>
                  <a:pt x="396" y="170"/>
                  <a:pt x="371" y="130"/>
                </a:cubicBezTo>
                <a:cubicBezTo>
                  <a:pt x="346" y="90"/>
                  <a:pt x="77" y="2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60" name="Rectangle 56"/>
          <p:cNvSpPr>
            <a:spLocks noChangeArrowheads="1"/>
          </p:cNvSpPr>
          <p:nvPr/>
        </p:nvSpPr>
        <p:spPr bwMode="auto">
          <a:xfrm>
            <a:off x="2057400" y="5562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61" name="Rectangle 57"/>
          <p:cNvSpPr>
            <a:spLocks noChangeArrowheads="1"/>
          </p:cNvSpPr>
          <p:nvPr/>
        </p:nvSpPr>
        <p:spPr bwMode="auto">
          <a:xfrm>
            <a:off x="990600" y="5562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boolean []</a:t>
            </a:r>
          </a:p>
        </p:txBody>
      </p:sp>
      <p:sp>
        <p:nvSpPr>
          <p:cNvPr id="354362" name="Text Box 58"/>
          <p:cNvSpPr txBox="1">
            <a:spLocks noChangeArrowheads="1"/>
          </p:cNvSpPr>
          <p:nvPr/>
        </p:nvSpPr>
        <p:spPr bwMode="auto">
          <a:xfrm>
            <a:off x="3276600" y="5562600"/>
            <a:ext cx="210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descriptor</a:t>
            </a:r>
          </a:p>
        </p:txBody>
      </p:sp>
      <p:sp>
        <p:nvSpPr>
          <p:cNvPr id="354363" name="Line 59"/>
          <p:cNvSpPr>
            <a:spLocks noChangeShapeType="1"/>
          </p:cNvSpPr>
          <p:nvPr/>
        </p:nvSpPr>
        <p:spPr bwMode="auto">
          <a:xfrm>
            <a:off x="24384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64" name="Freeform 60"/>
          <p:cNvSpPr>
            <a:spLocks/>
          </p:cNvSpPr>
          <p:nvPr/>
        </p:nvSpPr>
        <p:spPr bwMode="auto">
          <a:xfrm>
            <a:off x="5340350" y="5437188"/>
            <a:ext cx="769938" cy="357187"/>
          </a:xfrm>
          <a:custGeom>
            <a:avLst/>
            <a:gdLst/>
            <a:ahLst/>
            <a:cxnLst>
              <a:cxn ang="0">
                <a:pos x="0" y="225"/>
              </a:cxn>
              <a:cxn ang="0">
                <a:pos x="450" y="117"/>
              </a:cxn>
              <a:cxn ang="0">
                <a:pos x="208" y="0"/>
              </a:cxn>
            </a:cxnLst>
            <a:rect l="0" t="0" r="r" b="b"/>
            <a:pathLst>
              <a:path w="485" h="225">
                <a:moveTo>
                  <a:pt x="0" y="225"/>
                </a:moveTo>
                <a:cubicBezTo>
                  <a:pt x="75" y="207"/>
                  <a:pt x="415" y="154"/>
                  <a:pt x="450" y="117"/>
                </a:cubicBezTo>
                <a:cubicBezTo>
                  <a:pt x="485" y="80"/>
                  <a:pt x="258" y="24"/>
                  <a:pt x="2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65" name="Rectangle 61"/>
          <p:cNvSpPr>
            <a:spLocks noChangeArrowheads="1"/>
          </p:cNvSpPr>
          <p:nvPr/>
        </p:nvSpPr>
        <p:spPr bwMode="auto">
          <a:xfrm>
            <a:off x="2057400" y="5943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66" name="Rectangle 62"/>
          <p:cNvSpPr>
            <a:spLocks noChangeArrowheads="1"/>
          </p:cNvSpPr>
          <p:nvPr/>
        </p:nvSpPr>
        <p:spPr bwMode="auto">
          <a:xfrm>
            <a:off x="990600" y="594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vector []</a:t>
            </a:r>
          </a:p>
        </p:txBody>
      </p:sp>
      <p:sp>
        <p:nvSpPr>
          <p:cNvPr id="354367" name="Text Box 63"/>
          <p:cNvSpPr txBox="1">
            <a:spLocks noChangeArrowheads="1"/>
          </p:cNvSpPr>
          <p:nvPr/>
        </p:nvSpPr>
        <p:spPr bwMode="auto">
          <a:xfrm>
            <a:off x="3276600" y="5943600"/>
            <a:ext cx="210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descriptor</a:t>
            </a:r>
          </a:p>
        </p:txBody>
      </p:sp>
      <p:sp>
        <p:nvSpPr>
          <p:cNvPr id="354368" name="Line 64"/>
          <p:cNvSpPr>
            <a:spLocks noChangeShapeType="1"/>
          </p:cNvSpPr>
          <p:nvPr/>
        </p:nvSpPr>
        <p:spPr bwMode="auto">
          <a:xfrm>
            <a:off x="243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69" name="Text Box 65"/>
          <p:cNvSpPr txBox="1">
            <a:spLocks noChangeArrowheads="1"/>
          </p:cNvSpPr>
          <p:nvPr/>
        </p:nvSpPr>
        <p:spPr bwMode="auto">
          <a:xfrm>
            <a:off x="6019800" y="586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4370" name="Freeform 66"/>
          <p:cNvSpPr>
            <a:spLocks/>
          </p:cNvSpPr>
          <p:nvPr/>
        </p:nvSpPr>
        <p:spPr bwMode="auto">
          <a:xfrm>
            <a:off x="4997450" y="3124200"/>
            <a:ext cx="3592513" cy="1403350"/>
          </a:xfrm>
          <a:custGeom>
            <a:avLst/>
            <a:gdLst/>
            <a:ahLst/>
            <a:cxnLst>
              <a:cxn ang="0">
                <a:pos x="1940" y="0"/>
              </a:cxn>
              <a:cxn ang="0">
                <a:pos x="1940" y="480"/>
              </a:cxn>
              <a:cxn ang="0">
                <a:pos x="0" y="884"/>
              </a:cxn>
            </a:cxnLst>
            <a:rect l="0" t="0" r="r" b="b"/>
            <a:pathLst>
              <a:path w="2263" h="884">
                <a:moveTo>
                  <a:pt x="1940" y="0"/>
                </a:moveTo>
                <a:cubicBezTo>
                  <a:pt x="2088" y="164"/>
                  <a:pt x="2263" y="333"/>
                  <a:pt x="1940" y="480"/>
                </a:cubicBezTo>
                <a:cubicBezTo>
                  <a:pt x="1617" y="627"/>
                  <a:pt x="404" y="800"/>
                  <a:pt x="0" y="8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71" name="Freeform 67"/>
          <p:cNvSpPr>
            <a:spLocks/>
          </p:cNvSpPr>
          <p:nvPr/>
        </p:nvSpPr>
        <p:spPr bwMode="auto">
          <a:xfrm>
            <a:off x="5418138" y="1752600"/>
            <a:ext cx="3635375" cy="2813050"/>
          </a:xfrm>
          <a:custGeom>
            <a:avLst/>
            <a:gdLst/>
            <a:ahLst/>
            <a:cxnLst>
              <a:cxn ang="0">
                <a:pos x="1963" y="0"/>
              </a:cxn>
              <a:cxn ang="0">
                <a:pos x="1963" y="1296"/>
              </a:cxn>
              <a:cxn ang="0">
                <a:pos x="0" y="1772"/>
              </a:cxn>
            </a:cxnLst>
            <a:rect l="0" t="0" r="r" b="b"/>
            <a:pathLst>
              <a:path w="2290" h="1772">
                <a:moveTo>
                  <a:pt x="1963" y="0"/>
                </a:moveTo>
                <a:cubicBezTo>
                  <a:pt x="2119" y="496"/>
                  <a:pt x="2290" y="1001"/>
                  <a:pt x="1963" y="1296"/>
                </a:cubicBezTo>
                <a:cubicBezTo>
                  <a:pt x="1636" y="1591"/>
                  <a:pt x="409" y="1673"/>
                  <a:pt x="0" y="17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72" name="Freeform 68"/>
          <p:cNvSpPr>
            <a:spLocks/>
          </p:cNvSpPr>
          <p:nvPr/>
        </p:nvSpPr>
        <p:spPr bwMode="auto">
          <a:xfrm>
            <a:off x="5653088" y="660400"/>
            <a:ext cx="3490912" cy="4362450"/>
          </a:xfrm>
          <a:custGeom>
            <a:avLst/>
            <a:gdLst/>
            <a:ahLst/>
            <a:cxnLst>
              <a:cxn ang="0">
                <a:pos x="135" y="64"/>
              </a:cxn>
              <a:cxn ang="0">
                <a:pos x="1567" y="192"/>
              </a:cxn>
              <a:cxn ang="0">
                <a:pos x="2103" y="1216"/>
              </a:cxn>
              <a:cxn ang="0">
                <a:pos x="1849" y="2186"/>
              </a:cxn>
              <a:cxn ang="0">
                <a:pos x="0" y="2748"/>
              </a:cxn>
            </a:cxnLst>
            <a:rect l="0" t="0" r="r" b="b"/>
            <a:pathLst>
              <a:path w="2199" h="2748">
                <a:moveTo>
                  <a:pt x="135" y="64"/>
                </a:moveTo>
                <a:cubicBezTo>
                  <a:pt x="374" y="85"/>
                  <a:pt x="1239" y="0"/>
                  <a:pt x="1567" y="192"/>
                </a:cubicBezTo>
                <a:cubicBezTo>
                  <a:pt x="1895" y="384"/>
                  <a:pt x="2056" y="884"/>
                  <a:pt x="2103" y="1216"/>
                </a:cubicBezTo>
                <a:cubicBezTo>
                  <a:pt x="2150" y="1548"/>
                  <a:pt x="2199" y="1931"/>
                  <a:pt x="1849" y="2186"/>
                </a:cubicBezTo>
                <a:cubicBezTo>
                  <a:pt x="1499" y="2441"/>
                  <a:pt x="385" y="2631"/>
                  <a:pt x="0" y="27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73" name="Freeform 69"/>
          <p:cNvSpPr>
            <a:spLocks/>
          </p:cNvSpPr>
          <p:nvPr/>
        </p:nvSpPr>
        <p:spPr bwMode="auto">
          <a:xfrm>
            <a:off x="71438" y="-211138"/>
            <a:ext cx="5654675" cy="7026276"/>
          </a:xfrm>
          <a:custGeom>
            <a:avLst/>
            <a:gdLst/>
            <a:ahLst/>
            <a:cxnLst>
              <a:cxn ang="0">
                <a:pos x="3315" y="4021"/>
              </a:cxn>
              <a:cxn ang="0">
                <a:pos x="3267" y="4162"/>
              </a:cxn>
              <a:cxn ang="0">
                <a:pos x="1545" y="4256"/>
              </a:cxn>
              <a:cxn ang="0">
                <a:pos x="274" y="3811"/>
              </a:cxn>
              <a:cxn ang="0">
                <a:pos x="51" y="565"/>
              </a:cxn>
              <a:cxn ang="0">
                <a:pos x="579" y="421"/>
              </a:cxn>
            </a:cxnLst>
            <a:rect l="0" t="0" r="r" b="b"/>
            <a:pathLst>
              <a:path w="3562" h="4426">
                <a:moveTo>
                  <a:pt x="3315" y="4021"/>
                </a:moveTo>
                <a:cubicBezTo>
                  <a:pt x="3307" y="4044"/>
                  <a:pt x="3562" y="4123"/>
                  <a:pt x="3267" y="4162"/>
                </a:cubicBezTo>
                <a:cubicBezTo>
                  <a:pt x="2972" y="4201"/>
                  <a:pt x="2044" y="4314"/>
                  <a:pt x="1545" y="4256"/>
                </a:cubicBezTo>
                <a:cubicBezTo>
                  <a:pt x="1046" y="4198"/>
                  <a:pt x="523" y="4426"/>
                  <a:pt x="274" y="3811"/>
                </a:cubicBezTo>
                <a:cubicBezTo>
                  <a:pt x="25" y="3196"/>
                  <a:pt x="0" y="1130"/>
                  <a:pt x="51" y="565"/>
                </a:cubicBezTo>
                <a:cubicBezTo>
                  <a:pt x="102" y="0"/>
                  <a:pt x="339" y="185"/>
                  <a:pt x="579" y="4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74" name="Freeform 70"/>
          <p:cNvSpPr>
            <a:spLocks/>
          </p:cNvSpPr>
          <p:nvPr/>
        </p:nvSpPr>
        <p:spPr bwMode="auto">
          <a:xfrm>
            <a:off x="1281113" y="15875"/>
            <a:ext cx="7904162" cy="2092325"/>
          </a:xfrm>
          <a:custGeom>
            <a:avLst/>
            <a:gdLst/>
            <a:ahLst/>
            <a:cxnLst>
              <a:cxn ang="0">
                <a:pos x="4137" y="1286"/>
              </a:cxn>
              <a:cxn ang="0">
                <a:pos x="4233" y="1286"/>
              </a:cxn>
              <a:cxn ang="0">
                <a:pos x="4857" y="1094"/>
              </a:cxn>
              <a:cxn ang="0">
                <a:pos x="4289" y="177"/>
              </a:cxn>
              <a:cxn ang="0">
                <a:pos x="713" y="29"/>
              </a:cxn>
              <a:cxn ang="0">
                <a:pos x="9" y="278"/>
              </a:cxn>
            </a:cxnLst>
            <a:rect l="0" t="0" r="r" b="b"/>
            <a:pathLst>
              <a:path w="4979" h="1318">
                <a:moveTo>
                  <a:pt x="4137" y="1286"/>
                </a:moveTo>
                <a:cubicBezTo>
                  <a:pt x="4125" y="1302"/>
                  <a:pt x="4113" y="1318"/>
                  <a:pt x="4233" y="1286"/>
                </a:cubicBezTo>
                <a:cubicBezTo>
                  <a:pt x="4353" y="1254"/>
                  <a:pt x="4848" y="1279"/>
                  <a:pt x="4857" y="1094"/>
                </a:cubicBezTo>
                <a:cubicBezTo>
                  <a:pt x="4866" y="909"/>
                  <a:pt x="4979" y="354"/>
                  <a:pt x="4289" y="177"/>
                </a:cubicBezTo>
                <a:cubicBezTo>
                  <a:pt x="3599" y="0"/>
                  <a:pt x="1426" y="12"/>
                  <a:pt x="713" y="29"/>
                </a:cubicBezTo>
                <a:cubicBezTo>
                  <a:pt x="0" y="46"/>
                  <a:pt x="156" y="226"/>
                  <a:pt x="9" y="2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75" name="Text Box 71"/>
          <p:cNvSpPr txBox="1">
            <a:spLocks noChangeArrowheads="1"/>
          </p:cNvSpPr>
          <p:nvPr/>
        </p:nvSpPr>
        <p:spPr bwMode="auto">
          <a:xfrm>
            <a:off x="6842125" y="46482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class_decl</a:t>
            </a:r>
          </a:p>
        </p:txBody>
      </p:sp>
      <p:sp>
        <p:nvSpPr>
          <p:cNvPr id="354376" name="Text Box 72"/>
          <p:cNvSpPr txBox="1">
            <a:spLocks noChangeArrowheads="1"/>
          </p:cNvSpPr>
          <p:nvPr/>
        </p:nvSpPr>
        <p:spPr bwMode="auto">
          <a:xfrm>
            <a:off x="6324600" y="53689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vector</a:t>
            </a:r>
          </a:p>
        </p:txBody>
      </p:sp>
      <p:sp>
        <p:nvSpPr>
          <p:cNvPr id="354377" name="Text Box 73"/>
          <p:cNvSpPr txBox="1">
            <a:spLocks noChangeArrowheads="1"/>
          </p:cNvSpPr>
          <p:nvPr/>
        </p:nvSpPr>
        <p:spPr bwMode="auto">
          <a:xfrm>
            <a:off x="7391400" y="53689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field_decl</a:t>
            </a:r>
          </a:p>
        </p:txBody>
      </p:sp>
      <p:sp>
        <p:nvSpPr>
          <p:cNvPr id="354378" name="Text Box 74"/>
          <p:cNvSpPr txBox="1">
            <a:spLocks noChangeArrowheads="1"/>
          </p:cNvSpPr>
          <p:nvPr/>
        </p:nvSpPr>
        <p:spPr bwMode="auto">
          <a:xfrm>
            <a:off x="7391400" y="60547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354379" name="Text Box 75"/>
          <p:cNvSpPr txBox="1">
            <a:spLocks noChangeArrowheads="1"/>
          </p:cNvSpPr>
          <p:nvPr/>
        </p:nvSpPr>
        <p:spPr bwMode="auto">
          <a:xfrm>
            <a:off x="7924800" y="6054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354380" name="Text Box 76"/>
          <p:cNvSpPr txBox="1">
            <a:spLocks noChangeArrowheads="1"/>
          </p:cNvSpPr>
          <p:nvPr/>
        </p:nvSpPr>
        <p:spPr bwMode="auto">
          <a:xfrm>
            <a:off x="8382000" y="6054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[]</a:t>
            </a:r>
          </a:p>
        </p:txBody>
      </p:sp>
      <p:sp>
        <p:nvSpPr>
          <p:cNvPr id="354381" name="Line 77"/>
          <p:cNvSpPr>
            <a:spLocks noChangeShapeType="1"/>
          </p:cNvSpPr>
          <p:nvPr/>
        </p:nvSpPr>
        <p:spPr bwMode="auto">
          <a:xfrm flipH="1">
            <a:off x="70104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82" name="Line 78"/>
          <p:cNvSpPr>
            <a:spLocks noChangeShapeType="1"/>
          </p:cNvSpPr>
          <p:nvPr/>
        </p:nvSpPr>
        <p:spPr bwMode="auto">
          <a:xfrm>
            <a:off x="78486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83" name="Line 79"/>
          <p:cNvSpPr>
            <a:spLocks noChangeShapeType="1"/>
          </p:cNvSpPr>
          <p:nvPr/>
        </p:nvSpPr>
        <p:spPr bwMode="auto">
          <a:xfrm flipH="1">
            <a:off x="7696200" y="5749925"/>
            <a:ext cx="1524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84" name="Line 80"/>
          <p:cNvSpPr>
            <a:spLocks noChangeShapeType="1"/>
          </p:cNvSpPr>
          <p:nvPr/>
        </p:nvSpPr>
        <p:spPr bwMode="auto">
          <a:xfrm>
            <a:off x="8077200" y="5826125"/>
            <a:ext cx="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85" name="Line 81"/>
          <p:cNvSpPr>
            <a:spLocks noChangeShapeType="1"/>
          </p:cNvSpPr>
          <p:nvPr/>
        </p:nvSpPr>
        <p:spPr bwMode="auto">
          <a:xfrm>
            <a:off x="8382000" y="5749925"/>
            <a:ext cx="15240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86" name="Rectangle 82"/>
          <p:cNvSpPr>
            <a:spLocks noChangeArrowheads="1"/>
          </p:cNvSpPr>
          <p:nvPr/>
        </p:nvSpPr>
        <p:spPr bwMode="auto">
          <a:xfrm>
            <a:off x="838200" y="1905000"/>
            <a:ext cx="569913" cy="265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class descriptor</a:t>
            </a:r>
          </a:p>
          <a:p>
            <a:pPr algn="ctr"/>
            <a:r>
              <a:rPr lang="en-US" sz="1800">
                <a:solidFill>
                  <a:srgbClr val="FFFF00"/>
                </a:solidFill>
              </a:rPr>
              <a:t>for vector</a:t>
            </a:r>
          </a:p>
        </p:txBody>
      </p:sp>
      <p:sp>
        <p:nvSpPr>
          <p:cNvPr id="354387" name="Text Box 83"/>
          <p:cNvSpPr txBox="1">
            <a:spLocks noChangeArrowheads="1"/>
          </p:cNvSpPr>
          <p:nvPr/>
        </p:nvSpPr>
        <p:spPr bwMode="auto">
          <a:xfrm>
            <a:off x="762000" y="2743200"/>
            <a:ext cx="1098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method </a:t>
            </a:r>
          </a:p>
          <a:p>
            <a:r>
              <a:rPr lang="en-US" sz="1800">
                <a:solidFill>
                  <a:srgbClr val="FFFF00"/>
                </a:solidFill>
              </a:rPr>
              <a:t>descriptor</a:t>
            </a:r>
          </a:p>
          <a:p>
            <a:r>
              <a:rPr lang="en-US" sz="1800">
                <a:solidFill>
                  <a:srgbClr val="FFFF00"/>
                </a:solidFill>
              </a:rPr>
              <a:t>for add</a:t>
            </a:r>
          </a:p>
        </p:txBody>
      </p:sp>
      <p:sp>
        <p:nvSpPr>
          <p:cNvPr id="354388" name="Text Box 84"/>
          <p:cNvSpPr txBox="1">
            <a:spLocks noChangeArrowheads="1"/>
          </p:cNvSpPr>
          <p:nvPr/>
        </p:nvSpPr>
        <p:spPr bwMode="auto">
          <a:xfrm>
            <a:off x="4114800" y="3352800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local symbol table</a:t>
            </a:r>
          </a:p>
        </p:txBody>
      </p:sp>
      <p:sp>
        <p:nvSpPr>
          <p:cNvPr id="354389" name="Text Box 85"/>
          <p:cNvSpPr txBox="1">
            <a:spLocks noChangeArrowheads="1"/>
          </p:cNvSpPr>
          <p:nvPr/>
        </p:nvSpPr>
        <p:spPr bwMode="auto">
          <a:xfrm>
            <a:off x="5638800" y="1000125"/>
            <a:ext cx="135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parameter</a:t>
            </a:r>
          </a:p>
          <a:p>
            <a:r>
              <a:rPr lang="en-US" sz="1800">
                <a:solidFill>
                  <a:srgbClr val="FFFF00"/>
                </a:solidFill>
              </a:rPr>
              <a:t>symbol table</a:t>
            </a:r>
          </a:p>
        </p:txBody>
      </p:sp>
      <p:sp>
        <p:nvSpPr>
          <p:cNvPr id="354390" name="Text Box 86"/>
          <p:cNvSpPr txBox="1">
            <a:spLocks noChangeArrowheads="1"/>
          </p:cNvSpPr>
          <p:nvPr/>
        </p:nvSpPr>
        <p:spPr bwMode="auto">
          <a:xfrm>
            <a:off x="3581400" y="3048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field symbol table</a:t>
            </a:r>
          </a:p>
        </p:txBody>
      </p:sp>
      <p:sp>
        <p:nvSpPr>
          <p:cNvPr id="354391" name="Text Box 87"/>
          <p:cNvSpPr txBox="1">
            <a:spLocks noChangeArrowheads="1"/>
          </p:cNvSpPr>
          <p:nvPr/>
        </p:nvSpPr>
        <p:spPr bwMode="auto">
          <a:xfrm>
            <a:off x="2743200" y="20574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method symbol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25574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17954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1947863" y="533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3852863" y="5334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51239" name="Line 7"/>
          <p:cNvSpPr>
            <a:spLocks noChangeShapeType="1"/>
          </p:cNvSpPr>
          <p:nvPr/>
        </p:nvSpPr>
        <p:spPr bwMode="auto">
          <a:xfrm>
            <a:off x="2938463" y="76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2938463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41" name="Rectangle 9"/>
          <p:cNvSpPr>
            <a:spLocks noChangeArrowheads="1"/>
          </p:cNvSpPr>
          <p:nvPr/>
        </p:nvSpPr>
        <p:spPr bwMode="auto">
          <a:xfrm>
            <a:off x="2938463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42" name="Rectangle 10"/>
          <p:cNvSpPr>
            <a:spLocks noChangeArrowheads="1"/>
          </p:cNvSpPr>
          <p:nvPr/>
        </p:nvSpPr>
        <p:spPr bwMode="auto">
          <a:xfrm>
            <a:off x="2176463" y="167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2100263" y="167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51244" name="Line 12"/>
          <p:cNvSpPr>
            <a:spLocks noChangeShapeType="1"/>
          </p:cNvSpPr>
          <p:nvPr/>
        </p:nvSpPr>
        <p:spPr bwMode="auto">
          <a:xfrm flipH="1">
            <a:off x="2633663" y="1905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45" name="Rectangle 13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46" name="Rectangle 14"/>
          <p:cNvSpPr>
            <a:spLocks noChangeArrowheads="1"/>
          </p:cNvSpPr>
          <p:nvPr/>
        </p:nvSpPr>
        <p:spPr bwMode="auto">
          <a:xfrm>
            <a:off x="804863" y="914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47" name="Rectangle 15"/>
          <p:cNvSpPr>
            <a:spLocks noChangeArrowheads="1"/>
          </p:cNvSpPr>
          <p:nvPr/>
        </p:nvSpPr>
        <p:spPr bwMode="auto">
          <a:xfrm>
            <a:off x="804863" y="533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48" name="Rectangle 16"/>
          <p:cNvSpPr>
            <a:spLocks noChangeArrowheads="1"/>
          </p:cNvSpPr>
          <p:nvPr/>
        </p:nvSpPr>
        <p:spPr bwMode="auto">
          <a:xfrm>
            <a:off x="804863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 flipV="1">
            <a:off x="1262063" y="838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50" name="Line 18"/>
          <p:cNvSpPr>
            <a:spLocks noChangeShapeType="1"/>
          </p:cNvSpPr>
          <p:nvPr/>
        </p:nvSpPr>
        <p:spPr bwMode="auto">
          <a:xfrm>
            <a:off x="1262063" y="152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51" name="Rectangle 19"/>
          <p:cNvSpPr>
            <a:spLocks noChangeArrowheads="1"/>
          </p:cNvSpPr>
          <p:nvPr/>
        </p:nvSpPr>
        <p:spPr bwMode="auto">
          <a:xfrm>
            <a:off x="2557463" y="152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52" name="Rectangle 20"/>
          <p:cNvSpPr>
            <a:spLocks noChangeArrowheads="1"/>
          </p:cNvSpPr>
          <p:nvPr/>
        </p:nvSpPr>
        <p:spPr bwMode="auto">
          <a:xfrm>
            <a:off x="2938463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53" name="Rectangle 21"/>
          <p:cNvSpPr>
            <a:spLocks noChangeArrowheads="1"/>
          </p:cNvSpPr>
          <p:nvPr/>
        </p:nvSpPr>
        <p:spPr bwMode="auto">
          <a:xfrm>
            <a:off x="2024063" y="2819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1254" name="Rectangle 22"/>
          <p:cNvSpPr>
            <a:spLocks noChangeArrowheads="1"/>
          </p:cNvSpPr>
          <p:nvPr/>
        </p:nvSpPr>
        <p:spPr bwMode="auto">
          <a:xfrm>
            <a:off x="2024063" y="3200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1255" name="Line 23"/>
          <p:cNvSpPr>
            <a:spLocks noChangeShapeType="1"/>
          </p:cNvSpPr>
          <p:nvPr/>
        </p:nvSpPr>
        <p:spPr bwMode="auto">
          <a:xfrm flipV="1">
            <a:off x="2405062" y="2971800"/>
            <a:ext cx="1785937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56" name="Rectangle 24"/>
          <p:cNvSpPr>
            <a:spLocks noChangeArrowheads="1"/>
          </p:cNvSpPr>
          <p:nvPr/>
        </p:nvSpPr>
        <p:spPr bwMode="auto">
          <a:xfrm>
            <a:off x="4691063" y="2514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57" name="Rectangle 25"/>
          <p:cNvSpPr>
            <a:spLocks noChangeArrowheads="1"/>
          </p:cNvSpPr>
          <p:nvPr/>
        </p:nvSpPr>
        <p:spPr bwMode="auto">
          <a:xfrm>
            <a:off x="4648200" y="1828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58" name="Line 26"/>
          <p:cNvSpPr>
            <a:spLocks noChangeShapeType="1"/>
          </p:cNvSpPr>
          <p:nvPr/>
        </p:nvSpPr>
        <p:spPr bwMode="auto">
          <a:xfrm>
            <a:off x="51054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59" name="Rectangle 27"/>
          <p:cNvSpPr>
            <a:spLocks noChangeArrowheads="1"/>
          </p:cNvSpPr>
          <p:nvPr/>
        </p:nvSpPr>
        <p:spPr bwMode="auto">
          <a:xfrm>
            <a:off x="4691063" y="2895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60" name="Rectangle 28"/>
          <p:cNvSpPr>
            <a:spLocks noChangeArrowheads="1"/>
          </p:cNvSpPr>
          <p:nvPr/>
        </p:nvSpPr>
        <p:spPr bwMode="auto">
          <a:xfrm>
            <a:off x="3886200" y="1828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351261" name="Rectangle 29"/>
          <p:cNvSpPr>
            <a:spLocks noChangeArrowheads="1"/>
          </p:cNvSpPr>
          <p:nvPr/>
        </p:nvSpPr>
        <p:spPr bwMode="auto">
          <a:xfrm>
            <a:off x="3929063" y="2895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51262" name="Text Box 30"/>
          <p:cNvSpPr txBox="1">
            <a:spLocks noChangeArrowheads="1"/>
          </p:cNvSpPr>
          <p:nvPr/>
        </p:nvSpPr>
        <p:spPr bwMode="auto">
          <a:xfrm>
            <a:off x="5943600" y="18288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descriptor</a:t>
            </a:r>
          </a:p>
        </p:txBody>
      </p:sp>
      <p:sp>
        <p:nvSpPr>
          <p:cNvPr id="351263" name="Line 31"/>
          <p:cNvSpPr>
            <a:spLocks noChangeShapeType="1"/>
          </p:cNvSpPr>
          <p:nvPr/>
        </p:nvSpPr>
        <p:spPr bwMode="auto">
          <a:xfrm>
            <a:off x="5148263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64" name="Text Box 32"/>
          <p:cNvSpPr txBox="1">
            <a:spLocks noChangeArrowheads="1"/>
          </p:cNvSpPr>
          <p:nvPr/>
        </p:nvSpPr>
        <p:spPr bwMode="auto">
          <a:xfrm>
            <a:off x="6062663" y="2895600"/>
            <a:ext cx="2068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local descriptor</a:t>
            </a:r>
          </a:p>
        </p:txBody>
      </p:sp>
      <p:sp>
        <p:nvSpPr>
          <p:cNvPr id="351265" name="Line 33"/>
          <p:cNvSpPr>
            <a:spLocks noChangeShapeType="1"/>
          </p:cNvSpPr>
          <p:nvPr/>
        </p:nvSpPr>
        <p:spPr bwMode="auto">
          <a:xfrm flipV="1">
            <a:off x="5072063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4648200" y="1066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67" name="Rectangle 35"/>
          <p:cNvSpPr>
            <a:spLocks noChangeArrowheads="1"/>
          </p:cNvSpPr>
          <p:nvPr/>
        </p:nvSpPr>
        <p:spPr bwMode="auto">
          <a:xfrm>
            <a:off x="4648200" y="14478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3886200" y="14478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51269" name="Line 37"/>
          <p:cNvSpPr>
            <a:spLocks noChangeShapeType="1"/>
          </p:cNvSpPr>
          <p:nvPr/>
        </p:nvSpPr>
        <p:spPr bwMode="auto">
          <a:xfrm>
            <a:off x="5029200" y="167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70" name="Text Box 38"/>
          <p:cNvSpPr txBox="1">
            <a:spLocks noChangeArrowheads="1"/>
          </p:cNvSpPr>
          <p:nvPr/>
        </p:nvSpPr>
        <p:spPr bwMode="auto">
          <a:xfrm>
            <a:off x="5867400" y="1447800"/>
            <a:ext cx="2693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351271" name="Line 39"/>
          <p:cNvSpPr>
            <a:spLocks noChangeShapeType="1"/>
          </p:cNvSpPr>
          <p:nvPr/>
        </p:nvSpPr>
        <p:spPr bwMode="auto">
          <a:xfrm>
            <a:off x="2405063" y="3429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72" name="Text Box 40"/>
          <p:cNvSpPr txBox="1">
            <a:spLocks noChangeArrowheads="1"/>
          </p:cNvSpPr>
          <p:nvPr/>
        </p:nvSpPr>
        <p:spPr bwMode="auto">
          <a:xfrm>
            <a:off x="3243263" y="36576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code for add method</a:t>
            </a:r>
          </a:p>
        </p:txBody>
      </p:sp>
      <p:sp>
        <p:nvSpPr>
          <p:cNvPr id="351273" name="Freeform 41"/>
          <p:cNvSpPr>
            <a:spLocks/>
          </p:cNvSpPr>
          <p:nvPr/>
        </p:nvSpPr>
        <p:spPr bwMode="auto">
          <a:xfrm>
            <a:off x="3548063" y="215900"/>
            <a:ext cx="3740150" cy="1190625"/>
          </a:xfrm>
          <a:custGeom>
            <a:avLst/>
            <a:gdLst/>
            <a:ahLst/>
            <a:cxnLst>
              <a:cxn ang="0">
                <a:pos x="960" y="684"/>
              </a:cxn>
              <a:cxn ang="0">
                <a:pos x="2066" y="653"/>
              </a:cxn>
              <a:cxn ang="0">
                <a:pos x="2012" y="100"/>
              </a:cxn>
              <a:cxn ang="0">
                <a:pos x="0" y="56"/>
              </a:cxn>
            </a:cxnLst>
            <a:rect l="0" t="0" r="r" b="b"/>
            <a:pathLst>
              <a:path w="2356" h="750">
                <a:moveTo>
                  <a:pt x="960" y="684"/>
                </a:moveTo>
                <a:cubicBezTo>
                  <a:pt x="1144" y="679"/>
                  <a:pt x="1891" y="750"/>
                  <a:pt x="2066" y="653"/>
                </a:cubicBezTo>
                <a:cubicBezTo>
                  <a:pt x="2241" y="556"/>
                  <a:pt x="2356" y="200"/>
                  <a:pt x="2012" y="100"/>
                </a:cubicBezTo>
                <a:cubicBezTo>
                  <a:pt x="1668" y="0"/>
                  <a:pt x="419" y="65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74" name="Rectangle 42"/>
          <p:cNvSpPr>
            <a:spLocks noChangeArrowheads="1"/>
          </p:cNvSpPr>
          <p:nvPr/>
        </p:nvSpPr>
        <p:spPr bwMode="auto">
          <a:xfrm>
            <a:off x="20574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990600" y="5181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boolean</a:t>
            </a:r>
          </a:p>
        </p:txBody>
      </p:sp>
      <p:sp>
        <p:nvSpPr>
          <p:cNvPr id="351276" name="Text Box 44"/>
          <p:cNvSpPr txBox="1">
            <a:spLocks noChangeArrowheads="1"/>
          </p:cNvSpPr>
          <p:nvPr/>
        </p:nvSpPr>
        <p:spPr bwMode="auto">
          <a:xfrm>
            <a:off x="3276600" y="5181600"/>
            <a:ext cx="244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boolean descriptor</a:t>
            </a:r>
          </a:p>
        </p:txBody>
      </p:sp>
      <p:sp>
        <p:nvSpPr>
          <p:cNvPr id="351277" name="Rectangle 45"/>
          <p:cNvSpPr>
            <a:spLocks noChangeArrowheads="1"/>
          </p:cNvSpPr>
          <p:nvPr/>
        </p:nvSpPr>
        <p:spPr bwMode="auto">
          <a:xfrm>
            <a:off x="2057400" y="4038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78" name="Rectangle 46"/>
          <p:cNvSpPr>
            <a:spLocks noChangeArrowheads="1"/>
          </p:cNvSpPr>
          <p:nvPr/>
        </p:nvSpPr>
        <p:spPr bwMode="auto">
          <a:xfrm>
            <a:off x="2057400" y="4419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79" name="Rectangle 47"/>
          <p:cNvSpPr>
            <a:spLocks noChangeArrowheads="1"/>
          </p:cNvSpPr>
          <p:nvPr/>
        </p:nvSpPr>
        <p:spPr bwMode="auto">
          <a:xfrm>
            <a:off x="1295400" y="4419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int</a:t>
            </a:r>
          </a:p>
        </p:txBody>
      </p:sp>
      <p:sp>
        <p:nvSpPr>
          <p:cNvPr id="351280" name="Line 48"/>
          <p:cNvSpPr>
            <a:spLocks noChangeShapeType="1"/>
          </p:cNvSpPr>
          <p:nvPr/>
        </p:nvSpPr>
        <p:spPr bwMode="auto">
          <a:xfrm>
            <a:off x="24384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81" name="Text Box 49"/>
          <p:cNvSpPr txBox="1">
            <a:spLocks noChangeArrowheads="1"/>
          </p:cNvSpPr>
          <p:nvPr/>
        </p:nvSpPr>
        <p:spPr bwMode="auto">
          <a:xfrm>
            <a:off x="3276600" y="4419600"/>
            <a:ext cx="179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 descriptor</a:t>
            </a:r>
          </a:p>
        </p:txBody>
      </p:sp>
      <p:sp>
        <p:nvSpPr>
          <p:cNvPr id="351282" name="Line 50"/>
          <p:cNvSpPr>
            <a:spLocks noChangeShapeType="1"/>
          </p:cNvSpPr>
          <p:nvPr/>
        </p:nvSpPr>
        <p:spPr bwMode="auto">
          <a:xfrm>
            <a:off x="2438400" y="541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83" name="Rectangle 51"/>
          <p:cNvSpPr>
            <a:spLocks noChangeArrowheads="1"/>
          </p:cNvSpPr>
          <p:nvPr/>
        </p:nvSpPr>
        <p:spPr bwMode="auto">
          <a:xfrm>
            <a:off x="2057400" y="4800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84" name="Rectangle 52"/>
          <p:cNvSpPr>
            <a:spLocks noChangeArrowheads="1"/>
          </p:cNvSpPr>
          <p:nvPr/>
        </p:nvSpPr>
        <p:spPr bwMode="auto">
          <a:xfrm>
            <a:off x="1295400" y="4800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int [] </a:t>
            </a:r>
          </a:p>
        </p:txBody>
      </p:sp>
      <p:sp>
        <p:nvSpPr>
          <p:cNvPr id="351285" name="Text Box 53"/>
          <p:cNvSpPr txBox="1">
            <a:spLocks noChangeArrowheads="1"/>
          </p:cNvSpPr>
          <p:nvPr/>
        </p:nvSpPr>
        <p:spPr bwMode="auto">
          <a:xfrm>
            <a:off x="3276600" y="4800600"/>
            <a:ext cx="210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descriptor</a:t>
            </a:r>
          </a:p>
        </p:txBody>
      </p:sp>
      <p:sp>
        <p:nvSpPr>
          <p:cNvPr id="351286" name="Line 54"/>
          <p:cNvSpPr>
            <a:spLocks noChangeShapeType="1"/>
          </p:cNvSpPr>
          <p:nvPr/>
        </p:nvSpPr>
        <p:spPr bwMode="auto">
          <a:xfrm>
            <a:off x="24384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87" name="Freeform 55"/>
          <p:cNvSpPr>
            <a:spLocks/>
          </p:cNvSpPr>
          <p:nvPr/>
        </p:nvSpPr>
        <p:spPr bwMode="auto">
          <a:xfrm>
            <a:off x="5126038" y="4670425"/>
            <a:ext cx="628650" cy="384175"/>
          </a:xfrm>
          <a:custGeom>
            <a:avLst/>
            <a:gdLst/>
            <a:ahLst/>
            <a:cxnLst>
              <a:cxn ang="0">
                <a:pos x="148" y="242"/>
              </a:cxn>
              <a:cxn ang="0">
                <a:pos x="371" y="130"/>
              </a:cxn>
              <a:cxn ang="0">
                <a:pos x="0" y="0"/>
              </a:cxn>
            </a:cxnLst>
            <a:rect l="0" t="0" r="r" b="b"/>
            <a:pathLst>
              <a:path w="396" h="242">
                <a:moveTo>
                  <a:pt x="148" y="242"/>
                </a:moveTo>
                <a:cubicBezTo>
                  <a:pt x="186" y="223"/>
                  <a:pt x="396" y="170"/>
                  <a:pt x="371" y="130"/>
                </a:cubicBezTo>
                <a:cubicBezTo>
                  <a:pt x="346" y="90"/>
                  <a:pt x="77" y="2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88" name="Rectangle 56"/>
          <p:cNvSpPr>
            <a:spLocks noChangeArrowheads="1"/>
          </p:cNvSpPr>
          <p:nvPr/>
        </p:nvSpPr>
        <p:spPr bwMode="auto">
          <a:xfrm>
            <a:off x="2057400" y="5562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89" name="Rectangle 57"/>
          <p:cNvSpPr>
            <a:spLocks noChangeArrowheads="1"/>
          </p:cNvSpPr>
          <p:nvPr/>
        </p:nvSpPr>
        <p:spPr bwMode="auto">
          <a:xfrm>
            <a:off x="990600" y="5562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boolean []</a:t>
            </a:r>
          </a:p>
        </p:txBody>
      </p:sp>
      <p:sp>
        <p:nvSpPr>
          <p:cNvPr id="351290" name="Text Box 58"/>
          <p:cNvSpPr txBox="1">
            <a:spLocks noChangeArrowheads="1"/>
          </p:cNvSpPr>
          <p:nvPr/>
        </p:nvSpPr>
        <p:spPr bwMode="auto">
          <a:xfrm>
            <a:off x="3276600" y="5562600"/>
            <a:ext cx="210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descriptor</a:t>
            </a:r>
          </a:p>
        </p:txBody>
      </p:sp>
      <p:sp>
        <p:nvSpPr>
          <p:cNvPr id="351291" name="Line 59"/>
          <p:cNvSpPr>
            <a:spLocks noChangeShapeType="1"/>
          </p:cNvSpPr>
          <p:nvPr/>
        </p:nvSpPr>
        <p:spPr bwMode="auto">
          <a:xfrm>
            <a:off x="24384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92" name="Freeform 60"/>
          <p:cNvSpPr>
            <a:spLocks/>
          </p:cNvSpPr>
          <p:nvPr/>
        </p:nvSpPr>
        <p:spPr bwMode="auto">
          <a:xfrm>
            <a:off x="5340350" y="5437188"/>
            <a:ext cx="769938" cy="357187"/>
          </a:xfrm>
          <a:custGeom>
            <a:avLst/>
            <a:gdLst/>
            <a:ahLst/>
            <a:cxnLst>
              <a:cxn ang="0">
                <a:pos x="0" y="225"/>
              </a:cxn>
              <a:cxn ang="0">
                <a:pos x="450" y="117"/>
              </a:cxn>
              <a:cxn ang="0">
                <a:pos x="208" y="0"/>
              </a:cxn>
            </a:cxnLst>
            <a:rect l="0" t="0" r="r" b="b"/>
            <a:pathLst>
              <a:path w="485" h="225">
                <a:moveTo>
                  <a:pt x="0" y="225"/>
                </a:moveTo>
                <a:cubicBezTo>
                  <a:pt x="75" y="207"/>
                  <a:pt x="415" y="154"/>
                  <a:pt x="450" y="117"/>
                </a:cubicBezTo>
                <a:cubicBezTo>
                  <a:pt x="485" y="80"/>
                  <a:pt x="258" y="24"/>
                  <a:pt x="2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93" name="Rectangle 61"/>
          <p:cNvSpPr>
            <a:spLocks noChangeArrowheads="1"/>
          </p:cNvSpPr>
          <p:nvPr/>
        </p:nvSpPr>
        <p:spPr bwMode="auto">
          <a:xfrm>
            <a:off x="2057400" y="5943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94" name="Rectangle 62"/>
          <p:cNvSpPr>
            <a:spLocks noChangeArrowheads="1"/>
          </p:cNvSpPr>
          <p:nvPr/>
        </p:nvSpPr>
        <p:spPr bwMode="auto">
          <a:xfrm>
            <a:off x="990600" y="594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vector []</a:t>
            </a:r>
          </a:p>
        </p:txBody>
      </p:sp>
      <p:sp>
        <p:nvSpPr>
          <p:cNvPr id="351295" name="Text Box 63"/>
          <p:cNvSpPr txBox="1">
            <a:spLocks noChangeArrowheads="1"/>
          </p:cNvSpPr>
          <p:nvPr/>
        </p:nvSpPr>
        <p:spPr bwMode="auto">
          <a:xfrm>
            <a:off x="3276600" y="5943600"/>
            <a:ext cx="210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descriptor</a:t>
            </a:r>
          </a:p>
        </p:txBody>
      </p:sp>
      <p:sp>
        <p:nvSpPr>
          <p:cNvPr id="351296" name="Line 64"/>
          <p:cNvSpPr>
            <a:spLocks noChangeShapeType="1"/>
          </p:cNvSpPr>
          <p:nvPr/>
        </p:nvSpPr>
        <p:spPr bwMode="auto">
          <a:xfrm>
            <a:off x="243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97" name="Text Box 65"/>
          <p:cNvSpPr txBox="1">
            <a:spLocks noChangeArrowheads="1"/>
          </p:cNvSpPr>
          <p:nvPr/>
        </p:nvSpPr>
        <p:spPr bwMode="auto">
          <a:xfrm>
            <a:off x="6019800" y="586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1298" name="Freeform 66"/>
          <p:cNvSpPr>
            <a:spLocks/>
          </p:cNvSpPr>
          <p:nvPr/>
        </p:nvSpPr>
        <p:spPr bwMode="auto">
          <a:xfrm>
            <a:off x="4997450" y="3124200"/>
            <a:ext cx="3592513" cy="1403350"/>
          </a:xfrm>
          <a:custGeom>
            <a:avLst/>
            <a:gdLst/>
            <a:ahLst/>
            <a:cxnLst>
              <a:cxn ang="0">
                <a:pos x="1940" y="0"/>
              </a:cxn>
              <a:cxn ang="0">
                <a:pos x="1940" y="480"/>
              </a:cxn>
              <a:cxn ang="0">
                <a:pos x="0" y="884"/>
              </a:cxn>
            </a:cxnLst>
            <a:rect l="0" t="0" r="r" b="b"/>
            <a:pathLst>
              <a:path w="2263" h="884">
                <a:moveTo>
                  <a:pt x="1940" y="0"/>
                </a:moveTo>
                <a:cubicBezTo>
                  <a:pt x="2088" y="164"/>
                  <a:pt x="2263" y="333"/>
                  <a:pt x="1940" y="480"/>
                </a:cubicBezTo>
                <a:cubicBezTo>
                  <a:pt x="1617" y="627"/>
                  <a:pt x="404" y="800"/>
                  <a:pt x="0" y="8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99" name="Freeform 67"/>
          <p:cNvSpPr>
            <a:spLocks/>
          </p:cNvSpPr>
          <p:nvPr/>
        </p:nvSpPr>
        <p:spPr bwMode="auto">
          <a:xfrm>
            <a:off x="5418138" y="1752600"/>
            <a:ext cx="3635375" cy="2813050"/>
          </a:xfrm>
          <a:custGeom>
            <a:avLst/>
            <a:gdLst/>
            <a:ahLst/>
            <a:cxnLst>
              <a:cxn ang="0">
                <a:pos x="1963" y="0"/>
              </a:cxn>
              <a:cxn ang="0">
                <a:pos x="1963" y="1296"/>
              </a:cxn>
              <a:cxn ang="0">
                <a:pos x="0" y="1772"/>
              </a:cxn>
            </a:cxnLst>
            <a:rect l="0" t="0" r="r" b="b"/>
            <a:pathLst>
              <a:path w="2290" h="1772">
                <a:moveTo>
                  <a:pt x="1963" y="0"/>
                </a:moveTo>
                <a:cubicBezTo>
                  <a:pt x="2119" y="496"/>
                  <a:pt x="2290" y="1001"/>
                  <a:pt x="1963" y="1296"/>
                </a:cubicBezTo>
                <a:cubicBezTo>
                  <a:pt x="1636" y="1591"/>
                  <a:pt x="409" y="1673"/>
                  <a:pt x="0" y="17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300" name="Freeform 68"/>
          <p:cNvSpPr>
            <a:spLocks/>
          </p:cNvSpPr>
          <p:nvPr/>
        </p:nvSpPr>
        <p:spPr bwMode="auto">
          <a:xfrm>
            <a:off x="5653088" y="660400"/>
            <a:ext cx="3490912" cy="4362450"/>
          </a:xfrm>
          <a:custGeom>
            <a:avLst/>
            <a:gdLst/>
            <a:ahLst/>
            <a:cxnLst>
              <a:cxn ang="0">
                <a:pos x="135" y="64"/>
              </a:cxn>
              <a:cxn ang="0">
                <a:pos x="1567" y="192"/>
              </a:cxn>
              <a:cxn ang="0">
                <a:pos x="2103" y="1216"/>
              </a:cxn>
              <a:cxn ang="0">
                <a:pos x="1849" y="2186"/>
              </a:cxn>
              <a:cxn ang="0">
                <a:pos x="0" y="2748"/>
              </a:cxn>
            </a:cxnLst>
            <a:rect l="0" t="0" r="r" b="b"/>
            <a:pathLst>
              <a:path w="2199" h="2748">
                <a:moveTo>
                  <a:pt x="135" y="64"/>
                </a:moveTo>
                <a:cubicBezTo>
                  <a:pt x="374" y="85"/>
                  <a:pt x="1239" y="0"/>
                  <a:pt x="1567" y="192"/>
                </a:cubicBezTo>
                <a:cubicBezTo>
                  <a:pt x="1895" y="384"/>
                  <a:pt x="2056" y="884"/>
                  <a:pt x="2103" y="1216"/>
                </a:cubicBezTo>
                <a:cubicBezTo>
                  <a:pt x="2150" y="1548"/>
                  <a:pt x="2199" y="1931"/>
                  <a:pt x="1849" y="2186"/>
                </a:cubicBezTo>
                <a:cubicBezTo>
                  <a:pt x="1499" y="2441"/>
                  <a:pt x="385" y="2631"/>
                  <a:pt x="0" y="27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301" name="Freeform 69"/>
          <p:cNvSpPr>
            <a:spLocks/>
          </p:cNvSpPr>
          <p:nvPr/>
        </p:nvSpPr>
        <p:spPr bwMode="auto">
          <a:xfrm>
            <a:off x="71438" y="-211138"/>
            <a:ext cx="5654675" cy="7026276"/>
          </a:xfrm>
          <a:custGeom>
            <a:avLst/>
            <a:gdLst/>
            <a:ahLst/>
            <a:cxnLst>
              <a:cxn ang="0">
                <a:pos x="3315" y="4021"/>
              </a:cxn>
              <a:cxn ang="0">
                <a:pos x="3267" y="4162"/>
              </a:cxn>
              <a:cxn ang="0">
                <a:pos x="1545" y="4256"/>
              </a:cxn>
              <a:cxn ang="0">
                <a:pos x="274" y="3811"/>
              </a:cxn>
              <a:cxn ang="0">
                <a:pos x="51" y="565"/>
              </a:cxn>
              <a:cxn ang="0">
                <a:pos x="579" y="421"/>
              </a:cxn>
            </a:cxnLst>
            <a:rect l="0" t="0" r="r" b="b"/>
            <a:pathLst>
              <a:path w="3562" h="4426">
                <a:moveTo>
                  <a:pt x="3315" y="4021"/>
                </a:moveTo>
                <a:cubicBezTo>
                  <a:pt x="3307" y="4044"/>
                  <a:pt x="3562" y="4123"/>
                  <a:pt x="3267" y="4162"/>
                </a:cubicBezTo>
                <a:cubicBezTo>
                  <a:pt x="2972" y="4201"/>
                  <a:pt x="2044" y="4314"/>
                  <a:pt x="1545" y="4256"/>
                </a:cubicBezTo>
                <a:cubicBezTo>
                  <a:pt x="1046" y="4198"/>
                  <a:pt x="523" y="4426"/>
                  <a:pt x="274" y="3811"/>
                </a:cubicBezTo>
                <a:cubicBezTo>
                  <a:pt x="25" y="3196"/>
                  <a:pt x="0" y="1130"/>
                  <a:pt x="51" y="565"/>
                </a:cubicBezTo>
                <a:cubicBezTo>
                  <a:pt x="102" y="0"/>
                  <a:pt x="339" y="185"/>
                  <a:pt x="579" y="4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302" name="Freeform 70"/>
          <p:cNvSpPr>
            <a:spLocks/>
          </p:cNvSpPr>
          <p:nvPr/>
        </p:nvSpPr>
        <p:spPr bwMode="auto">
          <a:xfrm>
            <a:off x="1281113" y="15875"/>
            <a:ext cx="7904162" cy="2092325"/>
          </a:xfrm>
          <a:custGeom>
            <a:avLst/>
            <a:gdLst/>
            <a:ahLst/>
            <a:cxnLst>
              <a:cxn ang="0">
                <a:pos x="4137" y="1286"/>
              </a:cxn>
              <a:cxn ang="0">
                <a:pos x="4233" y="1286"/>
              </a:cxn>
              <a:cxn ang="0">
                <a:pos x="4857" y="1094"/>
              </a:cxn>
              <a:cxn ang="0">
                <a:pos x="4289" y="177"/>
              </a:cxn>
              <a:cxn ang="0">
                <a:pos x="713" y="29"/>
              </a:cxn>
              <a:cxn ang="0">
                <a:pos x="9" y="278"/>
              </a:cxn>
            </a:cxnLst>
            <a:rect l="0" t="0" r="r" b="b"/>
            <a:pathLst>
              <a:path w="4979" h="1318">
                <a:moveTo>
                  <a:pt x="4137" y="1286"/>
                </a:moveTo>
                <a:cubicBezTo>
                  <a:pt x="4125" y="1302"/>
                  <a:pt x="4113" y="1318"/>
                  <a:pt x="4233" y="1286"/>
                </a:cubicBezTo>
                <a:cubicBezTo>
                  <a:pt x="4353" y="1254"/>
                  <a:pt x="4848" y="1279"/>
                  <a:pt x="4857" y="1094"/>
                </a:cubicBezTo>
                <a:cubicBezTo>
                  <a:pt x="4866" y="909"/>
                  <a:pt x="4979" y="354"/>
                  <a:pt x="4289" y="177"/>
                </a:cubicBezTo>
                <a:cubicBezTo>
                  <a:pt x="3599" y="0"/>
                  <a:pt x="1426" y="12"/>
                  <a:pt x="713" y="29"/>
                </a:cubicBezTo>
                <a:cubicBezTo>
                  <a:pt x="0" y="46"/>
                  <a:pt x="156" y="226"/>
                  <a:pt x="9" y="2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303" name="Text Box 71"/>
          <p:cNvSpPr txBox="1">
            <a:spLocks noChangeArrowheads="1"/>
          </p:cNvSpPr>
          <p:nvPr/>
        </p:nvSpPr>
        <p:spPr bwMode="auto">
          <a:xfrm>
            <a:off x="6842125" y="46482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class_decl</a:t>
            </a:r>
          </a:p>
        </p:txBody>
      </p:sp>
      <p:sp>
        <p:nvSpPr>
          <p:cNvPr id="351304" name="Text Box 72"/>
          <p:cNvSpPr txBox="1">
            <a:spLocks noChangeArrowheads="1"/>
          </p:cNvSpPr>
          <p:nvPr/>
        </p:nvSpPr>
        <p:spPr bwMode="auto">
          <a:xfrm>
            <a:off x="6324600" y="53689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vector</a:t>
            </a:r>
          </a:p>
        </p:txBody>
      </p:sp>
      <p:sp>
        <p:nvSpPr>
          <p:cNvPr id="351305" name="Text Box 73"/>
          <p:cNvSpPr txBox="1">
            <a:spLocks noChangeArrowheads="1"/>
          </p:cNvSpPr>
          <p:nvPr/>
        </p:nvSpPr>
        <p:spPr bwMode="auto">
          <a:xfrm>
            <a:off x="7391400" y="53689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field_decl</a:t>
            </a:r>
          </a:p>
        </p:txBody>
      </p:sp>
      <p:sp>
        <p:nvSpPr>
          <p:cNvPr id="351306" name="Text Box 74"/>
          <p:cNvSpPr txBox="1">
            <a:spLocks noChangeArrowheads="1"/>
          </p:cNvSpPr>
          <p:nvPr/>
        </p:nvSpPr>
        <p:spPr bwMode="auto">
          <a:xfrm>
            <a:off x="7391400" y="60547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351307" name="Text Box 75"/>
          <p:cNvSpPr txBox="1">
            <a:spLocks noChangeArrowheads="1"/>
          </p:cNvSpPr>
          <p:nvPr/>
        </p:nvSpPr>
        <p:spPr bwMode="auto">
          <a:xfrm>
            <a:off x="7924800" y="6054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351308" name="Text Box 76"/>
          <p:cNvSpPr txBox="1">
            <a:spLocks noChangeArrowheads="1"/>
          </p:cNvSpPr>
          <p:nvPr/>
        </p:nvSpPr>
        <p:spPr bwMode="auto">
          <a:xfrm>
            <a:off x="8382000" y="6054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[]</a:t>
            </a:r>
          </a:p>
        </p:txBody>
      </p:sp>
      <p:sp>
        <p:nvSpPr>
          <p:cNvPr id="351309" name="Line 77"/>
          <p:cNvSpPr>
            <a:spLocks noChangeShapeType="1"/>
          </p:cNvSpPr>
          <p:nvPr/>
        </p:nvSpPr>
        <p:spPr bwMode="auto">
          <a:xfrm flipH="1">
            <a:off x="70104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310" name="Line 78"/>
          <p:cNvSpPr>
            <a:spLocks noChangeShapeType="1"/>
          </p:cNvSpPr>
          <p:nvPr/>
        </p:nvSpPr>
        <p:spPr bwMode="auto">
          <a:xfrm>
            <a:off x="7848600" y="5064125"/>
            <a:ext cx="3048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311" name="Line 79"/>
          <p:cNvSpPr>
            <a:spLocks noChangeShapeType="1"/>
          </p:cNvSpPr>
          <p:nvPr/>
        </p:nvSpPr>
        <p:spPr bwMode="auto">
          <a:xfrm flipH="1">
            <a:off x="7696200" y="5749925"/>
            <a:ext cx="15240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312" name="Line 80"/>
          <p:cNvSpPr>
            <a:spLocks noChangeShapeType="1"/>
          </p:cNvSpPr>
          <p:nvPr/>
        </p:nvSpPr>
        <p:spPr bwMode="auto">
          <a:xfrm>
            <a:off x="8077200" y="5826125"/>
            <a:ext cx="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313" name="Line 81"/>
          <p:cNvSpPr>
            <a:spLocks noChangeShapeType="1"/>
          </p:cNvSpPr>
          <p:nvPr/>
        </p:nvSpPr>
        <p:spPr bwMode="auto">
          <a:xfrm>
            <a:off x="8382000" y="5749925"/>
            <a:ext cx="15240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314" name="Rectangle 82"/>
          <p:cNvSpPr>
            <a:spLocks noChangeArrowheads="1"/>
          </p:cNvSpPr>
          <p:nvPr/>
        </p:nvSpPr>
        <p:spPr bwMode="auto">
          <a:xfrm>
            <a:off x="838200" y="1905000"/>
            <a:ext cx="569913" cy="265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class descriptor</a:t>
            </a:r>
          </a:p>
          <a:p>
            <a:pPr algn="ctr"/>
            <a:r>
              <a:rPr lang="en-US" sz="1800">
                <a:solidFill>
                  <a:srgbClr val="FFFF00"/>
                </a:solidFill>
              </a:rPr>
              <a:t>for vector</a:t>
            </a:r>
          </a:p>
        </p:txBody>
      </p:sp>
      <p:sp>
        <p:nvSpPr>
          <p:cNvPr id="351315" name="Text Box 83"/>
          <p:cNvSpPr txBox="1">
            <a:spLocks noChangeArrowheads="1"/>
          </p:cNvSpPr>
          <p:nvPr/>
        </p:nvSpPr>
        <p:spPr bwMode="auto">
          <a:xfrm>
            <a:off x="762000" y="2743200"/>
            <a:ext cx="1098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method </a:t>
            </a:r>
          </a:p>
          <a:p>
            <a:r>
              <a:rPr lang="en-US" sz="1800">
                <a:solidFill>
                  <a:srgbClr val="FFFF00"/>
                </a:solidFill>
              </a:rPr>
              <a:t>descriptor</a:t>
            </a:r>
          </a:p>
          <a:p>
            <a:r>
              <a:rPr lang="en-US" sz="1800">
                <a:solidFill>
                  <a:srgbClr val="FFFF00"/>
                </a:solidFill>
              </a:rPr>
              <a:t>for add</a:t>
            </a:r>
          </a:p>
        </p:txBody>
      </p:sp>
      <p:sp>
        <p:nvSpPr>
          <p:cNvPr id="351316" name="Text Box 84"/>
          <p:cNvSpPr txBox="1">
            <a:spLocks noChangeArrowheads="1"/>
          </p:cNvSpPr>
          <p:nvPr/>
        </p:nvSpPr>
        <p:spPr bwMode="auto">
          <a:xfrm>
            <a:off x="609600" y="3962400"/>
            <a:ext cx="857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type</a:t>
            </a:r>
          </a:p>
          <a:p>
            <a:r>
              <a:rPr lang="en-US" sz="1800">
                <a:solidFill>
                  <a:srgbClr val="FFFF00"/>
                </a:solidFill>
              </a:rPr>
              <a:t>symbol</a:t>
            </a:r>
          </a:p>
          <a:p>
            <a:r>
              <a:rPr lang="en-US" sz="1800">
                <a:solidFill>
                  <a:srgbClr val="FFFF00"/>
                </a:solidFill>
              </a:rPr>
              <a:t>table</a:t>
            </a:r>
          </a:p>
        </p:txBody>
      </p:sp>
      <p:sp>
        <p:nvSpPr>
          <p:cNvPr id="351317" name="Text Box 85"/>
          <p:cNvSpPr txBox="1">
            <a:spLocks noChangeArrowheads="1"/>
          </p:cNvSpPr>
          <p:nvPr/>
        </p:nvSpPr>
        <p:spPr bwMode="auto">
          <a:xfrm>
            <a:off x="4114800" y="3352800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local symbol table</a:t>
            </a:r>
          </a:p>
        </p:txBody>
      </p:sp>
      <p:sp>
        <p:nvSpPr>
          <p:cNvPr id="351318" name="Text Box 86"/>
          <p:cNvSpPr txBox="1">
            <a:spLocks noChangeArrowheads="1"/>
          </p:cNvSpPr>
          <p:nvPr/>
        </p:nvSpPr>
        <p:spPr bwMode="auto">
          <a:xfrm>
            <a:off x="5638800" y="1000125"/>
            <a:ext cx="135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parameter</a:t>
            </a:r>
          </a:p>
          <a:p>
            <a:r>
              <a:rPr lang="en-US" sz="1800">
                <a:solidFill>
                  <a:srgbClr val="FFFF00"/>
                </a:solidFill>
              </a:rPr>
              <a:t>symbol table</a:t>
            </a:r>
          </a:p>
        </p:txBody>
      </p:sp>
      <p:sp>
        <p:nvSpPr>
          <p:cNvPr id="351319" name="Text Box 87"/>
          <p:cNvSpPr txBox="1">
            <a:spLocks noChangeArrowheads="1"/>
          </p:cNvSpPr>
          <p:nvPr/>
        </p:nvSpPr>
        <p:spPr bwMode="auto">
          <a:xfrm>
            <a:off x="3581400" y="3048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field symbol table</a:t>
            </a:r>
          </a:p>
        </p:txBody>
      </p:sp>
      <p:sp>
        <p:nvSpPr>
          <p:cNvPr id="351320" name="Text Box 88"/>
          <p:cNvSpPr txBox="1">
            <a:spLocks noChangeArrowheads="1"/>
          </p:cNvSpPr>
          <p:nvPr/>
        </p:nvSpPr>
        <p:spPr bwMode="auto">
          <a:xfrm>
            <a:off x="2743200" y="20574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method symbol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8382000" cy="1143000"/>
          </a:xfrm>
        </p:spPr>
        <p:txBody>
          <a:bodyPr/>
          <a:lstStyle/>
          <a:p>
            <a:r>
              <a:rPr lang="en-US"/>
              <a:t>Representing Code in High-Level Intermediate Representation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Idea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towards assembly language</a:t>
            </a:r>
          </a:p>
          <a:p>
            <a:r>
              <a:rPr lang="en-US" dirty="0"/>
              <a:t>Preserve high-level structure</a:t>
            </a:r>
          </a:p>
          <a:p>
            <a:pPr lvl="1"/>
            <a:r>
              <a:rPr lang="en-US" dirty="0"/>
              <a:t>object format</a:t>
            </a:r>
          </a:p>
          <a:p>
            <a:pPr lvl="1"/>
            <a:r>
              <a:rPr lang="en-US" dirty="0"/>
              <a:t>structured control flow</a:t>
            </a:r>
          </a:p>
          <a:p>
            <a:pPr lvl="1"/>
            <a:r>
              <a:rPr lang="en-US" dirty="0"/>
              <a:t>distinction between parameters, locals and fields</a:t>
            </a:r>
          </a:p>
          <a:p>
            <a:r>
              <a:rPr lang="en-US" dirty="0"/>
              <a:t>High-level abstractions of assembly language</a:t>
            </a:r>
          </a:p>
          <a:p>
            <a:pPr lvl="1"/>
            <a:r>
              <a:rPr lang="en-US" dirty="0"/>
              <a:t>load and store nodes</a:t>
            </a:r>
          </a:p>
          <a:p>
            <a:pPr lvl="1"/>
            <a:r>
              <a:rPr lang="en-US" dirty="0"/>
              <a:t>access abstract locals, parameters and fields, not memory locations directly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Parse Tree?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Parse Tree Records Results of Parse</a:t>
            </a:r>
          </a:p>
          <a:p>
            <a:r>
              <a:rPr lang="en-US"/>
              <a:t>External nodes are terminals/tokens</a:t>
            </a:r>
          </a:p>
          <a:p>
            <a:r>
              <a:rPr lang="en-US"/>
              <a:t>Internal nodes are non-terminals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2800"/>
              <a:t>class_decl::=‘class’ name ‘{’field_decl method_decl‘}’</a:t>
            </a:r>
          </a:p>
          <a:p>
            <a:pPr>
              <a:buFontTx/>
              <a:buNone/>
            </a:pPr>
            <a:r>
              <a:rPr lang="en-US" sz="2800"/>
              <a:t>field_decl::= ‘int’ name ‘[];’</a:t>
            </a:r>
          </a:p>
          <a:p>
            <a:pPr>
              <a:buFontTx/>
              <a:buNone/>
            </a:pPr>
            <a:r>
              <a:rPr lang="en-US" sz="2800"/>
              <a:t>method_decl::= ‘void’ name ‘(</a:t>
            </a:r>
            <a:r>
              <a:rPr lang="en-US"/>
              <a:t>’</a:t>
            </a:r>
            <a:r>
              <a:rPr lang="en-US" sz="2800"/>
              <a:t> param_decl ‘) </a:t>
            </a:r>
            <a:r>
              <a:rPr lang="en-US"/>
              <a:t>’</a:t>
            </a:r>
            <a:r>
              <a:rPr lang="en-US" sz="2800"/>
              <a:t> </a:t>
            </a:r>
          </a:p>
          <a:p>
            <a:pPr>
              <a:buFontTx/>
              <a:buNone/>
            </a:pPr>
            <a:r>
              <a:rPr lang="en-US" sz="2800"/>
              <a:t>	‘{‘ var_decl stats ‘}’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Versus Concrete Trees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grammar hacks</a:t>
            </a:r>
          </a:p>
          <a:p>
            <a:pPr lvl="1"/>
            <a:r>
              <a:rPr lang="en-US"/>
              <a:t>left factoring, ambuguity elimination, precedence of binary operators</a:t>
            </a:r>
          </a:p>
          <a:p>
            <a:r>
              <a:rPr lang="en-US"/>
              <a:t>Hacks lead to a tree that may not reflect cleanest interpretation of program</a:t>
            </a:r>
          </a:p>
          <a:p>
            <a:r>
              <a:rPr lang="en-US"/>
              <a:t>May be more convenient to work with abstract syntax tree (roughly, parse tree from grammar before hacks)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IR Alternatives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 concrete parse tree in parser, translate to abstract syntax tree, translate to IR</a:t>
            </a:r>
          </a:p>
          <a:p>
            <a:r>
              <a:rPr lang="en-US"/>
              <a:t>Build abstract syntax tree in parser, translate to IR</a:t>
            </a:r>
          </a:p>
          <a:p>
            <a:r>
              <a:rPr lang="en-US"/>
              <a:t>Roll IR construction into parsing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1371600"/>
          </a:xfrm>
        </p:spPr>
        <p:txBody>
          <a:bodyPr/>
          <a:lstStyle/>
          <a:p>
            <a:r>
              <a:rPr lang="en-US"/>
              <a:t>FromAbstract Syntax Trees to Symbol Tables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Recursively Traverse Tree</a:t>
            </a:r>
          </a:p>
          <a:p>
            <a:r>
              <a:rPr lang="en-US"/>
              <a:t>Build Up Symbol Tables As Traversal Visits Nodes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5" name="Rectangle 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Items Stored Contiguously In Memory</a:t>
            </a:r>
          </a:p>
          <a:p>
            <a:r>
              <a:rPr lang="en-US"/>
              <a:t>Length Stored In First Word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Color Code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Red - generated by compiler automatically</a:t>
            </a:r>
          </a:p>
          <a:p>
            <a:pPr lvl="1"/>
            <a:r>
              <a:rPr lang="en-US"/>
              <a:t>Blue,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C1FF75"/>
                </a:solidFill>
              </a:rPr>
              <a:t>Yellow,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folHlink"/>
                </a:solidFill>
              </a:rPr>
              <a:t>Lavender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- program data or code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solidFill>
                  <a:srgbClr val="FF00FF"/>
                </a:solidFill>
              </a:rPr>
              <a:t>Magenta - executing code or data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Arrays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819400" y="32766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352800" y="32766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3886200" y="32766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4419600" y="32766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Expressions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Expression Trees Represent Expressions</a:t>
            </a:r>
          </a:p>
          <a:p>
            <a:pPr lvl="1"/>
            <a:r>
              <a:rPr lang="en-US" sz="2400" dirty="0"/>
              <a:t>Internal Nodes - Operations like +, -, etc.</a:t>
            </a:r>
          </a:p>
          <a:p>
            <a:pPr lvl="1"/>
            <a:r>
              <a:rPr lang="en-US" sz="2400" dirty="0"/>
              <a:t>Leaves - Load Nodes Represent Variable Accesses</a:t>
            </a:r>
          </a:p>
          <a:p>
            <a:r>
              <a:rPr lang="en-US" sz="2800" dirty="0"/>
              <a:t>Load Nodes </a:t>
            </a:r>
            <a:endParaRPr lang="en-US" sz="2400" dirty="0"/>
          </a:p>
          <a:p>
            <a:pPr lvl="1"/>
            <a:r>
              <a:rPr lang="en-US" sz="2400" dirty="0" err="1"/>
              <a:t>ldf</a:t>
            </a:r>
            <a:r>
              <a:rPr lang="en-US" sz="2400" dirty="0"/>
              <a:t> node for field accesses - field descriptor </a:t>
            </a:r>
          </a:p>
          <a:p>
            <a:pPr lvl="2"/>
            <a:r>
              <a:rPr lang="en-US" sz="2000" dirty="0"/>
              <a:t>(implicitly accesses this - could add a reference to accessed object)</a:t>
            </a:r>
          </a:p>
          <a:p>
            <a:pPr lvl="1"/>
            <a:r>
              <a:rPr lang="en-US" sz="2400" dirty="0" err="1"/>
              <a:t>ldl</a:t>
            </a:r>
            <a:r>
              <a:rPr lang="en-US" sz="2400" dirty="0"/>
              <a:t> node for local variable accesses - local descriptor</a:t>
            </a:r>
          </a:p>
          <a:p>
            <a:pPr lvl="1"/>
            <a:r>
              <a:rPr lang="en-US" sz="2400" dirty="0" err="1"/>
              <a:t>ldp</a:t>
            </a:r>
            <a:r>
              <a:rPr lang="en-US" sz="2400" dirty="0"/>
              <a:t> node for parameter accesses - parameter descriptor</a:t>
            </a:r>
          </a:p>
          <a:p>
            <a:pPr lvl="1"/>
            <a:r>
              <a:rPr lang="en-US" sz="2400" dirty="0" err="1"/>
              <a:t>lda</a:t>
            </a:r>
            <a:r>
              <a:rPr lang="en-US" sz="2400" dirty="0"/>
              <a:t> node for array accesses </a:t>
            </a:r>
          </a:p>
          <a:p>
            <a:pPr lvl="2"/>
            <a:r>
              <a:rPr lang="en-US" dirty="0"/>
              <a:t>expression tree for array</a:t>
            </a:r>
          </a:p>
          <a:p>
            <a:pPr lvl="2"/>
            <a:r>
              <a:rPr lang="en-US" dirty="0"/>
              <a:t>expression tree for index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600"/>
              <a:t>x*x + y*y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4327525" y="1666875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+</a:t>
            </a:r>
            <a:endParaRPr lang="en-US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895600" y="29718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914400" y="4267200"/>
            <a:ext cx="347821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field descriptor for x</a:t>
            </a:r>
          </a:p>
          <a:p>
            <a:r>
              <a:rPr lang="en-US" sz="2800"/>
              <a:t>in field symbol table</a:t>
            </a:r>
          </a:p>
          <a:p>
            <a:r>
              <a:rPr lang="en-US" sz="2800"/>
              <a:t>for cartesianPoint class</a:t>
            </a:r>
            <a:endParaRPr lang="en-US"/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3505200" y="2209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*</a:t>
            </a:r>
            <a:endParaRPr lang="en-US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3886200" y="29718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4572000" y="29718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5181600" y="2209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*</a:t>
            </a:r>
            <a:endParaRPr lang="en-US"/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5562600" y="29718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5029200" y="4267200"/>
            <a:ext cx="347821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field descriptor for y</a:t>
            </a:r>
          </a:p>
          <a:p>
            <a:r>
              <a:rPr lang="en-US" sz="2800"/>
              <a:t>in field symbol table</a:t>
            </a:r>
          </a:p>
          <a:p>
            <a:r>
              <a:rPr lang="en-US" sz="2800"/>
              <a:t>for cartesianPoint class</a:t>
            </a:r>
            <a:endParaRPr 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 flipH="1">
            <a:off x="3810000" y="1981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>
            <a:off x="4648200" y="1981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H="1">
            <a:off x="3200400" y="2590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 flipH="1">
            <a:off x="4876800" y="2590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>
            <a:off x="5410200" y="2590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>
            <a:off x="3810000" y="2590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>
            <a:off x="3200400" y="3429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H="1">
            <a:off x="3657600" y="3429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Line 27"/>
          <p:cNvSpPr>
            <a:spLocks noChangeShapeType="1"/>
          </p:cNvSpPr>
          <p:nvPr/>
        </p:nvSpPr>
        <p:spPr bwMode="auto">
          <a:xfrm>
            <a:off x="4876800" y="3429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>
            <a:off x="57912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600"/>
              <a:t>v[i]+x</a:t>
            </a:r>
            <a:endParaRPr lang="en-US"/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590800" y="27432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lda</a:t>
            </a:r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4038600" y="18288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+</a:t>
            </a:r>
            <a:endParaRPr lang="en-US"/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ldp</a:t>
            </a:r>
            <a:endParaRPr lang="en-US"/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 flipH="1">
            <a:off x="23622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3200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>
            <a:off x="61722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3" name="Line 21"/>
          <p:cNvSpPr>
            <a:spLocks noChangeShapeType="1"/>
          </p:cNvSpPr>
          <p:nvPr/>
        </p:nvSpPr>
        <p:spPr bwMode="auto">
          <a:xfrm>
            <a:off x="38862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762000" y="4572000"/>
            <a:ext cx="2273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  <a:p>
            <a:r>
              <a:rPr lang="en-US" sz="2000"/>
              <a:t>in field symbol table</a:t>
            </a:r>
          </a:p>
          <a:p>
            <a:r>
              <a:rPr lang="en-US" sz="2000"/>
              <a:t>for vector class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3200400" y="4419600"/>
            <a:ext cx="2238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</a:t>
            </a:r>
          </a:p>
          <a:p>
            <a:r>
              <a:rPr lang="en-US" sz="2000"/>
              <a:t>for i in local symbol</a:t>
            </a:r>
          </a:p>
          <a:p>
            <a:r>
              <a:rPr lang="en-US" sz="2000"/>
              <a:t>table of vector add 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5638800" y="3886200"/>
            <a:ext cx="2816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</a:t>
            </a:r>
          </a:p>
          <a:p>
            <a:r>
              <a:rPr lang="en-US" sz="2000"/>
              <a:t>for x in parameter symbol</a:t>
            </a:r>
          </a:p>
          <a:p>
            <a:r>
              <a:rPr lang="en-US" sz="2000"/>
              <a:t>table of vector add </a:t>
            </a:r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3581400" y="35814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 flipH="1">
            <a:off x="3124200" y="2209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9" name="Line 27"/>
          <p:cNvSpPr>
            <a:spLocks noChangeShapeType="1"/>
          </p:cNvSpPr>
          <p:nvPr/>
        </p:nvSpPr>
        <p:spPr bwMode="auto">
          <a:xfrm>
            <a:off x="4343400" y="2209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40" name="Line 28"/>
          <p:cNvSpPr>
            <a:spLocks noChangeShapeType="1"/>
          </p:cNvSpPr>
          <p:nvPr/>
        </p:nvSpPr>
        <p:spPr bwMode="auto">
          <a:xfrm>
            <a:off x="22860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1981200" y="37338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Case: Array Length Operator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len node represents length of array</a:t>
            </a:r>
          </a:p>
          <a:p>
            <a:pPr lvl="1"/>
            <a:r>
              <a:rPr lang="en-US"/>
              <a:t>expression tree for array</a:t>
            </a:r>
          </a:p>
          <a:p>
            <a:r>
              <a:rPr lang="en-US"/>
              <a:t>Example:  v.length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5029200" y="30480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3886200" y="4953000"/>
            <a:ext cx="2273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  <a:p>
            <a:r>
              <a:rPr lang="en-US" sz="2000"/>
              <a:t>in field symbol table</a:t>
            </a:r>
          </a:p>
          <a:p>
            <a:r>
              <a:rPr lang="en-US" sz="2000"/>
              <a:t>for vector class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54102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5105400" y="41148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54102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Assignment Statements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486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Store Nodes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stf</a:t>
            </a:r>
            <a:r>
              <a:rPr lang="en-US" dirty="0"/>
              <a:t> for stores to fields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field descriptor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expression tree for stored value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stl</a:t>
            </a:r>
            <a:r>
              <a:rPr lang="en-US" dirty="0"/>
              <a:t> for stores to local variables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local descriptor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expression tree for stored value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sta</a:t>
            </a:r>
            <a:r>
              <a:rPr lang="en-US" dirty="0"/>
              <a:t> for stores to array elements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expression tree for array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expression tree for index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expression tree for stored value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105400" y="1676400"/>
            <a:ext cx="403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Procedure Calls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statement</a:t>
            </a:r>
          </a:p>
          <a:p>
            <a:r>
              <a:rPr lang="en-US"/>
              <a:t>Refers to method descriptor for invoked method</a:t>
            </a:r>
          </a:p>
          <a:p>
            <a:r>
              <a:rPr lang="en-US"/>
              <a:t>Has list of parameters (this is first parameter)</a:t>
            </a:r>
          </a:p>
          <a:p>
            <a:pPr>
              <a:buFontTx/>
              <a:buNone/>
            </a:pPr>
            <a:r>
              <a:rPr lang="en-US"/>
              <a:t>	vect.add(1)</a:t>
            </a:r>
          </a:p>
          <a:p>
            <a:endParaRPr lang="en-US"/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4727575" y="3108325"/>
            <a:ext cx="695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call</a:t>
            </a:r>
            <a:endParaRPr lang="en-US"/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8382000" y="5486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1</a:t>
            </a:r>
            <a:endParaRPr lang="en-US"/>
          </a:p>
        </p:txBody>
      </p:sp>
      <p:sp>
        <p:nvSpPr>
          <p:cNvPr id="353288" name="Line 8"/>
          <p:cNvSpPr>
            <a:spLocks noChangeShapeType="1"/>
          </p:cNvSpPr>
          <p:nvPr/>
        </p:nvSpPr>
        <p:spPr bwMode="auto">
          <a:xfrm>
            <a:off x="5410200" y="35052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1600200" y="4267200"/>
            <a:ext cx="3000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method descriptor for</a:t>
            </a:r>
          </a:p>
          <a:p>
            <a:r>
              <a:rPr lang="en-US" sz="2000"/>
              <a:t>add in method symbol table</a:t>
            </a:r>
          </a:p>
          <a:p>
            <a:r>
              <a:rPr lang="en-US" sz="2000"/>
              <a:t>for vector class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5562600" y="41148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353295" name="Line 15"/>
          <p:cNvSpPr>
            <a:spLocks noChangeShapeType="1"/>
          </p:cNvSpPr>
          <p:nvPr/>
        </p:nvSpPr>
        <p:spPr bwMode="auto">
          <a:xfrm flipH="1">
            <a:off x="3813175" y="3489325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96" name="Line 16"/>
          <p:cNvSpPr>
            <a:spLocks noChangeShapeType="1"/>
          </p:cNvSpPr>
          <p:nvPr/>
        </p:nvSpPr>
        <p:spPr bwMode="auto">
          <a:xfrm>
            <a:off x="51054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301" name="Line 21"/>
          <p:cNvSpPr>
            <a:spLocks noChangeShapeType="1"/>
          </p:cNvSpPr>
          <p:nvPr/>
        </p:nvSpPr>
        <p:spPr bwMode="auto">
          <a:xfrm>
            <a:off x="58674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302" name="Text Box 22"/>
          <p:cNvSpPr txBox="1">
            <a:spLocks noChangeArrowheads="1"/>
          </p:cNvSpPr>
          <p:nvPr/>
        </p:nvSpPr>
        <p:spPr bwMode="auto">
          <a:xfrm>
            <a:off x="4724400" y="5105400"/>
            <a:ext cx="32813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</a:t>
            </a:r>
          </a:p>
          <a:p>
            <a:r>
              <a:rPr lang="en-US" sz="2000"/>
              <a:t>for vect in local symbol</a:t>
            </a:r>
          </a:p>
          <a:p>
            <a:r>
              <a:rPr lang="en-US" sz="2000"/>
              <a:t>table of method containing the</a:t>
            </a:r>
          </a:p>
          <a:p>
            <a:r>
              <a:rPr lang="en-US" sz="2000"/>
              <a:t>call statement vect.add(1)</a:t>
            </a:r>
          </a:p>
        </p:txBody>
      </p:sp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6858000" y="4343400"/>
            <a:ext cx="1366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constant</a:t>
            </a:r>
            <a:endParaRPr lang="en-US"/>
          </a:p>
        </p:txBody>
      </p:sp>
      <p:sp>
        <p:nvSpPr>
          <p:cNvPr id="353305" name="Line 25"/>
          <p:cNvSpPr>
            <a:spLocks noChangeShapeType="1"/>
          </p:cNvSpPr>
          <p:nvPr/>
        </p:nvSpPr>
        <p:spPr bwMode="auto">
          <a:xfrm>
            <a:off x="7620000" y="4800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324600" y="1143000"/>
            <a:ext cx="2438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600"/>
              <a:t>v[i]=v[i]+x</a:t>
            </a:r>
            <a:endParaRPr lang="en-US" sz="320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048000" y="32004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lda</a:t>
            </a:r>
            <a:endParaRPr lang="en-US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495800" y="22860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+</a:t>
            </a:r>
            <a:endParaRPr 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6324600" y="32004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ldp</a:t>
            </a:r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2819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36576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66294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4343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1219200" y="4191000"/>
            <a:ext cx="2273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  <a:p>
            <a:r>
              <a:rPr lang="en-US" sz="2000"/>
              <a:t>in field symbol table</a:t>
            </a:r>
          </a:p>
          <a:p>
            <a:r>
              <a:rPr lang="en-US" sz="2000"/>
              <a:t>for vector class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3657600" y="4876800"/>
            <a:ext cx="2238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</a:t>
            </a:r>
          </a:p>
          <a:p>
            <a:r>
              <a:rPr lang="en-US" sz="2000"/>
              <a:t>for i in local symbol</a:t>
            </a:r>
          </a:p>
          <a:p>
            <a:r>
              <a:rPr lang="en-US" sz="2000"/>
              <a:t>table of vector add </a:t>
            </a: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6096000" y="4343400"/>
            <a:ext cx="2816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</a:t>
            </a:r>
          </a:p>
          <a:p>
            <a:r>
              <a:rPr lang="en-US" sz="2000"/>
              <a:t>for x in parameter symbol</a:t>
            </a:r>
          </a:p>
          <a:p>
            <a:r>
              <a:rPr lang="en-US" sz="2000"/>
              <a:t>table of vector add </a:t>
            </a:r>
          </a:p>
        </p:txBody>
      </p:sp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40386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 flipH="1">
            <a:off x="3581400" y="2667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>
            <a:off x="4800600" y="2667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2133600" y="1371600"/>
            <a:ext cx="57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sta</a:t>
            </a:r>
            <a:endParaRPr lang="en-US"/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2133600" y="24384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17780" name="Line 20"/>
          <p:cNvSpPr>
            <a:spLocks noChangeShapeType="1"/>
          </p:cNvSpPr>
          <p:nvPr/>
        </p:nvSpPr>
        <p:spPr bwMode="auto">
          <a:xfrm>
            <a:off x="24384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2667000" y="1828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3" name="Freeform 23"/>
          <p:cNvSpPr>
            <a:spLocks/>
          </p:cNvSpPr>
          <p:nvPr/>
        </p:nvSpPr>
        <p:spPr bwMode="auto">
          <a:xfrm>
            <a:off x="647700" y="2932113"/>
            <a:ext cx="2781300" cy="2973387"/>
          </a:xfrm>
          <a:custGeom>
            <a:avLst/>
            <a:gdLst/>
            <a:ahLst/>
            <a:cxnLst>
              <a:cxn ang="0">
                <a:pos x="1010" y="0"/>
              </a:cxn>
              <a:cxn ang="0">
                <a:pos x="168" y="601"/>
              </a:cxn>
              <a:cxn ang="0">
                <a:pos x="264" y="1705"/>
              </a:cxn>
              <a:cxn ang="0">
                <a:pos x="1752" y="1609"/>
              </a:cxn>
            </a:cxnLst>
            <a:rect l="0" t="0" r="r" b="b"/>
            <a:pathLst>
              <a:path w="1752" h="1873">
                <a:moveTo>
                  <a:pt x="1010" y="0"/>
                </a:moveTo>
                <a:cubicBezTo>
                  <a:pt x="868" y="100"/>
                  <a:pt x="292" y="317"/>
                  <a:pt x="168" y="601"/>
                </a:cubicBezTo>
                <a:cubicBezTo>
                  <a:pt x="44" y="885"/>
                  <a:pt x="0" y="1537"/>
                  <a:pt x="264" y="1705"/>
                </a:cubicBezTo>
                <a:cubicBezTo>
                  <a:pt x="528" y="1873"/>
                  <a:pt x="1140" y="1741"/>
                  <a:pt x="1752" y="160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1219200" y="24384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17785" name="Line 25"/>
          <p:cNvSpPr>
            <a:spLocks noChangeShapeType="1"/>
          </p:cNvSpPr>
          <p:nvPr/>
        </p:nvSpPr>
        <p:spPr bwMode="auto">
          <a:xfrm flipH="1">
            <a:off x="1600200" y="1752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>
            <a:off x="1524000" y="2971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Flow of Control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r>
              <a:rPr lang="en-US"/>
              <a:t>Statement Nodes</a:t>
            </a:r>
          </a:p>
          <a:p>
            <a:pPr lvl="1"/>
            <a:r>
              <a:rPr lang="en-US"/>
              <a:t>sequence node - first statement, next statement</a:t>
            </a:r>
          </a:p>
          <a:p>
            <a:pPr lvl="1"/>
            <a:r>
              <a:rPr lang="en-US"/>
              <a:t>if node </a:t>
            </a:r>
          </a:p>
          <a:p>
            <a:pPr lvl="2"/>
            <a:r>
              <a:rPr lang="en-US"/>
              <a:t>expression tree for condition</a:t>
            </a:r>
          </a:p>
          <a:p>
            <a:pPr lvl="2"/>
            <a:r>
              <a:rPr lang="en-US"/>
              <a:t>then statement node and else statement node</a:t>
            </a:r>
          </a:p>
          <a:p>
            <a:pPr lvl="1"/>
            <a:r>
              <a:rPr lang="en-US"/>
              <a:t>while node</a:t>
            </a:r>
          </a:p>
          <a:p>
            <a:pPr lvl="2"/>
            <a:r>
              <a:rPr lang="en-US"/>
              <a:t>expression tree for condition</a:t>
            </a:r>
          </a:p>
          <a:p>
            <a:pPr lvl="2"/>
            <a:r>
              <a:rPr lang="en-US"/>
              <a:t>statement node for loop body</a:t>
            </a:r>
          </a:p>
          <a:p>
            <a:pPr lvl="1"/>
            <a:r>
              <a:rPr lang="en-US"/>
              <a:t>return node </a:t>
            </a:r>
          </a:p>
          <a:p>
            <a:pPr lvl="2"/>
            <a:r>
              <a:rPr lang="en-US"/>
              <a:t>expression tree for return value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447800"/>
            <a:ext cx="3962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while (i &lt; v.length)</a:t>
            </a:r>
          </a:p>
          <a:p>
            <a:pPr>
              <a:buFontTx/>
              <a:buNone/>
            </a:pPr>
            <a:r>
              <a:rPr lang="en-US"/>
              <a:t>	v[i] = v[i]+x;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2286000" y="2514600"/>
            <a:ext cx="97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while</a:t>
            </a:r>
            <a:endParaRPr lang="en-US"/>
          </a:p>
        </p:txBody>
      </p:sp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&lt;</a:t>
            </a:r>
            <a:endParaRPr lang="en-US"/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4191000" y="41910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lda</a:t>
            </a:r>
            <a:endParaRPr lang="en-US"/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4800600" y="35814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+</a:t>
            </a:r>
            <a:endParaRPr lang="en-US"/>
          </a:p>
        </p:txBody>
      </p:sp>
      <p:sp>
        <p:nvSpPr>
          <p:cNvPr id="120864" name="Text Box 32"/>
          <p:cNvSpPr txBox="1">
            <a:spLocks noChangeArrowheads="1"/>
          </p:cNvSpPr>
          <p:nvPr/>
        </p:nvSpPr>
        <p:spPr bwMode="auto">
          <a:xfrm>
            <a:off x="5181600" y="41910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ldp</a:t>
            </a:r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45720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4495800" y="4800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 flipH="1">
            <a:off x="46482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5105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9" name="Text Box 37"/>
          <p:cNvSpPr txBox="1">
            <a:spLocks noChangeArrowheads="1"/>
          </p:cNvSpPr>
          <p:nvPr/>
        </p:nvSpPr>
        <p:spPr bwMode="auto">
          <a:xfrm>
            <a:off x="3581400" y="3200400"/>
            <a:ext cx="57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sta</a:t>
            </a:r>
            <a:endParaRPr lang="en-US"/>
          </a:p>
        </p:txBody>
      </p:sp>
      <p:sp>
        <p:nvSpPr>
          <p:cNvPr id="120870" name="Text Box 38"/>
          <p:cNvSpPr txBox="1">
            <a:spLocks noChangeArrowheads="1"/>
          </p:cNvSpPr>
          <p:nvPr/>
        </p:nvSpPr>
        <p:spPr bwMode="auto">
          <a:xfrm>
            <a:off x="3581400" y="38862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38862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4114800" y="3581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 flipH="1">
            <a:off x="2286000" y="2971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3124200" y="2971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>
            <a:off x="54864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H="1">
            <a:off x="4419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>
            <a:off x="38862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84" name="Text Box 52"/>
          <p:cNvSpPr txBox="1">
            <a:spLocks noChangeArrowheads="1"/>
          </p:cNvSpPr>
          <p:nvPr/>
        </p:nvSpPr>
        <p:spPr bwMode="auto">
          <a:xfrm>
            <a:off x="3886200" y="48006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H="1">
            <a:off x="41910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H="1">
            <a:off x="2133600" y="51054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55"/>
          <p:cNvSpPr txBox="1">
            <a:spLocks noChangeArrowheads="1"/>
          </p:cNvSpPr>
          <p:nvPr/>
        </p:nvSpPr>
        <p:spPr bwMode="auto">
          <a:xfrm>
            <a:off x="2971800" y="38862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H="1">
            <a:off x="32766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89" name="Freeform 57"/>
          <p:cNvSpPr>
            <a:spLocks/>
          </p:cNvSpPr>
          <p:nvPr/>
        </p:nvSpPr>
        <p:spPr bwMode="auto">
          <a:xfrm>
            <a:off x="1981200" y="4343400"/>
            <a:ext cx="1219200" cy="11430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552" y="428"/>
              </a:cxn>
              <a:cxn ang="0">
                <a:pos x="0" y="720"/>
              </a:cxn>
            </a:cxnLst>
            <a:rect l="0" t="0" r="r" b="b"/>
            <a:pathLst>
              <a:path w="768" h="720">
                <a:moveTo>
                  <a:pt x="768" y="0"/>
                </a:moveTo>
                <a:cubicBezTo>
                  <a:pt x="732" y="71"/>
                  <a:pt x="680" y="308"/>
                  <a:pt x="552" y="428"/>
                </a:cubicBezTo>
                <a:cubicBezTo>
                  <a:pt x="424" y="548"/>
                  <a:pt x="115" y="659"/>
                  <a:pt x="0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90" name="Text Box 58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94" name="Freeform 62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133600"/>
            <a:ext cx="8382000" cy="1143000"/>
          </a:xfrm>
        </p:spPr>
        <p:txBody>
          <a:bodyPr/>
          <a:lstStyle/>
          <a:p>
            <a:r>
              <a:rPr lang="en-US"/>
              <a:t>Translating from Abstract Syntax Trees to Symbol Tables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Vector Objects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Word Points to Class Information</a:t>
            </a:r>
          </a:p>
          <a:p>
            <a:pPr lvl="1"/>
            <a:r>
              <a:rPr lang="en-US"/>
              <a:t>Method Table, Garbage Collector Data</a:t>
            </a:r>
          </a:p>
          <a:p>
            <a:r>
              <a:rPr lang="en-US"/>
              <a:t>Next Words Have Object Fields</a:t>
            </a:r>
          </a:p>
          <a:p>
            <a:pPr lvl="1"/>
            <a:r>
              <a:rPr lang="en-US"/>
              <a:t>For vectors, Next Word is Reference to Array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524000" y="4038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743200" y="4038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1828800" y="4267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524000" y="4419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2819400" y="5105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352800" y="5105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886200" y="5105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4419600" y="5105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1905000" y="4648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838200"/>
          </a:xfrm>
        </p:spPr>
        <p:txBody>
          <a:bodyPr/>
          <a:lstStyle/>
          <a:p>
            <a:r>
              <a:rPr lang="en-US"/>
              <a:t>Example Abstract Syntax Tree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209800" y="36576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class_decl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692275" y="43783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vector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2759075" y="43783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2759075" y="50641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3292475" y="5064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272394" name="Line 10"/>
          <p:cNvSpPr>
            <a:spLocks noChangeShapeType="1"/>
          </p:cNvSpPr>
          <p:nvPr/>
        </p:nvSpPr>
        <p:spPr bwMode="auto">
          <a:xfrm flipH="1">
            <a:off x="2378075" y="40735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>
            <a:off x="3216275" y="40735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96" name="Line 12"/>
          <p:cNvSpPr>
            <a:spLocks noChangeShapeType="1"/>
          </p:cNvSpPr>
          <p:nvPr/>
        </p:nvSpPr>
        <p:spPr bwMode="auto">
          <a:xfrm flipH="1">
            <a:off x="3063875" y="4759325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97" name="Line 13"/>
          <p:cNvSpPr>
            <a:spLocks noChangeShapeType="1"/>
          </p:cNvSpPr>
          <p:nvPr/>
        </p:nvSpPr>
        <p:spPr bwMode="auto">
          <a:xfrm>
            <a:off x="3444875" y="4835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4206875" y="4378325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method_decl</a:t>
            </a:r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4130675" y="498792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add</a:t>
            </a:r>
          </a:p>
        </p:txBody>
      </p: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4740275" y="55213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272402" name="Text Box 18"/>
          <p:cNvSpPr txBox="1">
            <a:spLocks noChangeArrowheads="1"/>
          </p:cNvSpPr>
          <p:nvPr/>
        </p:nvSpPr>
        <p:spPr bwMode="auto">
          <a:xfrm>
            <a:off x="5273675" y="5521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272403" name="Text Box 19"/>
          <p:cNvSpPr txBox="1">
            <a:spLocks noChangeArrowheads="1"/>
          </p:cNvSpPr>
          <p:nvPr/>
        </p:nvSpPr>
        <p:spPr bwMode="auto">
          <a:xfrm>
            <a:off x="4664075" y="4987925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272404" name="Text Box 20"/>
          <p:cNvSpPr txBox="1">
            <a:spLocks noChangeArrowheads="1"/>
          </p:cNvSpPr>
          <p:nvPr/>
        </p:nvSpPr>
        <p:spPr bwMode="auto">
          <a:xfrm>
            <a:off x="6340475" y="4987925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var_decl</a:t>
            </a:r>
          </a:p>
        </p:txBody>
      </p:sp>
      <p:sp>
        <p:nvSpPr>
          <p:cNvPr id="272405" name="Text Box 21"/>
          <p:cNvSpPr txBox="1">
            <a:spLocks noChangeArrowheads="1"/>
          </p:cNvSpPr>
          <p:nvPr/>
        </p:nvSpPr>
        <p:spPr bwMode="auto">
          <a:xfrm>
            <a:off x="6569075" y="55213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272406" name="Text Box 22"/>
          <p:cNvSpPr txBox="1">
            <a:spLocks noChangeArrowheads="1"/>
          </p:cNvSpPr>
          <p:nvPr/>
        </p:nvSpPr>
        <p:spPr bwMode="auto">
          <a:xfrm>
            <a:off x="7102475" y="552132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</a:t>
            </a:r>
          </a:p>
        </p:txBody>
      </p:sp>
      <p:sp>
        <p:nvSpPr>
          <p:cNvPr id="272407" name="Line 23"/>
          <p:cNvSpPr>
            <a:spLocks noChangeShapeType="1"/>
          </p:cNvSpPr>
          <p:nvPr/>
        </p:nvSpPr>
        <p:spPr bwMode="auto">
          <a:xfrm>
            <a:off x="4511675" y="47593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8" name="Line 24"/>
          <p:cNvSpPr>
            <a:spLocks noChangeShapeType="1"/>
          </p:cNvSpPr>
          <p:nvPr/>
        </p:nvSpPr>
        <p:spPr bwMode="auto">
          <a:xfrm>
            <a:off x="5045075" y="47593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9" name="Line 25"/>
          <p:cNvSpPr>
            <a:spLocks noChangeShapeType="1"/>
          </p:cNvSpPr>
          <p:nvPr/>
        </p:nvSpPr>
        <p:spPr bwMode="auto">
          <a:xfrm>
            <a:off x="4968875" y="53689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10" name="Line 26"/>
          <p:cNvSpPr>
            <a:spLocks noChangeShapeType="1"/>
          </p:cNvSpPr>
          <p:nvPr/>
        </p:nvSpPr>
        <p:spPr bwMode="auto">
          <a:xfrm>
            <a:off x="5426075" y="53689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11" name="Line 27"/>
          <p:cNvSpPr>
            <a:spLocks noChangeShapeType="1"/>
          </p:cNvSpPr>
          <p:nvPr/>
        </p:nvSpPr>
        <p:spPr bwMode="auto">
          <a:xfrm>
            <a:off x="6721475" y="53689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12" name="Line 28"/>
          <p:cNvSpPr>
            <a:spLocks noChangeShapeType="1"/>
          </p:cNvSpPr>
          <p:nvPr/>
        </p:nvSpPr>
        <p:spPr bwMode="auto">
          <a:xfrm>
            <a:off x="7254875" y="53689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13" name="Line 29"/>
          <p:cNvSpPr>
            <a:spLocks noChangeShapeType="1"/>
          </p:cNvSpPr>
          <p:nvPr/>
        </p:nvSpPr>
        <p:spPr bwMode="auto">
          <a:xfrm>
            <a:off x="5883275" y="4759325"/>
            <a:ext cx="609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14" name="Line 30"/>
          <p:cNvSpPr>
            <a:spLocks noChangeShapeType="1"/>
          </p:cNvSpPr>
          <p:nvPr/>
        </p:nvSpPr>
        <p:spPr bwMode="auto">
          <a:xfrm>
            <a:off x="3597275" y="3997325"/>
            <a:ext cx="9144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15" name="Text Box 31"/>
          <p:cNvSpPr txBox="1">
            <a:spLocks noChangeArrowheads="1"/>
          </p:cNvSpPr>
          <p:nvPr/>
        </p:nvSpPr>
        <p:spPr bwMode="auto">
          <a:xfrm>
            <a:off x="6651625" y="43434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statements</a:t>
            </a:r>
          </a:p>
        </p:txBody>
      </p:sp>
      <p:sp>
        <p:nvSpPr>
          <p:cNvPr id="272416" name="Line 32"/>
          <p:cNvSpPr>
            <a:spLocks noChangeShapeType="1"/>
          </p:cNvSpPr>
          <p:nvPr/>
        </p:nvSpPr>
        <p:spPr bwMode="auto">
          <a:xfrm>
            <a:off x="5965825" y="4572000"/>
            <a:ext cx="685800" cy="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6" name="Rectangle 62"/>
          <p:cNvSpPr>
            <a:spLocks noChangeArrowheads="1"/>
          </p:cNvSpPr>
          <p:nvPr/>
        </p:nvSpPr>
        <p:spPr bwMode="auto">
          <a:xfrm>
            <a:off x="381000" y="10668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class vector { </a:t>
            </a:r>
          </a:p>
          <a:p>
            <a:pPr marL="342900" indent="-342900">
              <a:spcBef>
                <a:spcPct val="20000"/>
              </a:spcBef>
            </a:pPr>
            <a:r>
              <a:rPr lang="en-US"/>
              <a:t>	int v[];</a:t>
            </a:r>
          </a:p>
          <a:p>
            <a:pPr marL="342900" indent="-342900">
              <a:spcBef>
                <a:spcPct val="20000"/>
              </a:spcBef>
            </a:pPr>
            <a:r>
              <a:rPr lang="en-US"/>
              <a:t>	void add(int x) { </a:t>
            </a:r>
          </a:p>
          <a:p>
            <a:pPr marL="342900" indent="-342900">
              <a:spcBef>
                <a:spcPct val="20000"/>
              </a:spcBef>
            </a:pPr>
            <a:r>
              <a:rPr lang="en-US"/>
              <a:t>		int i; i = 0;</a:t>
            </a:r>
          </a:p>
          <a:p>
            <a:pPr marL="342900" indent="-342900">
              <a:spcBef>
                <a:spcPct val="20000"/>
              </a:spcBef>
            </a:pPr>
            <a:r>
              <a:rPr lang="en-US"/>
              <a:t>		while (i &lt; v.length) { v[i] = v[i]+x; i = i+1; }</a:t>
            </a:r>
          </a:p>
          <a:p>
            <a:pPr marL="342900" indent="-342900">
              <a:spcBef>
                <a:spcPct val="20000"/>
              </a:spcBef>
            </a:pPr>
            <a:r>
              <a:rPr lang="en-US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en-US"/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2873375" y="3048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class_decl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2355850" y="10255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vector</a:t>
            </a:r>
          </a:p>
        </p:txBody>
      </p:sp>
      <p:sp>
        <p:nvSpPr>
          <p:cNvPr id="135216" name="Text Box 48"/>
          <p:cNvSpPr txBox="1">
            <a:spLocks noChangeArrowheads="1"/>
          </p:cNvSpPr>
          <p:nvPr/>
        </p:nvSpPr>
        <p:spPr bwMode="auto">
          <a:xfrm>
            <a:off x="3422650" y="10255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135217" name="Text Box 49"/>
          <p:cNvSpPr txBox="1">
            <a:spLocks noChangeArrowheads="1"/>
          </p:cNvSpPr>
          <p:nvPr/>
        </p:nvSpPr>
        <p:spPr bwMode="auto">
          <a:xfrm>
            <a:off x="3422650" y="17113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5218" name="Text Box 50"/>
          <p:cNvSpPr txBox="1">
            <a:spLocks noChangeArrowheads="1"/>
          </p:cNvSpPr>
          <p:nvPr/>
        </p:nvSpPr>
        <p:spPr bwMode="auto">
          <a:xfrm>
            <a:off x="3956050" y="1711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135220" name="Line 52"/>
          <p:cNvSpPr>
            <a:spLocks noChangeShapeType="1"/>
          </p:cNvSpPr>
          <p:nvPr/>
        </p:nvSpPr>
        <p:spPr bwMode="auto">
          <a:xfrm flipH="1">
            <a:off x="30416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1" name="Line 53"/>
          <p:cNvSpPr>
            <a:spLocks noChangeShapeType="1"/>
          </p:cNvSpPr>
          <p:nvPr/>
        </p:nvSpPr>
        <p:spPr bwMode="auto">
          <a:xfrm>
            <a:off x="38798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2" name="Line 54"/>
          <p:cNvSpPr>
            <a:spLocks noChangeShapeType="1"/>
          </p:cNvSpPr>
          <p:nvPr/>
        </p:nvSpPr>
        <p:spPr bwMode="auto">
          <a:xfrm flipH="1">
            <a:off x="3727450" y="1406525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3" name="Line 55"/>
          <p:cNvSpPr>
            <a:spLocks noChangeShapeType="1"/>
          </p:cNvSpPr>
          <p:nvPr/>
        </p:nvSpPr>
        <p:spPr bwMode="auto">
          <a:xfrm>
            <a:off x="4108450" y="14827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4870450" y="1025525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method_decl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4794250" y="163512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add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54038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5937250" y="2168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5327650" y="1635125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135230" name="Text Box 62"/>
          <p:cNvSpPr txBox="1">
            <a:spLocks noChangeArrowheads="1"/>
          </p:cNvSpPr>
          <p:nvPr/>
        </p:nvSpPr>
        <p:spPr bwMode="auto">
          <a:xfrm>
            <a:off x="7004050" y="1635125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var_decl</a:t>
            </a:r>
          </a:p>
        </p:txBody>
      </p:sp>
      <p:sp>
        <p:nvSpPr>
          <p:cNvPr id="135231" name="Text Box 63"/>
          <p:cNvSpPr txBox="1">
            <a:spLocks noChangeArrowheads="1"/>
          </p:cNvSpPr>
          <p:nvPr/>
        </p:nvSpPr>
        <p:spPr bwMode="auto">
          <a:xfrm>
            <a:off x="72326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5232" name="Text Box 64"/>
          <p:cNvSpPr txBox="1">
            <a:spLocks noChangeArrowheads="1"/>
          </p:cNvSpPr>
          <p:nvPr/>
        </p:nvSpPr>
        <p:spPr bwMode="auto">
          <a:xfrm>
            <a:off x="7766050" y="216852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</a:t>
            </a:r>
          </a:p>
        </p:txBody>
      </p:sp>
      <p:sp>
        <p:nvSpPr>
          <p:cNvPr id="135233" name="Line 65"/>
          <p:cNvSpPr>
            <a:spLocks noChangeShapeType="1"/>
          </p:cNvSpPr>
          <p:nvPr/>
        </p:nvSpPr>
        <p:spPr bwMode="auto">
          <a:xfrm>
            <a:off x="51752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4" name="Line 66"/>
          <p:cNvSpPr>
            <a:spLocks noChangeShapeType="1"/>
          </p:cNvSpPr>
          <p:nvPr/>
        </p:nvSpPr>
        <p:spPr bwMode="auto">
          <a:xfrm>
            <a:off x="57086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5" name="Line 67"/>
          <p:cNvSpPr>
            <a:spLocks noChangeShapeType="1"/>
          </p:cNvSpPr>
          <p:nvPr/>
        </p:nvSpPr>
        <p:spPr bwMode="auto">
          <a:xfrm>
            <a:off x="56324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6" name="Line 68"/>
          <p:cNvSpPr>
            <a:spLocks noChangeShapeType="1"/>
          </p:cNvSpPr>
          <p:nvPr/>
        </p:nvSpPr>
        <p:spPr bwMode="auto">
          <a:xfrm>
            <a:off x="60896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7" name="Line 69"/>
          <p:cNvSpPr>
            <a:spLocks noChangeShapeType="1"/>
          </p:cNvSpPr>
          <p:nvPr/>
        </p:nvSpPr>
        <p:spPr bwMode="auto">
          <a:xfrm>
            <a:off x="73850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8" name="Line 70"/>
          <p:cNvSpPr>
            <a:spLocks noChangeShapeType="1"/>
          </p:cNvSpPr>
          <p:nvPr/>
        </p:nvSpPr>
        <p:spPr bwMode="auto">
          <a:xfrm>
            <a:off x="79184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9" name="Line 71"/>
          <p:cNvSpPr>
            <a:spLocks noChangeShapeType="1"/>
          </p:cNvSpPr>
          <p:nvPr/>
        </p:nvSpPr>
        <p:spPr bwMode="auto">
          <a:xfrm>
            <a:off x="6546850" y="1406525"/>
            <a:ext cx="609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0" name="Line 72"/>
          <p:cNvSpPr>
            <a:spLocks noChangeShapeType="1"/>
          </p:cNvSpPr>
          <p:nvPr/>
        </p:nvSpPr>
        <p:spPr bwMode="auto">
          <a:xfrm>
            <a:off x="4260850" y="644525"/>
            <a:ext cx="9144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1" name="Text Box 73"/>
          <p:cNvSpPr txBox="1">
            <a:spLocks noChangeArrowheads="1"/>
          </p:cNvSpPr>
          <p:nvPr/>
        </p:nvSpPr>
        <p:spPr bwMode="auto">
          <a:xfrm>
            <a:off x="7315200" y="9906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statements</a:t>
            </a:r>
          </a:p>
        </p:txBody>
      </p:sp>
      <p:sp>
        <p:nvSpPr>
          <p:cNvPr id="135242" name="Line 74"/>
          <p:cNvSpPr>
            <a:spLocks noChangeShapeType="1"/>
          </p:cNvSpPr>
          <p:nvPr/>
        </p:nvSpPr>
        <p:spPr bwMode="auto">
          <a:xfrm>
            <a:off x="6629400" y="1219200"/>
            <a:ext cx="685800" cy="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3" name="Rectangle 75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245" name="Rectangle 77"/>
          <p:cNvSpPr>
            <a:spLocks noChangeArrowheads="1"/>
          </p:cNvSpPr>
          <p:nvPr/>
        </p:nvSpPr>
        <p:spPr bwMode="auto">
          <a:xfrm>
            <a:off x="1219200" y="1905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212725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755650" y="3505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755650" y="3886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209" name="Line 17"/>
          <p:cNvSpPr>
            <a:spLocks noChangeShapeType="1"/>
          </p:cNvSpPr>
          <p:nvPr/>
        </p:nvSpPr>
        <p:spPr bwMode="auto">
          <a:xfrm flipV="1">
            <a:off x="1212850" y="2971800"/>
            <a:ext cx="1141413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0" name="Line 18"/>
          <p:cNvSpPr>
            <a:spLocks noChangeShapeType="1"/>
          </p:cNvSpPr>
          <p:nvPr/>
        </p:nvSpPr>
        <p:spPr bwMode="auto">
          <a:xfrm>
            <a:off x="1212850" y="41148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2508250" y="2743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2889250" y="3886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679450" y="44958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descriptor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for 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2873375" y="3048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class_decl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6238" name="Text Box 46"/>
          <p:cNvSpPr txBox="1">
            <a:spLocks noChangeArrowheads="1"/>
          </p:cNvSpPr>
          <p:nvPr/>
        </p:nvSpPr>
        <p:spPr bwMode="auto">
          <a:xfrm>
            <a:off x="2355850" y="10255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6239" name="Text Box 47"/>
          <p:cNvSpPr txBox="1">
            <a:spLocks noChangeArrowheads="1"/>
          </p:cNvSpPr>
          <p:nvPr/>
        </p:nvSpPr>
        <p:spPr bwMode="auto">
          <a:xfrm>
            <a:off x="3422650" y="10255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136240" name="Text Box 48"/>
          <p:cNvSpPr txBox="1">
            <a:spLocks noChangeArrowheads="1"/>
          </p:cNvSpPr>
          <p:nvPr/>
        </p:nvSpPr>
        <p:spPr bwMode="auto">
          <a:xfrm>
            <a:off x="3422650" y="17113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6241" name="Text Box 49"/>
          <p:cNvSpPr txBox="1">
            <a:spLocks noChangeArrowheads="1"/>
          </p:cNvSpPr>
          <p:nvPr/>
        </p:nvSpPr>
        <p:spPr bwMode="auto">
          <a:xfrm>
            <a:off x="3956050" y="1711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136243" name="Line 51"/>
          <p:cNvSpPr>
            <a:spLocks noChangeShapeType="1"/>
          </p:cNvSpPr>
          <p:nvPr/>
        </p:nvSpPr>
        <p:spPr bwMode="auto">
          <a:xfrm flipH="1">
            <a:off x="30416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44" name="Line 52"/>
          <p:cNvSpPr>
            <a:spLocks noChangeShapeType="1"/>
          </p:cNvSpPr>
          <p:nvPr/>
        </p:nvSpPr>
        <p:spPr bwMode="auto">
          <a:xfrm>
            <a:off x="38798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45" name="Line 53"/>
          <p:cNvSpPr>
            <a:spLocks noChangeShapeType="1"/>
          </p:cNvSpPr>
          <p:nvPr/>
        </p:nvSpPr>
        <p:spPr bwMode="auto">
          <a:xfrm flipH="1">
            <a:off x="3727450" y="1406525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46" name="Line 54"/>
          <p:cNvSpPr>
            <a:spLocks noChangeShapeType="1"/>
          </p:cNvSpPr>
          <p:nvPr/>
        </p:nvSpPr>
        <p:spPr bwMode="auto">
          <a:xfrm>
            <a:off x="4108450" y="14827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48" name="Text Box 56"/>
          <p:cNvSpPr txBox="1">
            <a:spLocks noChangeArrowheads="1"/>
          </p:cNvSpPr>
          <p:nvPr/>
        </p:nvSpPr>
        <p:spPr bwMode="auto">
          <a:xfrm>
            <a:off x="4870450" y="1025525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method_decl</a:t>
            </a:r>
          </a:p>
        </p:txBody>
      </p:sp>
      <p:sp>
        <p:nvSpPr>
          <p:cNvPr id="136249" name="Text Box 57"/>
          <p:cNvSpPr txBox="1">
            <a:spLocks noChangeArrowheads="1"/>
          </p:cNvSpPr>
          <p:nvPr/>
        </p:nvSpPr>
        <p:spPr bwMode="auto">
          <a:xfrm>
            <a:off x="4794250" y="163512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add</a:t>
            </a:r>
          </a:p>
        </p:txBody>
      </p:sp>
      <p:sp>
        <p:nvSpPr>
          <p:cNvPr id="136250" name="Text Box 58"/>
          <p:cNvSpPr txBox="1">
            <a:spLocks noChangeArrowheads="1"/>
          </p:cNvSpPr>
          <p:nvPr/>
        </p:nvSpPr>
        <p:spPr bwMode="auto">
          <a:xfrm>
            <a:off x="54038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6251" name="Text Box 59"/>
          <p:cNvSpPr txBox="1">
            <a:spLocks noChangeArrowheads="1"/>
          </p:cNvSpPr>
          <p:nvPr/>
        </p:nvSpPr>
        <p:spPr bwMode="auto">
          <a:xfrm>
            <a:off x="5937250" y="2168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136252" name="Text Box 60"/>
          <p:cNvSpPr txBox="1">
            <a:spLocks noChangeArrowheads="1"/>
          </p:cNvSpPr>
          <p:nvPr/>
        </p:nvSpPr>
        <p:spPr bwMode="auto">
          <a:xfrm>
            <a:off x="5327650" y="1635125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136253" name="Text Box 61"/>
          <p:cNvSpPr txBox="1">
            <a:spLocks noChangeArrowheads="1"/>
          </p:cNvSpPr>
          <p:nvPr/>
        </p:nvSpPr>
        <p:spPr bwMode="auto">
          <a:xfrm>
            <a:off x="7004050" y="1635125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var_decl</a:t>
            </a:r>
          </a:p>
        </p:txBody>
      </p:sp>
      <p:sp>
        <p:nvSpPr>
          <p:cNvPr id="136254" name="Text Box 62"/>
          <p:cNvSpPr txBox="1">
            <a:spLocks noChangeArrowheads="1"/>
          </p:cNvSpPr>
          <p:nvPr/>
        </p:nvSpPr>
        <p:spPr bwMode="auto">
          <a:xfrm>
            <a:off x="72326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6255" name="Text Box 63"/>
          <p:cNvSpPr txBox="1">
            <a:spLocks noChangeArrowheads="1"/>
          </p:cNvSpPr>
          <p:nvPr/>
        </p:nvSpPr>
        <p:spPr bwMode="auto">
          <a:xfrm>
            <a:off x="7766050" y="216852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</a:t>
            </a:r>
          </a:p>
        </p:txBody>
      </p:sp>
      <p:sp>
        <p:nvSpPr>
          <p:cNvPr id="136256" name="Line 64"/>
          <p:cNvSpPr>
            <a:spLocks noChangeShapeType="1"/>
          </p:cNvSpPr>
          <p:nvPr/>
        </p:nvSpPr>
        <p:spPr bwMode="auto">
          <a:xfrm>
            <a:off x="51752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57" name="Line 65"/>
          <p:cNvSpPr>
            <a:spLocks noChangeShapeType="1"/>
          </p:cNvSpPr>
          <p:nvPr/>
        </p:nvSpPr>
        <p:spPr bwMode="auto">
          <a:xfrm>
            <a:off x="57086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58" name="Line 66"/>
          <p:cNvSpPr>
            <a:spLocks noChangeShapeType="1"/>
          </p:cNvSpPr>
          <p:nvPr/>
        </p:nvSpPr>
        <p:spPr bwMode="auto">
          <a:xfrm>
            <a:off x="56324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59" name="Line 67"/>
          <p:cNvSpPr>
            <a:spLocks noChangeShapeType="1"/>
          </p:cNvSpPr>
          <p:nvPr/>
        </p:nvSpPr>
        <p:spPr bwMode="auto">
          <a:xfrm>
            <a:off x="60896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60" name="Line 68"/>
          <p:cNvSpPr>
            <a:spLocks noChangeShapeType="1"/>
          </p:cNvSpPr>
          <p:nvPr/>
        </p:nvSpPr>
        <p:spPr bwMode="auto">
          <a:xfrm>
            <a:off x="73850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61" name="Line 69"/>
          <p:cNvSpPr>
            <a:spLocks noChangeShapeType="1"/>
          </p:cNvSpPr>
          <p:nvPr/>
        </p:nvSpPr>
        <p:spPr bwMode="auto">
          <a:xfrm>
            <a:off x="79184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62" name="Line 70"/>
          <p:cNvSpPr>
            <a:spLocks noChangeShapeType="1"/>
          </p:cNvSpPr>
          <p:nvPr/>
        </p:nvSpPr>
        <p:spPr bwMode="auto">
          <a:xfrm>
            <a:off x="6546850" y="1406525"/>
            <a:ext cx="609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63" name="Line 71"/>
          <p:cNvSpPr>
            <a:spLocks noChangeShapeType="1"/>
          </p:cNvSpPr>
          <p:nvPr/>
        </p:nvSpPr>
        <p:spPr bwMode="auto">
          <a:xfrm>
            <a:off x="4260850" y="644525"/>
            <a:ext cx="9144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64" name="Text Box 72"/>
          <p:cNvSpPr txBox="1">
            <a:spLocks noChangeArrowheads="1"/>
          </p:cNvSpPr>
          <p:nvPr/>
        </p:nvSpPr>
        <p:spPr bwMode="auto">
          <a:xfrm>
            <a:off x="7315200" y="9906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statements</a:t>
            </a:r>
          </a:p>
        </p:txBody>
      </p:sp>
      <p:sp>
        <p:nvSpPr>
          <p:cNvPr id="136265" name="Line 73"/>
          <p:cNvSpPr>
            <a:spLocks noChangeShapeType="1"/>
          </p:cNvSpPr>
          <p:nvPr/>
        </p:nvSpPr>
        <p:spPr bwMode="auto">
          <a:xfrm>
            <a:off x="6629400" y="1219200"/>
            <a:ext cx="685800" cy="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67" name="Rectangle 75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269" name="Rectangle 77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272" name="Rectangle 80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136273" name="Text Box 81"/>
          <p:cNvSpPr txBox="1">
            <a:spLocks noChangeArrowheads="1"/>
          </p:cNvSpPr>
          <p:nvPr/>
        </p:nvSpPr>
        <p:spPr bwMode="auto">
          <a:xfrm>
            <a:off x="152400" y="16002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6274" name="Freeform 82"/>
          <p:cNvSpPr>
            <a:spLocks/>
          </p:cNvSpPr>
          <p:nvPr/>
        </p:nvSpPr>
        <p:spPr bwMode="auto">
          <a:xfrm>
            <a:off x="1600200" y="1905000"/>
            <a:ext cx="103505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" y="195"/>
              </a:cxn>
              <a:cxn ang="0">
                <a:pos x="48" y="720"/>
              </a:cxn>
            </a:cxnLst>
            <a:rect l="0" t="0" r="r" b="b"/>
            <a:pathLst>
              <a:path w="652" h="720">
                <a:moveTo>
                  <a:pt x="0" y="0"/>
                </a:moveTo>
                <a:cubicBezTo>
                  <a:pt x="107" y="32"/>
                  <a:pt x="636" y="75"/>
                  <a:pt x="644" y="195"/>
                </a:cubicBezTo>
                <a:cubicBezTo>
                  <a:pt x="652" y="315"/>
                  <a:pt x="172" y="611"/>
                  <a:pt x="48" y="72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5082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7462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8986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3803650" y="31242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field descriptor</a:t>
            </a: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2889250" y="3352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755650" y="3505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7556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 flipV="1">
            <a:off x="1212850" y="2971800"/>
            <a:ext cx="114141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121285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2508250" y="2743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 bwMode="auto">
          <a:xfrm>
            <a:off x="28892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237" name="Rectangle 21"/>
          <p:cNvSpPr>
            <a:spLocks noChangeArrowheads="1"/>
          </p:cNvSpPr>
          <p:nvPr/>
        </p:nvSpPr>
        <p:spPr bwMode="auto">
          <a:xfrm>
            <a:off x="679450" y="44958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descriptor</a:t>
            </a:r>
          </a:p>
          <a:p>
            <a:pPr algn="ctr"/>
            <a:r>
              <a:rPr lang="en-US"/>
              <a:t>for 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7261" name="Text Box 45"/>
          <p:cNvSpPr txBox="1">
            <a:spLocks noChangeArrowheads="1"/>
          </p:cNvSpPr>
          <p:nvPr/>
        </p:nvSpPr>
        <p:spPr bwMode="auto">
          <a:xfrm>
            <a:off x="2873375" y="3048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class_decl</a:t>
            </a:r>
          </a:p>
        </p:txBody>
      </p:sp>
      <p:sp>
        <p:nvSpPr>
          <p:cNvPr id="137262" name="Text Box 46"/>
          <p:cNvSpPr txBox="1">
            <a:spLocks noChangeArrowheads="1"/>
          </p:cNvSpPr>
          <p:nvPr/>
        </p:nvSpPr>
        <p:spPr bwMode="auto">
          <a:xfrm>
            <a:off x="2355850" y="10255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vector</a:t>
            </a:r>
          </a:p>
        </p:txBody>
      </p:sp>
      <p:sp>
        <p:nvSpPr>
          <p:cNvPr id="137263" name="Text Box 47"/>
          <p:cNvSpPr txBox="1">
            <a:spLocks noChangeArrowheads="1"/>
          </p:cNvSpPr>
          <p:nvPr/>
        </p:nvSpPr>
        <p:spPr bwMode="auto">
          <a:xfrm>
            <a:off x="3422650" y="10255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field_decl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7264" name="Text Box 48"/>
          <p:cNvSpPr txBox="1">
            <a:spLocks noChangeArrowheads="1"/>
          </p:cNvSpPr>
          <p:nvPr/>
        </p:nvSpPr>
        <p:spPr bwMode="auto">
          <a:xfrm>
            <a:off x="3422650" y="17113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7265" name="Text Box 49"/>
          <p:cNvSpPr txBox="1">
            <a:spLocks noChangeArrowheads="1"/>
          </p:cNvSpPr>
          <p:nvPr/>
        </p:nvSpPr>
        <p:spPr bwMode="auto">
          <a:xfrm>
            <a:off x="3956050" y="1711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7267" name="Line 51"/>
          <p:cNvSpPr>
            <a:spLocks noChangeShapeType="1"/>
          </p:cNvSpPr>
          <p:nvPr/>
        </p:nvSpPr>
        <p:spPr bwMode="auto">
          <a:xfrm flipH="1">
            <a:off x="30416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68" name="Line 52"/>
          <p:cNvSpPr>
            <a:spLocks noChangeShapeType="1"/>
          </p:cNvSpPr>
          <p:nvPr/>
        </p:nvSpPr>
        <p:spPr bwMode="auto">
          <a:xfrm>
            <a:off x="38798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 flipH="1">
            <a:off x="3727450" y="1406525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70" name="Line 54"/>
          <p:cNvSpPr>
            <a:spLocks noChangeShapeType="1"/>
          </p:cNvSpPr>
          <p:nvPr/>
        </p:nvSpPr>
        <p:spPr bwMode="auto">
          <a:xfrm>
            <a:off x="4108450" y="14827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72" name="Text Box 56"/>
          <p:cNvSpPr txBox="1">
            <a:spLocks noChangeArrowheads="1"/>
          </p:cNvSpPr>
          <p:nvPr/>
        </p:nvSpPr>
        <p:spPr bwMode="auto">
          <a:xfrm>
            <a:off x="4870450" y="1025525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method_decl</a:t>
            </a:r>
          </a:p>
        </p:txBody>
      </p:sp>
      <p:sp>
        <p:nvSpPr>
          <p:cNvPr id="137273" name="Text Box 57"/>
          <p:cNvSpPr txBox="1">
            <a:spLocks noChangeArrowheads="1"/>
          </p:cNvSpPr>
          <p:nvPr/>
        </p:nvSpPr>
        <p:spPr bwMode="auto">
          <a:xfrm>
            <a:off x="4794250" y="163512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add</a:t>
            </a:r>
          </a:p>
        </p:txBody>
      </p:sp>
      <p:sp>
        <p:nvSpPr>
          <p:cNvPr id="137274" name="Text Box 58"/>
          <p:cNvSpPr txBox="1">
            <a:spLocks noChangeArrowheads="1"/>
          </p:cNvSpPr>
          <p:nvPr/>
        </p:nvSpPr>
        <p:spPr bwMode="auto">
          <a:xfrm>
            <a:off x="54038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7275" name="Text Box 59"/>
          <p:cNvSpPr txBox="1">
            <a:spLocks noChangeArrowheads="1"/>
          </p:cNvSpPr>
          <p:nvPr/>
        </p:nvSpPr>
        <p:spPr bwMode="auto">
          <a:xfrm>
            <a:off x="5937250" y="2168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137276" name="Text Box 60"/>
          <p:cNvSpPr txBox="1">
            <a:spLocks noChangeArrowheads="1"/>
          </p:cNvSpPr>
          <p:nvPr/>
        </p:nvSpPr>
        <p:spPr bwMode="auto">
          <a:xfrm>
            <a:off x="5327650" y="1635125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137277" name="Text Box 61"/>
          <p:cNvSpPr txBox="1">
            <a:spLocks noChangeArrowheads="1"/>
          </p:cNvSpPr>
          <p:nvPr/>
        </p:nvSpPr>
        <p:spPr bwMode="auto">
          <a:xfrm>
            <a:off x="7004050" y="1635125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var_decl</a:t>
            </a:r>
          </a:p>
        </p:txBody>
      </p:sp>
      <p:sp>
        <p:nvSpPr>
          <p:cNvPr id="137278" name="Text Box 62"/>
          <p:cNvSpPr txBox="1">
            <a:spLocks noChangeArrowheads="1"/>
          </p:cNvSpPr>
          <p:nvPr/>
        </p:nvSpPr>
        <p:spPr bwMode="auto">
          <a:xfrm>
            <a:off x="72326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7279" name="Text Box 63"/>
          <p:cNvSpPr txBox="1">
            <a:spLocks noChangeArrowheads="1"/>
          </p:cNvSpPr>
          <p:nvPr/>
        </p:nvSpPr>
        <p:spPr bwMode="auto">
          <a:xfrm>
            <a:off x="7766050" y="216852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</a:t>
            </a:r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>
            <a:off x="51752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81" name="Line 65"/>
          <p:cNvSpPr>
            <a:spLocks noChangeShapeType="1"/>
          </p:cNvSpPr>
          <p:nvPr/>
        </p:nvSpPr>
        <p:spPr bwMode="auto">
          <a:xfrm>
            <a:off x="57086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82" name="Line 66"/>
          <p:cNvSpPr>
            <a:spLocks noChangeShapeType="1"/>
          </p:cNvSpPr>
          <p:nvPr/>
        </p:nvSpPr>
        <p:spPr bwMode="auto">
          <a:xfrm>
            <a:off x="56324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83" name="Line 67"/>
          <p:cNvSpPr>
            <a:spLocks noChangeShapeType="1"/>
          </p:cNvSpPr>
          <p:nvPr/>
        </p:nvSpPr>
        <p:spPr bwMode="auto">
          <a:xfrm>
            <a:off x="60896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84" name="Line 68"/>
          <p:cNvSpPr>
            <a:spLocks noChangeShapeType="1"/>
          </p:cNvSpPr>
          <p:nvPr/>
        </p:nvSpPr>
        <p:spPr bwMode="auto">
          <a:xfrm>
            <a:off x="73850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85" name="Line 69"/>
          <p:cNvSpPr>
            <a:spLocks noChangeShapeType="1"/>
          </p:cNvSpPr>
          <p:nvPr/>
        </p:nvSpPr>
        <p:spPr bwMode="auto">
          <a:xfrm>
            <a:off x="79184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86" name="Line 70"/>
          <p:cNvSpPr>
            <a:spLocks noChangeShapeType="1"/>
          </p:cNvSpPr>
          <p:nvPr/>
        </p:nvSpPr>
        <p:spPr bwMode="auto">
          <a:xfrm>
            <a:off x="6546850" y="1406525"/>
            <a:ext cx="609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87" name="Line 71"/>
          <p:cNvSpPr>
            <a:spLocks noChangeShapeType="1"/>
          </p:cNvSpPr>
          <p:nvPr/>
        </p:nvSpPr>
        <p:spPr bwMode="auto">
          <a:xfrm>
            <a:off x="4260850" y="644525"/>
            <a:ext cx="9144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508250" y="3124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7288" name="Text Box 72"/>
          <p:cNvSpPr txBox="1">
            <a:spLocks noChangeArrowheads="1"/>
          </p:cNvSpPr>
          <p:nvPr/>
        </p:nvSpPr>
        <p:spPr bwMode="auto">
          <a:xfrm>
            <a:off x="7315200" y="9906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statements</a:t>
            </a:r>
          </a:p>
        </p:txBody>
      </p:sp>
      <p:sp>
        <p:nvSpPr>
          <p:cNvPr id="137289" name="Line 73"/>
          <p:cNvSpPr>
            <a:spLocks noChangeShapeType="1"/>
          </p:cNvSpPr>
          <p:nvPr/>
        </p:nvSpPr>
        <p:spPr bwMode="auto">
          <a:xfrm>
            <a:off x="6629400" y="1219200"/>
            <a:ext cx="685800" cy="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291" name="Rectangle 75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292" name="Rectangle 76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137293" name="Text Box 77"/>
          <p:cNvSpPr txBox="1">
            <a:spLocks noChangeArrowheads="1"/>
          </p:cNvSpPr>
          <p:nvPr/>
        </p:nvSpPr>
        <p:spPr bwMode="auto">
          <a:xfrm>
            <a:off x="152400" y="16002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7294" name="Freeform 78"/>
          <p:cNvSpPr>
            <a:spLocks/>
          </p:cNvSpPr>
          <p:nvPr/>
        </p:nvSpPr>
        <p:spPr bwMode="auto">
          <a:xfrm>
            <a:off x="1600200" y="1905000"/>
            <a:ext cx="103505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" y="195"/>
              </a:cxn>
              <a:cxn ang="0">
                <a:pos x="48" y="720"/>
              </a:cxn>
            </a:cxnLst>
            <a:rect l="0" t="0" r="r" b="b"/>
            <a:pathLst>
              <a:path w="652" h="720">
                <a:moveTo>
                  <a:pt x="0" y="0"/>
                </a:moveTo>
                <a:cubicBezTo>
                  <a:pt x="107" y="32"/>
                  <a:pt x="636" y="75"/>
                  <a:pt x="644" y="195"/>
                </a:cubicBezTo>
                <a:cubicBezTo>
                  <a:pt x="652" y="315"/>
                  <a:pt x="172" y="611"/>
                  <a:pt x="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5082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25082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17462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18986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3803650" y="31242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288925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2889250" y="4267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12725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205105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add</a:t>
            </a:r>
            <a:endParaRPr lang="en-US"/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755650" y="3505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7556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 flipV="1">
            <a:off x="1212850" y="2971800"/>
            <a:ext cx="114141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>
            <a:off x="121285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2508250" y="2743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28892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679450" y="44958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descriptor</a:t>
            </a:r>
          </a:p>
          <a:p>
            <a:pPr algn="ctr"/>
            <a:r>
              <a:rPr lang="en-US"/>
              <a:t>for 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1974850" y="5410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1974850" y="5791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4641850" y="51054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4572000" y="4038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67" name="Line 27"/>
          <p:cNvSpPr>
            <a:spLocks noChangeShapeType="1"/>
          </p:cNvSpPr>
          <p:nvPr/>
        </p:nvSpPr>
        <p:spPr bwMode="auto">
          <a:xfrm>
            <a:off x="5029200" y="42672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3810000" y="4038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this</a:t>
            </a:r>
            <a:endParaRPr lang="en-US"/>
          </a:p>
        </p:txBody>
      </p:sp>
      <p:sp>
        <p:nvSpPr>
          <p:cNvPr id="138271" name="Text Box 31"/>
          <p:cNvSpPr txBox="1">
            <a:spLocks noChangeArrowheads="1"/>
          </p:cNvSpPr>
          <p:nvPr/>
        </p:nvSpPr>
        <p:spPr bwMode="auto">
          <a:xfrm>
            <a:off x="5867400" y="40386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descriptor</a:t>
            </a:r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 flipV="1">
            <a:off x="5029200" y="4495800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4572000" y="3657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82" name="Text Box 42"/>
          <p:cNvSpPr txBox="1">
            <a:spLocks noChangeArrowheads="1"/>
          </p:cNvSpPr>
          <p:nvPr/>
        </p:nvSpPr>
        <p:spPr bwMode="auto">
          <a:xfrm>
            <a:off x="450850" y="5257800"/>
            <a:ext cx="1401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Method </a:t>
            </a:r>
          </a:p>
          <a:p>
            <a:r>
              <a:rPr lang="en-US">
                <a:solidFill>
                  <a:srgbClr val="FF0000"/>
                </a:solidFill>
              </a:rPr>
              <a:t>descriptor</a:t>
            </a:r>
          </a:p>
          <a:p>
            <a:r>
              <a:rPr lang="en-US">
                <a:solidFill>
                  <a:srgbClr val="FF0000"/>
                </a:solidFill>
              </a:rPr>
              <a:t>for add</a:t>
            </a:r>
          </a:p>
        </p:txBody>
      </p:sp>
      <p:sp>
        <p:nvSpPr>
          <p:cNvPr id="138283" name="Freeform 43"/>
          <p:cNvSpPr>
            <a:spLocks/>
          </p:cNvSpPr>
          <p:nvPr/>
        </p:nvSpPr>
        <p:spPr bwMode="auto">
          <a:xfrm>
            <a:off x="3498850" y="2806700"/>
            <a:ext cx="3740150" cy="1190625"/>
          </a:xfrm>
          <a:custGeom>
            <a:avLst/>
            <a:gdLst/>
            <a:ahLst/>
            <a:cxnLst>
              <a:cxn ang="0">
                <a:pos x="960" y="684"/>
              </a:cxn>
              <a:cxn ang="0">
                <a:pos x="2066" y="653"/>
              </a:cxn>
              <a:cxn ang="0">
                <a:pos x="2012" y="100"/>
              </a:cxn>
              <a:cxn ang="0">
                <a:pos x="0" y="56"/>
              </a:cxn>
            </a:cxnLst>
            <a:rect l="0" t="0" r="r" b="b"/>
            <a:pathLst>
              <a:path w="2356" h="750">
                <a:moveTo>
                  <a:pt x="960" y="684"/>
                </a:moveTo>
                <a:cubicBezTo>
                  <a:pt x="1144" y="679"/>
                  <a:pt x="1891" y="750"/>
                  <a:pt x="2066" y="653"/>
                </a:cubicBezTo>
                <a:cubicBezTo>
                  <a:pt x="2241" y="556"/>
                  <a:pt x="2356" y="200"/>
                  <a:pt x="2012" y="100"/>
                </a:cubicBezTo>
                <a:cubicBezTo>
                  <a:pt x="1668" y="0"/>
                  <a:pt x="419" y="65"/>
                  <a:pt x="0" y="5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84" name="Freeform 44"/>
          <p:cNvSpPr>
            <a:spLocks/>
          </p:cNvSpPr>
          <p:nvPr/>
        </p:nvSpPr>
        <p:spPr bwMode="auto">
          <a:xfrm>
            <a:off x="1095375" y="2635250"/>
            <a:ext cx="8047038" cy="1776413"/>
          </a:xfrm>
          <a:custGeom>
            <a:avLst/>
            <a:gdLst/>
            <a:ahLst/>
            <a:cxnLst>
              <a:cxn ang="0">
                <a:pos x="4188" y="1052"/>
              </a:cxn>
              <a:cxn ang="0">
                <a:pos x="4944" y="980"/>
              </a:cxn>
              <a:cxn ang="0">
                <a:pos x="4488" y="218"/>
              </a:cxn>
              <a:cxn ang="0">
                <a:pos x="1457" y="31"/>
              </a:cxn>
              <a:cxn ang="0">
                <a:pos x="845" y="31"/>
              </a:cxn>
              <a:cxn ang="0">
                <a:pos x="136" y="140"/>
              </a:cxn>
              <a:cxn ang="0">
                <a:pos x="27" y="288"/>
              </a:cxn>
            </a:cxnLst>
            <a:rect l="0" t="0" r="r" b="b"/>
            <a:pathLst>
              <a:path w="5069" h="1119">
                <a:moveTo>
                  <a:pt x="4188" y="1052"/>
                </a:moveTo>
                <a:cubicBezTo>
                  <a:pt x="4314" y="1040"/>
                  <a:pt x="4894" y="1119"/>
                  <a:pt x="4944" y="980"/>
                </a:cubicBezTo>
                <a:cubicBezTo>
                  <a:pt x="4994" y="841"/>
                  <a:pt x="5069" y="376"/>
                  <a:pt x="4488" y="218"/>
                </a:cubicBezTo>
                <a:cubicBezTo>
                  <a:pt x="3907" y="60"/>
                  <a:pt x="2064" y="62"/>
                  <a:pt x="1457" y="31"/>
                </a:cubicBezTo>
                <a:cubicBezTo>
                  <a:pt x="850" y="0"/>
                  <a:pt x="1065" y="13"/>
                  <a:pt x="845" y="31"/>
                </a:cubicBezTo>
                <a:cubicBezTo>
                  <a:pt x="625" y="49"/>
                  <a:pt x="272" y="97"/>
                  <a:pt x="136" y="140"/>
                </a:cubicBezTo>
                <a:cubicBezTo>
                  <a:pt x="0" y="183"/>
                  <a:pt x="50" y="257"/>
                  <a:pt x="27" y="2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2873375" y="3048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class_decl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2355850" y="10255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vector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3422650" y="10255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138288" name="Text Box 48"/>
          <p:cNvSpPr txBox="1">
            <a:spLocks noChangeArrowheads="1"/>
          </p:cNvSpPr>
          <p:nvPr/>
        </p:nvSpPr>
        <p:spPr bwMode="auto">
          <a:xfrm>
            <a:off x="3422650" y="17113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8289" name="Text Box 49"/>
          <p:cNvSpPr txBox="1">
            <a:spLocks noChangeArrowheads="1"/>
          </p:cNvSpPr>
          <p:nvPr/>
        </p:nvSpPr>
        <p:spPr bwMode="auto">
          <a:xfrm>
            <a:off x="3956050" y="1711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138291" name="Line 51"/>
          <p:cNvSpPr>
            <a:spLocks noChangeShapeType="1"/>
          </p:cNvSpPr>
          <p:nvPr/>
        </p:nvSpPr>
        <p:spPr bwMode="auto">
          <a:xfrm flipH="1">
            <a:off x="30416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92" name="Line 52"/>
          <p:cNvSpPr>
            <a:spLocks noChangeShapeType="1"/>
          </p:cNvSpPr>
          <p:nvPr/>
        </p:nvSpPr>
        <p:spPr bwMode="auto">
          <a:xfrm>
            <a:off x="38798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93" name="Line 53"/>
          <p:cNvSpPr>
            <a:spLocks noChangeShapeType="1"/>
          </p:cNvSpPr>
          <p:nvPr/>
        </p:nvSpPr>
        <p:spPr bwMode="auto">
          <a:xfrm flipH="1">
            <a:off x="3727450" y="1406525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94" name="Line 54"/>
          <p:cNvSpPr>
            <a:spLocks noChangeShapeType="1"/>
          </p:cNvSpPr>
          <p:nvPr/>
        </p:nvSpPr>
        <p:spPr bwMode="auto">
          <a:xfrm>
            <a:off x="4108450" y="14827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96" name="Text Box 56"/>
          <p:cNvSpPr txBox="1">
            <a:spLocks noChangeArrowheads="1"/>
          </p:cNvSpPr>
          <p:nvPr/>
        </p:nvSpPr>
        <p:spPr bwMode="auto">
          <a:xfrm>
            <a:off x="4870450" y="1025525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method_decl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8297" name="Text Box 57"/>
          <p:cNvSpPr txBox="1">
            <a:spLocks noChangeArrowheads="1"/>
          </p:cNvSpPr>
          <p:nvPr/>
        </p:nvSpPr>
        <p:spPr bwMode="auto">
          <a:xfrm>
            <a:off x="4794250" y="163512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8298" name="Text Box 58"/>
          <p:cNvSpPr txBox="1">
            <a:spLocks noChangeArrowheads="1"/>
          </p:cNvSpPr>
          <p:nvPr/>
        </p:nvSpPr>
        <p:spPr bwMode="auto">
          <a:xfrm>
            <a:off x="54038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8299" name="Text Box 59"/>
          <p:cNvSpPr txBox="1">
            <a:spLocks noChangeArrowheads="1"/>
          </p:cNvSpPr>
          <p:nvPr/>
        </p:nvSpPr>
        <p:spPr bwMode="auto">
          <a:xfrm>
            <a:off x="5937250" y="2168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138300" name="Text Box 60"/>
          <p:cNvSpPr txBox="1">
            <a:spLocks noChangeArrowheads="1"/>
          </p:cNvSpPr>
          <p:nvPr/>
        </p:nvSpPr>
        <p:spPr bwMode="auto">
          <a:xfrm>
            <a:off x="5327650" y="1635125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138301" name="Text Box 61"/>
          <p:cNvSpPr txBox="1">
            <a:spLocks noChangeArrowheads="1"/>
          </p:cNvSpPr>
          <p:nvPr/>
        </p:nvSpPr>
        <p:spPr bwMode="auto">
          <a:xfrm>
            <a:off x="7004050" y="1635125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var_decl</a:t>
            </a:r>
          </a:p>
        </p:txBody>
      </p:sp>
      <p:sp>
        <p:nvSpPr>
          <p:cNvPr id="138302" name="Text Box 62"/>
          <p:cNvSpPr txBox="1">
            <a:spLocks noChangeArrowheads="1"/>
          </p:cNvSpPr>
          <p:nvPr/>
        </p:nvSpPr>
        <p:spPr bwMode="auto">
          <a:xfrm>
            <a:off x="72326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8303" name="Text Box 63"/>
          <p:cNvSpPr txBox="1">
            <a:spLocks noChangeArrowheads="1"/>
          </p:cNvSpPr>
          <p:nvPr/>
        </p:nvSpPr>
        <p:spPr bwMode="auto">
          <a:xfrm>
            <a:off x="7766050" y="216852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</a:t>
            </a:r>
          </a:p>
        </p:txBody>
      </p:sp>
      <p:sp>
        <p:nvSpPr>
          <p:cNvPr id="138304" name="Line 64"/>
          <p:cNvSpPr>
            <a:spLocks noChangeShapeType="1"/>
          </p:cNvSpPr>
          <p:nvPr/>
        </p:nvSpPr>
        <p:spPr bwMode="auto">
          <a:xfrm>
            <a:off x="51752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305" name="Line 65"/>
          <p:cNvSpPr>
            <a:spLocks noChangeShapeType="1"/>
          </p:cNvSpPr>
          <p:nvPr/>
        </p:nvSpPr>
        <p:spPr bwMode="auto">
          <a:xfrm>
            <a:off x="57086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306" name="Line 66"/>
          <p:cNvSpPr>
            <a:spLocks noChangeShapeType="1"/>
          </p:cNvSpPr>
          <p:nvPr/>
        </p:nvSpPr>
        <p:spPr bwMode="auto">
          <a:xfrm>
            <a:off x="56324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307" name="Line 67"/>
          <p:cNvSpPr>
            <a:spLocks noChangeShapeType="1"/>
          </p:cNvSpPr>
          <p:nvPr/>
        </p:nvSpPr>
        <p:spPr bwMode="auto">
          <a:xfrm>
            <a:off x="60896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308" name="Line 68"/>
          <p:cNvSpPr>
            <a:spLocks noChangeShapeType="1"/>
          </p:cNvSpPr>
          <p:nvPr/>
        </p:nvSpPr>
        <p:spPr bwMode="auto">
          <a:xfrm>
            <a:off x="73850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309" name="Line 69"/>
          <p:cNvSpPr>
            <a:spLocks noChangeShapeType="1"/>
          </p:cNvSpPr>
          <p:nvPr/>
        </p:nvSpPr>
        <p:spPr bwMode="auto">
          <a:xfrm>
            <a:off x="79184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310" name="Line 70"/>
          <p:cNvSpPr>
            <a:spLocks noChangeShapeType="1"/>
          </p:cNvSpPr>
          <p:nvPr/>
        </p:nvSpPr>
        <p:spPr bwMode="auto">
          <a:xfrm>
            <a:off x="6546850" y="1406525"/>
            <a:ext cx="609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311" name="Line 71"/>
          <p:cNvSpPr>
            <a:spLocks noChangeShapeType="1"/>
          </p:cNvSpPr>
          <p:nvPr/>
        </p:nvSpPr>
        <p:spPr bwMode="auto">
          <a:xfrm>
            <a:off x="4260850" y="644525"/>
            <a:ext cx="9144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2889250" y="42672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 flipH="1">
            <a:off x="2584450" y="4495800"/>
            <a:ext cx="685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64" name="Line 24"/>
          <p:cNvSpPr>
            <a:spLocks noChangeShapeType="1"/>
          </p:cNvSpPr>
          <p:nvPr/>
        </p:nvSpPr>
        <p:spPr bwMode="auto">
          <a:xfrm flipV="1">
            <a:off x="2355850" y="5334000"/>
            <a:ext cx="213995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312" name="Text Box 72"/>
          <p:cNvSpPr txBox="1">
            <a:spLocks noChangeArrowheads="1"/>
          </p:cNvSpPr>
          <p:nvPr/>
        </p:nvSpPr>
        <p:spPr bwMode="auto">
          <a:xfrm>
            <a:off x="7315200" y="9906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statements</a:t>
            </a:r>
          </a:p>
        </p:txBody>
      </p:sp>
      <p:sp>
        <p:nvSpPr>
          <p:cNvPr id="138313" name="Line 73"/>
          <p:cNvSpPr>
            <a:spLocks noChangeShapeType="1"/>
          </p:cNvSpPr>
          <p:nvPr/>
        </p:nvSpPr>
        <p:spPr bwMode="auto">
          <a:xfrm>
            <a:off x="6629400" y="1219200"/>
            <a:ext cx="685800" cy="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314" name="Rectangle 74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315" name="Rectangle 75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316" name="Rectangle 76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138317" name="Text Box 77"/>
          <p:cNvSpPr txBox="1">
            <a:spLocks noChangeArrowheads="1"/>
          </p:cNvSpPr>
          <p:nvPr/>
        </p:nvSpPr>
        <p:spPr bwMode="auto">
          <a:xfrm>
            <a:off x="152400" y="16002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8318" name="Freeform 78"/>
          <p:cNvSpPr>
            <a:spLocks/>
          </p:cNvSpPr>
          <p:nvPr/>
        </p:nvSpPr>
        <p:spPr bwMode="auto">
          <a:xfrm>
            <a:off x="1600200" y="1905000"/>
            <a:ext cx="103505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" y="195"/>
              </a:cxn>
              <a:cxn ang="0">
                <a:pos x="48" y="720"/>
              </a:cxn>
            </a:cxnLst>
            <a:rect l="0" t="0" r="r" b="b"/>
            <a:pathLst>
              <a:path w="652" h="720">
                <a:moveTo>
                  <a:pt x="0" y="0"/>
                </a:moveTo>
                <a:cubicBezTo>
                  <a:pt x="107" y="32"/>
                  <a:pt x="636" y="75"/>
                  <a:pt x="644" y="195"/>
                </a:cubicBezTo>
                <a:cubicBezTo>
                  <a:pt x="652" y="315"/>
                  <a:pt x="172" y="611"/>
                  <a:pt x="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5082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25082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7462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8986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803650" y="31242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288925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2889250" y="4267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2889250" y="4267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212725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205105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 flipH="1">
            <a:off x="2584450" y="4495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755650" y="3505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7556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V="1">
            <a:off x="1212850" y="2971800"/>
            <a:ext cx="114141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>
            <a:off x="121285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2508250" y="2743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28892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679450" y="44958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descriptor</a:t>
            </a:r>
          </a:p>
          <a:p>
            <a:pPr algn="ctr"/>
            <a:r>
              <a:rPr lang="en-US"/>
              <a:t>for 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1974850" y="5410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9287" name="Rectangle 23"/>
          <p:cNvSpPr>
            <a:spLocks noChangeArrowheads="1"/>
          </p:cNvSpPr>
          <p:nvPr/>
        </p:nvSpPr>
        <p:spPr bwMode="auto">
          <a:xfrm>
            <a:off x="1974850" y="5791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9288" name="Line 24"/>
          <p:cNvSpPr>
            <a:spLocks noChangeShapeType="1"/>
          </p:cNvSpPr>
          <p:nvPr/>
        </p:nvSpPr>
        <p:spPr bwMode="auto">
          <a:xfrm flipV="1">
            <a:off x="2355850" y="5334000"/>
            <a:ext cx="21399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9" name="Rectangle 25"/>
          <p:cNvSpPr>
            <a:spLocks noChangeArrowheads="1"/>
          </p:cNvSpPr>
          <p:nvPr/>
        </p:nvSpPr>
        <p:spPr bwMode="auto">
          <a:xfrm>
            <a:off x="4641850" y="510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90" name="Rectangle 26"/>
          <p:cNvSpPr>
            <a:spLocks noChangeArrowheads="1"/>
          </p:cNvSpPr>
          <p:nvPr/>
        </p:nvSpPr>
        <p:spPr bwMode="auto">
          <a:xfrm>
            <a:off x="4598988" y="4419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291" name="Line 27"/>
          <p:cNvSpPr>
            <a:spLocks noChangeShapeType="1"/>
          </p:cNvSpPr>
          <p:nvPr/>
        </p:nvSpPr>
        <p:spPr bwMode="auto">
          <a:xfrm>
            <a:off x="5056188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93" name="Rectangle 29"/>
          <p:cNvSpPr>
            <a:spLocks noChangeArrowheads="1"/>
          </p:cNvSpPr>
          <p:nvPr/>
        </p:nvSpPr>
        <p:spPr bwMode="auto">
          <a:xfrm>
            <a:off x="3836988" y="4419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5894388" y="44196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descriptor</a:t>
            </a:r>
          </a:p>
        </p:txBody>
      </p:sp>
      <p:sp>
        <p:nvSpPr>
          <p:cNvPr id="139298" name="Line 34"/>
          <p:cNvSpPr>
            <a:spLocks noChangeShapeType="1"/>
          </p:cNvSpPr>
          <p:nvPr/>
        </p:nvSpPr>
        <p:spPr bwMode="auto">
          <a:xfrm flipV="1">
            <a:off x="502285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99" name="Rectangle 35"/>
          <p:cNvSpPr>
            <a:spLocks noChangeArrowheads="1"/>
          </p:cNvSpPr>
          <p:nvPr/>
        </p:nvSpPr>
        <p:spPr bwMode="auto">
          <a:xfrm>
            <a:off x="4598988" y="3657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300" name="Rectangle 36"/>
          <p:cNvSpPr>
            <a:spLocks noChangeArrowheads="1"/>
          </p:cNvSpPr>
          <p:nvPr/>
        </p:nvSpPr>
        <p:spPr bwMode="auto">
          <a:xfrm>
            <a:off x="4598988" y="4038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301" name="Rectangle 37"/>
          <p:cNvSpPr>
            <a:spLocks noChangeArrowheads="1"/>
          </p:cNvSpPr>
          <p:nvPr/>
        </p:nvSpPr>
        <p:spPr bwMode="auto">
          <a:xfrm>
            <a:off x="3836988" y="4038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x</a:t>
            </a:r>
            <a:endParaRPr lang="en-US"/>
          </a:p>
        </p:txBody>
      </p:sp>
      <p:sp>
        <p:nvSpPr>
          <p:cNvPr id="139302" name="Line 38"/>
          <p:cNvSpPr>
            <a:spLocks noChangeShapeType="1"/>
          </p:cNvSpPr>
          <p:nvPr/>
        </p:nvSpPr>
        <p:spPr bwMode="auto">
          <a:xfrm>
            <a:off x="4979988" y="42672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03" name="Text Box 39"/>
          <p:cNvSpPr txBox="1">
            <a:spLocks noChangeArrowheads="1"/>
          </p:cNvSpPr>
          <p:nvPr/>
        </p:nvSpPr>
        <p:spPr bwMode="auto">
          <a:xfrm>
            <a:off x="5818188" y="4038600"/>
            <a:ext cx="269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parameter descriptor</a:t>
            </a:r>
          </a:p>
        </p:txBody>
      </p:sp>
      <p:sp>
        <p:nvSpPr>
          <p:cNvPr id="139306" name="Text Box 42"/>
          <p:cNvSpPr txBox="1">
            <a:spLocks noChangeArrowheads="1"/>
          </p:cNvSpPr>
          <p:nvPr/>
        </p:nvSpPr>
        <p:spPr bwMode="auto">
          <a:xfrm>
            <a:off x="450850" y="5257800"/>
            <a:ext cx="1401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Method </a:t>
            </a:r>
          </a:p>
          <a:p>
            <a:r>
              <a:rPr lang="en-US"/>
              <a:t>descriptor</a:t>
            </a:r>
          </a:p>
          <a:p>
            <a:r>
              <a:rPr lang="en-US"/>
              <a:t>for add</a:t>
            </a:r>
          </a:p>
        </p:txBody>
      </p:sp>
      <p:sp>
        <p:nvSpPr>
          <p:cNvPr id="139307" name="Freeform 43"/>
          <p:cNvSpPr>
            <a:spLocks/>
          </p:cNvSpPr>
          <p:nvPr/>
        </p:nvSpPr>
        <p:spPr bwMode="auto">
          <a:xfrm>
            <a:off x="3498850" y="2806700"/>
            <a:ext cx="3740150" cy="1190625"/>
          </a:xfrm>
          <a:custGeom>
            <a:avLst/>
            <a:gdLst/>
            <a:ahLst/>
            <a:cxnLst>
              <a:cxn ang="0">
                <a:pos x="960" y="684"/>
              </a:cxn>
              <a:cxn ang="0">
                <a:pos x="2066" y="653"/>
              </a:cxn>
              <a:cxn ang="0">
                <a:pos x="2012" y="100"/>
              </a:cxn>
              <a:cxn ang="0">
                <a:pos x="0" y="56"/>
              </a:cxn>
            </a:cxnLst>
            <a:rect l="0" t="0" r="r" b="b"/>
            <a:pathLst>
              <a:path w="2356" h="750">
                <a:moveTo>
                  <a:pt x="960" y="684"/>
                </a:moveTo>
                <a:cubicBezTo>
                  <a:pt x="1144" y="679"/>
                  <a:pt x="1891" y="750"/>
                  <a:pt x="2066" y="653"/>
                </a:cubicBezTo>
                <a:cubicBezTo>
                  <a:pt x="2241" y="556"/>
                  <a:pt x="2356" y="200"/>
                  <a:pt x="2012" y="100"/>
                </a:cubicBezTo>
                <a:cubicBezTo>
                  <a:pt x="1668" y="0"/>
                  <a:pt x="419" y="65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09" name="Text Box 45"/>
          <p:cNvSpPr txBox="1">
            <a:spLocks noChangeArrowheads="1"/>
          </p:cNvSpPr>
          <p:nvPr/>
        </p:nvSpPr>
        <p:spPr bwMode="auto">
          <a:xfrm>
            <a:off x="2873375" y="3048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class_decl</a:t>
            </a:r>
          </a:p>
        </p:txBody>
      </p:sp>
      <p:sp>
        <p:nvSpPr>
          <p:cNvPr id="139310" name="Text Box 46"/>
          <p:cNvSpPr txBox="1">
            <a:spLocks noChangeArrowheads="1"/>
          </p:cNvSpPr>
          <p:nvPr/>
        </p:nvSpPr>
        <p:spPr bwMode="auto">
          <a:xfrm>
            <a:off x="2355850" y="10255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vector</a:t>
            </a:r>
          </a:p>
        </p:txBody>
      </p:sp>
      <p:sp>
        <p:nvSpPr>
          <p:cNvPr id="139311" name="Text Box 47"/>
          <p:cNvSpPr txBox="1">
            <a:spLocks noChangeArrowheads="1"/>
          </p:cNvSpPr>
          <p:nvPr/>
        </p:nvSpPr>
        <p:spPr bwMode="auto">
          <a:xfrm>
            <a:off x="3422650" y="10255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139312" name="Text Box 48"/>
          <p:cNvSpPr txBox="1">
            <a:spLocks noChangeArrowheads="1"/>
          </p:cNvSpPr>
          <p:nvPr/>
        </p:nvSpPr>
        <p:spPr bwMode="auto">
          <a:xfrm>
            <a:off x="3422650" y="17113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9313" name="Text Box 49"/>
          <p:cNvSpPr txBox="1">
            <a:spLocks noChangeArrowheads="1"/>
          </p:cNvSpPr>
          <p:nvPr/>
        </p:nvSpPr>
        <p:spPr bwMode="auto">
          <a:xfrm>
            <a:off x="3956050" y="1711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139315" name="Line 51"/>
          <p:cNvSpPr>
            <a:spLocks noChangeShapeType="1"/>
          </p:cNvSpPr>
          <p:nvPr/>
        </p:nvSpPr>
        <p:spPr bwMode="auto">
          <a:xfrm flipH="1">
            <a:off x="30416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16" name="Line 52"/>
          <p:cNvSpPr>
            <a:spLocks noChangeShapeType="1"/>
          </p:cNvSpPr>
          <p:nvPr/>
        </p:nvSpPr>
        <p:spPr bwMode="auto">
          <a:xfrm>
            <a:off x="38798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17" name="Line 53"/>
          <p:cNvSpPr>
            <a:spLocks noChangeShapeType="1"/>
          </p:cNvSpPr>
          <p:nvPr/>
        </p:nvSpPr>
        <p:spPr bwMode="auto">
          <a:xfrm flipH="1">
            <a:off x="3727450" y="1406525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18" name="Line 54"/>
          <p:cNvSpPr>
            <a:spLocks noChangeShapeType="1"/>
          </p:cNvSpPr>
          <p:nvPr/>
        </p:nvSpPr>
        <p:spPr bwMode="auto">
          <a:xfrm>
            <a:off x="4108450" y="14827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20" name="Text Box 56"/>
          <p:cNvSpPr txBox="1">
            <a:spLocks noChangeArrowheads="1"/>
          </p:cNvSpPr>
          <p:nvPr/>
        </p:nvSpPr>
        <p:spPr bwMode="auto">
          <a:xfrm>
            <a:off x="4870450" y="1025525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method_decl</a:t>
            </a:r>
          </a:p>
        </p:txBody>
      </p:sp>
      <p:sp>
        <p:nvSpPr>
          <p:cNvPr id="139321" name="Text Box 57"/>
          <p:cNvSpPr txBox="1">
            <a:spLocks noChangeArrowheads="1"/>
          </p:cNvSpPr>
          <p:nvPr/>
        </p:nvSpPr>
        <p:spPr bwMode="auto">
          <a:xfrm>
            <a:off x="4794250" y="163512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add</a:t>
            </a:r>
          </a:p>
        </p:txBody>
      </p:sp>
      <p:sp>
        <p:nvSpPr>
          <p:cNvPr id="139322" name="Text Box 58"/>
          <p:cNvSpPr txBox="1">
            <a:spLocks noChangeArrowheads="1"/>
          </p:cNvSpPr>
          <p:nvPr/>
        </p:nvSpPr>
        <p:spPr bwMode="auto">
          <a:xfrm>
            <a:off x="54038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9323" name="Text Box 59"/>
          <p:cNvSpPr txBox="1">
            <a:spLocks noChangeArrowheads="1"/>
          </p:cNvSpPr>
          <p:nvPr/>
        </p:nvSpPr>
        <p:spPr bwMode="auto">
          <a:xfrm>
            <a:off x="5937250" y="2168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9324" name="Text Box 60"/>
          <p:cNvSpPr txBox="1">
            <a:spLocks noChangeArrowheads="1"/>
          </p:cNvSpPr>
          <p:nvPr/>
        </p:nvSpPr>
        <p:spPr bwMode="auto">
          <a:xfrm>
            <a:off x="5327650" y="1635125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param_decl</a:t>
            </a:r>
          </a:p>
        </p:txBody>
      </p:sp>
      <p:sp>
        <p:nvSpPr>
          <p:cNvPr id="139325" name="Text Box 61"/>
          <p:cNvSpPr txBox="1">
            <a:spLocks noChangeArrowheads="1"/>
          </p:cNvSpPr>
          <p:nvPr/>
        </p:nvSpPr>
        <p:spPr bwMode="auto">
          <a:xfrm>
            <a:off x="7004050" y="1635125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var_decl</a:t>
            </a:r>
          </a:p>
        </p:txBody>
      </p:sp>
      <p:sp>
        <p:nvSpPr>
          <p:cNvPr id="139326" name="Text Box 62"/>
          <p:cNvSpPr txBox="1">
            <a:spLocks noChangeArrowheads="1"/>
          </p:cNvSpPr>
          <p:nvPr/>
        </p:nvSpPr>
        <p:spPr bwMode="auto">
          <a:xfrm>
            <a:off x="72326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39327" name="Text Box 63"/>
          <p:cNvSpPr txBox="1">
            <a:spLocks noChangeArrowheads="1"/>
          </p:cNvSpPr>
          <p:nvPr/>
        </p:nvSpPr>
        <p:spPr bwMode="auto">
          <a:xfrm>
            <a:off x="7766050" y="216852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</a:t>
            </a:r>
          </a:p>
        </p:txBody>
      </p:sp>
      <p:sp>
        <p:nvSpPr>
          <p:cNvPr id="139328" name="Line 64"/>
          <p:cNvSpPr>
            <a:spLocks noChangeShapeType="1"/>
          </p:cNvSpPr>
          <p:nvPr/>
        </p:nvSpPr>
        <p:spPr bwMode="auto">
          <a:xfrm>
            <a:off x="51752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29" name="Line 65"/>
          <p:cNvSpPr>
            <a:spLocks noChangeShapeType="1"/>
          </p:cNvSpPr>
          <p:nvPr/>
        </p:nvSpPr>
        <p:spPr bwMode="auto">
          <a:xfrm>
            <a:off x="57086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30" name="Line 66"/>
          <p:cNvSpPr>
            <a:spLocks noChangeShapeType="1"/>
          </p:cNvSpPr>
          <p:nvPr/>
        </p:nvSpPr>
        <p:spPr bwMode="auto">
          <a:xfrm>
            <a:off x="56324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31" name="Line 67"/>
          <p:cNvSpPr>
            <a:spLocks noChangeShapeType="1"/>
          </p:cNvSpPr>
          <p:nvPr/>
        </p:nvSpPr>
        <p:spPr bwMode="auto">
          <a:xfrm>
            <a:off x="60896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32" name="Line 68"/>
          <p:cNvSpPr>
            <a:spLocks noChangeShapeType="1"/>
          </p:cNvSpPr>
          <p:nvPr/>
        </p:nvSpPr>
        <p:spPr bwMode="auto">
          <a:xfrm>
            <a:off x="73850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33" name="Line 69"/>
          <p:cNvSpPr>
            <a:spLocks noChangeShapeType="1"/>
          </p:cNvSpPr>
          <p:nvPr/>
        </p:nvSpPr>
        <p:spPr bwMode="auto">
          <a:xfrm>
            <a:off x="79184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34" name="Line 70"/>
          <p:cNvSpPr>
            <a:spLocks noChangeShapeType="1"/>
          </p:cNvSpPr>
          <p:nvPr/>
        </p:nvSpPr>
        <p:spPr bwMode="auto">
          <a:xfrm>
            <a:off x="6546850" y="1406525"/>
            <a:ext cx="609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35" name="Line 71"/>
          <p:cNvSpPr>
            <a:spLocks noChangeShapeType="1"/>
          </p:cNvSpPr>
          <p:nvPr/>
        </p:nvSpPr>
        <p:spPr bwMode="auto">
          <a:xfrm>
            <a:off x="4260850" y="644525"/>
            <a:ext cx="9144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36" name="Text Box 72"/>
          <p:cNvSpPr txBox="1">
            <a:spLocks noChangeArrowheads="1"/>
          </p:cNvSpPr>
          <p:nvPr/>
        </p:nvSpPr>
        <p:spPr bwMode="auto">
          <a:xfrm>
            <a:off x="7315200" y="9906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statements</a:t>
            </a:r>
          </a:p>
        </p:txBody>
      </p:sp>
      <p:sp>
        <p:nvSpPr>
          <p:cNvPr id="139337" name="Line 73"/>
          <p:cNvSpPr>
            <a:spLocks noChangeShapeType="1"/>
          </p:cNvSpPr>
          <p:nvPr/>
        </p:nvSpPr>
        <p:spPr bwMode="auto">
          <a:xfrm>
            <a:off x="6629400" y="1219200"/>
            <a:ext cx="685800" cy="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38" name="Rectangle 74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339" name="Rectangle 75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340" name="Rectangle 76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139341" name="Text Box 77"/>
          <p:cNvSpPr txBox="1">
            <a:spLocks noChangeArrowheads="1"/>
          </p:cNvSpPr>
          <p:nvPr/>
        </p:nvSpPr>
        <p:spPr bwMode="auto">
          <a:xfrm>
            <a:off x="152400" y="16002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39342" name="Freeform 78"/>
          <p:cNvSpPr>
            <a:spLocks/>
          </p:cNvSpPr>
          <p:nvPr/>
        </p:nvSpPr>
        <p:spPr bwMode="auto">
          <a:xfrm>
            <a:off x="1600200" y="1905000"/>
            <a:ext cx="103505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" y="195"/>
              </a:cxn>
              <a:cxn ang="0">
                <a:pos x="48" y="720"/>
              </a:cxn>
            </a:cxnLst>
            <a:rect l="0" t="0" r="r" b="b"/>
            <a:pathLst>
              <a:path w="652" h="720">
                <a:moveTo>
                  <a:pt x="0" y="0"/>
                </a:moveTo>
                <a:cubicBezTo>
                  <a:pt x="107" y="32"/>
                  <a:pt x="636" y="75"/>
                  <a:pt x="644" y="195"/>
                </a:cubicBezTo>
                <a:cubicBezTo>
                  <a:pt x="652" y="315"/>
                  <a:pt x="172" y="611"/>
                  <a:pt x="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43" name="Freeform 79"/>
          <p:cNvSpPr>
            <a:spLocks/>
          </p:cNvSpPr>
          <p:nvPr/>
        </p:nvSpPr>
        <p:spPr bwMode="auto">
          <a:xfrm>
            <a:off x="1095375" y="2635250"/>
            <a:ext cx="8047038" cy="2041525"/>
          </a:xfrm>
          <a:custGeom>
            <a:avLst/>
            <a:gdLst/>
            <a:ahLst/>
            <a:cxnLst>
              <a:cxn ang="0">
                <a:pos x="4212" y="1286"/>
              </a:cxn>
              <a:cxn ang="0">
                <a:pos x="4944" y="980"/>
              </a:cxn>
              <a:cxn ang="0">
                <a:pos x="4488" y="218"/>
              </a:cxn>
              <a:cxn ang="0">
                <a:pos x="1457" y="31"/>
              </a:cxn>
              <a:cxn ang="0">
                <a:pos x="845" y="31"/>
              </a:cxn>
              <a:cxn ang="0">
                <a:pos x="136" y="140"/>
              </a:cxn>
              <a:cxn ang="0">
                <a:pos x="27" y="288"/>
              </a:cxn>
            </a:cxnLst>
            <a:rect l="0" t="0" r="r" b="b"/>
            <a:pathLst>
              <a:path w="5069" h="1286">
                <a:moveTo>
                  <a:pt x="4212" y="1286"/>
                </a:moveTo>
                <a:cubicBezTo>
                  <a:pt x="4334" y="1234"/>
                  <a:pt x="4898" y="1158"/>
                  <a:pt x="4944" y="980"/>
                </a:cubicBezTo>
                <a:cubicBezTo>
                  <a:pt x="4990" y="802"/>
                  <a:pt x="5069" y="376"/>
                  <a:pt x="4488" y="218"/>
                </a:cubicBezTo>
                <a:cubicBezTo>
                  <a:pt x="3907" y="60"/>
                  <a:pt x="2064" y="62"/>
                  <a:pt x="1457" y="31"/>
                </a:cubicBezTo>
                <a:cubicBezTo>
                  <a:pt x="850" y="0"/>
                  <a:pt x="1065" y="13"/>
                  <a:pt x="845" y="31"/>
                </a:cubicBezTo>
                <a:cubicBezTo>
                  <a:pt x="625" y="49"/>
                  <a:pt x="272" y="97"/>
                  <a:pt x="136" y="140"/>
                </a:cubicBezTo>
                <a:cubicBezTo>
                  <a:pt x="0" y="183"/>
                  <a:pt x="50" y="257"/>
                  <a:pt x="27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25082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25082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7462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8986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3803650" y="31242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288925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889250" y="4267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889250" y="4267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12725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205105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 flipH="1">
            <a:off x="2584450" y="4495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755650" y="3505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7556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05" name="Line 17"/>
          <p:cNvSpPr>
            <a:spLocks noChangeShapeType="1"/>
          </p:cNvSpPr>
          <p:nvPr/>
        </p:nvSpPr>
        <p:spPr bwMode="auto">
          <a:xfrm flipV="1">
            <a:off x="1212850" y="2971800"/>
            <a:ext cx="114141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6" name="Line 18"/>
          <p:cNvSpPr>
            <a:spLocks noChangeShapeType="1"/>
          </p:cNvSpPr>
          <p:nvPr/>
        </p:nvSpPr>
        <p:spPr bwMode="auto">
          <a:xfrm>
            <a:off x="121285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2508250" y="2743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28892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679450" y="44958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descriptor</a:t>
            </a:r>
          </a:p>
          <a:p>
            <a:pPr algn="ctr"/>
            <a:r>
              <a:rPr lang="en-US"/>
              <a:t>for 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1974850" y="5410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1974850" y="5791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4641850" y="510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4598988" y="4419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15" name="Line 27"/>
          <p:cNvSpPr>
            <a:spLocks noChangeShapeType="1"/>
          </p:cNvSpPr>
          <p:nvPr/>
        </p:nvSpPr>
        <p:spPr bwMode="auto">
          <a:xfrm>
            <a:off x="5056188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4641850" y="54864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3836988" y="4419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3879850" y="548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40319" name="Text Box 31"/>
          <p:cNvSpPr txBox="1">
            <a:spLocks noChangeArrowheads="1"/>
          </p:cNvSpPr>
          <p:nvPr/>
        </p:nvSpPr>
        <p:spPr bwMode="auto">
          <a:xfrm>
            <a:off x="5894388" y="44196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descriptor</a:t>
            </a:r>
          </a:p>
        </p:txBody>
      </p:sp>
      <p:sp>
        <p:nvSpPr>
          <p:cNvPr id="140320" name="Line 32"/>
          <p:cNvSpPr>
            <a:spLocks noChangeShapeType="1"/>
          </p:cNvSpPr>
          <p:nvPr/>
        </p:nvSpPr>
        <p:spPr bwMode="auto">
          <a:xfrm>
            <a:off x="5099050" y="57150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21" name="Text Box 33"/>
          <p:cNvSpPr txBox="1">
            <a:spLocks noChangeArrowheads="1"/>
          </p:cNvSpPr>
          <p:nvPr/>
        </p:nvSpPr>
        <p:spPr bwMode="auto">
          <a:xfrm>
            <a:off x="6013450" y="548640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local descriptor</a:t>
            </a:r>
          </a:p>
        </p:txBody>
      </p:sp>
      <p:sp>
        <p:nvSpPr>
          <p:cNvPr id="140322" name="Line 34"/>
          <p:cNvSpPr>
            <a:spLocks noChangeShapeType="1"/>
          </p:cNvSpPr>
          <p:nvPr/>
        </p:nvSpPr>
        <p:spPr bwMode="auto">
          <a:xfrm flipV="1">
            <a:off x="502285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23" name="Rectangle 35"/>
          <p:cNvSpPr>
            <a:spLocks noChangeArrowheads="1"/>
          </p:cNvSpPr>
          <p:nvPr/>
        </p:nvSpPr>
        <p:spPr bwMode="auto">
          <a:xfrm>
            <a:off x="4598988" y="3657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24" name="Rectangle 36"/>
          <p:cNvSpPr>
            <a:spLocks noChangeArrowheads="1"/>
          </p:cNvSpPr>
          <p:nvPr/>
        </p:nvSpPr>
        <p:spPr bwMode="auto">
          <a:xfrm>
            <a:off x="4598988" y="4038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25" name="Rectangle 37"/>
          <p:cNvSpPr>
            <a:spLocks noChangeArrowheads="1"/>
          </p:cNvSpPr>
          <p:nvPr/>
        </p:nvSpPr>
        <p:spPr bwMode="auto">
          <a:xfrm>
            <a:off x="3836988" y="4038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40326" name="Line 38"/>
          <p:cNvSpPr>
            <a:spLocks noChangeShapeType="1"/>
          </p:cNvSpPr>
          <p:nvPr/>
        </p:nvSpPr>
        <p:spPr bwMode="auto">
          <a:xfrm>
            <a:off x="4979988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27" name="Text Box 39"/>
          <p:cNvSpPr txBox="1">
            <a:spLocks noChangeArrowheads="1"/>
          </p:cNvSpPr>
          <p:nvPr/>
        </p:nvSpPr>
        <p:spPr bwMode="auto">
          <a:xfrm>
            <a:off x="5818188" y="4038600"/>
            <a:ext cx="269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450850" y="5257800"/>
            <a:ext cx="1401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Method </a:t>
            </a:r>
          </a:p>
          <a:p>
            <a:r>
              <a:rPr lang="en-US"/>
              <a:t>descriptor</a:t>
            </a:r>
          </a:p>
          <a:p>
            <a:r>
              <a:rPr lang="en-US"/>
              <a:t>for add</a:t>
            </a:r>
          </a:p>
        </p:txBody>
      </p:sp>
      <p:sp>
        <p:nvSpPr>
          <p:cNvPr id="140331" name="Freeform 43"/>
          <p:cNvSpPr>
            <a:spLocks/>
          </p:cNvSpPr>
          <p:nvPr/>
        </p:nvSpPr>
        <p:spPr bwMode="auto">
          <a:xfrm>
            <a:off x="3498850" y="2806700"/>
            <a:ext cx="3740150" cy="1190625"/>
          </a:xfrm>
          <a:custGeom>
            <a:avLst/>
            <a:gdLst/>
            <a:ahLst/>
            <a:cxnLst>
              <a:cxn ang="0">
                <a:pos x="960" y="684"/>
              </a:cxn>
              <a:cxn ang="0">
                <a:pos x="2066" y="653"/>
              </a:cxn>
              <a:cxn ang="0">
                <a:pos x="2012" y="100"/>
              </a:cxn>
              <a:cxn ang="0">
                <a:pos x="0" y="56"/>
              </a:cxn>
            </a:cxnLst>
            <a:rect l="0" t="0" r="r" b="b"/>
            <a:pathLst>
              <a:path w="2356" h="750">
                <a:moveTo>
                  <a:pt x="960" y="684"/>
                </a:moveTo>
                <a:cubicBezTo>
                  <a:pt x="1144" y="679"/>
                  <a:pt x="1891" y="750"/>
                  <a:pt x="2066" y="653"/>
                </a:cubicBezTo>
                <a:cubicBezTo>
                  <a:pt x="2241" y="556"/>
                  <a:pt x="2356" y="200"/>
                  <a:pt x="2012" y="100"/>
                </a:cubicBezTo>
                <a:cubicBezTo>
                  <a:pt x="1668" y="0"/>
                  <a:pt x="419" y="65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33" name="Text Box 45"/>
          <p:cNvSpPr txBox="1">
            <a:spLocks noChangeArrowheads="1"/>
          </p:cNvSpPr>
          <p:nvPr/>
        </p:nvSpPr>
        <p:spPr bwMode="auto">
          <a:xfrm>
            <a:off x="2873375" y="3048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class_decl</a:t>
            </a:r>
          </a:p>
        </p:txBody>
      </p: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2355850" y="10255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vector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3422650" y="10255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3422650" y="17113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3956050" y="1711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140339" name="Line 51"/>
          <p:cNvSpPr>
            <a:spLocks noChangeShapeType="1"/>
          </p:cNvSpPr>
          <p:nvPr/>
        </p:nvSpPr>
        <p:spPr bwMode="auto">
          <a:xfrm flipH="1">
            <a:off x="30416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40" name="Line 52"/>
          <p:cNvSpPr>
            <a:spLocks noChangeShapeType="1"/>
          </p:cNvSpPr>
          <p:nvPr/>
        </p:nvSpPr>
        <p:spPr bwMode="auto">
          <a:xfrm>
            <a:off x="38798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41" name="Line 53"/>
          <p:cNvSpPr>
            <a:spLocks noChangeShapeType="1"/>
          </p:cNvSpPr>
          <p:nvPr/>
        </p:nvSpPr>
        <p:spPr bwMode="auto">
          <a:xfrm flipH="1">
            <a:off x="3727450" y="1406525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42" name="Line 54"/>
          <p:cNvSpPr>
            <a:spLocks noChangeShapeType="1"/>
          </p:cNvSpPr>
          <p:nvPr/>
        </p:nvSpPr>
        <p:spPr bwMode="auto">
          <a:xfrm>
            <a:off x="4108450" y="14827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4870450" y="1025525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method_decl</a:t>
            </a:r>
          </a:p>
        </p:txBody>
      </p:sp>
      <p:sp>
        <p:nvSpPr>
          <p:cNvPr id="140345" name="Text Box 57"/>
          <p:cNvSpPr txBox="1">
            <a:spLocks noChangeArrowheads="1"/>
          </p:cNvSpPr>
          <p:nvPr/>
        </p:nvSpPr>
        <p:spPr bwMode="auto">
          <a:xfrm>
            <a:off x="4794250" y="163512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add</a:t>
            </a:r>
          </a:p>
        </p:txBody>
      </p:sp>
      <p:sp>
        <p:nvSpPr>
          <p:cNvPr id="140346" name="Text Box 58"/>
          <p:cNvSpPr txBox="1">
            <a:spLocks noChangeArrowheads="1"/>
          </p:cNvSpPr>
          <p:nvPr/>
        </p:nvSpPr>
        <p:spPr bwMode="auto">
          <a:xfrm>
            <a:off x="54038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140347" name="Text Box 59"/>
          <p:cNvSpPr txBox="1">
            <a:spLocks noChangeArrowheads="1"/>
          </p:cNvSpPr>
          <p:nvPr/>
        </p:nvSpPr>
        <p:spPr bwMode="auto">
          <a:xfrm>
            <a:off x="5937250" y="2168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140348" name="Text Box 60"/>
          <p:cNvSpPr txBox="1">
            <a:spLocks noChangeArrowheads="1"/>
          </p:cNvSpPr>
          <p:nvPr/>
        </p:nvSpPr>
        <p:spPr bwMode="auto">
          <a:xfrm>
            <a:off x="5327650" y="1635125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140349" name="Text Box 61"/>
          <p:cNvSpPr txBox="1">
            <a:spLocks noChangeArrowheads="1"/>
          </p:cNvSpPr>
          <p:nvPr/>
        </p:nvSpPr>
        <p:spPr bwMode="auto">
          <a:xfrm>
            <a:off x="7004050" y="1635125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var_decl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40350" name="Text Box 62"/>
          <p:cNvSpPr txBox="1">
            <a:spLocks noChangeArrowheads="1"/>
          </p:cNvSpPr>
          <p:nvPr/>
        </p:nvSpPr>
        <p:spPr bwMode="auto">
          <a:xfrm>
            <a:off x="72326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40351" name="Text Box 63"/>
          <p:cNvSpPr txBox="1">
            <a:spLocks noChangeArrowheads="1"/>
          </p:cNvSpPr>
          <p:nvPr/>
        </p:nvSpPr>
        <p:spPr bwMode="auto">
          <a:xfrm>
            <a:off x="7766050" y="216852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40352" name="Line 64"/>
          <p:cNvSpPr>
            <a:spLocks noChangeShapeType="1"/>
          </p:cNvSpPr>
          <p:nvPr/>
        </p:nvSpPr>
        <p:spPr bwMode="auto">
          <a:xfrm>
            <a:off x="51752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53" name="Line 65"/>
          <p:cNvSpPr>
            <a:spLocks noChangeShapeType="1"/>
          </p:cNvSpPr>
          <p:nvPr/>
        </p:nvSpPr>
        <p:spPr bwMode="auto">
          <a:xfrm>
            <a:off x="57086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54" name="Line 66"/>
          <p:cNvSpPr>
            <a:spLocks noChangeShapeType="1"/>
          </p:cNvSpPr>
          <p:nvPr/>
        </p:nvSpPr>
        <p:spPr bwMode="auto">
          <a:xfrm>
            <a:off x="56324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55" name="Line 67"/>
          <p:cNvSpPr>
            <a:spLocks noChangeShapeType="1"/>
          </p:cNvSpPr>
          <p:nvPr/>
        </p:nvSpPr>
        <p:spPr bwMode="auto">
          <a:xfrm>
            <a:off x="60896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56" name="Line 68"/>
          <p:cNvSpPr>
            <a:spLocks noChangeShapeType="1"/>
          </p:cNvSpPr>
          <p:nvPr/>
        </p:nvSpPr>
        <p:spPr bwMode="auto">
          <a:xfrm>
            <a:off x="73850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57" name="Line 69"/>
          <p:cNvSpPr>
            <a:spLocks noChangeShapeType="1"/>
          </p:cNvSpPr>
          <p:nvPr/>
        </p:nvSpPr>
        <p:spPr bwMode="auto">
          <a:xfrm>
            <a:off x="79184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58" name="Line 70"/>
          <p:cNvSpPr>
            <a:spLocks noChangeShapeType="1"/>
          </p:cNvSpPr>
          <p:nvPr/>
        </p:nvSpPr>
        <p:spPr bwMode="auto">
          <a:xfrm>
            <a:off x="6546850" y="1406525"/>
            <a:ext cx="609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59" name="Line 71"/>
          <p:cNvSpPr>
            <a:spLocks noChangeShapeType="1"/>
          </p:cNvSpPr>
          <p:nvPr/>
        </p:nvSpPr>
        <p:spPr bwMode="auto">
          <a:xfrm>
            <a:off x="4260850" y="644525"/>
            <a:ext cx="9144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61" name="Text Box 73"/>
          <p:cNvSpPr txBox="1">
            <a:spLocks noChangeArrowheads="1"/>
          </p:cNvSpPr>
          <p:nvPr/>
        </p:nvSpPr>
        <p:spPr bwMode="auto">
          <a:xfrm>
            <a:off x="7315200" y="9906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statements</a:t>
            </a:r>
          </a:p>
        </p:txBody>
      </p:sp>
      <p:sp>
        <p:nvSpPr>
          <p:cNvPr id="140362" name="Line 74"/>
          <p:cNvSpPr>
            <a:spLocks noChangeShapeType="1"/>
          </p:cNvSpPr>
          <p:nvPr/>
        </p:nvSpPr>
        <p:spPr bwMode="auto">
          <a:xfrm>
            <a:off x="6629400" y="1219200"/>
            <a:ext cx="685800" cy="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63" name="Line 75"/>
          <p:cNvSpPr>
            <a:spLocks noChangeShapeType="1"/>
          </p:cNvSpPr>
          <p:nvPr/>
        </p:nvSpPr>
        <p:spPr bwMode="auto">
          <a:xfrm flipV="1">
            <a:off x="2355850" y="5334000"/>
            <a:ext cx="21399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64" name="Rectangle 76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65" name="Rectangle 77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366" name="Rectangle 78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152400" y="16002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40368" name="Freeform 80"/>
          <p:cNvSpPr>
            <a:spLocks/>
          </p:cNvSpPr>
          <p:nvPr/>
        </p:nvSpPr>
        <p:spPr bwMode="auto">
          <a:xfrm>
            <a:off x="1600200" y="1905000"/>
            <a:ext cx="103505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" y="195"/>
              </a:cxn>
              <a:cxn ang="0">
                <a:pos x="48" y="720"/>
              </a:cxn>
            </a:cxnLst>
            <a:rect l="0" t="0" r="r" b="b"/>
            <a:pathLst>
              <a:path w="652" h="720">
                <a:moveTo>
                  <a:pt x="0" y="0"/>
                </a:moveTo>
                <a:cubicBezTo>
                  <a:pt x="107" y="32"/>
                  <a:pt x="636" y="75"/>
                  <a:pt x="644" y="195"/>
                </a:cubicBezTo>
                <a:cubicBezTo>
                  <a:pt x="652" y="315"/>
                  <a:pt x="172" y="611"/>
                  <a:pt x="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69" name="Freeform 81"/>
          <p:cNvSpPr>
            <a:spLocks/>
          </p:cNvSpPr>
          <p:nvPr/>
        </p:nvSpPr>
        <p:spPr bwMode="auto">
          <a:xfrm>
            <a:off x="1095375" y="2635250"/>
            <a:ext cx="8047038" cy="2016125"/>
          </a:xfrm>
          <a:custGeom>
            <a:avLst/>
            <a:gdLst/>
            <a:ahLst/>
            <a:cxnLst>
              <a:cxn ang="0">
                <a:pos x="4204" y="1270"/>
              </a:cxn>
              <a:cxn ang="0">
                <a:pos x="4944" y="980"/>
              </a:cxn>
              <a:cxn ang="0">
                <a:pos x="4488" y="218"/>
              </a:cxn>
              <a:cxn ang="0">
                <a:pos x="1457" y="31"/>
              </a:cxn>
              <a:cxn ang="0">
                <a:pos x="845" y="31"/>
              </a:cxn>
              <a:cxn ang="0">
                <a:pos x="136" y="140"/>
              </a:cxn>
              <a:cxn ang="0">
                <a:pos x="27" y="288"/>
              </a:cxn>
            </a:cxnLst>
            <a:rect l="0" t="0" r="r" b="b"/>
            <a:pathLst>
              <a:path w="5069" h="1270">
                <a:moveTo>
                  <a:pt x="4204" y="1270"/>
                </a:moveTo>
                <a:cubicBezTo>
                  <a:pt x="4327" y="1220"/>
                  <a:pt x="4897" y="1155"/>
                  <a:pt x="4944" y="980"/>
                </a:cubicBezTo>
                <a:cubicBezTo>
                  <a:pt x="4991" y="805"/>
                  <a:pt x="5069" y="376"/>
                  <a:pt x="4488" y="218"/>
                </a:cubicBezTo>
                <a:cubicBezTo>
                  <a:pt x="3907" y="60"/>
                  <a:pt x="2064" y="62"/>
                  <a:pt x="1457" y="31"/>
                </a:cubicBezTo>
                <a:cubicBezTo>
                  <a:pt x="850" y="0"/>
                  <a:pt x="1065" y="13"/>
                  <a:pt x="845" y="31"/>
                </a:cubicBezTo>
                <a:cubicBezTo>
                  <a:pt x="625" y="49"/>
                  <a:pt x="272" y="97"/>
                  <a:pt x="136" y="140"/>
                </a:cubicBezTo>
                <a:cubicBezTo>
                  <a:pt x="0" y="183"/>
                  <a:pt x="50" y="257"/>
                  <a:pt x="27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438400"/>
            <a:ext cx="8382000" cy="1143000"/>
          </a:xfrm>
        </p:spPr>
        <p:txBody>
          <a:bodyPr/>
          <a:lstStyle/>
          <a:p>
            <a:r>
              <a:rPr lang="en-US"/>
              <a:t>From Abstract Syntax Trees to Intermediate Representation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v[i]+x;  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</a:t>
            </a:r>
            <a:r>
              <a:rPr lang="en-US" sz="3200">
                <a:solidFill>
                  <a:srgbClr val="FF0000"/>
                </a:solidFill>
              </a:rPr>
              <a:t>i</a:t>
            </a:r>
            <a:r>
              <a:rPr lang="en-US" sz="3200"/>
              <a:t>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v[i]+x;  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ldl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47493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Invoking Vector Add Method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vect.add(1);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Create Activation Record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/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</a:t>
            </a:r>
            <a:r>
              <a:rPr lang="en-US" sz="3200">
                <a:solidFill>
                  <a:srgbClr val="FF0000"/>
                </a:solidFill>
              </a:rPr>
              <a:t>v</a:t>
            </a:r>
            <a:r>
              <a:rPr lang="en-US" sz="3200"/>
              <a:t>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v[i]+x;  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ldf</a:t>
            </a:r>
            <a:endParaRPr lang="en-US"/>
          </a:p>
        </p:txBody>
      </p:sp>
      <p:sp>
        <p:nvSpPr>
          <p:cNvPr id="148516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17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</a:t>
            </a:r>
            <a:r>
              <a:rPr lang="en-US" sz="3200">
                <a:solidFill>
                  <a:srgbClr val="FFE175"/>
                </a:solidFill>
              </a:rPr>
              <a:t>v</a:t>
            </a:r>
            <a:r>
              <a:rPr lang="en-US" sz="3200">
                <a:solidFill>
                  <a:srgbClr val="FF0000"/>
                </a:solidFill>
              </a:rPr>
              <a:t>.length</a:t>
            </a:r>
            <a:r>
              <a:rPr lang="en-US" sz="320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v[i]+x;  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len</a:t>
            </a:r>
            <a:endParaRPr lang="en-US"/>
          </a:p>
        </p:txBody>
      </p:sp>
      <p:sp>
        <p:nvSpPr>
          <p:cNvPr id="149538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ldf</a:t>
            </a:r>
            <a:endParaRPr lang="en-US"/>
          </a:p>
        </p:txBody>
      </p:sp>
      <p:sp>
        <p:nvSpPr>
          <p:cNvPr id="149539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40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41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</a:t>
            </a:r>
            <a:r>
              <a:rPr lang="en-US" sz="3200">
                <a:solidFill>
                  <a:srgbClr val="FFE175"/>
                </a:solidFill>
              </a:rPr>
              <a:t>i</a:t>
            </a:r>
            <a:r>
              <a:rPr lang="en-US" sz="3200"/>
              <a:t> </a:t>
            </a:r>
            <a:r>
              <a:rPr lang="en-US" sz="3200">
                <a:solidFill>
                  <a:srgbClr val="FF0000"/>
                </a:solidFill>
              </a:rPr>
              <a:t>&lt;</a:t>
            </a:r>
            <a:r>
              <a:rPr lang="en-US" sz="3200"/>
              <a:t> </a:t>
            </a:r>
            <a:r>
              <a:rPr lang="en-US" sz="3200">
                <a:solidFill>
                  <a:srgbClr val="FFE175"/>
                </a:solidFill>
              </a:rPr>
              <a:t>v.length</a:t>
            </a:r>
            <a:r>
              <a:rPr lang="en-US" sz="320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v[i]+x;  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ldl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&lt;</a:t>
            </a:r>
            <a:endParaRPr lang="en-US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len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50551" name="Line 2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52" name="Line 2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62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ldf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50563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64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65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</a:t>
            </a:r>
            <a:r>
              <a:rPr lang="en-US" sz="3200">
                <a:solidFill>
                  <a:srgbClr val="FF0000"/>
                </a:solidFill>
              </a:rPr>
              <a:t>v</a:t>
            </a:r>
            <a:r>
              <a:rPr lang="en-US" sz="3200"/>
              <a:t>[i]+x;  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&lt;</a:t>
            </a:r>
            <a:endParaRPr lang="en-US"/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2" name="Text Box 28"/>
          <p:cNvSpPr txBox="1">
            <a:spLocks noChangeArrowheads="1"/>
          </p:cNvSpPr>
          <p:nvPr/>
        </p:nvSpPr>
        <p:spPr bwMode="auto">
          <a:xfrm>
            <a:off x="3886200" y="48006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ldf</a:t>
            </a:r>
            <a:endParaRPr lang="en-US"/>
          </a:p>
        </p:txBody>
      </p:sp>
      <p:sp>
        <p:nvSpPr>
          <p:cNvPr id="154654" name="Line 30"/>
          <p:cNvSpPr>
            <a:spLocks noChangeShapeType="1"/>
          </p:cNvSpPr>
          <p:nvPr/>
        </p:nvSpPr>
        <p:spPr bwMode="auto">
          <a:xfrm flipH="1">
            <a:off x="2133600" y="5105400"/>
            <a:ext cx="1828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1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v[</a:t>
            </a:r>
            <a:r>
              <a:rPr lang="en-US" sz="3200">
                <a:solidFill>
                  <a:srgbClr val="FF0000"/>
                </a:solidFill>
              </a:rPr>
              <a:t>i</a:t>
            </a:r>
            <a:r>
              <a:rPr lang="en-US" sz="3200"/>
              <a:t>]+x;  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&lt;</a:t>
            </a:r>
            <a:endParaRPr lang="en-US"/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4495800" y="4800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ldl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74" name="Line 26"/>
          <p:cNvSpPr>
            <a:spLocks noChangeShapeType="1"/>
          </p:cNvSpPr>
          <p:nvPr/>
        </p:nvSpPr>
        <p:spPr bwMode="auto">
          <a:xfrm flipH="1">
            <a:off x="4419600" y="52578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76" name="Text Box 28"/>
          <p:cNvSpPr txBox="1">
            <a:spLocks noChangeArrowheads="1"/>
          </p:cNvSpPr>
          <p:nvPr/>
        </p:nvSpPr>
        <p:spPr bwMode="auto">
          <a:xfrm>
            <a:off x="3886200" y="48006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55678" name="Line 30"/>
          <p:cNvSpPr>
            <a:spLocks noChangeShapeType="1"/>
          </p:cNvSpPr>
          <p:nvPr/>
        </p:nvSpPr>
        <p:spPr bwMode="auto">
          <a:xfrm flipH="1">
            <a:off x="2133600" y="51054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82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55683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85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</a:t>
            </a:r>
            <a:r>
              <a:rPr lang="en-US" sz="3200">
                <a:solidFill>
                  <a:srgbClr val="FFE175"/>
                </a:solidFill>
              </a:rPr>
              <a:t>v</a:t>
            </a:r>
            <a:r>
              <a:rPr lang="en-US" sz="3200">
                <a:solidFill>
                  <a:srgbClr val="FF0000"/>
                </a:solidFill>
              </a:rPr>
              <a:t>[</a:t>
            </a:r>
            <a:r>
              <a:rPr lang="en-US" sz="3200">
                <a:solidFill>
                  <a:srgbClr val="FFE175"/>
                </a:solidFill>
              </a:rPr>
              <a:t>i</a:t>
            </a:r>
            <a:r>
              <a:rPr lang="en-US" sz="3200">
                <a:solidFill>
                  <a:srgbClr val="FF0000"/>
                </a:solidFill>
              </a:rPr>
              <a:t>]</a:t>
            </a:r>
            <a:r>
              <a:rPr lang="en-US" sz="3200"/>
              <a:t>+x;  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&lt;</a:t>
            </a:r>
            <a:endParaRPr lang="en-US"/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4191000" y="41910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lda</a:t>
            </a:r>
            <a:endParaRPr lang="en-US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4572000" y="46482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4495800" y="4800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ldl</a:t>
            </a:r>
            <a:endParaRPr lang="en-US"/>
          </a:p>
        </p:txBody>
      </p:sp>
      <p:sp>
        <p:nvSpPr>
          <p:cNvPr id="156695" name="Line 2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8" name="Line 26"/>
          <p:cNvSpPr>
            <a:spLocks noChangeShapeType="1"/>
          </p:cNvSpPr>
          <p:nvPr/>
        </p:nvSpPr>
        <p:spPr bwMode="auto">
          <a:xfrm flipH="1">
            <a:off x="4419600" y="5257800"/>
            <a:ext cx="3048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3886200" y="48006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ldf</a:t>
            </a:r>
            <a:endParaRPr lang="en-US"/>
          </a:p>
        </p:txBody>
      </p:sp>
      <p:sp>
        <p:nvSpPr>
          <p:cNvPr id="156701" name="Line 29"/>
          <p:cNvSpPr>
            <a:spLocks noChangeShapeType="1"/>
          </p:cNvSpPr>
          <p:nvPr/>
        </p:nvSpPr>
        <p:spPr bwMode="auto">
          <a:xfrm flipH="1">
            <a:off x="4191000" y="4648200"/>
            <a:ext cx="1524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2" name="Line 30"/>
          <p:cNvSpPr>
            <a:spLocks noChangeShapeType="1"/>
          </p:cNvSpPr>
          <p:nvPr/>
        </p:nvSpPr>
        <p:spPr bwMode="auto">
          <a:xfrm flipH="1">
            <a:off x="2133600" y="5105400"/>
            <a:ext cx="18288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56707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8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09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v[i]+</a:t>
            </a:r>
            <a:r>
              <a:rPr lang="en-US" sz="3200">
                <a:solidFill>
                  <a:srgbClr val="FF0000"/>
                </a:solidFill>
              </a:rPr>
              <a:t>x</a:t>
            </a:r>
            <a:r>
              <a:rPr lang="en-US" sz="3200"/>
              <a:t>;  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&lt;</a:t>
            </a:r>
            <a:endParaRPr lang="en-US"/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4191000" y="41910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lda</a:t>
            </a:r>
            <a:endParaRPr lang="en-US"/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5181600" y="41910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ldp</a:t>
            </a:r>
            <a:endParaRPr lang="en-US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>
            <a:off x="45720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4495800" y="4800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57719" name="Line 2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0" name="Line 2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1" name="Line 25"/>
          <p:cNvSpPr>
            <a:spLocks noChangeShapeType="1"/>
          </p:cNvSpPr>
          <p:nvPr/>
        </p:nvSpPr>
        <p:spPr bwMode="auto">
          <a:xfrm>
            <a:off x="5486400" y="46482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2" name="Line 26"/>
          <p:cNvSpPr>
            <a:spLocks noChangeShapeType="1"/>
          </p:cNvSpPr>
          <p:nvPr/>
        </p:nvSpPr>
        <p:spPr bwMode="auto">
          <a:xfrm flipH="1">
            <a:off x="4419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3886200" y="48006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57725" name="Line 29"/>
          <p:cNvSpPr>
            <a:spLocks noChangeShapeType="1"/>
          </p:cNvSpPr>
          <p:nvPr/>
        </p:nvSpPr>
        <p:spPr bwMode="auto">
          <a:xfrm flipH="1">
            <a:off x="41910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6" name="Line 30"/>
          <p:cNvSpPr>
            <a:spLocks noChangeShapeType="1"/>
          </p:cNvSpPr>
          <p:nvPr/>
        </p:nvSpPr>
        <p:spPr bwMode="auto">
          <a:xfrm flipH="1">
            <a:off x="2133600" y="51054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57731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32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33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v[i]</a:t>
            </a:r>
            <a:r>
              <a:rPr lang="en-US" sz="3200">
                <a:solidFill>
                  <a:srgbClr val="FF0000"/>
                </a:solidFill>
              </a:rPr>
              <a:t>+</a:t>
            </a:r>
            <a:r>
              <a:rPr lang="en-US" sz="3200"/>
              <a:t>x;  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&lt;</a:t>
            </a:r>
            <a:endParaRPr lang="en-US"/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4191000" y="41910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lda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4800600" y="35814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+</a:t>
            </a:r>
            <a:endParaRPr lang="en-US"/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5181600" y="41910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ldp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58733" name="Line 13"/>
          <p:cNvSpPr>
            <a:spLocks noChangeShapeType="1"/>
          </p:cNvSpPr>
          <p:nvPr/>
        </p:nvSpPr>
        <p:spPr bwMode="auto">
          <a:xfrm>
            <a:off x="4572000" y="4648200"/>
            <a:ext cx="152400" cy="1524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4495800" y="4800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ldl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 flipH="1">
            <a:off x="4648200" y="3962400"/>
            <a:ext cx="228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>
            <a:off x="5105400" y="3962400"/>
            <a:ext cx="228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3" name="Line 2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4" name="Line 2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5" name="Line 25"/>
          <p:cNvSpPr>
            <a:spLocks noChangeShapeType="1"/>
          </p:cNvSpPr>
          <p:nvPr/>
        </p:nvSpPr>
        <p:spPr bwMode="auto">
          <a:xfrm>
            <a:off x="5486400" y="4648200"/>
            <a:ext cx="0" cy="9144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6" name="Line 26"/>
          <p:cNvSpPr>
            <a:spLocks noChangeShapeType="1"/>
          </p:cNvSpPr>
          <p:nvPr/>
        </p:nvSpPr>
        <p:spPr bwMode="auto">
          <a:xfrm flipH="1">
            <a:off x="4419600" y="5257800"/>
            <a:ext cx="3048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3886200" y="48006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ldf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58749" name="Line 29"/>
          <p:cNvSpPr>
            <a:spLocks noChangeShapeType="1"/>
          </p:cNvSpPr>
          <p:nvPr/>
        </p:nvSpPr>
        <p:spPr bwMode="auto">
          <a:xfrm flipH="1">
            <a:off x="4191000" y="4648200"/>
            <a:ext cx="15240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0" name="Line 30"/>
          <p:cNvSpPr>
            <a:spLocks noChangeShapeType="1"/>
          </p:cNvSpPr>
          <p:nvPr/>
        </p:nvSpPr>
        <p:spPr bwMode="auto">
          <a:xfrm flipH="1">
            <a:off x="2133600" y="5105400"/>
            <a:ext cx="18288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4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58755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6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7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</a:t>
            </a:r>
            <a:r>
              <a:rPr lang="en-US" sz="3200">
                <a:solidFill>
                  <a:srgbClr val="FF0000"/>
                </a:solidFill>
              </a:rPr>
              <a:t>v</a:t>
            </a:r>
            <a:r>
              <a:rPr lang="en-US" sz="3200"/>
              <a:t>[i] = v[i]+x;  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&lt;</a:t>
            </a:r>
            <a:endParaRPr lang="en-US"/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4191000" y="41910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lda</a:t>
            </a:r>
            <a:endParaRPr 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4800600" y="35814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+</a:t>
            </a:r>
            <a:endParaRPr lang="en-US"/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5181600" y="41910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ldp</a:t>
            </a:r>
            <a:endParaRPr 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45720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4495800" y="4800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 flipH="1">
            <a:off x="46482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>
            <a:off x="5105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1" name="Line 2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3" name="Line 25"/>
          <p:cNvSpPr>
            <a:spLocks noChangeShapeType="1"/>
          </p:cNvSpPr>
          <p:nvPr/>
        </p:nvSpPr>
        <p:spPr bwMode="auto">
          <a:xfrm>
            <a:off x="54864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4419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3886200" y="48006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60797" name="Line 29"/>
          <p:cNvSpPr>
            <a:spLocks noChangeShapeType="1"/>
          </p:cNvSpPr>
          <p:nvPr/>
        </p:nvSpPr>
        <p:spPr bwMode="auto">
          <a:xfrm flipH="1">
            <a:off x="41910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8" name="Line 30"/>
          <p:cNvSpPr>
            <a:spLocks noChangeShapeType="1"/>
          </p:cNvSpPr>
          <p:nvPr/>
        </p:nvSpPr>
        <p:spPr bwMode="auto">
          <a:xfrm flipH="1">
            <a:off x="2133600" y="51054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9" name="Text Box 31"/>
          <p:cNvSpPr txBox="1">
            <a:spLocks noChangeArrowheads="1"/>
          </p:cNvSpPr>
          <p:nvPr/>
        </p:nvSpPr>
        <p:spPr bwMode="auto">
          <a:xfrm>
            <a:off x="2971800" y="38862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ldf</a:t>
            </a:r>
            <a:endParaRPr lang="en-US"/>
          </a:p>
        </p:txBody>
      </p:sp>
      <p:sp>
        <p:nvSpPr>
          <p:cNvPr id="160801" name="Freeform 33"/>
          <p:cNvSpPr>
            <a:spLocks/>
          </p:cNvSpPr>
          <p:nvPr/>
        </p:nvSpPr>
        <p:spPr bwMode="auto">
          <a:xfrm>
            <a:off x="1981200" y="4343400"/>
            <a:ext cx="1219200" cy="11430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552" y="428"/>
              </a:cxn>
              <a:cxn ang="0">
                <a:pos x="0" y="720"/>
              </a:cxn>
            </a:cxnLst>
            <a:rect l="0" t="0" r="r" b="b"/>
            <a:pathLst>
              <a:path w="768" h="720">
                <a:moveTo>
                  <a:pt x="768" y="0"/>
                </a:moveTo>
                <a:cubicBezTo>
                  <a:pt x="732" y="71"/>
                  <a:pt x="680" y="308"/>
                  <a:pt x="552" y="428"/>
                </a:cubicBezTo>
                <a:cubicBezTo>
                  <a:pt x="424" y="548"/>
                  <a:pt x="115" y="659"/>
                  <a:pt x="0" y="72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802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60803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804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805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</a:t>
            </a:r>
            <a:r>
              <a:rPr lang="en-US" sz="3200">
                <a:solidFill>
                  <a:srgbClr val="FF0000"/>
                </a:solidFill>
              </a:rPr>
              <a:t>i</a:t>
            </a:r>
            <a:r>
              <a:rPr lang="en-US" sz="3200"/>
              <a:t>] = v[i]+x;  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&lt;</a:t>
            </a:r>
            <a:endParaRPr lang="en-US"/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4191000" y="41910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lda</a:t>
            </a:r>
            <a:endParaRPr lang="en-US"/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4800600" y="35814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+</a:t>
            </a:r>
            <a:endParaRPr lang="en-US"/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5181600" y="41910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ldp</a:t>
            </a:r>
            <a:endParaRPr lang="en-US"/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45720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4495800" y="4800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 flipH="1">
            <a:off x="46482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8" name="Line 16"/>
          <p:cNvSpPr>
            <a:spLocks noChangeShapeType="1"/>
          </p:cNvSpPr>
          <p:nvPr/>
        </p:nvSpPr>
        <p:spPr bwMode="auto">
          <a:xfrm>
            <a:off x="5105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3581400" y="38862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ldl</a:t>
            </a:r>
            <a:endParaRPr lang="en-US"/>
          </a:p>
        </p:txBody>
      </p:sp>
      <p:sp>
        <p:nvSpPr>
          <p:cNvPr id="161815" name="Line 2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6" name="Line 2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>
            <a:off x="54864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H="1">
            <a:off x="4419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9" name="Line 27"/>
          <p:cNvSpPr>
            <a:spLocks noChangeShapeType="1"/>
          </p:cNvSpPr>
          <p:nvPr/>
        </p:nvSpPr>
        <p:spPr bwMode="auto">
          <a:xfrm>
            <a:off x="3886200" y="4419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3886200" y="48006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 flipH="1">
            <a:off x="41910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2" name="Line 30"/>
          <p:cNvSpPr>
            <a:spLocks noChangeShapeType="1"/>
          </p:cNvSpPr>
          <p:nvPr/>
        </p:nvSpPr>
        <p:spPr bwMode="auto">
          <a:xfrm flipH="1">
            <a:off x="2133600" y="51054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3" name="Text Box 31"/>
          <p:cNvSpPr txBox="1">
            <a:spLocks noChangeArrowheads="1"/>
          </p:cNvSpPr>
          <p:nvPr/>
        </p:nvSpPr>
        <p:spPr bwMode="auto">
          <a:xfrm>
            <a:off x="2971800" y="38862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61825" name="Freeform 33"/>
          <p:cNvSpPr>
            <a:spLocks/>
          </p:cNvSpPr>
          <p:nvPr/>
        </p:nvSpPr>
        <p:spPr bwMode="auto">
          <a:xfrm>
            <a:off x="1981200" y="4343400"/>
            <a:ext cx="1219200" cy="11430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552" y="428"/>
              </a:cxn>
              <a:cxn ang="0">
                <a:pos x="0" y="720"/>
              </a:cxn>
            </a:cxnLst>
            <a:rect l="0" t="0" r="r" b="b"/>
            <a:pathLst>
              <a:path w="768" h="720">
                <a:moveTo>
                  <a:pt x="768" y="0"/>
                </a:moveTo>
                <a:cubicBezTo>
                  <a:pt x="732" y="71"/>
                  <a:pt x="680" y="308"/>
                  <a:pt x="552" y="428"/>
                </a:cubicBezTo>
                <a:cubicBezTo>
                  <a:pt x="424" y="548"/>
                  <a:pt x="115" y="659"/>
                  <a:pt x="0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6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61827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8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9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Invoking Vector Add Method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vect.add(1);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Create Activation Record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this onto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553200" y="2133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7315200" y="2133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3429000" y="4800600"/>
            <a:ext cx="762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3733800" y="502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3429000" y="5181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4724400" y="5867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52578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7912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324600" y="58674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3810000" y="5410200"/>
            <a:ext cx="838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Freeform 21"/>
          <p:cNvSpPr>
            <a:spLocks/>
          </p:cNvSpPr>
          <p:nvPr/>
        </p:nvSpPr>
        <p:spPr bwMode="auto">
          <a:xfrm>
            <a:off x="3659188" y="2270125"/>
            <a:ext cx="3275012" cy="2530475"/>
          </a:xfrm>
          <a:custGeom>
            <a:avLst/>
            <a:gdLst/>
            <a:ahLst/>
            <a:cxnLst>
              <a:cxn ang="0">
                <a:pos x="2063" y="10"/>
              </a:cxn>
              <a:cxn ang="0">
                <a:pos x="1491" y="189"/>
              </a:cxn>
              <a:cxn ang="0">
                <a:pos x="1233" y="1146"/>
              </a:cxn>
              <a:cxn ang="0">
                <a:pos x="198" y="1363"/>
              </a:cxn>
              <a:cxn ang="0">
                <a:pos x="47" y="1594"/>
              </a:cxn>
            </a:cxnLst>
            <a:rect l="0" t="0" r="r" b="b"/>
            <a:pathLst>
              <a:path w="2063" h="1594">
                <a:moveTo>
                  <a:pt x="2063" y="10"/>
                </a:moveTo>
                <a:cubicBezTo>
                  <a:pt x="1968" y="40"/>
                  <a:pt x="1629" y="0"/>
                  <a:pt x="1491" y="189"/>
                </a:cubicBezTo>
                <a:cubicBezTo>
                  <a:pt x="1353" y="378"/>
                  <a:pt x="1448" y="950"/>
                  <a:pt x="1233" y="1146"/>
                </a:cubicBezTo>
                <a:cubicBezTo>
                  <a:pt x="1018" y="1342"/>
                  <a:pt x="396" y="1288"/>
                  <a:pt x="198" y="1363"/>
                </a:cubicBezTo>
                <a:cubicBezTo>
                  <a:pt x="0" y="1438"/>
                  <a:pt x="78" y="1546"/>
                  <a:pt x="47" y="15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4648200" y="48006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Class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</a:t>
            </a:r>
            <a:r>
              <a:rPr lang="en-US" sz="3200">
                <a:solidFill>
                  <a:srgbClr val="FFE175"/>
                </a:solidFill>
              </a:rPr>
              <a:t>v</a:t>
            </a:r>
            <a:r>
              <a:rPr lang="en-US" sz="3200">
                <a:solidFill>
                  <a:srgbClr val="FF0000"/>
                </a:solidFill>
              </a:rPr>
              <a:t>[</a:t>
            </a:r>
            <a:r>
              <a:rPr lang="en-US" sz="3200">
                <a:solidFill>
                  <a:srgbClr val="FFE175"/>
                </a:solidFill>
              </a:rPr>
              <a:t>i</a:t>
            </a:r>
            <a:r>
              <a:rPr lang="en-US" sz="3200">
                <a:solidFill>
                  <a:srgbClr val="FF0000"/>
                </a:solidFill>
              </a:rPr>
              <a:t>]</a:t>
            </a:r>
            <a:r>
              <a:rPr lang="en-US" sz="3200"/>
              <a:t> </a:t>
            </a:r>
            <a:r>
              <a:rPr lang="en-US" sz="3200">
                <a:solidFill>
                  <a:srgbClr val="FF0000"/>
                </a:solidFill>
              </a:rPr>
              <a:t>=</a:t>
            </a:r>
            <a:r>
              <a:rPr lang="en-US" sz="3200"/>
              <a:t> </a:t>
            </a:r>
            <a:r>
              <a:rPr lang="en-US" sz="3200">
                <a:solidFill>
                  <a:srgbClr val="FFE175"/>
                </a:solidFill>
              </a:rPr>
              <a:t>v[i]+x</a:t>
            </a:r>
            <a:r>
              <a:rPr lang="en-US" sz="3200"/>
              <a:t>;  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&lt;</a:t>
            </a:r>
            <a:endParaRPr lang="en-US"/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4191000" y="41910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lda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4800600" y="35814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+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5181600" y="41910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ldp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4572000" y="4648200"/>
            <a:ext cx="152400" cy="1524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4495800" y="4800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ldl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2831" name="Line 15"/>
          <p:cNvSpPr>
            <a:spLocks noChangeShapeType="1"/>
          </p:cNvSpPr>
          <p:nvPr/>
        </p:nvSpPr>
        <p:spPr bwMode="auto">
          <a:xfrm flipH="1">
            <a:off x="4648200" y="3962400"/>
            <a:ext cx="228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>
            <a:off x="5105400" y="3962400"/>
            <a:ext cx="228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3581400" y="3200400"/>
            <a:ext cx="57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sta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3581400" y="38862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ldl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3886200" y="36576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6" name="Line 20"/>
          <p:cNvSpPr>
            <a:spLocks noChangeShapeType="1"/>
          </p:cNvSpPr>
          <p:nvPr/>
        </p:nvSpPr>
        <p:spPr bwMode="auto">
          <a:xfrm>
            <a:off x="4114800" y="3581400"/>
            <a:ext cx="762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5486400" y="4648200"/>
            <a:ext cx="0" cy="9144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 flipH="1">
            <a:off x="4419600" y="5257800"/>
            <a:ext cx="3048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>
            <a:off x="3886200" y="4419600"/>
            <a:ext cx="0" cy="1143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3886200" y="48006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ldf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2845" name="Line 29"/>
          <p:cNvSpPr>
            <a:spLocks noChangeShapeType="1"/>
          </p:cNvSpPr>
          <p:nvPr/>
        </p:nvSpPr>
        <p:spPr bwMode="auto">
          <a:xfrm flipH="1">
            <a:off x="4191000" y="4648200"/>
            <a:ext cx="15240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 flipH="1">
            <a:off x="2133600" y="5105400"/>
            <a:ext cx="18288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2971800" y="38862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ldf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2848" name="Line 32"/>
          <p:cNvSpPr>
            <a:spLocks noChangeShapeType="1"/>
          </p:cNvSpPr>
          <p:nvPr/>
        </p:nvSpPr>
        <p:spPr bwMode="auto">
          <a:xfrm flipH="1">
            <a:off x="3276600" y="3581400"/>
            <a:ext cx="381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49" name="Freeform 33"/>
          <p:cNvSpPr>
            <a:spLocks/>
          </p:cNvSpPr>
          <p:nvPr/>
        </p:nvSpPr>
        <p:spPr bwMode="auto">
          <a:xfrm>
            <a:off x="1981200" y="4343400"/>
            <a:ext cx="1219200" cy="11430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552" y="428"/>
              </a:cxn>
              <a:cxn ang="0">
                <a:pos x="0" y="720"/>
              </a:cxn>
            </a:cxnLst>
            <a:rect l="0" t="0" r="r" b="b"/>
            <a:pathLst>
              <a:path w="768" h="720">
                <a:moveTo>
                  <a:pt x="768" y="0"/>
                </a:moveTo>
                <a:cubicBezTo>
                  <a:pt x="732" y="71"/>
                  <a:pt x="680" y="308"/>
                  <a:pt x="552" y="428"/>
                </a:cubicBezTo>
                <a:cubicBezTo>
                  <a:pt x="424" y="548"/>
                  <a:pt x="115" y="659"/>
                  <a:pt x="0" y="720"/>
                </a:cubicBezTo>
              </a:path>
            </a:pathLst>
          </a:custGeom>
          <a:noFill/>
          <a:ln w="9525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62851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52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53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rgbClr val="FF0000"/>
                </a:solidFill>
              </a:rPr>
              <a:t>while </a:t>
            </a:r>
            <a:r>
              <a:rPr lang="en-US" sz="3200"/>
              <a:t>(</a:t>
            </a:r>
            <a:r>
              <a:rPr lang="en-US" sz="3200">
                <a:solidFill>
                  <a:srgbClr val="FFE175"/>
                </a:solidFill>
              </a:rPr>
              <a:t>i &lt; v.length</a:t>
            </a:r>
            <a:r>
              <a:rPr lang="en-US" sz="320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</a:t>
            </a:r>
            <a:r>
              <a:rPr lang="en-US" sz="3200">
                <a:solidFill>
                  <a:srgbClr val="FFE175"/>
                </a:solidFill>
              </a:rPr>
              <a:t>v[i] = v[i]+x</a:t>
            </a:r>
            <a:r>
              <a:rPr lang="en-US" sz="3200"/>
              <a:t>;  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ldl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2286000" y="2514600"/>
            <a:ext cx="97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while</a:t>
            </a:r>
            <a:endParaRPr lang="en-US"/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&lt;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len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4191000" y="41910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lda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4800600" y="35814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+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5181600" y="41910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ldp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4572000" y="4648200"/>
            <a:ext cx="152400" cy="1524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4495800" y="4800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ldl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 flipH="1">
            <a:off x="4648200" y="3962400"/>
            <a:ext cx="228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>
            <a:off x="5105400" y="3962400"/>
            <a:ext cx="228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3581400" y="3200400"/>
            <a:ext cx="57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sta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3581400" y="38862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ldl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59" name="Line 19"/>
          <p:cNvSpPr>
            <a:spLocks noChangeShapeType="1"/>
          </p:cNvSpPr>
          <p:nvPr/>
        </p:nvSpPr>
        <p:spPr bwMode="auto">
          <a:xfrm>
            <a:off x="3886200" y="3657600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0" name="Line 20"/>
          <p:cNvSpPr>
            <a:spLocks noChangeShapeType="1"/>
          </p:cNvSpPr>
          <p:nvPr/>
        </p:nvSpPr>
        <p:spPr bwMode="auto">
          <a:xfrm>
            <a:off x="4114800" y="3581400"/>
            <a:ext cx="76200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1" name="Line 21"/>
          <p:cNvSpPr>
            <a:spLocks noChangeShapeType="1"/>
          </p:cNvSpPr>
          <p:nvPr/>
        </p:nvSpPr>
        <p:spPr bwMode="auto">
          <a:xfrm flipH="1">
            <a:off x="2286000" y="2971800"/>
            <a:ext cx="304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2" name="Line 22"/>
          <p:cNvSpPr>
            <a:spLocks noChangeShapeType="1"/>
          </p:cNvSpPr>
          <p:nvPr/>
        </p:nvSpPr>
        <p:spPr bwMode="auto">
          <a:xfrm>
            <a:off x="3124200" y="2971800"/>
            <a:ext cx="457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3" name="Line 2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4" name="Line 2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5" name="Line 25"/>
          <p:cNvSpPr>
            <a:spLocks noChangeShapeType="1"/>
          </p:cNvSpPr>
          <p:nvPr/>
        </p:nvSpPr>
        <p:spPr bwMode="auto">
          <a:xfrm>
            <a:off x="5486400" y="4648200"/>
            <a:ext cx="0" cy="9144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H="1">
            <a:off x="4419600" y="5257800"/>
            <a:ext cx="3048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7" name="Line 27"/>
          <p:cNvSpPr>
            <a:spLocks noChangeShapeType="1"/>
          </p:cNvSpPr>
          <p:nvPr/>
        </p:nvSpPr>
        <p:spPr bwMode="auto">
          <a:xfrm>
            <a:off x="3886200" y="4419600"/>
            <a:ext cx="0" cy="1143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3886200" y="48006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ldf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69" name="Line 29"/>
          <p:cNvSpPr>
            <a:spLocks noChangeShapeType="1"/>
          </p:cNvSpPr>
          <p:nvPr/>
        </p:nvSpPr>
        <p:spPr bwMode="auto">
          <a:xfrm flipH="1">
            <a:off x="4191000" y="4648200"/>
            <a:ext cx="15240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0" name="Line 30"/>
          <p:cNvSpPr>
            <a:spLocks noChangeShapeType="1"/>
          </p:cNvSpPr>
          <p:nvPr/>
        </p:nvSpPr>
        <p:spPr bwMode="auto">
          <a:xfrm flipH="1">
            <a:off x="2133600" y="5105400"/>
            <a:ext cx="18288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1" name="Text Box 31"/>
          <p:cNvSpPr txBox="1">
            <a:spLocks noChangeArrowheads="1"/>
          </p:cNvSpPr>
          <p:nvPr/>
        </p:nvSpPr>
        <p:spPr bwMode="auto">
          <a:xfrm>
            <a:off x="2971800" y="38862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ldf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72" name="Line 32"/>
          <p:cNvSpPr>
            <a:spLocks noChangeShapeType="1"/>
          </p:cNvSpPr>
          <p:nvPr/>
        </p:nvSpPr>
        <p:spPr bwMode="auto">
          <a:xfrm flipH="1">
            <a:off x="3276600" y="3581400"/>
            <a:ext cx="3810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3" name="Freeform 33"/>
          <p:cNvSpPr>
            <a:spLocks/>
          </p:cNvSpPr>
          <p:nvPr/>
        </p:nvSpPr>
        <p:spPr bwMode="auto">
          <a:xfrm>
            <a:off x="1981200" y="4343400"/>
            <a:ext cx="1219200" cy="11430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552" y="428"/>
              </a:cxn>
              <a:cxn ang="0">
                <a:pos x="0" y="720"/>
              </a:cxn>
            </a:cxnLst>
            <a:rect l="0" t="0" r="r" b="b"/>
            <a:pathLst>
              <a:path w="768" h="720">
                <a:moveTo>
                  <a:pt x="768" y="0"/>
                </a:moveTo>
                <a:cubicBezTo>
                  <a:pt x="732" y="71"/>
                  <a:pt x="680" y="308"/>
                  <a:pt x="552" y="428"/>
                </a:cubicBezTo>
                <a:cubicBezTo>
                  <a:pt x="424" y="548"/>
                  <a:pt x="115" y="659"/>
                  <a:pt x="0" y="720"/>
                </a:cubicBezTo>
              </a:path>
            </a:pathLst>
          </a:custGeom>
          <a:noFill/>
          <a:ln w="9525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4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E175"/>
                </a:solidFill>
              </a:rPr>
              <a:t>ldf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163875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6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7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v[i]+x;  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2590800" y="5562600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local descriptor for i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524000" y="4038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descriptor for v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4876800" y="55626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 descriptor for x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286000" y="2514600"/>
            <a:ext cx="97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while</a:t>
            </a:r>
            <a:endParaRPr lang="en-US"/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&lt;</a:t>
            </a:r>
            <a:endParaRPr lang="en-US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4191000" y="41910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lda</a:t>
            </a:r>
            <a:endParaRPr lang="en-US"/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4800600" y="35814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+</a:t>
            </a:r>
            <a:endParaRPr lang="en-US"/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5181600" y="41910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ldp</a:t>
            </a:r>
            <a:endParaRPr 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>
            <a:off x="45720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4495800" y="48006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 flipH="1">
            <a:off x="46482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>
            <a:off x="5105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3581400" y="3200400"/>
            <a:ext cx="57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sta</a:t>
            </a:r>
            <a:endParaRPr lang="en-US"/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3581400" y="3886200"/>
            <a:ext cx="55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</a:t>
            </a:r>
            <a:endParaRPr lang="en-US"/>
          </a:p>
        </p:txBody>
      </p:sp>
      <p:sp>
        <p:nvSpPr>
          <p:cNvPr id="153619" name="Line 19"/>
          <p:cNvSpPr>
            <a:spLocks noChangeShapeType="1"/>
          </p:cNvSpPr>
          <p:nvPr/>
        </p:nvSpPr>
        <p:spPr bwMode="auto">
          <a:xfrm>
            <a:off x="38862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>
            <a:off x="4114800" y="3581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1" name="Line 21"/>
          <p:cNvSpPr>
            <a:spLocks noChangeShapeType="1"/>
          </p:cNvSpPr>
          <p:nvPr/>
        </p:nvSpPr>
        <p:spPr bwMode="auto">
          <a:xfrm flipH="1">
            <a:off x="2286000" y="2971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2" name="Line 22"/>
          <p:cNvSpPr>
            <a:spLocks noChangeShapeType="1"/>
          </p:cNvSpPr>
          <p:nvPr/>
        </p:nvSpPr>
        <p:spPr bwMode="auto">
          <a:xfrm>
            <a:off x="3124200" y="2971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3" name="Line 23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4" name="Line 24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5" name="Line 25"/>
          <p:cNvSpPr>
            <a:spLocks noChangeShapeType="1"/>
          </p:cNvSpPr>
          <p:nvPr/>
        </p:nvSpPr>
        <p:spPr bwMode="auto">
          <a:xfrm>
            <a:off x="54864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6" name="Line 26"/>
          <p:cNvSpPr>
            <a:spLocks noChangeShapeType="1"/>
          </p:cNvSpPr>
          <p:nvPr/>
        </p:nvSpPr>
        <p:spPr bwMode="auto">
          <a:xfrm flipH="1">
            <a:off x="4419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7" name="Line 27"/>
          <p:cNvSpPr>
            <a:spLocks noChangeShapeType="1"/>
          </p:cNvSpPr>
          <p:nvPr/>
        </p:nvSpPr>
        <p:spPr bwMode="auto">
          <a:xfrm>
            <a:off x="38862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3886200" y="48006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53629" name="Line 29"/>
          <p:cNvSpPr>
            <a:spLocks noChangeShapeType="1"/>
          </p:cNvSpPr>
          <p:nvPr/>
        </p:nvSpPr>
        <p:spPr bwMode="auto">
          <a:xfrm flipH="1">
            <a:off x="41910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0" name="Line 30"/>
          <p:cNvSpPr>
            <a:spLocks noChangeShapeType="1"/>
          </p:cNvSpPr>
          <p:nvPr/>
        </p:nvSpPr>
        <p:spPr bwMode="auto">
          <a:xfrm flipH="1">
            <a:off x="2133600" y="51054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1" name="Text Box 31"/>
          <p:cNvSpPr txBox="1">
            <a:spLocks noChangeArrowheads="1"/>
          </p:cNvSpPr>
          <p:nvPr/>
        </p:nvSpPr>
        <p:spPr bwMode="auto">
          <a:xfrm>
            <a:off x="2971800" y="38862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53632" name="Line 32"/>
          <p:cNvSpPr>
            <a:spLocks noChangeShapeType="1"/>
          </p:cNvSpPr>
          <p:nvPr/>
        </p:nvSpPr>
        <p:spPr bwMode="auto">
          <a:xfrm flipH="1">
            <a:off x="32766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3" name="Freeform 33"/>
          <p:cNvSpPr>
            <a:spLocks/>
          </p:cNvSpPr>
          <p:nvPr/>
        </p:nvSpPr>
        <p:spPr bwMode="auto">
          <a:xfrm>
            <a:off x="1981200" y="4343400"/>
            <a:ext cx="1219200" cy="11430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552" y="428"/>
              </a:cxn>
              <a:cxn ang="0">
                <a:pos x="0" y="720"/>
              </a:cxn>
            </a:cxnLst>
            <a:rect l="0" t="0" r="r" b="b"/>
            <a:pathLst>
              <a:path w="768" h="720">
                <a:moveTo>
                  <a:pt x="768" y="0"/>
                </a:moveTo>
                <a:cubicBezTo>
                  <a:pt x="732" y="71"/>
                  <a:pt x="680" y="308"/>
                  <a:pt x="552" y="428"/>
                </a:cubicBezTo>
                <a:cubicBezTo>
                  <a:pt x="424" y="548"/>
                  <a:pt x="115" y="659"/>
                  <a:pt x="0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4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</a:t>
            </a:r>
            <a:endParaRPr lang="en-US"/>
          </a:p>
        </p:txBody>
      </p:sp>
      <p:sp>
        <p:nvSpPr>
          <p:cNvPr id="153635" name="Line 35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6" name="Line 36"/>
          <p:cNvSpPr>
            <a:spLocks noChangeShapeType="1"/>
          </p:cNvSpPr>
          <p:nvPr/>
        </p:nvSpPr>
        <p:spPr bwMode="auto">
          <a:xfrm flipH="1">
            <a:off x="1676400" y="502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7" name="Freeform 37"/>
          <p:cNvSpPr>
            <a:spLocks/>
          </p:cNvSpPr>
          <p:nvPr/>
        </p:nvSpPr>
        <p:spPr bwMode="auto">
          <a:xfrm>
            <a:off x="1828800" y="4495800"/>
            <a:ext cx="1219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340"/>
              </a:cxn>
              <a:cxn ang="0">
                <a:pos x="768" y="672"/>
              </a:cxn>
            </a:cxnLst>
            <a:rect l="0" t="0" r="r" b="b"/>
            <a:pathLst>
              <a:path w="768" h="672">
                <a:moveTo>
                  <a:pt x="0" y="0"/>
                </a:moveTo>
                <a:cubicBezTo>
                  <a:pt x="26" y="57"/>
                  <a:pt x="29" y="228"/>
                  <a:pt x="157" y="340"/>
                </a:cubicBezTo>
                <a:cubicBezTo>
                  <a:pt x="285" y="452"/>
                  <a:pt x="641" y="603"/>
                  <a:pt x="768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Abbreviated Notation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4800600" y="14478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while (i &lt; v.length)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v[i] = v[i]+x;  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1524000" y="4038600"/>
            <a:ext cx="74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 i</a:t>
            </a:r>
            <a:endParaRPr lang="en-US"/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286000" y="2514600"/>
            <a:ext cx="97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while</a:t>
            </a:r>
            <a:endParaRPr lang="en-US"/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1981200" y="32766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&lt;</a:t>
            </a:r>
            <a:endParaRPr lang="en-US"/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2286000" y="4038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len</a:t>
            </a:r>
            <a:endParaRPr lang="en-US"/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4191000" y="41910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lda</a:t>
            </a:r>
            <a:endParaRPr lang="en-US"/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4800600" y="35814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+</a:t>
            </a:r>
            <a:endParaRPr lang="en-US"/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4953000" y="4191000"/>
            <a:ext cx="904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ldp x</a:t>
            </a:r>
            <a:endParaRPr lang="en-US"/>
          </a:p>
        </p:txBody>
      </p:sp>
      <p:sp>
        <p:nvSpPr>
          <p:cNvPr id="195598" name="Line 14"/>
          <p:cNvSpPr>
            <a:spLocks noChangeShapeType="1"/>
          </p:cNvSpPr>
          <p:nvPr/>
        </p:nvSpPr>
        <p:spPr bwMode="auto">
          <a:xfrm>
            <a:off x="45720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4648200" y="4800600"/>
            <a:ext cx="74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 i</a:t>
            </a:r>
            <a:endParaRPr lang="en-US"/>
          </a:p>
        </p:txBody>
      </p:sp>
      <p:sp>
        <p:nvSpPr>
          <p:cNvPr id="195600" name="Line 16"/>
          <p:cNvSpPr>
            <a:spLocks noChangeShapeType="1"/>
          </p:cNvSpPr>
          <p:nvPr/>
        </p:nvSpPr>
        <p:spPr bwMode="auto">
          <a:xfrm flipH="1">
            <a:off x="46482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01" name="Line 17"/>
          <p:cNvSpPr>
            <a:spLocks noChangeShapeType="1"/>
          </p:cNvSpPr>
          <p:nvPr/>
        </p:nvSpPr>
        <p:spPr bwMode="auto">
          <a:xfrm>
            <a:off x="5105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3581400" y="3200400"/>
            <a:ext cx="57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sta</a:t>
            </a:r>
            <a:endParaRPr lang="en-US"/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3581400" y="3886200"/>
            <a:ext cx="74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ldl i</a:t>
            </a:r>
            <a:endParaRPr lang="en-US"/>
          </a:p>
        </p:txBody>
      </p:sp>
      <p:sp>
        <p:nvSpPr>
          <p:cNvPr id="195604" name="Line 20"/>
          <p:cNvSpPr>
            <a:spLocks noChangeShapeType="1"/>
          </p:cNvSpPr>
          <p:nvPr/>
        </p:nvSpPr>
        <p:spPr bwMode="auto">
          <a:xfrm>
            <a:off x="39624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05" name="Line 21"/>
          <p:cNvSpPr>
            <a:spLocks noChangeShapeType="1"/>
          </p:cNvSpPr>
          <p:nvPr/>
        </p:nvSpPr>
        <p:spPr bwMode="auto">
          <a:xfrm>
            <a:off x="4114800" y="3581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06" name="Line 22"/>
          <p:cNvSpPr>
            <a:spLocks noChangeShapeType="1"/>
          </p:cNvSpPr>
          <p:nvPr/>
        </p:nvSpPr>
        <p:spPr bwMode="auto">
          <a:xfrm flipH="1">
            <a:off x="2286000" y="2971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07" name="Line 23"/>
          <p:cNvSpPr>
            <a:spLocks noChangeShapeType="1"/>
          </p:cNvSpPr>
          <p:nvPr/>
        </p:nvSpPr>
        <p:spPr bwMode="auto">
          <a:xfrm>
            <a:off x="3124200" y="2971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08" name="Line 24"/>
          <p:cNvSpPr>
            <a:spLocks noChangeShapeType="1"/>
          </p:cNvSpPr>
          <p:nvPr/>
        </p:nvSpPr>
        <p:spPr bwMode="auto">
          <a:xfrm flipH="1">
            <a:off x="19050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09" name="Line 25"/>
          <p:cNvSpPr>
            <a:spLocks noChangeShapeType="1"/>
          </p:cNvSpPr>
          <p:nvPr/>
        </p:nvSpPr>
        <p:spPr bwMode="auto">
          <a:xfrm>
            <a:off x="22860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3" name="Text Box 29"/>
          <p:cNvSpPr txBox="1">
            <a:spLocks noChangeArrowheads="1"/>
          </p:cNvSpPr>
          <p:nvPr/>
        </p:nvSpPr>
        <p:spPr bwMode="auto">
          <a:xfrm>
            <a:off x="3886200" y="48006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 v</a:t>
            </a:r>
            <a:endParaRPr lang="en-US"/>
          </a:p>
        </p:txBody>
      </p:sp>
      <p:sp>
        <p:nvSpPr>
          <p:cNvPr id="195614" name="Line 30"/>
          <p:cNvSpPr>
            <a:spLocks noChangeShapeType="1"/>
          </p:cNvSpPr>
          <p:nvPr/>
        </p:nvSpPr>
        <p:spPr bwMode="auto">
          <a:xfrm flipH="1">
            <a:off x="41910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2819400" y="38862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 v</a:t>
            </a:r>
            <a:endParaRPr lang="en-US"/>
          </a:p>
        </p:txBody>
      </p:sp>
      <p:sp>
        <p:nvSpPr>
          <p:cNvPr id="195617" name="Line 33"/>
          <p:cNvSpPr>
            <a:spLocks noChangeShapeType="1"/>
          </p:cNvSpPr>
          <p:nvPr/>
        </p:nvSpPr>
        <p:spPr bwMode="auto">
          <a:xfrm flipH="1">
            <a:off x="32766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9" name="Text Box 35"/>
          <p:cNvSpPr txBox="1">
            <a:spLocks noChangeArrowheads="1"/>
          </p:cNvSpPr>
          <p:nvPr/>
        </p:nvSpPr>
        <p:spPr bwMode="auto">
          <a:xfrm>
            <a:off x="2286000" y="45720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ldf v</a:t>
            </a:r>
            <a:endParaRPr lang="en-US"/>
          </a:p>
        </p:txBody>
      </p:sp>
      <p:sp>
        <p:nvSpPr>
          <p:cNvPr id="195620" name="Line 36"/>
          <p:cNvSpPr>
            <a:spLocks noChangeShapeType="1"/>
          </p:cNvSpPr>
          <p:nvPr/>
        </p:nvSpPr>
        <p:spPr bwMode="auto">
          <a:xfrm>
            <a:off x="2590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Abstract Syntax Trees to IR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Recursively Traverse Abstract Syntax Tree</a:t>
            </a:r>
          </a:p>
          <a:p>
            <a:r>
              <a:rPr lang="en-US"/>
              <a:t>Build Up Representation Bottom-Up Manner</a:t>
            </a:r>
          </a:p>
          <a:p>
            <a:pPr lvl="1"/>
            <a:r>
              <a:rPr lang="en-US"/>
              <a:t>Look Up Variable Identifiers in Symbol Tables</a:t>
            </a:r>
          </a:p>
          <a:p>
            <a:pPr lvl="1"/>
            <a:r>
              <a:rPr lang="en-US"/>
              <a:t>Build Load Nodes to Access Variables</a:t>
            </a:r>
          </a:p>
          <a:p>
            <a:pPr lvl="1"/>
            <a:r>
              <a:rPr lang="en-US"/>
              <a:t>Build Expressions Out of Load Nodes and Operator Nodes</a:t>
            </a:r>
          </a:p>
          <a:p>
            <a:pPr lvl="1"/>
            <a:r>
              <a:rPr lang="en-US"/>
              <a:t>Build Store Nodes for Assignment Statements</a:t>
            </a:r>
          </a:p>
          <a:p>
            <a:pPr lvl="1"/>
            <a:r>
              <a:rPr lang="en-US"/>
              <a:t>Combine Store Nodes with Flow of Control Nodes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8382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/>
              <a:t>High-Level Intermediate Representation</a:t>
            </a:r>
          </a:p>
          <a:p>
            <a:r>
              <a:rPr lang="en-US" sz="2800"/>
              <a:t>Goal: represent program in an intuitive way that supports future compilation tasks</a:t>
            </a:r>
          </a:p>
          <a:p>
            <a:r>
              <a:rPr lang="en-US" sz="2800"/>
              <a:t>Representing program data</a:t>
            </a:r>
          </a:p>
          <a:p>
            <a:pPr lvl="1"/>
            <a:r>
              <a:rPr lang="en-US" sz="2400"/>
              <a:t>Symbol tables </a:t>
            </a:r>
          </a:p>
          <a:p>
            <a:pPr lvl="1"/>
            <a:r>
              <a:rPr lang="en-US" sz="2400"/>
              <a:t>Hierarchical organization</a:t>
            </a:r>
          </a:p>
          <a:p>
            <a:r>
              <a:rPr lang="en-US" sz="2800"/>
              <a:t>Representing computation</a:t>
            </a:r>
          </a:p>
          <a:p>
            <a:pPr lvl="1"/>
            <a:r>
              <a:rPr lang="en-US" sz="2400"/>
              <a:t>Expression trees</a:t>
            </a:r>
          </a:p>
          <a:p>
            <a:pPr lvl="1"/>
            <a:r>
              <a:rPr lang="en-US" sz="2400"/>
              <a:t>Various types of load and store nodes</a:t>
            </a:r>
          </a:p>
          <a:p>
            <a:pPr lvl="1"/>
            <a:r>
              <a:rPr lang="en-US" sz="2400"/>
              <a:t>Structured flow of control</a:t>
            </a:r>
          </a:p>
          <a:p>
            <a:r>
              <a:rPr lang="en-US" sz="2800"/>
              <a:t>Traverse abstract syntax tree to build IR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25082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25082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17462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1898650" y="3124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3803650" y="31242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34855" name="Line 7"/>
          <p:cNvSpPr>
            <a:spLocks noChangeShapeType="1"/>
          </p:cNvSpPr>
          <p:nvPr/>
        </p:nvSpPr>
        <p:spPr bwMode="auto">
          <a:xfrm>
            <a:off x="288925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2889250" y="4267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57" name="Rectangle 9"/>
          <p:cNvSpPr>
            <a:spLocks noChangeArrowheads="1"/>
          </p:cNvSpPr>
          <p:nvPr/>
        </p:nvSpPr>
        <p:spPr bwMode="auto">
          <a:xfrm>
            <a:off x="2889250" y="4267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58" name="Rectangle 10"/>
          <p:cNvSpPr>
            <a:spLocks noChangeArrowheads="1"/>
          </p:cNvSpPr>
          <p:nvPr/>
        </p:nvSpPr>
        <p:spPr bwMode="auto">
          <a:xfrm>
            <a:off x="212725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59" name="Rectangle 11"/>
          <p:cNvSpPr>
            <a:spLocks noChangeArrowheads="1"/>
          </p:cNvSpPr>
          <p:nvPr/>
        </p:nvSpPr>
        <p:spPr bwMode="auto">
          <a:xfrm>
            <a:off x="2051050" y="42672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34860" name="Line 12"/>
          <p:cNvSpPr>
            <a:spLocks noChangeShapeType="1"/>
          </p:cNvSpPr>
          <p:nvPr/>
        </p:nvSpPr>
        <p:spPr bwMode="auto">
          <a:xfrm flipH="1">
            <a:off x="2584450" y="4495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62" name="Rectangle 14"/>
          <p:cNvSpPr>
            <a:spLocks noChangeArrowheads="1"/>
          </p:cNvSpPr>
          <p:nvPr/>
        </p:nvSpPr>
        <p:spPr bwMode="auto">
          <a:xfrm>
            <a:off x="755650" y="3505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63" name="Rectangle 15"/>
          <p:cNvSpPr>
            <a:spLocks noChangeArrowheads="1"/>
          </p:cNvSpPr>
          <p:nvPr/>
        </p:nvSpPr>
        <p:spPr bwMode="auto">
          <a:xfrm>
            <a:off x="75565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7556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 flipV="1">
            <a:off x="1212850" y="2971800"/>
            <a:ext cx="114141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>
            <a:off x="121285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Rectangle 19"/>
          <p:cNvSpPr>
            <a:spLocks noChangeArrowheads="1"/>
          </p:cNvSpPr>
          <p:nvPr/>
        </p:nvSpPr>
        <p:spPr bwMode="auto">
          <a:xfrm>
            <a:off x="2508250" y="2743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2889250" y="3886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69" name="Rectangle 21"/>
          <p:cNvSpPr>
            <a:spLocks noChangeArrowheads="1"/>
          </p:cNvSpPr>
          <p:nvPr/>
        </p:nvSpPr>
        <p:spPr bwMode="auto">
          <a:xfrm>
            <a:off x="679450" y="44958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descriptor</a:t>
            </a:r>
          </a:p>
          <a:p>
            <a:pPr algn="ctr"/>
            <a:r>
              <a:rPr lang="en-US"/>
              <a:t>for 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334870" name="Rectangle 22"/>
          <p:cNvSpPr>
            <a:spLocks noChangeArrowheads="1"/>
          </p:cNvSpPr>
          <p:nvPr/>
        </p:nvSpPr>
        <p:spPr bwMode="auto">
          <a:xfrm>
            <a:off x="1974850" y="5410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4871" name="Rectangle 23"/>
          <p:cNvSpPr>
            <a:spLocks noChangeArrowheads="1"/>
          </p:cNvSpPr>
          <p:nvPr/>
        </p:nvSpPr>
        <p:spPr bwMode="auto">
          <a:xfrm>
            <a:off x="1974850" y="5791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4872" name="Rectangle 24"/>
          <p:cNvSpPr>
            <a:spLocks noChangeArrowheads="1"/>
          </p:cNvSpPr>
          <p:nvPr/>
        </p:nvSpPr>
        <p:spPr bwMode="auto">
          <a:xfrm>
            <a:off x="4641850" y="510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73" name="Rectangle 25"/>
          <p:cNvSpPr>
            <a:spLocks noChangeArrowheads="1"/>
          </p:cNvSpPr>
          <p:nvPr/>
        </p:nvSpPr>
        <p:spPr bwMode="auto">
          <a:xfrm>
            <a:off x="4598988" y="4419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74" name="Line 26"/>
          <p:cNvSpPr>
            <a:spLocks noChangeShapeType="1"/>
          </p:cNvSpPr>
          <p:nvPr/>
        </p:nvSpPr>
        <p:spPr bwMode="auto">
          <a:xfrm>
            <a:off x="5056188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75" name="Rectangle 27"/>
          <p:cNvSpPr>
            <a:spLocks noChangeArrowheads="1"/>
          </p:cNvSpPr>
          <p:nvPr/>
        </p:nvSpPr>
        <p:spPr bwMode="auto">
          <a:xfrm>
            <a:off x="4641850" y="548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76" name="Rectangle 28"/>
          <p:cNvSpPr>
            <a:spLocks noChangeArrowheads="1"/>
          </p:cNvSpPr>
          <p:nvPr/>
        </p:nvSpPr>
        <p:spPr bwMode="auto">
          <a:xfrm>
            <a:off x="3836988" y="4419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334877" name="Rectangle 29"/>
          <p:cNvSpPr>
            <a:spLocks noChangeArrowheads="1"/>
          </p:cNvSpPr>
          <p:nvPr/>
        </p:nvSpPr>
        <p:spPr bwMode="auto">
          <a:xfrm>
            <a:off x="3879850" y="54864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34878" name="Text Box 30"/>
          <p:cNvSpPr txBox="1">
            <a:spLocks noChangeArrowheads="1"/>
          </p:cNvSpPr>
          <p:nvPr/>
        </p:nvSpPr>
        <p:spPr bwMode="auto">
          <a:xfrm>
            <a:off x="5894388" y="44196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descriptor</a:t>
            </a:r>
          </a:p>
        </p:txBody>
      </p:sp>
      <p:sp>
        <p:nvSpPr>
          <p:cNvPr id="334879" name="Line 31"/>
          <p:cNvSpPr>
            <a:spLocks noChangeShapeType="1"/>
          </p:cNvSpPr>
          <p:nvPr/>
        </p:nvSpPr>
        <p:spPr bwMode="auto">
          <a:xfrm>
            <a:off x="509905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80" name="Text Box 32"/>
          <p:cNvSpPr txBox="1">
            <a:spLocks noChangeArrowheads="1"/>
          </p:cNvSpPr>
          <p:nvPr/>
        </p:nvSpPr>
        <p:spPr bwMode="auto">
          <a:xfrm>
            <a:off x="6013450" y="548640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local descriptor</a:t>
            </a:r>
          </a:p>
        </p:txBody>
      </p:sp>
      <p:sp>
        <p:nvSpPr>
          <p:cNvPr id="334881" name="Line 33"/>
          <p:cNvSpPr>
            <a:spLocks noChangeShapeType="1"/>
          </p:cNvSpPr>
          <p:nvPr/>
        </p:nvSpPr>
        <p:spPr bwMode="auto">
          <a:xfrm flipV="1">
            <a:off x="502285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82" name="Rectangle 34"/>
          <p:cNvSpPr>
            <a:spLocks noChangeArrowheads="1"/>
          </p:cNvSpPr>
          <p:nvPr/>
        </p:nvSpPr>
        <p:spPr bwMode="auto">
          <a:xfrm>
            <a:off x="4598988" y="3657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83" name="Rectangle 35"/>
          <p:cNvSpPr>
            <a:spLocks noChangeArrowheads="1"/>
          </p:cNvSpPr>
          <p:nvPr/>
        </p:nvSpPr>
        <p:spPr bwMode="auto">
          <a:xfrm>
            <a:off x="4598988" y="40386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884" name="Rectangle 36"/>
          <p:cNvSpPr>
            <a:spLocks noChangeArrowheads="1"/>
          </p:cNvSpPr>
          <p:nvPr/>
        </p:nvSpPr>
        <p:spPr bwMode="auto">
          <a:xfrm>
            <a:off x="3836988" y="4038600"/>
            <a:ext cx="762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4885" name="Line 37"/>
          <p:cNvSpPr>
            <a:spLocks noChangeShapeType="1"/>
          </p:cNvSpPr>
          <p:nvPr/>
        </p:nvSpPr>
        <p:spPr bwMode="auto">
          <a:xfrm>
            <a:off x="4979988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86" name="Text Box 38"/>
          <p:cNvSpPr txBox="1">
            <a:spLocks noChangeArrowheads="1"/>
          </p:cNvSpPr>
          <p:nvPr/>
        </p:nvSpPr>
        <p:spPr bwMode="auto">
          <a:xfrm>
            <a:off x="5818188" y="4038600"/>
            <a:ext cx="269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parameter descriptor</a:t>
            </a:r>
          </a:p>
        </p:txBody>
      </p:sp>
      <p:sp>
        <p:nvSpPr>
          <p:cNvPr id="334887" name="Text Box 39"/>
          <p:cNvSpPr txBox="1">
            <a:spLocks noChangeArrowheads="1"/>
          </p:cNvSpPr>
          <p:nvPr/>
        </p:nvSpPr>
        <p:spPr bwMode="auto">
          <a:xfrm>
            <a:off x="450850" y="5257800"/>
            <a:ext cx="1401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Method </a:t>
            </a:r>
          </a:p>
          <a:p>
            <a:r>
              <a:rPr lang="en-US"/>
              <a:t>descriptor</a:t>
            </a:r>
          </a:p>
          <a:p>
            <a:r>
              <a:rPr lang="en-US"/>
              <a:t>for add</a:t>
            </a:r>
          </a:p>
        </p:txBody>
      </p:sp>
      <p:sp>
        <p:nvSpPr>
          <p:cNvPr id="334888" name="Freeform 40"/>
          <p:cNvSpPr>
            <a:spLocks/>
          </p:cNvSpPr>
          <p:nvPr/>
        </p:nvSpPr>
        <p:spPr bwMode="auto">
          <a:xfrm>
            <a:off x="3498850" y="2806700"/>
            <a:ext cx="3740150" cy="1190625"/>
          </a:xfrm>
          <a:custGeom>
            <a:avLst/>
            <a:gdLst/>
            <a:ahLst/>
            <a:cxnLst>
              <a:cxn ang="0">
                <a:pos x="960" y="684"/>
              </a:cxn>
              <a:cxn ang="0">
                <a:pos x="2066" y="653"/>
              </a:cxn>
              <a:cxn ang="0">
                <a:pos x="2012" y="100"/>
              </a:cxn>
              <a:cxn ang="0">
                <a:pos x="0" y="56"/>
              </a:cxn>
            </a:cxnLst>
            <a:rect l="0" t="0" r="r" b="b"/>
            <a:pathLst>
              <a:path w="2356" h="750">
                <a:moveTo>
                  <a:pt x="960" y="684"/>
                </a:moveTo>
                <a:cubicBezTo>
                  <a:pt x="1144" y="679"/>
                  <a:pt x="1891" y="750"/>
                  <a:pt x="2066" y="653"/>
                </a:cubicBezTo>
                <a:cubicBezTo>
                  <a:pt x="2241" y="556"/>
                  <a:pt x="2356" y="200"/>
                  <a:pt x="2012" y="100"/>
                </a:cubicBezTo>
                <a:cubicBezTo>
                  <a:pt x="1668" y="0"/>
                  <a:pt x="419" y="65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89" name="Text Box 41"/>
          <p:cNvSpPr txBox="1">
            <a:spLocks noChangeArrowheads="1"/>
          </p:cNvSpPr>
          <p:nvPr/>
        </p:nvSpPr>
        <p:spPr bwMode="auto">
          <a:xfrm>
            <a:off x="2873375" y="3048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class_decl</a:t>
            </a:r>
          </a:p>
        </p:txBody>
      </p:sp>
      <p:sp>
        <p:nvSpPr>
          <p:cNvPr id="334890" name="Text Box 42"/>
          <p:cNvSpPr txBox="1">
            <a:spLocks noChangeArrowheads="1"/>
          </p:cNvSpPr>
          <p:nvPr/>
        </p:nvSpPr>
        <p:spPr bwMode="auto">
          <a:xfrm>
            <a:off x="2355850" y="102552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vector</a:t>
            </a:r>
          </a:p>
        </p:txBody>
      </p:sp>
      <p:sp>
        <p:nvSpPr>
          <p:cNvPr id="334891" name="Text Box 43"/>
          <p:cNvSpPr txBox="1">
            <a:spLocks noChangeArrowheads="1"/>
          </p:cNvSpPr>
          <p:nvPr/>
        </p:nvSpPr>
        <p:spPr bwMode="auto">
          <a:xfrm>
            <a:off x="3422650" y="10255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334892" name="Text Box 44"/>
          <p:cNvSpPr txBox="1">
            <a:spLocks noChangeArrowheads="1"/>
          </p:cNvSpPr>
          <p:nvPr/>
        </p:nvSpPr>
        <p:spPr bwMode="auto">
          <a:xfrm>
            <a:off x="3422650" y="17113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34893" name="Text Box 45"/>
          <p:cNvSpPr txBox="1">
            <a:spLocks noChangeArrowheads="1"/>
          </p:cNvSpPr>
          <p:nvPr/>
        </p:nvSpPr>
        <p:spPr bwMode="auto">
          <a:xfrm>
            <a:off x="3956050" y="1711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334894" name="Line 46"/>
          <p:cNvSpPr>
            <a:spLocks noChangeShapeType="1"/>
          </p:cNvSpPr>
          <p:nvPr/>
        </p:nvSpPr>
        <p:spPr bwMode="auto">
          <a:xfrm flipH="1">
            <a:off x="30416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95" name="Line 47"/>
          <p:cNvSpPr>
            <a:spLocks noChangeShapeType="1"/>
          </p:cNvSpPr>
          <p:nvPr/>
        </p:nvSpPr>
        <p:spPr bwMode="auto">
          <a:xfrm>
            <a:off x="3879850" y="720725"/>
            <a:ext cx="3048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96" name="Line 48"/>
          <p:cNvSpPr>
            <a:spLocks noChangeShapeType="1"/>
          </p:cNvSpPr>
          <p:nvPr/>
        </p:nvSpPr>
        <p:spPr bwMode="auto">
          <a:xfrm flipH="1">
            <a:off x="3727450" y="1406525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97" name="Line 49"/>
          <p:cNvSpPr>
            <a:spLocks noChangeShapeType="1"/>
          </p:cNvSpPr>
          <p:nvPr/>
        </p:nvSpPr>
        <p:spPr bwMode="auto">
          <a:xfrm>
            <a:off x="4108450" y="14827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98" name="Text Box 50"/>
          <p:cNvSpPr txBox="1">
            <a:spLocks noChangeArrowheads="1"/>
          </p:cNvSpPr>
          <p:nvPr/>
        </p:nvSpPr>
        <p:spPr bwMode="auto">
          <a:xfrm>
            <a:off x="4870450" y="1025525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method_decl</a:t>
            </a:r>
          </a:p>
        </p:txBody>
      </p:sp>
      <p:sp>
        <p:nvSpPr>
          <p:cNvPr id="334899" name="Text Box 51"/>
          <p:cNvSpPr txBox="1">
            <a:spLocks noChangeArrowheads="1"/>
          </p:cNvSpPr>
          <p:nvPr/>
        </p:nvSpPr>
        <p:spPr bwMode="auto">
          <a:xfrm>
            <a:off x="4794250" y="163512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add</a:t>
            </a:r>
          </a:p>
        </p:txBody>
      </p:sp>
      <p:sp>
        <p:nvSpPr>
          <p:cNvPr id="334900" name="Text Box 52"/>
          <p:cNvSpPr txBox="1">
            <a:spLocks noChangeArrowheads="1"/>
          </p:cNvSpPr>
          <p:nvPr/>
        </p:nvSpPr>
        <p:spPr bwMode="auto">
          <a:xfrm>
            <a:off x="54038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34901" name="Text Box 53"/>
          <p:cNvSpPr txBox="1">
            <a:spLocks noChangeArrowheads="1"/>
          </p:cNvSpPr>
          <p:nvPr/>
        </p:nvSpPr>
        <p:spPr bwMode="auto">
          <a:xfrm>
            <a:off x="5937250" y="2168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x</a:t>
            </a:r>
          </a:p>
        </p:txBody>
      </p:sp>
      <p:sp>
        <p:nvSpPr>
          <p:cNvPr id="334902" name="Text Box 54"/>
          <p:cNvSpPr txBox="1">
            <a:spLocks noChangeArrowheads="1"/>
          </p:cNvSpPr>
          <p:nvPr/>
        </p:nvSpPr>
        <p:spPr bwMode="auto">
          <a:xfrm>
            <a:off x="5327650" y="1635125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param_decl</a:t>
            </a:r>
          </a:p>
        </p:txBody>
      </p:sp>
      <p:sp>
        <p:nvSpPr>
          <p:cNvPr id="334903" name="Text Box 55"/>
          <p:cNvSpPr txBox="1">
            <a:spLocks noChangeArrowheads="1"/>
          </p:cNvSpPr>
          <p:nvPr/>
        </p:nvSpPr>
        <p:spPr bwMode="auto">
          <a:xfrm>
            <a:off x="7004050" y="1635125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var_decl</a:t>
            </a:r>
          </a:p>
        </p:txBody>
      </p:sp>
      <p:sp>
        <p:nvSpPr>
          <p:cNvPr id="334904" name="Text Box 56"/>
          <p:cNvSpPr txBox="1">
            <a:spLocks noChangeArrowheads="1"/>
          </p:cNvSpPr>
          <p:nvPr/>
        </p:nvSpPr>
        <p:spPr bwMode="auto">
          <a:xfrm>
            <a:off x="7232650" y="21685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34905" name="Text Box 57"/>
          <p:cNvSpPr txBox="1">
            <a:spLocks noChangeArrowheads="1"/>
          </p:cNvSpPr>
          <p:nvPr/>
        </p:nvSpPr>
        <p:spPr bwMode="auto">
          <a:xfrm>
            <a:off x="7766050" y="216852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</a:t>
            </a:r>
          </a:p>
        </p:txBody>
      </p:sp>
      <p:sp>
        <p:nvSpPr>
          <p:cNvPr id="334906" name="Line 58"/>
          <p:cNvSpPr>
            <a:spLocks noChangeShapeType="1"/>
          </p:cNvSpPr>
          <p:nvPr/>
        </p:nvSpPr>
        <p:spPr bwMode="auto">
          <a:xfrm>
            <a:off x="51752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07" name="Line 59"/>
          <p:cNvSpPr>
            <a:spLocks noChangeShapeType="1"/>
          </p:cNvSpPr>
          <p:nvPr/>
        </p:nvSpPr>
        <p:spPr bwMode="auto">
          <a:xfrm>
            <a:off x="5708650" y="14065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08" name="Line 60"/>
          <p:cNvSpPr>
            <a:spLocks noChangeShapeType="1"/>
          </p:cNvSpPr>
          <p:nvPr/>
        </p:nvSpPr>
        <p:spPr bwMode="auto">
          <a:xfrm>
            <a:off x="56324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09" name="Line 61"/>
          <p:cNvSpPr>
            <a:spLocks noChangeShapeType="1"/>
          </p:cNvSpPr>
          <p:nvPr/>
        </p:nvSpPr>
        <p:spPr bwMode="auto">
          <a:xfrm>
            <a:off x="6089650" y="2016125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10" name="Line 62"/>
          <p:cNvSpPr>
            <a:spLocks noChangeShapeType="1"/>
          </p:cNvSpPr>
          <p:nvPr/>
        </p:nvSpPr>
        <p:spPr bwMode="auto">
          <a:xfrm>
            <a:off x="73850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11" name="Line 63"/>
          <p:cNvSpPr>
            <a:spLocks noChangeShapeType="1"/>
          </p:cNvSpPr>
          <p:nvPr/>
        </p:nvSpPr>
        <p:spPr bwMode="auto">
          <a:xfrm>
            <a:off x="7918450" y="2016125"/>
            <a:ext cx="0" cy="2286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12" name="Line 64"/>
          <p:cNvSpPr>
            <a:spLocks noChangeShapeType="1"/>
          </p:cNvSpPr>
          <p:nvPr/>
        </p:nvSpPr>
        <p:spPr bwMode="auto">
          <a:xfrm>
            <a:off x="6546850" y="1406525"/>
            <a:ext cx="60960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13" name="Line 65"/>
          <p:cNvSpPr>
            <a:spLocks noChangeShapeType="1"/>
          </p:cNvSpPr>
          <p:nvPr/>
        </p:nvSpPr>
        <p:spPr bwMode="auto">
          <a:xfrm>
            <a:off x="4260850" y="644525"/>
            <a:ext cx="914400" cy="4572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14" name="Text Box 66"/>
          <p:cNvSpPr txBox="1">
            <a:spLocks noChangeArrowheads="1"/>
          </p:cNvSpPr>
          <p:nvPr/>
        </p:nvSpPr>
        <p:spPr bwMode="auto">
          <a:xfrm>
            <a:off x="7315200" y="9906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statements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334915" name="Line 67"/>
          <p:cNvSpPr>
            <a:spLocks noChangeShapeType="1"/>
          </p:cNvSpPr>
          <p:nvPr/>
        </p:nvSpPr>
        <p:spPr bwMode="auto">
          <a:xfrm>
            <a:off x="6629400" y="1219200"/>
            <a:ext cx="685800" cy="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16" name="Text Box 68"/>
          <p:cNvSpPr txBox="1">
            <a:spLocks noChangeArrowheads="1"/>
          </p:cNvSpPr>
          <p:nvPr/>
        </p:nvSpPr>
        <p:spPr bwMode="auto">
          <a:xfrm>
            <a:off x="3352800" y="5867400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code for add method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334917" name="Line 69"/>
          <p:cNvSpPr>
            <a:spLocks noChangeShapeType="1"/>
          </p:cNvSpPr>
          <p:nvPr/>
        </p:nvSpPr>
        <p:spPr bwMode="auto">
          <a:xfrm>
            <a:off x="2438400" y="5943600"/>
            <a:ext cx="914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18" name="Line 70"/>
          <p:cNvSpPr>
            <a:spLocks noChangeShapeType="1"/>
          </p:cNvSpPr>
          <p:nvPr/>
        </p:nvSpPr>
        <p:spPr bwMode="auto">
          <a:xfrm flipV="1">
            <a:off x="2355850" y="5334000"/>
            <a:ext cx="21399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19" name="Rectangle 71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920" name="Rectangle 72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4921" name="Rectangle 73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334922" name="Text Box 74"/>
          <p:cNvSpPr txBox="1">
            <a:spLocks noChangeArrowheads="1"/>
          </p:cNvSpPr>
          <p:nvPr/>
        </p:nvSpPr>
        <p:spPr bwMode="auto">
          <a:xfrm>
            <a:off x="152400" y="16002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vector</a:t>
            </a:r>
            <a:endParaRPr lang="en-US">
              <a:solidFill>
                <a:srgbClr val="FFE175"/>
              </a:solidFill>
            </a:endParaRPr>
          </a:p>
        </p:txBody>
      </p:sp>
      <p:sp>
        <p:nvSpPr>
          <p:cNvPr id="334923" name="Freeform 75"/>
          <p:cNvSpPr>
            <a:spLocks/>
          </p:cNvSpPr>
          <p:nvPr/>
        </p:nvSpPr>
        <p:spPr bwMode="auto">
          <a:xfrm>
            <a:off x="1600200" y="1905000"/>
            <a:ext cx="103505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" y="195"/>
              </a:cxn>
              <a:cxn ang="0">
                <a:pos x="48" y="720"/>
              </a:cxn>
            </a:cxnLst>
            <a:rect l="0" t="0" r="r" b="b"/>
            <a:pathLst>
              <a:path w="652" h="720">
                <a:moveTo>
                  <a:pt x="0" y="0"/>
                </a:moveTo>
                <a:cubicBezTo>
                  <a:pt x="107" y="32"/>
                  <a:pt x="636" y="75"/>
                  <a:pt x="644" y="195"/>
                </a:cubicBezTo>
                <a:cubicBezTo>
                  <a:pt x="652" y="315"/>
                  <a:pt x="172" y="611"/>
                  <a:pt x="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924" name="Freeform 76"/>
          <p:cNvSpPr>
            <a:spLocks/>
          </p:cNvSpPr>
          <p:nvPr/>
        </p:nvSpPr>
        <p:spPr bwMode="auto">
          <a:xfrm>
            <a:off x="1095375" y="2635250"/>
            <a:ext cx="8047038" cy="2016125"/>
          </a:xfrm>
          <a:custGeom>
            <a:avLst/>
            <a:gdLst/>
            <a:ahLst/>
            <a:cxnLst>
              <a:cxn ang="0">
                <a:pos x="4219" y="1270"/>
              </a:cxn>
              <a:cxn ang="0">
                <a:pos x="4944" y="980"/>
              </a:cxn>
              <a:cxn ang="0">
                <a:pos x="4488" y="218"/>
              </a:cxn>
              <a:cxn ang="0">
                <a:pos x="1457" y="31"/>
              </a:cxn>
              <a:cxn ang="0">
                <a:pos x="845" y="31"/>
              </a:cxn>
              <a:cxn ang="0">
                <a:pos x="136" y="140"/>
              </a:cxn>
              <a:cxn ang="0">
                <a:pos x="27" y="288"/>
              </a:cxn>
            </a:cxnLst>
            <a:rect l="0" t="0" r="r" b="b"/>
            <a:pathLst>
              <a:path w="5069" h="1270">
                <a:moveTo>
                  <a:pt x="4219" y="1270"/>
                </a:moveTo>
                <a:cubicBezTo>
                  <a:pt x="4340" y="1220"/>
                  <a:pt x="4899" y="1155"/>
                  <a:pt x="4944" y="980"/>
                </a:cubicBezTo>
                <a:cubicBezTo>
                  <a:pt x="4989" y="805"/>
                  <a:pt x="5069" y="376"/>
                  <a:pt x="4488" y="218"/>
                </a:cubicBezTo>
                <a:cubicBezTo>
                  <a:pt x="3907" y="60"/>
                  <a:pt x="2064" y="62"/>
                  <a:pt x="1457" y="31"/>
                </a:cubicBezTo>
                <a:cubicBezTo>
                  <a:pt x="850" y="0"/>
                  <a:pt x="1065" y="13"/>
                  <a:pt x="845" y="31"/>
                </a:cubicBezTo>
                <a:cubicBezTo>
                  <a:pt x="625" y="49"/>
                  <a:pt x="272" y="97"/>
                  <a:pt x="136" y="140"/>
                </a:cubicBezTo>
                <a:cubicBezTo>
                  <a:pt x="0" y="183"/>
                  <a:pt x="50" y="257"/>
                  <a:pt x="27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Parse Tree Construction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Parser actions build symbol tables</a:t>
            </a:r>
          </a:p>
          <a:p>
            <a:pPr lvl="1"/>
            <a:r>
              <a:rPr lang="en-US"/>
              <a:t>Reduce actions build tables in bottom-up fashion</a:t>
            </a:r>
          </a:p>
          <a:p>
            <a:pPr lvl="1"/>
            <a:r>
              <a:rPr lang="en-US"/>
              <a:t>Actions correspond to activities that take place in top-down fashion in parse tree traversal</a:t>
            </a:r>
          </a:p>
          <a:p>
            <a:r>
              <a:rPr lang="en-US"/>
              <a:t>Eliminates intermediate construction of parse tree - improves performance</a:t>
            </a:r>
          </a:p>
          <a:p>
            <a:r>
              <a:rPr lang="en-US"/>
              <a:t>Also less code to write (but code may be harder to write than if just traverse parse tree)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2743200" y="76200"/>
            <a:ext cx="632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 vector { </a:t>
            </a:r>
            <a:r>
              <a:rPr lang="en-US">
                <a:solidFill>
                  <a:srgbClr val="FF00FF"/>
                </a:solidFill>
              </a:rPr>
              <a:t>int v[];</a:t>
            </a:r>
            <a:r>
              <a:rPr lang="en-US">
                <a:solidFill>
                  <a:srgbClr val="FFE175"/>
                </a:solidFill>
              </a:rPr>
              <a:t> void add(int x) { int i;  ... }} </a:t>
            </a:r>
          </a:p>
          <a:p>
            <a:r>
              <a:rPr lang="en-US">
                <a:solidFill>
                  <a:srgbClr val="FFE175"/>
                </a:solidFill>
              </a:rPr>
              <a:t>  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3657600" y="1143000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field_decl</a:t>
            </a: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3657600" y="1828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int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4191000" y="182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v</a:t>
            </a:r>
          </a:p>
        </p:txBody>
      </p:sp>
      <p:sp>
        <p:nvSpPr>
          <p:cNvPr id="337925" name="Line 5"/>
          <p:cNvSpPr>
            <a:spLocks noChangeShapeType="1"/>
          </p:cNvSpPr>
          <p:nvPr/>
        </p:nvSpPr>
        <p:spPr bwMode="auto">
          <a:xfrm flipH="1">
            <a:off x="3962400" y="1524000"/>
            <a:ext cx="152400" cy="3810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6" name="Line 6"/>
          <p:cNvSpPr>
            <a:spLocks noChangeShapeType="1"/>
          </p:cNvSpPr>
          <p:nvPr/>
        </p:nvSpPr>
        <p:spPr bwMode="auto">
          <a:xfrm>
            <a:off x="4343400" y="1600200"/>
            <a:ext cx="0" cy="304800"/>
          </a:xfrm>
          <a:prstGeom prst="line">
            <a:avLst/>
          </a:prstGeom>
          <a:noFill/>
          <a:ln w="9525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3803650" y="31242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field descriptor</a:t>
            </a:r>
          </a:p>
        </p:txBody>
      </p: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2743200" y="76200"/>
            <a:ext cx="632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class vector { </a:t>
            </a:r>
            <a:r>
              <a:rPr lang="en-US">
                <a:solidFill>
                  <a:srgbClr val="FF00FF"/>
                </a:solidFill>
              </a:rPr>
              <a:t>int v[];</a:t>
            </a:r>
            <a:r>
              <a:rPr lang="en-US">
                <a:solidFill>
                  <a:srgbClr val="FFE175"/>
                </a:solidFill>
              </a:rPr>
              <a:t> void add(int x) { int i;  ... }} </a:t>
            </a:r>
          </a:p>
          <a:p>
            <a:r>
              <a:rPr lang="en-US">
                <a:solidFill>
                  <a:srgbClr val="FFE175"/>
                </a:solidFill>
              </a:rPr>
              <a:t>  </a:t>
            </a:r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1219200" y="1295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1219200" y="16764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7931" name="Rectangle 11"/>
          <p:cNvSpPr>
            <a:spLocks noChangeArrowheads="1"/>
          </p:cNvSpPr>
          <p:nvPr/>
        </p:nvSpPr>
        <p:spPr bwMode="auto">
          <a:xfrm>
            <a:off x="1143000" y="2286000"/>
            <a:ext cx="7620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class symbol</a:t>
            </a:r>
          </a:p>
          <a:p>
            <a:pPr algn="ctr"/>
            <a:r>
              <a:rPr lang="en-US"/>
              <a:t>table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35">
  <a:themeElements>
    <a:clrScheme name="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6.035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C:\rinard\course\F98~1.603\6035~1.POT</Template>
  <TotalTime>8873</TotalTime>
  <Words>4081</Words>
  <Application>Microsoft Macintosh PowerPoint</Application>
  <PresentationFormat>On-screen Show (4:3)</PresentationFormat>
  <Paragraphs>1618</Paragraphs>
  <Slides>121</Slides>
  <Notes>0</Notes>
  <HiddenSlides>31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2" baseType="lpstr">
      <vt:lpstr>6.035</vt:lpstr>
      <vt:lpstr>Intermediate Formats</vt:lpstr>
      <vt:lpstr>Program Representation Goals</vt:lpstr>
      <vt:lpstr>High Level IR</vt:lpstr>
      <vt:lpstr>Examples of Object Representation and Program Execution (This happens when program runs)</vt:lpstr>
      <vt:lpstr>Example Vector Class</vt:lpstr>
      <vt:lpstr>Representing Arrays</vt:lpstr>
      <vt:lpstr>Representing Vector Objects</vt:lpstr>
      <vt:lpstr>PowerPoint Presentation</vt:lpstr>
      <vt:lpstr>PowerPoint Presentation</vt:lpstr>
      <vt:lpstr>PowerPoint Presentation</vt:lpstr>
      <vt:lpstr>PowerPoint Presentation</vt:lpstr>
      <vt:lpstr>Executing Vector Add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does the compiler have to do to make all of this work?</vt:lpstr>
      <vt:lpstr>Compilation Tasks</vt:lpstr>
      <vt:lpstr>Compilation Tasks</vt:lpstr>
      <vt:lpstr>Symbol Tables - Key Concept in Compilation</vt:lpstr>
      <vt:lpstr>Symbol Tables During Translation From Parse Tree to IR</vt:lpstr>
      <vt:lpstr>Hierarchy In Symbol Tables</vt:lpstr>
      <vt:lpstr>Hierarchy in vector add Method</vt:lpstr>
      <vt:lpstr>Lookup In vector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Descriptors</vt:lpstr>
      <vt:lpstr>Program Symbol Table</vt:lpstr>
      <vt:lpstr>Class Descriptor</vt:lpstr>
      <vt:lpstr>Field, Parameter and Local and Type Descriptors</vt:lpstr>
      <vt:lpstr>Example Type Symbol Table</vt:lpstr>
      <vt:lpstr>Method Descriptors</vt:lpstr>
      <vt:lpstr>Method Descriptor for add Method</vt:lpstr>
      <vt:lpstr>Symbol Table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Code in High-Level Intermediate Representation</vt:lpstr>
      <vt:lpstr>Basic Idea</vt:lpstr>
      <vt:lpstr>What is a Parse Tree?</vt:lpstr>
      <vt:lpstr>Abstract Versus Concrete Trees</vt:lpstr>
      <vt:lpstr>Building IR Alternatives</vt:lpstr>
      <vt:lpstr>FromAbstract Syntax Trees to Symbol Tables</vt:lpstr>
      <vt:lpstr>Representing Expressions</vt:lpstr>
      <vt:lpstr>Example</vt:lpstr>
      <vt:lpstr>Example</vt:lpstr>
      <vt:lpstr>Special Case: Array Length Operator</vt:lpstr>
      <vt:lpstr>Representing Assignment Statements</vt:lpstr>
      <vt:lpstr>Representing Procedure Calls</vt:lpstr>
      <vt:lpstr>PowerPoint Presentation</vt:lpstr>
      <vt:lpstr>Representing Flow of Control</vt:lpstr>
      <vt:lpstr>Example</vt:lpstr>
      <vt:lpstr>Translating from Abstract Syntax Trees to Symbol Tables</vt:lpstr>
      <vt:lpstr>Example Abstract Syntax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Abstract Syntax Trees to 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Abbreviated Notation</vt:lpstr>
      <vt:lpstr>From Abstract Syntax Trees to IR</vt:lpstr>
      <vt:lpstr>Summary</vt:lpstr>
      <vt:lpstr>PowerPoint Presentation</vt:lpstr>
      <vt:lpstr>Eliminating Parse Tree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Scopes</vt:lpstr>
      <vt:lpstr>Nested Code Scopes</vt:lpstr>
      <vt:lpstr>Traversing Class Declarations</vt:lpstr>
      <vt:lpstr>Further Complication - Inheritance</vt:lpstr>
      <vt:lpstr>Inheritance Example - Point Class</vt:lpstr>
      <vt:lpstr>Point Subclasses</vt:lpstr>
      <vt:lpstr>Implementing Object Fields</vt:lpstr>
      <vt:lpstr>Point Objects</vt:lpstr>
      <vt:lpstr>Class Descriptors for point and cartesianPoint</vt:lpstr>
      <vt:lpstr>Dynamic Dispatch</vt:lpstr>
      <vt:lpstr>Implementing Dynamic Dispatch</vt:lpstr>
      <vt:lpstr>Invoking Methods</vt:lpstr>
      <vt:lpstr>Hierarchy in Method Symbol Tables for Points</vt:lpstr>
      <vt:lpstr>Lookup In Method Symbol Tables</vt:lpstr>
      <vt:lpstr>Static Versus Dynamic Lookup</vt:lpstr>
      <vt:lpstr>Static and Dynamic Tables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?: ??</dc:title>
  <dc:creator>rinard</dc:creator>
  <cp:lastModifiedBy>ab</cp:lastModifiedBy>
  <cp:revision>357</cp:revision>
  <cp:lastPrinted>1999-09-22T22:22:11Z</cp:lastPrinted>
  <dcterms:created xsi:type="dcterms:W3CDTF">1998-09-21T22:35:07Z</dcterms:created>
  <dcterms:modified xsi:type="dcterms:W3CDTF">2012-02-14T03:53:06Z</dcterms:modified>
</cp:coreProperties>
</file>