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0" r:id="rId2"/>
    <p:sldMasterId id="2147483651" r:id="rId3"/>
  </p:sldMasterIdLst>
  <p:notesMasterIdLst>
    <p:notesMasterId r:id="rId78"/>
  </p:notesMasterIdLst>
  <p:handoutMasterIdLst>
    <p:handoutMasterId r:id="rId79"/>
  </p:handoutMasterIdLst>
  <p:sldIdLst>
    <p:sldId id="261" r:id="rId4"/>
    <p:sldId id="814" r:id="rId5"/>
    <p:sldId id="745" r:id="rId6"/>
    <p:sldId id="746" r:id="rId7"/>
    <p:sldId id="815" r:id="rId8"/>
    <p:sldId id="747" r:id="rId9"/>
    <p:sldId id="748" r:id="rId10"/>
    <p:sldId id="749" r:id="rId11"/>
    <p:sldId id="750" r:id="rId12"/>
    <p:sldId id="751" r:id="rId13"/>
    <p:sldId id="752" r:id="rId14"/>
    <p:sldId id="753" r:id="rId15"/>
    <p:sldId id="754" r:id="rId16"/>
    <p:sldId id="755" r:id="rId17"/>
    <p:sldId id="756" r:id="rId18"/>
    <p:sldId id="757" r:id="rId19"/>
    <p:sldId id="758" r:id="rId20"/>
    <p:sldId id="759" r:id="rId21"/>
    <p:sldId id="760" r:id="rId22"/>
    <p:sldId id="761" r:id="rId23"/>
    <p:sldId id="762" r:id="rId24"/>
    <p:sldId id="764" r:id="rId25"/>
    <p:sldId id="813" r:id="rId26"/>
    <p:sldId id="763" r:id="rId27"/>
    <p:sldId id="816" r:id="rId28"/>
    <p:sldId id="766" r:id="rId29"/>
    <p:sldId id="767" r:id="rId30"/>
    <p:sldId id="768" r:id="rId31"/>
    <p:sldId id="769" r:id="rId32"/>
    <p:sldId id="770" r:id="rId33"/>
    <p:sldId id="771" r:id="rId34"/>
    <p:sldId id="772" r:id="rId35"/>
    <p:sldId id="812" r:id="rId36"/>
    <p:sldId id="773" r:id="rId37"/>
    <p:sldId id="817" r:id="rId38"/>
    <p:sldId id="774" r:id="rId39"/>
    <p:sldId id="775" r:id="rId40"/>
    <p:sldId id="776" r:id="rId41"/>
    <p:sldId id="777" r:id="rId42"/>
    <p:sldId id="778" r:id="rId43"/>
    <p:sldId id="779" r:id="rId44"/>
    <p:sldId id="780" r:id="rId45"/>
    <p:sldId id="781" r:id="rId46"/>
    <p:sldId id="818" r:id="rId47"/>
    <p:sldId id="782" r:id="rId48"/>
    <p:sldId id="783" r:id="rId49"/>
    <p:sldId id="784" r:id="rId50"/>
    <p:sldId id="785" r:id="rId51"/>
    <p:sldId id="786" r:id="rId52"/>
    <p:sldId id="787" r:id="rId53"/>
    <p:sldId id="788" r:id="rId54"/>
    <p:sldId id="789" r:id="rId55"/>
    <p:sldId id="790" r:id="rId56"/>
    <p:sldId id="791" r:id="rId57"/>
    <p:sldId id="792" r:id="rId58"/>
    <p:sldId id="819" r:id="rId59"/>
    <p:sldId id="796" r:id="rId60"/>
    <p:sldId id="797" r:id="rId61"/>
    <p:sldId id="798" r:id="rId62"/>
    <p:sldId id="799" r:id="rId63"/>
    <p:sldId id="800" r:id="rId64"/>
    <p:sldId id="801" r:id="rId65"/>
    <p:sldId id="802" r:id="rId66"/>
    <p:sldId id="803" r:id="rId67"/>
    <p:sldId id="804" r:id="rId68"/>
    <p:sldId id="805" r:id="rId69"/>
    <p:sldId id="806" r:id="rId70"/>
    <p:sldId id="807" r:id="rId71"/>
    <p:sldId id="808" r:id="rId72"/>
    <p:sldId id="809" r:id="rId73"/>
    <p:sldId id="820" r:id="rId74"/>
    <p:sldId id="793" r:id="rId75"/>
    <p:sldId id="794" r:id="rId76"/>
    <p:sldId id="795" r:id="rId7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7575"/>
    <a:srgbClr val="CCFF33"/>
    <a:srgbClr val="00FF99"/>
    <a:srgbClr val="FFFFCC"/>
    <a:srgbClr val="FF3300"/>
    <a:srgbClr val="FF99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9" autoAdjust="0"/>
    <p:restoredTop sz="94659" autoAdjust="0"/>
  </p:normalViewPr>
  <p:slideViewPr>
    <p:cSldViewPr>
      <p:cViewPr>
        <p:scale>
          <a:sx n="100" d="100"/>
          <a:sy n="100" d="100"/>
        </p:scale>
        <p:origin x="-1480" y="-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80" Type="http://schemas.openxmlformats.org/officeDocument/2006/relationships/printerSettings" Target="printerSettings/printerSettings1.bin"/><Relationship Id="rId81" Type="http://schemas.openxmlformats.org/officeDocument/2006/relationships/presProps" Target="presProps.xml"/><Relationship Id="rId82" Type="http://schemas.openxmlformats.org/officeDocument/2006/relationships/viewProps" Target="viewProps.xml"/><Relationship Id="rId83" Type="http://schemas.openxmlformats.org/officeDocument/2006/relationships/theme" Target="theme/theme1.xml"/><Relationship Id="rId84" Type="http://schemas.openxmlformats.org/officeDocument/2006/relationships/tableStyles" Target="tableStyles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notesMaster" Target="notesMasters/notesMaster1.xml"/><Relationship Id="rId79" Type="http://schemas.openxmlformats.org/officeDocument/2006/relationships/handoutMaster" Target="handoutMasters/handoutMaster1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256" cy="47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defTabSz="967021"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944" y="0"/>
            <a:ext cx="3169256" cy="47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algn="r" defTabSz="967021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15"/>
            <a:ext cx="3169256" cy="47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defTabSz="967021">
              <a:defRPr sz="1200"/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944" y="9121715"/>
            <a:ext cx="3169256" cy="47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algn="r" defTabSz="967021">
              <a:defRPr sz="1200"/>
            </a:lvl1pPr>
          </a:lstStyle>
          <a:p>
            <a:fld id="{7EEFC171-0661-4735-84B1-3A333C6358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21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256" cy="47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defTabSz="967021">
              <a:defRPr sz="1200"/>
            </a:lvl1pPr>
          </a:lstStyle>
          <a:p>
            <a:endParaRPr lang="en-US"/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944" y="0"/>
            <a:ext cx="3169256" cy="47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algn="r" defTabSz="967021">
              <a:defRPr sz="1200"/>
            </a:lvl1pPr>
          </a:lstStyle>
          <a:p>
            <a:endParaRPr lang="en-US"/>
          </a:p>
        </p:txBody>
      </p:sp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029" y="4560037"/>
            <a:ext cx="5365144" cy="432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15"/>
            <a:ext cx="3169256" cy="47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defTabSz="967021">
              <a:defRPr sz="1200"/>
            </a:lvl1pPr>
          </a:lstStyle>
          <a:p>
            <a:endParaRPr lang="en-US"/>
          </a:p>
        </p:txBody>
      </p:sp>
      <p:sp>
        <p:nvSpPr>
          <p:cNvPr id="819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944" y="9121715"/>
            <a:ext cx="3169256" cy="47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algn="r" defTabSz="967021">
              <a:defRPr sz="1200"/>
            </a:lvl1pPr>
          </a:lstStyle>
          <a:p>
            <a:fld id="{D9F0C8F0-05C0-4FF8-B238-6E5EBA798E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6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0">
          <a:gsLst>
            <a:gs pos="0">
              <a:srgbClr val="FFE175"/>
            </a:gs>
            <a:gs pos="100000">
              <a:srgbClr val="FFFFCC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772400" cy="1143000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CC00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81" name="WordArt 9"/>
          <p:cNvSpPr>
            <a:spLocks noChangeArrowheads="1" noChangeShapeType="1" noTextEdit="1"/>
          </p:cNvSpPr>
          <p:nvPr/>
        </p:nvSpPr>
        <p:spPr bwMode="auto">
          <a:xfrm>
            <a:off x="3505200" y="228600"/>
            <a:ext cx="2133600" cy="1466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72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0000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6.035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81000" y="6553200"/>
            <a:ext cx="8382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Saman Amarasinghe</a:t>
            </a:r>
            <a:r>
              <a:rPr lang="en-US" sz="1400"/>
              <a:t>         			</a:t>
            </a:r>
            <a:fld id="{FA0E5946-A9A0-47E8-9EDB-ADEF06163E60}" type="slidenum">
              <a:rPr lang="en-US" sz="1400"/>
              <a:pPr/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1998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20955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341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81000" y="6553200"/>
            <a:ext cx="8382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Saman Amarasinghe</a:t>
            </a:r>
            <a:r>
              <a:rPr lang="en-US" sz="1400"/>
              <a:t>         			</a:t>
            </a:r>
            <a:fld id="{EC33A92E-5171-4105-9575-11C69B310D94}" type="slidenum">
              <a:rPr lang="en-US" sz="1400"/>
              <a:pPr/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1998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81000" y="6553200"/>
            <a:ext cx="8382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Saman Amarasinghe</a:t>
            </a:r>
            <a:r>
              <a:rPr lang="en-US" sz="1400"/>
              <a:t>         			</a:t>
            </a:r>
            <a:fld id="{0F676612-EF91-4576-8649-610D50B50B7C}" type="slidenum">
              <a:rPr lang="en-US" sz="1400"/>
              <a:pPr/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1998</a:t>
            </a:r>
            <a:endParaRPr lang="en-US" sz="140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20955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341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Saman Amarasinghe</a:t>
            </a:r>
            <a:r>
              <a:rPr lang="en-US" sz="1400"/>
              <a:t>         			</a:t>
            </a:r>
            <a:fld id="{C8DFF8B3-329D-40AE-AF0F-29C418AB6403}" type="slidenum">
              <a:rPr lang="en-US" sz="1400"/>
              <a:pPr/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2006</a:t>
            </a:r>
            <a:endParaRPr lang="en-US" sz="140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Saman Amarasinghe</a:t>
            </a:r>
            <a:r>
              <a:rPr lang="en-US" sz="1400"/>
              <a:t>         			</a:t>
            </a:r>
            <a:fld id="{A05701FB-3A2D-4511-A506-1B7167F0F948}" type="slidenum">
              <a:rPr lang="en-US" sz="1400"/>
              <a:pPr/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2006</a:t>
            </a:r>
            <a:endParaRPr lang="en-US" sz="14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Saman Amarasinghe</a:t>
            </a:r>
            <a:r>
              <a:rPr lang="en-US" sz="1400"/>
              <a:t>         			</a:t>
            </a:r>
            <a:fld id="{F728E842-A429-4D13-A5BF-D75FDBBB184B}" type="slidenum">
              <a:rPr lang="en-US" sz="1400"/>
              <a:pPr/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2006</a:t>
            </a:r>
            <a:endParaRPr lang="en-US" sz="140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Saman Amarasinghe</a:t>
            </a:r>
            <a:r>
              <a:rPr lang="en-US" sz="1400"/>
              <a:t>         			</a:t>
            </a:r>
            <a:fld id="{B2E22F4C-BD2E-4B17-B7C4-6577CFDC25FB}" type="slidenum">
              <a:rPr lang="en-US" sz="1400"/>
              <a:pPr/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2006</a:t>
            </a:r>
            <a:endParaRPr lang="en-US" sz="140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Saman Amarasinghe</a:t>
            </a:r>
            <a:r>
              <a:rPr lang="en-US" sz="1400"/>
              <a:t>         			</a:t>
            </a:r>
            <a:fld id="{755C9EF3-495C-48C0-8E17-A44BFE1C4E57}" type="slidenum">
              <a:rPr lang="en-US" sz="1400"/>
              <a:pPr/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2006</a:t>
            </a:r>
            <a:endParaRPr lang="en-US" sz="140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Saman Amarasinghe</a:t>
            </a:r>
            <a:r>
              <a:rPr lang="en-US" sz="1400"/>
              <a:t>         			</a:t>
            </a:r>
            <a:fld id="{0A10A3EF-E521-408E-9CE4-3BA782BCC18B}" type="slidenum">
              <a:rPr lang="en-US" sz="1400"/>
              <a:pPr/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2006</a:t>
            </a:r>
            <a:endParaRPr lang="en-US" sz="140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Saman Amarasinghe</a:t>
            </a:r>
            <a:r>
              <a:rPr lang="en-US" sz="1400"/>
              <a:t>         			</a:t>
            </a:r>
            <a:fld id="{892C1E97-D1A7-4567-9AE3-BDB1FC1F0786}" type="slidenum">
              <a:rPr lang="en-US" sz="1400"/>
              <a:pPr/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2006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81000" y="6553200"/>
            <a:ext cx="8382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Saman Amarasinghe</a:t>
            </a:r>
            <a:r>
              <a:rPr lang="en-US" sz="1400"/>
              <a:t>         			</a:t>
            </a:r>
            <a:fld id="{6451C0DC-D3DA-4F97-A921-BF8C44FDCB94}" type="slidenum">
              <a:rPr lang="en-US" sz="1400"/>
              <a:pPr/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1998</a:t>
            </a:r>
            <a:endParaRPr lang="en-US" sz="140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Saman Amarasinghe</a:t>
            </a:r>
            <a:r>
              <a:rPr lang="en-US" sz="1400"/>
              <a:t>         			</a:t>
            </a:r>
            <a:fld id="{6F32D435-0920-42B7-AE04-47EACBBA4574}" type="slidenum">
              <a:rPr lang="en-US" sz="1400"/>
              <a:pPr/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2006</a:t>
            </a:r>
            <a:endParaRPr lang="en-US" sz="140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Saman Amarasinghe</a:t>
            </a:r>
            <a:r>
              <a:rPr lang="en-US" sz="1400"/>
              <a:t>         			</a:t>
            </a:r>
            <a:fld id="{6353B15B-FA29-4A45-9B73-836F7A5A445A}" type="slidenum">
              <a:rPr lang="en-US" sz="1400"/>
              <a:pPr/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2006</a:t>
            </a:r>
            <a:endParaRPr lang="en-US" sz="14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Saman Amarasinghe</a:t>
            </a:r>
            <a:r>
              <a:rPr lang="en-US" sz="1400"/>
              <a:t>         			</a:t>
            </a:r>
            <a:fld id="{B42EFC26-949B-4F0E-8D6D-309327B489C7}" type="slidenum">
              <a:rPr lang="en-US" sz="1400"/>
              <a:pPr/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2006</a:t>
            </a:r>
            <a:endParaRPr lang="en-US" sz="14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20955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341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Saman Amarasinghe</a:t>
            </a:r>
            <a:r>
              <a:rPr lang="en-US" sz="1400"/>
              <a:t>         			</a:t>
            </a:r>
            <a:fld id="{3AAB98EB-F10D-452A-B461-A0CE8F6EF670}" type="slidenum">
              <a:rPr lang="en-US" sz="1400"/>
              <a:pPr/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2006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14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14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81000" y="6553200"/>
            <a:ext cx="8382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Saman Amarasinghe</a:t>
            </a:r>
            <a:r>
              <a:rPr lang="en-US" sz="1400"/>
              <a:t>         			</a:t>
            </a:r>
            <a:fld id="{0BDBFFBC-6452-495A-9623-C9FA111D95B7}" type="slidenum">
              <a:rPr lang="en-US" sz="1400"/>
              <a:pPr/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1998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1000" y="6553200"/>
            <a:ext cx="8382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Saman Amarasinghe</a:t>
            </a:r>
            <a:r>
              <a:rPr lang="en-US" sz="1400"/>
              <a:t>         			</a:t>
            </a:r>
            <a:fld id="{5B5B177E-6ABC-4925-8F36-EBDA904E9120}" type="slidenum">
              <a:rPr lang="en-US" sz="1400"/>
              <a:pPr/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1998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81000" y="6553200"/>
            <a:ext cx="8382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Saman Amarasinghe</a:t>
            </a:r>
            <a:r>
              <a:rPr lang="en-US" sz="1400"/>
              <a:t>         			</a:t>
            </a:r>
            <a:fld id="{CC579C12-9E3E-4D49-8D5D-6A189B791548}" type="slidenum">
              <a:rPr lang="en-US" sz="1400"/>
              <a:pPr/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1998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81000" y="6553200"/>
            <a:ext cx="8382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Saman Amarasinghe</a:t>
            </a:r>
            <a:r>
              <a:rPr lang="en-US" sz="1400"/>
              <a:t>         			</a:t>
            </a:r>
            <a:fld id="{3D418A92-802F-4A10-BAB8-0DAB9D081457}" type="slidenum">
              <a:rPr lang="en-US" sz="1400"/>
              <a:pPr/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1998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81000" y="6553200"/>
            <a:ext cx="8382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Saman Amarasinghe</a:t>
            </a:r>
            <a:r>
              <a:rPr lang="en-US" sz="1400"/>
              <a:t>         			</a:t>
            </a:r>
            <a:fld id="{91A4EBEA-7F50-4A27-B714-59AF4D340246}" type="slidenum">
              <a:rPr lang="en-US" sz="1400"/>
              <a:pPr/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1998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81000" y="6553200"/>
            <a:ext cx="8382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Saman Amarasinghe</a:t>
            </a:r>
            <a:r>
              <a:rPr lang="en-US" sz="1400"/>
              <a:t>         			</a:t>
            </a:r>
            <a:fld id="{2C87945F-7626-4E85-8A31-1B55C1B1053A}" type="slidenum">
              <a:rPr lang="en-US" sz="1400"/>
              <a:pPr/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1998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C40000"/>
            </a:gs>
            <a:gs pos="100000">
              <a:srgbClr val="5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36932" name="Rectangle 4"/>
          <p:cNvSpPr>
            <a:spLocks noChangeArrowheads="1"/>
          </p:cNvSpPr>
          <p:nvPr/>
        </p:nvSpPr>
        <p:spPr bwMode="auto">
          <a:xfrm>
            <a:off x="0" y="76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4000" b="1">
                <a:solidFill>
                  <a:srgbClr val="FFFF66"/>
                </a:solidFill>
                <a:latin typeface="Tahoma" pitchFamily="34" charset="0"/>
              </a:rPr>
              <a:t> 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9pPr>
    </p:titleStyle>
    <p:bodyStyle>
      <a:lvl1pPr marL="342900" indent="-342900" algn="l" rtl="0" fontAlgn="base">
        <a:lnSpc>
          <a:spcPct val="130000"/>
        </a:lnSpc>
        <a:spcBef>
          <a:spcPct val="20000"/>
        </a:spcBef>
        <a:spcAft>
          <a:spcPct val="0"/>
        </a:spcAft>
        <a:buChar char="•"/>
        <a:defRPr sz="3200">
          <a:solidFill>
            <a:srgbClr val="FFFF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FFFF9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CCFF99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CCFF99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FF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FF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FF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FF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FF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4800"/>
            </a:gs>
            <a:gs pos="100000">
              <a:srgbClr val="002A0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3795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629400"/>
            <a:ext cx="838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8000"/>
                </a:solidFill>
              </a:defRPr>
            </a:lvl1pPr>
          </a:lstStyle>
          <a:p>
            <a:r>
              <a:rPr lang="en-US"/>
              <a:t>Saman Amarasinghe</a:t>
            </a:r>
            <a:r>
              <a:rPr lang="en-US" sz="1400"/>
              <a:t>         			</a:t>
            </a:r>
            <a:fld id="{96554D9C-135E-4B94-AEDB-B97692A73B05}" type="slidenum">
              <a:rPr lang="en-US" sz="1400"/>
              <a:pPr/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2006</a:t>
            </a:r>
            <a:endParaRPr lang="en-US" sz="1400"/>
          </a:p>
        </p:txBody>
      </p:sp>
      <p:sp>
        <p:nvSpPr>
          <p:cNvPr id="637957" name="Rectangle 5"/>
          <p:cNvSpPr>
            <a:spLocks noChangeArrowheads="1"/>
          </p:cNvSpPr>
          <p:nvPr/>
        </p:nvSpPr>
        <p:spPr bwMode="auto">
          <a:xfrm>
            <a:off x="0" y="76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4000" b="1">
                <a:solidFill>
                  <a:srgbClr val="FFFF66"/>
                </a:solidFill>
                <a:latin typeface="Tahoma" pitchFamily="34" charset="0"/>
              </a:rPr>
              <a:t> 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CCFF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CCFF9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CCFF99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CCFF99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FF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FF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FF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FF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FF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733800"/>
            <a:ext cx="87630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Introduction </a:t>
            </a:r>
            <a:r>
              <a:rPr lang="en-US" dirty="0"/>
              <a:t>to Program Analysis and Optimization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ChangeArrowheads="1"/>
          </p:cNvSpPr>
          <p:nvPr/>
        </p:nvSpPr>
        <p:spPr bwMode="auto">
          <a:xfrm>
            <a:off x="1752600" y="4572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s = 0;</a:t>
            </a:r>
          </a:p>
        </p:txBody>
      </p:sp>
      <p:sp>
        <p:nvSpPr>
          <p:cNvPr id="589827" name="Rectangle 3"/>
          <p:cNvSpPr>
            <a:spLocks noChangeArrowheads="1"/>
          </p:cNvSpPr>
          <p:nvPr/>
        </p:nvSpPr>
        <p:spPr bwMode="auto">
          <a:xfrm>
            <a:off x="1752600" y="109855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a = 4;</a:t>
            </a:r>
          </a:p>
        </p:txBody>
      </p:sp>
      <p:sp>
        <p:nvSpPr>
          <p:cNvPr id="589828" name="Rectangle 4"/>
          <p:cNvSpPr>
            <a:spLocks noChangeArrowheads="1"/>
          </p:cNvSpPr>
          <p:nvPr/>
        </p:nvSpPr>
        <p:spPr bwMode="auto">
          <a:xfrm>
            <a:off x="1790700" y="2095500"/>
            <a:ext cx="73025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i = 0;</a:t>
            </a:r>
          </a:p>
        </p:txBody>
      </p:sp>
      <p:sp>
        <p:nvSpPr>
          <p:cNvPr id="589829" name="Rectangle 5"/>
          <p:cNvSpPr>
            <a:spLocks noChangeArrowheads="1"/>
          </p:cNvSpPr>
          <p:nvPr/>
        </p:nvSpPr>
        <p:spPr bwMode="auto">
          <a:xfrm>
            <a:off x="1676400" y="269875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k == 0</a:t>
            </a:r>
          </a:p>
        </p:txBody>
      </p:sp>
      <p:sp>
        <p:nvSpPr>
          <p:cNvPr id="589830" name="Rectangle 6"/>
          <p:cNvSpPr>
            <a:spLocks noChangeArrowheads="1"/>
          </p:cNvSpPr>
          <p:nvPr/>
        </p:nvSpPr>
        <p:spPr bwMode="auto">
          <a:xfrm>
            <a:off x="2438400" y="33528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b = 1;</a:t>
            </a:r>
          </a:p>
        </p:txBody>
      </p:sp>
      <p:sp>
        <p:nvSpPr>
          <p:cNvPr id="589831" name="Rectangle 7"/>
          <p:cNvSpPr>
            <a:spLocks noChangeArrowheads="1"/>
          </p:cNvSpPr>
          <p:nvPr/>
        </p:nvSpPr>
        <p:spPr bwMode="auto">
          <a:xfrm>
            <a:off x="914400" y="33528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b = 2;</a:t>
            </a:r>
          </a:p>
        </p:txBody>
      </p:sp>
      <p:sp>
        <p:nvSpPr>
          <p:cNvPr id="589832" name="Rectangle 8"/>
          <p:cNvSpPr>
            <a:spLocks noChangeArrowheads="1"/>
          </p:cNvSpPr>
          <p:nvPr/>
        </p:nvSpPr>
        <p:spPr bwMode="auto">
          <a:xfrm>
            <a:off x="1676400" y="42672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&lt; n</a:t>
            </a:r>
          </a:p>
        </p:txBody>
      </p:sp>
      <p:sp>
        <p:nvSpPr>
          <p:cNvPr id="589833" name="Rectangle 9"/>
          <p:cNvSpPr>
            <a:spLocks noChangeArrowheads="1"/>
          </p:cNvSpPr>
          <p:nvPr/>
        </p:nvSpPr>
        <p:spPr bwMode="auto">
          <a:xfrm>
            <a:off x="533400" y="4953000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s = s + a*b;</a:t>
            </a:r>
          </a:p>
        </p:txBody>
      </p:sp>
      <p:sp>
        <p:nvSpPr>
          <p:cNvPr id="589834" name="Rectangle 10"/>
          <p:cNvSpPr>
            <a:spLocks noChangeArrowheads="1"/>
          </p:cNvSpPr>
          <p:nvPr/>
        </p:nvSpPr>
        <p:spPr bwMode="auto">
          <a:xfrm>
            <a:off x="533400" y="5595938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= i + 1;</a:t>
            </a:r>
          </a:p>
        </p:txBody>
      </p:sp>
      <p:sp>
        <p:nvSpPr>
          <p:cNvPr id="589835" name="Rectangle 11"/>
          <p:cNvSpPr>
            <a:spLocks noChangeArrowheads="1"/>
          </p:cNvSpPr>
          <p:nvPr/>
        </p:nvSpPr>
        <p:spPr bwMode="auto">
          <a:xfrm>
            <a:off x="2514600" y="5181600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return s;</a:t>
            </a:r>
          </a:p>
        </p:txBody>
      </p:sp>
      <p:cxnSp>
        <p:nvCxnSpPr>
          <p:cNvPr id="589836" name="AutoShape 12"/>
          <p:cNvCxnSpPr>
            <a:cxnSpLocks noChangeShapeType="1"/>
            <a:stCxn id="589826" idx="2"/>
            <a:endCxn id="589827" idx="0"/>
          </p:cNvCxnSpPr>
          <p:nvPr/>
        </p:nvCxnSpPr>
        <p:spPr bwMode="auto">
          <a:xfrm>
            <a:off x="2209800" y="914400"/>
            <a:ext cx="0" cy="184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89837" name="AutoShape 13"/>
          <p:cNvCxnSpPr>
            <a:cxnSpLocks noChangeShapeType="1"/>
            <a:stCxn id="589827" idx="2"/>
            <a:endCxn id="589828" idx="0"/>
          </p:cNvCxnSpPr>
          <p:nvPr/>
        </p:nvCxnSpPr>
        <p:spPr bwMode="auto">
          <a:xfrm flipH="1">
            <a:off x="2155825" y="1555750"/>
            <a:ext cx="53975" cy="539750"/>
          </a:xfrm>
          <a:prstGeom prst="straightConnector1">
            <a:avLst/>
          </a:prstGeom>
          <a:noFill/>
          <a:ln w="57150">
            <a:solidFill>
              <a:srgbClr val="FFE175"/>
            </a:solidFill>
            <a:round/>
            <a:headEnd/>
            <a:tailEnd type="triangle" w="med" len="med"/>
          </a:ln>
          <a:effectLst/>
        </p:spPr>
      </p:cxnSp>
      <p:cxnSp>
        <p:nvCxnSpPr>
          <p:cNvPr id="589838" name="AutoShape 14"/>
          <p:cNvCxnSpPr>
            <a:cxnSpLocks noChangeShapeType="1"/>
            <a:stCxn id="589828" idx="2"/>
          </p:cNvCxnSpPr>
          <p:nvPr/>
        </p:nvCxnSpPr>
        <p:spPr bwMode="auto">
          <a:xfrm>
            <a:off x="2155825" y="2501900"/>
            <a:ext cx="1588" cy="153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89839" name="AutoShape 15"/>
          <p:cNvCxnSpPr>
            <a:cxnSpLocks noChangeShapeType="1"/>
            <a:stCxn id="589829" idx="3"/>
            <a:endCxn id="589830" idx="0"/>
          </p:cNvCxnSpPr>
          <p:nvPr/>
        </p:nvCxnSpPr>
        <p:spPr bwMode="auto">
          <a:xfrm>
            <a:off x="2743200" y="2927350"/>
            <a:ext cx="228600" cy="4254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89840" name="AutoShape 16"/>
          <p:cNvCxnSpPr>
            <a:cxnSpLocks noChangeShapeType="1"/>
            <a:stCxn id="589829" idx="1"/>
            <a:endCxn id="589831" idx="0"/>
          </p:cNvCxnSpPr>
          <p:nvPr/>
        </p:nvCxnSpPr>
        <p:spPr bwMode="auto">
          <a:xfrm rot="10800000" flipV="1">
            <a:off x="1447800" y="2927350"/>
            <a:ext cx="228600" cy="4254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89841" name="AutoShape 17"/>
          <p:cNvCxnSpPr>
            <a:cxnSpLocks noChangeShapeType="1"/>
            <a:stCxn id="589831" idx="2"/>
            <a:endCxn id="589832" idx="0"/>
          </p:cNvCxnSpPr>
          <p:nvPr/>
        </p:nvCxnSpPr>
        <p:spPr bwMode="auto">
          <a:xfrm>
            <a:off x="1447800" y="3810000"/>
            <a:ext cx="762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89842" name="AutoShape 18"/>
          <p:cNvCxnSpPr>
            <a:cxnSpLocks noChangeShapeType="1"/>
            <a:stCxn id="589830" idx="2"/>
            <a:endCxn id="589832" idx="0"/>
          </p:cNvCxnSpPr>
          <p:nvPr/>
        </p:nvCxnSpPr>
        <p:spPr bwMode="auto">
          <a:xfrm flipH="1">
            <a:off x="2209800" y="3810000"/>
            <a:ext cx="762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89843" name="AutoShape 19"/>
          <p:cNvCxnSpPr>
            <a:cxnSpLocks noChangeShapeType="1"/>
            <a:stCxn id="589833" idx="2"/>
            <a:endCxn id="589834" idx="0"/>
          </p:cNvCxnSpPr>
          <p:nvPr/>
        </p:nvCxnSpPr>
        <p:spPr bwMode="auto">
          <a:xfrm>
            <a:off x="1409700" y="5410200"/>
            <a:ext cx="0" cy="185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89844" name="AutoShape 20"/>
          <p:cNvCxnSpPr>
            <a:cxnSpLocks noChangeShapeType="1"/>
            <a:stCxn id="589832" idx="3"/>
            <a:endCxn id="589835" idx="0"/>
          </p:cNvCxnSpPr>
          <p:nvPr/>
        </p:nvCxnSpPr>
        <p:spPr bwMode="auto">
          <a:xfrm>
            <a:off x="2743200" y="4495800"/>
            <a:ext cx="647700" cy="6858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89845" name="AutoShape 21"/>
          <p:cNvCxnSpPr>
            <a:cxnSpLocks noChangeShapeType="1"/>
            <a:stCxn id="589832" idx="1"/>
            <a:endCxn id="589833" idx="0"/>
          </p:cNvCxnSpPr>
          <p:nvPr/>
        </p:nvCxnSpPr>
        <p:spPr bwMode="auto">
          <a:xfrm rot="10800000" flipV="1">
            <a:off x="1409700" y="4495800"/>
            <a:ext cx="266700" cy="457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89846" name="AutoShape 22"/>
          <p:cNvCxnSpPr>
            <a:cxnSpLocks noChangeShapeType="1"/>
            <a:stCxn id="589834" idx="2"/>
            <a:endCxn id="589832" idx="0"/>
          </p:cNvCxnSpPr>
          <p:nvPr/>
        </p:nvCxnSpPr>
        <p:spPr bwMode="auto">
          <a:xfrm rot="5400000" flipH="1" flipV="1">
            <a:off x="916781" y="4760119"/>
            <a:ext cx="1785938" cy="800100"/>
          </a:xfrm>
          <a:prstGeom prst="curvedConnector5">
            <a:avLst>
              <a:gd name="adj1" fmla="val -23556"/>
              <a:gd name="adj2" fmla="val -140676"/>
              <a:gd name="adj3" fmla="val 11280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89847" name="Rectangle 23"/>
          <p:cNvSpPr>
            <a:spLocks noChangeArrowheads="1"/>
          </p:cNvSpPr>
          <p:nvPr/>
        </p:nvSpPr>
        <p:spPr bwMode="auto">
          <a:xfrm>
            <a:off x="6096000" y="609600"/>
            <a:ext cx="1447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s = 0;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a = 4;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= 0;</a:t>
            </a:r>
          </a:p>
          <a:p>
            <a:pPr marL="342900" indent="-342900" algn="ctr" eaLnBrk="1" hangingPunct="1">
              <a:spcBef>
                <a:spcPct val="20000"/>
              </a:spcBef>
            </a:pPr>
            <a:endParaRPr lang="en-US" sz="2000">
              <a:solidFill>
                <a:srgbClr val="CCFF99"/>
              </a:solidFill>
              <a:latin typeface="Tahoma" pitchFamily="34" charset="0"/>
            </a:endParaRPr>
          </a:p>
        </p:txBody>
      </p:sp>
      <p:sp>
        <p:nvSpPr>
          <p:cNvPr id="589848" name="AutoShape 24"/>
          <p:cNvSpPr>
            <a:spLocks noChangeArrowheads="1"/>
          </p:cNvSpPr>
          <p:nvPr/>
        </p:nvSpPr>
        <p:spPr bwMode="auto">
          <a:xfrm>
            <a:off x="4038600" y="19812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noFill/>
          <a:ln w="28575">
            <a:solidFill>
              <a:srgbClr val="FFE17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ChangeArrowheads="1"/>
          </p:cNvSpPr>
          <p:nvPr/>
        </p:nvSpPr>
        <p:spPr bwMode="auto">
          <a:xfrm>
            <a:off x="1752600" y="5334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s = 0;</a:t>
            </a:r>
          </a:p>
        </p:txBody>
      </p:sp>
      <p:sp>
        <p:nvSpPr>
          <p:cNvPr id="590851" name="Rectangle 3"/>
          <p:cNvSpPr>
            <a:spLocks noChangeArrowheads="1"/>
          </p:cNvSpPr>
          <p:nvPr/>
        </p:nvSpPr>
        <p:spPr bwMode="auto">
          <a:xfrm>
            <a:off x="1752600" y="117475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a = 4;</a:t>
            </a:r>
          </a:p>
        </p:txBody>
      </p:sp>
      <p:sp>
        <p:nvSpPr>
          <p:cNvPr id="590852" name="Rectangle 4"/>
          <p:cNvSpPr>
            <a:spLocks noChangeArrowheads="1"/>
          </p:cNvSpPr>
          <p:nvPr/>
        </p:nvSpPr>
        <p:spPr bwMode="auto">
          <a:xfrm>
            <a:off x="1790700" y="1866900"/>
            <a:ext cx="73025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i = 0;</a:t>
            </a:r>
          </a:p>
        </p:txBody>
      </p:sp>
      <p:sp>
        <p:nvSpPr>
          <p:cNvPr id="590853" name="Rectangle 5"/>
          <p:cNvSpPr>
            <a:spLocks noChangeArrowheads="1"/>
          </p:cNvSpPr>
          <p:nvPr/>
        </p:nvSpPr>
        <p:spPr bwMode="auto">
          <a:xfrm>
            <a:off x="1676400" y="269875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k == 0</a:t>
            </a:r>
          </a:p>
        </p:txBody>
      </p:sp>
      <p:sp>
        <p:nvSpPr>
          <p:cNvPr id="590854" name="Rectangle 6"/>
          <p:cNvSpPr>
            <a:spLocks noChangeArrowheads="1"/>
          </p:cNvSpPr>
          <p:nvPr/>
        </p:nvSpPr>
        <p:spPr bwMode="auto">
          <a:xfrm>
            <a:off x="2438400" y="33528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b = 1;</a:t>
            </a:r>
          </a:p>
        </p:txBody>
      </p:sp>
      <p:sp>
        <p:nvSpPr>
          <p:cNvPr id="590855" name="Rectangle 7"/>
          <p:cNvSpPr>
            <a:spLocks noChangeArrowheads="1"/>
          </p:cNvSpPr>
          <p:nvPr/>
        </p:nvSpPr>
        <p:spPr bwMode="auto">
          <a:xfrm>
            <a:off x="914400" y="33528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b = 2;</a:t>
            </a:r>
          </a:p>
        </p:txBody>
      </p:sp>
      <p:sp>
        <p:nvSpPr>
          <p:cNvPr id="590856" name="Rectangle 8"/>
          <p:cNvSpPr>
            <a:spLocks noChangeArrowheads="1"/>
          </p:cNvSpPr>
          <p:nvPr/>
        </p:nvSpPr>
        <p:spPr bwMode="auto">
          <a:xfrm>
            <a:off x="1676400" y="42672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&lt; n</a:t>
            </a:r>
          </a:p>
        </p:txBody>
      </p:sp>
      <p:sp>
        <p:nvSpPr>
          <p:cNvPr id="590857" name="Rectangle 9"/>
          <p:cNvSpPr>
            <a:spLocks noChangeArrowheads="1"/>
          </p:cNvSpPr>
          <p:nvPr/>
        </p:nvSpPr>
        <p:spPr bwMode="auto">
          <a:xfrm>
            <a:off x="533400" y="4953000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s = s + a*b;</a:t>
            </a:r>
          </a:p>
        </p:txBody>
      </p:sp>
      <p:sp>
        <p:nvSpPr>
          <p:cNvPr id="590858" name="Rectangle 10"/>
          <p:cNvSpPr>
            <a:spLocks noChangeArrowheads="1"/>
          </p:cNvSpPr>
          <p:nvPr/>
        </p:nvSpPr>
        <p:spPr bwMode="auto">
          <a:xfrm>
            <a:off x="533400" y="5595938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= i + 1;</a:t>
            </a:r>
          </a:p>
        </p:txBody>
      </p:sp>
      <p:sp>
        <p:nvSpPr>
          <p:cNvPr id="590859" name="Rectangle 11"/>
          <p:cNvSpPr>
            <a:spLocks noChangeArrowheads="1"/>
          </p:cNvSpPr>
          <p:nvPr/>
        </p:nvSpPr>
        <p:spPr bwMode="auto">
          <a:xfrm>
            <a:off x="2514600" y="5181600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return s;</a:t>
            </a:r>
          </a:p>
        </p:txBody>
      </p:sp>
      <p:cxnSp>
        <p:nvCxnSpPr>
          <p:cNvPr id="590860" name="AutoShape 12"/>
          <p:cNvCxnSpPr>
            <a:cxnSpLocks noChangeShapeType="1"/>
            <a:stCxn id="590850" idx="2"/>
            <a:endCxn id="590851" idx="0"/>
          </p:cNvCxnSpPr>
          <p:nvPr/>
        </p:nvCxnSpPr>
        <p:spPr bwMode="auto">
          <a:xfrm>
            <a:off x="2209800" y="990600"/>
            <a:ext cx="0" cy="184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0861" name="AutoShape 13"/>
          <p:cNvCxnSpPr>
            <a:cxnSpLocks noChangeShapeType="1"/>
            <a:stCxn id="590851" idx="2"/>
            <a:endCxn id="590852" idx="0"/>
          </p:cNvCxnSpPr>
          <p:nvPr/>
        </p:nvCxnSpPr>
        <p:spPr bwMode="auto">
          <a:xfrm flipH="1">
            <a:off x="2155825" y="1631950"/>
            <a:ext cx="53975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0862" name="AutoShape 14"/>
          <p:cNvCxnSpPr>
            <a:cxnSpLocks noChangeShapeType="1"/>
            <a:stCxn id="590852" idx="2"/>
            <a:endCxn id="590853" idx="0"/>
          </p:cNvCxnSpPr>
          <p:nvPr/>
        </p:nvCxnSpPr>
        <p:spPr bwMode="auto">
          <a:xfrm>
            <a:off x="2155825" y="2273300"/>
            <a:ext cx="53975" cy="425450"/>
          </a:xfrm>
          <a:prstGeom prst="straightConnector1">
            <a:avLst/>
          </a:prstGeom>
          <a:noFill/>
          <a:ln w="57150">
            <a:solidFill>
              <a:srgbClr val="FFE175"/>
            </a:solidFill>
            <a:round/>
            <a:headEnd/>
            <a:tailEnd type="triangle" w="med" len="med"/>
          </a:ln>
          <a:effectLst/>
        </p:spPr>
      </p:cxnSp>
      <p:cxnSp>
        <p:nvCxnSpPr>
          <p:cNvPr id="590863" name="AutoShape 15"/>
          <p:cNvCxnSpPr>
            <a:cxnSpLocks noChangeShapeType="1"/>
            <a:stCxn id="590853" idx="3"/>
            <a:endCxn id="590854" idx="0"/>
          </p:cNvCxnSpPr>
          <p:nvPr/>
        </p:nvCxnSpPr>
        <p:spPr bwMode="auto">
          <a:xfrm>
            <a:off x="2743200" y="2927350"/>
            <a:ext cx="228600" cy="4254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0864" name="AutoShape 16"/>
          <p:cNvCxnSpPr>
            <a:cxnSpLocks noChangeShapeType="1"/>
            <a:stCxn id="590853" idx="1"/>
            <a:endCxn id="590855" idx="0"/>
          </p:cNvCxnSpPr>
          <p:nvPr/>
        </p:nvCxnSpPr>
        <p:spPr bwMode="auto">
          <a:xfrm rot="10800000" flipV="1">
            <a:off x="1447800" y="2927350"/>
            <a:ext cx="228600" cy="4254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0865" name="AutoShape 17"/>
          <p:cNvCxnSpPr>
            <a:cxnSpLocks noChangeShapeType="1"/>
            <a:stCxn id="590855" idx="2"/>
            <a:endCxn id="590856" idx="0"/>
          </p:cNvCxnSpPr>
          <p:nvPr/>
        </p:nvCxnSpPr>
        <p:spPr bwMode="auto">
          <a:xfrm>
            <a:off x="1447800" y="3810000"/>
            <a:ext cx="762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0866" name="AutoShape 18"/>
          <p:cNvCxnSpPr>
            <a:cxnSpLocks noChangeShapeType="1"/>
            <a:stCxn id="590854" idx="2"/>
            <a:endCxn id="590856" idx="0"/>
          </p:cNvCxnSpPr>
          <p:nvPr/>
        </p:nvCxnSpPr>
        <p:spPr bwMode="auto">
          <a:xfrm flipH="1">
            <a:off x="2209800" y="3810000"/>
            <a:ext cx="762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0867" name="AutoShape 19"/>
          <p:cNvCxnSpPr>
            <a:cxnSpLocks noChangeShapeType="1"/>
            <a:stCxn id="590857" idx="2"/>
            <a:endCxn id="590858" idx="0"/>
          </p:cNvCxnSpPr>
          <p:nvPr/>
        </p:nvCxnSpPr>
        <p:spPr bwMode="auto">
          <a:xfrm>
            <a:off x="1409700" y="5410200"/>
            <a:ext cx="0" cy="185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0868" name="AutoShape 20"/>
          <p:cNvCxnSpPr>
            <a:cxnSpLocks noChangeShapeType="1"/>
            <a:stCxn id="590856" idx="3"/>
            <a:endCxn id="590859" idx="0"/>
          </p:cNvCxnSpPr>
          <p:nvPr/>
        </p:nvCxnSpPr>
        <p:spPr bwMode="auto">
          <a:xfrm>
            <a:off x="2743200" y="4495800"/>
            <a:ext cx="647700" cy="6858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0869" name="AutoShape 21"/>
          <p:cNvCxnSpPr>
            <a:cxnSpLocks noChangeShapeType="1"/>
            <a:stCxn id="590856" idx="1"/>
            <a:endCxn id="590857" idx="0"/>
          </p:cNvCxnSpPr>
          <p:nvPr/>
        </p:nvCxnSpPr>
        <p:spPr bwMode="auto">
          <a:xfrm rot="10800000" flipV="1">
            <a:off x="1409700" y="4495800"/>
            <a:ext cx="266700" cy="457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0870" name="AutoShape 22"/>
          <p:cNvCxnSpPr>
            <a:cxnSpLocks noChangeShapeType="1"/>
            <a:stCxn id="590858" idx="2"/>
            <a:endCxn id="590856" idx="0"/>
          </p:cNvCxnSpPr>
          <p:nvPr/>
        </p:nvCxnSpPr>
        <p:spPr bwMode="auto">
          <a:xfrm rot="5400000" flipH="1" flipV="1">
            <a:off x="916781" y="4760119"/>
            <a:ext cx="1785938" cy="800100"/>
          </a:xfrm>
          <a:prstGeom prst="curvedConnector5">
            <a:avLst>
              <a:gd name="adj1" fmla="val -23556"/>
              <a:gd name="adj2" fmla="val -140676"/>
              <a:gd name="adj3" fmla="val 11280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90871" name="Rectangle 23"/>
          <p:cNvSpPr>
            <a:spLocks noChangeArrowheads="1"/>
          </p:cNvSpPr>
          <p:nvPr/>
        </p:nvSpPr>
        <p:spPr bwMode="auto">
          <a:xfrm>
            <a:off x="6096000" y="609600"/>
            <a:ext cx="14478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s = 0;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a = 4;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= 0;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k == 0</a:t>
            </a:r>
          </a:p>
          <a:p>
            <a:pPr marL="342900" indent="-342900" algn="ctr" eaLnBrk="1" hangingPunct="1">
              <a:spcBef>
                <a:spcPct val="20000"/>
              </a:spcBef>
            </a:pPr>
            <a:endParaRPr lang="en-US" sz="2000">
              <a:solidFill>
                <a:srgbClr val="CCFF99"/>
              </a:solidFill>
              <a:latin typeface="Tahoma" pitchFamily="34" charset="0"/>
            </a:endParaRPr>
          </a:p>
        </p:txBody>
      </p:sp>
      <p:sp>
        <p:nvSpPr>
          <p:cNvPr id="590872" name="AutoShape 24"/>
          <p:cNvSpPr>
            <a:spLocks noChangeArrowheads="1"/>
          </p:cNvSpPr>
          <p:nvPr/>
        </p:nvSpPr>
        <p:spPr bwMode="auto">
          <a:xfrm>
            <a:off x="4038600" y="19812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noFill/>
          <a:ln w="28575">
            <a:solidFill>
              <a:srgbClr val="FFE17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ChangeArrowheads="1"/>
          </p:cNvSpPr>
          <p:nvPr/>
        </p:nvSpPr>
        <p:spPr bwMode="auto">
          <a:xfrm>
            <a:off x="1752600" y="7620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s = 0;</a:t>
            </a:r>
          </a:p>
        </p:txBody>
      </p:sp>
      <p:sp>
        <p:nvSpPr>
          <p:cNvPr id="591875" name="Rectangle 3"/>
          <p:cNvSpPr>
            <a:spLocks noChangeArrowheads="1"/>
          </p:cNvSpPr>
          <p:nvPr/>
        </p:nvSpPr>
        <p:spPr bwMode="auto">
          <a:xfrm>
            <a:off x="1752600" y="140335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a = 4;</a:t>
            </a:r>
          </a:p>
        </p:txBody>
      </p:sp>
      <p:sp>
        <p:nvSpPr>
          <p:cNvPr id="591876" name="Rectangle 4"/>
          <p:cNvSpPr>
            <a:spLocks noChangeArrowheads="1"/>
          </p:cNvSpPr>
          <p:nvPr/>
        </p:nvSpPr>
        <p:spPr bwMode="auto">
          <a:xfrm>
            <a:off x="1790700" y="2095500"/>
            <a:ext cx="73025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i = 0;</a:t>
            </a:r>
          </a:p>
        </p:txBody>
      </p:sp>
      <p:sp>
        <p:nvSpPr>
          <p:cNvPr id="591877" name="Rectangle 5"/>
          <p:cNvSpPr>
            <a:spLocks noChangeArrowheads="1"/>
          </p:cNvSpPr>
          <p:nvPr/>
        </p:nvSpPr>
        <p:spPr bwMode="auto">
          <a:xfrm>
            <a:off x="1676400" y="269875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k == 0</a:t>
            </a:r>
          </a:p>
        </p:txBody>
      </p:sp>
      <p:sp>
        <p:nvSpPr>
          <p:cNvPr id="591878" name="Rectangle 6"/>
          <p:cNvSpPr>
            <a:spLocks noChangeArrowheads="1"/>
          </p:cNvSpPr>
          <p:nvPr/>
        </p:nvSpPr>
        <p:spPr bwMode="auto">
          <a:xfrm>
            <a:off x="2438400" y="33528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b = 1;</a:t>
            </a:r>
          </a:p>
        </p:txBody>
      </p:sp>
      <p:sp>
        <p:nvSpPr>
          <p:cNvPr id="591879" name="Rectangle 7"/>
          <p:cNvSpPr>
            <a:spLocks noChangeArrowheads="1"/>
          </p:cNvSpPr>
          <p:nvPr/>
        </p:nvSpPr>
        <p:spPr bwMode="auto">
          <a:xfrm>
            <a:off x="914400" y="33528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b = 2;</a:t>
            </a:r>
          </a:p>
        </p:txBody>
      </p:sp>
      <p:sp>
        <p:nvSpPr>
          <p:cNvPr id="591880" name="Rectangle 8"/>
          <p:cNvSpPr>
            <a:spLocks noChangeArrowheads="1"/>
          </p:cNvSpPr>
          <p:nvPr/>
        </p:nvSpPr>
        <p:spPr bwMode="auto">
          <a:xfrm>
            <a:off x="1676400" y="42672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&lt; n</a:t>
            </a:r>
          </a:p>
        </p:txBody>
      </p:sp>
      <p:sp>
        <p:nvSpPr>
          <p:cNvPr id="591881" name="Rectangle 9"/>
          <p:cNvSpPr>
            <a:spLocks noChangeArrowheads="1"/>
          </p:cNvSpPr>
          <p:nvPr/>
        </p:nvSpPr>
        <p:spPr bwMode="auto">
          <a:xfrm>
            <a:off x="533400" y="4953000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s = s + a*b;</a:t>
            </a:r>
          </a:p>
        </p:txBody>
      </p:sp>
      <p:sp>
        <p:nvSpPr>
          <p:cNvPr id="591882" name="Rectangle 10"/>
          <p:cNvSpPr>
            <a:spLocks noChangeArrowheads="1"/>
          </p:cNvSpPr>
          <p:nvPr/>
        </p:nvSpPr>
        <p:spPr bwMode="auto">
          <a:xfrm>
            <a:off x="533400" y="5595938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= i + 1;</a:t>
            </a:r>
          </a:p>
        </p:txBody>
      </p:sp>
      <p:sp>
        <p:nvSpPr>
          <p:cNvPr id="591883" name="Rectangle 11"/>
          <p:cNvSpPr>
            <a:spLocks noChangeArrowheads="1"/>
          </p:cNvSpPr>
          <p:nvPr/>
        </p:nvSpPr>
        <p:spPr bwMode="auto">
          <a:xfrm>
            <a:off x="2514600" y="5181600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return s;</a:t>
            </a:r>
          </a:p>
        </p:txBody>
      </p:sp>
      <p:cxnSp>
        <p:nvCxnSpPr>
          <p:cNvPr id="591884" name="AutoShape 12"/>
          <p:cNvCxnSpPr>
            <a:cxnSpLocks noChangeShapeType="1"/>
            <a:stCxn id="591874" idx="2"/>
            <a:endCxn id="591875" idx="0"/>
          </p:cNvCxnSpPr>
          <p:nvPr/>
        </p:nvCxnSpPr>
        <p:spPr bwMode="auto">
          <a:xfrm>
            <a:off x="2209800" y="1219200"/>
            <a:ext cx="0" cy="184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1885" name="AutoShape 13"/>
          <p:cNvCxnSpPr>
            <a:cxnSpLocks noChangeShapeType="1"/>
            <a:stCxn id="591875" idx="2"/>
            <a:endCxn id="591876" idx="0"/>
          </p:cNvCxnSpPr>
          <p:nvPr/>
        </p:nvCxnSpPr>
        <p:spPr bwMode="auto">
          <a:xfrm flipH="1">
            <a:off x="2155825" y="1860550"/>
            <a:ext cx="53975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1886" name="AutoShape 14"/>
          <p:cNvCxnSpPr>
            <a:cxnSpLocks noChangeShapeType="1"/>
            <a:stCxn id="591876" idx="2"/>
          </p:cNvCxnSpPr>
          <p:nvPr/>
        </p:nvCxnSpPr>
        <p:spPr bwMode="auto">
          <a:xfrm>
            <a:off x="2155825" y="2501900"/>
            <a:ext cx="1588" cy="153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1887" name="AutoShape 15"/>
          <p:cNvCxnSpPr>
            <a:cxnSpLocks noChangeShapeType="1"/>
            <a:stCxn id="591877" idx="3"/>
            <a:endCxn id="591878" idx="0"/>
          </p:cNvCxnSpPr>
          <p:nvPr/>
        </p:nvCxnSpPr>
        <p:spPr bwMode="auto">
          <a:xfrm>
            <a:off x="2743200" y="2927350"/>
            <a:ext cx="228600" cy="4254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1888" name="AutoShape 16"/>
          <p:cNvCxnSpPr>
            <a:cxnSpLocks noChangeShapeType="1"/>
            <a:stCxn id="591877" idx="1"/>
            <a:endCxn id="591879" idx="0"/>
          </p:cNvCxnSpPr>
          <p:nvPr/>
        </p:nvCxnSpPr>
        <p:spPr bwMode="auto">
          <a:xfrm rot="10800000" flipV="1">
            <a:off x="1447800" y="2927350"/>
            <a:ext cx="228600" cy="425450"/>
          </a:xfrm>
          <a:prstGeom prst="curvedConnector2">
            <a:avLst/>
          </a:prstGeom>
          <a:noFill/>
          <a:ln w="57150">
            <a:solidFill>
              <a:srgbClr val="FFE175"/>
            </a:solidFill>
            <a:round/>
            <a:headEnd/>
            <a:tailEnd type="triangle" w="med" len="med"/>
          </a:ln>
          <a:effectLst/>
        </p:spPr>
      </p:cxnSp>
      <p:cxnSp>
        <p:nvCxnSpPr>
          <p:cNvPr id="591889" name="AutoShape 17"/>
          <p:cNvCxnSpPr>
            <a:cxnSpLocks noChangeShapeType="1"/>
            <a:stCxn id="591879" idx="2"/>
            <a:endCxn id="591880" idx="0"/>
          </p:cNvCxnSpPr>
          <p:nvPr/>
        </p:nvCxnSpPr>
        <p:spPr bwMode="auto">
          <a:xfrm>
            <a:off x="1447800" y="3810000"/>
            <a:ext cx="762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1890" name="AutoShape 18"/>
          <p:cNvCxnSpPr>
            <a:cxnSpLocks noChangeShapeType="1"/>
            <a:stCxn id="591878" idx="2"/>
            <a:endCxn id="591880" idx="0"/>
          </p:cNvCxnSpPr>
          <p:nvPr/>
        </p:nvCxnSpPr>
        <p:spPr bwMode="auto">
          <a:xfrm flipH="1">
            <a:off x="2209800" y="3810000"/>
            <a:ext cx="762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1891" name="AutoShape 19"/>
          <p:cNvCxnSpPr>
            <a:cxnSpLocks noChangeShapeType="1"/>
            <a:stCxn id="591881" idx="2"/>
            <a:endCxn id="591882" idx="0"/>
          </p:cNvCxnSpPr>
          <p:nvPr/>
        </p:nvCxnSpPr>
        <p:spPr bwMode="auto">
          <a:xfrm>
            <a:off x="1409700" y="5410200"/>
            <a:ext cx="0" cy="185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1892" name="AutoShape 20"/>
          <p:cNvCxnSpPr>
            <a:cxnSpLocks noChangeShapeType="1"/>
            <a:stCxn id="591880" idx="3"/>
            <a:endCxn id="591883" idx="0"/>
          </p:cNvCxnSpPr>
          <p:nvPr/>
        </p:nvCxnSpPr>
        <p:spPr bwMode="auto">
          <a:xfrm>
            <a:off x="2743200" y="4495800"/>
            <a:ext cx="647700" cy="6858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1893" name="AutoShape 21"/>
          <p:cNvCxnSpPr>
            <a:cxnSpLocks noChangeShapeType="1"/>
            <a:stCxn id="591880" idx="1"/>
            <a:endCxn id="591881" idx="0"/>
          </p:cNvCxnSpPr>
          <p:nvPr/>
        </p:nvCxnSpPr>
        <p:spPr bwMode="auto">
          <a:xfrm rot="10800000" flipV="1">
            <a:off x="1409700" y="4495800"/>
            <a:ext cx="266700" cy="457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1894" name="AutoShape 22"/>
          <p:cNvCxnSpPr>
            <a:cxnSpLocks noChangeShapeType="1"/>
            <a:stCxn id="591882" idx="2"/>
            <a:endCxn id="591880" idx="0"/>
          </p:cNvCxnSpPr>
          <p:nvPr/>
        </p:nvCxnSpPr>
        <p:spPr bwMode="auto">
          <a:xfrm rot="5400000" flipH="1" flipV="1">
            <a:off x="916781" y="4760119"/>
            <a:ext cx="1785938" cy="800100"/>
          </a:xfrm>
          <a:prstGeom prst="curvedConnector5">
            <a:avLst>
              <a:gd name="adj1" fmla="val -23556"/>
              <a:gd name="adj2" fmla="val -140676"/>
              <a:gd name="adj3" fmla="val 11280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91895" name="Rectangle 23"/>
          <p:cNvSpPr>
            <a:spLocks noChangeArrowheads="1"/>
          </p:cNvSpPr>
          <p:nvPr/>
        </p:nvSpPr>
        <p:spPr bwMode="auto">
          <a:xfrm>
            <a:off x="6096000" y="609600"/>
            <a:ext cx="14478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s = 0;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a = 4;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= 0;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k == 0</a:t>
            </a:r>
          </a:p>
          <a:p>
            <a:pPr marL="342900" indent="-342900" algn="ctr" eaLnBrk="1" hangingPunct="1">
              <a:spcBef>
                <a:spcPct val="20000"/>
              </a:spcBef>
            </a:pPr>
            <a:endParaRPr lang="en-US" sz="2000">
              <a:solidFill>
                <a:srgbClr val="CCFF99"/>
              </a:solidFill>
              <a:latin typeface="Tahoma" pitchFamily="34" charset="0"/>
            </a:endParaRPr>
          </a:p>
        </p:txBody>
      </p:sp>
      <p:sp>
        <p:nvSpPr>
          <p:cNvPr id="591896" name="Rectangle 24"/>
          <p:cNvSpPr>
            <a:spLocks noChangeArrowheads="1"/>
          </p:cNvSpPr>
          <p:nvPr/>
        </p:nvSpPr>
        <p:spPr bwMode="auto">
          <a:xfrm>
            <a:off x="5562600" y="32766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b = 2;</a:t>
            </a:r>
          </a:p>
        </p:txBody>
      </p:sp>
      <p:cxnSp>
        <p:nvCxnSpPr>
          <p:cNvPr id="591897" name="AutoShape 25"/>
          <p:cNvCxnSpPr>
            <a:cxnSpLocks noChangeShapeType="1"/>
            <a:stCxn id="591895" idx="2"/>
            <a:endCxn id="591896" idx="0"/>
          </p:cNvCxnSpPr>
          <p:nvPr/>
        </p:nvCxnSpPr>
        <p:spPr bwMode="auto">
          <a:xfrm flipH="1">
            <a:off x="6096000" y="2514600"/>
            <a:ext cx="723900" cy="762000"/>
          </a:xfrm>
          <a:prstGeom prst="straightConnector1">
            <a:avLst/>
          </a:prstGeom>
          <a:noFill/>
          <a:ln w="57150">
            <a:solidFill>
              <a:srgbClr val="FFE175"/>
            </a:solidFill>
            <a:round/>
            <a:headEnd/>
            <a:tailEnd type="triangle" w="med" len="med"/>
          </a:ln>
          <a:effectLst/>
        </p:spPr>
      </p:cxnSp>
      <p:sp>
        <p:nvSpPr>
          <p:cNvPr id="591898" name="AutoShape 26"/>
          <p:cNvSpPr>
            <a:spLocks noChangeArrowheads="1"/>
          </p:cNvSpPr>
          <p:nvPr/>
        </p:nvSpPr>
        <p:spPr bwMode="auto">
          <a:xfrm>
            <a:off x="4038600" y="19812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noFill/>
          <a:ln w="28575">
            <a:solidFill>
              <a:srgbClr val="FFE17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ChangeArrowheads="1"/>
          </p:cNvSpPr>
          <p:nvPr/>
        </p:nvSpPr>
        <p:spPr bwMode="auto">
          <a:xfrm>
            <a:off x="1752600" y="7620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s = 0;</a:t>
            </a:r>
          </a:p>
        </p:txBody>
      </p:sp>
      <p:sp>
        <p:nvSpPr>
          <p:cNvPr id="592899" name="Rectangle 3"/>
          <p:cNvSpPr>
            <a:spLocks noChangeArrowheads="1"/>
          </p:cNvSpPr>
          <p:nvPr/>
        </p:nvSpPr>
        <p:spPr bwMode="auto">
          <a:xfrm>
            <a:off x="1752600" y="140335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a = 4;</a:t>
            </a:r>
          </a:p>
        </p:txBody>
      </p:sp>
      <p:sp>
        <p:nvSpPr>
          <p:cNvPr id="592900" name="Rectangle 4"/>
          <p:cNvSpPr>
            <a:spLocks noChangeArrowheads="1"/>
          </p:cNvSpPr>
          <p:nvPr/>
        </p:nvSpPr>
        <p:spPr bwMode="auto">
          <a:xfrm>
            <a:off x="1790700" y="2095500"/>
            <a:ext cx="73025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i = 0;</a:t>
            </a:r>
          </a:p>
        </p:txBody>
      </p:sp>
      <p:sp>
        <p:nvSpPr>
          <p:cNvPr id="592901" name="Rectangle 5"/>
          <p:cNvSpPr>
            <a:spLocks noChangeArrowheads="1"/>
          </p:cNvSpPr>
          <p:nvPr/>
        </p:nvSpPr>
        <p:spPr bwMode="auto">
          <a:xfrm>
            <a:off x="1676400" y="269875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k == 0</a:t>
            </a:r>
          </a:p>
        </p:txBody>
      </p:sp>
      <p:sp>
        <p:nvSpPr>
          <p:cNvPr id="592902" name="Rectangle 6"/>
          <p:cNvSpPr>
            <a:spLocks noChangeArrowheads="1"/>
          </p:cNvSpPr>
          <p:nvPr/>
        </p:nvSpPr>
        <p:spPr bwMode="auto">
          <a:xfrm>
            <a:off x="2438400" y="33528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b = 1;</a:t>
            </a:r>
          </a:p>
        </p:txBody>
      </p:sp>
      <p:sp>
        <p:nvSpPr>
          <p:cNvPr id="592903" name="Rectangle 7"/>
          <p:cNvSpPr>
            <a:spLocks noChangeArrowheads="1"/>
          </p:cNvSpPr>
          <p:nvPr/>
        </p:nvSpPr>
        <p:spPr bwMode="auto">
          <a:xfrm>
            <a:off x="914400" y="33528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b = 2;</a:t>
            </a:r>
          </a:p>
        </p:txBody>
      </p:sp>
      <p:sp>
        <p:nvSpPr>
          <p:cNvPr id="592904" name="Rectangle 8"/>
          <p:cNvSpPr>
            <a:spLocks noChangeArrowheads="1"/>
          </p:cNvSpPr>
          <p:nvPr/>
        </p:nvSpPr>
        <p:spPr bwMode="auto">
          <a:xfrm>
            <a:off x="1676400" y="42672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&lt; n</a:t>
            </a:r>
          </a:p>
        </p:txBody>
      </p:sp>
      <p:sp>
        <p:nvSpPr>
          <p:cNvPr id="592905" name="Rectangle 9"/>
          <p:cNvSpPr>
            <a:spLocks noChangeArrowheads="1"/>
          </p:cNvSpPr>
          <p:nvPr/>
        </p:nvSpPr>
        <p:spPr bwMode="auto">
          <a:xfrm>
            <a:off x="533400" y="4953000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s = s + a*b;</a:t>
            </a:r>
          </a:p>
        </p:txBody>
      </p:sp>
      <p:sp>
        <p:nvSpPr>
          <p:cNvPr id="592906" name="Rectangle 10"/>
          <p:cNvSpPr>
            <a:spLocks noChangeArrowheads="1"/>
          </p:cNvSpPr>
          <p:nvPr/>
        </p:nvSpPr>
        <p:spPr bwMode="auto">
          <a:xfrm>
            <a:off x="533400" y="5595938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= i + 1;</a:t>
            </a:r>
          </a:p>
        </p:txBody>
      </p:sp>
      <p:sp>
        <p:nvSpPr>
          <p:cNvPr id="592907" name="Rectangle 11"/>
          <p:cNvSpPr>
            <a:spLocks noChangeArrowheads="1"/>
          </p:cNvSpPr>
          <p:nvPr/>
        </p:nvSpPr>
        <p:spPr bwMode="auto">
          <a:xfrm>
            <a:off x="2514600" y="5181600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return s;</a:t>
            </a:r>
          </a:p>
        </p:txBody>
      </p:sp>
      <p:cxnSp>
        <p:nvCxnSpPr>
          <p:cNvPr id="592908" name="AutoShape 12"/>
          <p:cNvCxnSpPr>
            <a:cxnSpLocks noChangeShapeType="1"/>
            <a:stCxn id="592898" idx="2"/>
            <a:endCxn id="592899" idx="0"/>
          </p:cNvCxnSpPr>
          <p:nvPr/>
        </p:nvCxnSpPr>
        <p:spPr bwMode="auto">
          <a:xfrm>
            <a:off x="2209800" y="1219200"/>
            <a:ext cx="0" cy="184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2909" name="AutoShape 13"/>
          <p:cNvCxnSpPr>
            <a:cxnSpLocks noChangeShapeType="1"/>
            <a:stCxn id="592899" idx="2"/>
            <a:endCxn id="592900" idx="0"/>
          </p:cNvCxnSpPr>
          <p:nvPr/>
        </p:nvCxnSpPr>
        <p:spPr bwMode="auto">
          <a:xfrm flipH="1">
            <a:off x="2155825" y="1860550"/>
            <a:ext cx="53975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2910" name="AutoShape 14"/>
          <p:cNvCxnSpPr>
            <a:cxnSpLocks noChangeShapeType="1"/>
            <a:stCxn id="592900" idx="2"/>
          </p:cNvCxnSpPr>
          <p:nvPr/>
        </p:nvCxnSpPr>
        <p:spPr bwMode="auto">
          <a:xfrm>
            <a:off x="2155825" y="2501900"/>
            <a:ext cx="1588" cy="153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2911" name="AutoShape 15"/>
          <p:cNvCxnSpPr>
            <a:cxnSpLocks noChangeShapeType="1"/>
            <a:stCxn id="592901" idx="3"/>
            <a:endCxn id="592902" idx="0"/>
          </p:cNvCxnSpPr>
          <p:nvPr/>
        </p:nvCxnSpPr>
        <p:spPr bwMode="auto">
          <a:xfrm>
            <a:off x="2743200" y="2927350"/>
            <a:ext cx="228600" cy="4254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2912" name="AutoShape 16"/>
          <p:cNvCxnSpPr>
            <a:cxnSpLocks noChangeShapeType="1"/>
            <a:stCxn id="592901" idx="1"/>
            <a:endCxn id="592903" idx="0"/>
          </p:cNvCxnSpPr>
          <p:nvPr/>
        </p:nvCxnSpPr>
        <p:spPr bwMode="auto">
          <a:xfrm rot="10800000" flipV="1">
            <a:off x="1447800" y="2927350"/>
            <a:ext cx="228600" cy="4254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2913" name="AutoShape 17"/>
          <p:cNvCxnSpPr>
            <a:cxnSpLocks noChangeShapeType="1"/>
            <a:stCxn id="592902" idx="2"/>
            <a:endCxn id="592904" idx="0"/>
          </p:cNvCxnSpPr>
          <p:nvPr/>
        </p:nvCxnSpPr>
        <p:spPr bwMode="auto">
          <a:xfrm flipH="1">
            <a:off x="2209800" y="3810000"/>
            <a:ext cx="762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2914" name="AutoShape 18"/>
          <p:cNvCxnSpPr>
            <a:cxnSpLocks noChangeShapeType="1"/>
            <a:stCxn id="592905" idx="2"/>
            <a:endCxn id="592906" idx="0"/>
          </p:cNvCxnSpPr>
          <p:nvPr/>
        </p:nvCxnSpPr>
        <p:spPr bwMode="auto">
          <a:xfrm>
            <a:off x="1409700" y="5410200"/>
            <a:ext cx="0" cy="185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2915" name="AutoShape 19"/>
          <p:cNvCxnSpPr>
            <a:cxnSpLocks noChangeShapeType="1"/>
            <a:stCxn id="592904" idx="3"/>
            <a:endCxn id="592907" idx="0"/>
          </p:cNvCxnSpPr>
          <p:nvPr/>
        </p:nvCxnSpPr>
        <p:spPr bwMode="auto">
          <a:xfrm>
            <a:off x="2743200" y="4495800"/>
            <a:ext cx="647700" cy="6858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2916" name="AutoShape 20"/>
          <p:cNvCxnSpPr>
            <a:cxnSpLocks noChangeShapeType="1"/>
            <a:stCxn id="592904" idx="1"/>
            <a:endCxn id="592905" idx="0"/>
          </p:cNvCxnSpPr>
          <p:nvPr/>
        </p:nvCxnSpPr>
        <p:spPr bwMode="auto">
          <a:xfrm rot="10800000" flipV="1">
            <a:off x="1409700" y="4495800"/>
            <a:ext cx="266700" cy="457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2917" name="AutoShape 21"/>
          <p:cNvCxnSpPr>
            <a:cxnSpLocks noChangeShapeType="1"/>
            <a:stCxn id="592906" idx="2"/>
            <a:endCxn id="592904" idx="0"/>
          </p:cNvCxnSpPr>
          <p:nvPr/>
        </p:nvCxnSpPr>
        <p:spPr bwMode="auto">
          <a:xfrm rot="5400000" flipH="1" flipV="1">
            <a:off x="916781" y="4760119"/>
            <a:ext cx="1785938" cy="800100"/>
          </a:xfrm>
          <a:prstGeom prst="curvedConnector5">
            <a:avLst>
              <a:gd name="adj1" fmla="val -23556"/>
              <a:gd name="adj2" fmla="val -140676"/>
              <a:gd name="adj3" fmla="val 11280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92918" name="Rectangle 22"/>
          <p:cNvSpPr>
            <a:spLocks noChangeArrowheads="1"/>
          </p:cNvSpPr>
          <p:nvPr/>
        </p:nvSpPr>
        <p:spPr bwMode="auto">
          <a:xfrm>
            <a:off x="6096000" y="609600"/>
            <a:ext cx="14478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s = 0;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a = 4;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= 0;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k == 0</a:t>
            </a:r>
          </a:p>
          <a:p>
            <a:pPr marL="342900" indent="-342900" algn="ctr" eaLnBrk="1" hangingPunct="1">
              <a:spcBef>
                <a:spcPct val="20000"/>
              </a:spcBef>
            </a:pPr>
            <a:endParaRPr lang="en-US" sz="2000">
              <a:solidFill>
                <a:srgbClr val="CCFF99"/>
              </a:solidFill>
              <a:latin typeface="Tahoma" pitchFamily="34" charset="0"/>
            </a:endParaRPr>
          </a:p>
        </p:txBody>
      </p:sp>
      <p:sp>
        <p:nvSpPr>
          <p:cNvPr id="592919" name="Rectangle 23"/>
          <p:cNvSpPr>
            <a:spLocks noChangeArrowheads="1"/>
          </p:cNvSpPr>
          <p:nvPr/>
        </p:nvSpPr>
        <p:spPr bwMode="auto">
          <a:xfrm>
            <a:off x="5562600" y="32766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b = 2;</a:t>
            </a:r>
          </a:p>
        </p:txBody>
      </p:sp>
      <p:sp>
        <p:nvSpPr>
          <p:cNvPr id="592920" name="Rectangle 24"/>
          <p:cNvSpPr>
            <a:spLocks noChangeArrowheads="1"/>
          </p:cNvSpPr>
          <p:nvPr/>
        </p:nvSpPr>
        <p:spPr bwMode="auto">
          <a:xfrm>
            <a:off x="6324600" y="41910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&lt; n</a:t>
            </a:r>
          </a:p>
        </p:txBody>
      </p:sp>
      <p:cxnSp>
        <p:nvCxnSpPr>
          <p:cNvPr id="592921" name="AutoShape 25"/>
          <p:cNvCxnSpPr>
            <a:cxnSpLocks noChangeShapeType="1"/>
            <a:stCxn id="592919" idx="2"/>
            <a:endCxn id="592920" idx="0"/>
          </p:cNvCxnSpPr>
          <p:nvPr/>
        </p:nvCxnSpPr>
        <p:spPr bwMode="auto">
          <a:xfrm>
            <a:off x="6096000" y="3733800"/>
            <a:ext cx="762000" cy="457200"/>
          </a:xfrm>
          <a:prstGeom prst="straightConnector1">
            <a:avLst/>
          </a:prstGeom>
          <a:noFill/>
          <a:ln w="57150">
            <a:solidFill>
              <a:srgbClr val="FFE175"/>
            </a:solidFill>
            <a:round/>
            <a:headEnd/>
            <a:tailEnd type="triangle" w="med" len="med"/>
          </a:ln>
          <a:effectLst/>
        </p:spPr>
      </p:cxnSp>
      <p:cxnSp>
        <p:nvCxnSpPr>
          <p:cNvPr id="592922" name="AutoShape 26"/>
          <p:cNvCxnSpPr>
            <a:cxnSpLocks noChangeShapeType="1"/>
            <a:stCxn id="592918" idx="2"/>
            <a:endCxn id="592919" idx="0"/>
          </p:cNvCxnSpPr>
          <p:nvPr/>
        </p:nvCxnSpPr>
        <p:spPr bwMode="auto">
          <a:xfrm flipH="1">
            <a:off x="6096000" y="2514600"/>
            <a:ext cx="7239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92923" name="AutoShape 27"/>
          <p:cNvSpPr>
            <a:spLocks noChangeArrowheads="1"/>
          </p:cNvSpPr>
          <p:nvPr/>
        </p:nvSpPr>
        <p:spPr bwMode="auto">
          <a:xfrm>
            <a:off x="4038600" y="19812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noFill/>
          <a:ln w="28575">
            <a:solidFill>
              <a:srgbClr val="FFE17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2924" name="AutoShape 28"/>
          <p:cNvCxnSpPr>
            <a:cxnSpLocks noChangeShapeType="1"/>
            <a:stCxn id="592903" idx="2"/>
            <a:endCxn id="592904" idx="0"/>
          </p:cNvCxnSpPr>
          <p:nvPr/>
        </p:nvCxnSpPr>
        <p:spPr bwMode="auto">
          <a:xfrm>
            <a:off x="1447800" y="3810000"/>
            <a:ext cx="762000" cy="457200"/>
          </a:xfrm>
          <a:prstGeom prst="straightConnector1">
            <a:avLst/>
          </a:prstGeom>
          <a:noFill/>
          <a:ln w="57150">
            <a:solidFill>
              <a:srgbClr val="FFE175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ChangeArrowheads="1"/>
          </p:cNvSpPr>
          <p:nvPr/>
        </p:nvSpPr>
        <p:spPr bwMode="auto">
          <a:xfrm>
            <a:off x="1752600" y="7620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s = 0;</a:t>
            </a:r>
          </a:p>
        </p:txBody>
      </p:sp>
      <p:sp>
        <p:nvSpPr>
          <p:cNvPr id="593923" name="Rectangle 3"/>
          <p:cNvSpPr>
            <a:spLocks noChangeArrowheads="1"/>
          </p:cNvSpPr>
          <p:nvPr/>
        </p:nvSpPr>
        <p:spPr bwMode="auto">
          <a:xfrm>
            <a:off x="1752600" y="140335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a = 4;</a:t>
            </a:r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1790700" y="2095500"/>
            <a:ext cx="73025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i = 0;</a:t>
            </a:r>
          </a:p>
        </p:txBody>
      </p:sp>
      <p:sp>
        <p:nvSpPr>
          <p:cNvPr id="593925" name="Rectangle 5"/>
          <p:cNvSpPr>
            <a:spLocks noChangeArrowheads="1"/>
          </p:cNvSpPr>
          <p:nvPr/>
        </p:nvSpPr>
        <p:spPr bwMode="auto">
          <a:xfrm>
            <a:off x="1676400" y="269875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k == 0</a:t>
            </a:r>
          </a:p>
        </p:txBody>
      </p:sp>
      <p:sp>
        <p:nvSpPr>
          <p:cNvPr id="593926" name="Rectangle 6"/>
          <p:cNvSpPr>
            <a:spLocks noChangeArrowheads="1"/>
          </p:cNvSpPr>
          <p:nvPr/>
        </p:nvSpPr>
        <p:spPr bwMode="auto">
          <a:xfrm>
            <a:off x="2438400" y="33528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b = 1;</a:t>
            </a:r>
          </a:p>
        </p:txBody>
      </p:sp>
      <p:sp>
        <p:nvSpPr>
          <p:cNvPr id="593927" name="Rectangle 7"/>
          <p:cNvSpPr>
            <a:spLocks noChangeArrowheads="1"/>
          </p:cNvSpPr>
          <p:nvPr/>
        </p:nvSpPr>
        <p:spPr bwMode="auto">
          <a:xfrm>
            <a:off x="914400" y="33528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b = 2;</a:t>
            </a:r>
          </a:p>
        </p:txBody>
      </p:sp>
      <p:sp>
        <p:nvSpPr>
          <p:cNvPr id="593928" name="Rectangle 8"/>
          <p:cNvSpPr>
            <a:spLocks noChangeArrowheads="1"/>
          </p:cNvSpPr>
          <p:nvPr/>
        </p:nvSpPr>
        <p:spPr bwMode="auto">
          <a:xfrm>
            <a:off x="1676400" y="42672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&lt; n</a:t>
            </a:r>
          </a:p>
        </p:txBody>
      </p:sp>
      <p:sp>
        <p:nvSpPr>
          <p:cNvPr id="593929" name="Rectangle 9"/>
          <p:cNvSpPr>
            <a:spLocks noChangeArrowheads="1"/>
          </p:cNvSpPr>
          <p:nvPr/>
        </p:nvSpPr>
        <p:spPr bwMode="auto">
          <a:xfrm>
            <a:off x="533400" y="4953000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s = s + a*b;</a:t>
            </a:r>
          </a:p>
        </p:txBody>
      </p:sp>
      <p:sp>
        <p:nvSpPr>
          <p:cNvPr id="593930" name="Rectangle 10"/>
          <p:cNvSpPr>
            <a:spLocks noChangeArrowheads="1"/>
          </p:cNvSpPr>
          <p:nvPr/>
        </p:nvSpPr>
        <p:spPr bwMode="auto">
          <a:xfrm>
            <a:off x="533400" y="5595938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= i + 1;</a:t>
            </a:r>
          </a:p>
        </p:txBody>
      </p:sp>
      <p:sp>
        <p:nvSpPr>
          <p:cNvPr id="593931" name="Rectangle 11"/>
          <p:cNvSpPr>
            <a:spLocks noChangeArrowheads="1"/>
          </p:cNvSpPr>
          <p:nvPr/>
        </p:nvSpPr>
        <p:spPr bwMode="auto">
          <a:xfrm>
            <a:off x="2514600" y="5181600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return s;</a:t>
            </a:r>
          </a:p>
        </p:txBody>
      </p:sp>
      <p:cxnSp>
        <p:nvCxnSpPr>
          <p:cNvPr id="593932" name="AutoShape 12"/>
          <p:cNvCxnSpPr>
            <a:cxnSpLocks noChangeShapeType="1"/>
            <a:stCxn id="593922" idx="2"/>
            <a:endCxn id="593923" idx="0"/>
          </p:cNvCxnSpPr>
          <p:nvPr/>
        </p:nvCxnSpPr>
        <p:spPr bwMode="auto">
          <a:xfrm>
            <a:off x="2209800" y="1219200"/>
            <a:ext cx="0" cy="184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3933" name="AutoShape 13"/>
          <p:cNvCxnSpPr>
            <a:cxnSpLocks noChangeShapeType="1"/>
            <a:stCxn id="593923" idx="2"/>
            <a:endCxn id="593924" idx="0"/>
          </p:cNvCxnSpPr>
          <p:nvPr/>
        </p:nvCxnSpPr>
        <p:spPr bwMode="auto">
          <a:xfrm flipH="1">
            <a:off x="2155825" y="1860550"/>
            <a:ext cx="53975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3934" name="AutoShape 14"/>
          <p:cNvCxnSpPr>
            <a:cxnSpLocks noChangeShapeType="1"/>
            <a:stCxn id="593924" idx="2"/>
          </p:cNvCxnSpPr>
          <p:nvPr/>
        </p:nvCxnSpPr>
        <p:spPr bwMode="auto">
          <a:xfrm>
            <a:off x="2155825" y="2501900"/>
            <a:ext cx="1588" cy="153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3935" name="AutoShape 15"/>
          <p:cNvCxnSpPr>
            <a:cxnSpLocks noChangeShapeType="1"/>
            <a:stCxn id="593925" idx="3"/>
            <a:endCxn id="593926" idx="0"/>
          </p:cNvCxnSpPr>
          <p:nvPr/>
        </p:nvCxnSpPr>
        <p:spPr bwMode="auto">
          <a:xfrm>
            <a:off x="2743200" y="2927350"/>
            <a:ext cx="228600" cy="4254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3936" name="AutoShape 16"/>
          <p:cNvCxnSpPr>
            <a:cxnSpLocks noChangeShapeType="1"/>
            <a:stCxn id="593925" idx="1"/>
            <a:endCxn id="593927" idx="0"/>
          </p:cNvCxnSpPr>
          <p:nvPr/>
        </p:nvCxnSpPr>
        <p:spPr bwMode="auto">
          <a:xfrm rot="10800000" flipV="1">
            <a:off x="1447800" y="2927350"/>
            <a:ext cx="228600" cy="4254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3937" name="AutoShape 17"/>
          <p:cNvCxnSpPr>
            <a:cxnSpLocks noChangeShapeType="1"/>
            <a:stCxn id="593927" idx="2"/>
            <a:endCxn id="593928" idx="0"/>
          </p:cNvCxnSpPr>
          <p:nvPr/>
        </p:nvCxnSpPr>
        <p:spPr bwMode="auto">
          <a:xfrm>
            <a:off x="1447800" y="3810000"/>
            <a:ext cx="762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3938" name="AutoShape 18"/>
          <p:cNvCxnSpPr>
            <a:cxnSpLocks noChangeShapeType="1"/>
            <a:stCxn id="593926" idx="2"/>
            <a:endCxn id="593928" idx="0"/>
          </p:cNvCxnSpPr>
          <p:nvPr/>
        </p:nvCxnSpPr>
        <p:spPr bwMode="auto">
          <a:xfrm flipH="1">
            <a:off x="2209800" y="3810000"/>
            <a:ext cx="762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3939" name="AutoShape 19"/>
          <p:cNvCxnSpPr>
            <a:cxnSpLocks noChangeShapeType="1"/>
            <a:stCxn id="593929" idx="2"/>
            <a:endCxn id="593930" idx="0"/>
          </p:cNvCxnSpPr>
          <p:nvPr/>
        </p:nvCxnSpPr>
        <p:spPr bwMode="auto">
          <a:xfrm>
            <a:off x="1409700" y="5410200"/>
            <a:ext cx="0" cy="185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3940" name="AutoShape 20"/>
          <p:cNvCxnSpPr>
            <a:cxnSpLocks noChangeShapeType="1"/>
            <a:stCxn id="593928" idx="3"/>
            <a:endCxn id="593931" idx="0"/>
          </p:cNvCxnSpPr>
          <p:nvPr/>
        </p:nvCxnSpPr>
        <p:spPr bwMode="auto">
          <a:xfrm>
            <a:off x="2743200" y="4495800"/>
            <a:ext cx="647700" cy="6858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3941" name="AutoShape 21"/>
          <p:cNvCxnSpPr>
            <a:cxnSpLocks noChangeShapeType="1"/>
            <a:stCxn id="593928" idx="1"/>
            <a:endCxn id="593929" idx="0"/>
          </p:cNvCxnSpPr>
          <p:nvPr/>
        </p:nvCxnSpPr>
        <p:spPr bwMode="auto">
          <a:xfrm rot="10800000" flipV="1">
            <a:off x="1409700" y="4495800"/>
            <a:ext cx="266700" cy="457200"/>
          </a:xfrm>
          <a:prstGeom prst="curvedConnector2">
            <a:avLst/>
          </a:prstGeom>
          <a:noFill/>
          <a:ln w="57150">
            <a:solidFill>
              <a:srgbClr val="FFE175"/>
            </a:solidFill>
            <a:round/>
            <a:headEnd/>
            <a:tailEnd type="triangle" w="med" len="med"/>
          </a:ln>
          <a:effectLst/>
        </p:spPr>
      </p:cxnSp>
      <p:cxnSp>
        <p:nvCxnSpPr>
          <p:cNvPr id="593942" name="AutoShape 22"/>
          <p:cNvCxnSpPr>
            <a:cxnSpLocks noChangeShapeType="1"/>
            <a:stCxn id="593930" idx="2"/>
            <a:endCxn id="593928" idx="0"/>
          </p:cNvCxnSpPr>
          <p:nvPr/>
        </p:nvCxnSpPr>
        <p:spPr bwMode="auto">
          <a:xfrm rot="5400000" flipH="1" flipV="1">
            <a:off x="916781" y="4760119"/>
            <a:ext cx="1785938" cy="800100"/>
          </a:xfrm>
          <a:prstGeom prst="curvedConnector5">
            <a:avLst>
              <a:gd name="adj1" fmla="val -23556"/>
              <a:gd name="adj2" fmla="val -140676"/>
              <a:gd name="adj3" fmla="val 11280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93943" name="Rectangle 23"/>
          <p:cNvSpPr>
            <a:spLocks noChangeArrowheads="1"/>
          </p:cNvSpPr>
          <p:nvPr/>
        </p:nvSpPr>
        <p:spPr bwMode="auto">
          <a:xfrm>
            <a:off x="6096000" y="609600"/>
            <a:ext cx="14478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s = 0;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a = 4;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= 0;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k == 0</a:t>
            </a:r>
          </a:p>
          <a:p>
            <a:pPr marL="342900" indent="-342900" algn="ctr" eaLnBrk="1" hangingPunct="1">
              <a:spcBef>
                <a:spcPct val="20000"/>
              </a:spcBef>
            </a:pPr>
            <a:endParaRPr lang="en-US" sz="2000">
              <a:solidFill>
                <a:srgbClr val="CCFF99"/>
              </a:solidFill>
              <a:latin typeface="Tahoma" pitchFamily="34" charset="0"/>
            </a:endParaRPr>
          </a:p>
        </p:txBody>
      </p:sp>
      <p:sp>
        <p:nvSpPr>
          <p:cNvPr id="593944" name="Rectangle 24"/>
          <p:cNvSpPr>
            <a:spLocks noChangeArrowheads="1"/>
          </p:cNvSpPr>
          <p:nvPr/>
        </p:nvSpPr>
        <p:spPr bwMode="auto">
          <a:xfrm>
            <a:off x="5562600" y="32766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b = 2;</a:t>
            </a:r>
          </a:p>
        </p:txBody>
      </p:sp>
      <p:sp>
        <p:nvSpPr>
          <p:cNvPr id="593945" name="Rectangle 25"/>
          <p:cNvSpPr>
            <a:spLocks noChangeArrowheads="1"/>
          </p:cNvSpPr>
          <p:nvPr/>
        </p:nvSpPr>
        <p:spPr bwMode="auto">
          <a:xfrm>
            <a:off x="6324600" y="41910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&lt; n</a:t>
            </a:r>
          </a:p>
        </p:txBody>
      </p:sp>
      <p:sp>
        <p:nvSpPr>
          <p:cNvPr id="593946" name="Rectangle 26"/>
          <p:cNvSpPr>
            <a:spLocks noChangeArrowheads="1"/>
          </p:cNvSpPr>
          <p:nvPr/>
        </p:nvSpPr>
        <p:spPr bwMode="auto">
          <a:xfrm>
            <a:off x="5181600" y="4876800"/>
            <a:ext cx="1828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s = s + a*b;</a:t>
            </a:r>
          </a:p>
        </p:txBody>
      </p:sp>
      <p:cxnSp>
        <p:nvCxnSpPr>
          <p:cNvPr id="593947" name="AutoShape 27"/>
          <p:cNvCxnSpPr>
            <a:cxnSpLocks noChangeShapeType="1"/>
            <a:stCxn id="593944" idx="2"/>
            <a:endCxn id="593945" idx="0"/>
          </p:cNvCxnSpPr>
          <p:nvPr/>
        </p:nvCxnSpPr>
        <p:spPr bwMode="auto">
          <a:xfrm>
            <a:off x="6096000" y="3733800"/>
            <a:ext cx="762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3948" name="AutoShape 28"/>
          <p:cNvCxnSpPr>
            <a:cxnSpLocks noChangeShapeType="1"/>
            <a:stCxn id="593945" idx="1"/>
            <a:endCxn id="593946" idx="0"/>
          </p:cNvCxnSpPr>
          <p:nvPr/>
        </p:nvCxnSpPr>
        <p:spPr bwMode="auto">
          <a:xfrm rot="10800000" flipV="1">
            <a:off x="6096000" y="4419600"/>
            <a:ext cx="228600" cy="457200"/>
          </a:xfrm>
          <a:prstGeom prst="curvedConnector2">
            <a:avLst/>
          </a:prstGeom>
          <a:noFill/>
          <a:ln w="57150">
            <a:solidFill>
              <a:srgbClr val="FFE175"/>
            </a:solidFill>
            <a:round/>
            <a:headEnd/>
            <a:tailEnd type="triangle" w="med" len="med"/>
          </a:ln>
          <a:effectLst/>
        </p:spPr>
      </p:cxnSp>
      <p:cxnSp>
        <p:nvCxnSpPr>
          <p:cNvPr id="593949" name="AutoShape 29"/>
          <p:cNvCxnSpPr>
            <a:cxnSpLocks noChangeShapeType="1"/>
            <a:stCxn id="593943" idx="2"/>
            <a:endCxn id="593944" idx="0"/>
          </p:cNvCxnSpPr>
          <p:nvPr/>
        </p:nvCxnSpPr>
        <p:spPr bwMode="auto">
          <a:xfrm flipH="1">
            <a:off x="6096000" y="2514600"/>
            <a:ext cx="7239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93950" name="AutoShape 30"/>
          <p:cNvSpPr>
            <a:spLocks noChangeArrowheads="1"/>
          </p:cNvSpPr>
          <p:nvPr/>
        </p:nvSpPr>
        <p:spPr bwMode="auto">
          <a:xfrm>
            <a:off x="4038600" y="19812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noFill/>
          <a:ln w="28575">
            <a:solidFill>
              <a:srgbClr val="FFE17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ChangeArrowheads="1"/>
          </p:cNvSpPr>
          <p:nvPr/>
        </p:nvSpPr>
        <p:spPr bwMode="auto">
          <a:xfrm>
            <a:off x="1752600" y="7620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s = 0;</a:t>
            </a:r>
          </a:p>
        </p:txBody>
      </p:sp>
      <p:sp>
        <p:nvSpPr>
          <p:cNvPr id="594947" name="Rectangle 3"/>
          <p:cNvSpPr>
            <a:spLocks noChangeArrowheads="1"/>
          </p:cNvSpPr>
          <p:nvPr/>
        </p:nvSpPr>
        <p:spPr bwMode="auto">
          <a:xfrm>
            <a:off x="1752600" y="140335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a = 4;</a:t>
            </a: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1790700" y="2095500"/>
            <a:ext cx="73025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i = 0;</a:t>
            </a:r>
          </a:p>
        </p:txBody>
      </p:sp>
      <p:sp>
        <p:nvSpPr>
          <p:cNvPr id="594949" name="Rectangle 5"/>
          <p:cNvSpPr>
            <a:spLocks noChangeArrowheads="1"/>
          </p:cNvSpPr>
          <p:nvPr/>
        </p:nvSpPr>
        <p:spPr bwMode="auto">
          <a:xfrm>
            <a:off x="1676400" y="269875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k == 0</a:t>
            </a:r>
          </a:p>
        </p:txBody>
      </p:sp>
      <p:sp>
        <p:nvSpPr>
          <p:cNvPr id="594950" name="Rectangle 6"/>
          <p:cNvSpPr>
            <a:spLocks noChangeArrowheads="1"/>
          </p:cNvSpPr>
          <p:nvPr/>
        </p:nvSpPr>
        <p:spPr bwMode="auto">
          <a:xfrm>
            <a:off x="2438400" y="33528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b = 1;</a:t>
            </a:r>
          </a:p>
        </p:txBody>
      </p:sp>
      <p:sp>
        <p:nvSpPr>
          <p:cNvPr id="594951" name="Rectangle 7"/>
          <p:cNvSpPr>
            <a:spLocks noChangeArrowheads="1"/>
          </p:cNvSpPr>
          <p:nvPr/>
        </p:nvSpPr>
        <p:spPr bwMode="auto">
          <a:xfrm>
            <a:off x="914400" y="33528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b = 2;</a:t>
            </a:r>
          </a:p>
        </p:txBody>
      </p:sp>
      <p:sp>
        <p:nvSpPr>
          <p:cNvPr id="594952" name="Rectangle 8"/>
          <p:cNvSpPr>
            <a:spLocks noChangeArrowheads="1"/>
          </p:cNvSpPr>
          <p:nvPr/>
        </p:nvSpPr>
        <p:spPr bwMode="auto">
          <a:xfrm>
            <a:off x="1676400" y="42672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&lt; n</a:t>
            </a:r>
          </a:p>
        </p:txBody>
      </p:sp>
      <p:sp>
        <p:nvSpPr>
          <p:cNvPr id="594953" name="Rectangle 9"/>
          <p:cNvSpPr>
            <a:spLocks noChangeArrowheads="1"/>
          </p:cNvSpPr>
          <p:nvPr/>
        </p:nvSpPr>
        <p:spPr bwMode="auto">
          <a:xfrm>
            <a:off x="533400" y="4876800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s = s + a*b;</a:t>
            </a:r>
          </a:p>
        </p:txBody>
      </p:sp>
      <p:sp>
        <p:nvSpPr>
          <p:cNvPr id="594954" name="Rectangle 10"/>
          <p:cNvSpPr>
            <a:spLocks noChangeArrowheads="1"/>
          </p:cNvSpPr>
          <p:nvPr/>
        </p:nvSpPr>
        <p:spPr bwMode="auto">
          <a:xfrm>
            <a:off x="533400" y="5791200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= i + 1;</a:t>
            </a:r>
          </a:p>
        </p:txBody>
      </p:sp>
      <p:sp>
        <p:nvSpPr>
          <p:cNvPr id="594955" name="Rectangle 11"/>
          <p:cNvSpPr>
            <a:spLocks noChangeArrowheads="1"/>
          </p:cNvSpPr>
          <p:nvPr/>
        </p:nvSpPr>
        <p:spPr bwMode="auto">
          <a:xfrm>
            <a:off x="2514600" y="5181600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return s;</a:t>
            </a:r>
          </a:p>
        </p:txBody>
      </p:sp>
      <p:cxnSp>
        <p:nvCxnSpPr>
          <p:cNvPr id="594956" name="AutoShape 12"/>
          <p:cNvCxnSpPr>
            <a:cxnSpLocks noChangeShapeType="1"/>
            <a:stCxn id="594946" idx="2"/>
            <a:endCxn id="594947" idx="0"/>
          </p:cNvCxnSpPr>
          <p:nvPr/>
        </p:nvCxnSpPr>
        <p:spPr bwMode="auto">
          <a:xfrm>
            <a:off x="2209800" y="1219200"/>
            <a:ext cx="0" cy="184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4957" name="AutoShape 13"/>
          <p:cNvCxnSpPr>
            <a:cxnSpLocks noChangeShapeType="1"/>
            <a:stCxn id="594947" idx="2"/>
            <a:endCxn id="594948" idx="0"/>
          </p:cNvCxnSpPr>
          <p:nvPr/>
        </p:nvCxnSpPr>
        <p:spPr bwMode="auto">
          <a:xfrm flipH="1">
            <a:off x="2155825" y="1860550"/>
            <a:ext cx="53975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4958" name="AutoShape 14"/>
          <p:cNvCxnSpPr>
            <a:cxnSpLocks noChangeShapeType="1"/>
            <a:stCxn id="594948" idx="2"/>
          </p:cNvCxnSpPr>
          <p:nvPr/>
        </p:nvCxnSpPr>
        <p:spPr bwMode="auto">
          <a:xfrm>
            <a:off x="2155825" y="2501900"/>
            <a:ext cx="1588" cy="153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4959" name="AutoShape 15"/>
          <p:cNvCxnSpPr>
            <a:cxnSpLocks noChangeShapeType="1"/>
            <a:stCxn id="594949" idx="3"/>
            <a:endCxn id="594950" idx="0"/>
          </p:cNvCxnSpPr>
          <p:nvPr/>
        </p:nvCxnSpPr>
        <p:spPr bwMode="auto">
          <a:xfrm>
            <a:off x="2743200" y="2927350"/>
            <a:ext cx="228600" cy="4254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4960" name="AutoShape 16"/>
          <p:cNvCxnSpPr>
            <a:cxnSpLocks noChangeShapeType="1"/>
            <a:stCxn id="594949" idx="1"/>
            <a:endCxn id="594951" idx="0"/>
          </p:cNvCxnSpPr>
          <p:nvPr/>
        </p:nvCxnSpPr>
        <p:spPr bwMode="auto">
          <a:xfrm rot="10800000" flipV="1">
            <a:off x="1447800" y="2927350"/>
            <a:ext cx="228600" cy="4254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4961" name="AutoShape 17"/>
          <p:cNvCxnSpPr>
            <a:cxnSpLocks noChangeShapeType="1"/>
            <a:stCxn id="594951" idx="2"/>
            <a:endCxn id="594952" idx="0"/>
          </p:cNvCxnSpPr>
          <p:nvPr/>
        </p:nvCxnSpPr>
        <p:spPr bwMode="auto">
          <a:xfrm>
            <a:off x="1447800" y="3810000"/>
            <a:ext cx="762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4962" name="AutoShape 18"/>
          <p:cNvCxnSpPr>
            <a:cxnSpLocks noChangeShapeType="1"/>
            <a:stCxn id="594950" idx="2"/>
            <a:endCxn id="594952" idx="0"/>
          </p:cNvCxnSpPr>
          <p:nvPr/>
        </p:nvCxnSpPr>
        <p:spPr bwMode="auto">
          <a:xfrm flipH="1">
            <a:off x="2209800" y="3810000"/>
            <a:ext cx="762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4963" name="AutoShape 19"/>
          <p:cNvCxnSpPr>
            <a:cxnSpLocks noChangeShapeType="1"/>
            <a:stCxn id="594953" idx="2"/>
            <a:endCxn id="594954" idx="0"/>
          </p:cNvCxnSpPr>
          <p:nvPr/>
        </p:nvCxnSpPr>
        <p:spPr bwMode="auto">
          <a:xfrm>
            <a:off x="1409700" y="5334000"/>
            <a:ext cx="0" cy="457200"/>
          </a:xfrm>
          <a:prstGeom prst="straightConnector1">
            <a:avLst/>
          </a:prstGeom>
          <a:noFill/>
          <a:ln w="57150">
            <a:solidFill>
              <a:srgbClr val="FFE175"/>
            </a:solidFill>
            <a:round/>
            <a:headEnd/>
            <a:tailEnd type="triangle" w="med" len="med"/>
          </a:ln>
          <a:effectLst/>
        </p:spPr>
      </p:cxnSp>
      <p:cxnSp>
        <p:nvCxnSpPr>
          <p:cNvPr id="594964" name="AutoShape 20"/>
          <p:cNvCxnSpPr>
            <a:cxnSpLocks noChangeShapeType="1"/>
            <a:stCxn id="594952" idx="3"/>
            <a:endCxn id="594955" idx="0"/>
          </p:cNvCxnSpPr>
          <p:nvPr/>
        </p:nvCxnSpPr>
        <p:spPr bwMode="auto">
          <a:xfrm>
            <a:off x="2743200" y="4495800"/>
            <a:ext cx="647700" cy="6858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4965" name="AutoShape 21"/>
          <p:cNvCxnSpPr>
            <a:cxnSpLocks noChangeShapeType="1"/>
            <a:stCxn id="594952" idx="1"/>
            <a:endCxn id="594953" idx="0"/>
          </p:cNvCxnSpPr>
          <p:nvPr/>
        </p:nvCxnSpPr>
        <p:spPr bwMode="auto">
          <a:xfrm rot="10800000" flipV="1">
            <a:off x="1409700" y="4495800"/>
            <a:ext cx="266700" cy="381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4966" name="AutoShape 22"/>
          <p:cNvCxnSpPr>
            <a:cxnSpLocks noChangeShapeType="1"/>
            <a:stCxn id="594954" idx="2"/>
            <a:endCxn id="594952" idx="0"/>
          </p:cNvCxnSpPr>
          <p:nvPr/>
        </p:nvCxnSpPr>
        <p:spPr bwMode="auto">
          <a:xfrm rot="5400000" flipH="1" flipV="1">
            <a:off x="819150" y="4857750"/>
            <a:ext cx="1981200" cy="800100"/>
          </a:xfrm>
          <a:prstGeom prst="curvedConnector5">
            <a:avLst>
              <a:gd name="adj1" fmla="val -21074"/>
              <a:gd name="adj2" fmla="val -144644"/>
              <a:gd name="adj3" fmla="val 11153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94967" name="Rectangle 23"/>
          <p:cNvSpPr>
            <a:spLocks noChangeArrowheads="1"/>
          </p:cNvSpPr>
          <p:nvPr/>
        </p:nvSpPr>
        <p:spPr bwMode="auto">
          <a:xfrm>
            <a:off x="6096000" y="609600"/>
            <a:ext cx="14478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s = 0;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a = 4;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= 0;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k == 0</a:t>
            </a:r>
          </a:p>
          <a:p>
            <a:pPr marL="342900" indent="-342900" algn="ctr" eaLnBrk="1" hangingPunct="1">
              <a:spcBef>
                <a:spcPct val="20000"/>
              </a:spcBef>
            </a:pPr>
            <a:endParaRPr lang="en-US" sz="2000">
              <a:solidFill>
                <a:srgbClr val="CCFF99"/>
              </a:solidFill>
              <a:latin typeface="Tahoma" pitchFamily="34" charset="0"/>
            </a:endParaRPr>
          </a:p>
        </p:txBody>
      </p:sp>
      <p:sp>
        <p:nvSpPr>
          <p:cNvPr id="594968" name="Rectangle 24"/>
          <p:cNvSpPr>
            <a:spLocks noChangeArrowheads="1"/>
          </p:cNvSpPr>
          <p:nvPr/>
        </p:nvSpPr>
        <p:spPr bwMode="auto">
          <a:xfrm>
            <a:off x="5562600" y="32766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b = 2;</a:t>
            </a:r>
          </a:p>
        </p:txBody>
      </p:sp>
      <p:sp>
        <p:nvSpPr>
          <p:cNvPr id="594969" name="Rectangle 25"/>
          <p:cNvSpPr>
            <a:spLocks noChangeArrowheads="1"/>
          </p:cNvSpPr>
          <p:nvPr/>
        </p:nvSpPr>
        <p:spPr bwMode="auto">
          <a:xfrm>
            <a:off x="6324600" y="41910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&lt; n</a:t>
            </a:r>
          </a:p>
        </p:txBody>
      </p:sp>
      <p:sp>
        <p:nvSpPr>
          <p:cNvPr id="594970" name="Rectangle 26"/>
          <p:cNvSpPr>
            <a:spLocks noChangeArrowheads="1"/>
          </p:cNvSpPr>
          <p:nvPr/>
        </p:nvSpPr>
        <p:spPr bwMode="auto">
          <a:xfrm>
            <a:off x="5181600" y="4876800"/>
            <a:ext cx="1828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s = s + a*b;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= i + 1;</a:t>
            </a:r>
          </a:p>
        </p:txBody>
      </p:sp>
      <p:cxnSp>
        <p:nvCxnSpPr>
          <p:cNvPr id="594971" name="AutoShape 27"/>
          <p:cNvCxnSpPr>
            <a:cxnSpLocks noChangeShapeType="1"/>
            <a:stCxn id="594968" idx="2"/>
            <a:endCxn id="594969" idx="0"/>
          </p:cNvCxnSpPr>
          <p:nvPr/>
        </p:nvCxnSpPr>
        <p:spPr bwMode="auto">
          <a:xfrm>
            <a:off x="6096000" y="3733800"/>
            <a:ext cx="762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4972" name="AutoShape 28"/>
          <p:cNvCxnSpPr>
            <a:cxnSpLocks noChangeShapeType="1"/>
            <a:stCxn id="594969" idx="1"/>
            <a:endCxn id="594970" idx="0"/>
          </p:cNvCxnSpPr>
          <p:nvPr/>
        </p:nvCxnSpPr>
        <p:spPr bwMode="auto">
          <a:xfrm rot="10800000" flipV="1">
            <a:off x="6096000" y="4419600"/>
            <a:ext cx="228600" cy="457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4973" name="AutoShape 29"/>
          <p:cNvCxnSpPr>
            <a:cxnSpLocks noChangeShapeType="1"/>
            <a:stCxn id="594967" idx="2"/>
            <a:endCxn id="594968" idx="0"/>
          </p:cNvCxnSpPr>
          <p:nvPr/>
        </p:nvCxnSpPr>
        <p:spPr bwMode="auto">
          <a:xfrm flipH="1">
            <a:off x="6096000" y="2514600"/>
            <a:ext cx="7239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94974" name="AutoShape 30"/>
          <p:cNvSpPr>
            <a:spLocks noChangeArrowheads="1"/>
          </p:cNvSpPr>
          <p:nvPr/>
        </p:nvSpPr>
        <p:spPr bwMode="auto">
          <a:xfrm>
            <a:off x="4038600" y="19812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noFill/>
          <a:ln w="28575">
            <a:solidFill>
              <a:srgbClr val="FFE17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ChangeArrowheads="1"/>
          </p:cNvSpPr>
          <p:nvPr/>
        </p:nvSpPr>
        <p:spPr bwMode="auto">
          <a:xfrm>
            <a:off x="1752600" y="7620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s = 0;</a:t>
            </a:r>
          </a:p>
        </p:txBody>
      </p:sp>
      <p:sp>
        <p:nvSpPr>
          <p:cNvPr id="595971" name="Rectangle 3"/>
          <p:cNvSpPr>
            <a:spLocks noChangeArrowheads="1"/>
          </p:cNvSpPr>
          <p:nvPr/>
        </p:nvSpPr>
        <p:spPr bwMode="auto">
          <a:xfrm>
            <a:off x="1752600" y="140335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a = 4;</a:t>
            </a:r>
          </a:p>
        </p:txBody>
      </p:sp>
      <p:sp>
        <p:nvSpPr>
          <p:cNvPr id="595972" name="Rectangle 4"/>
          <p:cNvSpPr>
            <a:spLocks noChangeArrowheads="1"/>
          </p:cNvSpPr>
          <p:nvPr/>
        </p:nvSpPr>
        <p:spPr bwMode="auto">
          <a:xfrm>
            <a:off x="1790700" y="2095500"/>
            <a:ext cx="73025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i = 0;</a:t>
            </a:r>
          </a:p>
        </p:txBody>
      </p:sp>
      <p:sp>
        <p:nvSpPr>
          <p:cNvPr id="595973" name="Rectangle 5"/>
          <p:cNvSpPr>
            <a:spLocks noChangeArrowheads="1"/>
          </p:cNvSpPr>
          <p:nvPr/>
        </p:nvSpPr>
        <p:spPr bwMode="auto">
          <a:xfrm>
            <a:off x="1676400" y="269875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k == 0</a:t>
            </a:r>
          </a:p>
        </p:txBody>
      </p:sp>
      <p:sp>
        <p:nvSpPr>
          <p:cNvPr id="595974" name="Rectangle 6"/>
          <p:cNvSpPr>
            <a:spLocks noChangeArrowheads="1"/>
          </p:cNvSpPr>
          <p:nvPr/>
        </p:nvSpPr>
        <p:spPr bwMode="auto">
          <a:xfrm>
            <a:off x="2438400" y="33528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b = 1;</a:t>
            </a:r>
          </a:p>
        </p:txBody>
      </p:sp>
      <p:sp>
        <p:nvSpPr>
          <p:cNvPr id="595975" name="Rectangle 7"/>
          <p:cNvSpPr>
            <a:spLocks noChangeArrowheads="1"/>
          </p:cNvSpPr>
          <p:nvPr/>
        </p:nvSpPr>
        <p:spPr bwMode="auto">
          <a:xfrm>
            <a:off x="914400" y="33528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b = 2;</a:t>
            </a:r>
          </a:p>
        </p:txBody>
      </p:sp>
      <p:sp>
        <p:nvSpPr>
          <p:cNvPr id="595976" name="Rectangle 8"/>
          <p:cNvSpPr>
            <a:spLocks noChangeArrowheads="1"/>
          </p:cNvSpPr>
          <p:nvPr/>
        </p:nvSpPr>
        <p:spPr bwMode="auto">
          <a:xfrm>
            <a:off x="1676400" y="42672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&lt; n</a:t>
            </a:r>
          </a:p>
        </p:txBody>
      </p:sp>
      <p:sp>
        <p:nvSpPr>
          <p:cNvPr id="595977" name="Rectangle 9"/>
          <p:cNvSpPr>
            <a:spLocks noChangeArrowheads="1"/>
          </p:cNvSpPr>
          <p:nvPr/>
        </p:nvSpPr>
        <p:spPr bwMode="auto">
          <a:xfrm>
            <a:off x="533400" y="4953000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s = s + a*b;</a:t>
            </a:r>
          </a:p>
        </p:txBody>
      </p:sp>
      <p:sp>
        <p:nvSpPr>
          <p:cNvPr id="595978" name="Rectangle 10"/>
          <p:cNvSpPr>
            <a:spLocks noChangeArrowheads="1"/>
          </p:cNvSpPr>
          <p:nvPr/>
        </p:nvSpPr>
        <p:spPr bwMode="auto">
          <a:xfrm>
            <a:off x="533400" y="5595938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= i + 1;</a:t>
            </a:r>
          </a:p>
        </p:txBody>
      </p:sp>
      <p:sp>
        <p:nvSpPr>
          <p:cNvPr id="595979" name="Rectangle 11"/>
          <p:cNvSpPr>
            <a:spLocks noChangeArrowheads="1"/>
          </p:cNvSpPr>
          <p:nvPr/>
        </p:nvSpPr>
        <p:spPr bwMode="auto">
          <a:xfrm>
            <a:off x="2514600" y="5181600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return s;</a:t>
            </a:r>
          </a:p>
        </p:txBody>
      </p:sp>
      <p:cxnSp>
        <p:nvCxnSpPr>
          <p:cNvPr id="595980" name="AutoShape 12"/>
          <p:cNvCxnSpPr>
            <a:cxnSpLocks noChangeShapeType="1"/>
            <a:stCxn id="595970" idx="2"/>
            <a:endCxn id="595971" idx="0"/>
          </p:cNvCxnSpPr>
          <p:nvPr/>
        </p:nvCxnSpPr>
        <p:spPr bwMode="auto">
          <a:xfrm>
            <a:off x="2209800" y="1219200"/>
            <a:ext cx="0" cy="184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5981" name="AutoShape 13"/>
          <p:cNvCxnSpPr>
            <a:cxnSpLocks noChangeShapeType="1"/>
            <a:stCxn id="595971" idx="2"/>
            <a:endCxn id="595972" idx="0"/>
          </p:cNvCxnSpPr>
          <p:nvPr/>
        </p:nvCxnSpPr>
        <p:spPr bwMode="auto">
          <a:xfrm flipH="1">
            <a:off x="2155825" y="1860550"/>
            <a:ext cx="53975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5982" name="AutoShape 14"/>
          <p:cNvCxnSpPr>
            <a:cxnSpLocks noChangeShapeType="1"/>
            <a:stCxn id="595972" idx="2"/>
          </p:cNvCxnSpPr>
          <p:nvPr/>
        </p:nvCxnSpPr>
        <p:spPr bwMode="auto">
          <a:xfrm>
            <a:off x="2155825" y="2501900"/>
            <a:ext cx="1588" cy="153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5983" name="AutoShape 15"/>
          <p:cNvCxnSpPr>
            <a:cxnSpLocks noChangeShapeType="1"/>
            <a:stCxn id="595973" idx="3"/>
            <a:endCxn id="595974" idx="0"/>
          </p:cNvCxnSpPr>
          <p:nvPr/>
        </p:nvCxnSpPr>
        <p:spPr bwMode="auto">
          <a:xfrm>
            <a:off x="2743200" y="2927350"/>
            <a:ext cx="228600" cy="4254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5984" name="AutoShape 16"/>
          <p:cNvCxnSpPr>
            <a:cxnSpLocks noChangeShapeType="1"/>
            <a:stCxn id="595973" idx="1"/>
            <a:endCxn id="595975" idx="0"/>
          </p:cNvCxnSpPr>
          <p:nvPr/>
        </p:nvCxnSpPr>
        <p:spPr bwMode="auto">
          <a:xfrm rot="10800000" flipV="1">
            <a:off x="1447800" y="2927350"/>
            <a:ext cx="228600" cy="4254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5985" name="AutoShape 17"/>
          <p:cNvCxnSpPr>
            <a:cxnSpLocks noChangeShapeType="1"/>
            <a:stCxn id="595975" idx="2"/>
            <a:endCxn id="595976" idx="0"/>
          </p:cNvCxnSpPr>
          <p:nvPr/>
        </p:nvCxnSpPr>
        <p:spPr bwMode="auto">
          <a:xfrm>
            <a:off x="1447800" y="3810000"/>
            <a:ext cx="762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5986" name="AutoShape 18"/>
          <p:cNvCxnSpPr>
            <a:cxnSpLocks noChangeShapeType="1"/>
            <a:stCxn id="595974" idx="2"/>
            <a:endCxn id="595976" idx="0"/>
          </p:cNvCxnSpPr>
          <p:nvPr/>
        </p:nvCxnSpPr>
        <p:spPr bwMode="auto">
          <a:xfrm flipH="1">
            <a:off x="2209800" y="3810000"/>
            <a:ext cx="762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5987" name="AutoShape 19"/>
          <p:cNvCxnSpPr>
            <a:cxnSpLocks noChangeShapeType="1"/>
            <a:stCxn id="595977" idx="2"/>
            <a:endCxn id="595978" idx="0"/>
          </p:cNvCxnSpPr>
          <p:nvPr/>
        </p:nvCxnSpPr>
        <p:spPr bwMode="auto">
          <a:xfrm>
            <a:off x="1409700" y="5410200"/>
            <a:ext cx="0" cy="185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5988" name="AutoShape 20"/>
          <p:cNvCxnSpPr>
            <a:cxnSpLocks noChangeShapeType="1"/>
            <a:stCxn id="595976" idx="3"/>
            <a:endCxn id="595979" idx="0"/>
          </p:cNvCxnSpPr>
          <p:nvPr/>
        </p:nvCxnSpPr>
        <p:spPr bwMode="auto">
          <a:xfrm>
            <a:off x="2743200" y="4495800"/>
            <a:ext cx="647700" cy="6858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5989" name="AutoShape 21"/>
          <p:cNvCxnSpPr>
            <a:cxnSpLocks noChangeShapeType="1"/>
            <a:stCxn id="595976" idx="1"/>
            <a:endCxn id="595977" idx="0"/>
          </p:cNvCxnSpPr>
          <p:nvPr/>
        </p:nvCxnSpPr>
        <p:spPr bwMode="auto">
          <a:xfrm rot="10800000" flipV="1">
            <a:off x="1409700" y="4495800"/>
            <a:ext cx="266700" cy="457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5990" name="AutoShape 22"/>
          <p:cNvCxnSpPr>
            <a:cxnSpLocks noChangeShapeType="1"/>
            <a:stCxn id="595978" idx="2"/>
            <a:endCxn id="595976" idx="0"/>
          </p:cNvCxnSpPr>
          <p:nvPr/>
        </p:nvCxnSpPr>
        <p:spPr bwMode="auto">
          <a:xfrm rot="5400000" flipH="1" flipV="1">
            <a:off x="916781" y="4760119"/>
            <a:ext cx="1785938" cy="800100"/>
          </a:xfrm>
          <a:prstGeom prst="curvedConnector5">
            <a:avLst>
              <a:gd name="adj1" fmla="val -23556"/>
              <a:gd name="adj2" fmla="val -140676"/>
              <a:gd name="adj3" fmla="val 112801"/>
            </a:avLst>
          </a:prstGeom>
          <a:noFill/>
          <a:ln w="57150">
            <a:solidFill>
              <a:srgbClr val="FFE175"/>
            </a:solidFill>
            <a:round/>
            <a:headEnd/>
            <a:tailEnd type="triangle" w="med" len="med"/>
          </a:ln>
          <a:effectLst/>
        </p:spPr>
      </p:cxnSp>
      <p:sp>
        <p:nvSpPr>
          <p:cNvPr id="595991" name="Rectangle 23"/>
          <p:cNvSpPr>
            <a:spLocks noChangeArrowheads="1"/>
          </p:cNvSpPr>
          <p:nvPr/>
        </p:nvSpPr>
        <p:spPr bwMode="auto">
          <a:xfrm>
            <a:off x="6096000" y="609600"/>
            <a:ext cx="14478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s = 0;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a = 4;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= 0;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k == 0</a:t>
            </a:r>
          </a:p>
          <a:p>
            <a:pPr marL="342900" indent="-342900" algn="ctr" eaLnBrk="1" hangingPunct="1">
              <a:spcBef>
                <a:spcPct val="20000"/>
              </a:spcBef>
            </a:pPr>
            <a:endParaRPr lang="en-US" sz="2000">
              <a:solidFill>
                <a:srgbClr val="CCFF99"/>
              </a:solidFill>
              <a:latin typeface="Tahoma" pitchFamily="34" charset="0"/>
            </a:endParaRPr>
          </a:p>
        </p:txBody>
      </p:sp>
      <p:sp>
        <p:nvSpPr>
          <p:cNvPr id="595992" name="Rectangle 24"/>
          <p:cNvSpPr>
            <a:spLocks noChangeArrowheads="1"/>
          </p:cNvSpPr>
          <p:nvPr/>
        </p:nvSpPr>
        <p:spPr bwMode="auto">
          <a:xfrm>
            <a:off x="5562600" y="32766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b = 2;</a:t>
            </a:r>
          </a:p>
        </p:txBody>
      </p:sp>
      <p:sp>
        <p:nvSpPr>
          <p:cNvPr id="595993" name="Rectangle 25"/>
          <p:cNvSpPr>
            <a:spLocks noChangeArrowheads="1"/>
          </p:cNvSpPr>
          <p:nvPr/>
        </p:nvSpPr>
        <p:spPr bwMode="auto">
          <a:xfrm>
            <a:off x="6324600" y="41910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&lt; n</a:t>
            </a:r>
          </a:p>
        </p:txBody>
      </p:sp>
      <p:sp>
        <p:nvSpPr>
          <p:cNvPr id="595994" name="Rectangle 26"/>
          <p:cNvSpPr>
            <a:spLocks noChangeArrowheads="1"/>
          </p:cNvSpPr>
          <p:nvPr/>
        </p:nvSpPr>
        <p:spPr bwMode="auto">
          <a:xfrm>
            <a:off x="5181600" y="4876800"/>
            <a:ext cx="1828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s = s + a*b;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= i + 1;</a:t>
            </a:r>
          </a:p>
        </p:txBody>
      </p:sp>
      <p:cxnSp>
        <p:nvCxnSpPr>
          <p:cNvPr id="595995" name="AutoShape 27"/>
          <p:cNvCxnSpPr>
            <a:cxnSpLocks noChangeShapeType="1"/>
            <a:stCxn id="595992" idx="2"/>
            <a:endCxn id="595993" idx="0"/>
          </p:cNvCxnSpPr>
          <p:nvPr/>
        </p:nvCxnSpPr>
        <p:spPr bwMode="auto">
          <a:xfrm>
            <a:off x="6096000" y="3733800"/>
            <a:ext cx="762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5996" name="AutoShape 28"/>
          <p:cNvCxnSpPr>
            <a:cxnSpLocks noChangeShapeType="1"/>
            <a:stCxn id="595993" idx="1"/>
            <a:endCxn id="595994" idx="0"/>
          </p:cNvCxnSpPr>
          <p:nvPr/>
        </p:nvCxnSpPr>
        <p:spPr bwMode="auto">
          <a:xfrm rot="10800000" flipV="1">
            <a:off x="6096000" y="4419600"/>
            <a:ext cx="228600" cy="457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5997" name="AutoShape 29"/>
          <p:cNvCxnSpPr>
            <a:cxnSpLocks noChangeShapeType="1"/>
          </p:cNvCxnSpPr>
          <p:nvPr/>
        </p:nvCxnSpPr>
        <p:spPr bwMode="auto">
          <a:xfrm rot="5400000" flipH="1" flipV="1">
            <a:off x="5526881" y="4683919"/>
            <a:ext cx="1785938" cy="800100"/>
          </a:xfrm>
          <a:prstGeom prst="curvedConnector5">
            <a:avLst>
              <a:gd name="adj1" fmla="val -23556"/>
              <a:gd name="adj2" fmla="val -140676"/>
              <a:gd name="adj3" fmla="val 112801"/>
            </a:avLst>
          </a:prstGeom>
          <a:noFill/>
          <a:ln w="57150">
            <a:solidFill>
              <a:srgbClr val="FFE175"/>
            </a:solidFill>
            <a:round/>
            <a:headEnd/>
            <a:tailEnd type="triangle" w="med" len="med"/>
          </a:ln>
          <a:effectLst/>
        </p:spPr>
      </p:cxnSp>
      <p:cxnSp>
        <p:nvCxnSpPr>
          <p:cNvPr id="595998" name="AutoShape 30"/>
          <p:cNvCxnSpPr>
            <a:cxnSpLocks noChangeShapeType="1"/>
            <a:stCxn id="595991" idx="2"/>
            <a:endCxn id="595992" idx="0"/>
          </p:cNvCxnSpPr>
          <p:nvPr/>
        </p:nvCxnSpPr>
        <p:spPr bwMode="auto">
          <a:xfrm flipH="1">
            <a:off x="6096000" y="2514600"/>
            <a:ext cx="7239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95999" name="AutoShape 31"/>
          <p:cNvSpPr>
            <a:spLocks noChangeArrowheads="1"/>
          </p:cNvSpPr>
          <p:nvPr/>
        </p:nvSpPr>
        <p:spPr bwMode="auto">
          <a:xfrm>
            <a:off x="4038600" y="19812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noFill/>
          <a:ln w="28575">
            <a:solidFill>
              <a:srgbClr val="FFE17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ChangeArrowheads="1"/>
          </p:cNvSpPr>
          <p:nvPr/>
        </p:nvSpPr>
        <p:spPr bwMode="auto">
          <a:xfrm>
            <a:off x="1752600" y="7620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s = 0;</a:t>
            </a:r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1752600" y="140335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a = 4;</a:t>
            </a: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1790700" y="2095500"/>
            <a:ext cx="73025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i = 0;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1676400" y="269875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k == 0</a:t>
            </a:r>
          </a:p>
        </p:txBody>
      </p:sp>
      <p:sp>
        <p:nvSpPr>
          <p:cNvPr id="596998" name="Rectangle 6"/>
          <p:cNvSpPr>
            <a:spLocks noChangeArrowheads="1"/>
          </p:cNvSpPr>
          <p:nvPr/>
        </p:nvSpPr>
        <p:spPr bwMode="auto">
          <a:xfrm>
            <a:off x="2438400" y="33528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b = 1;</a:t>
            </a:r>
          </a:p>
        </p:txBody>
      </p:sp>
      <p:sp>
        <p:nvSpPr>
          <p:cNvPr id="596999" name="Rectangle 7"/>
          <p:cNvSpPr>
            <a:spLocks noChangeArrowheads="1"/>
          </p:cNvSpPr>
          <p:nvPr/>
        </p:nvSpPr>
        <p:spPr bwMode="auto">
          <a:xfrm>
            <a:off x="914400" y="33528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b = 2;</a:t>
            </a:r>
          </a:p>
        </p:txBody>
      </p:sp>
      <p:sp>
        <p:nvSpPr>
          <p:cNvPr id="597000" name="Rectangle 8"/>
          <p:cNvSpPr>
            <a:spLocks noChangeArrowheads="1"/>
          </p:cNvSpPr>
          <p:nvPr/>
        </p:nvSpPr>
        <p:spPr bwMode="auto">
          <a:xfrm>
            <a:off x="1676400" y="42672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&lt; n</a:t>
            </a:r>
          </a:p>
        </p:txBody>
      </p:sp>
      <p:sp>
        <p:nvSpPr>
          <p:cNvPr id="597001" name="Rectangle 9"/>
          <p:cNvSpPr>
            <a:spLocks noChangeArrowheads="1"/>
          </p:cNvSpPr>
          <p:nvPr/>
        </p:nvSpPr>
        <p:spPr bwMode="auto">
          <a:xfrm>
            <a:off x="533400" y="4953000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s = s + a*b;</a:t>
            </a:r>
          </a:p>
        </p:txBody>
      </p:sp>
      <p:sp>
        <p:nvSpPr>
          <p:cNvPr id="597002" name="Rectangle 10"/>
          <p:cNvSpPr>
            <a:spLocks noChangeArrowheads="1"/>
          </p:cNvSpPr>
          <p:nvPr/>
        </p:nvSpPr>
        <p:spPr bwMode="auto">
          <a:xfrm>
            <a:off x="533400" y="5595938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= i + 1;</a:t>
            </a:r>
          </a:p>
        </p:txBody>
      </p:sp>
      <p:sp>
        <p:nvSpPr>
          <p:cNvPr id="597003" name="Rectangle 11"/>
          <p:cNvSpPr>
            <a:spLocks noChangeArrowheads="1"/>
          </p:cNvSpPr>
          <p:nvPr/>
        </p:nvSpPr>
        <p:spPr bwMode="auto">
          <a:xfrm>
            <a:off x="2514600" y="5181600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return s;</a:t>
            </a:r>
          </a:p>
        </p:txBody>
      </p:sp>
      <p:cxnSp>
        <p:nvCxnSpPr>
          <p:cNvPr id="597004" name="AutoShape 12"/>
          <p:cNvCxnSpPr>
            <a:cxnSpLocks noChangeShapeType="1"/>
            <a:stCxn id="596994" idx="2"/>
            <a:endCxn id="596995" idx="0"/>
          </p:cNvCxnSpPr>
          <p:nvPr/>
        </p:nvCxnSpPr>
        <p:spPr bwMode="auto">
          <a:xfrm>
            <a:off x="2209800" y="1219200"/>
            <a:ext cx="0" cy="184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7005" name="AutoShape 13"/>
          <p:cNvCxnSpPr>
            <a:cxnSpLocks noChangeShapeType="1"/>
            <a:stCxn id="596995" idx="2"/>
            <a:endCxn id="596996" idx="0"/>
          </p:cNvCxnSpPr>
          <p:nvPr/>
        </p:nvCxnSpPr>
        <p:spPr bwMode="auto">
          <a:xfrm flipH="1">
            <a:off x="2155825" y="1860550"/>
            <a:ext cx="53975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7006" name="AutoShape 14"/>
          <p:cNvCxnSpPr>
            <a:cxnSpLocks noChangeShapeType="1"/>
            <a:stCxn id="596996" idx="2"/>
          </p:cNvCxnSpPr>
          <p:nvPr/>
        </p:nvCxnSpPr>
        <p:spPr bwMode="auto">
          <a:xfrm>
            <a:off x="2155825" y="2501900"/>
            <a:ext cx="1588" cy="153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7007" name="AutoShape 15"/>
          <p:cNvCxnSpPr>
            <a:cxnSpLocks noChangeShapeType="1"/>
            <a:stCxn id="596997" idx="3"/>
            <a:endCxn id="596998" idx="0"/>
          </p:cNvCxnSpPr>
          <p:nvPr/>
        </p:nvCxnSpPr>
        <p:spPr bwMode="auto">
          <a:xfrm>
            <a:off x="2743200" y="2927350"/>
            <a:ext cx="228600" cy="4254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7008" name="AutoShape 16"/>
          <p:cNvCxnSpPr>
            <a:cxnSpLocks noChangeShapeType="1"/>
            <a:stCxn id="596997" idx="1"/>
            <a:endCxn id="596999" idx="0"/>
          </p:cNvCxnSpPr>
          <p:nvPr/>
        </p:nvCxnSpPr>
        <p:spPr bwMode="auto">
          <a:xfrm rot="10800000" flipV="1">
            <a:off x="1447800" y="2927350"/>
            <a:ext cx="228600" cy="4254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7009" name="AutoShape 17"/>
          <p:cNvCxnSpPr>
            <a:cxnSpLocks noChangeShapeType="1"/>
            <a:stCxn id="596999" idx="2"/>
            <a:endCxn id="597000" idx="0"/>
          </p:cNvCxnSpPr>
          <p:nvPr/>
        </p:nvCxnSpPr>
        <p:spPr bwMode="auto">
          <a:xfrm>
            <a:off x="1447800" y="3810000"/>
            <a:ext cx="762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7010" name="AutoShape 18"/>
          <p:cNvCxnSpPr>
            <a:cxnSpLocks noChangeShapeType="1"/>
            <a:stCxn id="596998" idx="2"/>
            <a:endCxn id="597000" idx="0"/>
          </p:cNvCxnSpPr>
          <p:nvPr/>
        </p:nvCxnSpPr>
        <p:spPr bwMode="auto">
          <a:xfrm flipH="1">
            <a:off x="2209800" y="3810000"/>
            <a:ext cx="762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7011" name="AutoShape 19"/>
          <p:cNvCxnSpPr>
            <a:cxnSpLocks noChangeShapeType="1"/>
            <a:stCxn id="597001" idx="2"/>
            <a:endCxn id="597002" idx="0"/>
          </p:cNvCxnSpPr>
          <p:nvPr/>
        </p:nvCxnSpPr>
        <p:spPr bwMode="auto">
          <a:xfrm>
            <a:off x="1409700" y="5410200"/>
            <a:ext cx="0" cy="185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7012" name="AutoShape 20"/>
          <p:cNvCxnSpPr>
            <a:cxnSpLocks noChangeShapeType="1"/>
            <a:stCxn id="597000" idx="3"/>
            <a:endCxn id="597003" idx="0"/>
          </p:cNvCxnSpPr>
          <p:nvPr/>
        </p:nvCxnSpPr>
        <p:spPr bwMode="auto">
          <a:xfrm>
            <a:off x="2743200" y="4495800"/>
            <a:ext cx="647700" cy="685800"/>
          </a:xfrm>
          <a:prstGeom prst="curvedConnector2">
            <a:avLst/>
          </a:prstGeom>
          <a:noFill/>
          <a:ln w="57150">
            <a:solidFill>
              <a:srgbClr val="FFE175"/>
            </a:solidFill>
            <a:round/>
            <a:headEnd/>
            <a:tailEnd type="triangle" w="med" len="med"/>
          </a:ln>
          <a:effectLst/>
        </p:spPr>
      </p:cxnSp>
      <p:cxnSp>
        <p:nvCxnSpPr>
          <p:cNvPr id="597013" name="AutoShape 21"/>
          <p:cNvCxnSpPr>
            <a:cxnSpLocks noChangeShapeType="1"/>
            <a:stCxn id="597000" idx="1"/>
            <a:endCxn id="597001" idx="0"/>
          </p:cNvCxnSpPr>
          <p:nvPr/>
        </p:nvCxnSpPr>
        <p:spPr bwMode="auto">
          <a:xfrm rot="10800000" flipV="1">
            <a:off x="1409700" y="4495800"/>
            <a:ext cx="266700" cy="457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7014" name="AutoShape 22"/>
          <p:cNvCxnSpPr>
            <a:cxnSpLocks noChangeShapeType="1"/>
            <a:stCxn id="597002" idx="2"/>
            <a:endCxn id="597000" idx="0"/>
          </p:cNvCxnSpPr>
          <p:nvPr/>
        </p:nvCxnSpPr>
        <p:spPr bwMode="auto">
          <a:xfrm rot="5400000" flipH="1" flipV="1">
            <a:off x="916781" y="4760119"/>
            <a:ext cx="1785938" cy="800100"/>
          </a:xfrm>
          <a:prstGeom prst="curvedConnector5">
            <a:avLst>
              <a:gd name="adj1" fmla="val -23556"/>
              <a:gd name="adj2" fmla="val -140676"/>
              <a:gd name="adj3" fmla="val 11280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97015" name="Rectangle 23"/>
          <p:cNvSpPr>
            <a:spLocks noChangeArrowheads="1"/>
          </p:cNvSpPr>
          <p:nvPr/>
        </p:nvSpPr>
        <p:spPr bwMode="auto">
          <a:xfrm>
            <a:off x="6096000" y="609600"/>
            <a:ext cx="14478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s = 0;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a = 4;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= 0;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k == 0</a:t>
            </a:r>
          </a:p>
          <a:p>
            <a:pPr marL="342900" indent="-342900" algn="ctr" eaLnBrk="1" hangingPunct="1">
              <a:spcBef>
                <a:spcPct val="20000"/>
              </a:spcBef>
            </a:pPr>
            <a:endParaRPr lang="en-US" sz="2000">
              <a:solidFill>
                <a:srgbClr val="CCFF99"/>
              </a:solidFill>
              <a:latin typeface="Tahoma" pitchFamily="34" charset="0"/>
            </a:endParaRPr>
          </a:p>
        </p:txBody>
      </p:sp>
      <p:sp>
        <p:nvSpPr>
          <p:cNvPr id="597016" name="Rectangle 24"/>
          <p:cNvSpPr>
            <a:spLocks noChangeArrowheads="1"/>
          </p:cNvSpPr>
          <p:nvPr/>
        </p:nvSpPr>
        <p:spPr bwMode="auto">
          <a:xfrm>
            <a:off x="5562600" y="32766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b = 2;</a:t>
            </a:r>
          </a:p>
        </p:txBody>
      </p:sp>
      <p:sp>
        <p:nvSpPr>
          <p:cNvPr id="597017" name="Rectangle 25"/>
          <p:cNvSpPr>
            <a:spLocks noChangeArrowheads="1"/>
          </p:cNvSpPr>
          <p:nvPr/>
        </p:nvSpPr>
        <p:spPr bwMode="auto">
          <a:xfrm>
            <a:off x="6324600" y="41910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&lt; n</a:t>
            </a:r>
          </a:p>
        </p:txBody>
      </p:sp>
      <p:sp>
        <p:nvSpPr>
          <p:cNvPr id="597018" name="Rectangle 26"/>
          <p:cNvSpPr>
            <a:spLocks noChangeArrowheads="1"/>
          </p:cNvSpPr>
          <p:nvPr/>
        </p:nvSpPr>
        <p:spPr bwMode="auto">
          <a:xfrm>
            <a:off x="5181600" y="4876800"/>
            <a:ext cx="1828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s = s + a*b;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= i + 1;</a:t>
            </a:r>
          </a:p>
        </p:txBody>
      </p:sp>
      <p:sp>
        <p:nvSpPr>
          <p:cNvPr id="597019" name="Rectangle 27"/>
          <p:cNvSpPr>
            <a:spLocks noChangeArrowheads="1"/>
          </p:cNvSpPr>
          <p:nvPr/>
        </p:nvSpPr>
        <p:spPr bwMode="auto">
          <a:xfrm>
            <a:off x="7162800" y="5105400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return s;</a:t>
            </a:r>
          </a:p>
        </p:txBody>
      </p:sp>
      <p:cxnSp>
        <p:nvCxnSpPr>
          <p:cNvPr id="597020" name="AutoShape 28"/>
          <p:cNvCxnSpPr>
            <a:cxnSpLocks noChangeShapeType="1"/>
            <a:stCxn id="597016" idx="2"/>
            <a:endCxn id="597017" idx="0"/>
          </p:cNvCxnSpPr>
          <p:nvPr/>
        </p:nvCxnSpPr>
        <p:spPr bwMode="auto">
          <a:xfrm>
            <a:off x="6096000" y="3733800"/>
            <a:ext cx="762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7021" name="AutoShape 29"/>
          <p:cNvCxnSpPr>
            <a:cxnSpLocks noChangeShapeType="1"/>
            <a:stCxn id="597017" idx="3"/>
            <a:endCxn id="597019" idx="0"/>
          </p:cNvCxnSpPr>
          <p:nvPr/>
        </p:nvCxnSpPr>
        <p:spPr bwMode="auto">
          <a:xfrm>
            <a:off x="7391400" y="4419600"/>
            <a:ext cx="647700" cy="685800"/>
          </a:xfrm>
          <a:prstGeom prst="curvedConnector2">
            <a:avLst/>
          </a:prstGeom>
          <a:noFill/>
          <a:ln w="57150">
            <a:solidFill>
              <a:srgbClr val="FFE175"/>
            </a:solidFill>
            <a:round/>
            <a:headEnd/>
            <a:tailEnd type="triangle" w="med" len="med"/>
          </a:ln>
          <a:effectLst/>
        </p:spPr>
      </p:cxnSp>
      <p:cxnSp>
        <p:nvCxnSpPr>
          <p:cNvPr id="597022" name="AutoShape 30"/>
          <p:cNvCxnSpPr>
            <a:cxnSpLocks noChangeShapeType="1"/>
            <a:stCxn id="597017" idx="1"/>
            <a:endCxn id="597018" idx="0"/>
          </p:cNvCxnSpPr>
          <p:nvPr/>
        </p:nvCxnSpPr>
        <p:spPr bwMode="auto">
          <a:xfrm rot="10800000" flipV="1">
            <a:off x="6096000" y="4419600"/>
            <a:ext cx="228600" cy="457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7023" name="AutoShape 31"/>
          <p:cNvCxnSpPr>
            <a:cxnSpLocks noChangeShapeType="1"/>
          </p:cNvCxnSpPr>
          <p:nvPr/>
        </p:nvCxnSpPr>
        <p:spPr bwMode="auto">
          <a:xfrm rot="5400000" flipH="1" flipV="1">
            <a:off x="5526881" y="4683919"/>
            <a:ext cx="1785938" cy="800100"/>
          </a:xfrm>
          <a:prstGeom prst="curvedConnector5">
            <a:avLst>
              <a:gd name="adj1" fmla="val -23556"/>
              <a:gd name="adj2" fmla="val -140676"/>
              <a:gd name="adj3" fmla="val 11280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7024" name="AutoShape 32"/>
          <p:cNvCxnSpPr>
            <a:cxnSpLocks noChangeShapeType="1"/>
            <a:stCxn id="597015" idx="2"/>
            <a:endCxn id="597016" idx="0"/>
          </p:cNvCxnSpPr>
          <p:nvPr/>
        </p:nvCxnSpPr>
        <p:spPr bwMode="auto">
          <a:xfrm flipH="1">
            <a:off x="6096000" y="2514600"/>
            <a:ext cx="7239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97025" name="AutoShape 33"/>
          <p:cNvSpPr>
            <a:spLocks noChangeArrowheads="1"/>
          </p:cNvSpPr>
          <p:nvPr/>
        </p:nvSpPr>
        <p:spPr bwMode="auto">
          <a:xfrm>
            <a:off x="4038600" y="19812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noFill/>
          <a:ln w="28575">
            <a:solidFill>
              <a:srgbClr val="FFE17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ChangeArrowheads="1"/>
          </p:cNvSpPr>
          <p:nvPr/>
        </p:nvSpPr>
        <p:spPr bwMode="auto">
          <a:xfrm>
            <a:off x="1752600" y="7620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s = 0;</a:t>
            </a:r>
          </a:p>
        </p:txBody>
      </p:sp>
      <p:sp>
        <p:nvSpPr>
          <p:cNvPr id="598019" name="Rectangle 3"/>
          <p:cNvSpPr>
            <a:spLocks noChangeArrowheads="1"/>
          </p:cNvSpPr>
          <p:nvPr/>
        </p:nvSpPr>
        <p:spPr bwMode="auto">
          <a:xfrm>
            <a:off x="1752600" y="140335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a = 4;</a:t>
            </a:r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auto">
          <a:xfrm>
            <a:off x="1790700" y="2095500"/>
            <a:ext cx="73025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i = 0;</a:t>
            </a:r>
          </a:p>
        </p:txBody>
      </p:sp>
      <p:sp>
        <p:nvSpPr>
          <p:cNvPr id="598021" name="Rectangle 5"/>
          <p:cNvSpPr>
            <a:spLocks noChangeArrowheads="1"/>
          </p:cNvSpPr>
          <p:nvPr/>
        </p:nvSpPr>
        <p:spPr bwMode="auto">
          <a:xfrm>
            <a:off x="1676400" y="269875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k == 0</a:t>
            </a:r>
          </a:p>
        </p:txBody>
      </p:sp>
      <p:sp>
        <p:nvSpPr>
          <p:cNvPr id="598022" name="Rectangle 6"/>
          <p:cNvSpPr>
            <a:spLocks noChangeArrowheads="1"/>
          </p:cNvSpPr>
          <p:nvPr/>
        </p:nvSpPr>
        <p:spPr bwMode="auto">
          <a:xfrm>
            <a:off x="2438400" y="33528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b = 1;</a:t>
            </a:r>
          </a:p>
        </p:txBody>
      </p:sp>
      <p:sp>
        <p:nvSpPr>
          <p:cNvPr id="598023" name="Rectangle 7"/>
          <p:cNvSpPr>
            <a:spLocks noChangeArrowheads="1"/>
          </p:cNvSpPr>
          <p:nvPr/>
        </p:nvSpPr>
        <p:spPr bwMode="auto">
          <a:xfrm>
            <a:off x="914400" y="33528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b = 2;</a:t>
            </a:r>
          </a:p>
        </p:txBody>
      </p:sp>
      <p:sp>
        <p:nvSpPr>
          <p:cNvPr id="598024" name="Rectangle 8"/>
          <p:cNvSpPr>
            <a:spLocks noChangeArrowheads="1"/>
          </p:cNvSpPr>
          <p:nvPr/>
        </p:nvSpPr>
        <p:spPr bwMode="auto">
          <a:xfrm>
            <a:off x="1676400" y="42672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&lt; n</a:t>
            </a:r>
          </a:p>
        </p:txBody>
      </p:sp>
      <p:sp>
        <p:nvSpPr>
          <p:cNvPr id="598025" name="Rectangle 9"/>
          <p:cNvSpPr>
            <a:spLocks noChangeArrowheads="1"/>
          </p:cNvSpPr>
          <p:nvPr/>
        </p:nvSpPr>
        <p:spPr bwMode="auto">
          <a:xfrm>
            <a:off x="533400" y="4953000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s = s + a*b;</a:t>
            </a:r>
          </a:p>
        </p:txBody>
      </p:sp>
      <p:sp>
        <p:nvSpPr>
          <p:cNvPr id="598026" name="Rectangle 10"/>
          <p:cNvSpPr>
            <a:spLocks noChangeArrowheads="1"/>
          </p:cNvSpPr>
          <p:nvPr/>
        </p:nvSpPr>
        <p:spPr bwMode="auto">
          <a:xfrm>
            <a:off x="533400" y="5595938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= i + 1;</a:t>
            </a:r>
          </a:p>
        </p:txBody>
      </p:sp>
      <p:sp>
        <p:nvSpPr>
          <p:cNvPr id="598027" name="Rectangle 11"/>
          <p:cNvSpPr>
            <a:spLocks noChangeArrowheads="1"/>
          </p:cNvSpPr>
          <p:nvPr/>
        </p:nvSpPr>
        <p:spPr bwMode="auto">
          <a:xfrm>
            <a:off x="2514600" y="5181600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return s;</a:t>
            </a:r>
          </a:p>
        </p:txBody>
      </p:sp>
      <p:cxnSp>
        <p:nvCxnSpPr>
          <p:cNvPr id="598028" name="AutoShape 12"/>
          <p:cNvCxnSpPr>
            <a:cxnSpLocks noChangeShapeType="1"/>
            <a:stCxn id="598018" idx="2"/>
            <a:endCxn id="598019" idx="0"/>
          </p:cNvCxnSpPr>
          <p:nvPr/>
        </p:nvCxnSpPr>
        <p:spPr bwMode="auto">
          <a:xfrm>
            <a:off x="2209800" y="1219200"/>
            <a:ext cx="0" cy="184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8029" name="AutoShape 13"/>
          <p:cNvCxnSpPr>
            <a:cxnSpLocks noChangeShapeType="1"/>
            <a:stCxn id="598019" idx="2"/>
            <a:endCxn id="598020" idx="0"/>
          </p:cNvCxnSpPr>
          <p:nvPr/>
        </p:nvCxnSpPr>
        <p:spPr bwMode="auto">
          <a:xfrm flipH="1">
            <a:off x="2155825" y="1860550"/>
            <a:ext cx="53975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8030" name="AutoShape 14"/>
          <p:cNvCxnSpPr>
            <a:cxnSpLocks noChangeShapeType="1"/>
            <a:stCxn id="598020" idx="2"/>
          </p:cNvCxnSpPr>
          <p:nvPr/>
        </p:nvCxnSpPr>
        <p:spPr bwMode="auto">
          <a:xfrm>
            <a:off x="2155825" y="2501900"/>
            <a:ext cx="1588" cy="153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8031" name="AutoShape 15"/>
          <p:cNvCxnSpPr>
            <a:cxnSpLocks noChangeShapeType="1"/>
            <a:stCxn id="598021" idx="3"/>
            <a:endCxn id="598022" idx="0"/>
          </p:cNvCxnSpPr>
          <p:nvPr/>
        </p:nvCxnSpPr>
        <p:spPr bwMode="auto">
          <a:xfrm>
            <a:off x="2743200" y="2927350"/>
            <a:ext cx="228600" cy="425450"/>
          </a:xfrm>
          <a:prstGeom prst="curvedConnector2">
            <a:avLst/>
          </a:prstGeom>
          <a:noFill/>
          <a:ln w="57150">
            <a:solidFill>
              <a:srgbClr val="FFE175"/>
            </a:solidFill>
            <a:round/>
            <a:headEnd/>
            <a:tailEnd type="triangle" w="med" len="med"/>
          </a:ln>
          <a:effectLst/>
        </p:spPr>
      </p:cxnSp>
      <p:cxnSp>
        <p:nvCxnSpPr>
          <p:cNvPr id="598032" name="AutoShape 16"/>
          <p:cNvCxnSpPr>
            <a:cxnSpLocks noChangeShapeType="1"/>
            <a:stCxn id="598021" idx="1"/>
            <a:endCxn id="598023" idx="0"/>
          </p:cNvCxnSpPr>
          <p:nvPr/>
        </p:nvCxnSpPr>
        <p:spPr bwMode="auto">
          <a:xfrm rot="10800000" flipV="1">
            <a:off x="1447800" y="2927350"/>
            <a:ext cx="228600" cy="4254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8033" name="AutoShape 17"/>
          <p:cNvCxnSpPr>
            <a:cxnSpLocks noChangeShapeType="1"/>
            <a:stCxn id="598023" idx="2"/>
            <a:endCxn id="598024" idx="0"/>
          </p:cNvCxnSpPr>
          <p:nvPr/>
        </p:nvCxnSpPr>
        <p:spPr bwMode="auto">
          <a:xfrm>
            <a:off x="1447800" y="3810000"/>
            <a:ext cx="762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8034" name="AutoShape 18"/>
          <p:cNvCxnSpPr>
            <a:cxnSpLocks noChangeShapeType="1"/>
            <a:stCxn id="598022" idx="2"/>
            <a:endCxn id="598024" idx="0"/>
          </p:cNvCxnSpPr>
          <p:nvPr/>
        </p:nvCxnSpPr>
        <p:spPr bwMode="auto">
          <a:xfrm flipH="1">
            <a:off x="2209800" y="3810000"/>
            <a:ext cx="762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8035" name="AutoShape 19"/>
          <p:cNvCxnSpPr>
            <a:cxnSpLocks noChangeShapeType="1"/>
            <a:stCxn id="598025" idx="2"/>
            <a:endCxn id="598026" idx="0"/>
          </p:cNvCxnSpPr>
          <p:nvPr/>
        </p:nvCxnSpPr>
        <p:spPr bwMode="auto">
          <a:xfrm>
            <a:off x="1409700" y="5410200"/>
            <a:ext cx="0" cy="185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8036" name="AutoShape 20"/>
          <p:cNvCxnSpPr>
            <a:cxnSpLocks noChangeShapeType="1"/>
            <a:stCxn id="598024" idx="3"/>
            <a:endCxn id="598027" idx="0"/>
          </p:cNvCxnSpPr>
          <p:nvPr/>
        </p:nvCxnSpPr>
        <p:spPr bwMode="auto">
          <a:xfrm>
            <a:off x="2743200" y="4495800"/>
            <a:ext cx="647700" cy="6858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8037" name="AutoShape 21"/>
          <p:cNvCxnSpPr>
            <a:cxnSpLocks noChangeShapeType="1"/>
            <a:stCxn id="598024" idx="1"/>
            <a:endCxn id="598025" idx="0"/>
          </p:cNvCxnSpPr>
          <p:nvPr/>
        </p:nvCxnSpPr>
        <p:spPr bwMode="auto">
          <a:xfrm rot="10800000" flipV="1">
            <a:off x="1409700" y="4495800"/>
            <a:ext cx="266700" cy="457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8038" name="AutoShape 22"/>
          <p:cNvCxnSpPr>
            <a:cxnSpLocks noChangeShapeType="1"/>
            <a:stCxn id="598026" idx="2"/>
            <a:endCxn id="598024" idx="0"/>
          </p:cNvCxnSpPr>
          <p:nvPr/>
        </p:nvCxnSpPr>
        <p:spPr bwMode="auto">
          <a:xfrm rot="5400000" flipH="1" flipV="1">
            <a:off x="916781" y="4760119"/>
            <a:ext cx="1785938" cy="800100"/>
          </a:xfrm>
          <a:prstGeom prst="curvedConnector5">
            <a:avLst>
              <a:gd name="adj1" fmla="val -23556"/>
              <a:gd name="adj2" fmla="val -140676"/>
              <a:gd name="adj3" fmla="val 11280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98039" name="Rectangle 23"/>
          <p:cNvSpPr>
            <a:spLocks noChangeArrowheads="1"/>
          </p:cNvSpPr>
          <p:nvPr/>
        </p:nvSpPr>
        <p:spPr bwMode="auto">
          <a:xfrm>
            <a:off x="6096000" y="609600"/>
            <a:ext cx="14478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s = 0;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a = 4;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= 0;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k == 0</a:t>
            </a:r>
          </a:p>
          <a:p>
            <a:pPr marL="342900" indent="-342900" algn="ctr" eaLnBrk="1" hangingPunct="1">
              <a:spcBef>
                <a:spcPct val="20000"/>
              </a:spcBef>
            </a:pPr>
            <a:endParaRPr lang="en-US" sz="2000">
              <a:solidFill>
                <a:srgbClr val="CCFF99"/>
              </a:solidFill>
              <a:latin typeface="Tahoma" pitchFamily="34" charset="0"/>
            </a:endParaRPr>
          </a:p>
        </p:txBody>
      </p:sp>
      <p:sp>
        <p:nvSpPr>
          <p:cNvPr id="598040" name="Rectangle 24"/>
          <p:cNvSpPr>
            <a:spLocks noChangeArrowheads="1"/>
          </p:cNvSpPr>
          <p:nvPr/>
        </p:nvSpPr>
        <p:spPr bwMode="auto">
          <a:xfrm>
            <a:off x="7086600" y="32766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b = 1;</a:t>
            </a:r>
          </a:p>
        </p:txBody>
      </p:sp>
      <p:sp>
        <p:nvSpPr>
          <p:cNvPr id="598041" name="Rectangle 25"/>
          <p:cNvSpPr>
            <a:spLocks noChangeArrowheads="1"/>
          </p:cNvSpPr>
          <p:nvPr/>
        </p:nvSpPr>
        <p:spPr bwMode="auto">
          <a:xfrm>
            <a:off x="5562600" y="32766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b = 2;</a:t>
            </a:r>
          </a:p>
        </p:txBody>
      </p:sp>
      <p:sp>
        <p:nvSpPr>
          <p:cNvPr id="598042" name="Rectangle 26"/>
          <p:cNvSpPr>
            <a:spLocks noChangeArrowheads="1"/>
          </p:cNvSpPr>
          <p:nvPr/>
        </p:nvSpPr>
        <p:spPr bwMode="auto">
          <a:xfrm>
            <a:off x="6324600" y="41910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&lt; n</a:t>
            </a:r>
          </a:p>
        </p:txBody>
      </p:sp>
      <p:sp>
        <p:nvSpPr>
          <p:cNvPr id="598043" name="Rectangle 27"/>
          <p:cNvSpPr>
            <a:spLocks noChangeArrowheads="1"/>
          </p:cNvSpPr>
          <p:nvPr/>
        </p:nvSpPr>
        <p:spPr bwMode="auto">
          <a:xfrm>
            <a:off x="5181600" y="4876800"/>
            <a:ext cx="1828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s = s + a*b;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= i + 1;</a:t>
            </a:r>
          </a:p>
        </p:txBody>
      </p:sp>
      <p:sp>
        <p:nvSpPr>
          <p:cNvPr id="598044" name="Rectangle 28"/>
          <p:cNvSpPr>
            <a:spLocks noChangeArrowheads="1"/>
          </p:cNvSpPr>
          <p:nvPr/>
        </p:nvSpPr>
        <p:spPr bwMode="auto">
          <a:xfrm>
            <a:off x="7162800" y="5105400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return s;</a:t>
            </a:r>
          </a:p>
        </p:txBody>
      </p:sp>
      <p:cxnSp>
        <p:nvCxnSpPr>
          <p:cNvPr id="598045" name="AutoShape 29"/>
          <p:cNvCxnSpPr>
            <a:cxnSpLocks noChangeShapeType="1"/>
            <a:stCxn id="598041" idx="2"/>
            <a:endCxn id="598042" idx="0"/>
          </p:cNvCxnSpPr>
          <p:nvPr/>
        </p:nvCxnSpPr>
        <p:spPr bwMode="auto">
          <a:xfrm>
            <a:off x="6096000" y="3733800"/>
            <a:ext cx="762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8046" name="AutoShape 30"/>
          <p:cNvCxnSpPr>
            <a:cxnSpLocks noChangeShapeType="1"/>
            <a:stCxn id="598042" idx="3"/>
            <a:endCxn id="598044" idx="0"/>
          </p:cNvCxnSpPr>
          <p:nvPr/>
        </p:nvCxnSpPr>
        <p:spPr bwMode="auto">
          <a:xfrm>
            <a:off x="7391400" y="4419600"/>
            <a:ext cx="647700" cy="6858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8047" name="AutoShape 31"/>
          <p:cNvCxnSpPr>
            <a:cxnSpLocks noChangeShapeType="1"/>
            <a:stCxn id="598042" idx="1"/>
            <a:endCxn id="598043" idx="0"/>
          </p:cNvCxnSpPr>
          <p:nvPr/>
        </p:nvCxnSpPr>
        <p:spPr bwMode="auto">
          <a:xfrm rot="10800000" flipV="1">
            <a:off x="6096000" y="4419600"/>
            <a:ext cx="228600" cy="457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8048" name="AutoShape 32"/>
          <p:cNvCxnSpPr>
            <a:cxnSpLocks noChangeShapeType="1"/>
          </p:cNvCxnSpPr>
          <p:nvPr/>
        </p:nvCxnSpPr>
        <p:spPr bwMode="auto">
          <a:xfrm rot="5400000" flipH="1" flipV="1">
            <a:off x="5526881" y="4683919"/>
            <a:ext cx="1785938" cy="800100"/>
          </a:xfrm>
          <a:prstGeom prst="curvedConnector5">
            <a:avLst>
              <a:gd name="adj1" fmla="val -23556"/>
              <a:gd name="adj2" fmla="val -140676"/>
              <a:gd name="adj3" fmla="val 11280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8049" name="AutoShape 33"/>
          <p:cNvCxnSpPr>
            <a:cxnSpLocks noChangeShapeType="1"/>
            <a:stCxn id="598039" idx="2"/>
            <a:endCxn id="598040" idx="0"/>
          </p:cNvCxnSpPr>
          <p:nvPr/>
        </p:nvCxnSpPr>
        <p:spPr bwMode="auto">
          <a:xfrm>
            <a:off x="6819900" y="2514600"/>
            <a:ext cx="800100" cy="762000"/>
          </a:xfrm>
          <a:prstGeom prst="straightConnector1">
            <a:avLst/>
          </a:prstGeom>
          <a:noFill/>
          <a:ln w="57150">
            <a:solidFill>
              <a:srgbClr val="FFE175"/>
            </a:solidFill>
            <a:round/>
            <a:headEnd/>
            <a:tailEnd type="triangle" w="med" len="med"/>
          </a:ln>
          <a:effectLst/>
        </p:spPr>
      </p:cxnSp>
      <p:cxnSp>
        <p:nvCxnSpPr>
          <p:cNvPr id="598050" name="AutoShape 34"/>
          <p:cNvCxnSpPr>
            <a:cxnSpLocks noChangeShapeType="1"/>
            <a:stCxn id="598039" idx="2"/>
            <a:endCxn id="598041" idx="0"/>
          </p:cNvCxnSpPr>
          <p:nvPr/>
        </p:nvCxnSpPr>
        <p:spPr bwMode="auto">
          <a:xfrm flipH="1">
            <a:off x="6096000" y="2514600"/>
            <a:ext cx="7239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98051" name="AutoShape 35"/>
          <p:cNvSpPr>
            <a:spLocks noChangeArrowheads="1"/>
          </p:cNvSpPr>
          <p:nvPr/>
        </p:nvSpPr>
        <p:spPr bwMode="auto">
          <a:xfrm>
            <a:off x="4038600" y="19812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noFill/>
          <a:ln w="28575">
            <a:solidFill>
              <a:srgbClr val="FFE17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ChangeArrowheads="1"/>
          </p:cNvSpPr>
          <p:nvPr/>
        </p:nvSpPr>
        <p:spPr bwMode="auto">
          <a:xfrm>
            <a:off x="1752600" y="7620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s = 0;</a:t>
            </a:r>
          </a:p>
        </p:txBody>
      </p:sp>
      <p:sp>
        <p:nvSpPr>
          <p:cNvPr id="599043" name="Rectangle 3"/>
          <p:cNvSpPr>
            <a:spLocks noChangeArrowheads="1"/>
          </p:cNvSpPr>
          <p:nvPr/>
        </p:nvSpPr>
        <p:spPr bwMode="auto">
          <a:xfrm>
            <a:off x="1752600" y="140335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a = 4;</a:t>
            </a:r>
          </a:p>
        </p:txBody>
      </p:sp>
      <p:sp>
        <p:nvSpPr>
          <p:cNvPr id="599044" name="Rectangle 4"/>
          <p:cNvSpPr>
            <a:spLocks noChangeArrowheads="1"/>
          </p:cNvSpPr>
          <p:nvPr/>
        </p:nvSpPr>
        <p:spPr bwMode="auto">
          <a:xfrm>
            <a:off x="1790700" y="2095500"/>
            <a:ext cx="73025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i = 0;</a:t>
            </a:r>
          </a:p>
        </p:txBody>
      </p:sp>
      <p:sp>
        <p:nvSpPr>
          <p:cNvPr id="599045" name="Rectangle 5"/>
          <p:cNvSpPr>
            <a:spLocks noChangeArrowheads="1"/>
          </p:cNvSpPr>
          <p:nvPr/>
        </p:nvSpPr>
        <p:spPr bwMode="auto">
          <a:xfrm>
            <a:off x="1676400" y="269875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k == 0</a:t>
            </a:r>
          </a:p>
        </p:txBody>
      </p:sp>
      <p:sp>
        <p:nvSpPr>
          <p:cNvPr id="599046" name="Rectangle 6"/>
          <p:cNvSpPr>
            <a:spLocks noChangeArrowheads="1"/>
          </p:cNvSpPr>
          <p:nvPr/>
        </p:nvSpPr>
        <p:spPr bwMode="auto">
          <a:xfrm>
            <a:off x="2438400" y="33528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b = 1;</a:t>
            </a:r>
          </a:p>
        </p:txBody>
      </p:sp>
      <p:sp>
        <p:nvSpPr>
          <p:cNvPr id="599047" name="Rectangle 7"/>
          <p:cNvSpPr>
            <a:spLocks noChangeArrowheads="1"/>
          </p:cNvSpPr>
          <p:nvPr/>
        </p:nvSpPr>
        <p:spPr bwMode="auto">
          <a:xfrm>
            <a:off x="914400" y="33528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b = 2;</a:t>
            </a:r>
          </a:p>
        </p:txBody>
      </p:sp>
      <p:sp>
        <p:nvSpPr>
          <p:cNvPr id="599048" name="Rectangle 8"/>
          <p:cNvSpPr>
            <a:spLocks noChangeArrowheads="1"/>
          </p:cNvSpPr>
          <p:nvPr/>
        </p:nvSpPr>
        <p:spPr bwMode="auto">
          <a:xfrm>
            <a:off x="1676400" y="42672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&lt; n</a:t>
            </a:r>
          </a:p>
        </p:txBody>
      </p:sp>
      <p:sp>
        <p:nvSpPr>
          <p:cNvPr id="599049" name="Rectangle 9"/>
          <p:cNvSpPr>
            <a:spLocks noChangeArrowheads="1"/>
          </p:cNvSpPr>
          <p:nvPr/>
        </p:nvSpPr>
        <p:spPr bwMode="auto">
          <a:xfrm>
            <a:off x="533400" y="4953000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s = s + a*b;</a:t>
            </a:r>
          </a:p>
        </p:txBody>
      </p:sp>
      <p:sp>
        <p:nvSpPr>
          <p:cNvPr id="599050" name="Rectangle 10"/>
          <p:cNvSpPr>
            <a:spLocks noChangeArrowheads="1"/>
          </p:cNvSpPr>
          <p:nvPr/>
        </p:nvSpPr>
        <p:spPr bwMode="auto">
          <a:xfrm>
            <a:off x="533400" y="5595938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= i + 1;</a:t>
            </a:r>
          </a:p>
        </p:txBody>
      </p:sp>
      <p:sp>
        <p:nvSpPr>
          <p:cNvPr id="599051" name="Rectangle 11"/>
          <p:cNvSpPr>
            <a:spLocks noChangeArrowheads="1"/>
          </p:cNvSpPr>
          <p:nvPr/>
        </p:nvSpPr>
        <p:spPr bwMode="auto">
          <a:xfrm>
            <a:off x="2514600" y="5181600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return s;</a:t>
            </a:r>
          </a:p>
        </p:txBody>
      </p:sp>
      <p:cxnSp>
        <p:nvCxnSpPr>
          <p:cNvPr id="599052" name="AutoShape 12"/>
          <p:cNvCxnSpPr>
            <a:cxnSpLocks noChangeShapeType="1"/>
            <a:stCxn id="599042" idx="2"/>
            <a:endCxn id="599043" idx="0"/>
          </p:cNvCxnSpPr>
          <p:nvPr/>
        </p:nvCxnSpPr>
        <p:spPr bwMode="auto">
          <a:xfrm>
            <a:off x="2209800" y="1219200"/>
            <a:ext cx="0" cy="184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9053" name="AutoShape 13"/>
          <p:cNvCxnSpPr>
            <a:cxnSpLocks noChangeShapeType="1"/>
            <a:stCxn id="599043" idx="2"/>
            <a:endCxn id="599044" idx="0"/>
          </p:cNvCxnSpPr>
          <p:nvPr/>
        </p:nvCxnSpPr>
        <p:spPr bwMode="auto">
          <a:xfrm flipH="1">
            <a:off x="2155825" y="1860550"/>
            <a:ext cx="53975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9054" name="AutoShape 14"/>
          <p:cNvCxnSpPr>
            <a:cxnSpLocks noChangeShapeType="1"/>
            <a:stCxn id="599044" idx="2"/>
          </p:cNvCxnSpPr>
          <p:nvPr/>
        </p:nvCxnSpPr>
        <p:spPr bwMode="auto">
          <a:xfrm>
            <a:off x="2155825" y="2501900"/>
            <a:ext cx="1588" cy="153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9055" name="AutoShape 15"/>
          <p:cNvCxnSpPr>
            <a:cxnSpLocks noChangeShapeType="1"/>
            <a:stCxn id="599045" idx="3"/>
            <a:endCxn id="599046" idx="0"/>
          </p:cNvCxnSpPr>
          <p:nvPr/>
        </p:nvCxnSpPr>
        <p:spPr bwMode="auto">
          <a:xfrm>
            <a:off x="2743200" y="2927350"/>
            <a:ext cx="228600" cy="4254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9056" name="AutoShape 16"/>
          <p:cNvCxnSpPr>
            <a:cxnSpLocks noChangeShapeType="1"/>
            <a:stCxn id="599045" idx="1"/>
            <a:endCxn id="599047" idx="0"/>
          </p:cNvCxnSpPr>
          <p:nvPr/>
        </p:nvCxnSpPr>
        <p:spPr bwMode="auto">
          <a:xfrm rot="10800000" flipV="1">
            <a:off x="1447800" y="2927350"/>
            <a:ext cx="228600" cy="4254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9057" name="AutoShape 17"/>
          <p:cNvCxnSpPr>
            <a:cxnSpLocks noChangeShapeType="1"/>
            <a:stCxn id="599047" idx="2"/>
            <a:endCxn id="599048" idx="0"/>
          </p:cNvCxnSpPr>
          <p:nvPr/>
        </p:nvCxnSpPr>
        <p:spPr bwMode="auto">
          <a:xfrm>
            <a:off x="1447800" y="3810000"/>
            <a:ext cx="762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9058" name="AutoShape 18"/>
          <p:cNvCxnSpPr>
            <a:cxnSpLocks noChangeShapeType="1"/>
            <a:stCxn id="599046" idx="2"/>
            <a:endCxn id="599048" idx="0"/>
          </p:cNvCxnSpPr>
          <p:nvPr/>
        </p:nvCxnSpPr>
        <p:spPr bwMode="auto">
          <a:xfrm flipH="1">
            <a:off x="2209800" y="3810000"/>
            <a:ext cx="762000" cy="457200"/>
          </a:xfrm>
          <a:prstGeom prst="straightConnector1">
            <a:avLst/>
          </a:prstGeom>
          <a:noFill/>
          <a:ln w="57150">
            <a:solidFill>
              <a:srgbClr val="FFE175"/>
            </a:solidFill>
            <a:round/>
            <a:headEnd/>
            <a:tailEnd type="triangle" w="med" len="med"/>
          </a:ln>
          <a:effectLst/>
        </p:spPr>
      </p:cxnSp>
      <p:cxnSp>
        <p:nvCxnSpPr>
          <p:cNvPr id="599059" name="AutoShape 19"/>
          <p:cNvCxnSpPr>
            <a:cxnSpLocks noChangeShapeType="1"/>
            <a:stCxn id="599049" idx="2"/>
            <a:endCxn id="599050" idx="0"/>
          </p:cNvCxnSpPr>
          <p:nvPr/>
        </p:nvCxnSpPr>
        <p:spPr bwMode="auto">
          <a:xfrm>
            <a:off x="1409700" y="5410200"/>
            <a:ext cx="0" cy="185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9060" name="AutoShape 20"/>
          <p:cNvCxnSpPr>
            <a:cxnSpLocks noChangeShapeType="1"/>
            <a:stCxn id="599048" idx="3"/>
            <a:endCxn id="599051" idx="0"/>
          </p:cNvCxnSpPr>
          <p:nvPr/>
        </p:nvCxnSpPr>
        <p:spPr bwMode="auto">
          <a:xfrm>
            <a:off x="2743200" y="4495800"/>
            <a:ext cx="647700" cy="6858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9061" name="AutoShape 21"/>
          <p:cNvCxnSpPr>
            <a:cxnSpLocks noChangeShapeType="1"/>
            <a:stCxn id="599048" idx="1"/>
            <a:endCxn id="599049" idx="0"/>
          </p:cNvCxnSpPr>
          <p:nvPr/>
        </p:nvCxnSpPr>
        <p:spPr bwMode="auto">
          <a:xfrm rot="10800000" flipV="1">
            <a:off x="1409700" y="4495800"/>
            <a:ext cx="266700" cy="457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9062" name="AutoShape 22"/>
          <p:cNvCxnSpPr>
            <a:cxnSpLocks noChangeShapeType="1"/>
            <a:stCxn id="599050" idx="2"/>
            <a:endCxn id="599048" idx="0"/>
          </p:cNvCxnSpPr>
          <p:nvPr/>
        </p:nvCxnSpPr>
        <p:spPr bwMode="auto">
          <a:xfrm rot="5400000" flipH="1" flipV="1">
            <a:off x="916781" y="4760119"/>
            <a:ext cx="1785938" cy="800100"/>
          </a:xfrm>
          <a:prstGeom prst="curvedConnector5">
            <a:avLst>
              <a:gd name="adj1" fmla="val -23556"/>
              <a:gd name="adj2" fmla="val -140676"/>
              <a:gd name="adj3" fmla="val 11280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99063" name="Rectangle 23"/>
          <p:cNvSpPr>
            <a:spLocks noChangeArrowheads="1"/>
          </p:cNvSpPr>
          <p:nvPr/>
        </p:nvSpPr>
        <p:spPr bwMode="auto">
          <a:xfrm>
            <a:off x="6096000" y="609600"/>
            <a:ext cx="14478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s = 0;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a = 4;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= 0;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k == 0</a:t>
            </a:r>
          </a:p>
          <a:p>
            <a:pPr marL="342900" indent="-342900" algn="ctr" eaLnBrk="1" hangingPunct="1">
              <a:spcBef>
                <a:spcPct val="20000"/>
              </a:spcBef>
            </a:pPr>
            <a:endParaRPr lang="en-US" sz="2000">
              <a:solidFill>
                <a:srgbClr val="CCFF99"/>
              </a:solidFill>
              <a:latin typeface="Tahoma" pitchFamily="34" charset="0"/>
            </a:endParaRPr>
          </a:p>
        </p:txBody>
      </p:sp>
      <p:sp>
        <p:nvSpPr>
          <p:cNvPr id="599064" name="Rectangle 24"/>
          <p:cNvSpPr>
            <a:spLocks noChangeArrowheads="1"/>
          </p:cNvSpPr>
          <p:nvPr/>
        </p:nvSpPr>
        <p:spPr bwMode="auto">
          <a:xfrm>
            <a:off x="7086600" y="32766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b = 1;</a:t>
            </a:r>
          </a:p>
        </p:txBody>
      </p:sp>
      <p:sp>
        <p:nvSpPr>
          <p:cNvPr id="599065" name="Rectangle 25"/>
          <p:cNvSpPr>
            <a:spLocks noChangeArrowheads="1"/>
          </p:cNvSpPr>
          <p:nvPr/>
        </p:nvSpPr>
        <p:spPr bwMode="auto">
          <a:xfrm>
            <a:off x="5562600" y="32766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b = 2;</a:t>
            </a:r>
          </a:p>
        </p:txBody>
      </p:sp>
      <p:sp>
        <p:nvSpPr>
          <p:cNvPr id="599066" name="Rectangle 26"/>
          <p:cNvSpPr>
            <a:spLocks noChangeArrowheads="1"/>
          </p:cNvSpPr>
          <p:nvPr/>
        </p:nvSpPr>
        <p:spPr bwMode="auto">
          <a:xfrm>
            <a:off x="6324600" y="41910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&lt; n</a:t>
            </a:r>
          </a:p>
        </p:txBody>
      </p:sp>
      <p:sp>
        <p:nvSpPr>
          <p:cNvPr id="599067" name="Rectangle 27"/>
          <p:cNvSpPr>
            <a:spLocks noChangeArrowheads="1"/>
          </p:cNvSpPr>
          <p:nvPr/>
        </p:nvSpPr>
        <p:spPr bwMode="auto">
          <a:xfrm>
            <a:off x="5181600" y="4876800"/>
            <a:ext cx="1828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s = s + a*b;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= i + 1;</a:t>
            </a:r>
          </a:p>
        </p:txBody>
      </p:sp>
      <p:sp>
        <p:nvSpPr>
          <p:cNvPr id="599068" name="Rectangle 28"/>
          <p:cNvSpPr>
            <a:spLocks noChangeArrowheads="1"/>
          </p:cNvSpPr>
          <p:nvPr/>
        </p:nvSpPr>
        <p:spPr bwMode="auto">
          <a:xfrm>
            <a:off x="7162800" y="5105400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return s;</a:t>
            </a:r>
          </a:p>
        </p:txBody>
      </p:sp>
      <p:cxnSp>
        <p:nvCxnSpPr>
          <p:cNvPr id="599069" name="AutoShape 29"/>
          <p:cNvCxnSpPr>
            <a:cxnSpLocks noChangeShapeType="1"/>
            <a:stCxn id="599065" idx="2"/>
            <a:endCxn id="599066" idx="0"/>
          </p:cNvCxnSpPr>
          <p:nvPr/>
        </p:nvCxnSpPr>
        <p:spPr bwMode="auto">
          <a:xfrm>
            <a:off x="6096000" y="3733800"/>
            <a:ext cx="762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9070" name="AutoShape 30"/>
          <p:cNvCxnSpPr>
            <a:cxnSpLocks noChangeShapeType="1"/>
            <a:stCxn id="599064" idx="2"/>
            <a:endCxn id="599066" idx="0"/>
          </p:cNvCxnSpPr>
          <p:nvPr/>
        </p:nvCxnSpPr>
        <p:spPr bwMode="auto">
          <a:xfrm flipH="1">
            <a:off x="6858000" y="3733800"/>
            <a:ext cx="762000" cy="457200"/>
          </a:xfrm>
          <a:prstGeom prst="straightConnector1">
            <a:avLst/>
          </a:prstGeom>
          <a:noFill/>
          <a:ln w="57150">
            <a:solidFill>
              <a:srgbClr val="FFE175"/>
            </a:solidFill>
            <a:round/>
            <a:headEnd/>
            <a:tailEnd type="triangle" w="med" len="med"/>
          </a:ln>
          <a:effectLst/>
        </p:spPr>
      </p:cxnSp>
      <p:cxnSp>
        <p:nvCxnSpPr>
          <p:cNvPr id="599071" name="AutoShape 31"/>
          <p:cNvCxnSpPr>
            <a:cxnSpLocks noChangeShapeType="1"/>
            <a:stCxn id="599066" idx="3"/>
            <a:endCxn id="599068" idx="0"/>
          </p:cNvCxnSpPr>
          <p:nvPr/>
        </p:nvCxnSpPr>
        <p:spPr bwMode="auto">
          <a:xfrm>
            <a:off x="7391400" y="4419600"/>
            <a:ext cx="647700" cy="6858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9072" name="AutoShape 32"/>
          <p:cNvCxnSpPr>
            <a:cxnSpLocks noChangeShapeType="1"/>
            <a:stCxn id="599066" idx="1"/>
            <a:endCxn id="599067" idx="0"/>
          </p:cNvCxnSpPr>
          <p:nvPr/>
        </p:nvCxnSpPr>
        <p:spPr bwMode="auto">
          <a:xfrm rot="10800000" flipV="1">
            <a:off x="6096000" y="4419600"/>
            <a:ext cx="228600" cy="457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9073" name="AutoShape 33"/>
          <p:cNvCxnSpPr>
            <a:cxnSpLocks noChangeShapeType="1"/>
          </p:cNvCxnSpPr>
          <p:nvPr/>
        </p:nvCxnSpPr>
        <p:spPr bwMode="auto">
          <a:xfrm rot="5400000" flipH="1" flipV="1">
            <a:off x="5526881" y="4683919"/>
            <a:ext cx="1785938" cy="800100"/>
          </a:xfrm>
          <a:prstGeom prst="curvedConnector5">
            <a:avLst>
              <a:gd name="adj1" fmla="val -23556"/>
              <a:gd name="adj2" fmla="val -140676"/>
              <a:gd name="adj3" fmla="val 11280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9074" name="AutoShape 34"/>
          <p:cNvCxnSpPr>
            <a:cxnSpLocks noChangeShapeType="1"/>
            <a:stCxn id="599063" idx="2"/>
            <a:endCxn id="599064" idx="0"/>
          </p:cNvCxnSpPr>
          <p:nvPr/>
        </p:nvCxnSpPr>
        <p:spPr bwMode="auto">
          <a:xfrm>
            <a:off x="6819900" y="2514600"/>
            <a:ext cx="8001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9075" name="AutoShape 35"/>
          <p:cNvCxnSpPr>
            <a:cxnSpLocks noChangeShapeType="1"/>
            <a:stCxn id="599063" idx="2"/>
            <a:endCxn id="599065" idx="0"/>
          </p:cNvCxnSpPr>
          <p:nvPr/>
        </p:nvCxnSpPr>
        <p:spPr bwMode="auto">
          <a:xfrm flipH="1">
            <a:off x="6096000" y="2514600"/>
            <a:ext cx="7239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99076" name="AutoShape 36"/>
          <p:cNvSpPr>
            <a:spLocks noChangeArrowheads="1"/>
          </p:cNvSpPr>
          <p:nvPr/>
        </p:nvSpPr>
        <p:spPr bwMode="auto">
          <a:xfrm>
            <a:off x="4038600" y="19812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noFill/>
          <a:ln w="28575">
            <a:solidFill>
              <a:srgbClr val="FFE17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Introduction </a:t>
            </a:r>
          </a:p>
          <a:p>
            <a:r>
              <a:rPr lang="en-US"/>
              <a:t>Basic Blocks</a:t>
            </a:r>
          </a:p>
          <a:p>
            <a:r>
              <a:rPr lang="en-US"/>
              <a:t>Common Subexpression Elimination</a:t>
            </a:r>
          </a:p>
          <a:p>
            <a:r>
              <a:rPr lang="en-US"/>
              <a:t>Copy Propagation</a:t>
            </a:r>
          </a:p>
          <a:p>
            <a:r>
              <a:rPr lang="en-US"/>
              <a:t>Dead Code Elimination</a:t>
            </a:r>
          </a:p>
          <a:p>
            <a:r>
              <a:rPr lang="en-US"/>
              <a:t>Algebraic Simplification</a:t>
            </a:r>
          </a:p>
          <a:p>
            <a:r>
              <a:rPr lang="en-US"/>
              <a:t>Summary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ChangeArrowheads="1"/>
          </p:cNvSpPr>
          <p:nvPr/>
        </p:nvSpPr>
        <p:spPr bwMode="auto">
          <a:xfrm>
            <a:off x="1752600" y="7620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s = 0;</a:t>
            </a:r>
          </a:p>
        </p:txBody>
      </p:sp>
      <p:sp>
        <p:nvSpPr>
          <p:cNvPr id="600067" name="Rectangle 3"/>
          <p:cNvSpPr>
            <a:spLocks noChangeArrowheads="1"/>
          </p:cNvSpPr>
          <p:nvPr/>
        </p:nvSpPr>
        <p:spPr bwMode="auto">
          <a:xfrm>
            <a:off x="1752600" y="140335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a = 4;</a:t>
            </a:r>
          </a:p>
        </p:txBody>
      </p:sp>
      <p:sp>
        <p:nvSpPr>
          <p:cNvPr id="600068" name="Rectangle 4"/>
          <p:cNvSpPr>
            <a:spLocks noChangeArrowheads="1"/>
          </p:cNvSpPr>
          <p:nvPr/>
        </p:nvSpPr>
        <p:spPr bwMode="auto">
          <a:xfrm>
            <a:off x="1790700" y="2095500"/>
            <a:ext cx="73025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i = 0;</a:t>
            </a:r>
          </a:p>
        </p:txBody>
      </p:sp>
      <p:sp>
        <p:nvSpPr>
          <p:cNvPr id="600069" name="Rectangle 5"/>
          <p:cNvSpPr>
            <a:spLocks noChangeArrowheads="1"/>
          </p:cNvSpPr>
          <p:nvPr/>
        </p:nvSpPr>
        <p:spPr bwMode="auto">
          <a:xfrm>
            <a:off x="1676400" y="269875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k == 0</a:t>
            </a:r>
          </a:p>
        </p:txBody>
      </p:sp>
      <p:sp>
        <p:nvSpPr>
          <p:cNvPr id="600070" name="Rectangle 6"/>
          <p:cNvSpPr>
            <a:spLocks noChangeArrowheads="1"/>
          </p:cNvSpPr>
          <p:nvPr/>
        </p:nvSpPr>
        <p:spPr bwMode="auto">
          <a:xfrm>
            <a:off x="2438400" y="33528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b = 1;</a:t>
            </a:r>
          </a:p>
        </p:txBody>
      </p:sp>
      <p:sp>
        <p:nvSpPr>
          <p:cNvPr id="600071" name="Rectangle 7"/>
          <p:cNvSpPr>
            <a:spLocks noChangeArrowheads="1"/>
          </p:cNvSpPr>
          <p:nvPr/>
        </p:nvSpPr>
        <p:spPr bwMode="auto">
          <a:xfrm>
            <a:off x="914400" y="33528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b = 2;</a:t>
            </a:r>
          </a:p>
        </p:txBody>
      </p:sp>
      <p:sp>
        <p:nvSpPr>
          <p:cNvPr id="600072" name="Rectangle 8"/>
          <p:cNvSpPr>
            <a:spLocks noChangeArrowheads="1"/>
          </p:cNvSpPr>
          <p:nvPr/>
        </p:nvSpPr>
        <p:spPr bwMode="auto">
          <a:xfrm>
            <a:off x="1676400" y="42672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&lt; n</a:t>
            </a:r>
          </a:p>
        </p:txBody>
      </p:sp>
      <p:sp>
        <p:nvSpPr>
          <p:cNvPr id="600073" name="Rectangle 9"/>
          <p:cNvSpPr>
            <a:spLocks noChangeArrowheads="1"/>
          </p:cNvSpPr>
          <p:nvPr/>
        </p:nvSpPr>
        <p:spPr bwMode="auto">
          <a:xfrm>
            <a:off x="533400" y="4953000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s = s + a*b;</a:t>
            </a:r>
          </a:p>
        </p:txBody>
      </p:sp>
      <p:sp>
        <p:nvSpPr>
          <p:cNvPr id="600074" name="Rectangle 10"/>
          <p:cNvSpPr>
            <a:spLocks noChangeArrowheads="1"/>
          </p:cNvSpPr>
          <p:nvPr/>
        </p:nvSpPr>
        <p:spPr bwMode="auto">
          <a:xfrm>
            <a:off x="533400" y="5595938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= i + 1;</a:t>
            </a:r>
          </a:p>
        </p:txBody>
      </p:sp>
      <p:sp>
        <p:nvSpPr>
          <p:cNvPr id="600075" name="Rectangle 11"/>
          <p:cNvSpPr>
            <a:spLocks noChangeArrowheads="1"/>
          </p:cNvSpPr>
          <p:nvPr/>
        </p:nvSpPr>
        <p:spPr bwMode="auto">
          <a:xfrm>
            <a:off x="2514600" y="5181600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return s;</a:t>
            </a:r>
          </a:p>
        </p:txBody>
      </p:sp>
      <p:cxnSp>
        <p:nvCxnSpPr>
          <p:cNvPr id="600076" name="AutoShape 12"/>
          <p:cNvCxnSpPr>
            <a:cxnSpLocks noChangeShapeType="1"/>
            <a:stCxn id="600066" idx="2"/>
            <a:endCxn id="600067" idx="0"/>
          </p:cNvCxnSpPr>
          <p:nvPr/>
        </p:nvCxnSpPr>
        <p:spPr bwMode="auto">
          <a:xfrm>
            <a:off x="2209800" y="1219200"/>
            <a:ext cx="0" cy="184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00077" name="AutoShape 13"/>
          <p:cNvCxnSpPr>
            <a:cxnSpLocks noChangeShapeType="1"/>
            <a:stCxn id="600067" idx="2"/>
            <a:endCxn id="600068" idx="0"/>
          </p:cNvCxnSpPr>
          <p:nvPr/>
        </p:nvCxnSpPr>
        <p:spPr bwMode="auto">
          <a:xfrm flipH="1">
            <a:off x="2155825" y="1860550"/>
            <a:ext cx="53975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00078" name="AutoShape 14"/>
          <p:cNvCxnSpPr>
            <a:cxnSpLocks noChangeShapeType="1"/>
            <a:stCxn id="600068" idx="2"/>
          </p:cNvCxnSpPr>
          <p:nvPr/>
        </p:nvCxnSpPr>
        <p:spPr bwMode="auto">
          <a:xfrm>
            <a:off x="2155825" y="2501900"/>
            <a:ext cx="1588" cy="153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00079" name="AutoShape 15"/>
          <p:cNvCxnSpPr>
            <a:cxnSpLocks noChangeShapeType="1"/>
            <a:stCxn id="600069" idx="3"/>
            <a:endCxn id="600070" idx="0"/>
          </p:cNvCxnSpPr>
          <p:nvPr/>
        </p:nvCxnSpPr>
        <p:spPr bwMode="auto">
          <a:xfrm>
            <a:off x="2743200" y="2927350"/>
            <a:ext cx="228600" cy="4254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00080" name="AutoShape 16"/>
          <p:cNvCxnSpPr>
            <a:cxnSpLocks noChangeShapeType="1"/>
            <a:stCxn id="600069" idx="1"/>
            <a:endCxn id="600071" idx="0"/>
          </p:cNvCxnSpPr>
          <p:nvPr/>
        </p:nvCxnSpPr>
        <p:spPr bwMode="auto">
          <a:xfrm rot="10800000" flipV="1">
            <a:off x="1447800" y="2927350"/>
            <a:ext cx="228600" cy="4254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00081" name="AutoShape 17"/>
          <p:cNvCxnSpPr>
            <a:cxnSpLocks noChangeShapeType="1"/>
            <a:stCxn id="600071" idx="2"/>
            <a:endCxn id="600072" idx="0"/>
          </p:cNvCxnSpPr>
          <p:nvPr/>
        </p:nvCxnSpPr>
        <p:spPr bwMode="auto">
          <a:xfrm>
            <a:off x="1447800" y="3810000"/>
            <a:ext cx="762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00082" name="AutoShape 18"/>
          <p:cNvCxnSpPr>
            <a:cxnSpLocks noChangeShapeType="1"/>
            <a:stCxn id="600070" idx="2"/>
            <a:endCxn id="600072" idx="0"/>
          </p:cNvCxnSpPr>
          <p:nvPr/>
        </p:nvCxnSpPr>
        <p:spPr bwMode="auto">
          <a:xfrm flipH="1">
            <a:off x="2209800" y="3810000"/>
            <a:ext cx="762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00083" name="AutoShape 19"/>
          <p:cNvCxnSpPr>
            <a:cxnSpLocks noChangeShapeType="1"/>
            <a:stCxn id="600073" idx="2"/>
            <a:endCxn id="600074" idx="0"/>
          </p:cNvCxnSpPr>
          <p:nvPr/>
        </p:nvCxnSpPr>
        <p:spPr bwMode="auto">
          <a:xfrm>
            <a:off x="1409700" y="5410200"/>
            <a:ext cx="0" cy="185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00084" name="AutoShape 20"/>
          <p:cNvCxnSpPr>
            <a:cxnSpLocks noChangeShapeType="1"/>
            <a:stCxn id="600072" idx="3"/>
            <a:endCxn id="600075" idx="0"/>
          </p:cNvCxnSpPr>
          <p:nvPr/>
        </p:nvCxnSpPr>
        <p:spPr bwMode="auto">
          <a:xfrm>
            <a:off x="2743200" y="4495800"/>
            <a:ext cx="647700" cy="6858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00085" name="AutoShape 21"/>
          <p:cNvCxnSpPr>
            <a:cxnSpLocks noChangeShapeType="1"/>
            <a:stCxn id="600072" idx="1"/>
            <a:endCxn id="600073" idx="0"/>
          </p:cNvCxnSpPr>
          <p:nvPr/>
        </p:nvCxnSpPr>
        <p:spPr bwMode="auto">
          <a:xfrm rot="10800000" flipV="1">
            <a:off x="1409700" y="4495800"/>
            <a:ext cx="266700" cy="457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00086" name="AutoShape 22"/>
          <p:cNvCxnSpPr>
            <a:cxnSpLocks noChangeShapeType="1"/>
            <a:stCxn id="600074" idx="2"/>
            <a:endCxn id="600072" idx="0"/>
          </p:cNvCxnSpPr>
          <p:nvPr/>
        </p:nvCxnSpPr>
        <p:spPr bwMode="auto">
          <a:xfrm rot="5400000" flipH="1" flipV="1">
            <a:off x="916781" y="4760119"/>
            <a:ext cx="1785938" cy="800100"/>
          </a:xfrm>
          <a:prstGeom prst="curvedConnector5">
            <a:avLst>
              <a:gd name="adj1" fmla="val -23556"/>
              <a:gd name="adj2" fmla="val -140676"/>
              <a:gd name="adj3" fmla="val 11280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00087" name="Rectangle 23"/>
          <p:cNvSpPr>
            <a:spLocks noChangeArrowheads="1"/>
          </p:cNvSpPr>
          <p:nvPr/>
        </p:nvSpPr>
        <p:spPr bwMode="auto">
          <a:xfrm>
            <a:off x="6096000" y="609600"/>
            <a:ext cx="14478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s = 0;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a = 4;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= 0;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k == 0</a:t>
            </a:r>
          </a:p>
          <a:p>
            <a:pPr marL="342900" indent="-342900" algn="ctr" eaLnBrk="1" hangingPunct="1">
              <a:spcBef>
                <a:spcPct val="20000"/>
              </a:spcBef>
            </a:pPr>
            <a:endParaRPr lang="en-US" sz="2000">
              <a:solidFill>
                <a:srgbClr val="CCFF99"/>
              </a:solidFill>
              <a:latin typeface="Tahoma" pitchFamily="34" charset="0"/>
            </a:endParaRPr>
          </a:p>
        </p:txBody>
      </p:sp>
      <p:sp>
        <p:nvSpPr>
          <p:cNvPr id="600088" name="Rectangle 24"/>
          <p:cNvSpPr>
            <a:spLocks noChangeArrowheads="1"/>
          </p:cNvSpPr>
          <p:nvPr/>
        </p:nvSpPr>
        <p:spPr bwMode="auto">
          <a:xfrm>
            <a:off x="7086600" y="32766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b = 1;</a:t>
            </a:r>
          </a:p>
        </p:txBody>
      </p:sp>
      <p:sp>
        <p:nvSpPr>
          <p:cNvPr id="600089" name="Rectangle 25"/>
          <p:cNvSpPr>
            <a:spLocks noChangeArrowheads="1"/>
          </p:cNvSpPr>
          <p:nvPr/>
        </p:nvSpPr>
        <p:spPr bwMode="auto">
          <a:xfrm>
            <a:off x="5562600" y="32766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b = 2;</a:t>
            </a:r>
          </a:p>
        </p:txBody>
      </p:sp>
      <p:sp>
        <p:nvSpPr>
          <p:cNvPr id="600090" name="Rectangle 26"/>
          <p:cNvSpPr>
            <a:spLocks noChangeArrowheads="1"/>
          </p:cNvSpPr>
          <p:nvPr/>
        </p:nvSpPr>
        <p:spPr bwMode="auto">
          <a:xfrm>
            <a:off x="6324600" y="41910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&lt; n</a:t>
            </a:r>
          </a:p>
        </p:txBody>
      </p:sp>
      <p:sp>
        <p:nvSpPr>
          <p:cNvPr id="600091" name="Rectangle 27"/>
          <p:cNvSpPr>
            <a:spLocks noChangeArrowheads="1"/>
          </p:cNvSpPr>
          <p:nvPr/>
        </p:nvSpPr>
        <p:spPr bwMode="auto">
          <a:xfrm>
            <a:off x="5181600" y="4876800"/>
            <a:ext cx="1828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s = s + a*b;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= i + 1;</a:t>
            </a:r>
          </a:p>
        </p:txBody>
      </p:sp>
      <p:sp>
        <p:nvSpPr>
          <p:cNvPr id="600092" name="Rectangle 28"/>
          <p:cNvSpPr>
            <a:spLocks noChangeArrowheads="1"/>
          </p:cNvSpPr>
          <p:nvPr/>
        </p:nvSpPr>
        <p:spPr bwMode="auto">
          <a:xfrm>
            <a:off x="7162800" y="5105400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return s;</a:t>
            </a:r>
          </a:p>
        </p:txBody>
      </p:sp>
      <p:cxnSp>
        <p:nvCxnSpPr>
          <p:cNvPr id="600093" name="AutoShape 29"/>
          <p:cNvCxnSpPr>
            <a:cxnSpLocks noChangeShapeType="1"/>
            <a:stCxn id="600089" idx="2"/>
            <a:endCxn id="600090" idx="0"/>
          </p:cNvCxnSpPr>
          <p:nvPr/>
        </p:nvCxnSpPr>
        <p:spPr bwMode="auto">
          <a:xfrm>
            <a:off x="6096000" y="3733800"/>
            <a:ext cx="762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00094" name="AutoShape 30"/>
          <p:cNvCxnSpPr>
            <a:cxnSpLocks noChangeShapeType="1"/>
            <a:stCxn id="600088" idx="2"/>
            <a:endCxn id="600090" idx="0"/>
          </p:cNvCxnSpPr>
          <p:nvPr/>
        </p:nvCxnSpPr>
        <p:spPr bwMode="auto">
          <a:xfrm flipH="1">
            <a:off x="6858000" y="3733800"/>
            <a:ext cx="762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00095" name="AutoShape 31"/>
          <p:cNvCxnSpPr>
            <a:cxnSpLocks noChangeShapeType="1"/>
            <a:stCxn id="600090" idx="3"/>
            <a:endCxn id="600092" idx="0"/>
          </p:cNvCxnSpPr>
          <p:nvPr/>
        </p:nvCxnSpPr>
        <p:spPr bwMode="auto">
          <a:xfrm>
            <a:off x="7391400" y="4419600"/>
            <a:ext cx="647700" cy="6858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00096" name="AutoShape 32"/>
          <p:cNvCxnSpPr>
            <a:cxnSpLocks noChangeShapeType="1"/>
            <a:stCxn id="600090" idx="1"/>
            <a:endCxn id="600091" idx="0"/>
          </p:cNvCxnSpPr>
          <p:nvPr/>
        </p:nvCxnSpPr>
        <p:spPr bwMode="auto">
          <a:xfrm rot="10800000" flipV="1">
            <a:off x="6096000" y="4419600"/>
            <a:ext cx="228600" cy="457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00097" name="AutoShape 33"/>
          <p:cNvCxnSpPr>
            <a:cxnSpLocks noChangeShapeType="1"/>
          </p:cNvCxnSpPr>
          <p:nvPr/>
        </p:nvCxnSpPr>
        <p:spPr bwMode="auto">
          <a:xfrm rot="5400000" flipH="1" flipV="1">
            <a:off x="5526881" y="4683919"/>
            <a:ext cx="1785938" cy="800100"/>
          </a:xfrm>
          <a:prstGeom prst="curvedConnector5">
            <a:avLst>
              <a:gd name="adj1" fmla="val -23556"/>
              <a:gd name="adj2" fmla="val -140676"/>
              <a:gd name="adj3" fmla="val 11280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00098" name="AutoShape 34"/>
          <p:cNvCxnSpPr>
            <a:cxnSpLocks noChangeShapeType="1"/>
            <a:stCxn id="600087" idx="2"/>
            <a:endCxn id="600088" idx="0"/>
          </p:cNvCxnSpPr>
          <p:nvPr/>
        </p:nvCxnSpPr>
        <p:spPr bwMode="auto">
          <a:xfrm>
            <a:off x="6819900" y="2514600"/>
            <a:ext cx="8001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00099" name="AutoShape 35"/>
          <p:cNvCxnSpPr>
            <a:cxnSpLocks noChangeShapeType="1"/>
            <a:stCxn id="600087" idx="2"/>
            <a:endCxn id="600089" idx="0"/>
          </p:cNvCxnSpPr>
          <p:nvPr/>
        </p:nvCxnSpPr>
        <p:spPr bwMode="auto">
          <a:xfrm flipH="1">
            <a:off x="6096000" y="2514600"/>
            <a:ext cx="7239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00100" name="AutoShape 36"/>
          <p:cNvSpPr>
            <a:spLocks noChangeArrowheads="1"/>
          </p:cNvSpPr>
          <p:nvPr/>
        </p:nvSpPr>
        <p:spPr bwMode="auto">
          <a:xfrm>
            <a:off x="4038600" y="19812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noFill/>
          <a:ln w="28575">
            <a:solidFill>
              <a:srgbClr val="FFE17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Points, Split and Join Points</a:t>
            </a:r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One program point before and after each statement in program</a:t>
            </a:r>
          </a:p>
          <a:p>
            <a:r>
              <a:rPr lang="en-US" sz="2800"/>
              <a:t>Split point has multiple successors – conditional branch statements only split points</a:t>
            </a:r>
          </a:p>
          <a:p>
            <a:r>
              <a:rPr lang="en-US" sz="2800"/>
              <a:t>Merge point has multiple predecessors</a:t>
            </a:r>
          </a:p>
          <a:p>
            <a:r>
              <a:rPr lang="en-US" sz="2800"/>
              <a:t>Each basic block</a:t>
            </a:r>
          </a:p>
          <a:p>
            <a:pPr lvl="1"/>
            <a:r>
              <a:rPr lang="en-US"/>
              <a:t>Either starts with a merge point or its predecessor ends with a split point</a:t>
            </a:r>
          </a:p>
          <a:p>
            <a:pPr lvl="1"/>
            <a:r>
              <a:rPr lang="en-US"/>
              <a:t>Either ends with a split point or its successor starts with a merge point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Block Optimizations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76400"/>
            <a:ext cx="4114800" cy="4876800"/>
          </a:xfrm>
        </p:spPr>
        <p:txBody>
          <a:bodyPr/>
          <a:lstStyle/>
          <a:p>
            <a:r>
              <a:rPr lang="en-US"/>
              <a:t>Common Sub-Expression Elimination</a:t>
            </a:r>
          </a:p>
          <a:p>
            <a:pPr lvl="1"/>
            <a:r>
              <a:rPr lang="en-US" sz="2000">
                <a:solidFill>
                  <a:srgbClr val="CCFFFF"/>
                </a:solidFill>
              </a:rPr>
              <a:t>a=(x+y)+z;  b=x+y; </a:t>
            </a:r>
          </a:p>
          <a:p>
            <a:pPr lvl="1"/>
            <a:r>
              <a:rPr lang="en-US" sz="2000">
                <a:solidFill>
                  <a:srgbClr val="CCFFFF"/>
                </a:solidFill>
              </a:rPr>
              <a:t>t=x+y;  a=t+z; b=t;</a:t>
            </a:r>
          </a:p>
          <a:p>
            <a:pPr lvl="1"/>
            <a:endParaRPr lang="en-US" sz="2000">
              <a:solidFill>
                <a:srgbClr val="CCFFFF"/>
              </a:solidFill>
            </a:endParaRPr>
          </a:p>
          <a:p>
            <a:r>
              <a:rPr lang="en-US"/>
              <a:t>Constant Propagation</a:t>
            </a:r>
          </a:p>
          <a:p>
            <a:pPr lvl="1"/>
            <a:r>
              <a:rPr lang="en-US" sz="2000">
                <a:solidFill>
                  <a:srgbClr val="CCFFFF"/>
                </a:solidFill>
              </a:rPr>
              <a:t>x=5; b=x+y;</a:t>
            </a:r>
          </a:p>
          <a:p>
            <a:pPr lvl="1"/>
            <a:r>
              <a:rPr lang="en-US" sz="2000">
                <a:solidFill>
                  <a:srgbClr val="CCFFFF"/>
                </a:solidFill>
              </a:rPr>
              <a:t>x=5; b=5+y;</a:t>
            </a:r>
          </a:p>
          <a:p>
            <a:pPr lvl="1"/>
            <a:endParaRPr lang="en-US" sz="2000">
              <a:solidFill>
                <a:srgbClr val="CCFFFF"/>
              </a:solidFill>
            </a:endParaRPr>
          </a:p>
          <a:p>
            <a:r>
              <a:rPr lang="en-US"/>
              <a:t>Algebraic Identities</a:t>
            </a:r>
          </a:p>
          <a:p>
            <a:pPr lvl="1"/>
            <a:r>
              <a:rPr lang="en-US" sz="2000">
                <a:solidFill>
                  <a:srgbClr val="CCFFFF"/>
                </a:solidFill>
              </a:rPr>
              <a:t>a=x*1;</a:t>
            </a:r>
          </a:p>
          <a:p>
            <a:pPr lvl="1"/>
            <a:r>
              <a:rPr lang="en-US" sz="2000">
                <a:solidFill>
                  <a:srgbClr val="CCFFFF"/>
                </a:solidFill>
              </a:rPr>
              <a:t>a=x;</a:t>
            </a:r>
          </a:p>
          <a:p>
            <a:endParaRPr lang="en-US" sz="2000">
              <a:solidFill>
                <a:srgbClr val="CCFFFF"/>
              </a:solidFill>
            </a:endParaRPr>
          </a:p>
        </p:txBody>
      </p:sp>
      <p:sp>
        <p:nvSpPr>
          <p:cNvPr id="6031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76400"/>
            <a:ext cx="4114800" cy="4876800"/>
          </a:xfrm>
        </p:spPr>
        <p:txBody>
          <a:bodyPr/>
          <a:lstStyle/>
          <a:p>
            <a:r>
              <a:rPr lang="en-US"/>
              <a:t>Copy Propagation</a:t>
            </a:r>
          </a:p>
          <a:p>
            <a:pPr lvl="1"/>
            <a:r>
              <a:rPr lang="en-US" sz="2000">
                <a:solidFill>
                  <a:srgbClr val="CCFFFF"/>
                </a:solidFill>
              </a:rPr>
              <a:t>a=x+y; b=a; c=b+z;</a:t>
            </a:r>
          </a:p>
          <a:p>
            <a:pPr lvl="1"/>
            <a:r>
              <a:rPr lang="en-US" sz="2000">
                <a:solidFill>
                  <a:srgbClr val="CCFFFF"/>
                </a:solidFill>
              </a:rPr>
              <a:t>a=x+y; b=a; c=a+z;</a:t>
            </a:r>
          </a:p>
          <a:p>
            <a:pPr lvl="1"/>
            <a:endParaRPr lang="en-US" sz="2000">
              <a:solidFill>
                <a:srgbClr val="CCFFFF"/>
              </a:solidFill>
            </a:endParaRPr>
          </a:p>
          <a:p>
            <a:pPr lvl="1"/>
            <a:endParaRPr lang="en-US" sz="2000">
              <a:solidFill>
                <a:srgbClr val="CCFFFF"/>
              </a:solidFill>
            </a:endParaRPr>
          </a:p>
          <a:p>
            <a:r>
              <a:rPr lang="en-US"/>
              <a:t>Dead Code Elimination</a:t>
            </a:r>
          </a:p>
          <a:p>
            <a:pPr lvl="1"/>
            <a:r>
              <a:rPr lang="en-US" sz="2000">
                <a:solidFill>
                  <a:srgbClr val="CCFFFF"/>
                </a:solidFill>
              </a:rPr>
              <a:t>a=x+y; b=a; b=a+z;</a:t>
            </a:r>
          </a:p>
          <a:p>
            <a:pPr lvl="1"/>
            <a:r>
              <a:rPr lang="en-US" sz="2000">
                <a:solidFill>
                  <a:srgbClr val="CCFFFF"/>
                </a:solidFill>
              </a:rPr>
              <a:t>a=x+y;         b=a+z </a:t>
            </a:r>
          </a:p>
          <a:p>
            <a:pPr lvl="1"/>
            <a:endParaRPr lang="en-US" sz="2000">
              <a:solidFill>
                <a:srgbClr val="CCFFFF"/>
              </a:solidFill>
            </a:endParaRPr>
          </a:p>
          <a:p>
            <a:r>
              <a:rPr lang="en-US"/>
              <a:t>Strength Reduction</a:t>
            </a:r>
          </a:p>
          <a:p>
            <a:pPr lvl="1"/>
            <a:r>
              <a:rPr lang="en-US" sz="2000">
                <a:solidFill>
                  <a:srgbClr val="CCFFFF"/>
                </a:solidFill>
              </a:rPr>
              <a:t>t=i*4;</a:t>
            </a:r>
          </a:p>
          <a:p>
            <a:pPr lvl="1"/>
            <a:r>
              <a:rPr lang="en-US" sz="2000">
                <a:solidFill>
                  <a:srgbClr val="CCFFFF"/>
                </a:solidFill>
              </a:rPr>
              <a:t>t=i&lt;&lt;2;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Block Analysis Approach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001000" cy="5257800"/>
          </a:xfrm>
        </p:spPr>
        <p:txBody>
          <a:bodyPr/>
          <a:lstStyle/>
          <a:p>
            <a:r>
              <a:rPr lang="en-US" sz="2800"/>
              <a:t>Assume normalized basic block - all statements are of the form</a:t>
            </a:r>
          </a:p>
          <a:p>
            <a:pPr lvl="1"/>
            <a:r>
              <a:rPr lang="en-US" sz="2400"/>
              <a:t>var = var op var (where op is a binary operator)</a:t>
            </a:r>
          </a:p>
          <a:p>
            <a:pPr lvl="1"/>
            <a:r>
              <a:rPr lang="en-US" sz="2400"/>
              <a:t>var = op var (where op is a unary operator)</a:t>
            </a:r>
          </a:p>
          <a:p>
            <a:pPr lvl="1"/>
            <a:r>
              <a:rPr lang="en-US" sz="2400"/>
              <a:t>var = var</a:t>
            </a:r>
          </a:p>
          <a:p>
            <a:r>
              <a:rPr lang="en-US" sz="2800"/>
              <a:t>Simulate a symbolic execution of basic block</a:t>
            </a:r>
          </a:p>
          <a:p>
            <a:pPr lvl="1"/>
            <a:r>
              <a:rPr lang="en-US"/>
              <a:t>Reason about values of variables (or other aspects of computation)</a:t>
            </a:r>
          </a:p>
          <a:p>
            <a:pPr lvl="1"/>
            <a:r>
              <a:rPr lang="en-US"/>
              <a:t>Derive property of interest</a:t>
            </a:r>
          </a:p>
          <a:p>
            <a:endParaRPr lang="en-US" sz="2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Kinds of Variables</a:t>
            </a:r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Temporaries Introduced By Compiler</a:t>
            </a:r>
          </a:p>
          <a:p>
            <a:pPr lvl="1"/>
            <a:r>
              <a:rPr lang="en-US"/>
              <a:t>Transfer values only within basic block</a:t>
            </a:r>
          </a:p>
          <a:p>
            <a:pPr lvl="1"/>
            <a:r>
              <a:rPr lang="en-US"/>
              <a:t>Introduced as part of instruction flattening</a:t>
            </a:r>
          </a:p>
          <a:p>
            <a:pPr lvl="1"/>
            <a:r>
              <a:rPr lang="en-US"/>
              <a:t>Introduced by optimizations/transformations</a:t>
            </a:r>
          </a:p>
          <a:p>
            <a:pPr lvl="1"/>
            <a:r>
              <a:rPr lang="en-US"/>
              <a:t>Typically assigned to only once</a:t>
            </a:r>
          </a:p>
          <a:p>
            <a:r>
              <a:rPr lang="en-US"/>
              <a:t>Program Variables</a:t>
            </a:r>
          </a:p>
          <a:p>
            <a:pPr lvl="1"/>
            <a:r>
              <a:rPr lang="en-US"/>
              <a:t>Declared in original program</a:t>
            </a:r>
          </a:p>
          <a:p>
            <a:pPr lvl="1"/>
            <a:r>
              <a:rPr lang="en-US"/>
              <a:t>May be assigned to multiple times</a:t>
            </a:r>
          </a:p>
          <a:p>
            <a:pPr lvl="1"/>
            <a:r>
              <a:rPr lang="en-US"/>
              <a:t>May transfer values between basic blocks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3300"/>
                </a:solidFill>
              </a:rPr>
              <a:t>Introduction</a:t>
            </a:r>
            <a:r>
              <a:rPr lang="en-US"/>
              <a:t> </a:t>
            </a:r>
          </a:p>
          <a:p>
            <a:r>
              <a:rPr lang="en-US">
                <a:solidFill>
                  <a:srgbClr val="FF3300"/>
                </a:solidFill>
              </a:rPr>
              <a:t>Basic Blocks</a:t>
            </a:r>
          </a:p>
          <a:p>
            <a:r>
              <a:rPr lang="en-US">
                <a:solidFill>
                  <a:srgbClr val="FFFF00"/>
                </a:solidFill>
              </a:rPr>
              <a:t>Common Subexpression Elimination</a:t>
            </a:r>
          </a:p>
          <a:p>
            <a:r>
              <a:rPr lang="en-US"/>
              <a:t>Copy Propagation</a:t>
            </a:r>
          </a:p>
          <a:p>
            <a:r>
              <a:rPr lang="en-US"/>
              <a:t>Dead Code Elimination</a:t>
            </a:r>
          </a:p>
          <a:p>
            <a:r>
              <a:rPr lang="en-US"/>
              <a:t>Algebraic Simplification</a:t>
            </a:r>
          </a:p>
          <a:p>
            <a:r>
              <a:rPr lang="en-US"/>
              <a:t>Summary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82000" cy="685800"/>
          </a:xfrm>
        </p:spPr>
        <p:txBody>
          <a:bodyPr/>
          <a:lstStyle/>
          <a:p>
            <a:r>
              <a:rPr lang="en-US"/>
              <a:t>Value Numbering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Reason about values of variables and expressions </a:t>
            </a:r>
            <a:br>
              <a:rPr lang="en-US" sz="2400"/>
            </a:br>
            <a:r>
              <a:rPr lang="en-US" sz="2400"/>
              <a:t>in the program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Simulate execution of basic block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Assign virtual value to each variable and expression</a:t>
            </a:r>
          </a:p>
          <a:p>
            <a:pPr lvl="2"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400"/>
              <a:t>Discovered property: which variables and expressions have the same value</a:t>
            </a:r>
          </a:p>
          <a:p>
            <a:pPr lvl="2"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2400"/>
              <a:t>Standard use: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Common subexpression elimination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Typically combined with transformation that</a:t>
            </a:r>
          </a:p>
          <a:p>
            <a:pPr lvl="2">
              <a:lnSpc>
                <a:spcPct val="90000"/>
              </a:lnSpc>
            </a:pPr>
            <a:r>
              <a:rPr lang="en-US"/>
              <a:t>Saves computed values in temporaries</a:t>
            </a:r>
          </a:p>
          <a:p>
            <a:pPr lvl="2">
              <a:lnSpc>
                <a:spcPct val="90000"/>
              </a:lnSpc>
            </a:pPr>
            <a:r>
              <a:rPr lang="en-US"/>
              <a:t>Replaces expressions with temporaries when value of expression previously computed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Text Box 2"/>
          <p:cNvSpPr txBox="1">
            <a:spLocks noChangeArrowheads="1"/>
          </p:cNvSpPr>
          <p:nvPr/>
        </p:nvSpPr>
        <p:spPr bwMode="auto">
          <a:xfrm>
            <a:off x="1211263" y="5095875"/>
            <a:ext cx="116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Tahoma" pitchFamily="34" charset="0"/>
              </a:rPr>
              <a:t>b </a:t>
            </a:r>
            <a:r>
              <a:rPr lang="en-US">
                <a:solidFill>
                  <a:schemeClr val="tx2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tx2"/>
                </a:solidFill>
                <a:latin typeface="Tahoma" pitchFamily="34" charset="0"/>
                <a:sym typeface="MT Symbol" pitchFamily="82" charset="2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v5</a:t>
            </a:r>
          </a:p>
        </p:txBody>
      </p:sp>
      <p:sp>
        <p:nvSpPr>
          <p:cNvPr id="606211" name="Text Box 3"/>
          <p:cNvSpPr txBox="1">
            <a:spLocks noChangeArrowheads="1"/>
          </p:cNvSpPr>
          <p:nvPr/>
        </p:nvSpPr>
        <p:spPr bwMode="auto">
          <a:xfrm>
            <a:off x="1219200" y="5099050"/>
            <a:ext cx="1162050" cy="457200"/>
          </a:xfrm>
          <a:prstGeom prst="rect">
            <a:avLst/>
          </a:prstGeom>
          <a:solidFill>
            <a:srgbClr val="000066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C"/>
                </a:solidFill>
                <a:latin typeface="Tahoma" pitchFamily="34" charset="0"/>
              </a:rPr>
              <a:t>b </a:t>
            </a:r>
            <a:r>
              <a:rPr lang="en-US">
                <a:solidFill>
                  <a:srgbClr val="FFFFCC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rgbClr val="FFFFCC"/>
                </a:solidFill>
                <a:latin typeface="Tahoma" pitchFamily="34" charset="0"/>
                <a:sym typeface="MT Symbol" pitchFamily="82" charset="2"/>
              </a:rPr>
              <a:t> </a:t>
            </a:r>
            <a:r>
              <a:rPr lang="en-US">
                <a:solidFill>
                  <a:srgbClr val="FFFFCC"/>
                </a:solidFill>
                <a:latin typeface="Tahoma" pitchFamily="34" charset="0"/>
              </a:rPr>
              <a:t>v6</a:t>
            </a:r>
          </a:p>
        </p:txBody>
      </p:sp>
      <p:sp>
        <p:nvSpPr>
          <p:cNvPr id="606212" name="Text Box 4"/>
          <p:cNvSpPr txBox="1">
            <a:spLocks noChangeArrowheads="1"/>
          </p:cNvSpPr>
          <p:nvPr/>
        </p:nvSpPr>
        <p:spPr bwMode="auto">
          <a:xfrm>
            <a:off x="1981200" y="1287463"/>
            <a:ext cx="1282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Tahoma" pitchFamily="34" charset="0"/>
              </a:rPr>
              <a:t>a = x+y</a:t>
            </a:r>
          </a:p>
        </p:txBody>
      </p:sp>
      <p:sp>
        <p:nvSpPr>
          <p:cNvPr id="606213" name="Text Box 5"/>
          <p:cNvSpPr txBox="1">
            <a:spLocks noChangeArrowheads="1"/>
          </p:cNvSpPr>
          <p:nvPr/>
        </p:nvSpPr>
        <p:spPr bwMode="auto">
          <a:xfrm>
            <a:off x="1981200" y="1617663"/>
            <a:ext cx="1282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Tahoma" pitchFamily="34" charset="0"/>
              </a:rPr>
              <a:t>b = a+z</a:t>
            </a:r>
          </a:p>
        </p:txBody>
      </p:sp>
      <p:sp>
        <p:nvSpPr>
          <p:cNvPr id="606214" name="Text Box 6"/>
          <p:cNvSpPr txBox="1">
            <a:spLocks noChangeArrowheads="1"/>
          </p:cNvSpPr>
          <p:nvPr/>
        </p:nvSpPr>
        <p:spPr bwMode="auto">
          <a:xfrm>
            <a:off x="1981200" y="1947863"/>
            <a:ext cx="1308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Tahoma" pitchFamily="34" charset="0"/>
              </a:rPr>
              <a:t>b = b+y</a:t>
            </a:r>
          </a:p>
        </p:txBody>
      </p:sp>
      <p:sp>
        <p:nvSpPr>
          <p:cNvPr id="606215" name="Text Box 7"/>
          <p:cNvSpPr txBox="1">
            <a:spLocks noChangeArrowheads="1"/>
          </p:cNvSpPr>
          <p:nvPr/>
        </p:nvSpPr>
        <p:spPr bwMode="auto">
          <a:xfrm>
            <a:off x="1981200" y="2278063"/>
            <a:ext cx="1255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Tahoma" pitchFamily="34" charset="0"/>
              </a:rPr>
              <a:t>c = a+z</a:t>
            </a:r>
          </a:p>
        </p:txBody>
      </p:sp>
      <p:sp>
        <p:nvSpPr>
          <p:cNvPr id="606216" name="Text Box 8"/>
          <p:cNvSpPr txBox="1">
            <a:spLocks noChangeArrowheads="1"/>
          </p:cNvSpPr>
          <p:nvPr/>
        </p:nvSpPr>
        <p:spPr bwMode="auto">
          <a:xfrm>
            <a:off x="5410200" y="1073150"/>
            <a:ext cx="1282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Tahoma" pitchFamily="34" charset="0"/>
              </a:rPr>
              <a:t>a = x+y</a:t>
            </a:r>
          </a:p>
        </p:txBody>
      </p:sp>
      <p:sp>
        <p:nvSpPr>
          <p:cNvPr id="606217" name="Text Box 9"/>
          <p:cNvSpPr txBox="1">
            <a:spLocks noChangeArrowheads="1"/>
          </p:cNvSpPr>
          <p:nvPr/>
        </p:nvSpPr>
        <p:spPr bwMode="auto">
          <a:xfrm>
            <a:off x="5410200" y="1409700"/>
            <a:ext cx="1025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Tahoma" pitchFamily="34" charset="0"/>
              </a:rPr>
              <a:t>t1 = a</a:t>
            </a:r>
          </a:p>
        </p:txBody>
      </p:sp>
      <p:sp>
        <p:nvSpPr>
          <p:cNvPr id="606218" name="Text Box 10"/>
          <p:cNvSpPr txBox="1">
            <a:spLocks noChangeArrowheads="1"/>
          </p:cNvSpPr>
          <p:nvPr/>
        </p:nvSpPr>
        <p:spPr bwMode="auto">
          <a:xfrm>
            <a:off x="5410200" y="1744663"/>
            <a:ext cx="1282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Tahoma" pitchFamily="34" charset="0"/>
              </a:rPr>
              <a:t>b = a+z</a:t>
            </a:r>
          </a:p>
        </p:txBody>
      </p:sp>
      <p:sp>
        <p:nvSpPr>
          <p:cNvPr id="606219" name="Text Box 11"/>
          <p:cNvSpPr txBox="1">
            <a:spLocks noChangeArrowheads="1"/>
          </p:cNvSpPr>
          <p:nvPr/>
        </p:nvSpPr>
        <p:spPr bwMode="auto">
          <a:xfrm>
            <a:off x="5410200" y="2079625"/>
            <a:ext cx="1033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Tahoma" pitchFamily="34" charset="0"/>
              </a:rPr>
              <a:t>t2 = b</a:t>
            </a:r>
          </a:p>
        </p:txBody>
      </p:sp>
      <p:sp>
        <p:nvSpPr>
          <p:cNvPr id="606220" name="Text Box 12"/>
          <p:cNvSpPr txBox="1">
            <a:spLocks noChangeArrowheads="1"/>
          </p:cNvSpPr>
          <p:nvPr/>
        </p:nvSpPr>
        <p:spPr bwMode="auto">
          <a:xfrm>
            <a:off x="5410200" y="2414588"/>
            <a:ext cx="1308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Tahoma" pitchFamily="34" charset="0"/>
              </a:rPr>
              <a:t>b = b+y</a:t>
            </a:r>
          </a:p>
        </p:txBody>
      </p:sp>
      <p:sp>
        <p:nvSpPr>
          <p:cNvPr id="606221" name="Text Box 13"/>
          <p:cNvSpPr txBox="1">
            <a:spLocks noChangeArrowheads="1"/>
          </p:cNvSpPr>
          <p:nvPr/>
        </p:nvSpPr>
        <p:spPr bwMode="auto">
          <a:xfrm>
            <a:off x="5410200" y="2749550"/>
            <a:ext cx="1033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Tahoma" pitchFamily="34" charset="0"/>
              </a:rPr>
              <a:t>t3 = b</a:t>
            </a:r>
          </a:p>
        </p:txBody>
      </p:sp>
      <p:sp>
        <p:nvSpPr>
          <p:cNvPr id="606222" name="Text Box 14"/>
          <p:cNvSpPr txBox="1">
            <a:spLocks noChangeArrowheads="1"/>
          </p:cNvSpPr>
          <p:nvPr/>
        </p:nvSpPr>
        <p:spPr bwMode="auto">
          <a:xfrm>
            <a:off x="1211263" y="3730625"/>
            <a:ext cx="1144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Tahoma" pitchFamily="34" charset="0"/>
              </a:rPr>
              <a:t>x </a:t>
            </a:r>
            <a:r>
              <a:rPr lang="en-US">
                <a:solidFill>
                  <a:schemeClr val="tx2"/>
                </a:solidFill>
                <a:latin typeface="Tahoma" pitchFamily="34" charset="0"/>
                <a:sym typeface="Symbol" pitchFamily="18" charset="2"/>
              </a:rPr>
              <a:t> </a:t>
            </a:r>
            <a:r>
              <a:rPr lang="en-US">
                <a:solidFill>
                  <a:srgbClr val="CCFFFF"/>
                </a:solidFill>
                <a:latin typeface="Tahoma" pitchFamily="34" charset="0"/>
              </a:rPr>
              <a:t>v1</a:t>
            </a:r>
          </a:p>
        </p:txBody>
      </p:sp>
      <p:sp>
        <p:nvSpPr>
          <p:cNvPr id="606223" name="Text Box 15"/>
          <p:cNvSpPr txBox="1">
            <a:spLocks noChangeArrowheads="1"/>
          </p:cNvSpPr>
          <p:nvPr/>
        </p:nvSpPr>
        <p:spPr bwMode="auto">
          <a:xfrm>
            <a:off x="1211263" y="4071938"/>
            <a:ext cx="114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Tahoma" pitchFamily="34" charset="0"/>
              </a:rPr>
              <a:t>y </a:t>
            </a:r>
            <a:r>
              <a:rPr lang="en-US">
                <a:solidFill>
                  <a:schemeClr val="tx2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tx2"/>
                </a:solidFill>
                <a:latin typeface="Tahoma" pitchFamily="34" charset="0"/>
                <a:sym typeface="MT Symbol" pitchFamily="82" charset="2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v2</a:t>
            </a:r>
          </a:p>
        </p:txBody>
      </p:sp>
      <p:sp>
        <p:nvSpPr>
          <p:cNvPr id="606224" name="Text Box 16"/>
          <p:cNvSpPr txBox="1">
            <a:spLocks noChangeArrowheads="1"/>
          </p:cNvSpPr>
          <p:nvPr/>
        </p:nvSpPr>
        <p:spPr bwMode="auto">
          <a:xfrm>
            <a:off x="1219200" y="4413250"/>
            <a:ext cx="1154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Tahoma" pitchFamily="34" charset="0"/>
              </a:rPr>
              <a:t>a </a:t>
            </a:r>
            <a:r>
              <a:rPr lang="en-US">
                <a:solidFill>
                  <a:schemeClr val="tx2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tx2"/>
                </a:solidFill>
                <a:latin typeface="Tahoma" pitchFamily="34" charset="0"/>
                <a:sym typeface="MT Symbol" pitchFamily="82" charset="2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v3</a:t>
            </a:r>
          </a:p>
        </p:txBody>
      </p:sp>
      <p:sp>
        <p:nvSpPr>
          <p:cNvPr id="606225" name="Text Box 17"/>
          <p:cNvSpPr txBox="1">
            <a:spLocks noChangeArrowheads="1"/>
          </p:cNvSpPr>
          <p:nvPr/>
        </p:nvSpPr>
        <p:spPr bwMode="auto">
          <a:xfrm>
            <a:off x="1219200" y="4754563"/>
            <a:ext cx="1128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Tahoma" pitchFamily="34" charset="0"/>
              </a:rPr>
              <a:t>z </a:t>
            </a:r>
            <a:r>
              <a:rPr lang="en-US">
                <a:solidFill>
                  <a:schemeClr val="tx2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tx2"/>
                </a:solidFill>
                <a:latin typeface="Tahoma" pitchFamily="34" charset="0"/>
                <a:sym typeface="MT Symbol" pitchFamily="82" charset="2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v4</a:t>
            </a:r>
          </a:p>
        </p:txBody>
      </p:sp>
      <p:sp>
        <p:nvSpPr>
          <p:cNvPr id="606226" name="Text Box 18"/>
          <p:cNvSpPr txBox="1">
            <a:spLocks noChangeArrowheads="1"/>
          </p:cNvSpPr>
          <p:nvPr/>
        </p:nvSpPr>
        <p:spPr bwMode="auto">
          <a:xfrm>
            <a:off x="1219200" y="5437188"/>
            <a:ext cx="1135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Tahoma" pitchFamily="34" charset="0"/>
              </a:rPr>
              <a:t>c </a:t>
            </a:r>
            <a:r>
              <a:rPr lang="en-US">
                <a:solidFill>
                  <a:schemeClr val="tx2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tx2"/>
                </a:solidFill>
                <a:latin typeface="Tahoma" pitchFamily="34" charset="0"/>
                <a:sym typeface="MT Symbol" pitchFamily="82" charset="2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v5</a:t>
            </a:r>
          </a:p>
        </p:txBody>
      </p:sp>
      <p:sp>
        <p:nvSpPr>
          <p:cNvPr id="606227" name="Text Box 19"/>
          <p:cNvSpPr txBox="1">
            <a:spLocks noChangeArrowheads="1"/>
          </p:cNvSpPr>
          <p:nvPr/>
        </p:nvSpPr>
        <p:spPr bwMode="auto">
          <a:xfrm>
            <a:off x="1497013" y="447675"/>
            <a:ext cx="23002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Original Basic</a:t>
            </a:r>
          </a:p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Block</a:t>
            </a:r>
          </a:p>
        </p:txBody>
      </p:sp>
      <p:sp>
        <p:nvSpPr>
          <p:cNvPr id="606228" name="Text Box 20"/>
          <p:cNvSpPr txBox="1">
            <a:spLocks noChangeArrowheads="1"/>
          </p:cNvSpPr>
          <p:nvPr/>
        </p:nvSpPr>
        <p:spPr bwMode="auto">
          <a:xfrm>
            <a:off x="5108575" y="66675"/>
            <a:ext cx="17843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New Basic</a:t>
            </a:r>
          </a:p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Block</a:t>
            </a:r>
          </a:p>
        </p:txBody>
      </p:sp>
      <p:sp>
        <p:nvSpPr>
          <p:cNvPr id="606229" name="Text Box 21"/>
          <p:cNvSpPr txBox="1">
            <a:spLocks noChangeArrowheads="1"/>
          </p:cNvSpPr>
          <p:nvPr/>
        </p:nvSpPr>
        <p:spPr bwMode="auto">
          <a:xfrm>
            <a:off x="815975" y="3190875"/>
            <a:ext cx="1728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Var to Val</a:t>
            </a:r>
          </a:p>
        </p:txBody>
      </p:sp>
      <p:sp>
        <p:nvSpPr>
          <p:cNvPr id="606230" name="Text Box 22"/>
          <p:cNvSpPr txBox="1">
            <a:spLocks noChangeArrowheads="1"/>
          </p:cNvSpPr>
          <p:nvPr/>
        </p:nvSpPr>
        <p:spPr bwMode="auto">
          <a:xfrm>
            <a:off x="3657600" y="4565650"/>
            <a:ext cx="185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Tahoma" pitchFamily="34" charset="0"/>
              </a:rPr>
              <a:t>v1+v2 </a:t>
            </a:r>
            <a:r>
              <a:rPr lang="en-US">
                <a:solidFill>
                  <a:schemeClr val="tx2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tx2"/>
                </a:solidFill>
                <a:latin typeface="Tahoma" pitchFamily="34" charset="0"/>
                <a:sym typeface="MT Symbol" pitchFamily="82" charset="2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v3</a:t>
            </a:r>
          </a:p>
        </p:txBody>
      </p:sp>
      <p:sp>
        <p:nvSpPr>
          <p:cNvPr id="606231" name="Text Box 23"/>
          <p:cNvSpPr txBox="1">
            <a:spLocks noChangeArrowheads="1"/>
          </p:cNvSpPr>
          <p:nvPr/>
        </p:nvSpPr>
        <p:spPr bwMode="auto">
          <a:xfrm>
            <a:off x="3657600" y="4906963"/>
            <a:ext cx="185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Tahoma" pitchFamily="34" charset="0"/>
              </a:rPr>
              <a:t>v3+v4 </a:t>
            </a:r>
            <a:r>
              <a:rPr lang="en-US">
                <a:solidFill>
                  <a:schemeClr val="tx2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tx2"/>
                </a:solidFill>
                <a:latin typeface="Tahoma" pitchFamily="34" charset="0"/>
                <a:sym typeface="MT Symbol" pitchFamily="82" charset="2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v5</a:t>
            </a:r>
          </a:p>
        </p:txBody>
      </p:sp>
      <p:sp>
        <p:nvSpPr>
          <p:cNvPr id="606232" name="Text Box 24"/>
          <p:cNvSpPr txBox="1">
            <a:spLocks noChangeArrowheads="1"/>
          </p:cNvSpPr>
          <p:nvPr/>
        </p:nvSpPr>
        <p:spPr bwMode="auto">
          <a:xfrm>
            <a:off x="3557588" y="3989388"/>
            <a:ext cx="1773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Exp to Val</a:t>
            </a:r>
          </a:p>
        </p:txBody>
      </p:sp>
      <p:sp>
        <p:nvSpPr>
          <p:cNvPr id="606233" name="Text Box 25"/>
          <p:cNvSpPr txBox="1">
            <a:spLocks noChangeArrowheads="1"/>
          </p:cNvSpPr>
          <p:nvPr/>
        </p:nvSpPr>
        <p:spPr bwMode="auto">
          <a:xfrm>
            <a:off x="6480175" y="4565650"/>
            <a:ext cx="180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Tahoma" pitchFamily="34" charset="0"/>
              </a:rPr>
              <a:t>v1+v2 </a:t>
            </a:r>
            <a:r>
              <a:rPr lang="en-US">
                <a:solidFill>
                  <a:schemeClr val="tx2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tx2"/>
                </a:solidFill>
                <a:latin typeface="Tahoma" pitchFamily="34" charset="0"/>
                <a:sym typeface="MT Symbol" pitchFamily="82" charset="2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t1</a:t>
            </a:r>
          </a:p>
        </p:txBody>
      </p:sp>
      <p:sp>
        <p:nvSpPr>
          <p:cNvPr id="606234" name="Text Box 26"/>
          <p:cNvSpPr txBox="1">
            <a:spLocks noChangeArrowheads="1"/>
          </p:cNvSpPr>
          <p:nvPr/>
        </p:nvSpPr>
        <p:spPr bwMode="auto">
          <a:xfrm>
            <a:off x="6480175" y="4906963"/>
            <a:ext cx="180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Tahoma" pitchFamily="34" charset="0"/>
              </a:rPr>
              <a:t>v3+v4 </a:t>
            </a:r>
            <a:r>
              <a:rPr lang="en-US">
                <a:solidFill>
                  <a:schemeClr val="tx2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 t2</a:t>
            </a:r>
          </a:p>
        </p:txBody>
      </p:sp>
      <p:sp>
        <p:nvSpPr>
          <p:cNvPr id="606235" name="Text Box 27"/>
          <p:cNvSpPr txBox="1">
            <a:spLocks noChangeArrowheads="1"/>
          </p:cNvSpPr>
          <p:nvPr/>
        </p:nvSpPr>
        <p:spPr bwMode="auto">
          <a:xfrm>
            <a:off x="6269038" y="3989388"/>
            <a:ext cx="19954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Exp to Tmp</a:t>
            </a:r>
          </a:p>
        </p:txBody>
      </p:sp>
      <p:sp>
        <p:nvSpPr>
          <p:cNvPr id="606236" name="Text Box 28"/>
          <p:cNvSpPr txBox="1">
            <a:spLocks noChangeArrowheads="1"/>
          </p:cNvSpPr>
          <p:nvPr/>
        </p:nvSpPr>
        <p:spPr bwMode="auto">
          <a:xfrm>
            <a:off x="5410200" y="3116263"/>
            <a:ext cx="100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Tahoma" pitchFamily="34" charset="0"/>
              </a:rPr>
              <a:t>c = t2</a:t>
            </a:r>
          </a:p>
        </p:txBody>
      </p:sp>
      <p:sp>
        <p:nvSpPr>
          <p:cNvPr id="606237" name="Text Box 29"/>
          <p:cNvSpPr txBox="1">
            <a:spLocks noChangeArrowheads="1"/>
          </p:cNvSpPr>
          <p:nvPr/>
        </p:nvSpPr>
        <p:spPr bwMode="auto">
          <a:xfrm>
            <a:off x="3657600" y="5327650"/>
            <a:ext cx="185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Tahoma" pitchFamily="34" charset="0"/>
              </a:rPr>
              <a:t>v5+v2 </a:t>
            </a:r>
            <a:r>
              <a:rPr lang="en-US">
                <a:solidFill>
                  <a:schemeClr val="tx2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tx2"/>
                </a:solidFill>
                <a:latin typeface="Tahoma" pitchFamily="34" charset="0"/>
                <a:sym typeface="MT Symbol" pitchFamily="82" charset="2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v6</a:t>
            </a:r>
          </a:p>
        </p:txBody>
      </p:sp>
      <p:sp>
        <p:nvSpPr>
          <p:cNvPr id="606238" name="Text Box 30"/>
          <p:cNvSpPr txBox="1">
            <a:spLocks noChangeArrowheads="1"/>
          </p:cNvSpPr>
          <p:nvPr/>
        </p:nvSpPr>
        <p:spPr bwMode="auto">
          <a:xfrm>
            <a:off x="6477000" y="5251450"/>
            <a:ext cx="18182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v5+v2 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sym typeface="MT Symbol" pitchFamily="82" charset="2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</a:rPr>
              <a:t>t3</a:t>
            </a:r>
            <a:endParaRPr lang="en-US" dirty="0">
              <a:solidFill>
                <a:schemeClr val="tx2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6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6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6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6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6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6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6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6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6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6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6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6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6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6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6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6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6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6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06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6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6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06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6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06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06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06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06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06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06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06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06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06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06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06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06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06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06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06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06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06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06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06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06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06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0" grpId="0" autoUpdateAnimBg="0"/>
      <p:bldP spid="606211" grpId="0" animBg="1" autoUpdateAnimBg="0"/>
      <p:bldP spid="606212" grpId="0" autoUpdateAnimBg="0"/>
      <p:bldP spid="606213" grpId="0" autoUpdateAnimBg="0"/>
      <p:bldP spid="606214" grpId="0" autoUpdateAnimBg="0"/>
      <p:bldP spid="606215" grpId="0" autoUpdateAnimBg="0"/>
      <p:bldP spid="606216" grpId="0" autoUpdateAnimBg="0"/>
      <p:bldP spid="606217" grpId="0" autoUpdateAnimBg="0"/>
      <p:bldP spid="606218" grpId="0" autoUpdateAnimBg="0"/>
      <p:bldP spid="606219" grpId="0" autoUpdateAnimBg="0"/>
      <p:bldP spid="606220" grpId="0" autoUpdateAnimBg="0"/>
      <p:bldP spid="606221" grpId="0" autoUpdateAnimBg="0"/>
      <p:bldP spid="606222" grpId="0" autoUpdateAnimBg="0"/>
      <p:bldP spid="606223" grpId="0" autoUpdateAnimBg="0"/>
      <p:bldP spid="606224" grpId="0" autoUpdateAnimBg="0"/>
      <p:bldP spid="606225" grpId="0" autoUpdateAnimBg="0"/>
      <p:bldP spid="606226" grpId="0" autoUpdateAnimBg="0"/>
      <p:bldP spid="606230" grpId="0" autoUpdateAnimBg="0"/>
      <p:bldP spid="606231" grpId="0" autoUpdateAnimBg="0"/>
      <p:bldP spid="606233" grpId="0" autoUpdateAnimBg="0"/>
      <p:bldP spid="606234" grpId="0" autoUpdateAnimBg="0"/>
      <p:bldP spid="606236" grpId="0" autoUpdateAnimBg="0"/>
      <p:bldP spid="606237" grpId="0" autoUpdateAnimBg="0"/>
      <p:bldP spid="60623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Value Numbering Summary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7630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Forward symbolic execution of basic block</a:t>
            </a:r>
          </a:p>
          <a:p>
            <a:pPr>
              <a:lnSpc>
                <a:spcPct val="90000"/>
              </a:lnSpc>
            </a:pPr>
            <a:r>
              <a:rPr lang="en-US" sz="2800"/>
              <a:t>Each new value assigned to temporary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tx2"/>
                </a:solidFill>
              </a:rPr>
              <a:t>a=x+y;</a:t>
            </a:r>
            <a:r>
              <a:rPr lang="en-US" sz="2400"/>
              <a:t> becomes </a:t>
            </a:r>
            <a:r>
              <a:rPr lang="en-US" sz="2400">
                <a:solidFill>
                  <a:schemeClr val="tx2"/>
                </a:solidFill>
              </a:rPr>
              <a:t>a=x+y; t=a;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Temporary preserves value for use later in program even if original variable rewritten</a:t>
            </a:r>
          </a:p>
          <a:p>
            <a:pPr lvl="2">
              <a:lnSpc>
                <a:spcPct val="90000"/>
              </a:lnSpc>
            </a:pPr>
            <a:r>
              <a:rPr lang="en-US">
                <a:solidFill>
                  <a:schemeClr val="tx2"/>
                </a:solidFill>
              </a:rPr>
              <a:t>a=x+y;        a=a+z; b=x+y</a:t>
            </a:r>
            <a:r>
              <a:rPr lang="en-US"/>
              <a:t> becomes</a:t>
            </a:r>
          </a:p>
          <a:p>
            <a:pPr lvl="2">
              <a:lnSpc>
                <a:spcPct val="90000"/>
              </a:lnSpc>
            </a:pPr>
            <a:r>
              <a:rPr lang="en-US">
                <a:solidFill>
                  <a:schemeClr val="tx2"/>
                </a:solidFill>
              </a:rPr>
              <a:t>a=x+y; t=a; a=a+z; b=t;</a:t>
            </a:r>
          </a:p>
          <a:p>
            <a:pPr>
              <a:lnSpc>
                <a:spcPct val="90000"/>
              </a:lnSpc>
            </a:pPr>
            <a:r>
              <a:rPr lang="en-US" sz="2800"/>
              <a:t>Maps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Var to Val – specifies symbolic value for each variable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Exp to Val – specifies value of each evaluated expression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Exp to Tmp – specifies tmp that holds value of each evaluated expression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 Usage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Var to Val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Used to compute symbolic value of y and z when processing statement of form x = y + z</a:t>
            </a:r>
          </a:p>
          <a:p>
            <a:pPr lvl="2"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400"/>
              <a:t>Exp to Tmp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Used to determine which tmp to use if value(y) + value(z) previously computed when processing statement of form x = y + z</a:t>
            </a:r>
          </a:p>
          <a:p>
            <a:pPr lvl="2"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400"/>
              <a:t>Exp to Val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Used to update Var to Val when </a:t>
            </a:r>
          </a:p>
          <a:p>
            <a:pPr lvl="2">
              <a:lnSpc>
                <a:spcPct val="90000"/>
              </a:lnSpc>
            </a:pPr>
            <a:r>
              <a:rPr lang="en-US"/>
              <a:t>processing statement of the form x = y + z, and</a:t>
            </a:r>
          </a:p>
          <a:p>
            <a:pPr lvl="2">
              <a:lnSpc>
                <a:spcPct val="90000"/>
              </a:lnSpc>
            </a:pPr>
            <a:r>
              <a:rPr lang="en-US"/>
              <a:t>value(y) + value(z) previously computed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Analysis</a:t>
            </a:r>
          </a:p>
        </p:txBody>
      </p:sp>
      <p:sp>
        <p:nvSpPr>
          <p:cNvPr id="58368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Compile-time reasoning about run-time behavior of program</a:t>
            </a:r>
          </a:p>
          <a:p>
            <a:pPr lvl="1"/>
            <a:r>
              <a:rPr lang="en-US" sz="2400"/>
              <a:t>Can discover things that are always true:</a:t>
            </a:r>
          </a:p>
          <a:p>
            <a:pPr lvl="2"/>
            <a:r>
              <a:rPr lang="en-US" sz="2000"/>
              <a:t>“</a:t>
            </a:r>
            <a:r>
              <a:rPr lang="en-US" sz="2000">
                <a:solidFill>
                  <a:srgbClr val="CCFFFF"/>
                </a:solidFill>
              </a:rPr>
              <a:t>x</a:t>
            </a:r>
            <a:r>
              <a:rPr lang="en-US" sz="2000"/>
              <a:t> is always 1 in the statement </a:t>
            </a:r>
            <a:r>
              <a:rPr lang="en-US" sz="2000">
                <a:solidFill>
                  <a:srgbClr val="CCFFFF"/>
                </a:solidFill>
              </a:rPr>
              <a:t>y = x + z</a:t>
            </a:r>
            <a:r>
              <a:rPr lang="en-US" sz="2000"/>
              <a:t>”</a:t>
            </a:r>
          </a:p>
          <a:p>
            <a:pPr lvl="2"/>
            <a:r>
              <a:rPr lang="en-US" sz="2000"/>
              <a:t>“the pointer </a:t>
            </a:r>
            <a:r>
              <a:rPr lang="en-US" sz="2000">
                <a:solidFill>
                  <a:srgbClr val="CCFFFF"/>
                </a:solidFill>
              </a:rPr>
              <a:t>p</a:t>
            </a:r>
            <a:r>
              <a:rPr lang="en-US" sz="2000"/>
              <a:t> always points into array </a:t>
            </a:r>
            <a:r>
              <a:rPr lang="en-US" sz="2000">
                <a:solidFill>
                  <a:srgbClr val="CCFFFF"/>
                </a:solidFill>
              </a:rPr>
              <a:t>a</a:t>
            </a:r>
            <a:r>
              <a:rPr lang="en-US" sz="2000"/>
              <a:t>”</a:t>
            </a:r>
          </a:p>
          <a:p>
            <a:pPr lvl="2"/>
            <a:r>
              <a:rPr lang="en-US" sz="2000"/>
              <a:t>“the statement </a:t>
            </a:r>
            <a:r>
              <a:rPr lang="en-US" sz="2000">
                <a:solidFill>
                  <a:srgbClr val="CCFFFF"/>
                </a:solidFill>
              </a:rPr>
              <a:t>return 5</a:t>
            </a:r>
            <a:r>
              <a:rPr lang="en-US" sz="2000"/>
              <a:t> can never execute”</a:t>
            </a:r>
          </a:p>
          <a:p>
            <a:pPr lvl="1"/>
            <a:r>
              <a:rPr lang="en-US" sz="2400"/>
              <a:t>Can infer things that are likely to be true:</a:t>
            </a:r>
          </a:p>
          <a:p>
            <a:pPr lvl="2"/>
            <a:r>
              <a:rPr lang="en-US" sz="2000"/>
              <a:t>“the reference </a:t>
            </a:r>
            <a:r>
              <a:rPr lang="en-US" sz="2000">
                <a:solidFill>
                  <a:srgbClr val="CCFFFF"/>
                </a:solidFill>
              </a:rPr>
              <a:t>r</a:t>
            </a:r>
            <a:r>
              <a:rPr lang="en-US" sz="2000"/>
              <a:t> usually refers to an object of class </a:t>
            </a:r>
            <a:r>
              <a:rPr lang="en-US" sz="2000">
                <a:solidFill>
                  <a:srgbClr val="CCFFFF"/>
                </a:solidFill>
              </a:rPr>
              <a:t>C</a:t>
            </a:r>
            <a:r>
              <a:rPr lang="en-US" sz="2000"/>
              <a:t>”</a:t>
            </a:r>
          </a:p>
          <a:p>
            <a:pPr lvl="2"/>
            <a:r>
              <a:rPr lang="en-US" sz="2000"/>
              <a:t>“the statement </a:t>
            </a:r>
            <a:r>
              <a:rPr lang="en-US" sz="2000">
                <a:solidFill>
                  <a:srgbClr val="CCFFFF"/>
                </a:solidFill>
              </a:rPr>
              <a:t>a = b + c</a:t>
            </a:r>
            <a:r>
              <a:rPr lang="en-US" sz="2000"/>
              <a:t> appears to execute more frequently than the statement </a:t>
            </a:r>
            <a:r>
              <a:rPr lang="en-US" sz="2000">
                <a:solidFill>
                  <a:srgbClr val="CCFFFF"/>
                </a:solidFill>
              </a:rPr>
              <a:t>x = y + z</a:t>
            </a:r>
            <a:r>
              <a:rPr lang="en-US" sz="2000"/>
              <a:t>”</a:t>
            </a:r>
          </a:p>
          <a:p>
            <a:pPr lvl="1"/>
            <a:r>
              <a:rPr lang="en-US" sz="2400"/>
              <a:t>Distinction between data and control-flow properties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Interesting Properties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Finds common subexpressions even if they use different variables in expressions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CCFFFF"/>
                </a:solidFill>
              </a:rPr>
              <a:t>y=a+b;        x=b; z=a+x</a:t>
            </a:r>
            <a:r>
              <a:rPr lang="en-US"/>
              <a:t> becomes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CCFFFF"/>
                </a:solidFill>
              </a:rPr>
              <a:t>y=a+b; t=y; x=b; z=t</a:t>
            </a:r>
          </a:p>
          <a:p>
            <a:pPr lvl="1">
              <a:lnSpc>
                <a:spcPct val="90000"/>
              </a:lnSpc>
            </a:pPr>
            <a:r>
              <a:rPr lang="en-US"/>
              <a:t>Why? Because computes with symbolic values</a:t>
            </a:r>
          </a:p>
          <a:p>
            <a:pPr>
              <a:lnSpc>
                <a:spcPct val="90000"/>
              </a:lnSpc>
            </a:pPr>
            <a:r>
              <a:rPr lang="en-US" sz="2800"/>
              <a:t>Finds common subexpressions even if variable that originally held the value was overwritten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CCFFFF"/>
                </a:solidFill>
              </a:rPr>
              <a:t>y=a+b;        y=1; z=a+b</a:t>
            </a:r>
            <a:r>
              <a:rPr lang="en-US"/>
              <a:t> becomes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CCFFFF"/>
                </a:solidFill>
              </a:rPr>
              <a:t>y=a+b; t=y; y=1; z=t</a:t>
            </a:r>
          </a:p>
          <a:p>
            <a:pPr lvl="1">
              <a:lnSpc>
                <a:spcPct val="90000"/>
              </a:lnSpc>
            </a:pPr>
            <a:r>
              <a:rPr lang="en-US"/>
              <a:t>Why? Because saves values away in temporaries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 More Interesting Property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915400" cy="4876800"/>
          </a:xfrm>
        </p:spPr>
        <p:txBody>
          <a:bodyPr/>
          <a:lstStyle/>
          <a:p>
            <a:r>
              <a:rPr lang="en-US" sz="2800"/>
              <a:t>Flattening and CSE combine to capture partial and arbitrarily complex common subexpressions</a:t>
            </a:r>
          </a:p>
          <a:p>
            <a:pPr lvl="1">
              <a:buFontTx/>
              <a:buNone/>
            </a:pPr>
            <a:r>
              <a:rPr lang="en-US" sz="2400">
                <a:solidFill>
                  <a:srgbClr val="CCFFFF"/>
                </a:solidFill>
              </a:rPr>
              <a:t>	w=(a+b)+c;                x=b;              y=(a+x)+c; z=a+b;</a:t>
            </a:r>
          </a:p>
          <a:p>
            <a:pPr lvl="4">
              <a:buFontTx/>
              <a:buNone/>
            </a:pPr>
            <a:endParaRPr lang="en-US" sz="1800">
              <a:solidFill>
                <a:srgbClr val="CCFFFF"/>
              </a:solidFill>
            </a:endParaRPr>
          </a:p>
          <a:p>
            <a:pPr lvl="1"/>
            <a:r>
              <a:rPr lang="en-US" sz="2400"/>
              <a:t>After flattening:</a:t>
            </a:r>
          </a:p>
          <a:p>
            <a:pPr lvl="1">
              <a:buFontTx/>
              <a:buNone/>
            </a:pPr>
            <a:r>
              <a:rPr lang="en-US" sz="2400">
                <a:solidFill>
                  <a:srgbClr val="CCFFFF"/>
                </a:solidFill>
              </a:rPr>
              <a:t>	t1=a+b; w=t1+c;         x=b; t2=a+x; y=t2+c;      z=a+b;</a:t>
            </a:r>
          </a:p>
          <a:p>
            <a:pPr lvl="4">
              <a:buFontTx/>
              <a:buNone/>
            </a:pPr>
            <a:endParaRPr lang="en-US" sz="1800">
              <a:solidFill>
                <a:srgbClr val="CCFFFF"/>
              </a:solidFill>
            </a:endParaRPr>
          </a:p>
          <a:p>
            <a:pPr lvl="1"/>
            <a:r>
              <a:rPr lang="en-US" sz="2400"/>
              <a:t>CSE algorithm notices that </a:t>
            </a:r>
          </a:p>
          <a:p>
            <a:pPr lvl="2"/>
            <a:r>
              <a:rPr lang="en-US" sz="2000"/>
              <a:t>t1+c and t2+c compute same value</a:t>
            </a:r>
          </a:p>
          <a:p>
            <a:pPr lvl="2"/>
            <a:r>
              <a:rPr lang="en-US" sz="2000"/>
              <a:t>In the statement z = a+b, a+b has already been computed so generated code can reuse the result</a:t>
            </a:r>
          </a:p>
          <a:p>
            <a:pPr lvl="1">
              <a:buFontTx/>
              <a:buNone/>
            </a:pPr>
            <a:r>
              <a:rPr lang="en-US" sz="2400">
                <a:solidFill>
                  <a:srgbClr val="CCFFFF"/>
                </a:solidFill>
              </a:rPr>
              <a:t>	t1=a+b; w=t1+c; t3=w; x=b; t2=t1;   y=t3;         z=t1;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I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Algorithm has a temporary for each new value</a:t>
            </a:r>
          </a:p>
          <a:p>
            <a:pPr lvl="1"/>
            <a:r>
              <a:rPr lang="en-US" sz="2400">
                <a:solidFill>
                  <a:srgbClr val="CCFFFF"/>
                </a:solidFill>
              </a:rPr>
              <a:t>a=x+y; t1=a;</a:t>
            </a:r>
          </a:p>
          <a:p>
            <a:r>
              <a:rPr lang="en-US" sz="2800"/>
              <a:t>Introduces</a:t>
            </a:r>
          </a:p>
          <a:p>
            <a:pPr lvl="1"/>
            <a:r>
              <a:rPr lang="en-US" sz="2400"/>
              <a:t>lots of temporaries</a:t>
            </a:r>
          </a:p>
          <a:p>
            <a:pPr lvl="1"/>
            <a:r>
              <a:rPr lang="en-US" sz="2400"/>
              <a:t>lots of copy statements to temporaries</a:t>
            </a:r>
          </a:p>
          <a:p>
            <a:r>
              <a:rPr lang="en-US" sz="2800"/>
              <a:t>In many cases, temporaries and copy statements are unnecessary</a:t>
            </a:r>
          </a:p>
          <a:p>
            <a:r>
              <a:rPr lang="en-US" sz="2800"/>
              <a:t>So we eliminate them with copy propagation and dead code elimination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II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Expressions have to be identical </a:t>
            </a:r>
          </a:p>
          <a:p>
            <a:pPr lvl="1"/>
            <a:r>
              <a:rPr lang="en-US" sz="2400">
                <a:solidFill>
                  <a:srgbClr val="CCFFFF"/>
                </a:solidFill>
              </a:rPr>
              <a:t>a=x+y+z; b=y+z+x;  c=x*2+y+2*z–(x+z)</a:t>
            </a:r>
          </a:p>
          <a:p>
            <a:r>
              <a:rPr lang="en-US" sz="2800"/>
              <a:t>We use canonicalization    </a:t>
            </a:r>
          </a:p>
          <a:p>
            <a:r>
              <a:rPr lang="en-US" sz="2800"/>
              <a:t>We use algebraic simplification  </a:t>
            </a:r>
          </a:p>
          <a:p>
            <a:endParaRPr lang="en-US" sz="2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 Propagation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876800"/>
          </a:xfrm>
        </p:spPr>
        <p:txBody>
          <a:bodyPr/>
          <a:lstStyle/>
          <a:p>
            <a:r>
              <a:rPr lang="en-US" sz="2800" dirty="0"/>
              <a:t>Once again, simulate execution of program</a:t>
            </a:r>
          </a:p>
          <a:p>
            <a:r>
              <a:rPr lang="en-US" sz="2800" dirty="0"/>
              <a:t>If can, use original variable instead of temporary</a:t>
            </a:r>
          </a:p>
          <a:p>
            <a:pPr lvl="1"/>
            <a:r>
              <a:rPr lang="en-US" sz="2400" dirty="0">
                <a:solidFill>
                  <a:srgbClr val="CCFFFF"/>
                </a:solidFill>
              </a:rPr>
              <a:t>a=</a:t>
            </a:r>
            <a:r>
              <a:rPr lang="en-US" sz="2400" dirty="0" err="1">
                <a:solidFill>
                  <a:srgbClr val="CCFFFF"/>
                </a:solidFill>
              </a:rPr>
              <a:t>x+y</a:t>
            </a:r>
            <a:r>
              <a:rPr lang="en-US" sz="2400" dirty="0">
                <a:solidFill>
                  <a:srgbClr val="CCFFFF"/>
                </a:solidFill>
              </a:rPr>
              <a:t>; b=</a:t>
            </a:r>
            <a:r>
              <a:rPr lang="en-US" sz="2400" dirty="0" err="1">
                <a:solidFill>
                  <a:srgbClr val="CCFFFF"/>
                </a:solidFill>
              </a:rPr>
              <a:t>x+y</a:t>
            </a:r>
            <a:r>
              <a:rPr lang="en-US" sz="2400" dirty="0">
                <a:solidFill>
                  <a:srgbClr val="CCFFFF"/>
                </a:solidFill>
              </a:rPr>
              <a:t>;</a:t>
            </a:r>
          </a:p>
          <a:p>
            <a:pPr lvl="1"/>
            <a:r>
              <a:rPr lang="en-US" sz="2400" dirty="0"/>
              <a:t>After CSE becomes </a:t>
            </a:r>
            <a:r>
              <a:rPr lang="en-US" sz="2400" dirty="0">
                <a:solidFill>
                  <a:srgbClr val="CCFFFF"/>
                </a:solidFill>
              </a:rPr>
              <a:t>a=</a:t>
            </a:r>
            <a:r>
              <a:rPr lang="en-US" sz="2400" dirty="0" err="1">
                <a:solidFill>
                  <a:srgbClr val="CCFFFF"/>
                </a:solidFill>
              </a:rPr>
              <a:t>x+y</a:t>
            </a:r>
            <a:r>
              <a:rPr lang="en-US" sz="2400" dirty="0">
                <a:solidFill>
                  <a:srgbClr val="CCFFFF"/>
                </a:solidFill>
              </a:rPr>
              <a:t>;  t=a; b=t;</a:t>
            </a:r>
          </a:p>
          <a:p>
            <a:pPr lvl="1"/>
            <a:r>
              <a:rPr lang="en-US" sz="2400" dirty="0"/>
              <a:t>After CP becomes   </a:t>
            </a:r>
            <a:r>
              <a:rPr lang="en-US" sz="2400" dirty="0">
                <a:solidFill>
                  <a:srgbClr val="CCFFFF"/>
                </a:solidFill>
              </a:rPr>
              <a:t>a=</a:t>
            </a:r>
            <a:r>
              <a:rPr lang="en-US" sz="2400" dirty="0" err="1">
                <a:solidFill>
                  <a:srgbClr val="CCFFFF"/>
                </a:solidFill>
              </a:rPr>
              <a:t>x+y</a:t>
            </a:r>
            <a:r>
              <a:rPr lang="en-US" sz="2400" dirty="0">
                <a:solidFill>
                  <a:srgbClr val="CCFFFF"/>
                </a:solidFill>
              </a:rPr>
              <a:t>;  t=a; b=a;</a:t>
            </a:r>
          </a:p>
          <a:p>
            <a:pPr lvl="1"/>
            <a:r>
              <a:rPr lang="en-US" sz="2400" dirty="0"/>
              <a:t>After DCE becomes </a:t>
            </a:r>
            <a:r>
              <a:rPr lang="en-US" sz="2400" dirty="0">
                <a:solidFill>
                  <a:srgbClr val="CCFFFF"/>
                </a:solidFill>
              </a:rPr>
              <a:t>a=</a:t>
            </a:r>
            <a:r>
              <a:rPr lang="en-US" sz="2400" dirty="0" err="1">
                <a:solidFill>
                  <a:srgbClr val="CCFFFF"/>
                </a:solidFill>
              </a:rPr>
              <a:t>x+y</a:t>
            </a:r>
            <a:r>
              <a:rPr lang="en-US" sz="2400" dirty="0">
                <a:solidFill>
                  <a:srgbClr val="CCFFFF"/>
                </a:solidFill>
              </a:rPr>
              <a:t>;         b=a;</a:t>
            </a:r>
          </a:p>
          <a:p>
            <a:r>
              <a:rPr lang="en-US" sz="2800" dirty="0"/>
              <a:t>Key idea: </a:t>
            </a:r>
          </a:p>
          <a:p>
            <a:pPr lvl="1"/>
            <a:r>
              <a:rPr lang="en-US" sz="2400" dirty="0"/>
              <a:t>determine when original variable is NOT overwritten between its assignment statement and the use of the computed value</a:t>
            </a:r>
          </a:p>
          <a:p>
            <a:pPr lvl="1"/>
            <a:r>
              <a:rPr lang="en-US" sz="2400" dirty="0"/>
              <a:t>If not overwritten, use original variable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3300"/>
                </a:solidFill>
              </a:rPr>
              <a:t>Introduction</a:t>
            </a:r>
            <a:r>
              <a:rPr lang="en-US"/>
              <a:t> </a:t>
            </a:r>
          </a:p>
          <a:p>
            <a:r>
              <a:rPr lang="en-US">
                <a:solidFill>
                  <a:srgbClr val="FF3300"/>
                </a:solidFill>
              </a:rPr>
              <a:t>Basic Blocks</a:t>
            </a:r>
          </a:p>
          <a:p>
            <a:r>
              <a:rPr lang="en-US">
                <a:solidFill>
                  <a:srgbClr val="FF3300"/>
                </a:solidFill>
              </a:rPr>
              <a:t>Common Subexpression Elimination</a:t>
            </a:r>
          </a:p>
          <a:p>
            <a:r>
              <a:rPr lang="en-US">
                <a:solidFill>
                  <a:srgbClr val="FFFF00"/>
                </a:solidFill>
              </a:rPr>
              <a:t>Copy Propagation</a:t>
            </a:r>
          </a:p>
          <a:p>
            <a:r>
              <a:rPr lang="en-US"/>
              <a:t>Dead Code Elimination</a:t>
            </a:r>
          </a:p>
          <a:p>
            <a:r>
              <a:rPr lang="en-US"/>
              <a:t>Algebraic Simplification</a:t>
            </a:r>
          </a:p>
          <a:p>
            <a:r>
              <a:rPr lang="en-US"/>
              <a:t>Summary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 Propagation Maps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Maintain two maps </a:t>
            </a:r>
          </a:p>
          <a:p>
            <a:pPr lvl="1"/>
            <a:r>
              <a:rPr lang="en-US"/>
              <a:t>tmp to var: tells which variable to use instead of a given temporary variable</a:t>
            </a:r>
          </a:p>
          <a:p>
            <a:pPr lvl="1"/>
            <a:r>
              <a:rPr lang="en-US"/>
              <a:t>var to set: inverse of tmp to var. tells which temps are mapped to a given variable by tmp to var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 Propagation Example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4114800" cy="5181600"/>
          </a:xfrm>
        </p:spPr>
        <p:txBody>
          <a:bodyPr/>
          <a:lstStyle/>
          <a:p>
            <a:r>
              <a:rPr lang="en-US"/>
              <a:t>Original</a:t>
            </a:r>
          </a:p>
          <a:p>
            <a:pPr lvl="1">
              <a:buFontTx/>
              <a:buNone/>
            </a:pPr>
            <a:r>
              <a:rPr lang="en-US"/>
              <a:t>a = x+y</a:t>
            </a:r>
          </a:p>
          <a:p>
            <a:pPr lvl="1">
              <a:buFontTx/>
              <a:buNone/>
            </a:pPr>
            <a:r>
              <a:rPr lang="en-US"/>
              <a:t>b = a+z</a:t>
            </a:r>
          </a:p>
          <a:p>
            <a:pPr lvl="1">
              <a:buFontTx/>
              <a:buNone/>
            </a:pPr>
            <a:r>
              <a:rPr lang="en-US"/>
              <a:t>c = x+y</a:t>
            </a:r>
          </a:p>
          <a:p>
            <a:pPr lvl="1">
              <a:buFontTx/>
              <a:buNone/>
            </a:pPr>
            <a:r>
              <a:rPr lang="en-US"/>
              <a:t>a = b</a:t>
            </a:r>
          </a:p>
          <a:p>
            <a:r>
              <a:rPr lang="en-US"/>
              <a:t>After CSE</a:t>
            </a:r>
          </a:p>
          <a:p>
            <a:pPr lvl="1">
              <a:buFontTx/>
              <a:buNone/>
            </a:pPr>
            <a:r>
              <a:rPr lang="en-US"/>
              <a:t>a = x+y</a:t>
            </a:r>
          </a:p>
          <a:p>
            <a:pPr lvl="1">
              <a:buFontTx/>
              <a:buNone/>
            </a:pPr>
            <a:r>
              <a:rPr lang="en-US"/>
              <a:t>t1 = a</a:t>
            </a:r>
          </a:p>
          <a:p>
            <a:pPr lvl="1">
              <a:buFontTx/>
              <a:buNone/>
            </a:pPr>
            <a:r>
              <a:rPr lang="en-US"/>
              <a:t>b = a+z</a:t>
            </a:r>
          </a:p>
          <a:p>
            <a:pPr lvl="1">
              <a:buFontTx/>
              <a:buNone/>
            </a:pPr>
            <a:r>
              <a:rPr lang="en-US"/>
              <a:t>t2 = b</a:t>
            </a:r>
          </a:p>
          <a:p>
            <a:pPr lvl="1">
              <a:buFontTx/>
              <a:buNone/>
            </a:pPr>
            <a:r>
              <a:rPr lang="en-US"/>
              <a:t>c = t1</a:t>
            </a:r>
          </a:p>
          <a:p>
            <a:pPr lvl="1">
              <a:buFontTx/>
              <a:buNone/>
            </a:pPr>
            <a:r>
              <a:rPr lang="en-US"/>
              <a:t>a = b</a:t>
            </a:r>
          </a:p>
        </p:txBody>
      </p:sp>
      <p:sp>
        <p:nvSpPr>
          <p:cNvPr id="61440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After CSE and Copy Propagation</a:t>
            </a:r>
          </a:p>
          <a:p>
            <a:pPr lvl="1">
              <a:buFontTx/>
              <a:buNone/>
            </a:pPr>
            <a:r>
              <a:rPr lang="en-US"/>
              <a:t>a = x+y</a:t>
            </a:r>
          </a:p>
          <a:p>
            <a:pPr lvl="1">
              <a:buFontTx/>
              <a:buNone/>
            </a:pPr>
            <a:r>
              <a:rPr lang="en-US"/>
              <a:t>t1 = a</a:t>
            </a:r>
          </a:p>
          <a:p>
            <a:pPr lvl="1">
              <a:buFontTx/>
              <a:buNone/>
            </a:pPr>
            <a:r>
              <a:rPr lang="en-US"/>
              <a:t>b = a+z</a:t>
            </a:r>
          </a:p>
          <a:p>
            <a:pPr lvl="1">
              <a:buFontTx/>
              <a:buNone/>
            </a:pPr>
            <a:r>
              <a:rPr lang="en-US"/>
              <a:t>t2 = b</a:t>
            </a:r>
          </a:p>
          <a:p>
            <a:pPr lvl="1">
              <a:buFontTx/>
              <a:buNone/>
            </a:pPr>
            <a:r>
              <a:rPr lang="en-US">
                <a:solidFill>
                  <a:srgbClr val="FFE175"/>
                </a:solidFill>
              </a:rPr>
              <a:t>c = a</a:t>
            </a:r>
          </a:p>
          <a:p>
            <a:pPr lvl="1">
              <a:buFontTx/>
              <a:buNone/>
            </a:pPr>
            <a:r>
              <a:rPr lang="en-US"/>
              <a:t>a = 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ChangeArrowheads="1"/>
          </p:cNvSpPr>
          <p:nvPr/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4000" b="1">
                <a:solidFill>
                  <a:srgbClr val="FFFF66"/>
                </a:solidFill>
                <a:latin typeface="Tahoma" pitchFamily="34" charset="0"/>
              </a:rPr>
              <a:t>Copy Propagation Example</a:t>
            </a:r>
          </a:p>
        </p:txBody>
      </p:sp>
      <p:sp>
        <p:nvSpPr>
          <p:cNvPr id="615427" name="Rectangle 3"/>
          <p:cNvSpPr>
            <a:spLocks noChangeArrowheads="1"/>
          </p:cNvSpPr>
          <p:nvPr/>
        </p:nvSpPr>
        <p:spPr bwMode="auto">
          <a:xfrm>
            <a:off x="1371600" y="2430463"/>
            <a:ext cx="12827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a = x+y</a:t>
            </a:r>
          </a:p>
          <a:p>
            <a:r>
              <a:rPr lang="en-US">
                <a:latin typeface="Tahoma" pitchFamily="34" charset="0"/>
              </a:rPr>
              <a:t>t1 = a</a:t>
            </a:r>
          </a:p>
        </p:txBody>
      </p:sp>
      <p:sp>
        <p:nvSpPr>
          <p:cNvPr id="615428" name="Text Box 4"/>
          <p:cNvSpPr txBox="1">
            <a:spLocks noChangeArrowheads="1"/>
          </p:cNvSpPr>
          <p:nvPr/>
        </p:nvSpPr>
        <p:spPr bwMode="auto">
          <a:xfrm>
            <a:off x="1000125" y="1381125"/>
            <a:ext cx="19208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FFE175"/>
                </a:solidFill>
                <a:latin typeface="Tahoma" pitchFamily="34" charset="0"/>
              </a:rPr>
              <a:t>Basic Block</a:t>
            </a:r>
          </a:p>
          <a:p>
            <a:pPr algn="ctr"/>
            <a:r>
              <a:rPr lang="en-US" sz="2800" dirty="0">
                <a:solidFill>
                  <a:srgbClr val="FFE175"/>
                </a:solidFill>
                <a:latin typeface="Tahoma" pitchFamily="34" charset="0"/>
              </a:rPr>
              <a:t>After CSE</a:t>
            </a:r>
          </a:p>
        </p:txBody>
      </p:sp>
      <p:sp>
        <p:nvSpPr>
          <p:cNvPr id="615429" name="Rectangle 5"/>
          <p:cNvSpPr>
            <a:spLocks noChangeArrowheads="1"/>
          </p:cNvSpPr>
          <p:nvPr/>
        </p:nvSpPr>
        <p:spPr bwMode="auto">
          <a:xfrm>
            <a:off x="5434013" y="2411413"/>
            <a:ext cx="12827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a = x+y</a:t>
            </a:r>
          </a:p>
          <a:p>
            <a:r>
              <a:rPr lang="en-US">
                <a:latin typeface="Tahoma" pitchFamily="34" charset="0"/>
              </a:rPr>
              <a:t>t1 = a</a:t>
            </a:r>
          </a:p>
        </p:txBody>
      </p:sp>
      <p:sp>
        <p:nvSpPr>
          <p:cNvPr id="615430" name="Text Box 6"/>
          <p:cNvSpPr txBox="1">
            <a:spLocks noChangeArrowheads="1"/>
          </p:cNvSpPr>
          <p:nvPr/>
        </p:nvSpPr>
        <p:spPr bwMode="auto">
          <a:xfrm>
            <a:off x="4421188" y="1362075"/>
            <a:ext cx="32099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Basic Block After </a:t>
            </a:r>
          </a:p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CSE and Copy Prop</a:t>
            </a:r>
          </a:p>
        </p:txBody>
      </p:sp>
      <p:sp>
        <p:nvSpPr>
          <p:cNvPr id="615431" name="Text Box 7"/>
          <p:cNvSpPr txBox="1">
            <a:spLocks noChangeArrowheads="1"/>
          </p:cNvSpPr>
          <p:nvPr/>
        </p:nvSpPr>
        <p:spPr bwMode="auto">
          <a:xfrm>
            <a:off x="976313" y="4638675"/>
            <a:ext cx="1827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tmp to var</a:t>
            </a:r>
          </a:p>
        </p:txBody>
      </p:sp>
      <p:sp>
        <p:nvSpPr>
          <p:cNvPr id="615432" name="Text Box 8"/>
          <p:cNvSpPr txBox="1">
            <a:spLocks noChangeArrowheads="1"/>
          </p:cNvSpPr>
          <p:nvPr/>
        </p:nvSpPr>
        <p:spPr bwMode="auto">
          <a:xfrm>
            <a:off x="5162550" y="4638675"/>
            <a:ext cx="1677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var to set</a:t>
            </a:r>
          </a:p>
        </p:txBody>
      </p:sp>
      <p:sp>
        <p:nvSpPr>
          <p:cNvPr id="615433" name="Text Box 9"/>
          <p:cNvSpPr txBox="1">
            <a:spLocks noChangeArrowheads="1"/>
          </p:cNvSpPr>
          <p:nvPr/>
        </p:nvSpPr>
        <p:spPr bwMode="auto">
          <a:xfrm>
            <a:off x="1371600" y="517525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ahoma" pitchFamily="34" charset="0"/>
              </a:rPr>
              <a:t>t1 </a:t>
            </a:r>
            <a:r>
              <a:rPr lang="en-US" dirty="0">
                <a:latin typeface="Tahoma" pitchFamily="34" charset="0"/>
                <a:sym typeface="Symbol" pitchFamily="18" charset="2"/>
              </a:rPr>
              <a:t></a:t>
            </a:r>
            <a:r>
              <a:rPr lang="en-US" dirty="0">
                <a:latin typeface="Tahoma" pitchFamily="34" charset="0"/>
                <a:sym typeface="MT Symbol" pitchFamily="82" charset="2"/>
              </a:rPr>
              <a:t> </a:t>
            </a:r>
            <a:r>
              <a:rPr lang="en-US" dirty="0">
                <a:latin typeface="Tahoma" pitchFamily="34" charset="0"/>
              </a:rPr>
              <a:t>a</a:t>
            </a:r>
          </a:p>
        </p:txBody>
      </p:sp>
      <p:sp>
        <p:nvSpPr>
          <p:cNvPr id="615434" name="Text Box 10"/>
          <p:cNvSpPr txBox="1">
            <a:spLocks noChangeArrowheads="1"/>
          </p:cNvSpPr>
          <p:nvPr/>
        </p:nvSpPr>
        <p:spPr bwMode="auto">
          <a:xfrm>
            <a:off x="5410200" y="5175250"/>
            <a:ext cx="1300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ahoma" pitchFamily="34" charset="0"/>
              </a:rPr>
              <a:t>a </a:t>
            </a:r>
            <a:r>
              <a:rPr lang="en-US" dirty="0">
                <a:latin typeface="Tahoma" pitchFamily="34" charset="0"/>
                <a:sym typeface="Symbol" pitchFamily="18" charset="2"/>
              </a:rPr>
              <a:t></a:t>
            </a:r>
            <a:r>
              <a:rPr lang="en-US" dirty="0">
                <a:latin typeface="Tahoma" pitchFamily="34" charset="0"/>
                <a:sym typeface="MT Symbol" pitchFamily="82" charset="2"/>
              </a:rPr>
              <a:t>{</a:t>
            </a:r>
            <a:r>
              <a:rPr lang="en-US" dirty="0">
                <a:latin typeface="Tahoma" pitchFamily="34" charset="0"/>
              </a:rPr>
              <a:t>t1}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33" grpId="0"/>
      <p:bldP spid="61543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ChangeArrowheads="1"/>
          </p:cNvSpPr>
          <p:nvPr/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4000" b="1">
                <a:solidFill>
                  <a:srgbClr val="FFFF66"/>
                </a:solidFill>
                <a:latin typeface="Tahoma" pitchFamily="34" charset="0"/>
              </a:rPr>
              <a:t>Copy Propagation Example</a:t>
            </a:r>
          </a:p>
        </p:txBody>
      </p:sp>
      <p:sp>
        <p:nvSpPr>
          <p:cNvPr id="616451" name="Rectangle 3"/>
          <p:cNvSpPr>
            <a:spLocks noChangeArrowheads="1"/>
          </p:cNvSpPr>
          <p:nvPr/>
        </p:nvSpPr>
        <p:spPr bwMode="auto">
          <a:xfrm>
            <a:off x="1371600" y="2430463"/>
            <a:ext cx="12827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a = x+y</a:t>
            </a:r>
          </a:p>
          <a:p>
            <a:r>
              <a:rPr lang="en-US">
                <a:latin typeface="Tahoma" pitchFamily="34" charset="0"/>
              </a:rPr>
              <a:t>t1 = a</a:t>
            </a:r>
          </a:p>
          <a:p>
            <a:r>
              <a:rPr lang="en-US">
                <a:latin typeface="Tahoma" pitchFamily="34" charset="0"/>
              </a:rPr>
              <a:t>b = a+z</a:t>
            </a:r>
          </a:p>
          <a:p>
            <a:r>
              <a:rPr lang="en-US">
                <a:latin typeface="Tahoma" pitchFamily="34" charset="0"/>
              </a:rPr>
              <a:t>t2 = b</a:t>
            </a:r>
          </a:p>
        </p:txBody>
      </p:sp>
      <p:sp>
        <p:nvSpPr>
          <p:cNvPr id="616452" name="Text Box 4"/>
          <p:cNvSpPr txBox="1">
            <a:spLocks noChangeArrowheads="1"/>
          </p:cNvSpPr>
          <p:nvPr/>
        </p:nvSpPr>
        <p:spPr bwMode="auto">
          <a:xfrm>
            <a:off x="1006475" y="1390650"/>
            <a:ext cx="194219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FFE175"/>
                </a:solidFill>
                <a:latin typeface="+mn-lt"/>
              </a:rPr>
              <a:t>Basic Block</a:t>
            </a:r>
          </a:p>
          <a:p>
            <a:pPr algn="ctr"/>
            <a:r>
              <a:rPr lang="en-US" sz="2800" dirty="0">
                <a:solidFill>
                  <a:srgbClr val="FFE175"/>
                </a:solidFill>
                <a:latin typeface="+mn-lt"/>
              </a:rPr>
              <a:t>After CSE</a:t>
            </a:r>
          </a:p>
        </p:txBody>
      </p:sp>
      <p:sp>
        <p:nvSpPr>
          <p:cNvPr id="616453" name="Rectangle 5"/>
          <p:cNvSpPr>
            <a:spLocks noChangeArrowheads="1"/>
          </p:cNvSpPr>
          <p:nvPr/>
        </p:nvSpPr>
        <p:spPr bwMode="auto">
          <a:xfrm>
            <a:off x="5434013" y="2411413"/>
            <a:ext cx="12827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a = x+y</a:t>
            </a:r>
          </a:p>
          <a:p>
            <a:r>
              <a:rPr lang="en-US">
                <a:latin typeface="Tahoma" pitchFamily="34" charset="0"/>
              </a:rPr>
              <a:t>t1 = a</a:t>
            </a:r>
          </a:p>
          <a:p>
            <a:r>
              <a:rPr lang="en-US">
                <a:latin typeface="Tahoma" pitchFamily="34" charset="0"/>
              </a:rPr>
              <a:t>b = a+z</a:t>
            </a:r>
          </a:p>
          <a:p>
            <a:r>
              <a:rPr lang="en-US">
                <a:latin typeface="Tahoma" pitchFamily="34" charset="0"/>
              </a:rPr>
              <a:t>t2 = b</a:t>
            </a:r>
          </a:p>
        </p:txBody>
      </p:sp>
      <p:sp>
        <p:nvSpPr>
          <p:cNvPr id="616454" name="Text Box 6"/>
          <p:cNvSpPr txBox="1">
            <a:spLocks noChangeArrowheads="1"/>
          </p:cNvSpPr>
          <p:nvPr/>
        </p:nvSpPr>
        <p:spPr bwMode="auto">
          <a:xfrm>
            <a:off x="4495800" y="1371600"/>
            <a:ext cx="323755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FFE175"/>
                </a:solidFill>
                <a:latin typeface="+mn-lt"/>
              </a:rPr>
              <a:t>Basic Block After </a:t>
            </a:r>
          </a:p>
          <a:p>
            <a:pPr algn="ctr"/>
            <a:r>
              <a:rPr lang="en-US" sz="2800" dirty="0">
                <a:solidFill>
                  <a:srgbClr val="FFE175"/>
                </a:solidFill>
                <a:latin typeface="+mn-lt"/>
              </a:rPr>
              <a:t>CSE and Copy Prop</a:t>
            </a:r>
          </a:p>
        </p:txBody>
      </p:sp>
      <p:sp>
        <p:nvSpPr>
          <p:cNvPr id="616455" name="Text Box 7"/>
          <p:cNvSpPr txBox="1">
            <a:spLocks noChangeArrowheads="1"/>
          </p:cNvSpPr>
          <p:nvPr/>
        </p:nvSpPr>
        <p:spPr bwMode="auto">
          <a:xfrm>
            <a:off x="976313" y="4638675"/>
            <a:ext cx="1827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tmp to var</a:t>
            </a:r>
          </a:p>
        </p:txBody>
      </p:sp>
      <p:sp>
        <p:nvSpPr>
          <p:cNvPr id="616456" name="Text Box 8"/>
          <p:cNvSpPr txBox="1">
            <a:spLocks noChangeArrowheads="1"/>
          </p:cNvSpPr>
          <p:nvPr/>
        </p:nvSpPr>
        <p:spPr bwMode="auto">
          <a:xfrm>
            <a:off x="5162550" y="4638675"/>
            <a:ext cx="1677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var to set</a:t>
            </a:r>
          </a:p>
        </p:txBody>
      </p:sp>
      <p:sp>
        <p:nvSpPr>
          <p:cNvPr id="616457" name="Text Box 9"/>
          <p:cNvSpPr txBox="1">
            <a:spLocks noChangeArrowheads="1"/>
          </p:cNvSpPr>
          <p:nvPr/>
        </p:nvSpPr>
        <p:spPr bwMode="auto">
          <a:xfrm>
            <a:off x="1371600" y="5175250"/>
            <a:ext cx="11112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t1 </a:t>
            </a:r>
            <a:r>
              <a:rPr lang="en-US"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  <a:sym typeface="MT Symbol" pitchFamily="82" charset="2"/>
              </a:rPr>
              <a:t> </a:t>
            </a:r>
            <a:r>
              <a:rPr lang="en-US">
                <a:latin typeface="Tahoma" pitchFamily="34" charset="0"/>
              </a:rPr>
              <a:t>a</a:t>
            </a:r>
          </a:p>
          <a:p>
            <a:r>
              <a:rPr lang="en-US">
                <a:latin typeface="Tahoma" pitchFamily="34" charset="0"/>
              </a:rPr>
              <a:t>t2 </a:t>
            </a:r>
            <a:r>
              <a:rPr lang="en-US"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  <a:sym typeface="MT Symbol" pitchFamily="82" charset="2"/>
              </a:rPr>
              <a:t> b</a:t>
            </a:r>
          </a:p>
        </p:txBody>
      </p:sp>
      <p:sp>
        <p:nvSpPr>
          <p:cNvPr id="616458" name="Text Box 10"/>
          <p:cNvSpPr txBox="1">
            <a:spLocks noChangeArrowheads="1"/>
          </p:cNvSpPr>
          <p:nvPr/>
        </p:nvSpPr>
        <p:spPr bwMode="auto">
          <a:xfrm>
            <a:off x="5410200" y="5175250"/>
            <a:ext cx="13081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a </a:t>
            </a:r>
            <a:r>
              <a:rPr lang="en-US"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  <a:sym typeface="MT Symbol" pitchFamily="82" charset="2"/>
              </a:rPr>
              <a:t>{</a:t>
            </a:r>
            <a:r>
              <a:rPr lang="en-US">
                <a:latin typeface="Tahoma" pitchFamily="34" charset="0"/>
              </a:rPr>
              <a:t>t1}</a:t>
            </a:r>
          </a:p>
          <a:p>
            <a:r>
              <a:rPr lang="en-US">
                <a:latin typeface="Tahoma" pitchFamily="34" charset="0"/>
              </a:rPr>
              <a:t>b </a:t>
            </a:r>
            <a:r>
              <a:rPr lang="en-US"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  <a:sym typeface="MT Symbol" pitchFamily="82" charset="2"/>
              </a:rPr>
              <a:t>{</a:t>
            </a:r>
            <a:r>
              <a:rPr lang="en-US">
                <a:latin typeface="Tahoma" pitchFamily="34" charset="0"/>
              </a:rPr>
              <a:t>t2}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Transformations</a:t>
            </a:r>
          </a:p>
        </p:txBody>
      </p:sp>
      <p:sp>
        <p:nvSpPr>
          <p:cNvPr id="5847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91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Use analysis results to transform program</a:t>
            </a:r>
          </a:p>
          <a:p>
            <a:pPr>
              <a:lnSpc>
                <a:spcPct val="90000"/>
              </a:lnSpc>
            </a:pPr>
            <a:r>
              <a:rPr lang="en-US" sz="2800"/>
              <a:t>Overall goal: improve some aspect of program</a:t>
            </a:r>
          </a:p>
          <a:p>
            <a:pPr>
              <a:lnSpc>
                <a:spcPct val="90000"/>
              </a:lnSpc>
            </a:pPr>
            <a:r>
              <a:rPr lang="en-US" sz="2800"/>
              <a:t>Traditional goals: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Reduce number of executed instructions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Reduce overall code size</a:t>
            </a:r>
          </a:p>
          <a:p>
            <a:pPr>
              <a:lnSpc>
                <a:spcPct val="90000"/>
              </a:lnSpc>
            </a:pPr>
            <a:r>
              <a:rPr lang="en-US" sz="2800"/>
              <a:t>Other goals emerge as space becomes more complex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Reduce number of cycles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Use vector or DSP instructions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Improve instruction or data cache hit rate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Reduce power consumption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Reduce memory usage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ChangeArrowheads="1"/>
          </p:cNvSpPr>
          <p:nvPr/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4000" b="1">
                <a:solidFill>
                  <a:srgbClr val="FFFF66"/>
                </a:solidFill>
                <a:latin typeface="Tahoma" pitchFamily="34" charset="0"/>
              </a:rPr>
              <a:t>Copy Propagation Example</a:t>
            </a:r>
          </a:p>
        </p:txBody>
      </p:sp>
      <p:sp>
        <p:nvSpPr>
          <p:cNvPr id="617475" name="Rectangle 3"/>
          <p:cNvSpPr>
            <a:spLocks noChangeArrowheads="1"/>
          </p:cNvSpPr>
          <p:nvPr/>
        </p:nvSpPr>
        <p:spPr bwMode="auto">
          <a:xfrm>
            <a:off x="1371600" y="2430463"/>
            <a:ext cx="12827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a = x+y</a:t>
            </a:r>
          </a:p>
          <a:p>
            <a:r>
              <a:rPr lang="en-US">
                <a:latin typeface="Tahoma" pitchFamily="34" charset="0"/>
              </a:rPr>
              <a:t>t1 = a</a:t>
            </a:r>
          </a:p>
          <a:p>
            <a:r>
              <a:rPr lang="en-US">
                <a:latin typeface="Tahoma" pitchFamily="34" charset="0"/>
              </a:rPr>
              <a:t>b = a+z</a:t>
            </a:r>
          </a:p>
          <a:p>
            <a:r>
              <a:rPr lang="en-US">
                <a:latin typeface="Tahoma" pitchFamily="34" charset="0"/>
              </a:rPr>
              <a:t>t2 = b</a:t>
            </a:r>
          </a:p>
          <a:p>
            <a:r>
              <a:rPr lang="en-US">
                <a:latin typeface="Tahoma" pitchFamily="34" charset="0"/>
              </a:rPr>
              <a:t>c = t1</a:t>
            </a:r>
          </a:p>
        </p:txBody>
      </p:sp>
      <p:sp>
        <p:nvSpPr>
          <p:cNvPr id="617476" name="Text Box 4"/>
          <p:cNvSpPr txBox="1">
            <a:spLocks noChangeArrowheads="1"/>
          </p:cNvSpPr>
          <p:nvPr/>
        </p:nvSpPr>
        <p:spPr bwMode="auto">
          <a:xfrm>
            <a:off x="1000125" y="1381125"/>
            <a:ext cx="19208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Basic Block</a:t>
            </a:r>
          </a:p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After CSE</a:t>
            </a:r>
          </a:p>
        </p:txBody>
      </p:sp>
      <p:sp>
        <p:nvSpPr>
          <p:cNvPr id="617477" name="Rectangle 5"/>
          <p:cNvSpPr>
            <a:spLocks noChangeArrowheads="1"/>
          </p:cNvSpPr>
          <p:nvPr/>
        </p:nvSpPr>
        <p:spPr bwMode="auto">
          <a:xfrm>
            <a:off x="5434013" y="2411413"/>
            <a:ext cx="12827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a = x+y</a:t>
            </a:r>
          </a:p>
          <a:p>
            <a:r>
              <a:rPr lang="en-US">
                <a:latin typeface="Tahoma" pitchFamily="34" charset="0"/>
              </a:rPr>
              <a:t>t1 = a</a:t>
            </a:r>
          </a:p>
          <a:p>
            <a:r>
              <a:rPr lang="en-US">
                <a:latin typeface="Tahoma" pitchFamily="34" charset="0"/>
              </a:rPr>
              <a:t>b = a+z</a:t>
            </a:r>
          </a:p>
          <a:p>
            <a:r>
              <a:rPr lang="en-US">
                <a:latin typeface="Tahoma" pitchFamily="34" charset="0"/>
              </a:rPr>
              <a:t>t2 = b</a:t>
            </a:r>
          </a:p>
        </p:txBody>
      </p:sp>
      <p:sp>
        <p:nvSpPr>
          <p:cNvPr id="617478" name="Text Box 6"/>
          <p:cNvSpPr txBox="1">
            <a:spLocks noChangeArrowheads="1"/>
          </p:cNvSpPr>
          <p:nvPr/>
        </p:nvSpPr>
        <p:spPr bwMode="auto">
          <a:xfrm>
            <a:off x="4421188" y="1362075"/>
            <a:ext cx="32099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Basic Block After </a:t>
            </a:r>
          </a:p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CSE and Copy Prop</a:t>
            </a:r>
          </a:p>
        </p:txBody>
      </p:sp>
      <p:sp>
        <p:nvSpPr>
          <p:cNvPr id="617479" name="Text Box 7"/>
          <p:cNvSpPr txBox="1">
            <a:spLocks noChangeArrowheads="1"/>
          </p:cNvSpPr>
          <p:nvPr/>
        </p:nvSpPr>
        <p:spPr bwMode="auto">
          <a:xfrm>
            <a:off x="976313" y="4638675"/>
            <a:ext cx="1827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tmp to var</a:t>
            </a:r>
          </a:p>
        </p:txBody>
      </p:sp>
      <p:sp>
        <p:nvSpPr>
          <p:cNvPr id="617480" name="Text Box 8"/>
          <p:cNvSpPr txBox="1">
            <a:spLocks noChangeArrowheads="1"/>
          </p:cNvSpPr>
          <p:nvPr/>
        </p:nvSpPr>
        <p:spPr bwMode="auto">
          <a:xfrm>
            <a:off x="5162550" y="4638675"/>
            <a:ext cx="1677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var to set</a:t>
            </a:r>
          </a:p>
        </p:txBody>
      </p:sp>
      <p:sp>
        <p:nvSpPr>
          <p:cNvPr id="617481" name="Text Box 9"/>
          <p:cNvSpPr txBox="1">
            <a:spLocks noChangeArrowheads="1"/>
          </p:cNvSpPr>
          <p:nvPr/>
        </p:nvSpPr>
        <p:spPr bwMode="auto">
          <a:xfrm>
            <a:off x="1371600" y="5175250"/>
            <a:ext cx="11112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t1 </a:t>
            </a:r>
            <a:r>
              <a:rPr lang="en-US"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  <a:sym typeface="MT Symbol" pitchFamily="82" charset="2"/>
              </a:rPr>
              <a:t> </a:t>
            </a:r>
            <a:r>
              <a:rPr lang="en-US">
                <a:latin typeface="Tahoma" pitchFamily="34" charset="0"/>
              </a:rPr>
              <a:t>a</a:t>
            </a:r>
          </a:p>
          <a:p>
            <a:r>
              <a:rPr lang="en-US">
                <a:latin typeface="Tahoma" pitchFamily="34" charset="0"/>
              </a:rPr>
              <a:t>t2 </a:t>
            </a:r>
            <a:r>
              <a:rPr lang="en-US"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  <a:sym typeface="MT Symbol" pitchFamily="82" charset="2"/>
              </a:rPr>
              <a:t> b</a:t>
            </a:r>
          </a:p>
        </p:txBody>
      </p:sp>
      <p:sp>
        <p:nvSpPr>
          <p:cNvPr id="617482" name="Text Box 10"/>
          <p:cNvSpPr txBox="1">
            <a:spLocks noChangeArrowheads="1"/>
          </p:cNvSpPr>
          <p:nvPr/>
        </p:nvSpPr>
        <p:spPr bwMode="auto">
          <a:xfrm>
            <a:off x="5410200" y="5175250"/>
            <a:ext cx="13081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a </a:t>
            </a:r>
            <a:r>
              <a:rPr lang="en-US"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  <a:sym typeface="MT Symbol" pitchFamily="82" charset="2"/>
              </a:rPr>
              <a:t>{</a:t>
            </a:r>
            <a:r>
              <a:rPr lang="en-US">
                <a:latin typeface="Tahoma" pitchFamily="34" charset="0"/>
              </a:rPr>
              <a:t>t1}</a:t>
            </a:r>
          </a:p>
          <a:p>
            <a:r>
              <a:rPr lang="en-US">
                <a:latin typeface="Tahoma" pitchFamily="34" charset="0"/>
              </a:rPr>
              <a:t>b </a:t>
            </a:r>
            <a:r>
              <a:rPr lang="en-US"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  <a:sym typeface="MT Symbol" pitchFamily="82" charset="2"/>
              </a:rPr>
              <a:t>{</a:t>
            </a:r>
            <a:r>
              <a:rPr lang="en-US">
                <a:latin typeface="Tahoma" pitchFamily="34" charset="0"/>
              </a:rPr>
              <a:t>t2}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ChangeArrowheads="1"/>
          </p:cNvSpPr>
          <p:nvPr/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4000" b="1">
                <a:solidFill>
                  <a:srgbClr val="FFFF66"/>
                </a:solidFill>
                <a:latin typeface="Tahoma" pitchFamily="34" charset="0"/>
              </a:rPr>
              <a:t>Copy Propagation Example</a:t>
            </a:r>
          </a:p>
        </p:txBody>
      </p:sp>
      <p:sp>
        <p:nvSpPr>
          <p:cNvPr id="618499" name="Rectangle 3"/>
          <p:cNvSpPr>
            <a:spLocks noChangeArrowheads="1"/>
          </p:cNvSpPr>
          <p:nvPr/>
        </p:nvSpPr>
        <p:spPr bwMode="auto">
          <a:xfrm>
            <a:off x="1371600" y="2430463"/>
            <a:ext cx="12827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a = x+y</a:t>
            </a:r>
          </a:p>
          <a:p>
            <a:r>
              <a:rPr lang="en-US">
                <a:latin typeface="Tahoma" pitchFamily="34" charset="0"/>
              </a:rPr>
              <a:t>t1 = a</a:t>
            </a:r>
          </a:p>
          <a:p>
            <a:r>
              <a:rPr lang="en-US">
                <a:latin typeface="Tahoma" pitchFamily="34" charset="0"/>
              </a:rPr>
              <a:t>b = a+z</a:t>
            </a:r>
          </a:p>
          <a:p>
            <a:r>
              <a:rPr lang="en-US">
                <a:latin typeface="Tahoma" pitchFamily="34" charset="0"/>
              </a:rPr>
              <a:t>t2 = b</a:t>
            </a:r>
          </a:p>
          <a:p>
            <a:r>
              <a:rPr lang="en-US" b="1">
                <a:solidFill>
                  <a:srgbClr val="FFFFFF"/>
                </a:solidFill>
                <a:latin typeface="Tahoma" pitchFamily="34" charset="0"/>
              </a:rPr>
              <a:t>c = t1</a:t>
            </a:r>
            <a:endParaRPr lang="en-US">
              <a:latin typeface="Tahoma" pitchFamily="34" charset="0"/>
            </a:endParaRPr>
          </a:p>
        </p:txBody>
      </p:sp>
      <p:sp>
        <p:nvSpPr>
          <p:cNvPr id="618500" name="Text Box 4"/>
          <p:cNvSpPr txBox="1">
            <a:spLocks noChangeArrowheads="1"/>
          </p:cNvSpPr>
          <p:nvPr/>
        </p:nvSpPr>
        <p:spPr bwMode="auto">
          <a:xfrm>
            <a:off x="1000125" y="1381125"/>
            <a:ext cx="19208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Basic Block</a:t>
            </a:r>
          </a:p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After CSE</a:t>
            </a:r>
          </a:p>
        </p:txBody>
      </p:sp>
      <p:sp>
        <p:nvSpPr>
          <p:cNvPr id="618501" name="Rectangle 5"/>
          <p:cNvSpPr>
            <a:spLocks noChangeArrowheads="1"/>
          </p:cNvSpPr>
          <p:nvPr/>
        </p:nvSpPr>
        <p:spPr bwMode="auto">
          <a:xfrm>
            <a:off x="5434013" y="2411413"/>
            <a:ext cx="12827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a = x+y</a:t>
            </a:r>
          </a:p>
          <a:p>
            <a:r>
              <a:rPr lang="en-US">
                <a:latin typeface="Tahoma" pitchFamily="34" charset="0"/>
              </a:rPr>
              <a:t>t1 = a</a:t>
            </a:r>
          </a:p>
          <a:p>
            <a:r>
              <a:rPr lang="en-US">
                <a:latin typeface="Tahoma" pitchFamily="34" charset="0"/>
              </a:rPr>
              <a:t>b = a+z</a:t>
            </a:r>
          </a:p>
          <a:p>
            <a:r>
              <a:rPr lang="en-US">
                <a:latin typeface="Tahoma" pitchFamily="34" charset="0"/>
              </a:rPr>
              <a:t>t2 = b</a:t>
            </a:r>
          </a:p>
          <a:p>
            <a:r>
              <a:rPr lang="en-US" b="1">
                <a:solidFill>
                  <a:srgbClr val="FFFFFF"/>
                </a:solidFill>
                <a:latin typeface="Tahoma" pitchFamily="34" charset="0"/>
              </a:rPr>
              <a:t>c = a</a:t>
            </a:r>
            <a:endParaRPr lang="en-US">
              <a:latin typeface="Tahoma" pitchFamily="34" charset="0"/>
            </a:endParaRPr>
          </a:p>
        </p:txBody>
      </p:sp>
      <p:sp>
        <p:nvSpPr>
          <p:cNvPr id="618502" name="Text Box 6"/>
          <p:cNvSpPr txBox="1">
            <a:spLocks noChangeArrowheads="1"/>
          </p:cNvSpPr>
          <p:nvPr/>
        </p:nvSpPr>
        <p:spPr bwMode="auto">
          <a:xfrm>
            <a:off x="4421188" y="1362075"/>
            <a:ext cx="32099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Basic Block After </a:t>
            </a:r>
          </a:p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CSE and Copy Prop</a:t>
            </a:r>
          </a:p>
        </p:txBody>
      </p:sp>
      <p:sp>
        <p:nvSpPr>
          <p:cNvPr id="618503" name="Text Box 7"/>
          <p:cNvSpPr txBox="1">
            <a:spLocks noChangeArrowheads="1"/>
          </p:cNvSpPr>
          <p:nvPr/>
        </p:nvSpPr>
        <p:spPr bwMode="auto">
          <a:xfrm>
            <a:off x="976313" y="4638675"/>
            <a:ext cx="1827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tmp to var</a:t>
            </a:r>
          </a:p>
        </p:txBody>
      </p:sp>
      <p:sp>
        <p:nvSpPr>
          <p:cNvPr id="618504" name="Text Box 8"/>
          <p:cNvSpPr txBox="1">
            <a:spLocks noChangeArrowheads="1"/>
          </p:cNvSpPr>
          <p:nvPr/>
        </p:nvSpPr>
        <p:spPr bwMode="auto">
          <a:xfrm>
            <a:off x="5162550" y="4638675"/>
            <a:ext cx="1677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var to set</a:t>
            </a:r>
          </a:p>
        </p:txBody>
      </p:sp>
      <p:sp>
        <p:nvSpPr>
          <p:cNvPr id="618505" name="Text Box 9"/>
          <p:cNvSpPr txBox="1">
            <a:spLocks noChangeArrowheads="1"/>
          </p:cNvSpPr>
          <p:nvPr/>
        </p:nvSpPr>
        <p:spPr bwMode="auto">
          <a:xfrm>
            <a:off x="1371600" y="5175250"/>
            <a:ext cx="11112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t1 </a:t>
            </a:r>
            <a:r>
              <a:rPr lang="en-US"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  <a:sym typeface="MT Symbol" pitchFamily="82" charset="2"/>
              </a:rPr>
              <a:t> </a:t>
            </a:r>
            <a:r>
              <a:rPr lang="en-US">
                <a:latin typeface="Tahoma" pitchFamily="34" charset="0"/>
              </a:rPr>
              <a:t>a</a:t>
            </a:r>
          </a:p>
          <a:p>
            <a:r>
              <a:rPr lang="en-US">
                <a:latin typeface="Tahoma" pitchFamily="34" charset="0"/>
              </a:rPr>
              <a:t>t2 </a:t>
            </a:r>
            <a:r>
              <a:rPr lang="en-US"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  <a:sym typeface="MT Symbol" pitchFamily="82" charset="2"/>
              </a:rPr>
              <a:t> b</a:t>
            </a:r>
          </a:p>
        </p:txBody>
      </p:sp>
      <p:sp>
        <p:nvSpPr>
          <p:cNvPr id="618506" name="Text Box 10"/>
          <p:cNvSpPr txBox="1">
            <a:spLocks noChangeArrowheads="1"/>
          </p:cNvSpPr>
          <p:nvPr/>
        </p:nvSpPr>
        <p:spPr bwMode="auto">
          <a:xfrm>
            <a:off x="5410200" y="5175250"/>
            <a:ext cx="13081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a </a:t>
            </a:r>
            <a:r>
              <a:rPr lang="en-US"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  <a:sym typeface="MT Symbol" pitchFamily="82" charset="2"/>
              </a:rPr>
              <a:t>{</a:t>
            </a:r>
            <a:r>
              <a:rPr lang="en-US">
                <a:latin typeface="Tahoma" pitchFamily="34" charset="0"/>
              </a:rPr>
              <a:t>t1}</a:t>
            </a:r>
          </a:p>
          <a:p>
            <a:r>
              <a:rPr lang="en-US">
                <a:latin typeface="Tahoma" pitchFamily="34" charset="0"/>
              </a:rPr>
              <a:t>b </a:t>
            </a:r>
            <a:r>
              <a:rPr lang="en-US"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  <a:sym typeface="MT Symbol" pitchFamily="82" charset="2"/>
              </a:rPr>
              <a:t>{</a:t>
            </a:r>
            <a:r>
              <a:rPr lang="en-US">
                <a:latin typeface="Tahoma" pitchFamily="34" charset="0"/>
              </a:rPr>
              <a:t>t2}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ChangeArrowheads="1"/>
          </p:cNvSpPr>
          <p:nvPr/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4000" b="1">
                <a:solidFill>
                  <a:srgbClr val="FFFF66"/>
                </a:solidFill>
                <a:latin typeface="Tahoma" pitchFamily="34" charset="0"/>
              </a:rPr>
              <a:t>Copy Propagation Example</a:t>
            </a:r>
          </a:p>
        </p:txBody>
      </p:sp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1371600" y="2430463"/>
            <a:ext cx="12827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a = x+y</a:t>
            </a:r>
          </a:p>
          <a:p>
            <a:r>
              <a:rPr lang="en-US">
                <a:latin typeface="Tahoma" pitchFamily="34" charset="0"/>
              </a:rPr>
              <a:t>t1 = a</a:t>
            </a:r>
          </a:p>
          <a:p>
            <a:r>
              <a:rPr lang="en-US">
                <a:latin typeface="Tahoma" pitchFamily="34" charset="0"/>
              </a:rPr>
              <a:t>b = a+z</a:t>
            </a:r>
          </a:p>
          <a:p>
            <a:r>
              <a:rPr lang="en-US">
                <a:latin typeface="Tahoma" pitchFamily="34" charset="0"/>
              </a:rPr>
              <a:t>t2 = b</a:t>
            </a:r>
          </a:p>
          <a:p>
            <a:r>
              <a:rPr lang="en-US">
                <a:latin typeface="Tahoma" pitchFamily="34" charset="0"/>
              </a:rPr>
              <a:t>c = t1</a:t>
            </a:r>
          </a:p>
          <a:p>
            <a:r>
              <a:rPr lang="en-US">
                <a:solidFill>
                  <a:srgbClr val="FFFFFF"/>
                </a:solidFill>
                <a:latin typeface="Tahoma" pitchFamily="34" charset="0"/>
              </a:rPr>
              <a:t>a = b</a:t>
            </a:r>
            <a:endParaRPr lang="en-US">
              <a:latin typeface="Tahoma" pitchFamily="34" charset="0"/>
            </a:endParaRPr>
          </a:p>
        </p:txBody>
      </p:sp>
      <p:sp>
        <p:nvSpPr>
          <p:cNvPr id="619524" name="Text Box 4"/>
          <p:cNvSpPr txBox="1">
            <a:spLocks noChangeArrowheads="1"/>
          </p:cNvSpPr>
          <p:nvPr/>
        </p:nvSpPr>
        <p:spPr bwMode="auto">
          <a:xfrm>
            <a:off x="1000125" y="1381125"/>
            <a:ext cx="19208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Basic Block</a:t>
            </a:r>
          </a:p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After CSE</a:t>
            </a:r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5434013" y="2411413"/>
            <a:ext cx="12827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a = x+y</a:t>
            </a:r>
          </a:p>
          <a:p>
            <a:r>
              <a:rPr lang="en-US">
                <a:latin typeface="Tahoma" pitchFamily="34" charset="0"/>
              </a:rPr>
              <a:t>t1 = a</a:t>
            </a:r>
          </a:p>
          <a:p>
            <a:r>
              <a:rPr lang="en-US">
                <a:latin typeface="Tahoma" pitchFamily="34" charset="0"/>
              </a:rPr>
              <a:t>b = a+z</a:t>
            </a:r>
          </a:p>
          <a:p>
            <a:r>
              <a:rPr lang="en-US">
                <a:latin typeface="Tahoma" pitchFamily="34" charset="0"/>
              </a:rPr>
              <a:t>t2 = b</a:t>
            </a:r>
          </a:p>
          <a:p>
            <a:r>
              <a:rPr lang="en-US">
                <a:latin typeface="Tahoma" pitchFamily="34" charset="0"/>
              </a:rPr>
              <a:t>c = a</a:t>
            </a:r>
          </a:p>
          <a:p>
            <a:r>
              <a:rPr lang="en-US">
                <a:solidFill>
                  <a:srgbClr val="FFFFFF"/>
                </a:solidFill>
                <a:latin typeface="Tahoma" pitchFamily="34" charset="0"/>
              </a:rPr>
              <a:t>a = b</a:t>
            </a:r>
            <a:endParaRPr lang="en-US">
              <a:latin typeface="Tahoma" pitchFamily="34" charset="0"/>
            </a:endParaRPr>
          </a:p>
        </p:txBody>
      </p:sp>
      <p:sp>
        <p:nvSpPr>
          <p:cNvPr id="619526" name="Text Box 6"/>
          <p:cNvSpPr txBox="1">
            <a:spLocks noChangeArrowheads="1"/>
          </p:cNvSpPr>
          <p:nvPr/>
        </p:nvSpPr>
        <p:spPr bwMode="auto">
          <a:xfrm>
            <a:off x="4421188" y="1362075"/>
            <a:ext cx="32099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Basic Block After </a:t>
            </a:r>
          </a:p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CSE and Copy Prop</a:t>
            </a:r>
          </a:p>
        </p:txBody>
      </p:sp>
      <p:sp>
        <p:nvSpPr>
          <p:cNvPr id="619527" name="Text Box 7"/>
          <p:cNvSpPr txBox="1">
            <a:spLocks noChangeArrowheads="1"/>
          </p:cNvSpPr>
          <p:nvPr/>
        </p:nvSpPr>
        <p:spPr bwMode="auto">
          <a:xfrm>
            <a:off x="976313" y="4638675"/>
            <a:ext cx="1827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tmp to var</a:t>
            </a:r>
          </a:p>
        </p:txBody>
      </p:sp>
      <p:sp>
        <p:nvSpPr>
          <p:cNvPr id="619528" name="Text Box 8"/>
          <p:cNvSpPr txBox="1">
            <a:spLocks noChangeArrowheads="1"/>
          </p:cNvSpPr>
          <p:nvPr/>
        </p:nvSpPr>
        <p:spPr bwMode="auto">
          <a:xfrm>
            <a:off x="5162550" y="4638675"/>
            <a:ext cx="1677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var to set</a:t>
            </a:r>
          </a:p>
        </p:txBody>
      </p:sp>
      <p:sp>
        <p:nvSpPr>
          <p:cNvPr id="619529" name="Text Box 9"/>
          <p:cNvSpPr txBox="1">
            <a:spLocks noChangeArrowheads="1"/>
          </p:cNvSpPr>
          <p:nvPr/>
        </p:nvSpPr>
        <p:spPr bwMode="auto">
          <a:xfrm>
            <a:off x="1371600" y="5175250"/>
            <a:ext cx="11112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t1 </a:t>
            </a:r>
            <a:r>
              <a:rPr lang="en-US"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  <a:sym typeface="MT Symbol" pitchFamily="82" charset="2"/>
              </a:rPr>
              <a:t> </a:t>
            </a:r>
            <a:r>
              <a:rPr lang="en-US">
                <a:latin typeface="Tahoma" pitchFamily="34" charset="0"/>
              </a:rPr>
              <a:t>a</a:t>
            </a:r>
          </a:p>
          <a:p>
            <a:r>
              <a:rPr lang="en-US">
                <a:latin typeface="Tahoma" pitchFamily="34" charset="0"/>
              </a:rPr>
              <a:t>t2 </a:t>
            </a:r>
            <a:r>
              <a:rPr lang="en-US"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  <a:sym typeface="MT Symbol" pitchFamily="82" charset="2"/>
              </a:rPr>
              <a:t> b</a:t>
            </a:r>
          </a:p>
        </p:txBody>
      </p:sp>
      <p:sp>
        <p:nvSpPr>
          <p:cNvPr id="619530" name="Text Box 10"/>
          <p:cNvSpPr txBox="1">
            <a:spLocks noChangeArrowheads="1"/>
          </p:cNvSpPr>
          <p:nvPr/>
        </p:nvSpPr>
        <p:spPr bwMode="auto">
          <a:xfrm>
            <a:off x="5410200" y="5175250"/>
            <a:ext cx="13081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a </a:t>
            </a:r>
            <a:r>
              <a:rPr lang="en-US"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  <a:sym typeface="MT Symbol" pitchFamily="82" charset="2"/>
              </a:rPr>
              <a:t>{</a:t>
            </a:r>
            <a:r>
              <a:rPr lang="en-US">
                <a:latin typeface="Tahoma" pitchFamily="34" charset="0"/>
              </a:rPr>
              <a:t>t1}</a:t>
            </a:r>
          </a:p>
          <a:p>
            <a:r>
              <a:rPr lang="en-US">
                <a:latin typeface="Tahoma" pitchFamily="34" charset="0"/>
              </a:rPr>
              <a:t>b </a:t>
            </a:r>
            <a:r>
              <a:rPr lang="en-US"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  <a:sym typeface="MT Symbol" pitchFamily="82" charset="2"/>
              </a:rPr>
              <a:t>{</a:t>
            </a:r>
            <a:r>
              <a:rPr lang="en-US">
                <a:latin typeface="Tahoma" pitchFamily="34" charset="0"/>
              </a:rPr>
              <a:t>t2}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ChangeArrowheads="1"/>
          </p:cNvSpPr>
          <p:nvPr/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4000" b="1">
                <a:solidFill>
                  <a:srgbClr val="FFFF66"/>
                </a:solidFill>
                <a:latin typeface="Tahoma" pitchFamily="34" charset="0"/>
              </a:rPr>
              <a:t>Copy Propagation Example</a:t>
            </a:r>
          </a:p>
        </p:txBody>
      </p:sp>
      <p:sp>
        <p:nvSpPr>
          <p:cNvPr id="620547" name="Rectangle 3"/>
          <p:cNvSpPr>
            <a:spLocks noChangeArrowheads="1"/>
          </p:cNvSpPr>
          <p:nvPr/>
        </p:nvSpPr>
        <p:spPr bwMode="auto">
          <a:xfrm>
            <a:off x="1371600" y="2430463"/>
            <a:ext cx="12827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a = x+y</a:t>
            </a:r>
          </a:p>
          <a:p>
            <a:r>
              <a:rPr lang="en-US">
                <a:latin typeface="Tahoma" pitchFamily="34" charset="0"/>
              </a:rPr>
              <a:t>t1 = a</a:t>
            </a:r>
          </a:p>
          <a:p>
            <a:r>
              <a:rPr lang="en-US">
                <a:latin typeface="Tahoma" pitchFamily="34" charset="0"/>
              </a:rPr>
              <a:t>b = a+z</a:t>
            </a:r>
          </a:p>
          <a:p>
            <a:r>
              <a:rPr lang="en-US">
                <a:latin typeface="Tahoma" pitchFamily="34" charset="0"/>
              </a:rPr>
              <a:t>t2 = b</a:t>
            </a:r>
          </a:p>
          <a:p>
            <a:r>
              <a:rPr lang="en-US">
                <a:latin typeface="Tahoma" pitchFamily="34" charset="0"/>
              </a:rPr>
              <a:t>c = t1</a:t>
            </a:r>
          </a:p>
          <a:p>
            <a:r>
              <a:rPr lang="en-US">
                <a:solidFill>
                  <a:srgbClr val="FFFFFF"/>
                </a:solidFill>
                <a:latin typeface="Tahoma" pitchFamily="34" charset="0"/>
              </a:rPr>
              <a:t>a = b</a:t>
            </a:r>
            <a:endParaRPr lang="en-US">
              <a:latin typeface="Tahoma" pitchFamily="34" charset="0"/>
            </a:endParaRPr>
          </a:p>
        </p:txBody>
      </p:sp>
      <p:sp>
        <p:nvSpPr>
          <p:cNvPr id="620548" name="Text Box 4"/>
          <p:cNvSpPr txBox="1">
            <a:spLocks noChangeArrowheads="1"/>
          </p:cNvSpPr>
          <p:nvPr/>
        </p:nvSpPr>
        <p:spPr bwMode="auto">
          <a:xfrm>
            <a:off x="1000125" y="1381125"/>
            <a:ext cx="19208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Basic Block</a:t>
            </a:r>
          </a:p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After CSE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5434013" y="2411413"/>
            <a:ext cx="12827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a = x+y</a:t>
            </a:r>
          </a:p>
          <a:p>
            <a:r>
              <a:rPr lang="en-US">
                <a:latin typeface="Tahoma" pitchFamily="34" charset="0"/>
              </a:rPr>
              <a:t>t1 = a</a:t>
            </a:r>
          </a:p>
          <a:p>
            <a:r>
              <a:rPr lang="en-US">
                <a:latin typeface="Tahoma" pitchFamily="34" charset="0"/>
              </a:rPr>
              <a:t>b = a+z</a:t>
            </a:r>
          </a:p>
          <a:p>
            <a:r>
              <a:rPr lang="en-US">
                <a:latin typeface="Tahoma" pitchFamily="34" charset="0"/>
              </a:rPr>
              <a:t>t2 = b</a:t>
            </a:r>
          </a:p>
          <a:p>
            <a:r>
              <a:rPr lang="en-US">
                <a:latin typeface="Tahoma" pitchFamily="34" charset="0"/>
              </a:rPr>
              <a:t>c = a</a:t>
            </a:r>
          </a:p>
          <a:p>
            <a:r>
              <a:rPr lang="en-US">
                <a:solidFill>
                  <a:srgbClr val="FFFFFF"/>
                </a:solidFill>
                <a:latin typeface="Tahoma" pitchFamily="34" charset="0"/>
              </a:rPr>
              <a:t>a = b</a:t>
            </a:r>
            <a:endParaRPr lang="en-US">
              <a:latin typeface="Tahoma" pitchFamily="34" charset="0"/>
            </a:endParaRPr>
          </a:p>
        </p:txBody>
      </p:sp>
      <p:sp>
        <p:nvSpPr>
          <p:cNvPr id="620550" name="Text Box 6"/>
          <p:cNvSpPr txBox="1">
            <a:spLocks noChangeArrowheads="1"/>
          </p:cNvSpPr>
          <p:nvPr/>
        </p:nvSpPr>
        <p:spPr bwMode="auto">
          <a:xfrm>
            <a:off x="4421188" y="1362075"/>
            <a:ext cx="32099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Basic Block After </a:t>
            </a:r>
          </a:p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CSE and Copy Prop</a:t>
            </a:r>
          </a:p>
        </p:txBody>
      </p:sp>
      <p:sp>
        <p:nvSpPr>
          <p:cNvPr id="620551" name="Text Box 7"/>
          <p:cNvSpPr txBox="1">
            <a:spLocks noChangeArrowheads="1"/>
          </p:cNvSpPr>
          <p:nvPr/>
        </p:nvSpPr>
        <p:spPr bwMode="auto">
          <a:xfrm>
            <a:off x="976313" y="4638675"/>
            <a:ext cx="1827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tmp to var</a:t>
            </a:r>
          </a:p>
        </p:txBody>
      </p:sp>
      <p:sp>
        <p:nvSpPr>
          <p:cNvPr id="620552" name="Text Box 8"/>
          <p:cNvSpPr txBox="1">
            <a:spLocks noChangeArrowheads="1"/>
          </p:cNvSpPr>
          <p:nvPr/>
        </p:nvSpPr>
        <p:spPr bwMode="auto">
          <a:xfrm>
            <a:off x="5162550" y="4638675"/>
            <a:ext cx="1677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var to set</a:t>
            </a:r>
          </a:p>
        </p:txBody>
      </p:sp>
      <p:sp>
        <p:nvSpPr>
          <p:cNvPr id="620553" name="Text Box 9"/>
          <p:cNvSpPr txBox="1">
            <a:spLocks noChangeArrowheads="1"/>
          </p:cNvSpPr>
          <p:nvPr/>
        </p:nvSpPr>
        <p:spPr bwMode="auto">
          <a:xfrm>
            <a:off x="1371600" y="5175250"/>
            <a:ext cx="12112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ahoma" pitchFamily="34" charset="0"/>
              </a:rPr>
              <a:t>t1 </a:t>
            </a:r>
            <a:r>
              <a:rPr lang="en-US"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rgbClr val="FFFFFF"/>
                </a:solidFill>
                <a:latin typeface="Tahoma" pitchFamily="34" charset="0"/>
                <a:sym typeface="MT Symbol" pitchFamily="82" charset="2"/>
              </a:rPr>
              <a:t> </a:t>
            </a:r>
            <a:r>
              <a:rPr lang="en-US">
                <a:solidFill>
                  <a:srgbClr val="FFFFFF"/>
                </a:solidFill>
                <a:latin typeface="Tahoma" pitchFamily="34" charset="0"/>
              </a:rPr>
              <a:t>t1</a:t>
            </a:r>
            <a:endParaRPr lang="en-US">
              <a:latin typeface="Tahoma" pitchFamily="34" charset="0"/>
            </a:endParaRPr>
          </a:p>
          <a:p>
            <a:r>
              <a:rPr lang="en-US">
                <a:latin typeface="Tahoma" pitchFamily="34" charset="0"/>
              </a:rPr>
              <a:t>t2 </a:t>
            </a:r>
            <a:r>
              <a:rPr lang="en-US"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  <a:sym typeface="MT Symbol" pitchFamily="82" charset="2"/>
              </a:rPr>
              <a:t> b</a:t>
            </a:r>
          </a:p>
        </p:txBody>
      </p:sp>
      <p:sp>
        <p:nvSpPr>
          <p:cNvPr id="620554" name="Text Box 10"/>
          <p:cNvSpPr txBox="1">
            <a:spLocks noChangeArrowheads="1"/>
          </p:cNvSpPr>
          <p:nvPr/>
        </p:nvSpPr>
        <p:spPr bwMode="auto">
          <a:xfrm>
            <a:off x="5410200" y="5175250"/>
            <a:ext cx="13081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ahoma" pitchFamily="34" charset="0"/>
              </a:rPr>
              <a:t>a </a:t>
            </a:r>
            <a:r>
              <a:rPr lang="en-US"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rgbClr val="FFFFFF"/>
                </a:solidFill>
                <a:latin typeface="Tahoma" pitchFamily="34" charset="0"/>
                <a:sym typeface="MT Symbol" pitchFamily="82" charset="2"/>
              </a:rPr>
              <a:t>{</a:t>
            </a:r>
            <a:r>
              <a:rPr lang="en-US">
                <a:solidFill>
                  <a:srgbClr val="FFFFFF"/>
                </a:solidFill>
                <a:latin typeface="Tahoma" pitchFamily="34" charset="0"/>
              </a:rPr>
              <a:t>}</a:t>
            </a:r>
            <a:endParaRPr lang="en-US">
              <a:latin typeface="Tahoma" pitchFamily="34" charset="0"/>
            </a:endParaRPr>
          </a:p>
          <a:p>
            <a:r>
              <a:rPr lang="en-US">
                <a:latin typeface="Tahoma" pitchFamily="34" charset="0"/>
              </a:rPr>
              <a:t>b </a:t>
            </a:r>
            <a:r>
              <a:rPr lang="en-US"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  <a:sym typeface="MT Symbol" pitchFamily="82" charset="2"/>
              </a:rPr>
              <a:t>{</a:t>
            </a:r>
            <a:r>
              <a:rPr lang="en-US">
                <a:latin typeface="Tahoma" pitchFamily="34" charset="0"/>
              </a:rPr>
              <a:t>t2}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3300"/>
                </a:solidFill>
              </a:rPr>
              <a:t>Introduction</a:t>
            </a:r>
            <a:r>
              <a:rPr lang="en-US"/>
              <a:t> </a:t>
            </a:r>
          </a:p>
          <a:p>
            <a:r>
              <a:rPr lang="en-US">
                <a:solidFill>
                  <a:srgbClr val="FF3300"/>
                </a:solidFill>
              </a:rPr>
              <a:t>Basic Blocks</a:t>
            </a:r>
          </a:p>
          <a:p>
            <a:r>
              <a:rPr lang="en-US">
                <a:solidFill>
                  <a:srgbClr val="FF3300"/>
                </a:solidFill>
              </a:rPr>
              <a:t>Common Subexpression Elimination</a:t>
            </a:r>
          </a:p>
          <a:p>
            <a:r>
              <a:rPr lang="en-US">
                <a:solidFill>
                  <a:srgbClr val="FF3300"/>
                </a:solidFill>
              </a:rPr>
              <a:t>Copy Propagation</a:t>
            </a:r>
          </a:p>
          <a:p>
            <a:r>
              <a:rPr lang="en-US">
                <a:solidFill>
                  <a:srgbClr val="FFFF00"/>
                </a:solidFill>
              </a:rPr>
              <a:t>Dead Code Elimination</a:t>
            </a:r>
          </a:p>
          <a:p>
            <a:r>
              <a:rPr lang="en-US"/>
              <a:t>Algebraic Simplification</a:t>
            </a:r>
          </a:p>
          <a:p>
            <a:r>
              <a:rPr lang="en-US"/>
              <a:t>Summary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 Code Elimination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Copy propagation keeps all temps around</a:t>
            </a:r>
          </a:p>
          <a:p>
            <a:r>
              <a:rPr lang="en-US"/>
              <a:t>May be temps that are never read</a:t>
            </a:r>
          </a:p>
          <a:p>
            <a:r>
              <a:rPr lang="en-US"/>
              <a:t>Dead Code Elimination removes them</a:t>
            </a:r>
          </a:p>
        </p:txBody>
      </p:sp>
      <p:sp>
        <p:nvSpPr>
          <p:cNvPr id="621572" name="Rectangle 4"/>
          <p:cNvSpPr>
            <a:spLocks noChangeArrowheads="1"/>
          </p:cNvSpPr>
          <p:nvPr/>
        </p:nvSpPr>
        <p:spPr bwMode="auto">
          <a:xfrm>
            <a:off x="1736725" y="4194175"/>
            <a:ext cx="12827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a = x+y</a:t>
            </a:r>
          </a:p>
          <a:p>
            <a:r>
              <a:rPr lang="en-US">
                <a:latin typeface="Tahoma" pitchFamily="34" charset="0"/>
              </a:rPr>
              <a:t>t1 = a</a:t>
            </a:r>
          </a:p>
          <a:p>
            <a:r>
              <a:rPr lang="en-US">
                <a:latin typeface="Tahoma" pitchFamily="34" charset="0"/>
              </a:rPr>
              <a:t>b = a+z</a:t>
            </a:r>
          </a:p>
          <a:p>
            <a:r>
              <a:rPr lang="en-US">
                <a:latin typeface="Tahoma" pitchFamily="34" charset="0"/>
              </a:rPr>
              <a:t>t2 = b</a:t>
            </a:r>
          </a:p>
          <a:p>
            <a:r>
              <a:rPr lang="en-US">
                <a:latin typeface="Tahoma" pitchFamily="34" charset="0"/>
              </a:rPr>
              <a:t>c = a</a:t>
            </a:r>
          </a:p>
          <a:p>
            <a:r>
              <a:rPr lang="en-US">
                <a:latin typeface="Tahoma" pitchFamily="34" charset="0"/>
              </a:rPr>
              <a:t>a = b</a:t>
            </a:r>
          </a:p>
        </p:txBody>
      </p:sp>
      <p:sp>
        <p:nvSpPr>
          <p:cNvPr id="621573" name="Rectangle 5"/>
          <p:cNvSpPr>
            <a:spLocks noChangeArrowheads="1"/>
          </p:cNvSpPr>
          <p:nvPr/>
        </p:nvSpPr>
        <p:spPr bwMode="auto">
          <a:xfrm>
            <a:off x="5715000" y="4270375"/>
            <a:ext cx="12827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a = x+y</a:t>
            </a:r>
          </a:p>
          <a:p>
            <a:r>
              <a:rPr lang="en-US">
                <a:latin typeface="Tahoma" pitchFamily="34" charset="0"/>
              </a:rPr>
              <a:t>b = a+z</a:t>
            </a:r>
          </a:p>
          <a:p>
            <a:r>
              <a:rPr lang="en-US">
                <a:latin typeface="Tahoma" pitchFamily="34" charset="0"/>
              </a:rPr>
              <a:t>c = a</a:t>
            </a:r>
          </a:p>
          <a:p>
            <a:r>
              <a:rPr lang="en-US">
                <a:latin typeface="Tahoma" pitchFamily="34" charset="0"/>
              </a:rPr>
              <a:t>a = b</a:t>
            </a:r>
          </a:p>
        </p:txBody>
      </p:sp>
      <p:sp>
        <p:nvSpPr>
          <p:cNvPr id="621574" name="Text Box 6"/>
          <p:cNvSpPr txBox="1">
            <a:spLocks noChangeArrowheads="1"/>
          </p:cNvSpPr>
          <p:nvPr/>
        </p:nvSpPr>
        <p:spPr bwMode="auto">
          <a:xfrm>
            <a:off x="915988" y="3201988"/>
            <a:ext cx="29035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Basic Block After </a:t>
            </a:r>
          </a:p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CSE and CP</a:t>
            </a:r>
          </a:p>
        </p:txBody>
      </p:sp>
      <p:sp>
        <p:nvSpPr>
          <p:cNvPr id="621575" name="Text Box 7"/>
          <p:cNvSpPr txBox="1">
            <a:spLocks noChangeArrowheads="1"/>
          </p:cNvSpPr>
          <p:nvPr/>
        </p:nvSpPr>
        <p:spPr bwMode="auto">
          <a:xfrm>
            <a:off x="4727575" y="3278188"/>
            <a:ext cx="29035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Basic Block After </a:t>
            </a:r>
          </a:p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CSE, CP and DCE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 Code Elimination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Basic Idea</a:t>
            </a:r>
          </a:p>
          <a:p>
            <a:pPr lvl="1"/>
            <a:r>
              <a:rPr lang="en-US"/>
              <a:t>Process Code In Reverse Execution Order</a:t>
            </a:r>
          </a:p>
          <a:p>
            <a:pPr lvl="1"/>
            <a:r>
              <a:rPr lang="en-US"/>
              <a:t>Maintain a set of variables that are needed later in computation</a:t>
            </a:r>
          </a:p>
          <a:p>
            <a:pPr lvl="1"/>
            <a:r>
              <a:rPr lang="en-US"/>
              <a:t>If encounter an assignment to a temporary that is not needed, remove assignment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ChangeArrowheads="1"/>
          </p:cNvSpPr>
          <p:nvPr/>
        </p:nvSpPr>
        <p:spPr bwMode="auto">
          <a:xfrm>
            <a:off x="4022725" y="1439863"/>
            <a:ext cx="12827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a = x+y</a:t>
            </a:r>
          </a:p>
          <a:p>
            <a:r>
              <a:rPr lang="en-US">
                <a:latin typeface="Tahoma" pitchFamily="34" charset="0"/>
              </a:rPr>
              <a:t>t1 = a</a:t>
            </a:r>
          </a:p>
          <a:p>
            <a:r>
              <a:rPr lang="en-US">
                <a:latin typeface="Tahoma" pitchFamily="34" charset="0"/>
              </a:rPr>
              <a:t>b = a+z</a:t>
            </a:r>
          </a:p>
          <a:p>
            <a:r>
              <a:rPr lang="en-US">
                <a:latin typeface="Tahoma" pitchFamily="34" charset="0"/>
              </a:rPr>
              <a:t>t2 = b</a:t>
            </a:r>
          </a:p>
          <a:p>
            <a:r>
              <a:rPr lang="en-US">
                <a:latin typeface="Tahoma" pitchFamily="34" charset="0"/>
              </a:rPr>
              <a:t>c = a</a:t>
            </a:r>
          </a:p>
          <a:p>
            <a:r>
              <a:rPr lang="en-US">
                <a:latin typeface="Tahoma" pitchFamily="34" charset="0"/>
              </a:rPr>
              <a:t>a = b</a:t>
            </a:r>
          </a:p>
        </p:txBody>
      </p:sp>
      <p:sp>
        <p:nvSpPr>
          <p:cNvPr id="623619" name="Text Box 3"/>
          <p:cNvSpPr txBox="1">
            <a:spLocks noChangeArrowheads="1"/>
          </p:cNvSpPr>
          <p:nvPr/>
        </p:nvSpPr>
        <p:spPr bwMode="auto">
          <a:xfrm>
            <a:off x="3049588" y="447675"/>
            <a:ext cx="32099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Basic Block After </a:t>
            </a:r>
          </a:p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CSE and Copy Prop</a:t>
            </a:r>
          </a:p>
        </p:txBody>
      </p:sp>
      <p:sp>
        <p:nvSpPr>
          <p:cNvPr id="623620" name="AutoShape 4"/>
          <p:cNvSpPr>
            <a:spLocks noChangeArrowheads="1"/>
          </p:cNvSpPr>
          <p:nvPr/>
        </p:nvSpPr>
        <p:spPr bwMode="auto">
          <a:xfrm>
            <a:off x="3352800" y="35052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3621" name="Text Box 5"/>
          <p:cNvSpPr txBox="1">
            <a:spLocks noChangeArrowheads="1"/>
          </p:cNvSpPr>
          <p:nvPr/>
        </p:nvSpPr>
        <p:spPr bwMode="auto">
          <a:xfrm>
            <a:off x="3584575" y="4029075"/>
            <a:ext cx="19939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Needed Set</a:t>
            </a:r>
          </a:p>
          <a:p>
            <a:pPr algn="ctr"/>
            <a:r>
              <a:rPr lang="en-US" sz="2800">
                <a:latin typeface="Tahoma" pitchFamily="34" charset="0"/>
              </a:rPr>
              <a:t>{b}</a:t>
            </a:r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ChangeArrowheads="1"/>
          </p:cNvSpPr>
          <p:nvPr/>
        </p:nvSpPr>
        <p:spPr bwMode="auto">
          <a:xfrm>
            <a:off x="4022725" y="1439863"/>
            <a:ext cx="12827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a = x+y</a:t>
            </a:r>
          </a:p>
          <a:p>
            <a:r>
              <a:rPr lang="en-US">
                <a:latin typeface="Tahoma" pitchFamily="34" charset="0"/>
              </a:rPr>
              <a:t>t1 = a</a:t>
            </a:r>
          </a:p>
          <a:p>
            <a:r>
              <a:rPr lang="en-US">
                <a:latin typeface="Tahoma" pitchFamily="34" charset="0"/>
              </a:rPr>
              <a:t>b = a+z</a:t>
            </a:r>
          </a:p>
          <a:p>
            <a:r>
              <a:rPr lang="en-US">
                <a:latin typeface="Tahoma" pitchFamily="34" charset="0"/>
              </a:rPr>
              <a:t>t2 = b</a:t>
            </a:r>
          </a:p>
          <a:p>
            <a:r>
              <a:rPr lang="en-US">
                <a:latin typeface="Tahoma" pitchFamily="34" charset="0"/>
              </a:rPr>
              <a:t>c = a</a:t>
            </a:r>
          </a:p>
          <a:p>
            <a:r>
              <a:rPr lang="en-US">
                <a:latin typeface="Tahoma" pitchFamily="34" charset="0"/>
              </a:rPr>
              <a:t>a = b</a:t>
            </a:r>
          </a:p>
        </p:txBody>
      </p:sp>
      <p:sp>
        <p:nvSpPr>
          <p:cNvPr id="624643" name="Text Box 3"/>
          <p:cNvSpPr txBox="1">
            <a:spLocks noChangeArrowheads="1"/>
          </p:cNvSpPr>
          <p:nvPr/>
        </p:nvSpPr>
        <p:spPr bwMode="auto">
          <a:xfrm>
            <a:off x="3049588" y="447675"/>
            <a:ext cx="32099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Basic Block After </a:t>
            </a:r>
          </a:p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CSE and Copy Prop</a:t>
            </a:r>
          </a:p>
        </p:txBody>
      </p:sp>
      <p:sp>
        <p:nvSpPr>
          <p:cNvPr id="624644" name="AutoShape 4"/>
          <p:cNvSpPr>
            <a:spLocks noChangeArrowheads="1"/>
          </p:cNvSpPr>
          <p:nvPr/>
        </p:nvSpPr>
        <p:spPr bwMode="auto">
          <a:xfrm>
            <a:off x="3352800" y="31242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45" name="Text Box 5"/>
          <p:cNvSpPr txBox="1">
            <a:spLocks noChangeArrowheads="1"/>
          </p:cNvSpPr>
          <p:nvPr/>
        </p:nvSpPr>
        <p:spPr bwMode="auto">
          <a:xfrm>
            <a:off x="3584575" y="4029075"/>
            <a:ext cx="19939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Needed Set</a:t>
            </a:r>
          </a:p>
          <a:p>
            <a:pPr algn="ctr"/>
            <a:r>
              <a:rPr lang="en-US" sz="2800">
                <a:latin typeface="Tahoma" pitchFamily="34" charset="0"/>
              </a:rPr>
              <a:t>{a, b}</a:t>
            </a:r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ChangeArrowheads="1"/>
          </p:cNvSpPr>
          <p:nvPr/>
        </p:nvSpPr>
        <p:spPr bwMode="auto">
          <a:xfrm>
            <a:off x="4022725" y="1439863"/>
            <a:ext cx="12827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a = x+y</a:t>
            </a:r>
          </a:p>
          <a:p>
            <a:r>
              <a:rPr lang="en-US">
                <a:latin typeface="Tahoma" pitchFamily="34" charset="0"/>
              </a:rPr>
              <a:t>t1 = a</a:t>
            </a:r>
          </a:p>
          <a:p>
            <a:r>
              <a:rPr lang="en-US">
                <a:latin typeface="Tahoma" pitchFamily="34" charset="0"/>
              </a:rPr>
              <a:t>b = a+z</a:t>
            </a:r>
          </a:p>
          <a:p>
            <a:r>
              <a:rPr lang="en-US">
                <a:latin typeface="Tahoma" pitchFamily="34" charset="0"/>
              </a:rPr>
              <a:t>t2 = b</a:t>
            </a:r>
          </a:p>
          <a:p>
            <a:r>
              <a:rPr lang="en-US">
                <a:latin typeface="Tahoma" pitchFamily="34" charset="0"/>
              </a:rPr>
              <a:t>c = a</a:t>
            </a:r>
          </a:p>
          <a:p>
            <a:r>
              <a:rPr lang="en-US">
                <a:latin typeface="Tahoma" pitchFamily="34" charset="0"/>
              </a:rPr>
              <a:t>a = b</a:t>
            </a:r>
          </a:p>
        </p:txBody>
      </p:sp>
      <p:sp>
        <p:nvSpPr>
          <p:cNvPr id="625667" name="Text Box 3"/>
          <p:cNvSpPr txBox="1">
            <a:spLocks noChangeArrowheads="1"/>
          </p:cNvSpPr>
          <p:nvPr/>
        </p:nvSpPr>
        <p:spPr bwMode="auto">
          <a:xfrm>
            <a:off x="3049588" y="447675"/>
            <a:ext cx="32099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Basic Block After </a:t>
            </a:r>
          </a:p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CSE and Copy Prop</a:t>
            </a:r>
          </a:p>
        </p:txBody>
      </p:sp>
      <p:sp>
        <p:nvSpPr>
          <p:cNvPr id="625668" name="AutoShape 4"/>
          <p:cNvSpPr>
            <a:spLocks noChangeArrowheads="1"/>
          </p:cNvSpPr>
          <p:nvPr/>
        </p:nvSpPr>
        <p:spPr bwMode="auto">
          <a:xfrm>
            <a:off x="3352800" y="27432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669" name="Text Box 5"/>
          <p:cNvSpPr txBox="1">
            <a:spLocks noChangeArrowheads="1"/>
          </p:cNvSpPr>
          <p:nvPr/>
        </p:nvSpPr>
        <p:spPr bwMode="auto">
          <a:xfrm>
            <a:off x="3584575" y="4029075"/>
            <a:ext cx="19939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Needed Set</a:t>
            </a:r>
          </a:p>
          <a:p>
            <a:pPr algn="ctr"/>
            <a:r>
              <a:rPr lang="en-US" sz="2800">
                <a:latin typeface="Tahoma" pitchFamily="34" charset="0"/>
              </a:rPr>
              <a:t>{a, b}</a:t>
            </a:r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3300"/>
                </a:solidFill>
              </a:rPr>
              <a:t>Introduction</a:t>
            </a:r>
            <a:r>
              <a:rPr lang="en-US"/>
              <a:t> </a:t>
            </a:r>
          </a:p>
          <a:p>
            <a:r>
              <a:rPr lang="en-US">
                <a:solidFill>
                  <a:srgbClr val="FFFF00"/>
                </a:solidFill>
              </a:rPr>
              <a:t>Basic Blocks</a:t>
            </a:r>
          </a:p>
          <a:p>
            <a:r>
              <a:rPr lang="en-US"/>
              <a:t>Common Subexpression Elimination</a:t>
            </a:r>
          </a:p>
          <a:p>
            <a:r>
              <a:rPr lang="en-US"/>
              <a:t>Copy Propagation</a:t>
            </a:r>
          </a:p>
          <a:p>
            <a:r>
              <a:rPr lang="en-US"/>
              <a:t>Dead Code Elimination</a:t>
            </a:r>
          </a:p>
          <a:p>
            <a:r>
              <a:rPr lang="en-US"/>
              <a:t>Algebraic Simplification</a:t>
            </a:r>
          </a:p>
          <a:p>
            <a:r>
              <a:rPr lang="en-US"/>
              <a:t>Summary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ChangeArrowheads="1"/>
          </p:cNvSpPr>
          <p:nvPr/>
        </p:nvSpPr>
        <p:spPr bwMode="auto">
          <a:xfrm>
            <a:off x="4022725" y="1439863"/>
            <a:ext cx="12827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a = x+y</a:t>
            </a:r>
          </a:p>
          <a:p>
            <a:r>
              <a:rPr lang="en-US">
                <a:latin typeface="Tahoma" pitchFamily="34" charset="0"/>
              </a:rPr>
              <a:t>t1 = a</a:t>
            </a:r>
          </a:p>
          <a:p>
            <a:r>
              <a:rPr lang="en-US">
                <a:latin typeface="Tahoma" pitchFamily="34" charset="0"/>
              </a:rPr>
              <a:t>b = a+z</a:t>
            </a:r>
          </a:p>
          <a:p>
            <a:endParaRPr lang="en-US">
              <a:latin typeface="Tahoma" pitchFamily="34" charset="0"/>
            </a:endParaRPr>
          </a:p>
          <a:p>
            <a:r>
              <a:rPr lang="en-US">
                <a:latin typeface="Tahoma" pitchFamily="34" charset="0"/>
              </a:rPr>
              <a:t>c = a</a:t>
            </a:r>
          </a:p>
          <a:p>
            <a:r>
              <a:rPr lang="en-US">
                <a:latin typeface="Tahoma" pitchFamily="34" charset="0"/>
              </a:rPr>
              <a:t>a = b</a:t>
            </a:r>
          </a:p>
        </p:txBody>
      </p:sp>
      <p:sp>
        <p:nvSpPr>
          <p:cNvPr id="626691" name="Text Box 3"/>
          <p:cNvSpPr txBox="1">
            <a:spLocks noChangeArrowheads="1"/>
          </p:cNvSpPr>
          <p:nvPr/>
        </p:nvSpPr>
        <p:spPr bwMode="auto">
          <a:xfrm>
            <a:off x="3049588" y="447675"/>
            <a:ext cx="32099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Basic Block After </a:t>
            </a:r>
          </a:p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CSE and Copy Prop</a:t>
            </a:r>
          </a:p>
        </p:txBody>
      </p:sp>
      <p:sp>
        <p:nvSpPr>
          <p:cNvPr id="626692" name="AutoShape 4"/>
          <p:cNvSpPr>
            <a:spLocks noChangeArrowheads="1"/>
          </p:cNvSpPr>
          <p:nvPr/>
        </p:nvSpPr>
        <p:spPr bwMode="auto">
          <a:xfrm>
            <a:off x="3352800" y="27432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6693" name="Text Box 5"/>
          <p:cNvSpPr txBox="1">
            <a:spLocks noChangeArrowheads="1"/>
          </p:cNvSpPr>
          <p:nvPr/>
        </p:nvSpPr>
        <p:spPr bwMode="auto">
          <a:xfrm>
            <a:off x="3584575" y="4029075"/>
            <a:ext cx="19939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Needed Set</a:t>
            </a:r>
          </a:p>
          <a:p>
            <a:pPr algn="ctr"/>
            <a:r>
              <a:rPr lang="en-US" sz="2800">
                <a:latin typeface="Tahoma" pitchFamily="34" charset="0"/>
              </a:rPr>
              <a:t>{a, b}</a:t>
            </a:r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ChangeArrowheads="1"/>
          </p:cNvSpPr>
          <p:nvPr/>
        </p:nvSpPr>
        <p:spPr bwMode="auto">
          <a:xfrm>
            <a:off x="4022725" y="1439863"/>
            <a:ext cx="12827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a = x+y</a:t>
            </a:r>
          </a:p>
          <a:p>
            <a:r>
              <a:rPr lang="en-US">
                <a:latin typeface="Tahoma" pitchFamily="34" charset="0"/>
              </a:rPr>
              <a:t>t1 = a</a:t>
            </a:r>
          </a:p>
          <a:p>
            <a:r>
              <a:rPr lang="en-US">
                <a:latin typeface="Tahoma" pitchFamily="34" charset="0"/>
              </a:rPr>
              <a:t>b = a+z</a:t>
            </a:r>
          </a:p>
          <a:p>
            <a:endParaRPr lang="en-US">
              <a:latin typeface="Tahoma" pitchFamily="34" charset="0"/>
            </a:endParaRPr>
          </a:p>
          <a:p>
            <a:r>
              <a:rPr lang="en-US">
                <a:latin typeface="Tahoma" pitchFamily="34" charset="0"/>
              </a:rPr>
              <a:t>c = a</a:t>
            </a:r>
          </a:p>
          <a:p>
            <a:r>
              <a:rPr lang="en-US">
                <a:latin typeface="Tahoma" pitchFamily="34" charset="0"/>
              </a:rPr>
              <a:t>a = b</a:t>
            </a:r>
          </a:p>
        </p:txBody>
      </p:sp>
      <p:sp>
        <p:nvSpPr>
          <p:cNvPr id="627715" name="Text Box 3"/>
          <p:cNvSpPr txBox="1">
            <a:spLocks noChangeArrowheads="1"/>
          </p:cNvSpPr>
          <p:nvPr/>
        </p:nvSpPr>
        <p:spPr bwMode="auto">
          <a:xfrm>
            <a:off x="3049588" y="447675"/>
            <a:ext cx="32099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Basic Block After </a:t>
            </a:r>
          </a:p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CSE and Copy Prop</a:t>
            </a:r>
          </a:p>
        </p:txBody>
      </p:sp>
      <p:sp>
        <p:nvSpPr>
          <p:cNvPr id="627716" name="AutoShape 4"/>
          <p:cNvSpPr>
            <a:spLocks noChangeArrowheads="1"/>
          </p:cNvSpPr>
          <p:nvPr/>
        </p:nvSpPr>
        <p:spPr bwMode="auto">
          <a:xfrm>
            <a:off x="3429000" y="23622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7717" name="Text Box 5"/>
          <p:cNvSpPr txBox="1">
            <a:spLocks noChangeArrowheads="1"/>
          </p:cNvSpPr>
          <p:nvPr/>
        </p:nvSpPr>
        <p:spPr bwMode="auto">
          <a:xfrm>
            <a:off x="3584575" y="4029075"/>
            <a:ext cx="19939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FFE175"/>
                </a:solidFill>
                <a:latin typeface="Tahoma" pitchFamily="34" charset="0"/>
              </a:rPr>
              <a:t>Needed Set</a:t>
            </a:r>
          </a:p>
          <a:p>
            <a:pPr algn="ctr"/>
            <a:r>
              <a:rPr lang="en-US" sz="2800" dirty="0">
                <a:latin typeface="Tahoma" pitchFamily="34" charset="0"/>
              </a:rPr>
              <a:t>{a</a:t>
            </a:r>
            <a:r>
              <a:rPr lang="en-US" sz="2800" dirty="0" smtClean="0">
                <a:latin typeface="Tahoma" pitchFamily="34" charset="0"/>
              </a:rPr>
              <a:t>, </a:t>
            </a:r>
            <a:r>
              <a:rPr lang="en-US" sz="2800" dirty="0">
                <a:latin typeface="Tahoma" pitchFamily="34" charset="0"/>
              </a:rPr>
              <a:t>z}</a:t>
            </a:r>
            <a:r>
              <a:rPr lang="en-US" sz="2800" dirty="0">
                <a:solidFill>
                  <a:srgbClr val="FFE175"/>
                </a:solidFill>
                <a:latin typeface="Tahom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ChangeArrowheads="1"/>
          </p:cNvSpPr>
          <p:nvPr/>
        </p:nvSpPr>
        <p:spPr bwMode="auto">
          <a:xfrm>
            <a:off x="4022725" y="1439863"/>
            <a:ext cx="12827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a = x+y</a:t>
            </a:r>
          </a:p>
          <a:p>
            <a:r>
              <a:rPr lang="en-US">
                <a:latin typeface="Tahoma" pitchFamily="34" charset="0"/>
              </a:rPr>
              <a:t>t1 = a</a:t>
            </a:r>
          </a:p>
          <a:p>
            <a:r>
              <a:rPr lang="en-US">
                <a:latin typeface="Tahoma" pitchFamily="34" charset="0"/>
              </a:rPr>
              <a:t>b = a+z</a:t>
            </a:r>
          </a:p>
          <a:p>
            <a:endParaRPr lang="en-US">
              <a:latin typeface="Tahoma" pitchFamily="34" charset="0"/>
            </a:endParaRPr>
          </a:p>
          <a:p>
            <a:r>
              <a:rPr lang="en-US">
                <a:latin typeface="Tahoma" pitchFamily="34" charset="0"/>
              </a:rPr>
              <a:t>c = a</a:t>
            </a:r>
          </a:p>
          <a:p>
            <a:r>
              <a:rPr lang="en-US">
                <a:latin typeface="Tahoma" pitchFamily="34" charset="0"/>
              </a:rPr>
              <a:t>a = b</a:t>
            </a:r>
          </a:p>
        </p:txBody>
      </p:sp>
      <p:sp>
        <p:nvSpPr>
          <p:cNvPr id="628739" name="Text Box 3"/>
          <p:cNvSpPr txBox="1">
            <a:spLocks noChangeArrowheads="1"/>
          </p:cNvSpPr>
          <p:nvPr/>
        </p:nvSpPr>
        <p:spPr bwMode="auto">
          <a:xfrm>
            <a:off x="3049588" y="447675"/>
            <a:ext cx="32099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Basic Block After </a:t>
            </a:r>
          </a:p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CSE and Copy Prop</a:t>
            </a:r>
          </a:p>
        </p:txBody>
      </p:sp>
      <p:sp>
        <p:nvSpPr>
          <p:cNvPr id="628740" name="AutoShape 4"/>
          <p:cNvSpPr>
            <a:spLocks noChangeArrowheads="1"/>
          </p:cNvSpPr>
          <p:nvPr/>
        </p:nvSpPr>
        <p:spPr bwMode="auto">
          <a:xfrm>
            <a:off x="3429000" y="19812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8741" name="Text Box 5"/>
          <p:cNvSpPr txBox="1">
            <a:spLocks noChangeArrowheads="1"/>
          </p:cNvSpPr>
          <p:nvPr/>
        </p:nvSpPr>
        <p:spPr bwMode="auto">
          <a:xfrm>
            <a:off x="3584575" y="4029075"/>
            <a:ext cx="19939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FFE175"/>
                </a:solidFill>
                <a:latin typeface="Tahoma" pitchFamily="34" charset="0"/>
              </a:rPr>
              <a:t>Needed Set</a:t>
            </a:r>
          </a:p>
          <a:p>
            <a:pPr algn="ctr"/>
            <a:r>
              <a:rPr lang="en-US" sz="2800" dirty="0">
                <a:latin typeface="Tahoma" pitchFamily="34" charset="0"/>
              </a:rPr>
              <a:t>{a</a:t>
            </a:r>
            <a:r>
              <a:rPr lang="en-US" sz="2800" dirty="0" smtClean="0">
                <a:latin typeface="Tahoma" pitchFamily="34" charset="0"/>
              </a:rPr>
              <a:t>, </a:t>
            </a:r>
            <a:r>
              <a:rPr lang="en-US" sz="2800" dirty="0">
                <a:latin typeface="Tahoma" pitchFamily="34" charset="0"/>
              </a:rPr>
              <a:t>z}</a:t>
            </a:r>
            <a:r>
              <a:rPr lang="en-US" sz="2800" dirty="0">
                <a:solidFill>
                  <a:srgbClr val="FFE175"/>
                </a:solidFill>
                <a:latin typeface="Tahom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ChangeArrowheads="1"/>
          </p:cNvSpPr>
          <p:nvPr/>
        </p:nvSpPr>
        <p:spPr bwMode="auto">
          <a:xfrm>
            <a:off x="4022725" y="1439863"/>
            <a:ext cx="12827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a = x+y</a:t>
            </a:r>
          </a:p>
          <a:p>
            <a:endParaRPr lang="en-US">
              <a:latin typeface="Tahoma" pitchFamily="34" charset="0"/>
            </a:endParaRPr>
          </a:p>
          <a:p>
            <a:r>
              <a:rPr lang="en-US">
                <a:latin typeface="Tahoma" pitchFamily="34" charset="0"/>
              </a:rPr>
              <a:t>b = a+z</a:t>
            </a:r>
          </a:p>
          <a:p>
            <a:endParaRPr lang="en-US">
              <a:latin typeface="Tahoma" pitchFamily="34" charset="0"/>
            </a:endParaRPr>
          </a:p>
          <a:p>
            <a:r>
              <a:rPr lang="en-US">
                <a:latin typeface="Tahoma" pitchFamily="34" charset="0"/>
              </a:rPr>
              <a:t>c = a</a:t>
            </a:r>
          </a:p>
          <a:p>
            <a:r>
              <a:rPr lang="en-US">
                <a:latin typeface="Tahoma" pitchFamily="34" charset="0"/>
              </a:rPr>
              <a:t>a = b</a:t>
            </a:r>
          </a:p>
        </p:txBody>
      </p:sp>
      <p:sp>
        <p:nvSpPr>
          <p:cNvPr id="629763" name="Text Box 3"/>
          <p:cNvSpPr txBox="1">
            <a:spLocks noChangeArrowheads="1"/>
          </p:cNvSpPr>
          <p:nvPr/>
        </p:nvSpPr>
        <p:spPr bwMode="auto">
          <a:xfrm>
            <a:off x="3049588" y="447675"/>
            <a:ext cx="32099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Basic Block After </a:t>
            </a:r>
          </a:p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CSE and Copy Prop</a:t>
            </a:r>
          </a:p>
        </p:txBody>
      </p:sp>
      <p:sp>
        <p:nvSpPr>
          <p:cNvPr id="629764" name="AutoShape 4"/>
          <p:cNvSpPr>
            <a:spLocks noChangeArrowheads="1"/>
          </p:cNvSpPr>
          <p:nvPr/>
        </p:nvSpPr>
        <p:spPr bwMode="auto">
          <a:xfrm>
            <a:off x="3429000" y="19812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9765" name="Text Box 5"/>
          <p:cNvSpPr txBox="1">
            <a:spLocks noChangeArrowheads="1"/>
          </p:cNvSpPr>
          <p:nvPr/>
        </p:nvSpPr>
        <p:spPr bwMode="auto">
          <a:xfrm>
            <a:off x="3584575" y="4029075"/>
            <a:ext cx="19939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FFE175"/>
                </a:solidFill>
                <a:latin typeface="Tahoma" pitchFamily="34" charset="0"/>
              </a:rPr>
              <a:t>Needed Set</a:t>
            </a:r>
          </a:p>
          <a:p>
            <a:pPr algn="ctr"/>
            <a:r>
              <a:rPr lang="en-US" sz="2800" dirty="0">
                <a:latin typeface="Tahoma" pitchFamily="34" charset="0"/>
              </a:rPr>
              <a:t>{a</a:t>
            </a:r>
            <a:r>
              <a:rPr lang="en-US" sz="2800" dirty="0" smtClean="0">
                <a:latin typeface="Tahoma" pitchFamily="34" charset="0"/>
              </a:rPr>
              <a:t>, </a:t>
            </a:r>
            <a:r>
              <a:rPr lang="en-US" sz="2800" dirty="0">
                <a:latin typeface="Tahoma" pitchFamily="34" charset="0"/>
              </a:rPr>
              <a:t>z}</a:t>
            </a:r>
            <a:r>
              <a:rPr lang="en-US" sz="2800" dirty="0">
                <a:solidFill>
                  <a:srgbClr val="FFE175"/>
                </a:solidFill>
                <a:latin typeface="Tahom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ChangeArrowheads="1"/>
          </p:cNvSpPr>
          <p:nvPr/>
        </p:nvSpPr>
        <p:spPr bwMode="auto">
          <a:xfrm>
            <a:off x="4022725" y="1439863"/>
            <a:ext cx="12827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a = x+y</a:t>
            </a:r>
          </a:p>
          <a:p>
            <a:endParaRPr lang="en-US">
              <a:latin typeface="Tahoma" pitchFamily="34" charset="0"/>
            </a:endParaRPr>
          </a:p>
          <a:p>
            <a:r>
              <a:rPr lang="en-US">
                <a:latin typeface="Tahoma" pitchFamily="34" charset="0"/>
              </a:rPr>
              <a:t>b = a+z</a:t>
            </a:r>
          </a:p>
          <a:p>
            <a:endParaRPr lang="en-US">
              <a:latin typeface="Tahoma" pitchFamily="34" charset="0"/>
            </a:endParaRPr>
          </a:p>
          <a:p>
            <a:r>
              <a:rPr lang="en-US">
                <a:latin typeface="Tahoma" pitchFamily="34" charset="0"/>
              </a:rPr>
              <a:t>c = a</a:t>
            </a:r>
          </a:p>
          <a:p>
            <a:r>
              <a:rPr lang="en-US">
                <a:latin typeface="Tahoma" pitchFamily="34" charset="0"/>
              </a:rPr>
              <a:t>a = b</a:t>
            </a:r>
          </a:p>
        </p:txBody>
      </p:sp>
      <p:sp>
        <p:nvSpPr>
          <p:cNvPr id="630787" name="Text Box 3"/>
          <p:cNvSpPr txBox="1">
            <a:spLocks noChangeArrowheads="1"/>
          </p:cNvSpPr>
          <p:nvPr/>
        </p:nvSpPr>
        <p:spPr bwMode="auto">
          <a:xfrm>
            <a:off x="1292225" y="447675"/>
            <a:ext cx="67262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Basic Block After , CSE Copy Propagation,</a:t>
            </a:r>
          </a:p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and Dead Code Elimination</a:t>
            </a:r>
          </a:p>
        </p:txBody>
      </p:sp>
      <p:sp>
        <p:nvSpPr>
          <p:cNvPr id="630788" name="AutoShape 4"/>
          <p:cNvSpPr>
            <a:spLocks noChangeArrowheads="1"/>
          </p:cNvSpPr>
          <p:nvPr/>
        </p:nvSpPr>
        <p:spPr bwMode="auto">
          <a:xfrm>
            <a:off x="3429000" y="16764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0789" name="Text Box 5"/>
          <p:cNvSpPr txBox="1">
            <a:spLocks noChangeArrowheads="1"/>
          </p:cNvSpPr>
          <p:nvPr/>
        </p:nvSpPr>
        <p:spPr bwMode="auto">
          <a:xfrm>
            <a:off x="3584575" y="4029075"/>
            <a:ext cx="19939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FFE175"/>
                </a:solidFill>
                <a:latin typeface="Tahoma" pitchFamily="34" charset="0"/>
              </a:rPr>
              <a:t>Needed Set</a:t>
            </a:r>
          </a:p>
          <a:p>
            <a:pPr algn="ctr"/>
            <a:r>
              <a:rPr lang="en-US" sz="2800" dirty="0" smtClean="0">
                <a:latin typeface="Tahoma" pitchFamily="34" charset="0"/>
              </a:rPr>
              <a:t>{x, y, z</a:t>
            </a:r>
            <a:r>
              <a:rPr lang="en-US" sz="2800" dirty="0">
                <a:latin typeface="Tahoma" pitchFamily="34" charset="0"/>
              </a:rPr>
              <a:t>}</a:t>
            </a:r>
            <a:r>
              <a:rPr lang="en-US" sz="2800" dirty="0">
                <a:solidFill>
                  <a:srgbClr val="FFE175"/>
                </a:solidFill>
                <a:latin typeface="Tahom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ChangeArrowheads="1"/>
          </p:cNvSpPr>
          <p:nvPr/>
        </p:nvSpPr>
        <p:spPr bwMode="auto">
          <a:xfrm>
            <a:off x="4022725" y="1439863"/>
            <a:ext cx="12827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a = x+y</a:t>
            </a:r>
          </a:p>
          <a:p>
            <a:endParaRPr lang="en-US">
              <a:latin typeface="Tahoma" pitchFamily="34" charset="0"/>
            </a:endParaRPr>
          </a:p>
          <a:p>
            <a:r>
              <a:rPr lang="en-US">
                <a:latin typeface="Tahoma" pitchFamily="34" charset="0"/>
              </a:rPr>
              <a:t>b = a+z</a:t>
            </a:r>
          </a:p>
          <a:p>
            <a:endParaRPr lang="en-US">
              <a:latin typeface="Tahoma" pitchFamily="34" charset="0"/>
            </a:endParaRPr>
          </a:p>
          <a:p>
            <a:r>
              <a:rPr lang="en-US">
                <a:latin typeface="Tahoma" pitchFamily="34" charset="0"/>
              </a:rPr>
              <a:t>c = a</a:t>
            </a:r>
          </a:p>
          <a:p>
            <a:r>
              <a:rPr lang="en-US">
                <a:latin typeface="Tahoma" pitchFamily="34" charset="0"/>
              </a:rPr>
              <a:t>a = b</a:t>
            </a:r>
          </a:p>
        </p:txBody>
      </p:sp>
      <p:sp>
        <p:nvSpPr>
          <p:cNvPr id="631811" name="Text Box 3"/>
          <p:cNvSpPr txBox="1">
            <a:spLocks noChangeArrowheads="1"/>
          </p:cNvSpPr>
          <p:nvPr/>
        </p:nvSpPr>
        <p:spPr bwMode="auto">
          <a:xfrm>
            <a:off x="1292225" y="447675"/>
            <a:ext cx="67262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Basic Block After , CSE Copy Propagation,</a:t>
            </a:r>
          </a:p>
          <a:p>
            <a:pPr algn="ctr"/>
            <a:r>
              <a:rPr lang="en-US" sz="2800">
                <a:solidFill>
                  <a:srgbClr val="FFE175"/>
                </a:solidFill>
                <a:latin typeface="Tahoma" pitchFamily="34" charset="0"/>
              </a:rPr>
              <a:t>and Dead Code Elimination</a:t>
            </a:r>
          </a:p>
        </p:txBody>
      </p:sp>
      <p:sp>
        <p:nvSpPr>
          <p:cNvPr id="631812" name="Text Box 4"/>
          <p:cNvSpPr txBox="1">
            <a:spLocks noChangeArrowheads="1"/>
          </p:cNvSpPr>
          <p:nvPr/>
        </p:nvSpPr>
        <p:spPr bwMode="auto">
          <a:xfrm>
            <a:off x="3584575" y="4029075"/>
            <a:ext cx="19939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FFE175"/>
                </a:solidFill>
                <a:latin typeface="Tahoma" pitchFamily="34" charset="0"/>
              </a:rPr>
              <a:t>Needed Set</a:t>
            </a:r>
          </a:p>
          <a:p>
            <a:pPr algn="ctr"/>
            <a:r>
              <a:rPr lang="en-US" sz="2800" dirty="0" smtClean="0">
                <a:latin typeface="Tahoma" pitchFamily="34" charset="0"/>
              </a:rPr>
              <a:t>{x, </a:t>
            </a:r>
            <a:r>
              <a:rPr lang="en-US" sz="2800" dirty="0">
                <a:latin typeface="Tahoma" pitchFamily="34" charset="0"/>
              </a:rPr>
              <a:t>y</a:t>
            </a:r>
            <a:r>
              <a:rPr lang="en-US" sz="2800" dirty="0" smtClean="0">
                <a:latin typeface="Tahoma" pitchFamily="34" charset="0"/>
              </a:rPr>
              <a:t>, </a:t>
            </a:r>
            <a:r>
              <a:rPr lang="en-US" sz="2800" dirty="0">
                <a:latin typeface="Tahoma" pitchFamily="34" charset="0"/>
              </a:rPr>
              <a:t>z}</a:t>
            </a:r>
            <a:r>
              <a:rPr lang="en-US" sz="2800" dirty="0">
                <a:solidFill>
                  <a:srgbClr val="FFE175"/>
                </a:solidFill>
                <a:latin typeface="Tahom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3300"/>
                </a:solidFill>
              </a:rPr>
              <a:t>Introduction</a:t>
            </a:r>
            <a:r>
              <a:rPr lang="en-US"/>
              <a:t> </a:t>
            </a:r>
          </a:p>
          <a:p>
            <a:r>
              <a:rPr lang="en-US">
                <a:solidFill>
                  <a:srgbClr val="FF3300"/>
                </a:solidFill>
              </a:rPr>
              <a:t>Basic Blocks</a:t>
            </a:r>
          </a:p>
          <a:p>
            <a:r>
              <a:rPr lang="en-US">
                <a:solidFill>
                  <a:srgbClr val="FF3300"/>
                </a:solidFill>
              </a:rPr>
              <a:t>Common Subexpression Elimination</a:t>
            </a:r>
          </a:p>
          <a:p>
            <a:r>
              <a:rPr lang="en-US">
                <a:solidFill>
                  <a:srgbClr val="FF3300"/>
                </a:solidFill>
              </a:rPr>
              <a:t>Copy Propagation</a:t>
            </a:r>
          </a:p>
          <a:p>
            <a:r>
              <a:rPr lang="en-US">
                <a:solidFill>
                  <a:srgbClr val="FF3300"/>
                </a:solidFill>
              </a:rPr>
              <a:t>Dead Code Elimination</a:t>
            </a:r>
          </a:p>
          <a:p>
            <a:r>
              <a:rPr lang="en-US">
                <a:solidFill>
                  <a:srgbClr val="FFFF00"/>
                </a:solidFill>
              </a:rPr>
              <a:t>Algebraic Simplification</a:t>
            </a:r>
          </a:p>
          <a:p>
            <a:r>
              <a:rPr lang="en-US"/>
              <a:t>Summary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Algebraic Simplification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Apply our knowledge from algebra, number theory etc. to simplify expressions</a:t>
            </a:r>
            <a:endParaRPr lang="en-US"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endParaRPr lang="en-US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Algebraic Simplification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Apply our knowledge from algebra, number theory etc. to simplify expressions</a:t>
            </a:r>
          </a:p>
          <a:p>
            <a:r>
              <a:rPr lang="en-US" dirty="0"/>
              <a:t>Example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 + 0		</a:t>
            </a:r>
            <a:r>
              <a:rPr lang="en-US" dirty="0">
                <a:sym typeface="Symbol" pitchFamily="18" charset="2"/>
              </a:rPr>
              <a:t>  a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ym typeface="Symbol" pitchFamily="18" charset="2"/>
              </a:rPr>
              <a:t>a * 1		  a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ym typeface="Symbol" pitchFamily="18" charset="2"/>
              </a:rPr>
              <a:t>a / 1		  a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ym typeface="Symbol" pitchFamily="18" charset="2"/>
              </a:rPr>
              <a:t>a * 0		  0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ym typeface="Symbol" pitchFamily="18" charset="2"/>
              </a:rPr>
              <a:t>0 - a 		  -a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ym typeface="Symbol" pitchFamily="18" charset="2"/>
              </a:rPr>
              <a:t>a + (-b)	</a:t>
            </a:r>
            <a:r>
              <a:rPr lang="en-US" dirty="0" smtClean="0">
                <a:sym typeface="Symbol" pitchFamily="18" charset="2"/>
              </a:rPr>
              <a:t>  </a:t>
            </a:r>
            <a:r>
              <a:rPr lang="en-US" dirty="0">
                <a:sym typeface="Symbol" pitchFamily="18" charset="2"/>
              </a:rPr>
              <a:t>a - b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ym typeface="Symbol" pitchFamily="18" charset="2"/>
              </a:rPr>
              <a:t>-(-a)		  a</a:t>
            </a:r>
          </a:p>
          <a:p>
            <a:pPr lvl="1">
              <a:lnSpc>
                <a:spcPct val="80000"/>
              </a:lnSpc>
            </a:pPr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Algebraic Simplification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Apply our knowledge from algebra, number theory etc. to simplify expressions</a:t>
            </a:r>
          </a:p>
          <a:p>
            <a:r>
              <a:rPr lang="en-US"/>
              <a:t>Example</a:t>
            </a:r>
          </a:p>
          <a:p>
            <a:pPr lvl="1">
              <a:lnSpc>
                <a:spcPct val="80000"/>
              </a:lnSpc>
            </a:pPr>
            <a:r>
              <a:rPr lang="en-US">
                <a:sym typeface="Symbol" pitchFamily="18" charset="2"/>
              </a:rPr>
              <a:t>a   true		  a</a:t>
            </a:r>
          </a:p>
          <a:p>
            <a:pPr lvl="1">
              <a:lnSpc>
                <a:spcPct val="80000"/>
              </a:lnSpc>
            </a:pPr>
            <a:r>
              <a:rPr lang="en-US">
                <a:sym typeface="Symbol" pitchFamily="18" charset="2"/>
              </a:rPr>
              <a:t>a   false		  false</a:t>
            </a:r>
          </a:p>
          <a:p>
            <a:pPr lvl="1">
              <a:lnSpc>
                <a:spcPct val="80000"/>
              </a:lnSpc>
            </a:pPr>
            <a:r>
              <a:rPr lang="en-US">
                <a:sym typeface="Symbol" pitchFamily="18" charset="2"/>
              </a:rPr>
              <a:t>a   true		  true</a:t>
            </a:r>
          </a:p>
          <a:p>
            <a:pPr lvl="1">
              <a:lnSpc>
                <a:spcPct val="80000"/>
              </a:lnSpc>
            </a:pPr>
            <a:r>
              <a:rPr lang="en-US">
                <a:sym typeface="Symbol" pitchFamily="18" charset="2"/>
              </a:rPr>
              <a:t>a   false		  a</a:t>
            </a:r>
          </a:p>
          <a:p>
            <a:pPr lvl="1">
              <a:lnSpc>
                <a:spcPct val="80000"/>
              </a:lnSpc>
            </a:pPr>
            <a:endParaRPr lang="en-US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Flow Graph</a:t>
            </a:r>
          </a:p>
        </p:txBody>
      </p:sp>
      <p:sp>
        <p:nvSpPr>
          <p:cNvPr id="5857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Nodes Represent Computation</a:t>
            </a:r>
          </a:p>
          <a:p>
            <a:pPr lvl="1"/>
            <a:r>
              <a:rPr lang="en-US" dirty="0"/>
              <a:t>Each Node is a Basic Block</a:t>
            </a:r>
          </a:p>
          <a:p>
            <a:pPr lvl="1"/>
            <a:r>
              <a:rPr lang="en-US" dirty="0"/>
              <a:t>Basic Block is a Sequence of Instructions with</a:t>
            </a:r>
          </a:p>
          <a:p>
            <a:pPr lvl="2"/>
            <a:r>
              <a:rPr lang="en-US" dirty="0"/>
              <a:t>No Branches Out Of Middle of Basic Block</a:t>
            </a:r>
          </a:p>
          <a:p>
            <a:pPr lvl="2"/>
            <a:r>
              <a:rPr lang="en-US" dirty="0"/>
              <a:t>No Branches Into Middle of Basic Block</a:t>
            </a:r>
          </a:p>
          <a:p>
            <a:pPr lvl="2"/>
            <a:r>
              <a:rPr lang="en-US" dirty="0"/>
              <a:t>Basic Blocks should be maximal</a:t>
            </a:r>
          </a:p>
          <a:p>
            <a:pPr lvl="1"/>
            <a:r>
              <a:rPr lang="en-US" dirty="0"/>
              <a:t>Execution of basic block starts with first instruction</a:t>
            </a:r>
          </a:p>
          <a:p>
            <a:pPr lvl="1"/>
            <a:r>
              <a:rPr lang="en-US" dirty="0"/>
              <a:t>Includes all instructions in basic block</a:t>
            </a:r>
          </a:p>
          <a:p>
            <a:r>
              <a:rPr lang="en-US" dirty="0"/>
              <a:t>Edges Represent Control Flow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Algebraic Simplification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Apply our knowledge from algebra, number theory etc. to simplify expressions</a:t>
            </a:r>
          </a:p>
          <a:p>
            <a:r>
              <a:rPr lang="en-US"/>
              <a:t>Example</a:t>
            </a:r>
          </a:p>
          <a:p>
            <a:pPr lvl="1">
              <a:lnSpc>
                <a:spcPct val="80000"/>
              </a:lnSpc>
            </a:pPr>
            <a:r>
              <a:rPr lang="en-US">
                <a:sym typeface="Symbol" pitchFamily="18" charset="2"/>
              </a:rPr>
              <a:t>a ^ 2			  a*a</a:t>
            </a:r>
          </a:p>
          <a:p>
            <a:pPr lvl="1">
              <a:lnSpc>
                <a:spcPct val="80000"/>
              </a:lnSpc>
            </a:pPr>
            <a:r>
              <a:rPr lang="en-US">
                <a:sym typeface="Symbol" pitchFamily="18" charset="2"/>
              </a:rPr>
              <a:t>a * 2			  a + a</a:t>
            </a:r>
          </a:p>
          <a:p>
            <a:pPr lvl="1">
              <a:lnSpc>
                <a:spcPct val="80000"/>
              </a:lnSpc>
            </a:pPr>
            <a:r>
              <a:rPr lang="en-US">
                <a:sym typeface="Symbol" pitchFamily="18" charset="2"/>
              </a:rPr>
              <a:t>a * 8			  a &lt;&lt; 3</a:t>
            </a:r>
          </a:p>
          <a:p>
            <a:pPr lvl="1">
              <a:lnSpc>
                <a:spcPct val="80000"/>
              </a:lnSpc>
            </a:pPr>
            <a:endParaRPr lang="en-US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Opportunities for </a:t>
            </a:r>
            <a:br>
              <a:rPr lang="en-US"/>
            </a:br>
            <a:r>
              <a:rPr lang="en-US"/>
              <a:t>Algebraic Simplification</a:t>
            </a:r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648200"/>
          </a:xfrm>
        </p:spPr>
        <p:txBody>
          <a:bodyPr/>
          <a:lstStyle/>
          <a:p>
            <a:r>
              <a:rPr lang="en-US" sz="2800"/>
              <a:t>In the code</a:t>
            </a:r>
          </a:p>
          <a:p>
            <a:pPr lvl="1"/>
            <a:r>
              <a:rPr lang="en-US" sz="2400"/>
              <a:t>Programmers are lazy to simplify expressions</a:t>
            </a:r>
          </a:p>
          <a:p>
            <a:pPr lvl="1"/>
            <a:r>
              <a:rPr lang="en-US" sz="2400"/>
              <a:t>Programs are more readable with full expressions</a:t>
            </a:r>
          </a:p>
          <a:p>
            <a:pPr lvl="2"/>
            <a:endParaRPr lang="en-US" sz="2000"/>
          </a:p>
          <a:p>
            <a:r>
              <a:rPr lang="en-US" sz="2800"/>
              <a:t>After compiler expansion</a:t>
            </a:r>
          </a:p>
          <a:p>
            <a:pPr lvl="1"/>
            <a:r>
              <a:rPr lang="en-US" sz="2400"/>
              <a:t>Example: Array read A[8][12] will get expanded to</a:t>
            </a:r>
          </a:p>
          <a:p>
            <a:pPr lvl="1"/>
            <a:r>
              <a:rPr lang="en-US" sz="2400"/>
              <a:t>*(Abase + 4*(12 + 8*256)) which can be simplified</a:t>
            </a:r>
          </a:p>
          <a:p>
            <a:pPr lvl="2"/>
            <a:endParaRPr lang="en-US" sz="2000"/>
          </a:p>
          <a:p>
            <a:r>
              <a:rPr lang="en-US" sz="2800"/>
              <a:t>After other optimizations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1143000"/>
          </a:xfrm>
        </p:spPr>
        <p:txBody>
          <a:bodyPr/>
          <a:lstStyle/>
          <a:p>
            <a:r>
              <a:rPr lang="en-US"/>
              <a:t>Usefulness of Algebraic Simplification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4572000"/>
          </a:xfrm>
        </p:spPr>
        <p:txBody>
          <a:bodyPr/>
          <a:lstStyle/>
          <a:p>
            <a:r>
              <a:rPr lang="en-US"/>
              <a:t>Reduces the number of instructions</a:t>
            </a:r>
          </a:p>
          <a:p>
            <a:r>
              <a:rPr lang="en-US"/>
              <a:t>Uses less expensive instructions</a:t>
            </a:r>
          </a:p>
          <a:p>
            <a:r>
              <a:rPr lang="en-US"/>
              <a:t>Enable other optimizations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 a data-flow optimization!</a:t>
            </a:r>
          </a:p>
          <a:p>
            <a:r>
              <a:rPr lang="en-US"/>
              <a:t>Find candidates that matches the simplification rules and simplify the expression trees</a:t>
            </a:r>
          </a:p>
          <a:p>
            <a:r>
              <a:rPr lang="en-US"/>
              <a:t>Candidates may not be obvious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 a data-flow optimization!</a:t>
            </a:r>
          </a:p>
          <a:p>
            <a:r>
              <a:rPr lang="en-US"/>
              <a:t>Find candidates that matches the simplification rules and simplify the expression trees</a:t>
            </a:r>
          </a:p>
          <a:p>
            <a:r>
              <a:rPr lang="en-US"/>
              <a:t>Candidates may not be obvious</a:t>
            </a:r>
          </a:p>
          <a:p>
            <a:pPr lvl="1"/>
            <a:r>
              <a:rPr lang="en-US"/>
              <a:t>Example</a:t>
            </a:r>
            <a:br>
              <a:rPr lang="en-US"/>
            </a:br>
            <a:r>
              <a:rPr lang="en-US">
                <a:solidFill>
                  <a:srgbClr val="CCFFFF"/>
                </a:solidFill>
              </a:rPr>
              <a:t>a + b - a</a:t>
            </a:r>
          </a:p>
        </p:txBody>
      </p:sp>
      <p:sp>
        <p:nvSpPr>
          <p:cNvPr id="666628" name="Text Box 4"/>
          <p:cNvSpPr txBox="1">
            <a:spLocks noChangeArrowheads="1"/>
          </p:cNvSpPr>
          <p:nvPr/>
        </p:nvSpPr>
        <p:spPr bwMode="auto">
          <a:xfrm>
            <a:off x="3776663" y="5105400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666629" name="Text Box 5"/>
          <p:cNvSpPr txBox="1">
            <a:spLocks noChangeArrowheads="1"/>
          </p:cNvSpPr>
          <p:nvPr/>
        </p:nvSpPr>
        <p:spPr bwMode="auto">
          <a:xfrm>
            <a:off x="4614863" y="50292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666630" name="Text Box 6"/>
          <p:cNvSpPr txBox="1">
            <a:spLocks noChangeArrowheads="1"/>
          </p:cNvSpPr>
          <p:nvPr/>
        </p:nvSpPr>
        <p:spPr bwMode="auto">
          <a:xfrm>
            <a:off x="4233863" y="5943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666631" name="Text Box 7"/>
          <p:cNvSpPr txBox="1">
            <a:spLocks noChangeArrowheads="1"/>
          </p:cNvSpPr>
          <p:nvPr/>
        </p:nvSpPr>
        <p:spPr bwMode="auto">
          <a:xfrm>
            <a:off x="5164138" y="5902325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666632" name="Line 8"/>
          <p:cNvSpPr>
            <a:spLocks noChangeShapeType="1"/>
          </p:cNvSpPr>
          <p:nvPr/>
        </p:nvSpPr>
        <p:spPr bwMode="auto">
          <a:xfrm flipH="1">
            <a:off x="3944938" y="4759325"/>
            <a:ext cx="381000" cy="4572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633" name="Line 9"/>
          <p:cNvSpPr>
            <a:spLocks noChangeShapeType="1"/>
          </p:cNvSpPr>
          <p:nvPr/>
        </p:nvSpPr>
        <p:spPr bwMode="auto">
          <a:xfrm>
            <a:off x="4402138" y="4759325"/>
            <a:ext cx="304800" cy="4572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634" name="Text Box 10"/>
          <p:cNvSpPr txBox="1">
            <a:spLocks noChangeArrowheads="1"/>
          </p:cNvSpPr>
          <p:nvPr/>
        </p:nvSpPr>
        <p:spPr bwMode="auto">
          <a:xfrm>
            <a:off x="4233863" y="43434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666635" name="Line 11"/>
          <p:cNvSpPr>
            <a:spLocks noChangeShapeType="1"/>
          </p:cNvSpPr>
          <p:nvPr/>
        </p:nvSpPr>
        <p:spPr bwMode="auto">
          <a:xfrm flipH="1">
            <a:off x="4402138" y="5368925"/>
            <a:ext cx="304800" cy="609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636" name="Line 12"/>
          <p:cNvSpPr>
            <a:spLocks noChangeShapeType="1"/>
          </p:cNvSpPr>
          <p:nvPr/>
        </p:nvSpPr>
        <p:spPr bwMode="auto">
          <a:xfrm>
            <a:off x="4783138" y="5368925"/>
            <a:ext cx="457200" cy="609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knowledge about operators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Commutative operators</a:t>
            </a:r>
          </a:p>
          <a:p>
            <a:pPr lvl="1">
              <a:lnSpc>
                <a:spcPct val="80000"/>
              </a:lnSpc>
            </a:pPr>
            <a:r>
              <a:rPr lang="en-US">
                <a:sym typeface="Symbol" pitchFamily="18" charset="2"/>
              </a:rPr>
              <a:t></a:t>
            </a:r>
            <a:r>
              <a:rPr lang="en-US">
                <a:solidFill>
                  <a:srgbClr val="CCFFFF"/>
                </a:solidFill>
                <a:sym typeface="Symbol" pitchFamily="18" charset="2"/>
              </a:rPr>
              <a:t>a </a:t>
            </a:r>
            <a:r>
              <a:rPr lang="en-US" b="1">
                <a:solidFill>
                  <a:srgbClr val="CCFFFF"/>
                </a:solidFill>
                <a:sym typeface="Symbol" pitchFamily="18" charset="2"/>
              </a:rPr>
              <a:t>op</a:t>
            </a:r>
            <a:r>
              <a:rPr lang="en-US">
                <a:solidFill>
                  <a:srgbClr val="CCFFFF"/>
                </a:solidFill>
                <a:sym typeface="Symbol" pitchFamily="18" charset="2"/>
              </a:rPr>
              <a:t> b = b </a:t>
            </a:r>
            <a:r>
              <a:rPr lang="en-US" b="1">
                <a:solidFill>
                  <a:srgbClr val="CCFFFF"/>
                </a:solidFill>
                <a:sym typeface="Symbol" pitchFamily="18" charset="2"/>
              </a:rPr>
              <a:t>op</a:t>
            </a:r>
            <a:r>
              <a:rPr lang="en-US">
                <a:solidFill>
                  <a:srgbClr val="CCFFFF"/>
                </a:solidFill>
                <a:sym typeface="Symbol" pitchFamily="18" charset="2"/>
              </a:rPr>
              <a:t> a</a:t>
            </a:r>
            <a:r>
              <a:rPr lang="en-US">
                <a:sym typeface="Symbol" pitchFamily="18" charset="2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>
                <a:sym typeface="Symbol" pitchFamily="18" charset="2"/>
              </a:rPr>
              <a:t>	 	</a:t>
            </a:r>
          </a:p>
          <a:p>
            <a:pPr>
              <a:lnSpc>
                <a:spcPct val="80000"/>
              </a:lnSpc>
            </a:pPr>
            <a:r>
              <a:rPr lang="en-US">
                <a:sym typeface="Symbol" pitchFamily="18" charset="2"/>
              </a:rPr>
              <a:t>Associative operators</a:t>
            </a:r>
          </a:p>
          <a:p>
            <a:pPr lvl="1">
              <a:lnSpc>
                <a:spcPct val="80000"/>
              </a:lnSpc>
            </a:pPr>
            <a:r>
              <a:rPr lang="en-US">
                <a:sym typeface="Symbol" pitchFamily="18" charset="2"/>
              </a:rPr>
              <a:t></a:t>
            </a:r>
            <a:r>
              <a:rPr lang="en-US">
                <a:solidFill>
                  <a:srgbClr val="CCFFFF"/>
                </a:solidFill>
                <a:sym typeface="Symbol" pitchFamily="18" charset="2"/>
              </a:rPr>
              <a:t>(a </a:t>
            </a:r>
            <a:r>
              <a:rPr lang="en-US" b="1">
                <a:solidFill>
                  <a:srgbClr val="CCFFFF"/>
                </a:solidFill>
                <a:sym typeface="Symbol" pitchFamily="18" charset="2"/>
              </a:rPr>
              <a:t>op</a:t>
            </a:r>
            <a:r>
              <a:rPr lang="en-US">
                <a:solidFill>
                  <a:srgbClr val="CCFFFF"/>
                </a:solidFill>
                <a:sym typeface="Symbol" pitchFamily="18" charset="2"/>
              </a:rPr>
              <a:t> b) </a:t>
            </a:r>
            <a:r>
              <a:rPr lang="en-US" b="1">
                <a:solidFill>
                  <a:srgbClr val="CCFFFF"/>
                </a:solidFill>
                <a:sym typeface="Symbol" pitchFamily="18" charset="2"/>
              </a:rPr>
              <a:t>op</a:t>
            </a:r>
            <a:r>
              <a:rPr lang="en-US">
                <a:solidFill>
                  <a:srgbClr val="CCFFFF"/>
                </a:solidFill>
                <a:sym typeface="Symbol" pitchFamily="18" charset="2"/>
              </a:rPr>
              <a:t> c = b </a:t>
            </a:r>
            <a:r>
              <a:rPr lang="en-US" b="1">
                <a:solidFill>
                  <a:srgbClr val="CCFFFF"/>
                </a:solidFill>
                <a:sym typeface="Symbol" pitchFamily="18" charset="2"/>
              </a:rPr>
              <a:t>op</a:t>
            </a:r>
            <a:r>
              <a:rPr lang="en-US">
                <a:solidFill>
                  <a:srgbClr val="CCFFFF"/>
                </a:solidFill>
                <a:sym typeface="Symbol" pitchFamily="18" charset="2"/>
              </a:rPr>
              <a:t> (a </a:t>
            </a:r>
            <a:r>
              <a:rPr lang="en-US" b="1">
                <a:solidFill>
                  <a:srgbClr val="CCFFFF"/>
                </a:solidFill>
                <a:sym typeface="Symbol" pitchFamily="18" charset="2"/>
              </a:rPr>
              <a:t>op</a:t>
            </a:r>
            <a:r>
              <a:rPr lang="en-US">
                <a:solidFill>
                  <a:srgbClr val="CCFFFF"/>
                </a:solidFill>
                <a:sym typeface="Symbol" pitchFamily="18" charset="2"/>
              </a:rPr>
              <a:t> c)</a:t>
            </a:r>
            <a:r>
              <a:rPr lang="en-US">
                <a:sym typeface="Symbol" pitchFamily="18" charset="2"/>
              </a:rPr>
              <a:t> 	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Format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expression trees into a canonical format</a:t>
            </a:r>
          </a:p>
          <a:p>
            <a:pPr lvl="1"/>
            <a:r>
              <a:rPr lang="en-US" dirty="0"/>
              <a:t>Sum of </a:t>
            </a:r>
            <a:r>
              <a:rPr lang="en-US" dirty="0" smtClean="0"/>
              <a:t>multiplicands</a:t>
            </a:r>
          </a:p>
          <a:p>
            <a:pPr lvl="1"/>
            <a:r>
              <a:rPr lang="en-US" dirty="0" smtClean="0"/>
              <a:t>Variables/terms in a canonical order</a:t>
            </a:r>
            <a:endParaRPr lang="en-US" dirty="0"/>
          </a:p>
          <a:p>
            <a:pPr lvl="1"/>
            <a:r>
              <a:rPr lang="en-US" dirty="0"/>
              <a:t>Example</a:t>
            </a:r>
            <a:br>
              <a:rPr lang="en-US" dirty="0"/>
            </a:br>
            <a:r>
              <a:rPr lang="en-US" dirty="0">
                <a:solidFill>
                  <a:srgbClr val="CCFFFF"/>
                </a:solidFill>
              </a:rPr>
              <a:t>(a+3)*(a+8)*4  </a:t>
            </a:r>
            <a:r>
              <a:rPr lang="en-US" dirty="0">
                <a:solidFill>
                  <a:srgbClr val="CCFFFF"/>
                </a:solidFill>
                <a:sym typeface="Symbol" pitchFamily="18" charset="2"/>
              </a:rPr>
              <a:t> 4*a*a+44*a+96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pPr lvl="1"/>
            <a:r>
              <a:rPr lang="en-US" dirty="0">
                <a:sym typeface="Symbol" pitchFamily="18" charset="2"/>
              </a:rPr>
              <a:t>Section 12.3.1 of whale book talks about this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Effects on the Numerical Stability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algebraic simplifications may produce incorrect results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Effects on the Numerical Stability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algebraic simplifications may produce incorrect results</a:t>
            </a:r>
          </a:p>
          <a:p>
            <a:r>
              <a:rPr lang="en-US"/>
              <a:t>Example</a:t>
            </a:r>
          </a:p>
          <a:p>
            <a:pPr lvl="1"/>
            <a:r>
              <a:rPr lang="en-US">
                <a:solidFill>
                  <a:srgbClr val="CCFFFF"/>
                </a:solidFill>
              </a:rPr>
              <a:t>(a / b)*0 + c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Effects on the Numerical Stability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algebraic simplifications may produce incorrect results</a:t>
            </a:r>
          </a:p>
          <a:p>
            <a:r>
              <a:rPr lang="en-US"/>
              <a:t>Example</a:t>
            </a:r>
          </a:p>
          <a:p>
            <a:pPr lvl="1"/>
            <a:r>
              <a:rPr lang="en-US">
                <a:solidFill>
                  <a:srgbClr val="CCFFFF"/>
                </a:solidFill>
              </a:rPr>
              <a:t>(a / b)*0 + c</a:t>
            </a:r>
          </a:p>
          <a:p>
            <a:pPr lvl="1"/>
            <a:r>
              <a:rPr lang="en-US"/>
              <a:t>we can simplify this to  c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5486400" cy="1143000"/>
          </a:xfrm>
        </p:spPr>
        <p:txBody>
          <a:bodyPr/>
          <a:lstStyle/>
          <a:p>
            <a:r>
              <a:rPr lang="en-US"/>
              <a:t>Control Flow Graph</a:t>
            </a:r>
          </a:p>
        </p:txBody>
      </p:sp>
      <p:sp>
        <p:nvSpPr>
          <p:cNvPr id="586755" name="Rectangle 3"/>
          <p:cNvSpPr>
            <a:spLocks noChangeArrowheads="1"/>
          </p:cNvSpPr>
          <p:nvPr/>
        </p:nvSpPr>
        <p:spPr bwMode="auto">
          <a:xfrm>
            <a:off x="381000" y="1447800"/>
            <a:ext cx="3352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solidFill>
                  <a:srgbClr val="CCFFFF"/>
                </a:solidFill>
                <a:latin typeface="Tahoma" pitchFamily="34" charset="0"/>
              </a:rPr>
              <a:t>into add(n, k) { </a:t>
            </a:r>
          </a:p>
          <a:p>
            <a:pPr marL="342900" indent="-342900">
              <a:spcBef>
                <a:spcPct val="20000"/>
              </a:spcBef>
            </a:pPr>
            <a:r>
              <a:rPr lang="en-US">
                <a:solidFill>
                  <a:srgbClr val="CCFFFF"/>
                </a:solidFill>
                <a:latin typeface="Tahoma" pitchFamily="34" charset="0"/>
              </a:rPr>
              <a:t>	s = 0; a = 4; i = 0;</a:t>
            </a:r>
          </a:p>
          <a:p>
            <a:pPr marL="342900" indent="-342900">
              <a:spcBef>
                <a:spcPct val="20000"/>
              </a:spcBef>
            </a:pPr>
            <a:r>
              <a:rPr lang="en-US">
                <a:solidFill>
                  <a:srgbClr val="CCFFFF"/>
                </a:solidFill>
                <a:latin typeface="Tahoma" pitchFamily="34" charset="0"/>
              </a:rPr>
              <a:t>	if (k == 0) </a:t>
            </a:r>
          </a:p>
          <a:p>
            <a:pPr marL="342900" indent="-342900">
              <a:spcBef>
                <a:spcPct val="20000"/>
              </a:spcBef>
            </a:pPr>
            <a:r>
              <a:rPr lang="en-US">
                <a:solidFill>
                  <a:srgbClr val="CCFFFF"/>
                </a:solidFill>
                <a:latin typeface="Tahoma" pitchFamily="34" charset="0"/>
              </a:rPr>
              <a:t>		b = 1;</a:t>
            </a:r>
          </a:p>
          <a:p>
            <a:pPr marL="342900" indent="-342900">
              <a:spcBef>
                <a:spcPct val="20000"/>
              </a:spcBef>
            </a:pPr>
            <a:r>
              <a:rPr lang="en-US">
                <a:solidFill>
                  <a:srgbClr val="CCFFFF"/>
                </a:solidFill>
                <a:latin typeface="Tahoma" pitchFamily="34" charset="0"/>
              </a:rPr>
              <a:t>	else </a:t>
            </a:r>
          </a:p>
          <a:p>
            <a:pPr marL="342900" indent="-342900">
              <a:spcBef>
                <a:spcPct val="20000"/>
              </a:spcBef>
            </a:pPr>
            <a:r>
              <a:rPr lang="en-US">
                <a:solidFill>
                  <a:srgbClr val="CCFFFF"/>
                </a:solidFill>
                <a:latin typeface="Tahoma" pitchFamily="34" charset="0"/>
              </a:rPr>
              <a:t>		b = 2;</a:t>
            </a:r>
          </a:p>
          <a:p>
            <a:pPr marL="342900" indent="-342900">
              <a:spcBef>
                <a:spcPct val="20000"/>
              </a:spcBef>
            </a:pPr>
            <a:r>
              <a:rPr lang="en-US">
                <a:solidFill>
                  <a:srgbClr val="CCFFFF"/>
                </a:solidFill>
                <a:latin typeface="Tahoma" pitchFamily="34" charset="0"/>
              </a:rPr>
              <a:t>	while (i &lt; n) { </a:t>
            </a:r>
          </a:p>
          <a:p>
            <a:pPr marL="342900" indent="-342900">
              <a:spcBef>
                <a:spcPct val="20000"/>
              </a:spcBef>
            </a:pPr>
            <a:r>
              <a:rPr lang="en-US">
                <a:solidFill>
                  <a:srgbClr val="CCFFFF"/>
                </a:solidFill>
                <a:latin typeface="Tahoma" pitchFamily="34" charset="0"/>
              </a:rPr>
              <a:t>		s = s + a*b;</a:t>
            </a:r>
          </a:p>
          <a:p>
            <a:pPr marL="342900" indent="-342900">
              <a:spcBef>
                <a:spcPct val="20000"/>
              </a:spcBef>
            </a:pPr>
            <a:r>
              <a:rPr lang="en-US">
                <a:solidFill>
                  <a:srgbClr val="CCFFFF"/>
                </a:solidFill>
                <a:latin typeface="Tahoma" pitchFamily="34" charset="0"/>
              </a:rPr>
              <a:t>		i = i + 1;</a:t>
            </a:r>
          </a:p>
          <a:p>
            <a:pPr marL="342900" indent="-342900">
              <a:spcBef>
                <a:spcPct val="20000"/>
              </a:spcBef>
            </a:pPr>
            <a:r>
              <a:rPr lang="en-US">
                <a:solidFill>
                  <a:srgbClr val="CCFFFF"/>
                </a:solidFill>
                <a:latin typeface="Tahoma" pitchFamily="34" charset="0"/>
              </a:rPr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en-US">
                <a:solidFill>
                  <a:srgbClr val="CCFFFF"/>
                </a:solidFill>
                <a:latin typeface="Tahoma" pitchFamily="34" charset="0"/>
              </a:rPr>
              <a:t>	return s;</a:t>
            </a:r>
          </a:p>
          <a:p>
            <a:pPr marL="342900" indent="-342900">
              <a:spcBef>
                <a:spcPct val="20000"/>
              </a:spcBef>
            </a:pPr>
            <a:r>
              <a:rPr lang="en-US">
                <a:solidFill>
                  <a:srgbClr val="CCFFFF"/>
                </a:solidFill>
                <a:latin typeface="Tahoma" pitchFamily="34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en-US">
                <a:solidFill>
                  <a:srgbClr val="CCFFFF"/>
                </a:solidFill>
                <a:latin typeface="Tahoma" pitchFamily="34" charset="0"/>
              </a:rPr>
              <a:t>	</a:t>
            </a:r>
          </a:p>
        </p:txBody>
      </p:sp>
      <p:sp>
        <p:nvSpPr>
          <p:cNvPr id="586756" name="Rectangle 4"/>
          <p:cNvSpPr>
            <a:spLocks noChangeArrowheads="1"/>
          </p:cNvSpPr>
          <p:nvPr/>
        </p:nvSpPr>
        <p:spPr bwMode="auto">
          <a:xfrm>
            <a:off x="6096000" y="457200"/>
            <a:ext cx="14478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>
                <a:latin typeface="Tahoma" pitchFamily="34" charset="0"/>
              </a:rPr>
              <a:t>s = 0;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>
                <a:latin typeface="Tahoma" pitchFamily="34" charset="0"/>
              </a:rPr>
              <a:t>a = 4;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>
                <a:latin typeface="Tahoma" pitchFamily="34" charset="0"/>
              </a:rPr>
              <a:t>i = 0;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>
                <a:latin typeface="Tahoma" pitchFamily="34" charset="0"/>
              </a:rPr>
              <a:t>k == 0</a:t>
            </a:r>
          </a:p>
          <a:p>
            <a:pPr marL="342900" indent="-342900" algn="ctr">
              <a:spcBef>
                <a:spcPct val="2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586757" name="Rectangle 5"/>
          <p:cNvSpPr>
            <a:spLocks noChangeArrowheads="1"/>
          </p:cNvSpPr>
          <p:nvPr/>
        </p:nvSpPr>
        <p:spPr bwMode="auto">
          <a:xfrm>
            <a:off x="7086600" y="31242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>
                <a:latin typeface="Tahoma" pitchFamily="34" charset="0"/>
              </a:rPr>
              <a:t>b = 1;</a:t>
            </a:r>
          </a:p>
        </p:txBody>
      </p:sp>
      <p:sp>
        <p:nvSpPr>
          <p:cNvPr id="586758" name="Rectangle 6"/>
          <p:cNvSpPr>
            <a:spLocks noChangeArrowheads="1"/>
          </p:cNvSpPr>
          <p:nvPr/>
        </p:nvSpPr>
        <p:spPr bwMode="auto">
          <a:xfrm>
            <a:off x="5562600" y="31242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>
                <a:latin typeface="Tahoma" pitchFamily="34" charset="0"/>
              </a:rPr>
              <a:t>b = 2;</a:t>
            </a:r>
          </a:p>
        </p:txBody>
      </p:sp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6324600" y="40386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>
                <a:latin typeface="Tahoma" pitchFamily="34" charset="0"/>
              </a:rPr>
              <a:t>i &lt; n</a:t>
            </a:r>
          </a:p>
        </p:txBody>
      </p:sp>
      <p:sp>
        <p:nvSpPr>
          <p:cNvPr id="586760" name="Rectangle 8"/>
          <p:cNvSpPr>
            <a:spLocks noChangeArrowheads="1"/>
          </p:cNvSpPr>
          <p:nvPr/>
        </p:nvSpPr>
        <p:spPr bwMode="auto">
          <a:xfrm>
            <a:off x="4953000" y="4724400"/>
            <a:ext cx="2057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dirty="0">
                <a:latin typeface="Tahoma" pitchFamily="34" charset="0"/>
              </a:rPr>
              <a:t>s = s + a*b;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dirty="0" err="1">
                <a:latin typeface="Tahoma" pitchFamily="34" charset="0"/>
              </a:rPr>
              <a:t>i</a:t>
            </a:r>
            <a:r>
              <a:rPr lang="en-US" dirty="0">
                <a:latin typeface="Tahoma" pitchFamily="34" charset="0"/>
              </a:rPr>
              <a:t> = </a:t>
            </a:r>
            <a:r>
              <a:rPr lang="en-US" dirty="0" err="1">
                <a:latin typeface="Tahoma" pitchFamily="34" charset="0"/>
              </a:rPr>
              <a:t>i</a:t>
            </a:r>
            <a:r>
              <a:rPr lang="en-US" dirty="0">
                <a:latin typeface="Tahoma" pitchFamily="34" charset="0"/>
              </a:rPr>
              <a:t> + 1;</a:t>
            </a:r>
          </a:p>
        </p:txBody>
      </p:sp>
      <p:sp>
        <p:nvSpPr>
          <p:cNvPr id="586761" name="Rectangle 9"/>
          <p:cNvSpPr>
            <a:spLocks noChangeArrowheads="1"/>
          </p:cNvSpPr>
          <p:nvPr/>
        </p:nvSpPr>
        <p:spPr bwMode="auto">
          <a:xfrm>
            <a:off x="7162800" y="4953000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>
                <a:latin typeface="Tahoma" pitchFamily="34" charset="0"/>
              </a:rPr>
              <a:t>return s;</a:t>
            </a:r>
          </a:p>
        </p:txBody>
      </p:sp>
      <p:cxnSp>
        <p:nvCxnSpPr>
          <p:cNvPr id="586762" name="AutoShape 10"/>
          <p:cNvCxnSpPr>
            <a:cxnSpLocks noChangeShapeType="1"/>
            <a:stCxn id="586758" idx="2"/>
            <a:endCxn id="586759" idx="0"/>
          </p:cNvCxnSpPr>
          <p:nvPr/>
        </p:nvCxnSpPr>
        <p:spPr bwMode="auto">
          <a:xfrm>
            <a:off x="6096000" y="3581400"/>
            <a:ext cx="762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86763" name="AutoShape 11"/>
          <p:cNvCxnSpPr>
            <a:cxnSpLocks noChangeShapeType="1"/>
            <a:stCxn id="586757" idx="2"/>
            <a:endCxn id="586759" idx="0"/>
          </p:cNvCxnSpPr>
          <p:nvPr/>
        </p:nvCxnSpPr>
        <p:spPr bwMode="auto">
          <a:xfrm flipH="1">
            <a:off x="6858000" y="3581400"/>
            <a:ext cx="762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86764" name="AutoShape 12"/>
          <p:cNvCxnSpPr>
            <a:cxnSpLocks noChangeShapeType="1"/>
            <a:stCxn id="586759" idx="3"/>
            <a:endCxn id="586761" idx="0"/>
          </p:cNvCxnSpPr>
          <p:nvPr/>
        </p:nvCxnSpPr>
        <p:spPr bwMode="auto">
          <a:xfrm>
            <a:off x="7391400" y="4267200"/>
            <a:ext cx="647700" cy="6858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86765" name="AutoShape 13"/>
          <p:cNvCxnSpPr>
            <a:cxnSpLocks noChangeShapeType="1"/>
            <a:stCxn id="586759" idx="1"/>
            <a:endCxn id="586760" idx="0"/>
          </p:cNvCxnSpPr>
          <p:nvPr/>
        </p:nvCxnSpPr>
        <p:spPr bwMode="auto">
          <a:xfrm rot="10800000" flipV="1">
            <a:off x="5981700" y="4267200"/>
            <a:ext cx="342900" cy="457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86767" name="AutoShape 15"/>
          <p:cNvCxnSpPr>
            <a:cxnSpLocks noChangeShapeType="1"/>
            <a:stCxn id="586756" idx="2"/>
            <a:endCxn id="586757" idx="0"/>
          </p:cNvCxnSpPr>
          <p:nvPr/>
        </p:nvCxnSpPr>
        <p:spPr bwMode="auto">
          <a:xfrm>
            <a:off x="6819900" y="2362200"/>
            <a:ext cx="8001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86768" name="AutoShape 16"/>
          <p:cNvCxnSpPr>
            <a:cxnSpLocks noChangeShapeType="1"/>
            <a:stCxn id="586756" idx="2"/>
            <a:endCxn id="586758" idx="0"/>
          </p:cNvCxnSpPr>
          <p:nvPr/>
        </p:nvCxnSpPr>
        <p:spPr bwMode="auto">
          <a:xfrm flipH="1">
            <a:off x="6096000" y="2362200"/>
            <a:ext cx="7239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" name="AutoShape 14"/>
          <p:cNvCxnSpPr>
            <a:cxnSpLocks noChangeShapeType="1"/>
          </p:cNvCxnSpPr>
          <p:nvPr/>
        </p:nvCxnSpPr>
        <p:spPr bwMode="auto">
          <a:xfrm rot="5400000" flipH="1" flipV="1">
            <a:off x="5222081" y="4531519"/>
            <a:ext cx="1785938" cy="800100"/>
          </a:xfrm>
          <a:prstGeom prst="curvedConnector5">
            <a:avLst>
              <a:gd name="adj1" fmla="val -23556"/>
              <a:gd name="adj2" fmla="val -213992"/>
              <a:gd name="adj3" fmla="val 11280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Effects on the Numerical Stability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algebraic simplifications may produce incorrect results</a:t>
            </a:r>
          </a:p>
          <a:p>
            <a:r>
              <a:rPr lang="en-US"/>
              <a:t>Example</a:t>
            </a:r>
          </a:p>
          <a:p>
            <a:pPr lvl="1"/>
            <a:r>
              <a:rPr lang="en-US">
                <a:solidFill>
                  <a:srgbClr val="CCFFFF"/>
                </a:solidFill>
              </a:rPr>
              <a:t>(a / b)*0 + c</a:t>
            </a:r>
          </a:p>
          <a:p>
            <a:pPr lvl="1"/>
            <a:r>
              <a:rPr lang="en-US"/>
              <a:t>we can simplify this to  c</a:t>
            </a:r>
          </a:p>
          <a:p>
            <a:pPr lvl="1"/>
            <a:r>
              <a:rPr lang="en-US"/>
              <a:t>But what about when b = 0</a:t>
            </a:r>
            <a:br>
              <a:rPr lang="en-US"/>
            </a:br>
            <a:r>
              <a:rPr lang="en-US"/>
              <a:t>should be a exception, but we’ll get a result!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3300"/>
                </a:solidFill>
              </a:rPr>
              <a:t>Introduction</a:t>
            </a:r>
            <a:r>
              <a:rPr lang="en-US"/>
              <a:t> </a:t>
            </a:r>
          </a:p>
          <a:p>
            <a:r>
              <a:rPr lang="en-US">
                <a:solidFill>
                  <a:srgbClr val="FF3300"/>
                </a:solidFill>
              </a:rPr>
              <a:t>Basic Blocks</a:t>
            </a:r>
          </a:p>
          <a:p>
            <a:r>
              <a:rPr lang="en-US">
                <a:solidFill>
                  <a:srgbClr val="FF3300"/>
                </a:solidFill>
              </a:rPr>
              <a:t>Common Subexpression Elimination</a:t>
            </a:r>
          </a:p>
          <a:p>
            <a:r>
              <a:rPr lang="en-US">
                <a:solidFill>
                  <a:srgbClr val="FF3300"/>
                </a:solidFill>
              </a:rPr>
              <a:t>Copy Propagation</a:t>
            </a:r>
          </a:p>
          <a:p>
            <a:r>
              <a:rPr lang="en-US">
                <a:solidFill>
                  <a:srgbClr val="FF3300"/>
                </a:solidFill>
              </a:rPr>
              <a:t>Dead Code Elimination</a:t>
            </a:r>
          </a:p>
          <a:p>
            <a:r>
              <a:rPr lang="en-US">
                <a:solidFill>
                  <a:srgbClr val="FF3300"/>
                </a:solidFill>
              </a:rPr>
              <a:t>Algebraic Simplification</a:t>
            </a:r>
          </a:p>
          <a:p>
            <a:r>
              <a:rPr lang="en-US">
                <a:solidFill>
                  <a:srgbClr val="FFFF00"/>
                </a:solidFill>
              </a:rPr>
              <a:t>Summary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Interesting Properties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Analysis and Transformation Algorithms Symbolically Simulate Execution of Program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CSE and Copy Propagation go forward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Dead Code Elimination goes backwards</a:t>
            </a:r>
          </a:p>
          <a:p>
            <a:pPr lvl="3"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2800"/>
              <a:t>Transformations stacked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Group of basic transformations work together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Often, one transformation creates inefficient code that is cleaned up by following transformations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Transformations can be useful even if original code may not benefit from transformation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Basic Block Transformations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Constant Propagation</a:t>
            </a:r>
          </a:p>
          <a:p>
            <a:r>
              <a:rPr lang="en-US"/>
              <a:t>Strength Reduction</a:t>
            </a:r>
          </a:p>
          <a:p>
            <a:pPr lvl="1"/>
            <a:r>
              <a:rPr lang="en-US">
                <a:solidFill>
                  <a:srgbClr val="CCFFFF"/>
                </a:solidFill>
              </a:rPr>
              <a:t>a&lt;&lt;2 = a*4; a+a+a = 3*a;</a:t>
            </a:r>
          </a:p>
          <a:p>
            <a:r>
              <a:rPr lang="en-US"/>
              <a:t>Do these in unified transformation framework, not in earlier or later phases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Basic block analyses and transformations</a:t>
            </a:r>
          </a:p>
          <a:p>
            <a:pPr>
              <a:lnSpc>
                <a:spcPct val="90000"/>
              </a:lnSpc>
            </a:pPr>
            <a:r>
              <a:rPr lang="en-US" sz="2400"/>
              <a:t>Symbolically simulate execution of program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Forward (CSE, copy prop, constant prop)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Backward (Dead code elimination)</a:t>
            </a:r>
          </a:p>
          <a:p>
            <a:pPr>
              <a:lnSpc>
                <a:spcPct val="90000"/>
              </a:lnSpc>
            </a:pPr>
            <a:r>
              <a:rPr lang="en-US" sz="2400"/>
              <a:t>Stacked groups of analyses and transformations that work together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CSE introduces excess temporaries and copy statements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Copy propagation often eliminates need to keep temporary variables around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Dead code elimination removes useless code</a:t>
            </a:r>
          </a:p>
          <a:p>
            <a:pPr>
              <a:lnSpc>
                <a:spcPct val="90000"/>
              </a:lnSpc>
            </a:pPr>
            <a:r>
              <a:rPr lang="en-US" sz="2400"/>
              <a:t>Similar in spirit to many analyses and transformations that operate across basic blocks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Block Construction</a:t>
            </a:r>
          </a:p>
        </p:txBody>
      </p:sp>
      <p:grpSp>
        <p:nvGrpSpPr>
          <p:cNvPr id="587779" name="Group 3"/>
          <p:cNvGrpSpPr>
            <a:grpSpLocks/>
          </p:cNvGrpSpPr>
          <p:nvPr/>
        </p:nvGrpSpPr>
        <p:grpSpPr bwMode="auto">
          <a:xfrm>
            <a:off x="2133600" y="4876800"/>
            <a:ext cx="914400" cy="1098550"/>
            <a:chOff x="1344" y="3072"/>
            <a:chExt cx="576" cy="692"/>
          </a:xfrm>
        </p:grpSpPr>
        <p:sp>
          <p:nvSpPr>
            <p:cNvPr id="587780" name="Rectangle 4"/>
            <p:cNvSpPr>
              <a:spLocks noChangeArrowheads="1"/>
            </p:cNvSpPr>
            <p:nvPr/>
          </p:nvSpPr>
          <p:spPr bwMode="auto">
            <a:xfrm>
              <a:off x="1344" y="3072"/>
              <a:ext cx="57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sz="2000">
                  <a:latin typeface="Tahoma" pitchFamily="34" charset="0"/>
                </a:rPr>
                <a:t>s = 0;</a:t>
              </a:r>
            </a:p>
          </p:txBody>
        </p:sp>
        <p:sp>
          <p:nvSpPr>
            <p:cNvPr id="587781" name="Rectangle 5"/>
            <p:cNvSpPr>
              <a:spLocks noChangeArrowheads="1"/>
            </p:cNvSpPr>
            <p:nvPr/>
          </p:nvSpPr>
          <p:spPr bwMode="auto">
            <a:xfrm>
              <a:off x="1344" y="3476"/>
              <a:ext cx="57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sz="2000">
                  <a:latin typeface="Tahoma" pitchFamily="34" charset="0"/>
                </a:rPr>
                <a:t>a = 4;</a:t>
              </a:r>
            </a:p>
          </p:txBody>
        </p:sp>
        <p:cxnSp>
          <p:nvCxnSpPr>
            <p:cNvPr id="587782" name="AutoShape 6"/>
            <p:cNvCxnSpPr>
              <a:cxnSpLocks noChangeShapeType="1"/>
              <a:stCxn id="587780" idx="2"/>
              <a:endCxn id="587781" idx="0"/>
            </p:cNvCxnSpPr>
            <p:nvPr/>
          </p:nvCxnSpPr>
          <p:spPr bwMode="auto">
            <a:xfrm>
              <a:off x="1632" y="3360"/>
              <a:ext cx="0" cy="1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58778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153400" cy="3429000"/>
          </a:xfrm>
          <a:noFill/>
          <a:ln/>
        </p:spPr>
        <p:txBody>
          <a:bodyPr/>
          <a:lstStyle/>
          <a:p>
            <a:r>
              <a:rPr lang="en-US"/>
              <a:t>Start with instruction control-flow graph</a:t>
            </a:r>
          </a:p>
          <a:p>
            <a:r>
              <a:rPr lang="en-US"/>
              <a:t>Visit all edges in graph</a:t>
            </a:r>
          </a:p>
          <a:p>
            <a:r>
              <a:rPr lang="en-US"/>
              <a:t>Merge adjacent nodes if</a:t>
            </a:r>
          </a:p>
          <a:p>
            <a:pPr lvl="1"/>
            <a:r>
              <a:rPr lang="en-US"/>
              <a:t>Only one edge from first node</a:t>
            </a:r>
          </a:p>
          <a:p>
            <a:pPr lvl="1"/>
            <a:r>
              <a:rPr lang="en-US"/>
              <a:t>Only one edge into second node</a:t>
            </a:r>
          </a:p>
        </p:txBody>
      </p:sp>
      <p:sp>
        <p:nvSpPr>
          <p:cNvPr id="587784" name="Rectangle 8"/>
          <p:cNvSpPr>
            <a:spLocks noChangeArrowheads="1"/>
          </p:cNvSpPr>
          <p:nvPr/>
        </p:nvSpPr>
        <p:spPr bwMode="auto">
          <a:xfrm>
            <a:off x="4572000" y="4953000"/>
            <a:ext cx="990600" cy="946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2000">
                <a:latin typeface="Tahoma" pitchFamily="34" charset="0"/>
              </a:rPr>
              <a:t>s = 0;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2000">
                <a:latin typeface="Tahoma" pitchFamily="34" charset="0"/>
              </a:rPr>
              <a:t>a = 4;</a:t>
            </a:r>
          </a:p>
        </p:txBody>
      </p:sp>
      <p:sp>
        <p:nvSpPr>
          <p:cNvPr id="587785" name="AutoShape 9"/>
          <p:cNvSpPr>
            <a:spLocks noChangeArrowheads="1"/>
          </p:cNvSpPr>
          <p:nvPr/>
        </p:nvSpPr>
        <p:spPr bwMode="auto">
          <a:xfrm>
            <a:off x="3505200" y="5197475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noFill/>
          <a:ln w="28575">
            <a:solidFill>
              <a:srgbClr val="FFE17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ChangeArrowheads="1"/>
          </p:cNvSpPr>
          <p:nvPr/>
        </p:nvSpPr>
        <p:spPr bwMode="auto">
          <a:xfrm>
            <a:off x="1752600" y="5334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s = 0;</a:t>
            </a:r>
          </a:p>
        </p:txBody>
      </p:sp>
      <p:sp>
        <p:nvSpPr>
          <p:cNvPr id="588803" name="Rectangle 3"/>
          <p:cNvSpPr>
            <a:spLocks noChangeArrowheads="1"/>
          </p:cNvSpPr>
          <p:nvPr/>
        </p:nvSpPr>
        <p:spPr bwMode="auto">
          <a:xfrm>
            <a:off x="1752600" y="140335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a = 4;</a:t>
            </a:r>
          </a:p>
        </p:txBody>
      </p:sp>
      <p:sp>
        <p:nvSpPr>
          <p:cNvPr id="588804" name="Rectangle 4"/>
          <p:cNvSpPr>
            <a:spLocks noChangeArrowheads="1"/>
          </p:cNvSpPr>
          <p:nvPr/>
        </p:nvSpPr>
        <p:spPr bwMode="auto">
          <a:xfrm>
            <a:off x="1790700" y="2095500"/>
            <a:ext cx="73025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i = 0;</a:t>
            </a:r>
          </a:p>
        </p:txBody>
      </p:sp>
      <p:sp>
        <p:nvSpPr>
          <p:cNvPr id="588805" name="Rectangle 5"/>
          <p:cNvSpPr>
            <a:spLocks noChangeArrowheads="1"/>
          </p:cNvSpPr>
          <p:nvPr/>
        </p:nvSpPr>
        <p:spPr bwMode="auto">
          <a:xfrm>
            <a:off x="1676400" y="269875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k == 0</a:t>
            </a:r>
          </a:p>
        </p:txBody>
      </p:sp>
      <p:sp>
        <p:nvSpPr>
          <p:cNvPr id="588806" name="Rectangle 6"/>
          <p:cNvSpPr>
            <a:spLocks noChangeArrowheads="1"/>
          </p:cNvSpPr>
          <p:nvPr/>
        </p:nvSpPr>
        <p:spPr bwMode="auto">
          <a:xfrm>
            <a:off x="2438400" y="33528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b = 1;</a:t>
            </a:r>
          </a:p>
        </p:txBody>
      </p:sp>
      <p:sp>
        <p:nvSpPr>
          <p:cNvPr id="588807" name="Rectangle 7"/>
          <p:cNvSpPr>
            <a:spLocks noChangeArrowheads="1"/>
          </p:cNvSpPr>
          <p:nvPr/>
        </p:nvSpPr>
        <p:spPr bwMode="auto">
          <a:xfrm>
            <a:off x="914400" y="33528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b = 2;</a:t>
            </a:r>
          </a:p>
        </p:txBody>
      </p:sp>
      <p:sp>
        <p:nvSpPr>
          <p:cNvPr id="588808" name="Rectangle 8"/>
          <p:cNvSpPr>
            <a:spLocks noChangeArrowheads="1"/>
          </p:cNvSpPr>
          <p:nvPr/>
        </p:nvSpPr>
        <p:spPr bwMode="auto">
          <a:xfrm>
            <a:off x="1676400" y="42672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&lt; n</a:t>
            </a:r>
          </a:p>
        </p:txBody>
      </p:sp>
      <p:sp>
        <p:nvSpPr>
          <p:cNvPr id="588809" name="Rectangle 9"/>
          <p:cNvSpPr>
            <a:spLocks noChangeArrowheads="1"/>
          </p:cNvSpPr>
          <p:nvPr/>
        </p:nvSpPr>
        <p:spPr bwMode="auto">
          <a:xfrm>
            <a:off x="533400" y="4953000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s = s + a*b;</a:t>
            </a:r>
          </a:p>
        </p:txBody>
      </p:sp>
      <p:sp>
        <p:nvSpPr>
          <p:cNvPr id="588810" name="Rectangle 10"/>
          <p:cNvSpPr>
            <a:spLocks noChangeArrowheads="1"/>
          </p:cNvSpPr>
          <p:nvPr/>
        </p:nvSpPr>
        <p:spPr bwMode="auto">
          <a:xfrm>
            <a:off x="533400" y="5595938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i = i + 1;</a:t>
            </a:r>
          </a:p>
        </p:txBody>
      </p:sp>
      <p:sp>
        <p:nvSpPr>
          <p:cNvPr id="588811" name="Rectangle 11"/>
          <p:cNvSpPr>
            <a:spLocks noChangeArrowheads="1"/>
          </p:cNvSpPr>
          <p:nvPr/>
        </p:nvSpPr>
        <p:spPr bwMode="auto">
          <a:xfrm>
            <a:off x="2514600" y="5181600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return s;</a:t>
            </a:r>
          </a:p>
        </p:txBody>
      </p:sp>
      <p:cxnSp>
        <p:nvCxnSpPr>
          <p:cNvPr id="588812" name="AutoShape 12"/>
          <p:cNvCxnSpPr>
            <a:cxnSpLocks noChangeShapeType="1"/>
            <a:stCxn id="588802" idx="2"/>
            <a:endCxn id="588803" idx="0"/>
          </p:cNvCxnSpPr>
          <p:nvPr/>
        </p:nvCxnSpPr>
        <p:spPr bwMode="auto">
          <a:xfrm>
            <a:off x="2209800" y="990600"/>
            <a:ext cx="0" cy="412750"/>
          </a:xfrm>
          <a:prstGeom prst="straightConnector1">
            <a:avLst/>
          </a:prstGeom>
          <a:noFill/>
          <a:ln w="57150">
            <a:solidFill>
              <a:srgbClr val="FFE175"/>
            </a:solidFill>
            <a:round/>
            <a:headEnd/>
            <a:tailEnd type="triangle" w="med" len="med"/>
          </a:ln>
          <a:effectLst/>
        </p:spPr>
      </p:cxnSp>
      <p:cxnSp>
        <p:nvCxnSpPr>
          <p:cNvPr id="588813" name="AutoShape 13"/>
          <p:cNvCxnSpPr>
            <a:cxnSpLocks noChangeShapeType="1"/>
            <a:stCxn id="588803" idx="2"/>
            <a:endCxn id="588804" idx="0"/>
          </p:cNvCxnSpPr>
          <p:nvPr/>
        </p:nvCxnSpPr>
        <p:spPr bwMode="auto">
          <a:xfrm flipH="1">
            <a:off x="2155825" y="1860550"/>
            <a:ext cx="53975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88814" name="AutoShape 14"/>
          <p:cNvCxnSpPr>
            <a:cxnSpLocks noChangeShapeType="1"/>
            <a:stCxn id="588804" idx="2"/>
          </p:cNvCxnSpPr>
          <p:nvPr/>
        </p:nvCxnSpPr>
        <p:spPr bwMode="auto">
          <a:xfrm>
            <a:off x="2155825" y="2501900"/>
            <a:ext cx="1588" cy="153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88815" name="AutoShape 15"/>
          <p:cNvCxnSpPr>
            <a:cxnSpLocks noChangeShapeType="1"/>
            <a:stCxn id="588805" idx="3"/>
            <a:endCxn id="588806" idx="0"/>
          </p:cNvCxnSpPr>
          <p:nvPr/>
        </p:nvCxnSpPr>
        <p:spPr bwMode="auto">
          <a:xfrm>
            <a:off x="2743200" y="2927350"/>
            <a:ext cx="228600" cy="4254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88816" name="AutoShape 16"/>
          <p:cNvCxnSpPr>
            <a:cxnSpLocks noChangeShapeType="1"/>
            <a:stCxn id="588805" idx="1"/>
            <a:endCxn id="588807" idx="0"/>
          </p:cNvCxnSpPr>
          <p:nvPr/>
        </p:nvCxnSpPr>
        <p:spPr bwMode="auto">
          <a:xfrm rot="10800000" flipV="1">
            <a:off x="1447800" y="2927350"/>
            <a:ext cx="228600" cy="4254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88817" name="AutoShape 17"/>
          <p:cNvCxnSpPr>
            <a:cxnSpLocks noChangeShapeType="1"/>
            <a:stCxn id="588807" idx="2"/>
            <a:endCxn id="588808" idx="0"/>
          </p:cNvCxnSpPr>
          <p:nvPr/>
        </p:nvCxnSpPr>
        <p:spPr bwMode="auto">
          <a:xfrm>
            <a:off x="1447800" y="3810000"/>
            <a:ext cx="762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88818" name="AutoShape 18"/>
          <p:cNvCxnSpPr>
            <a:cxnSpLocks noChangeShapeType="1"/>
            <a:stCxn id="588806" idx="2"/>
            <a:endCxn id="588808" idx="0"/>
          </p:cNvCxnSpPr>
          <p:nvPr/>
        </p:nvCxnSpPr>
        <p:spPr bwMode="auto">
          <a:xfrm flipH="1">
            <a:off x="2209800" y="3810000"/>
            <a:ext cx="762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88819" name="AutoShape 19"/>
          <p:cNvCxnSpPr>
            <a:cxnSpLocks noChangeShapeType="1"/>
            <a:stCxn id="588809" idx="2"/>
            <a:endCxn id="588810" idx="0"/>
          </p:cNvCxnSpPr>
          <p:nvPr/>
        </p:nvCxnSpPr>
        <p:spPr bwMode="auto">
          <a:xfrm>
            <a:off x="1409700" y="5410200"/>
            <a:ext cx="0" cy="185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88820" name="AutoShape 20"/>
          <p:cNvCxnSpPr>
            <a:cxnSpLocks noChangeShapeType="1"/>
            <a:stCxn id="588808" idx="3"/>
            <a:endCxn id="588811" idx="0"/>
          </p:cNvCxnSpPr>
          <p:nvPr/>
        </p:nvCxnSpPr>
        <p:spPr bwMode="auto">
          <a:xfrm>
            <a:off x="2743200" y="4495800"/>
            <a:ext cx="647700" cy="6858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88821" name="AutoShape 21"/>
          <p:cNvCxnSpPr>
            <a:cxnSpLocks noChangeShapeType="1"/>
            <a:stCxn id="588808" idx="1"/>
            <a:endCxn id="588809" idx="0"/>
          </p:cNvCxnSpPr>
          <p:nvPr/>
        </p:nvCxnSpPr>
        <p:spPr bwMode="auto">
          <a:xfrm rot="10800000" flipV="1">
            <a:off x="1409700" y="4495800"/>
            <a:ext cx="266700" cy="457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88822" name="AutoShape 22"/>
          <p:cNvCxnSpPr>
            <a:cxnSpLocks noChangeShapeType="1"/>
            <a:stCxn id="588810" idx="2"/>
            <a:endCxn id="588808" idx="0"/>
          </p:cNvCxnSpPr>
          <p:nvPr/>
        </p:nvCxnSpPr>
        <p:spPr bwMode="auto">
          <a:xfrm rot="5400000" flipH="1" flipV="1">
            <a:off x="916781" y="4760119"/>
            <a:ext cx="1785938" cy="800100"/>
          </a:xfrm>
          <a:prstGeom prst="curvedConnector5">
            <a:avLst>
              <a:gd name="adj1" fmla="val -23556"/>
              <a:gd name="adj2" fmla="val -140676"/>
              <a:gd name="adj3" fmla="val 11280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88823" name="Rectangle 23"/>
          <p:cNvSpPr>
            <a:spLocks noChangeArrowheads="1"/>
          </p:cNvSpPr>
          <p:nvPr/>
        </p:nvSpPr>
        <p:spPr bwMode="auto">
          <a:xfrm>
            <a:off x="6096000" y="609600"/>
            <a:ext cx="1447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s = 0;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>
                <a:solidFill>
                  <a:srgbClr val="CCFF99"/>
                </a:solidFill>
                <a:latin typeface="Tahoma" pitchFamily="34" charset="0"/>
              </a:rPr>
              <a:t>a = 4;</a:t>
            </a:r>
          </a:p>
        </p:txBody>
      </p:sp>
      <p:sp>
        <p:nvSpPr>
          <p:cNvPr id="588824" name="AutoShape 24"/>
          <p:cNvSpPr>
            <a:spLocks noChangeArrowheads="1"/>
          </p:cNvSpPr>
          <p:nvPr/>
        </p:nvSpPr>
        <p:spPr bwMode="auto">
          <a:xfrm>
            <a:off x="4038600" y="19812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noFill/>
          <a:ln w="28575">
            <a:solidFill>
              <a:srgbClr val="FFE17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6.035">
  <a:themeElements>
    <a:clrScheme name="6.035 8">
      <a:dk1>
        <a:srgbClr val="0066CC"/>
      </a:dk1>
      <a:lt1>
        <a:srgbClr val="00FFFF"/>
      </a:lt1>
      <a:dk2>
        <a:srgbClr val="0000CC"/>
      </a:dk2>
      <a:lt2>
        <a:srgbClr val="CCFFFF"/>
      </a:lt2>
      <a:accent1>
        <a:srgbClr val="0099CC"/>
      </a:accent1>
      <a:accent2>
        <a:srgbClr val="0000CC"/>
      </a:accent2>
      <a:accent3>
        <a:srgbClr val="AAAAE2"/>
      </a:accent3>
      <a:accent4>
        <a:srgbClr val="00DADA"/>
      </a:accent4>
      <a:accent5>
        <a:srgbClr val="AACAE2"/>
      </a:accent5>
      <a:accent6>
        <a:srgbClr val="0000B9"/>
      </a:accent6>
      <a:hlink>
        <a:srgbClr val="9966FF"/>
      </a:hlink>
      <a:folHlink>
        <a:srgbClr val="CCCCFF"/>
      </a:folHlink>
    </a:clrScheme>
    <a:fontScheme name="6.03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3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3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3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3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3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3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35 7">
        <a:dk1>
          <a:srgbClr val="00FF00"/>
        </a:dk1>
        <a:lt1>
          <a:srgbClr val="CCFF99"/>
        </a:lt1>
        <a:dk2>
          <a:srgbClr val="009900"/>
        </a:dk2>
        <a:lt2>
          <a:srgbClr val="FFFF00"/>
        </a:lt2>
        <a:accent1>
          <a:srgbClr val="00CC99"/>
        </a:accent1>
        <a:accent2>
          <a:srgbClr val="003300"/>
        </a:accent2>
        <a:accent3>
          <a:srgbClr val="AACAAA"/>
        </a:accent3>
        <a:accent4>
          <a:srgbClr val="AEDA82"/>
        </a:accent4>
        <a:accent5>
          <a:srgbClr val="AAE2CA"/>
        </a:accent5>
        <a:accent6>
          <a:srgbClr val="002D00"/>
        </a:accent6>
        <a:hlink>
          <a:srgbClr val="FF99FF"/>
        </a:hlink>
        <a:folHlink>
          <a:srgbClr val="FF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35 8">
        <a:dk1>
          <a:srgbClr val="0066CC"/>
        </a:dk1>
        <a:lt1>
          <a:srgbClr val="00FFFF"/>
        </a:lt1>
        <a:dk2>
          <a:srgbClr val="0000CC"/>
        </a:dk2>
        <a:lt2>
          <a:srgbClr val="CCFFFF"/>
        </a:lt2>
        <a:accent1>
          <a:srgbClr val="0099CC"/>
        </a:accent1>
        <a:accent2>
          <a:srgbClr val="0000CC"/>
        </a:accent2>
        <a:accent3>
          <a:srgbClr val="AAAAE2"/>
        </a:accent3>
        <a:accent4>
          <a:srgbClr val="00DADA"/>
        </a:accent4>
        <a:accent5>
          <a:srgbClr val="AACAE2"/>
        </a:accent5>
        <a:accent6>
          <a:srgbClr val="0000B9"/>
        </a:accent6>
        <a:hlink>
          <a:srgbClr val="9966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35 9">
        <a:dk1>
          <a:srgbClr val="FFFF99"/>
        </a:dk1>
        <a:lt1>
          <a:srgbClr val="FFFF00"/>
        </a:lt1>
        <a:dk2>
          <a:srgbClr val="CC0000"/>
        </a:dk2>
        <a:lt2>
          <a:srgbClr val="FFD5EB"/>
        </a:lt2>
        <a:accent1>
          <a:srgbClr val="FF9900"/>
        </a:accent1>
        <a:accent2>
          <a:srgbClr val="A50021"/>
        </a:accent2>
        <a:accent3>
          <a:srgbClr val="E2AAAA"/>
        </a:accent3>
        <a:accent4>
          <a:srgbClr val="DADA00"/>
        </a:accent4>
        <a:accent5>
          <a:srgbClr val="FFCAAA"/>
        </a:accent5>
        <a:accent6>
          <a:srgbClr val="95001D"/>
        </a:accent6>
        <a:hlink>
          <a:srgbClr val="FF99FF"/>
        </a:hlink>
        <a:folHlink>
          <a:srgbClr val="FFCC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35">
  <a:themeElements>
    <a:clrScheme name="1_6.035 8">
      <a:dk1>
        <a:srgbClr val="0066CC"/>
      </a:dk1>
      <a:lt1>
        <a:srgbClr val="00FFFF"/>
      </a:lt1>
      <a:dk2>
        <a:srgbClr val="0000CC"/>
      </a:dk2>
      <a:lt2>
        <a:srgbClr val="CCFFFF"/>
      </a:lt2>
      <a:accent1>
        <a:srgbClr val="0099CC"/>
      </a:accent1>
      <a:accent2>
        <a:srgbClr val="0000CC"/>
      </a:accent2>
      <a:accent3>
        <a:srgbClr val="AAAAE2"/>
      </a:accent3>
      <a:accent4>
        <a:srgbClr val="00DADA"/>
      </a:accent4>
      <a:accent5>
        <a:srgbClr val="AACAE2"/>
      </a:accent5>
      <a:accent6>
        <a:srgbClr val="0000B9"/>
      </a:accent6>
      <a:hlink>
        <a:srgbClr val="9966FF"/>
      </a:hlink>
      <a:folHlink>
        <a:srgbClr val="CCCCFF"/>
      </a:folHlink>
    </a:clrScheme>
    <a:fontScheme name="1_6.03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3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3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3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3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3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3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35 7">
        <a:dk1>
          <a:srgbClr val="00FF00"/>
        </a:dk1>
        <a:lt1>
          <a:srgbClr val="CCFF99"/>
        </a:lt1>
        <a:dk2>
          <a:srgbClr val="009900"/>
        </a:dk2>
        <a:lt2>
          <a:srgbClr val="FFFF00"/>
        </a:lt2>
        <a:accent1>
          <a:srgbClr val="00CC99"/>
        </a:accent1>
        <a:accent2>
          <a:srgbClr val="003300"/>
        </a:accent2>
        <a:accent3>
          <a:srgbClr val="AACAAA"/>
        </a:accent3>
        <a:accent4>
          <a:srgbClr val="AEDA82"/>
        </a:accent4>
        <a:accent5>
          <a:srgbClr val="AAE2CA"/>
        </a:accent5>
        <a:accent6>
          <a:srgbClr val="002D00"/>
        </a:accent6>
        <a:hlink>
          <a:srgbClr val="FF99FF"/>
        </a:hlink>
        <a:folHlink>
          <a:srgbClr val="FF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35 8">
        <a:dk1>
          <a:srgbClr val="0066CC"/>
        </a:dk1>
        <a:lt1>
          <a:srgbClr val="00FFFF"/>
        </a:lt1>
        <a:dk2>
          <a:srgbClr val="0000CC"/>
        </a:dk2>
        <a:lt2>
          <a:srgbClr val="CCFFFF"/>
        </a:lt2>
        <a:accent1>
          <a:srgbClr val="0099CC"/>
        </a:accent1>
        <a:accent2>
          <a:srgbClr val="0000CC"/>
        </a:accent2>
        <a:accent3>
          <a:srgbClr val="AAAAE2"/>
        </a:accent3>
        <a:accent4>
          <a:srgbClr val="00DADA"/>
        </a:accent4>
        <a:accent5>
          <a:srgbClr val="AACAE2"/>
        </a:accent5>
        <a:accent6>
          <a:srgbClr val="0000B9"/>
        </a:accent6>
        <a:hlink>
          <a:srgbClr val="9966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35 9">
        <a:dk1>
          <a:srgbClr val="FFFF99"/>
        </a:dk1>
        <a:lt1>
          <a:srgbClr val="FFFF00"/>
        </a:lt1>
        <a:dk2>
          <a:srgbClr val="CC0000"/>
        </a:dk2>
        <a:lt2>
          <a:srgbClr val="FFD5EB"/>
        </a:lt2>
        <a:accent1>
          <a:srgbClr val="FF9900"/>
        </a:accent1>
        <a:accent2>
          <a:srgbClr val="A50021"/>
        </a:accent2>
        <a:accent3>
          <a:srgbClr val="E2AAAA"/>
        </a:accent3>
        <a:accent4>
          <a:srgbClr val="DADA00"/>
        </a:accent4>
        <a:accent5>
          <a:srgbClr val="FFCAAA"/>
        </a:accent5>
        <a:accent6>
          <a:srgbClr val="95001D"/>
        </a:accent6>
        <a:hlink>
          <a:srgbClr val="FF99FF"/>
        </a:hlink>
        <a:folHlink>
          <a:srgbClr val="FFCC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6.035">
  <a:themeElements>
    <a:clrScheme name="2_6.035 8">
      <a:dk1>
        <a:srgbClr val="0066CC"/>
      </a:dk1>
      <a:lt1>
        <a:srgbClr val="00FFFF"/>
      </a:lt1>
      <a:dk2>
        <a:srgbClr val="0000CC"/>
      </a:dk2>
      <a:lt2>
        <a:srgbClr val="CCFFFF"/>
      </a:lt2>
      <a:accent1>
        <a:srgbClr val="0099CC"/>
      </a:accent1>
      <a:accent2>
        <a:srgbClr val="0000CC"/>
      </a:accent2>
      <a:accent3>
        <a:srgbClr val="AAAAE2"/>
      </a:accent3>
      <a:accent4>
        <a:srgbClr val="00DADA"/>
      </a:accent4>
      <a:accent5>
        <a:srgbClr val="AACAE2"/>
      </a:accent5>
      <a:accent6>
        <a:srgbClr val="0000B9"/>
      </a:accent6>
      <a:hlink>
        <a:srgbClr val="9966FF"/>
      </a:hlink>
      <a:folHlink>
        <a:srgbClr val="CCCCFF"/>
      </a:folHlink>
    </a:clrScheme>
    <a:fontScheme name="2_6.03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6.03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6.03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6.03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6.03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6.03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6.03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6.035 7">
        <a:dk1>
          <a:srgbClr val="00FF00"/>
        </a:dk1>
        <a:lt1>
          <a:srgbClr val="CCFF99"/>
        </a:lt1>
        <a:dk2>
          <a:srgbClr val="009900"/>
        </a:dk2>
        <a:lt2>
          <a:srgbClr val="FFFF00"/>
        </a:lt2>
        <a:accent1>
          <a:srgbClr val="00CC99"/>
        </a:accent1>
        <a:accent2>
          <a:srgbClr val="003300"/>
        </a:accent2>
        <a:accent3>
          <a:srgbClr val="AACAAA"/>
        </a:accent3>
        <a:accent4>
          <a:srgbClr val="AEDA82"/>
        </a:accent4>
        <a:accent5>
          <a:srgbClr val="AAE2CA"/>
        </a:accent5>
        <a:accent6>
          <a:srgbClr val="002D00"/>
        </a:accent6>
        <a:hlink>
          <a:srgbClr val="FF99FF"/>
        </a:hlink>
        <a:folHlink>
          <a:srgbClr val="FF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6.035 8">
        <a:dk1>
          <a:srgbClr val="0066CC"/>
        </a:dk1>
        <a:lt1>
          <a:srgbClr val="00FFFF"/>
        </a:lt1>
        <a:dk2>
          <a:srgbClr val="0000CC"/>
        </a:dk2>
        <a:lt2>
          <a:srgbClr val="CCFFFF"/>
        </a:lt2>
        <a:accent1>
          <a:srgbClr val="0099CC"/>
        </a:accent1>
        <a:accent2>
          <a:srgbClr val="0000CC"/>
        </a:accent2>
        <a:accent3>
          <a:srgbClr val="AAAAE2"/>
        </a:accent3>
        <a:accent4>
          <a:srgbClr val="00DADA"/>
        </a:accent4>
        <a:accent5>
          <a:srgbClr val="AACAE2"/>
        </a:accent5>
        <a:accent6>
          <a:srgbClr val="0000B9"/>
        </a:accent6>
        <a:hlink>
          <a:srgbClr val="9966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6.035 9">
        <a:dk1>
          <a:srgbClr val="FFFF99"/>
        </a:dk1>
        <a:lt1>
          <a:srgbClr val="FFFF00"/>
        </a:lt1>
        <a:dk2>
          <a:srgbClr val="CC0000"/>
        </a:dk2>
        <a:lt2>
          <a:srgbClr val="FFD5EB"/>
        </a:lt2>
        <a:accent1>
          <a:srgbClr val="FF9900"/>
        </a:accent1>
        <a:accent2>
          <a:srgbClr val="A50021"/>
        </a:accent2>
        <a:accent3>
          <a:srgbClr val="E2AAAA"/>
        </a:accent3>
        <a:accent4>
          <a:srgbClr val="DADA00"/>
        </a:accent4>
        <a:accent5>
          <a:srgbClr val="FFCAAA"/>
        </a:accent5>
        <a:accent6>
          <a:srgbClr val="95001D"/>
        </a:accent6>
        <a:hlink>
          <a:srgbClr val="FF99FF"/>
        </a:hlink>
        <a:folHlink>
          <a:srgbClr val="FFCC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Office\Templates\6.035.pot</Template>
  <TotalTime>15005</TotalTime>
  <Words>3757</Words>
  <Application>Microsoft Macintosh PowerPoint</Application>
  <PresentationFormat>On-screen Show (4:3)</PresentationFormat>
  <Paragraphs>845</Paragraphs>
  <Slides>74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74</vt:i4>
      </vt:variant>
    </vt:vector>
  </HeadingPairs>
  <TitlesOfParts>
    <vt:vector size="77" baseType="lpstr">
      <vt:lpstr>6.035</vt:lpstr>
      <vt:lpstr>1_6.035</vt:lpstr>
      <vt:lpstr>2_6.035</vt:lpstr>
      <vt:lpstr>Introduction to Program Analysis and Optimization</vt:lpstr>
      <vt:lpstr>Outline</vt:lpstr>
      <vt:lpstr>Program Analysis</vt:lpstr>
      <vt:lpstr>Transformations</vt:lpstr>
      <vt:lpstr>Outline</vt:lpstr>
      <vt:lpstr>Control Flow Graph</vt:lpstr>
      <vt:lpstr>Control Flow Graph</vt:lpstr>
      <vt:lpstr>Basic Block Construction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Points, Split and Join Points</vt:lpstr>
      <vt:lpstr>Basic Block Optimizations</vt:lpstr>
      <vt:lpstr>Basic Block Analysis Approach</vt:lpstr>
      <vt:lpstr>Two Kinds of Variables</vt:lpstr>
      <vt:lpstr>Outline</vt:lpstr>
      <vt:lpstr>Value Numbering</vt:lpstr>
      <vt:lpstr>PowerPoint Presentation</vt:lpstr>
      <vt:lpstr>Value Numbering Summary</vt:lpstr>
      <vt:lpstr>Map Usage</vt:lpstr>
      <vt:lpstr>Interesting Properties</vt:lpstr>
      <vt:lpstr>One More Interesting Property</vt:lpstr>
      <vt:lpstr>Problems I</vt:lpstr>
      <vt:lpstr>Problems II</vt:lpstr>
      <vt:lpstr>Copy Propagation</vt:lpstr>
      <vt:lpstr>Outline</vt:lpstr>
      <vt:lpstr>Copy Propagation Maps</vt:lpstr>
      <vt:lpstr>Copy Propagation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Dead Code Elimination</vt:lpstr>
      <vt:lpstr>Dead Code Elimination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Algebraic Simplification</vt:lpstr>
      <vt:lpstr>Algebraic Simplification</vt:lpstr>
      <vt:lpstr>Algebraic Simplification</vt:lpstr>
      <vt:lpstr>Algebraic Simplification</vt:lpstr>
      <vt:lpstr>Opportunities for  Algebraic Simplification</vt:lpstr>
      <vt:lpstr>Usefulness of Algebraic Simplification</vt:lpstr>
      <vt:lpstr>Implementation</vt:lpstr>
      <vt:lpstr>Implementation</vt:lpstr>
      <vt:lpstr>Use knowledge about operators</vt:lpstr>
      <vt:lpstr>Canonical Format</vt:lpstr>
      <vt:lpstr>Effects on the Numerical Stability</vt:lpstr>
      <vt:lpstr>Effects on the Numerical Stability</vt:lpstr>
      <vt:lpstr>Effects on the Numerical Stability</vt:lpstr>
      <vt:lpstr>Effects on the Numerical Stability</vt:lpstr>
      <vt:lpstr>Outline</vt:lpstr>
      <vt:lpstr>Interesting Properties</vt:lpstr>
      <vt:lpstr>Other Basic Block Transformations</vt:lpstr>
      <vt:lpstr>Summary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10: Unoptimized Code   Generation</dc:title>
  <dc:creator>Saman Amarasinghe</dc:creator>
  <cp:lastModifiedBy>a b</cp:lastModifiedBy>
  <cp:revision>244</cp:revision>
  <cp:lastPrinted>1998-10-13T01:21:41Z</cp:lastPrinted>
  <dcterms:created xsi:type="dcterms:W3CDTF">1998-10-07T18:55:51Z</dcterms:created>
  <dcterms:modified xsi:type="dcterms:W3CDTF">2014-10-09T14:41:35Z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saman@lcs.mit.edu</vt:lpwstr>
  </property>
  <property fmtid="{D5CDD505-2E9C-101B-9397-08002B2CF9AE}" pid="8" name="HomePage">
    <vt:lpwstr>http://compiler.lcs.mit.edu/~saman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E:\InetPub\wwwroot\6035</vt:lpwstr>
  </property>
</Properties>
</file>