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1" r:id="rId2"/>
    <p:sldId id="335" r:id="rId3"/>
    <p:sldId id="336" r:id="rId4"/>
    <p:sldId id="337" r:id="rId5"/>
    <p:sldId id="338" r:id="rId6"/>
    <p:sldId id="341" r:id="rId7"/>
    <p:sldId id="487" r:id="rId8"/>
    <p:sldId id="339" r:id="rId9"/>
    <p:sldId id="484" r:id="rId10"/>
    <p:sldId id="486" r:id="rId11"/>
    <p:sldId id="485" r:id="rId12"/>
    <p:sldId id="469" r:id="rId13"/>
    <p:sldId id="470" r:id="rId14"/>
    <p:sldId id="355" r:id="rId15"/>
    <p:sldId id="434" r:id="rId16"/>
    <p:sldId id="435" r:id="rId17"/>
    <p:sldId id="356" r:id="rId18"/>
    <p:sldId id="357" r:id="rId19"/>
    <p:sldId id="375" r:id="rId20"/>
    <p:sldId id="376" r:id="rId21"/>
    <p:sldId id="378" r:id="rId22"/>
    <p:sldId id="471" r:id="rId23"/>
    <p:sldId id="379" r:id="rId24"/>
    <p:sldId id="456" r:id="rId25"/>
    <p:sldId id="457" r:id="rId26"/>
    <p:sldId id="473" r:id="rId27"/>
    <p:sldId id="458" r:id="rId28"/>
    <p:sldId id="459" r:id="rId29"/>
    <p:sldId id="474" r:id="rId30"/>
    <p:sldId id="460" r:id="rId31"/>
    <p:sldId id="461" r:id="rId32"/>
    <p:sldId id="475" r:id="rId33"/>
    <p:sldId id="462" r:id="rId34"/>
    <p:sldId id="463" r:id="rId35"/>
    <p:sldId id="476" r:id="rId36"/>
    <p:sldId id="464" r:id="rId37"/>
    <p:sldId id="465" r:id="rId38"/>
    <p:sldId id="477" r:id="rId39"/>
    <p:sldId id="466" r:id="rId40"/>
    <p:sldId id="467" r:id="rId41"/>
    <p:sldId id="478" r:id="rId42"/>
    <p:sldId id="468" r:id="rId43"/>
    <p:sldId id="409" r:id="rId44"/>
    <p:sldId id="410" r:id="rId45"/>
    <p:sldId id="411" r:id="rId46"/>
    <p:sldId id="413" r:id="rId47"/>
    <p:sldId id="440" r:id="rId48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336600"/>
    <a:srgbClr val="150090"/>
    <a:srgbClr val="01FF37"/>
    <a:srgbClr val="CCFFFF"/>
    <a:srgbClr val="FF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4740" autoAdjust="0"/>
  </p:normalViewPr>
  <p:slideViewPr>
    <p:cSldViewPr showGuides="1">
      <p:cViewPr varScale="1">
        <p:scale>
          <a:sx n="124" d="100"/>
          <a:sy n="124" d="100"/>
        </p:scale>
        <p:origin x="15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>
            <a:lvl1pPr defTabSz="925513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b" anchorCtr="0" compatLnSpc="1">
            <a:prstTxWarp prst="textNoShape">
              <a:avLst/>
            </a:prstTxWarp>
          </a:bodyPr>
          <a:lstStyle>
            <a:lvl1pPr defTabSz="925513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fld id="{2BC8A5F8-CB78-40CE-8A8B-C7A842058A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7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>
            <a:lvl1pPr defTabSz="925513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6263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b" anchorCtr="0" compatLnSpc="1">
            <a:prstTxWarp prst="textNoShape">
              <a:avLst/>
            </a:prstTxWarp>
          </a:bodyPr>
          <a:lstStyle>
            <a:lvl1pPr defTabSz="925513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fld id="{DF2F73BD-C67E-42F7-8E98-CA6A823BCD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5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073D1-7461-4DC6-8ED2-B0AC4DAE8DFD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C57E7-9606-46E5-A0F5-C295531CCB97}" type="slidenum">
              <a:rPr lang="en-US"/>
              <a:pPr/>
              <a:t>17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9C6EE-1401-461F-8769-BCF06C1F17BE}" type="slidenum">
              <a:rPr lang="en-US"/>
              <a:pPr/>
              <a:t>18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5ABE9-907E-4EE1-A37E-D9DA8A4DFB13}" type="slidenum">
              <a:rPr lang="en-US"/>
              <a:pPr/>
              <a:t>19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1C611-02D6-40C5-B4C1-B25A6F03F897}" type="slidenum">
              <a:rPr lang="en-US"/>
              <a:pPr/>
              <a:t>20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50716-AE72-425F-87B1-2A2EDEB9016C}" type="slidenum">
              <a:rPr lang="en-US"/>
              <a:pPr/>
              <a:t>21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BFD3-A9BD-438B-A300-436C02C8CC25}" type="slidenum">
              <a:rPr lang="en-US"/>
              <a:pPr/>
              <a:t>22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AD5FA-0687-4ACB-A892-45062FBFA584}" type="slidenum">
              <a:rPr lang="en-US"/>
              <a:pPr/>
              <a:t>23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8FB5D-B326-49B2-BE47-C975831CEBAF}" type="slidenum">
              <a:rPr lang="en-US"/>
              <a:pPr/>
              <a:t>24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9A24D-739D-4980-8C3A-AEF4439D4813}" type="slidenum">
              <a:rPr lang="en-US"/>
              <a:pPr/>
              <a:t>25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3830E-8C70-4929-8BC7-0E59A1C5E0E7}" type="slidenum">
              <a:rPr lang="en-US"/>
              <a:pPr/>
              <a:t>26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DC22B-538A-4554-B26D-6368245FEB9C}" type="slidenum">
              <a:rPr lang="en-US"/>
              <a:pPr/>
              <a:t>2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1253A-4E23-4EC8-9E5C-5D58ED4BAD20}" type="slidenum">
              <a:rPr lang="en-US"/>
              <a:pPr/>
              <a:t>27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AFA97-78DF-4072-842C-4DCF354A741B}" type="slidenum">
              <a:rPr lang="en-US"/>
              <a:pPr/>
              <a:t>28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0816A-1D45-4CEE-A43E-C151472A1744}" type="slidenum">
              <a:rPr lang="en-US"/>
              <a:pPr/>
              <a:t>29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46849-2D2C-4938-B0FB-EF1556541184}" type="slidenum">
              <a:rPr lang="en-US"/>
              <a:pPr/>
              <a:t>30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9F768-51CE-4B90-880D-D52B8D7B88E0}" type="slidenum">
              <a:rPr lang="en-US"/>
              <a:pPr/>
              <a:t>31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4A750-7FC0-4426-9769-4800F6D53A5D}" type="slidenum">
              <a:rPr lang="en-US"/>
              <a:pPr/>
              <a:t>32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6EA90-0171-4376-AE25-68B9C519CE55}" type="slidenum">
              <a:rPr lang="en-US"/>
              <a:pPr/>
              <a:t>33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52CB5-6928-4C7A-8B99-B80F10390F88}" type="slidenum">
              <a:rPr lang="en-US"/>
              <a:pPr/>
              <a:t>34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75DCC-52B5-4025-A2E5-1EC9A51F75BB}" type="slidenum">
              <a:rPr lang="en-US"/>
              <a:pPr/>
              <a:t>35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32B66-B654-43CA-BB92-045F3BADC6B7}" type="slidenum">
              <a:rPr lang="en-US"/>
              <a:pPr/>
              <a:t>36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28D96-1F7F-45F4-8CA7-7BC70BB39CD1}" type="slidenum">
              <a:rPr lang="en-US"/>
              <a:pPr/>
              <a:t>3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198CE-2DB9-4474-B470-DAEEE16F4A7E}" type="slidenum">
              <a:rPr lang="en-US"/>
              <a:pPr/>
              <a:t>37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FE453-6BB8-4A55-A978-B75FA043206F}" type="slidenum">
              <a:rPr lang="en-US"/>
              <a:pPr/>
              <a:t>38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33A3A-BBA8-4721-844B-C6E5EE4E16C9}" type="slidenum">
              <a:rPr lang="en-US"/>
              <a:pPr/>
              <a:t>39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5DE39-F5B5-48BB-894C-8D8410351578}" type="slidenum">
              <a:rPr lang="en-US"/>
              <a:pPr/>
              <a:t>40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FF827-C124-42DE-BFDD-A2F546F84713}" type="slidenum">
              <a:rPr lang="en-US"/>
              <a:pPr/>
              <a:t>41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B75A7-A5F5-411D-AC17-E789959D0E67}" type="slidenum">
              <a:rPr lang="en-US"/>
              <a:pPr/>
              <a:t>42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7BB98-C27D-4AC8-A970-2FC8FFF51F70}" type="slidenum">
              <a:rPr lang="en-US"/>
              <a:pPr/>
              <a:t>43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B88F2-E5C8-4130-8480-5EC900E019B1}" type="slidenum">
              <a:rPr lang="en-US"/>
              <a:pPr/>
              <a:t>44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78282-6D86-448F-BA64-2CAE9B6C804B}" type="slidenum">
              <a:rPr lang="en-US"/>
              <a:pPr/>
              <a:t>45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7AAD5-2FB2-4A3B-B910-CD2382D54DF6}" type="slidenum">
              <a:rPr lang="en-US"/>
              <a:pPr/>
              <a:t>46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8F3C3-27A3-4870-A52F-A4BE27446415}" type="slidenum">
              <a:rPr lang="en-US"/>
              <a:pPr/>
              <a:t>4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43463-51AC-4444-A55F-3A9BE3116EDB}" type="slidenum">
              <a:rPr lang="en-US"/>
              <a:pPr/>
              <a:t>47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9463C-856A-46F4-B72B-F0460B890ECB}" type="slidenum">
              <a:rPr lang="en-US"/>
              <a:pPr/>
              <a:t>5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30F6E-1526-43DD-A9C6-AD2F35A80A5E}" type="slidenum">
              <a:rPr lang="en-US"/>
              <a:pPr/>
              <a:t>6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30F6E-1526-43DD-A9C6-AD2F35A80A5E}" type="slidenum">
              <a:rPr lang="en-US"/>
              <a:pPr/>
              <a:t>7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DC370-25E2-47B5-BB47-65EF2663C9FE}" type="slidenum">
              <a:rPr lang="en-US"/>
              <a:pPr/>
              <a:t>8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98FC0-F88E-4DB9-A7D2-595578FBF883}" type="slidenum">
              <a:rPr lang="en-US"/>
              <a:pPr/>
              <a:t>14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FFE175"/>
            </a:gs>
            <a:gs pos="100000">
              <a:srgbClr val="FFFFCC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WordArt 9"/>
          <p:cNvSpPr>
            <a:spLocks noChangeArrowheads="1" noChangeShapeType="1" noTextEdit="1"/>
          </p:cNvSpPr>
          <p:nvPr/>
        </p:nvSpPr>
        <p:spPr bwMode="auto">
          <a:xfrm>
            <a:off x="3505200" y="228600"/>
            <a:ext cx="2133600" cy="1466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72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6.035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>
                <a:solidFill>
                  <a:srgbClr val="FF0000"/>
                </a:solidFill>
                <a:latin typeface="Tahoma" pitchFamily="34" charset="0"/>
              </a:rPr>
              <a:t>Lecture 1: Introduction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00C029E9-5572-4C33-84CE-8BED13CCC750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AB1839D3-6EE4-40E8-81AD-F5D6AAD4C4BE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CD522CAE-343C-4A23-B174-174B1B166FAB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CC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CC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FF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CCFF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CC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CC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CC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CC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CC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mb@m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6035/fa19" TargetMode="External"/><Relationship Id="rId4" Type="http://schemas.openxmlformats.org/officeDocument/2006/relationships/hyperlink" Target="mailto:jchoi5me@mit.ed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= 70% of grade</a:t>
            </a:r>
          </a:p>
          <a:p>
            <a:pPr lvl="1"/>
            <a:r>
              <a:rPr lang="en-US" dirty="0"/>
              <a:t>25% Semantic Checker/Code Generator</a:t>
            </a:r>
          </a:p>
          <a:p>
            <a:pPr lvl="1"/>
            <a:r>
              <a:rPr lang="en-US" dirty="0"/>
              <a:t>45% Dataflow Analyzer/Optimizer</a:t>
            </a:r>
          </a:p>
          <a:p>
            <a:r>
              <a:rPr lang="en-US" dirty="0"/>
              <a:t>Quizzes – 24%, 12% each</a:t>
            </a:r>
          </a:p>
          <a:p>
            <a:r>
              <a:rPr lang="en-US" dirty="0" err="1"/>
              <a:t>Miniquizzes</a:t>
            </a:r>
            <a:r>
              <a:rPr lang="en-US" dirty="0"/>
              <a:t>/class participation – 6%</a:t>
            </a:r>
          </a:p>
          <a:p>
            <a:r>
              <a:rPr lang="en-US" dirty="0" err="1"/>
              <a:t>Relectures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Course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page project – all the rope you want!</a:t>
            </a:r>
          </a:p>
          <a:p>
            <a:r>
              <a:rPr lang="en-US" dirty="0"/>
              <a:t>Challenging project</a:t>
            </a:r>
          </a:p>
          <a:p>
            <a:r>
              <a:rPr lang="en-US" dirty="0"/>
              <a:t>You are on your own!</a:t>
            </a:r>
          </a:p>
          <a:p>
            <a:r>
              <a:rPr lang="en-US" dirty="0"/>
              <a:t>Project collaboration policy</a:t>
            </a:r>
          </a:p>
          <a:p>
            <a:pPr lvl="1"/>
            <a:r>
              <a:rPr lang="en-US" dirty="0"/>
              <a:t>Talk all you want about project</a:t>
            </a:r>
          </a:p>
          <a:p>
            <a:pPr lvl="1"/>
            <a:r>
              <a:rPr lang="en-US" dirty="0"/>
              <a:t>Write all of your code yourself</a:t>
            </a:r>
          </a:p>
          <a:p>
            <a:r>
              <a:rPr lang="en-US" dirty="0"/>
              <a:t>Accepted Languages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err="1"/>
              <a:t>Scala</a:t>
            </a:r>
            <a:r>
              <a:rPr lang="en-US" dirty="0"/>
              <a:t> (people have done well with this language)</a:t>
            </a:r>
          </a:p>
          <a:p>
            <a:pPr lvl="1"/>
            <a:r>
              <a:rPr lang="en-US" dirty="0"/>
              <a:t>Haskell</a:t>
            </a:r>
          </a:p>
        </p:txBody>
      </p:sp>
    </p:spTree>
    <p:extLst>
      <p:ext uri="{BB962C8B-B14F-4D97-AF65-F5344CB8AC3E}">
        <p14:creationId xmlns:p14="http://schemas.microsoft.com/office/powerpoint/2010/main" val="182607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Compilers?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Compilers enable programming at a high level language  instead of machine instructions.</a:t>
            </a:r>
          </a:p>
          <a:p>
            <a:pPr lvl="1"/>
            <a:r>
              <a:rPr lang="en-US" dirty="0"/>
              <a:t>Malleability, Portability, Modularity, Simplicity, Programmer Productivity  </a:t>
            </a:r>
          </a:p>
          <a:p>
            <a:pPr lvl="1"/>
            <a:r>
              <a:rPr lang="en-US" dirty="0"/>
              <a:t>Also Efficiency and Performance</a:t>
            </a:r>
          </a:p>
          <a:p>
            <a:r>
              <a:rPr lang="en-US" dirty="0"/>
              <a:t>Indispensible programmer productivity tool</a:t>
            </a:r>
          </a:p>
          <a:p>
            <a:r>
              <a:rPr lang="en-US" dirty="0"/>
              <a:t>One of most complex software systems to build</a:t>
            </a:r>
          </a:p>
          <a:p>
            <a:pPr lvl="1"/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Compilers Construction touches </a:t>
            </a:r>
            <a:br>
              <a:rPr lang="en-US" sz="3200" dirty="0"/>
            </a:br>
            <a:r>
              <a:rPr lang="en-US" sz="3200" dirty="0"/>
              <a:t>many topics in Computer Science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Finite State Automata, Grammars and Parsing, data-flow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Algorithms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Graph manipulation, dynamic programming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Data structures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Symbol tables, abstract syntax trees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Systems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Allocation and naming, multi-pass systems, compiler construction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Computer Architecture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Memory hierarchy, instruction selection, interlocks and latencies, parallelism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Detection of and Protection against vulnerabilities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Software Engineering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Software development environments, debugging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Artificial Intelligence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Heuristic based search for best optimizations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Compiler Does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High-level programming language</a:t>
            </a:r>
          </a:p>
          <a:p>
            <a:r>
              <a:rPr lang="en-US" dirty="0"/>
              <a:t>Output: Low-level assembly instructions</a:t>
            </a:r>
          </a:p>
          <a:p>
            <a:endParaRPr lang="en-US" dirty="0"/>
          </a:p>
          <a:p>
            <a:r>
              <a:rPr lang="en-US" dirty="0"/>
              <a:t>Compiler does the translation:</a:t>
            </a:r>
          </a:p>
          <a:p>
            <a:pPr lvl="1"/>
            <a:r>
              <a:rPr lang="en-US" dirty="0"/>
              <a:t>Read and understand the program </a:t>
            </a:r>
          </a:p>
          <a:p>
            <a:pPr lvl="1"/>
            <a:r>
              <a:rPr lang="en-US" dirty="0"/>
              <a:t>Precisely determine what actions it requires</a:t>
            </a:r>
          </a:p>
          <a:p>
            <a:pPr lvl="1"/>
            <a:r>
              <a:rPr lang="en-US" dirty="0"/>
              <a:t>Figure-out how to faithfully carry out those actions</a:t>
            </a:r>
          </a:p>
          <a:p>
            <a:pPr lvl="1"/>
            <a:r>
              <a:rPr lang="en-US" dirty="0"/>
              <a:t>Instruct the computer to carry out those actions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to the Compiler</a:t>
            </a:r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imperative language (Java, C, C++)</a:t>
            </a:r>
          </a:p>
          <a:p>
            <a:pPr lvl="1"/>
            <a:r>
              <a:rPr lang="en-US"/>
              <a:t>State</a:t>
            </a:r>
          </a:p>
          <a:p>
            <a:pPr lvl="2"/>
            <a:r>
              <a:rPr lang="en-US"/>
              <a:t>Variables, </a:t>
            </a:r>
          </a:p>
          <a:p>
            <a:pPr lvl="2"/>
            <a:r>
              <a:rPr lang="en-US"/>
              <a:t>Structures, </a:t>
            </a:r>
          </a:p>
          <a:p>
            <a:pPr lvl="2"/>
            <a:r>
              <a:rPr lang="en-US"/>
              <a:t>Arrays</a:t>
            </a:r>
          </a:p>
          <a:p>
            <a:pPr lvl="1"/>
            <a:r>
              <a:rPr lang="en-US"/>
              <a:t>Computation</a:t>
            </a:r>
          </a:p>
          <a:p>
            <a:pPr lvl="2"/>
            <a:r>
              <a:rPr lang="en-US"/>
              <a:t>Expressions (arithmetic, logical, etc.)</a:t>
            </a:r>
          </a:p>
          <a:p>
            <a:pPr lvl="2"/>
            <a:r>
              <a:rPr lang="en-US"/>
              <a:t>Assignment statements</a:t>
            </a:r>
          </a:p>
          <a:p>
            <a:pPr lvl="2"/>
            <a:r>
              <a:rPr lang="en-US"/>
              <a:t>Control flow (conditionals, loops)</a:t>
            </a:r>
          </a:p>
          <a:p>
            <a:pPr lvl="2"/>
            <a:r>
              <a:rPr lang="en-US"/>
              <a:t>Procedures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of the Compiler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</a:t>
            </a:r>
          </a:p>
          <a:p>
            <a:pPr lvl="1"/>
            <a:r>
              <a:rPr lang="en-US"/>
              <a:t>Registers</a:t>
            </a:r>
          </a:p>
          <a:p>
            <a:pPr lvl="1"/>
            <a:r>
              <a:rPr lang="en-US"/>
              <a:t>Memory with Flat Address Space</a:t>
            </a:r>
          </a:p>
          <a:p>
            <a:r>
              <a:rPr lang="en-US"/>
              <a:t>Machine code – load/store architecture</a:t>
            </a:r>
          </a:p>
          <a:p>
            <a:pPr lvl="1"/>
            <a:r>
              <a:rPr lang="en-US"/>
              <a:t>Load, store instructions</a:t>
            </a:r>
          </a:p>
          <a:p>
            <a:pPr lvl="1"/>
            <a:r>
              <a:rPr lang="en-US"/>
              <a:t>Arithmetic, logical operations on registers</a:t>
            </a:r>
          </a:p>
          <a:p>
            <a:pPr lvl="1"/>
            <a:r>
              <a:rPr lang="en-US"/>
              <a:t>Branch instructions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(input program)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int sumcalc(int a, int b,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int i,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</a:rPr>
              <a:t>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y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for(i = 0; i &lt;= N;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x = x + (4*a/b)*i + (i+1)*(i+1);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 x = x + b*y;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return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838200"/>
          </a:xfrm>
        </p:spPr>
        <p:txBody>
          <a:bodyPr/>
          <a:lstStyle/>
          <a:p>
            <a:r>
              <a:rPr lang="en-US"/>
              <a:t>Example (Output assembly code)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33528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000" dirty="0" err="1">
                <a:latin typeface="Courier New" pitchFamily="49" charset="0"/>
              </a:rPr>
              <a:t>sumcalc</a:t>
            </a:r>
            <a:r>
              <a:rPr lang="en-US" sz="1000" dirty="0">
                <a:latin typeface="Courier New" pitchFamily="49" charset="0"/>
              </a:rPr>
              <a:t>: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pushq</a:t>
            </a:r>
            <a:r>
              <a:rPr lang="en-US" sz="1000" dirty="0">
                <a:latin typeface="Courier New" pitchFamily="49" charset="0"/>
              </a:rPr>
              <a:t>   %</a:t>
            </a:r>
            <a:r>
              <a:rPr lang="en-US" sz="1000" dirty="0" err="1">
                <a:latin typeface="Courier New" pitchFamily="49" charset="0"/>
              </a:rPr>
              <a:t>rbp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movq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rsp</a:t>
            </a:r>
            <a:r>
              <a:rPr lang="en-US" sz="1000" dirty="0">
                <a:latin typeface="Courier New" pitchFamily="49" charset="0"/>
              </a:rPr>
              <a:t>, %</a:t>
            </a:r>
            <a:r>
              <a:rPr lang="en-US" sz="1000" dirty="0" err="1">
                <a:latin typeface="Courier New" pitchFamily="49" charset="0"/>
              </a:rPr>
              <a:t>rbp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edi</a:t>
            </a:r>
            <a:r>
              <a:rPr lang="en-US" sz="1000" dirty="0">
                <a:latin typeface="Courier New" pitchFamily="49" charset="0"/>
              </a:rPr>
              <a:t>, -4(%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esi</a:t>
            </a:r>
            <a:r>
              <a:rPr lang="en-US" sz="1000" dirty="0">
                <a:latin typeface="Courier New" pitchFamily="49" charset="0"/>
              </a:rPr>
              <a:t>, -8(%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edx</a:t>
            </a:r>
            <a:r>
              <a:rPr lang="en-US" sz="1000" dirty="0">
                <a:latin typeface="Courier New" pitchFamily="49" charset="0"/>
              </a:rPr>
              <a:t>, -12(%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$0, -20(%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$0, -24(%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$0, -16(%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.L2: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-16(%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eax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cmpl</a:t>
            </a:r>
            <a:r>
              <a:rPr lang="en-US" sz="1000" dirty="0">
                <a:latin typeface="Courier New" pitchFamily="49" charset="0"/>
              </a:rPr>
              <a:t>    -12(%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eax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jg</a:t>
            </a:r>
            <a:r>
              <a:rPr lang="en-US" sz="1000" dirty="0">
                <a:latin typeface="Courier New" pitchFamily="49" charset="0"/>
              </a:rPr>
              <a:t>      .L3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-4(%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eax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leal</a:t>
            </a:r>
            <a:r>
              <a:rPr lang="en-US" sz="1000" dirty="0">
                <a:latin typeface="Courier New" pitchFamily="49" charset="0"/>
              </a:rPr>
              <a:t>    0(,%rax,4), %</a:t>
            </a:r>
            <a:r>
              <a:rPr lang="en-US" sz="1000" dirty="0" err="1">
                <a:latin typeface="Courier New" pitchFamily="49" charset="0"/>
              </a:rPr>
              <a:t>edx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leaq</a:t>
            </a:r>
            <a:r>
              <a:rPr lang="en-US" sz="1000" dirty="0">
                <a:latin typeface="Courier New" pitchFamily="49" charset="0"/>
              </a:rPr>
              <a:t>    -8(%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rax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movq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rax</a:t>
            </a:r>
            <a:r>
              <a:rPr lang="en-US" sz="1000" dirty="0">
                <a:latin typeface="Courier New" pitchFamily="49" charset="0"/>
              </a:rPr>
              <a:t>, -40(%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edx</a:t>
            </a:r>
            <a:r>
              <a:rPr lang="en-US" sz="1000" dirty="0">
                <a:latin typeface="Courier New" pitchFamily="49" charset="0"/>
              </a:rPr>
              <a:t>, %</a:t>
            </a:r>
            <a:r>
              <a:rPr lang="en-US" sz="1000" dirty="0" err="1">
                <a:latin typeface="Courier New" pitchFamily="49" charset="0"/>
              </a:rPr>
              <a:t>eax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movq</a:t>
            </a:r>
            <a:r>
              <a:rPr lang="en-US" sz="1000" dirty="0">
                <a:latin typeface="Courier New" pitchFamily="49" charset="0"/>
              </a:rPr>
              <a:t>    -40(%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rcx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cltd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idivl</a:t>
            </a:r>
            <a:r>
              <a:rPr lang="en-US" sz="1000" dirty="0">
                <a:latin typeface="Courier New" pitchFamily="49" charset="0"/>
              </a:rPr>
              <a:t>   (%</a:t>
            </a:r>
            <a:r>
              <a:rPr lang="en-US" sz="1000" dirty="0" err="1">
                <a:latin typeface="Courier New" pitchFamily="49" charset="0"/>
              </a:rPr>
              <a:t>rcx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eax</a:t>
            </a:r>
            <a:r>
              <a:rPr lang="en-US" sz="1000" dirty="0">
                <a:latin typeface="Courier New" pitchFamily="49" charset="0"/>
              </a:rPr>
              <a:t>, -28(%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-28(%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edx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imull</a:t>
            </a:r>
            <a:r>
              <a:rPr lang="en-US" sz="1000" dirty="0">
                <a:latin typeface="Courier New" pitchFamily="49" charset="0"/>
              </a:rPr>
              <a:t>   -16(%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edx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-16(%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eax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incl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imull</a:t>
            </a:r>
            <a:r>
              <a:rPr lang="en-US" sz="1000" dirty="0">
                <a:latin typeface="Courier New" pitchFamily="49" charset="0"/>
              </a:rPr>
              <a:t>   %</a:t>
            </a:r>
            <a:r>
              <a:rPr lang="en-US" sz="1000" dirty="0" err="1">
                <a:latin typeface="Courier New" pitchFamily="49" charset="0"/>
              </a:rPr>
              <a:t>eax</a:t>
            </a:r>
            <a:r>
              <a:rPr lang="en-US" sz="1000" dirty="0">
                <a:latin typeface="Courier New" pitchFamily="49" charset="0"/>
              </a:rPr>
              <a:t>, %</a:t>
            </a:r>
            <a:r>
              <a:rPr lang="en-US" sz="1000" dirty="0" err="1">
                <a:latin typeface="Courier New" pitchFamily="49" charset="0"/>
              </a:rPr>
              <a:t>eax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addl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eax</a:t>
            </a:r>
            <a:r>
              <a:rPr lang="en-US" sz="1000" dirty="0">
                <a:latin typeface="Courier New" pitchFamily="49" charset="0"/>
              </a:rPr>
              <a:t>, %</a:t>
            </a:r>
            <a:r>
              <a:rPr lang="en-US" sz="1000" dirty="0" err="1">
                <a:latin typeface="Courier New" pitchFamily="49" charset="0"/>
              </a:rPr>
              <a:t>edx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leaq</a:t>
            </a:r>
            <a:r>
              <a:rPr lang="en-US" sz="1000" dirty="0">
                <a:latin typeface="Courier New" pitchFamily="49" charset="0"/>
              </a:rPr>
              <a:t>    -20(%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rax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addl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edx</a:t>
            </a:r>
            <a:r>
              <a:rPr lang="en-US" sz="1000" dirty="0">
                <a:latin typeface="Courier New" pitchFamily="49" charset="0"/>
              </a:rPr>
              <a:t>, (%</a:t>
            </a:r>
            <a:r>
              <a:rPr lang="en-US" sz="1000" dirty="0" err="1">
                <a:latin typeface="Courier New" pitchFamily="49" charset="0"/>
              </a:rPr>
              <a:t>rax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-8(%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eax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eax</a:t>
            </a:r>
            <a:r>
              <a:rPr lang="en-US" sz="1000" dirty="0">
                <a:latin typeface="Courier New" pitchFamily="49" charset="0"/>
              </a:rPr>
              <a:t>, %</a:t>
            </a:r>
            <a:r>
              <a:rPr lang="en-US" sz="1000" dirty="0" err="1">
                <a:latin typeface="Courier New" pitchFamily="49" charset="0"/>
              </a:rPr>
              <a:t>edx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imull</a:t>
            </a:r>
            <a:r>
              <a:rPr lang="en-US" sz="1000" dirty="0">
                <a:latin typeface="Courier New" pitchFamily="49" charset="0"/>
              </a:rPr>
              <a:t>   -24(%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edx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leaq</a:t>
            </a:r>
            <a:r>
              <a:rPr lang="en-US" sz="1000" dirty="0">
                <a:latin typeface="Courier New" pitchFamily="49" charset="0"/>
              </a:rPr>
              <a:t>    -20(%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rax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addl</a:t>
            </a:r>
            <a:r>
              <a:rPr lang="en-US" sz="1000" dirty="0">
                <a:latin typeface="Courier New" pitchFamily="49" charset="0"/>
              </a:rPr>
              <a:t>    %</a:t>
            </a:r>
            <a:r>
              <a:rPr lang="en-US" sz="1000" dirty="0" err="1">
                <a:latin typeface="Courier New" pitchFamily="49" charset="0"/>
              </a:rPr>
              <a:t>edx</a:t>
            </a:r>
            <a:r>
              <a:rPr lang="en-US" sz="1000" dirty="0">
                <a:latin typeface="Courier New" pitchFamily="49" charset="0"/>
              </a:rPr>
              <a:t>, (%</a:t>
            </a:r>
            <a:r>
              <a:rPr lang="en-US" sz="1000" dirty="0" err="1">
                <a:latin typeface="Courier New" pitchFamily="49" charset="0"/>
              </a:rPr>
              <a:t>rax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leaq</a:t>
            </a:r>
            <a:r>
              <a:rPr lang="en-US" sz="1000" dirty="0">
                <a:latin typeface="Courier New" pitchFamily="49" charset="0"/>
              </a:rPr>
              <a:t>    -16(%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rax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incl</a:t>
            </a:r>
            <a:r>
              <a:rPr lang="en-US" sz="1000" dirty="0">
                <a:latin typeface="Courier New" pitchFamily="49" charset="0"/>
              </a:rPr>
              <a:t>    (%</a:t>
            </a:r>
            <a:r>
              <a:rPr lang="en-US" sz="1000" dirty="0" err="1">
                <a:latin typeface="Courier New" pitchFamily="49" charset="0"/>
              </a:rPr>
              <a:t>rax</a:t>
            </a:r>
            <a:r>
              <a:rPr lang="en-US" sz="10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jmp</a:t>
            </a:r>
            <a:r>
              <a:rPr lang="en-US" sz="1000" dirty="0">
                <a:latin typeface="Courier New" pitchFamily="49" charset="0"/>
              </a:rPr>
              <a:t>     .L2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.L3:    </a:t>
            </a:r>
            <a:r>
              <a:rPr lang="en-US" sz="1000" dirty="0" err="1">
                <a:latin typeface="Courier New" pitchFamily="49" charset="0"/>
              </a:rPr>
              <a:t>movl</a:t>
            </a:r>
            <a:r>
              <a:rPr lang="en-US" sz="1000" dirty="0">
                <a:latin typeface="Courier New" pitchFamily="49" charset="0"/>
              </a:rPr>
              <a:t>    -20(%</a:t>
            </a:r>
            <a:r>
              <a:rPr lang="en-US" sz="1000" dirty="0" err="1">
                <a:latin typeface="Courier New" pitchFamily="49" charset="0"/>
              </a:rPr>
              <a:t>rbp</a:t>
            </a:r>
            <a:r>
              <a:rPr lang="en-US" sz="1000" dirty="0">
                <a:latin typeface="Courier New" pitchFamily="49" charset="0"/>
              </a:rPr>
              <a:t>), %</a:t>
            </a:r>
            <a:r>
              <a:rPr lang="en-US" sz="1000" dirty="0" err="1">
                <a:latin typeface="Courier New" pitchFamily="49" charset="0"/>
              </a:rPr>
              <a:t>eax</a:t>
            </a:r>
            <a:endParaRPr lang="en-US" sz="1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leave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000" dirty="0">
                <a:latin typeface="Courier New" pitchFamily="49" charset="0"/>
              </a:rPr>
              <a:t>        ret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4953000" y="1143000"/>
            <a:ext cx="3352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.size   </a:t>
            </a:r>
            <a:r>
              <a:rPr lang="en-US" sz="1000" dirty="0" err="1">
                <a:solidFill>
                  <a:srgbClr val="CCFFFF"/>
                </a:solidFill>
                <a:latin typeface="Courier New" pitchFamily="49" charset="0"/>
              </a:rPr>
              <a:t>sumcalc</a:t>
            </a: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, .-</a:t>
            </a:r>
            <a:r>
              <a:rPr lang="en-US" sz="1000" dirty="0" err="1">
                <a:solidFill>
                  <a:srgbClr val="CCFFFF"/>
                </a:solidFill>
                <a:latin typeface="Courier New" pitchFamily="49" charset="0"/>
              </a:rPr>
              <a:t>sumcalc</a:t>
            </a:r>
            <a:endParaRPr lang="en-US" sz="1000" dirty="0">
              <a:solidFill>
                <a:srgbClr val="CCFFFF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.section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.Lframe1: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.long   	.LECIE1-.LSCIE1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.LSCIE1:.long   	0x0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.byte   	0x1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.string 	""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.uleb128 	0x1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.sleb128 	-8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.byte   	0x10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.byte   	0xc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.uleb128 	0x7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.uleb128 	0x8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.byte   	0x90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.uleb128 0x1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.align 	8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.LECIE1:.long   	.LEFDE1-.LASFDE1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.long   	.LASFDE1-.Lframe1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.quad   	.LFB2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.quad   	.LFE2-.LFB2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.byte   	0x4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.long   	.LCFI0-.LFB2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.byte   	0xe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.uleb128 	0x10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.byte   	0x86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.uleb128 	0x2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.byte   	0x4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.long   	.LCFI1-.LCFI0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.byte   	0xd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.uleb128 	0x6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tabLst>
                <a:tab pos="1317625" algn="l"/>
              </a:tabLst>
            </a:pPr>
            <a:r>
              <a:rPr lang="en-US" sz="1000" dirty="0">
                <a:solidFill>
                  <a:srgbClr val="CCFFFF"/>
                </a:solidFill>
                <a:latin typeface="Courier New" pitchFamily="49" charset="0"/>
              </a:rPr>
              <a:t>        .align 	8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Example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int sumcalc(int a, int b,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int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y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for(i = 0; i &lt;= N;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x = x + (4*a/b)*i + (i+1)*(i+1);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  x = x + b*y;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return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5105400"/>
          </a:xfrm>
        </p:spPr>
        <p:txBody>
          <a:bodyPr/>
          <a:lstStyle/>
          <a:p>
            <a:pPr marL="225425" indent="-225425">
              <a:lnSpc>
                <a:spcPct val="90000"/>
              </a:lnSpc>
            </a:pPr>
            <a:r>
              <a:rPr lang="en-US" dirty="0"/>
              <a:t>Lecturer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Prof. Martin Rinard		rinard@mit.edu  	258-6922	32-G828	</a:t>
            </a:r>
          </a:p>
          <a:p>
            <a:pPr marL="225425" indent="-225425">
              <a:lnSpc>
                <a:spcPct val="90000"/>
              </a:lnSpc>
            </a:pPr>
            <a:r>
              <a:rPr lang="en-US" dirty="0"/>
              <a:t>Room</a:t>
            </a:r>
          </a:p>
          <a:p>
            <a:pPr marL="625475" lvl="1" indent="-225425">
              <a:lnSpc>
                <a:spcPct val="90000"/>
              </a:lnSpc>
            </a:pPr>
            <a:r>
              <a:rPr lang="en-US" dirty="0"/>
              <a:t>MTWHF 	32-144	11:00 am</a:t>
            </a:r>
          </a:p>
          <a:p>
            <a:pPr marL="225425" indent="-225425">
              <a:lnSpc>
                <a:spcPct val="90000"/>
              </a:lnSpc>
            </a:pPr>
            <a:r>
              <a:rPr lang="en-US" dirty="0"/>
              <a:t>Course Secretary 		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Mary McDavitt      mmcdavit@csail.mit.edu</a:t>
            </a:r>
            <a:r>
              <a:rPr lang="en-US" dirty="0"/>
              <a:t> 	</a:t>
            </a:r>
            <a:r>
              <a:rPr lang="en-US" sz="1800" dirty="0"/>
              <a:t>32-G785</a:t>
            </a:r>
            <a:r>
              <a:rPr lang="en-US" dirty="0"/>
              <a:t> 	</a:t>
            </a:r>
            <a:r>
              <a:rPr lang="en-US" sz="1800" dirty="0"/>
              <a:t>253-9620</a:t>
            </a:r>
            <a:endParaRPr lang="en-US" dirty="0"/>
          </a:p>
          <a:p>
            <a:pPr marL="225425" indent="-225425">
              <a:lnSpc>
                <a:spcPct val="90000"/>
              </a:lnSpc>
            </a:pPr>
            <a:r>
              <a:rPr lang="en-US" dirty="0"/>
              <a:t>Teaching Assistants</a:t>
            </a:r>
          </a:p>
          <a:p>
            <a:pPr marL="625475" lvl="1" indent="-225425">
              <a:lnSpc>
                <a:spcPct val="90000"/>
              </a:lnSpc>
            </a:pPr>
            <a:r>
              <a:rPr lang="en-US" sz="1800" dirty="0"/>
              <a:t>Jackie </a:t>
            </a:r>
            <a:r>
              <a:rPr lang="en-US" sz="1800" dirty="0" err="1"/>
              <a:t>Bredenberg</a:t>
            </a:r>
            <a:r>
              <a:rPr lang="en-US" sz="1800" dirty="0"/>
              <a:t>	</a:t>
            </a:r>
            <a:r>
              <a:rPr lang="en-US" sz="1800" dirty="0">
                <a:hlinkClick r:id="rId3"/>
              </a:rPr>
              <a:t>jamb@mit.edu</a:t>
            </a:r>
            <a:endParaRPr lang="en-US" sz="1800" dirty="0"/>
          </a:p>
          <a:p>
            <a:pPr marL="625475" lvl="1" indent="-225425">
              <a:lnSpc>
                <a:spcPct val="90000"/>
              </a:lnSpc>
            </a:pPr>
            <a:r>
              <a:rPr lang="en-US" sz="1800" dirty="0"/>
              <a:t>Jack Choi		</a:t>
            </a:r>
            <a:r>
              <a:rPr lang="en-US" sz="1800" dirty="0">
                <a:hlinkClick r:id="rId4"/>
              </a:rPr>
              <a:t>jchoi5me@mit.edu</a:t>
            </a:r>
            <a:endParaRPr lang="en-US" sz="1800" dirty="0"/>
          </a:p>
          <a:p>
            <a:pPr marL="225425" indent="-225425">
              <a:lnSpc>
                <a:spcPct val="90000"/>
              </a:lnSpc>
            </a:pPr>
            <a:r>
              <a:rPr lang="en-US" dirty="0"/>
              <a:t>Web Site</a:t>
            </a:r>
          </a:p>
          <a:p>
            <a:pPr marL="625475" lvl="1" indent="-225425">
              <a:lnSpc>
                <a:spcPct val="90000"/>
              </a:lnSpc>
            </a:pPr>
            <a:r>
              <a:rPr lang="en-US" sz="2000" dirty="0">
                <a:hlinkClick r:id="rId5"/>
              </a:rPr>
              <a:t>https://github.com/6035/fa19</a:t>
            </a:r>
            <a:r>
              <a:rPr lang="en-US" sz="2000" dirty="0"/>
              <a:t> </a:t>
            </a: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686800" y="7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Helvetica" pitchFamily="34" charset="0"/>
              </a:rPr>
              <a:t>45</a:t>
            </a:r>
            <a:endParaRPr lang="en-US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52400" y="152400"/>
            <a:ext cx="5257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pushq   %rbp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movq    %rsp, %rbp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%edi, -4(%rbp)	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%esi, -8(%rbp)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%edx, -12(%rbp)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$0, -20(%rbp)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$0, -24(%rbp)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$0, -16(%rbp)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.L2:    movl    -16(%rbp),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cmpl    -12(%rbp),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jg      .L3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-4(%rbp),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leal    0(,%rax,4),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leaq    -8(%rbp), %rax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movq    %rax, -40(%rbp)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%edx,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movq    -40(%rbp), %rcx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cltd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idivl   (%rcx)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%eax, -28(%rbp)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-28(%rbp),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imull   -16(%rbp),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-16(%rbp),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incl   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imull   %eax,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addl    %eax,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leaq    -20(%rbp), %rax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addl    %edx, (%rax)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-8(%rbp),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movl    %eax,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imull   -24(%rbp),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leaq    -20(%rbp), %rax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addl    %edx, (%rax)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leaq    -16(%rbp), %rax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incl    (%rax)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jmp     .L2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.L3:    movl    -20(%rbp),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leave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200">
                <a:solidFill>
                  <a:srgbClr val="CCFFFF"/>
                </a:solidFill>
                <a:latin typeface="Courier New" pitchFamily="49" charset="0"/>
              </a:rPr>
              <a:t>        ret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Optimize...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int sumcalc(int a, int b,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int i,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</a:rPr>
              <a:t>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y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for(i = 0; i &lt;= N;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x = x + (4*a/b)*i + (i+1)*(i+1);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 x = x + b*y;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return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Propagation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</a:t>
            </a: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(4*a/b)*i + (i+1)*(i+1);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b*y;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Propagation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715000"/>
          </a:xfrm>
          <a:noFill/>
        </p:spPr>
        <p:txBody>
          <a:bodyPr/>
          <a:lstStyle/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, x, y;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 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y = 0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for(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&lt;= N;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++) {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x = x + (4*a/b)*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+ (i+1)*(i+1);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	 x = x + b*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y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Propagation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y = 0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x = x + (4*a/b)*i + (i+1)*(i+1);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x = x + b*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0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Simplification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buFontTx/>
              <a:buNone/>
            </a:pP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2400" b="1">
                <a:latin typeface="Courier New" pitchFamily="49" charset="0"/>
              </a:rPr>
              <a:t>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x = x + (4*a/b)*i + (i+1)*(i+1);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x = x + b*0;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Simplification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buFontTx/>
              <a:buNone/>
            </a:pP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2400" b="1">
                <a:latin typeface="Courier New" pitchFamily="49" charset="0"/>
              </a:rPr>
              <a:t>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x = x + (4*a/b)*i + (i+1)*(i+1);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x = x + </a:t>
            </a:r>
            <a:r>
              <a:rPr lang="en-US" sz="2400" b="1">
                <a:solidFill>
                  <a:srgbClr val="FFFF66"/>
                </a:solidFill>
                <a:latin typeface="Courier New" pitchFamily="49" charset="0"/>
              </a:rPr>
              <a:t>b*0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Simplification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x = x + (4*a/b)*i + (i+1)*(i+1);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x =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x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x = x + (4*a/b)*i + (i+1)*(i+1);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x = x;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x = x + (4*a/b)*i + (i+1)*(i+1);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x = x;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Textbooks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5562600" cy="5562600"/>
          </a:xfrm>
        </p:spPr>
        <p:txBody>
          <a:bodyPr/>
          <a:lstStyle/>
          <a:p>
            <a:r>
              <a:rPr lang="en-US" sz="1400" i="1" dirty="0"/>
              <a:t>Modern Compiler Implementation in Java (Tiger book)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A.W. </a:t>
            </a:r>
            <a:r>
              <a:rPr lang="en-US" sz="1400" dirty="0" err="1"/>
              <a:t>Appel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Cambridge University Press, 1998 </a:t>
            </a:r>
            <a:br>
              <a:rPr lang="en-US" sz="1400" dirty="0"/>
            </a:br>
            <a:r>
              <a:rPr lang="en-US" sz="1400" dirty="0"/>
              <a:t>ISBN 0-52158-388-8 </a:t>
            </a:r>
            <a:br>
              <a:rPr lang="en-US" sz="1400" dirty="0"/>
            </a:br>
            <a:endParaRPr lang="en-US" sz="1400" dirty="0"/>
          </a:p>
          <a:p>
            <a:r>
              <a:rPr lang="en-US" sz="1400" i="1" dirty="0"/>
              <a:t>Advanced Compiler Design and Implementation (Whale book)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Steven </a:t>
            </a:r>
            <a:r>
              <a:rPr lang="en-US" sz="1400" dirty="0" err="1"/>
              <a:t>Muchnick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Morgan Kaufman Publishers, 1997 </a:t>
            </a:r>
            <a:br>
              <a:rPr lang="en-US" sz="1400" dirty="0"/>
            </a:br>
            <a:r>
              <a:rPr lang="en-US" sz="1400" dirty="0"/>
              <a:t>ISBN 1-55860-320-4 </a:t>
            </a:r>
            <a:br>
              <a:rPr lang="en-US" sz="1400" dirty="0"/>
            </a:br>
            <a:endParaRPr lang="en-US" sz="1400" dirty="0"/>
          </a:p>
          <a:p>
            <a:r>
              <a:rPr lang="en-US" sz="14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Compilers: Principles, Techniques and Tools (Dragon book)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Aho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Lam,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Sethi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Ullman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Addison-Wesley, 2006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ISBN 0321486811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4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Engineering a Compiler (Ark book)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Keith D. Cooper, Linda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Torczon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Morgan Kaufman Publishers, 2003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ISBN 1-55860-698-X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4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Optimizing Compilers for Modern Architectures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Randy Allen and Ken Kennedy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Morgan Kaufman Publishers, 2001 </a:t>
            </a:r>
            <a:b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ISBN 1-55860-286-0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943600" y="1143000"/>
            <a:ext cx="2819400" cy="5181600"/>
          </a:xfrm>
        </p:spPr>
        <p:txBody>
          <a:bodyPr/>
          <a:lstStyle/>
          <a:p>
            <a:pPr marL="3175" indent="4763">
              <a:buNone/>
            </a:pPr>
            <a:r>
              <a:rPr lang="en-US" sz="1400" i="1" dirty="0"/>
              <a:t>A textbook tutorial on compiler implementation, including techniques for many language features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i="1" dirty="0"/>
          </a:p>
          <a:p>
            <a:pPr marL="3175" indent="4763">
              <a:buNone/>
            </a:pPr>
            <a:r>
              <a:rPr lang="en-US" sz="1400" i="1" dirty="0"/>
              <a:t>Essentially a recipe book of optimizations; very complete and suited for industrial practitioners and researchers. </a:t>
            </a:r>
          </a:p>
          <a:p>
            <a:pPr marL="3175" indent="4763">
              <a:buNone/>
            </a:pPr>
            <a:endParaRPr lang="en-US" sz="900" i="1" dirty="0"/>
          </a:p>
          <a:p>
            <a:pPr marL="3175" indent="4763">
              <a:buNone/>
            </a:pPr>
            <a:r>
              <a:rPr lang="en-US" sz="14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classic compilers textbook, although its front-end emphasis reflects its age. New edition has more optimization material.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175" indent="4763">
              <a:buNone/>
            </a:pPr>
            <a:endParaRPr lang="en-US" sz="8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175" indent="4763">
              <a:buNone/>
            </a:pPr>
            <a:r>
              <a:rPr lang="en-US" sz="14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modern classroom textbook, with increased emphasis on the back-end and implementation techniques.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175" indent="4763">
              <a:buNone/>
            </a:pPr>
            <a:endParaRPr lang="en-US" sz="14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175" indent="4763">
              <a:buNone/>
            </a:pPr>
            <a:r>
              <a:rPr lang="en-US" sz="14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modern textbook that focuses on optimizations including parallelization and memory hierarchy optimization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175" indent="4763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x = x + (4*a/b)*i + (i+1)*(i+1);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</a:t>
            </a:r>
            <a:endParaRPr 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Common Subexpression Elimination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	</a:t>
            </a: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(4*a/b)*i + (i+1)*(i+1);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Common Subexpression Elimination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	</a:t>
            </a: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(4*a/b)*i +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(i+1)*(i+1)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Common Subexpression Elimination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y,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t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	  t = i+1;</a:t>
            </a: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(4*a/b)*i +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t*t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 Code Elimination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y, 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 t = i+1;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(4*a/b)*i + t*t;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 Code Elimination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y, 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FFFF66"/>
                </a:solidFill>
                <a:latin typeface="Courier New" pitchFamily="49" charset="0"/>
              </a:rPr>
              <a:t>y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 t = i+1;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(4*a/b)*i + t*t;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 Code Elimination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 t = i+1;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(4*a/b)*i + t*t;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Code Removal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 t = i+1;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(4*a/b)*i + t*t;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Code Removal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 t = i+1;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</a:t>
            </a:r>
            <a:r>
              <a:rPr lang="en-US" sz="2400" b="1">
                <a:solidFill>
                  <a:srgbClr val="FFFF66"/>
                </a:solidFill>
                <a:latin typeface="Courier New" pitchFamily="49" charset="0"/>
              </a:rPr>
              <a:t>(4*a/b)</a:t>
            </a:r>
            <a:r>
              <a:rPr lang="en-US" sz="2400" b="1">
                <a:latin typeface="Courier New" pitchFamily="49" charset="0"/>
              </a:rPr>
              <a:t>*i + t*t;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Code Removal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t,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u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    u = (4*a/b);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 t = i+1;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u</a:t>
            </a:r>
            <a:r>
              <a:rPr lang="en-US" sz="2400" b="1">
                <a:latin typeface="Courier New" pitchFamily="49" charset="0"/>
              </a:rPr>
              <a:t>*i + t*t;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Project: The Five Segments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66000"/>
              <a:buFont typeface="Wingdings" pitchFamily="2" charset="2"/>
              <a:buChar char=""/>
            </a:pPr>
            <a:r>
              <a:rPr lang="en-US" dirty="0"/>
              <a:t>Lexical and Syntax Analysis</a:t>
            </a:r>
          </a:p>
          <a:p>
            <a:pPr>
              <a:lnSpc>
                <a:spcPct val="110000"/>
              </a:lnSpc>
              <a:buSzPct val="66000"/>
              <a:buFont typeface="Wingdings" pitchFamily="2" charset="2"/>
              <a:buChar char=""/>
            </a:pPr>
            <a:r>
              <a:rPr lang="en-US" dirty="0"/>
              <a:t>Semantic Analysis </a:t>
            </a:r>
          </a:p>
          <a:p>
            <a:pPr>
              <a:lnSpc>
                <a:spcPct val="110000"/>
              </a:lnSpc>
              <a:buSzPct val="66000"/>
              <a:buFont typeface="Wingdings" pitchFamily="2" charset="2"/>
              <a:buChar char=""/>
            </a:pPr>
            <a:r>
              <a:rPr lang="en-US" dirty="0"/>
              <a:t>Code Generation</a:t>
            </a:r>
          </a:p>
          <a:p>
            <a:pPr>
              <a:lnSpc>
                <a:spcPct val="110000"/>
              </a:lnSpc>
              <a:buSzPct val="66000"/>
              <a:buFont typeface="Wingdings" pitchFamily="2" charset="2"/>
              <a:buChar char=""/>
            </a:pPr>
            <a:r>
              <a:rPr lang="en-US" dirty="0"/>
              <a:t>Dataflow Analysis</a:t>
            </a:r>
          </a:p>
          <a:p>
            <a:pPr>
              <a:lnSpc>
                <a:spcPct val="110000"/>
              </a:lnSpc>
              <a:buSzPct val="66000"/>
              <a:buFont typeface="Wingdings" pitchFamily="2" charset="2"/>
              <a:buChar char=""/>
            </a:pPr>
            <a:r>
              <a:rPr lang="en-US" dirty="0"/>
              <a:t>Optimizations</a:t>
            </a:r>
          </a:p>
          <a:p>
            <a:pPr>
              <a:lnSpc>
                <a:spcPct val="110000"/>
              </a:lnSpc>
              <a:buSzPct val="66000"/>
              <a:buFont typeface="Wingdings" pitchFamily="2" charset="2"/>
              <a:buChar char=""/>
            </a:pPr>
            <a:endParaRPr lang="en-US" dirty="0"/>
          </a:p>
          <a:p>
            <a:pPr>
              <a:lnSpc>
                <a:spcPct val="110000"/>
              </a:lnSpc>
              <a:buSzPct val="66000"/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 Reduction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t, u;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u = (4*a/b);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 t = i+1;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u*i + t*t;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 Reduction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7150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t, u;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u = (</a:t>
            </a:r>
            <a:r>
              <a:rPr lang="en-US" sz="2400" b="1">
                <a:solidFill>
                  <a:srgbClr val="FFFF66"/>
                </a:solidFill>
                <a:latin typeface="Courier New" pitchFamily="49" charset="0"/>
              </a:rPr>
              <a:t>4*a</a:t>
            </a:r>
            <a:r>
              <a:rPr lang="en-US" sz="2400" b="1">
                <a:latin typeface="Courier New" pitchFamily="49" charset="0"/>
              </a:rPr>
              <a:t>/b);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  t = i+1;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</a:t>
            </a:r>
            <a:r>
              <a:rPr lang="en-US" sz="2400" b="1">
                <a:solidFill>
                  <a:srgbClr val="FFFF66"/>
                </a:solidFill>
                <a:latin typeface="Courier New" pitchFamily="49" charset="0"/>
              </a:rPr>
              <a:t>u*i</a:t>
            </a:r>
            <a:r>
              <a:rPr lang="en-US" sz="2400" b="1">
                <a:latin typeface="Courier New" pitchFamily="49" charset="0"/>
              </a:rPr>
              <a:t> + t*t;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 Reduction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int i, x, t, u,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x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u = (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(a&lt;&lt;2)</a:t>
            </a:r>
            <a:r>
              <a:rPr lang="en-US" sz="2400" b="1">
                <a:latin typeface="Courier New" pitchFamily="49" charset="0"/>
              </a:rPr>
              <a:t>/b);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    v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for(i = 0; i &lt;= N;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t = i+1;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x = x +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+ t*t;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v = v + u;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return 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57600"/>
            <a:ext cx="8382000" cy="2667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</p:txBody>
      </p:sp>
      <p:grpSp>
        <p:nvGrpSpPr>
          <p:cNvPr id="210948" name="Group 4"/>
          <p:cNvGrpSpPr>
            <a:grpSpLocks/>
          </p:cNvGrpSpPr>
          <p:nvPr/>
        </p:nvGrpSpPr>
        <p:grpSpPr bwMode="auto">
          <a:xfrm>
            <a:off x="1600200" y="1347788"/>
            <a:ext cx="5033963" cy="1608137"/>
            <a:chOff x="3574" y="3223"/>
            <a:chExt cx="2075" cy="663"/>
          </a:xfrm>
        </p:grpSpPr>
        <p:sp>
          <p:nvSpPr>
            <p:cNvPr id="210949" name="Line 5"/>
            <p:cNvSpPr>
              <a:spLocks noChangeShapeType="1"/>
            </p:cNvSpPr>
            <p:nvPr/>
          </p:nvSpPr>
          <p:spPr bwMode="auto">
            <a:xfrm flipH="1">
              <a:off x="5156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0" name="Text Box 6"/>
            <p:cNvSpPr txBox="1">
              <a:spLocks noChangeArrowheads="1"/>
            </p:cNvSpPr>
            <p:nvPr/>
          </p:nvSpPr>
          <p:spPr bwMode="auto">
            <a:xfrm>
              <a:off x="5434" y="3223"/>
              <a:ext cx="2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fp</a:t>
              </a:r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3574" y="3452"/>
              <a:ext cx="1584" cy="146"/>
            </a:xfrm>
            <a:prstGeom prst="rect">
              <a:avLst/>
            </a:prstGeom>
            <a:noFill/>
            <a:ln w="28575">
              <a:solidFill>
                <a:srgbClr val="00FF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Local variable </a:t>
              </a:r>
              <a:r>
                <a:rPr lang="en-US" b="1">
                  <a:latin typeface="Courier New" pitchFamily="49" charset="0"/>
                </a:rPr>
                <a:t>X</a:t>
              </a:r>
              <a:r>
                <a:rPr lang="en-US"/>
                <a:t> </a:t>
              </a:r>
            </a:p>
          </p:txBody>
        </p:sp>
        <p:sp>
          <p:nvSpPr>
            <p:cNvPr id="210952" name="Rectangle 8"/>
            <p:cNvSpPr>
              <a:spLocks noChangeArrowheads="1"/>
            </p:cNvSpPr>
            <p:nvPr/>
          </p:nvSpPr>
          <p:spPr bwMode="auto">
            <a:xfrm>
              <a:off x="3574" y="3596"/>
              <a:ext cx="1584" cy="146"/>
            </a:xfrm>
            <a:prstGeom prst="rect">
              <a:avLst/>
            </a:prstGeom>
            <a:noFill/>
            <a:ln w="28575">
              <a:solidFill>
                <a:srgbClr val="00FF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Local variable </a:t>
              </a:r>
              <a:r>
                <a:rPr lang="en-US" b="1">
                  <a:latin typeface="Courier New" pitchFamily="49" charset="0"/>
                </a:rPr>
                <a:t>Y</a:t>
              </a:r>
              <a:r>
                <a:rPr lang="en-US"/>
                <a:t> </a:t>
              </a:r>
            </a:p>
          </p:txBody>
        </p: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574" y="3740"/>
              <a:ext cx="1584" cy="146"/>
            </a:xfrm>
            <a:prstGeom prst="rect">
              <a:avLst/>
            </a:prstGeom>
            <a:noFill/>
            <a:ln w="28575">
              <a:solidFill>
                <a:srgbClr val="00FF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Local variable </a:t>
              </a:r>
              <a:r>
                <a:rPr lang="en-US" b="1">
                  <a:latin typeface="Courier New" pitchFamily="49" charset="0"/>
                </a:rPr>
                <a:t>I</a:t>
              </a:r>
              <a:endParaRPr lang="en-US"/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57600"/>
            <a:ext cx="8382000" cy="2667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$r8d 	= 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$r9d 	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$r10d = 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$ebx 	=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$ecx 	= i </a:t>
            </a:r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 flipH="1">
            <a:off x="5438775" y="1912938"/>
            <a:ext cx="698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6111875" y="1347788"/>
            <a:ext cx="522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fp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1600200" y="1903413"/>
            <a:ext cx="3843338" cy="35401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Local variable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X</a:t>
            </a:r>
            <a:r>
              <a:rPr 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1600200" y="2252663"/>
            <a:ext cx="3843338" cy="35401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Local variable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Y</a:t>
            </a:r>
            <a:r>
              <a:rPr 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600200" y="2601913"/>
            <a:ext cx="3843338" cy="35401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Local variable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I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>
            <a:off x="1600200" y="1905000"/>
            <a:ext cx="3886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 flipH="1">
            <a:off x="1524000" y="1905000"/>
            <a:ext cx="3962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Optimized Example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int sumcalc(int a, int b,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int i, x, t, u, v;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u = ((a&lt;&lt;2)/b);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v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for(i = 0; i &lt;= N;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  t = i+1;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 x = x + v + t*t;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  v = v + u;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return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38800" y="533400"/>
            <a:ext cx="3352800" cy="5105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xorl    %r8d, %r8d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xorl    %ecx, %ecx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movl    %edx, %r9d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cmpl    %edx, %r8d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jg      .L7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sall    $2, %edi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.L5:    movl    %edi, %eax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cltd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idivl   %esi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leal    1(%rcx), %edx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movl    %eax, %r10d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imull   %ecx, %r10d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movl    %edx, %ecx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imull   %edx, %ecx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leal    (%r10,%rcx), %eax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movl    %edx, %ecx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addl    %eax, %r8d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cmpl    %r9d, %edx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jle     .L5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.L7:    movl    %r8d, %eax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800">
                <a:latin typeface="Courier New" pitchFamily="49" charset="0"/>
              </a:rPr>
              <a:t>        ret</a:t>
            </a:r>
            <a:endParaRPr lang="en-US" sz="90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sz="900">
              <a:latin typeface="Courier New" pitchFamily="49" charset="0"/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152400" y="533400"/>
            <a:ext cx="441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900">
                <a:solidFill>
                  <a:srgbClr val="CCFFFF"/>
                </a:solidFill>
                <a:latin typeface="Courier New" pitchFamily="49" charset="0"/>
              </a:rPr>
              <a:t>       </a:t>
            </a: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pushq   %rbp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movq    %rsp, %rbp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%edi, -4(%rbp)	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%esi, -8(%rbp)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%edx, -12(%rbp)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$0, -20(%rbp)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$0, -24(%rbp)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$0, -16(%rbp)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.L2:    movl    -16(%rbp),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cmpl    -12(%rbp),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jg      .L3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-4(%rbp),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leal    0(,%rax,4),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leaq    -8(%rbp), %rax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movq    %rax, -40(%rbp)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%edx,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movq    -40(%rbp), %rcx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cltd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idivl   (%rcx)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%eax, -28(%rbp)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-28(%rbp),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imull   -16(%rbp),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-16(%rbp),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incl   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imull   %eax,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addl    %eax,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leaq    -20(%rbp), %rax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addl    %edx, (%rax)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-8(%rbp),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movl    %eax,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imull   -24(%rbp), %edx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leaq    -20(%rbp), %rax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addl    %edx, (%rax)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leaq    -16(%rbp), %rax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incl    (%rax)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jmp     .L2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.L3:    movl    -20(%rbp), %eax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leave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CCFFFF"/>
                </a:solidFill>
                <a:latin typeface="Courier New" pitchFamily="49" charset="0"/>
              </a:rPr>
              <a:t>        ret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sz="800">
              <a:solidFill>
                <a:srgbClr val="CCFFFF"/>
              </a:solidFill>
              <a:latin typeface="Courier New" pitchFamily="49" charset="0"/>
            </a:endParaRPr>
          </a:p>
        </p:txBody>
      </p:sp>
      <p:grpSp>
        <p:nvGrpSpPr>
          <p:cNvPr id="215044" name="Group 4"/>
          <p:cNvGrpSpPr>
            <a:grpSpLocks/>
          </p:cNvGrpSpPr>
          <p:nvPr/>
        </p:nvGrpSpPr>
        <p:grpSpPr bwMode="auto">
          <a:xfrm>
            <a:off x="304800" y="4953000"/>
            <a:ext cx="8366125" cy="1311275"/>
            <a:chOff x="192" y="3120"/>
            <a:chExt cx="5270" cy="826"/>
          </a:xfrm>
        </p:grpSpPr>
        <p:sp>
          <p:nvSpPr>
            <p:cNvPr id="215045" name="Text Box 5"/>
            <p:cNvSpPr txBox="1">
              <a:spLocks noChangeArrowheads="1"/>
            </p:cNvSpPr>
            <p:nvPr/>
          </p:nvSpPr>
          <p:spPr bwMode="auto">
            <a:xfrm>
              <a:off x="192" y="3120"/>
              <a:ext cx="199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Inner Loop:</a:t>
              </a:r>
            </a:p>
            <a:p>
              <a:r>
                <a:rPr lang="en-US" sz="2000"/>
                <a:t>10*mov + 5*lea + 5*add/inc </a:t>
              </a:r>
              <a:br>
                <a:rPr lang="en-US" sz="2000"/>
              </a:br>
              <a:r>
                <a:rPr lang="en-US" sz="2000"/>
                <a:t>+ 4*div/mul + 5*cmp/br/jmp</a:t>
              </a:r>
            </a:p>
            <a:p>
              <a:r>
                <a:rPr lang="en-US" sz="2000"/>
                <a:t>= 29 instructions</a:t>
              </a:r>
            </a:p>
          </p:txBody>
        </p:sp>
        <p:sp>
          <p:nvSpPr>
            <p:cNvPr id="215046" name="Text Box 6"/>
            <p:cNvSpPr txBox="1">
              <a:spLocks noChangeArrowheads="1"/>
            </p:cNvSpPr>
            <p:nvPr/>
          </p:nvSpPr>
          <p:spPr bwMode="auto">
            <a:xfrm>
              <a:off x="3456" y="3120"/>
              <a:ext cx="200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000"/>
            </a:p>
            <a:p>
              <a:r>
                <a:rPr lang="en-US" sz="2000"/>
                <a:t>4*mov + 2*lea + 1*add/inc+ </a:t>
              </a:r>
              <a:br>
                <a:rPr lang="en-US" sz="2000"/>
              </a:br>
              <a:r>
                <a:rPr lang="en-US" sz="2000"/>
                <a:t>3*div/mul + 2*cmp/br/jmp</a:t>
              </a:r>
            </a:p>
            <a:p>
              <a:r>
                <a:rPr lang="en-US" sz="2000"/>
                <a:t>= 12 instructions</a:t>
              </a:r>
            </a:p>
          </p:txBody>
        </p:sp>
      </p:grp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533400" y="762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Unoptimized Code</a:t>
            </a: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5715000" y="76200"/>
            <a:ext cx="218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Optimized Code</a:t>
            </a:r>
          </a:p>
        </p:txBody>
      </p:sp>
      <p:grpSp>
        <p:nvGrpSpPr>
          <p:cNvPr id="215049" name="Group 9"/>
          <p:cNvGrpSpPr>
            <a:grpSpLocks/>
          </p:cNvGrpSpPr>
          <p:nvPr/>
        </p:nvGrpSpPr>
        <p:grpSpPr bwMode="auto">
          <a:xfrm>
            <a:off x="457200" y="6172200"/>
            <a:ext cx="7589838" cy="396875"/>
            <a:chOff x="288" y="3888"/>
            <a:chExt cx="4781" cy="250"/>
          </a:xfrm>
        </p:grpSpPr>
        <p:sp>
          <p:nvSpPr>
            <p:cNvPr id="215050" name="Text Box 10"/>
            <p:cNvSpPr txBox="1">
              <a:spLocks noChangeArrowheads="1"/>
            </p:cNvSpPr>
            <p:nvPr/>
          </p:nvSpPr>
          <p:spPr bwMode="auto">
            <a:xfrm>
              <a:off x="3408" y="3888"/>
              <a:ext cx="16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Execution time = 17 sec</a:t>
              </a:r>
            </a:p>
          </p:txBody>
        </p:sp>
        <p:sp>
          <p:nvSpPr>
            <p:cNvPr id="215051" name="Text Box 11"/>
            <p:cNvSpPr txBox="1">
              <a:spLocks noChangeArrowheads="1"/>
            </p:cNvSpPr>
            <p:nvPr/>
          </p:nvSpPr>
          <p:spPr bwMode="auto">
            <a:xfrm>
              <a:off x="288" y="3888"/>
              <a:ext cx="16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Execution time = 43 sec</a:t>
              </a: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Compilers Optimize Programs for…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Performance/Speed</a:t>
            </a:r>
          </a:p>
          <a:p>
            <a:r>
              <a:rPr lang="en-US"/>
              <a:t>Code Size</a:t>
            </a:r>
          </a:p>
          <a:p>
            <a:r>
              <a:rPr lang="en-US"/>
              <a:t>Power Consumption</a:t>
            </a:r>
          </a:p>
          <a:p>
            <a:r>
              <a:rPr lang="en-US"/>
              <a:t>Fast/Efficient Compilation</a:t>
            </a:r>
          </a:p>
          <a:p>
            <a:r>
              <a:rPr lang="en-US"/>
              <a:t>Security/Reliability</a:t>
            </a:r>
          </a:p>
          <a:p>
            <a:r>
              <a:rPr lang="en-US"/>
              <a:t>Debugging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Segment...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105400"/>
          </a:xfrm>
        </p:spPr>
        <p:txBody>
          <a:bodyPr/>
          <a:lstStyle/>
          <a:p>
            <a:pPr>
              <a:tabLst>
                <a:tab pos="4511675" algn="l"/>
              </a:tabLst>
            </a:pPr>
            <a:r>
              <a:rPr lang="en-US" dirty="0"/>
              <a:t>Segment Start</a:t>
            </a:r>
          </a:p>
          <a:p>
            <a:pPr lvl="1">
              <a:tabLst>
                <a:tab pos="4511675" algn="l"/>
              </a:tabLst>
            </a:pPr>
            <a:r>
              <a:rPr lang="en-US" dirty="0"/>
              <a:t>Project Description</a:t>
            </a:r>
          </a:p>
          <a:p>
            <a:pPr>
              <a:tabLst>
                <a:tab pos="4511675" algn="l"/>
              </a:tabLst>
            </a:pPr>
            <a:r>
              <a:rPr lang="en-US" dirty="0"/>
              <a:t>Lectures	</a:t>
            </a:r>
          </a:p>
          <a:p>
            <a:pPr lvl="1">
              <a:tabLst>
                <a:tab pos="4511675" algn="l"/>
              </a:tabLst>
            </a:pPr>
            <a:r>
              <a:rPr lang="en-US" dirty="0"/>
              <a:t>2 to 5 lectures	</a:t>
            </a:r>
          </a:p>
          <a:p>
            <a:pPr>
              <a:tabLst>
                <a:tab pos="4511675" algn="l"/>
              </a:tabLst>
            </a:pPr>
            <a:r>
              <a:rPr lang="en-US" dirty="0"/>
              <a:t>Project Time – No Class</a:t>
            </a:r>
          </a:p>
          <a:p>
            <a:pPr lvl="1">
              <a:tabLst>
                <a:tab pos="4511675" algn="l"/>
              </a:tabLst>
            </a:pPr>
            <a:r>
              <a:rPr lang="en-US" dirty="0"/>
              <a:t>(Design Document)</a:t>
            </a:r>
          </a:p>
          <a:p>
            <a:pPr lvl="1">
              <a:tabLst>
                <a:tab pos="4511675" algn="l"/>
              </a:tabLst>
            </a:pPr>
            <a:r>
              <a:rPr lang="en-US" dirty="0"/>
              <a:t>(Project Checkpoint)</a:t>
            </a:r>
          </a:p>
          <a:p>
            <a:pPr>
              <a:tabLst>
                <a:tab pos="4511675" algn="l"/>
              </a:tabLst>
            </a:pPr>
            <a:r>
              <a:rPr lang="en-US" dirty="0"/>
              <a:t>Project Due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 is an individual project</a:t>
            </a:r>
          </a:p>
          <a:p>
            <a:pPr>
              <a:lnSpc>
                <a:spcPct val="80000"/>
              </a:lnSpc>
            </a:pPr>
            <a:r>
              <a:rPr lang="en-US" dirty="0"/>
              <a:t>Projects 2 to 5 are group projects </a:t>
            </a:r>
          </a:p>
          <a:p>
            <a:pPr>
              <a:lnSpc>
                <a:spcPct val="80000"/>
              </a:lnSpc>
            </a:pPr>
            <a:r>
              <a:rPr lang="en-US" dirty="0"/>
              <a:t>Each group consists of 3 to 4 students</a:t>
            </a:r>
          </a:p>
          <a:p>
            <a:pPr>
              <a:lnSpc>
                <a:spcPct val="80000"/>
              </a:lnSpc>
            </a:pPr>
            <a:r>
              <a:rPr lang="en-US" dirty="0"/>
              <a:t>Projects are designed to produce a compiler by the end of class</a:t>
            </a:r>
          </a:p>
          <a:p>
            <a:pPr lvl="2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Grading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 group members (mostly) get the same grade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Scanner/parser ungraded </a:t>
            </a:r>
            <a:br>
              <a:rPr lang="en-US" dirty="0"/>
            </a:br>
            <a:r>
              <a:rPr lang="en-US" dirty="0"/>
              <a:t>(you can use this to evaluate potential group members)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Semantic Checker/Code Generator graded together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Dataflow Analyzer/Optimizer graded together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5 </a:t>
            </a:r>
            <a:r>
              <a:rPr lang="en-US" dirty="0" err="1"/>
              <a:t>turnins</a:t>
            </a:r>
            <a:r>
              <a:rPr lang="en-US" dirty="0"/>
              <a:t> total, 2 </a:t>
            </a:r>
            <a:r>
              <a:rPr lang="en-US" dirty="0" err="1"/>
              <a:t>turnins</a:t>
            </a:r>
            <a:r>
              <a:rPr lang="en-US" dirty="0"/>
              <a:t> are graded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Collaboration Policy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Talk about anything you want with anybody</a:t>
            </a:r>
          </a:p>
          <a:p>
            <a:pPr>
              <a:lnSpc>
                <a:spcPct val="80000"/>
              </a:lnSpc>
            </a:pPr>
            <a:r>
              <a:rPr lang="en-US" dirty="0"/>
              <a:t>Write all the code yourself</a:t>
            </a:r>
          </a:p>
          <a:p>
            <a:pPr>
              <a:lnSpc>
                <a:spcPct val="80000"/>
              </a:lnSpc>
            </a:pPr>
            <a:r>
              <a:rPr lang="en-US" dirty="0"/>
              <a:t>Check with TAs before using specialized libraries designed to support compiler construction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4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Two In Class Quizzes</a:t>
            </a:r>
          </a:p>
          <a:p>
            <a:r>
              <a:rPr lang="en-US" sz="3200" dirty="0"/>
              <a:t>50 minutes each</a:t>
            </a:r>
          </a:p>
          <a:p>
            <a:r>
              <a:rPr lang="en-US" sz="3200" dirty="0"/>
              <a:t>Open Notes, No Internet</a:t>
            </a:r>
          </a:p>
          <a:p>
            <a:r>
              <a:rPr lang="en-US" sz="3200" dirty="0"/>
              <a:t>Quiz collaboration policy: </a:t>
            </a:r>
          </a:p>
          <a:p>
            <a:pPr lvl="1"/>
            <a:r>
              <a:rPr lang="en-US" sz="3200" dirty="0"/>
              <a:t>Do your quiz by yourself with no input from anyone else during the quiz</a:t>
            </a:r>
          </a:p>
          <a:p>
            <a:pPr lvl="1"/>
            <a:r>
              <a:rPr lang="en-US" sz="3200" dirty="0"/>
              <a:t>You can look at slides/notes you bring with </a:t>
            </a:r>
            <a:r>
              <a:rPr lang="en-US" sz="3200"/>
              <a:t>you to the quiz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already got one</a:t>
            </a:r>
          </a:p>
          <a:p>
            <a:r>
              <a:rPr lang="en-US" dirty="0"/>
              <a:t>Given at the beginning of the class</a:t>
            </a:r>
          </a:p>
          <a:p>
            <a:r>
              <a:rPr lang="en-US" dirty="0"/>
              <a:t>Collected at the end</a:t>
            </a:r>
          </a:p>
          <a:p>
            <a:r>
              <a:rPr lang="en-US" dirty="0"/>
              <a:t>Collaboration of any kind is OK</a:t>
            </a:r>
          </a:p>
          <a:p>
            <a:endParaRPr lang="en-US" dirty="0"/>
          </a:p>
          <a:p>
            <a:r>
              <a:rPr lang="en-US" dirty="0"/>
              <a:t>This is in lieu of time consuming problem sets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6.035">
  <a:themeElements>
    <a:clrScheme name="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0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1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2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3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6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8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9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0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1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2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3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6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8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9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0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8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9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Office\Templates\6.035.pot</Template>
  <TotalTime>25996</TotalTime>
  <Words>1495</Words>
  <Application>Microsoft Macintosh PowerPoint</Application>
  <PresentationFormat>On-screen Show (4:3)</PresentationFormat>
  <Paragraphs>664</Paragraphs>
  <Slides>47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Courier New</vt:lpstr>
      <vt:lpstr>Helvetica</vt:lpstr>
      <vt:lpstr>Impact</vt:lpstr>
      <vt:lpstr>Lucida Sans Unicode</vt:lpstr>
      <vt:lpstr>Tahoma</vt:lpstr>
      <vt:lpstr>Times New Roman</vt:lpstr>
      <vt:lpstr>Wingdings</vt:lpstr>
      <vt:lpstr>6.035</vt:lpstr>
      <vt:lpstr>PowerPoint Presentation</vt:lpstr>
      <vt:lpstr>Staff</vt:lpstr>
      <vt:lpstr>Reference Textbooks </vt:lpstr>
      <vt:lpstr>The Project: The Five Segments</vt:lpstr>
      <vt:lpstr>Each Segment...</vt:lpstr>
      <vt:lpstr>Project Groups</vt:lpstr>
      <vt:lpstr>Project Collaboration Policy</vt:lpstr>
      <vt:lpstr>Quizzes</vt:lpstr>
      <vt:lpstr>Mini Quizzes</vt:lpstr>
      <vt:lpstr>Grading Breakdown</vt:lpstr>
      <vt:lpstr>More Course Stuff</vt:lpstr>
      <vt:lpstr>Why Study Compilers?</vt:lpstr>
      <vt:lpstr>Compilers Construction touches  many topics in Computer Science</vt:lpstr>
      <vt:lpstr>What a Compiler Does</vt:lpstr>
      <vt:lpstr>Input to the Compiler</vt:lpstr>
      <vt:lpstr>Output of the Compiler</vt:lpstr>
      <vt:lpstr>Example (input program)</vt:lpstr>
      <vt:lpstr>Example (Output assembly code)</vt:lpstr>
      <vt:lpstr>Optimization Example</vt:lpstr>
      <vt:lpstr>PowerPoint Presentation</vt:lpstr>
      <vt:lpstr>Lets Optimize...</vt:lpstr>
      <vt:lpstr>Constant Propagation</vt:lpstr>
      <vt:lpstr>Constant Propagation</vt:lpstr>
      <vt:lpstr>Constant Propagation</vt:lpstr>
      <vt:lpstr>Algebraic Simplification</vt:lpstr>
      <vt:lpstr>Algebraic Simplification</vt:lpstr>
      <vt:lpstr>Algebraic Simplification</vt:lpstr>
      <vt:lpstr>Copy Propagation</vt:lpstr>
      <vt:lpstr>Copy Propagation</vt:lpstr>
      <vt:lpstr>Copy Propagation</vt:lpstr>
      <vt:lpstr>Common Subexpression Elimination</vt:lpstr>
      <vt:lpstr>Common Subexpression Elimination</vt:lpstr>
      <vt:lpstr>Common Subexpression Elimination</vt:lpstr>
      <vt:lpstr>Dead Code Elimination</vt:lpstr>
      <vt:lpstr>Dead Code Elimination</vt:lpstr>
      <vt:lpstr>Dead Code Elimination</vt:lpstr>
      <vt:lpstr>Loop Invariant Code Removal</vt:lpstr>
      <vt:lpstr>Loop Invariant Code Removal</vt:lpstr>
      <vt:lpstr>Loop Invariant Code Removal</vt:lpstr>
      <vt:lpstr>Strength Reduction</vt:lpstr>
      <vt:lpstr>Strength Reduction</vt:lpstr>
      <vt:lpstr>Strength Reduction</vt:lpstr>
      <vt:lpstr>Register Allocation</vt:lpstr>
      <vt:lpstr>Register Allocation</vt:lpstr>
      <vt:lpstr>Optimized Example</vt:lpstr>
      <vt:lpstr>PowerPoint Presentation</vt:lpstr>
      <vt:lpstr>Compilers Optimize Programs for…</vt:lpstr>
    </vt:vector>
  </TitlesOfParts>
  <Company>MIT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Saman Amarasinghe</dc:creator>
  <cp:lastModifiedBy>Microsoft Office User</cp:lastModifiedBy>
  <cp:revision>191</cp:revision>
  <cp:lastPrinted>1998-09-09T12:10:23Z</cp:lastPrinted>
  <dcterms:created xsi:type="dcterms:W3CDTF">1998-08-28T13:24:48Z</dcterms:created>
  <dcterms:modified xsi:type="dcterms:W3CDTF">2019-09-03T15:32:49Z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saman@lcs.mit.edu</vt:lpwstr>
  </property>
  <property fmtid="{D5CDD505-2E9C-101B-9397-08002B2CF9AE}" pid="8" name="HomePage">
    <vt:lpwstr>http://compiler.lcs.mit.edu/~saman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I:\wwwroot\6035-99</vt:lpwstr>
  </property>
</Properties>
</file>