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9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58" r:id="rId2"/>
    <p:sldMasterId id="2147483659" r:id="rId3"/>
  </p:sldMasterIdLst>
  <p:notesMasterIdLst>
    <p:notesMasterId r:id="rId77"/>
  </p:notesMasterIdLst>
  <p:handoutMasterIdLst>
    <p:handoutMasterId r:id="rId78"/>
  </p:handoutMasterIdLst>
  <p:sldIdLst>
    <p:sldId id="307" r:id="rId4"/>
    <p:sldId id="417" r:id="rId5"/>
    <p:sldId id="418" r:id="rId6"/>
    <p:sldId id="419" r:id="rId7"/>
    <p:sldId id="422" r:id="rId8"/>
    <p:sldId id="423" r:id="rId9"/>
    <p:sldId id="467" r:id="rId10"/>
    <p:sldId id="424" r:id="rId11"/>
    <p:sldId id="425" r:id="rId12"/>
    <p:sldId id="426" r:id="rId13"/>
    <p:sldId id="456" r:id="rId14"/>
    <p:sldId id="457" r:id="rId15"/>
    <p:sldId id="458" r:id="rId16"/>
    <p:sldId id="530" r:id="rId17"/>
    <p:sldId id="468" r:id="rId18"/>
    <p:sldId id="427" r:id="rId19"/>
    <p:sldId id="428" r:id="rId20"/>
    <p:sldId id="432" r:id="rId21"/>
    <p:sldId id="431" r:id="rId22"/>
    <p:sldId id="429" r:id="rId23"/>
    <p:sldId id="430" r:id="rId24"/>
    <p:sldId id="433" r:id="rId25"/>
    <p:sldId id="434" r:id="rId26"/>
    <p:sldId id="469" r:id="rId27"/>
    <p:sldId id="435" r:id="rId28"/>
    <p:sldId id="471" r:id="rId29"/>
    <p:sldId id="436" r:id="rId30"/>
    <p:sldId id="437" r:id="rId31"/>
    <p:sldId id="443" r:id="rId32"/>
    <p:sldId id="479" r:id="rId33"/>
    <p:sldId id="448" r:id="rId34"/>
    <p:sldId id="474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6" r:id="rId53"/>
    <p:sldId id="507" r:id="rId54"/>
    <p:sldId id="508" r:id="rId55"/>
    <p:sldId id="509" r:id="rId56"/>
    <p:sldId id="529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18" r:id="rId65"/>
    <p:sldId id="532" r:id="rId66"/>
    <p:sldId id="520" r:id="rId67"/>
    <p:sldId id="521" r:id="rId68"/>
    <p:sldId id="522" r:id="rId69"/>
    <p:sldId id="523" r:id="rId70"/>
    <p:sldId id="524" r:id="rId71"/>
    <p:sldId id="525" r:id="rId72"/>
    <p:sldId id="526" r:id="rId73"/>
    <p:sldId id="527" r:id="rId74"/>
    <p:sldId id="531" r:id="rId75"/>
    <p:sldId id="528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AFF"/>
    <a:srgbClr val="000000"/>
    <a:srgbClr val="FF5050"/>
    <a:srgbClr val="FF9933"/>
    <a:srgbClr val="4D4D4D"/>
    <a:srgbClr val="99FF66"/>
    <a:srgbClr val="005C1C"/>
    <a:srgbClr val="009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22" autoAdjust="0"/>
    <p:restoredTop sz="94668" autoAdjust="0"/>
  </p:normalViewPr>
  <p:slideViewPr>
    <p:cSldViewPr snapToGrid="0">
      <p:cViewPr varScale="1">
        <p:scale>
          <a:sx n="163" d="100"/>
          <a:sy n="163" d="100"/>
        </p:scale>
        <p:origin x="-184" y="-104"/>
      </p:cViewPr>
      <p:guideLst>
        <p:guide orient="horz" pos="216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7491" cy="3749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12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E9C953F-BC3F-4843-9352-595384498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EA22A99-9E82-4103-B930-D7AEF4017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6D1BC-1309-4172-9911-A984BC968A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BE614-3478-4BB0-8A55-DE6F0CC0C75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12A54-2A0A-4C00-BA13-BA663EABBFD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Lets look at a simplified graph of showing a log scale of the number of cores for some commodity microprocessors versus their date of introduction.</a:t>
            </a:r>
          </a:p>
          <a:p>
            <a:pPr eaLnBrk="1" hangingPunct="1"/>
            <a:r>
              <a:rPr lang="en-US" smtClean="0"/>
              <a:t>For 35 years, uniprocessor designs dominated the commodity microprocessor market.  </a:t>
            </a:r>
          </a:p>
          <a:p>
            <a:pPr eaLnBrk="1" hangingPunct="1"/>
            <a:r>
              <a:rPr lang="en-US" smtClean="0"/>
              <a:t>But their end has come due to the limited scalability of their global, monolithic structures.</a:t>
            </a:r>
          </a:p>
          <a:p>
            <a:pPr eaLnBrk="1" hangingPunct="1"/>
            <a:r>
              <a:rPr lang="en-US" smtClean="0"/>
              <a:t>The major cpu vendors have stopped development of uniprocessor designs.  </a:t>
            </a:r>
          </a:p>
          <a:p>
            <a:pPr eaLnBrk="1" hangingPunct="1"/>
            <a:r>
              <a:rPr lang="en-US" smtClean="0"/>
              <a:t>In the last 5 years, commodity processor designers have turned to multicore designs to continue performance scalability.</a:t>
            </a:r>
          </a:p>
          <a:p>
            <a:pPr eaLnBrk="1" hangingPunct="1"/>
            <a:r>
              <a:rPr lang="en-US" smtClean="0"/>
              <a:t>From 2 cores up to hundreds of cores. 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1FCB0-FF63-4EED-83FA-37A2389CD6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58D9B-1971-4FAA-8BC1-3A03AB32B29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EBCC6-8F30-4059-A887-3028D93BE10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59376F-0E4B-4DED-A66A-CCF28214FEB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22A99-9E82-4103-B930-D7AEF4017E2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EBCC6-8F30-4059-A887-3028D93BE10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FFE175"/>
            </a:gs>
            <a:gs pos="100000">
              <a:srgbClr val="FFFFC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3505200" y="228600"/>
            <a:ext cx="2133600" cy="1466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72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6.035</a:t>
            </a:r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>
            <a:lvl1pPr>
              <a:defRPr b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C71F98AF-9A1F-4C2E-A7CC-A144A78F03DF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84AD54D5-2514-4D07-B9D2-A35C0A523217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4A583BAB-B663-4FE6-A2F8-8CC3FB5D0B82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A050338E-71A3-4952-BF1C-779EAAABD2C1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51E61FD0-E970-4DA1-A00E-3D8878B7CD27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67255816-63B9-426B-9171-EA7297FFE5C2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18AC4DE6-5A7B-4A6D-AAFE-6034F6E7221A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5C65A508-FF72-4B81-84DF-9BF4F83E6DDF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345B9818-EA49-4B93-9755-9B6C2BE47E8A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1D8CA1DB-7D06-449E-805C-674132E7BDB9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C4D9D7F7-64FA-47D3-9EA5-403393D3FA0A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F3A4A287-6ABB-4EB1-8ED9-C8E1ECF024AF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24C2AAA8-1FC8-466C-A395-5F8C11D5AF7E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8BDE7915-23F0-4D94-80CB-60B9BDDC2432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0BEE0A8F-5975-4731-9E3E-16AD2057E57B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B77E20CC-DA9C-4480-8EB2-519B4F3540F6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D47156CC-7A5C-4B3B-AAFF-13FA5962B53C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0E63088C-053B-4F33-B92D-1BBF582CC1DF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61CC1377-F778-48B5-BF7E-D93D42BF8914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9364CEF8-9106-4D5B-B62B-C4FE283DE9D9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6F647EBC-8272-4F80-9431-7257A3A95F9C}" type="slidenum">
              <a:rPr lang="en-US" sz="1400"/>
              <a:pPr>
                <a:defRPr/>
              </a:pPr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2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629400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877FF0AF-C755-467D-9488-592F00DE5560}" type="slidenum">
              <a:rPr lang="en-US" sz="1400"/>
              <a:pPr>
                <a:defRPr/>
              </a:pPr>
              <a:t>‹#›</a:t>
            </a:fld>
            <a:r>
              <a:rPr lang="en-US" sz="1400"/>
              <a:t>			6.035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FFFF66"/>
                </a:solidFill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C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CC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CC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CC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40000"/>
            </a:gs>
            <a:gs pos="100000">
              <a:srgbClr val="5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FFFF66"/>
                </a:solidFill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CCFF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800"/>
            </a:gs>
            <a:gs pos="100000">
              <a:srgbClr val="002A0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629400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08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Saman Amarasinghe</a:t>
            </a:r>
            <a:r>
              <a:rPr lang="en-US" sz="1400"/>
              <a:t>         			</a:t>
            </a:r>
            <a:fld id="{316FAD45-9477-4377-B46F-7C0D38F39E53}" type="slidenum">
              <a:rPr lang="en-US" sz="1400"/>
              <a:pPr>
                <a:defRPr/>
              </a:pPr>
              <a:t>‹#›</a:t>
            </a:fld>
            <a:r>
              <a:rPr lang="en-US" sz="1400"/>
              <a:t>			6.035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2006</a:t>
            </a:r>
            <a:endParaRPr lang="en-US" sz="1400"/>
          </a:p>
        </p:txBody>
      </p:sp>
      <p:sp>
        <p:nvSpPr>
          <p:cNvPr id="837637" name="Rectangle 5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FFFF66"/>
                </a:solidFill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C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CCFF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CCFF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22.w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23.w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0" y="25908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10000"/>
              </a:lnSpc>
            </a:pPr>
            <a:r>
              <a:rPr lang="en-US" sz="3600">
                <a:solidFill>
                  <a:srgbClr val="800000"/>
                </a:solidFill>
              </a:rPr>
              <a:t>Parallelization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Programmer Defined Parallel Loop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FORALL </a:t>
            </a:r>
          </a:p>
          <a:p>
            <a:pPr lvl="1" eaLnBrk="1" hangingPunct="1"/>
            <a:r>
              <a:rPr lang="en-US" smtClean="0"/>
              <a:t>No “loop carried dependences”</a:t>
            </a:r>
          </a:p>
          <a:p>
            <a:pPr lvl="1" eaLnBrk="1" hangingPunct="1"/>
            <a:r>
              <a:rPr lang="en-US" smtClean="0"/>
              <a:t>Fully parallel</a:t>
            </a:r>
          </a:p>
        </p:txBody>
      </p:sp>
      <p:sp>
        <p:nvSpPr>
          <p:cNvPr id="8960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FORACROSS</a:t>
            </a:r>
          </a:p>
          <a:p>
            <a:pPr lvl="1" eaLnBrk="1" hangingPunct="1"/>
            <a:r>
              <a:rPr lang="en-US" smtClean="0"/>
              <a:t>Some “loop carried dependences”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990600" y="3409950"/>
            <a:ext cx="304800" cy="1143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990600" y="4605338"/>
            <a:ext cx="3048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1371600" y="4605338"/>
            <a:ext cx="304800" cy="91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1752600" y="4605338"/>
            <a:ext cx="3048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2133600" y="4605338"/>
            <a:ext cx="304800" cy="1066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990600" y="5715000"/>
            <a:ext cx="1447800" cy="112713"/>
          </a:xfrm>
          <a:prstGeom prst="rect">
            <a:avLst/>
          </a:prstGeom>
          <a:solidFill>
            <a:srgbClr val="FFFF66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1009650" y="5865813"/>
            <a:ext cx="304800" cy="711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584825" y="3186113"/>
            <a:ext cx="1447800" cy="3616325"/>
            <a:chOff x="3518" y="2007"/>
            <a:chExt cx="912" cy="2278"/>
          </a:xfrm>
        </p:grpSpPr>
        <p:sp>
          <p:nvSpPr>
            <p:cNvPr id="40974" name="Rectangle 12"/>
            <p:cNvSpPr>
              <a:spLocks noChangeArrowheads="1"/>
            </p:cNvSpPr>
            <p:nvPr/>
          </p:nvSpPr>
          <p:spPr bwMode="auto">
            <a:xfrm>
              <a:off x="3518" y="2007"/>
              <a:ext cx="192" cy="4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5" name="Rectangle 13"/>
            <p:cNvSpPr>
              <a:spLocks noChangeArrowheads="1"/>
            </p:cNvSpPr>
            <p:nvPr/>
          </p:nvSpPr>
          <p:spPr bwMode="auto">
            <a:xfrm>
              <a:off x="3518" y="2538"/>
              <a:ext cx="192" cy="6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6" name="Rectangle 14"/>
            <p:cNvSpPr>
              <a:spLocks noChangeArrowheads="1"/>
            </p:cNvSpPr>
            <p:nvPr/>
          </p:nvSpPr>
          <p:spPr bwMode="auto">
            <a:xfrm>
              <a:off x="3758" y="2760"/>
              <a:ext cx="192" cy="57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7" name="Rectangle 15"/>
            <p:cNvSpPr>
              <a:spLocks noChangeArrowheads="1"/>
            </p:cNvSpPr>
            <p:nvPr/>
          </p:nvSpPr>
          <p:spPr bwMode="auto">
            <a:xfrm>
              <a:off x="3998" y="3047"/>
              <a:ext cx="192" cy="6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8" name="Rectangle 16"/>
            <p:cNvSpPr>
              <a:spLocks noChangeArrowheads="1"/>
            </p:cNvSpPr>
            <p:nvPr/>
          </p:nvSpPr>
          <p:spPr bwMode="auto">
            <a:xfrm>
              <a:off x="4238" y="3330"/>
              <a:ext cx="192" cy="6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79" name="Rectangle 17"/>
            <p:cNvSpPr>
              <a:spLocks noChangeArrowheads="1"/>
            </p:cNvSpPr>
            <p:nvPr/>
          </p:nvSpPr>
          <p:spPr bwMode="auto">
            <a:xfrm>
              <a:off x="3518" y="4026"/>
              <a:ext cx="912" cy="71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3541" y="4144"/>
              <a:ext cx="192" cy="14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>
              <a:off x="3707" y="2632"/>
              <a:ext cx="141" cy="118"/>
            </a:xfrm>
            <a:prstGeom prst="line">
              <a:avLst/>
            </a:prstGeom>
            <a:noFill/>
            <a:ln w="28575" cap="sq">
              <a:solidFill>
                <a:srgbClr val="FFCC66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3966" y="2916"/>
              <a:ext cx="141" cy="118"/>
            </a:xfrm>
            <a:prstGeom prst="line">
              <a:avLst/>
            </a:prstGeom>
            <a:noFill/>
            <a:ln w="28575" cap="sq">
              <a:solidFill>
                <a:srgbClr val="FFCC66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>
              <a:off x="4203" y="3199"/>
              <a:ext cx="141" cy="118"/>
            </a:xfrm>
            <a:prstGeom prst="line">
              <a:avLst/>
            </a:prstGeom>
            <a:noFill/>
            <a:ln w="28575" cap="sq">
              <a:solidFill>
                <a:srgbClr val="FFCC66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Execution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FORPAR I = 0 to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A[I] = A[I]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Block Distribution: Program gets mapped into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= ceiling(N/NUMPROC);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P = 0 to NUMPROC-1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FOR I = P*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to MIN((P+1)*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, 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A[I] = A[I]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SPMD (Single Program, Multiple Data)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If(</a:t>
            </a:r>
            <a:r>
              <a:rPr lang="en-US" sz="1600" b="1" dirty="0" err="1" smtClean="0">
                <a:latin typeface="Courier New" pitchFamily="49" charset="0"/>
              </a:rPr>
              <a:t>myPid</a:t>
            </a:r>
            <a:r>
              <a:rPr lang="en-US" sz="1600" b="1" dirty="0" smtClean="0">
                <a:latin typeface="Courier New" pitchFamily="49" charset="0"/>
              </a:rPr>
              <a:t> ==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= ceiling(N/NUMPROC);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Barrier();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I = </a:t>
            </a:r>
            <a:r>
              <a:rPr lang="en-US" sz="1600" b="1" dirty="0" err="1" smtClean="0">
                <a:latin typeface="Courier New" pitchFamily="49" charset="0"/>
              </a:rPr>
              <a:t>myPid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to MIN((myPid+1)*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, 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A[I] = A[I]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Barrier();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5400000">
            <a:off x="6835776" y="2551112"/>
            <a:ext cx="3541712" cy="493713"/>
            <a:chOff x="652" y="3336"/>
            <a:chExt cx="4015" cy="495"/>
          </a:xfrm>
        </p:grpSpPr>
        <p:sp>
          <p:nvSpPr>
            <p:cNvPr id="41990" name="Rectangle 4"/>
            <p:cNvSpPr>
              <a:spLocks noChangeArrowheads="1"/>
            </p:cNvSpPr>
            <p:nvPr/>
          </p:nvSpPr>
          <p:spPr bwMode="auto">
            <a:xfrm>
              <a:off x="652" y="3507"/>
              <a:ext cx="3798" cy="1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41991" name="Group 10"/>
            <p:cNvGrpSpPr>
              <a:grpSpLocks/>
            </p:cNvGrpSpPr>
            <p:nvPr/>
          </p:nvGrpSpPr>
          <p:grpSpPr bwMode="auto">
            <a:xfrm>
              <a:off x="658" y="3336"/>
              <a:ext cx="4009" cy="495"/>
              <a:chOff x="658" y="3336"/>
              <a:chExt cx="4009" cy="495"/>
            </a:xfrm>
          </p:grpSpPr>
          <p:sp>
            <p:nvSpPr>
              <p:cNvPr id="41992" name="Line 5"/>
              <p:cNvSpPr>
                <a:spLocks noChangeShapeType="1"/>
              </p:cNvSpPr>
              <p:nvPr/>
            </p:nvSpPr>
            <p:spPr bwMode="auto">
              <a:xfrm>
                <a:off x="658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93" name="Line 6"/>
              <p:cNvSpPr>
                <a:spLocks noChangeShapeType="1"/>
              </p:cNvSpPr>
              <p:nvPr/>
            </p:nvSpPr>
            <p:spPr bwMode="auto">
              <a:xfrm>
                <a:off x="1660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94" name="Line 7"/>
              <p:cNvSpPr>
                <a:spLocks noChangeShapeType="1"/>
              </p:cNvSpPr>
              <p:nvPr/>
            </p:nvSpPr>
            <p:spPr bwMode="auto">
              <a:xfrm>
                <a:off x="2662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95" name="Line 8"/>
              <p:cNvSpPr>
                <a:spLocks noChangeShapeType="1"/>
              </p:cNvSpPr>
              <p:nvPr/>
            </p:nvSpPr>
            <p:spPr bwMode="auto">
              <a:xfrm>
                <a:off x="3664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96" name="Line 9"/>
              <p:cNvSpPr>
                <a:spLocks noChangeShapeType="1"/>
              </p:cNvSpPr>
              <p:nvPr/>
            </p:nvSpPr>
            <p:spPr bwMode="auto">
              <a:xfrm>
                <a:off x="4667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Execution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FORPAR I = 0 to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A[I] = A[I]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Block Distribution: Program gets mapped into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= ceiling(N/NUMPROC);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P = 0 to NUMPROC-1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FOR I = P*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to MIN((P+1)*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, 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A[I] = A[I]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Code fork a function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= ceiling(N/NUMPROC);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P = 0 to NUMPROC – 1 { </a:t>
            </a:r>
            <a:r>
              <a:rPr lang="en-US" sz="1600" b="1" dirty="0" err="1" smtClean="0">
                <a:latin typeface="Courier New" pitchFamily="49" charset="0"/>
              </a:rPr>
              <a:t>ParallelExecute</a:t>
            </a:r>
            <a:r>
              <a:rPr lang="en-US" sz="1600" b="1" dirty="0" smtClean="0">
                <a:latin typeface="Courier New" pitchFamily="49" charset="0"/>
              </a:rPr>
              <a:t>(func1, P); } </a:t>
            </a:r>
            <a:endParaRPr lang="en-US" sz="16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BARRIER(NUMPROC);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void func1(integer </a:t>
            </a:r>
            <a:r>
              <a:rPr lang="en-US" sz="1600" b="1" dirty="0" err="1" smtClean="0">
                <a:latin typeface="Courier New" pitchFamily="49" charset="0"/>
              </a:rPr>
              <a:t>myPid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FOR I = </a:t>
            </a:r>
            <a:r>
              <a:rPr lang="en-US" sz="1600" b="1" dirty="0" err="1" smtClean="0">
                <a:latin typeface="Courier New" pitchFamily="49" charset="0"/>
              </a:rPr>
              <a:t>myPid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to MIN((myPid+1)*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, 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A[I] = A[I]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 rot="5400000">
            <a:off x="6835776" y="2551112"/>
            <a:ext cx="3541712" cy="493713"/>
            <a:chOff x="652" y="3336"/>
            <a:chExt cx="4015" cy="495"/>
          </a:xfrm>
        </p:grpSpPr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652" y="3507"/>
              <a:ext cx="3798" cy="1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43015" name="Group 6"/>
            <p:cNvGrpSpPr>
              <a:grpSpLocks/>
            </p:cNvGrpSpPr>
            <p:nvPr/>
          </p:nvGrpSpPr>
          <p:grpSpPr bwMode="auto">
            <a:xfrm>
              <a:off x="658" y="3336"/>
              <a:ext cx="4009" cy="495"/>
              <a:chOff x="658" y="3336"/>
              <a:chExt cx="4009" cy="495"/>
            </a:xfrm>
          </p:grpSpPr>
          <p:sp>
            <p:nvSpPr>
              <p:cNvPr id="43016" name="Line 7"/>
              <p:cNvSpPr>
                <a:spLocks noChangeShapeType="1"/>
              </p:cNvSpPr>
              <p:nvPr/>
            </p:nvSpPr>
            <p:spPr bwMode="auto">
              <a:xfrm>
                <a:off x="658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7" name="Line 8"/>
              <p:cNvSpPr>
                <a:spLocks noChangeShapeType="1"/>
              </p:cNvSpPr>
              <p:nvPr/>
            </p:nvSpPr>
            <p:spPr bwMode="auto">
              <a:xfrm>
                <a:off x="1660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8" name="Line 9"/>
              <p:cNvSpPr>
                <a:spLocks noChangeShapeType="1"/>
              </p:cNvSpPr>
              <p:nvPr/>
            </p:nvSpPr>
            <p:spPr bwMode="auto">
              <a:xfrm>
                <a:off x="2662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9" name="Line 10"/>
              <p:cNvSpPr>
                <a:spLocks noChangeShapeType="1"/>
              </p:cNvSpPr>
              <p:nvPr/>
            </p:nvSpPr>
            <p:spPr bwMode="auto">
              <a:xfrm>
                <a:off x="3664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20" name="Line 11"/>
              <p:cNvSpPr>
                <a:spLocks noChangeShapeType="1"/>
              </p:cNvSpPr>
              <p:nvPr/>
            </p:nvSpPr>
            <p:spPr bwMode="auto">
              <a:xfrm>
                <a:off x="4667" y="3336"/>
                <a:ext cx="0" cy="495"/>
              </a:xfrm>
              <a:prstGeom prst="line">
                <a:avLst/>
              </a:prstGeom>
              <a:noFill/>
              <a:ln w="38100" cap="sq">
                <a:solidFill>
                  <a:srgbClr val="FF505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Execution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SPMD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Need to get all the processors to execute the control 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Extra synchronization overhead or redundant  computation on all processors or both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Stack: Private or Shared?</a:t>
            </a:r>
          </a:p>
          <a:p>
            <a:pPr lvl="3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Local variables not visible within the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Either make the variables used/defined in the loop body global or pass and return them as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Function call overhead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Thread Basics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80394"/>
            <a:ext cx="8382000" cy="5181600"/>
          </a:xfrm>
        </p:spPr>
        <p:txBody>
          <a:bodyPr/>
          <a:lstStyle/>
          <a:p>
            <a:r>
              <a:rPr lang="en-US" sz="2800" dirty="0" smtClean="0"/>
              <a:t>Create separate threads</a:t>
            </a:r>
          </a:p>
          <a:p>
            <a:pPr lvl="1"/>
            <a:r>
              <a:rPr lang="en-US" sz="2400" dirty="0" smtClean="0"/>
              <a:t>Create an OS thread </a:t>
            </a:r>
            <a:endParaRPr lang="en-US" sz="2400" dirty="0" smtClean="0">
              <a:sym typeface="Wingdings" pitchFamily="2" charset="2"/>
            </a:endParaRPr>
          </a:p>
          <a:p>
            <a:pPr lvl="2"/>
            <a:r>
              <a:rPr lang="en-US" sz="2000" dirty="0" smtClean="0">
                <a:sym typeface="Wingdings" pitchFamily="2" charset="2"/>
              </a:rPr>
              <a:t>(hopefully) it will be run on a separate core</a:t>
            </a:r>
            <a:endParaRPr lang="en-US" sz="2000" dirty="0" smtClean="0"/>
          </a:p>
          <a:p>
            <a:pPr lvl="1"/>
            <a:r>
              <a:rPr lang="en-US" sz="2000" dirty="0" err="1" smtClean="0"/>
              <a:t>pthread_create</a:t>
            </a:r>
            <a:r>
              <a:rPr lang="en-US" sz="2000" dirty="0" smtClean="0"/>
              <a:t>(&amp;</a:t>
            </a:r>
            <a:r>
              <a:rPr lang="en-US" sz="2000" dirty="0" err="1" smtClean="0"/>
              <a:t>thr</a:t>
            </a:r>
            <a:r>
              <a:rPr lang="en-US" sz="2000" dirty="0" smtClean="0"/>
              <a:t>, NULL, &amp;</a:t>
            </a:r>
            <a:r>
              <a:rPr lang="en-US" sz="2000" dirty="0" err="1" smtClean="0"/>
              <a:t>entry_point</a:t>
            </a:r>
            <a:r>
              <a:rPr lang="en-US" sz="2000" dirty="0" smtClean="0"/>
              <a:t>, NULL)</a:t>
            </a:r>
          </a:p>
          <a:p>
            <a:pPr lvl="1"/>
            <a:r>
              <a:rPr lang="en-US" sz="2400" dirty="0" smtClean="0"/>
              <a:t>Overhead in thread creation </a:t>
            </a:r>
          </a:p>
          <a:p>
            <a:pPr lvl="2"/>
            <a:r>
              <a:rPr lang="en-US" sz="2000" dirty="0" smtClean="0"/>
              <a:t>Create a separate stack</a:t>
            </a:r>
          </a:p>
          <a:p>
            <a:pPr lvl="2"/>
            <a:r>
              <a:rPr lang="en-US" sz="2000" dirty="0" smtClean="0"/>
              <a:t>Get the OS to allocate a thread</a:t>
            </a:r>
          </a:p>
          <a:p>
            <a:r>
              <a:rPr lang="en-US" sz="2800" dirty="0" smtClean="0"/>
              <a:t>Thread pool</a:t>
            </a:r>
          </a:p>
          <a:p>
            <a:pPr lvl="1"/>
            <a:r>
              <a:rPr lang="en-US" sz="2400" dirty="0" smtClean="0"/>
              <a:t>Create all the threads (= num cores) at the beginning</a:t>
            </a:r>
          </a:p>
          <a:p>
            <a:pPr lvl="1"/>
            <a:r>
              <a:rPr lang="en-US" sz="2400" dirty="0" smtClean="0"/>
              <a:t>Keep N-1 idling on a barrier, while sequential execution</a:t>
            </a:r>
          </a:p>
          <a:p>
            <a:pPr lvl="1"/>
            <a:r>
              <a:rPr lang="en-US" sz="2400" dirty="0" smtClean="0"/>
              <a:t>Get them to run parallel code by each executing a function </a:t>
            </a:r>
          </a:p>
          <a:p>
            <a:pPr lvl="1"/>
            <a:r>
              <a:rPr lang="en-US" sz="2400" dirty="0" smtClean="0"/>
              <a:t>Back to the barrier when parallel region is done </a:t>
            </a:r>
          </a:p>
          <a:p>
            <a:pPr lvl="2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Why Parallelism</a:t>
            </a:r>
          </a:p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Parallel Execution</a:t>
            </a:r>
          </a:p>
          <a:p>
            <a:pPr eaLnBrk="1" hangingPunct="1"/>
            <a:r>
              <a:rPr lang="en-US" b="1" dirty="0" smtClean="0"/>
              <a:t>Parallelizing Compilers</a:t>
            </a:r>
          </a:p>
          <a:p>
            <a:pPr eaLnBrk="1" hangingPunct="1"/>
            <a:r>
              <a:rPr lang="en-US" dirty="0" smtClean="0"/>
              <a:t>Dependence Analysis</a:t>
            </a:r>
          </a:p>
          <a:p>
            <a:pPr eaLnBrk="1" hangingPunct="1"/>
            <a:r>
              <a:rPr lang="en-US" dirty="0" smtClean="0"/>
              <a:t>Increasing Parallelization Opportunities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Parallelizing Compilers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FORALL Loops out of FOR loops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A[I] = A[I] + 1</a:t>
            </a:r>
          </a:p>
          <a:p>
            <a:pPr lvl="2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A[I] = A[I+6] + 1</a:t>
            </a:r>
          </a:p>
          <a:p>
            <a:pPr lvl="2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A[2*I] = A[2*I + 1]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Space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615363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 deep loops </a:t>
            </a:r>
            <a:r>
              <a:rPr lang="en-US" sz="2000" dirty="0" smtClean="0">
                <a:sym typeface="Wingdings" pitchFamily="2" charset="2"/>
              </a:rPr>
              <a:t> N-dimensional discrete iteration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Normalized loops: assume step size = 1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I to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Iterations are represented as coordinates in iteration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>
                <a:cs typeface="Tahoma" pitchFamily="34" charset="0"/>
                <a:sym typeface="Wingdings" pitchFamily="2" charset="2"/>
              </a:rPr>
              <a:t>i</a:t>
            </a:r>
            <a:r>
              <a:rPr lang="en-US" sz="1800" dirty="0" smtClean="0">
                <a:cs typeface="Tahoma" pitchFamily="34" charset="0"/>
                <a:sym typeface="Wingdings" pitchFamily="2" charset="2"/>
              </a:rPr>
              <a:t>̅ = [i</a:t>
            </a:r>
            <a:r>
              <a:rPr lang="en-US" sz="1800" baseline="-25000" dirty="0" smtClean="0">
                <a:cs typeface="Tahoma" pitchFamily="34" charset="0"/>
                <a:sym typeface="Wingdings" pitchFamily="2" charset="2"/>
              </a:rPr>
              <a:t>1</a:t>
            </a:r>
            <a:r>
              <a:rPr lang="en-US" sz="1800" dirty="0" smtClean="0">
                <a:cs typeface="Tahoma" pitchFamily="34" charset="0"/>
                <a:sym typeface="Wingdings" pitchFamily="2" charset="2"/>
              </a:rPr>
              <a:t>, i</a:t>
            </a:r>
            <a:r>
              <a:rPr lang="en-US" sz="1800" baseline="-25000" dirty="0" smtClean="0">
                <a:cs typeface="Tahoma" pitchFamily="34" charset="0"/>
                <a:sym typeface="Wingdings" pitchFamily="2" charset="2"/>
              </a:rPr>
              <a:t>2</a:t>
            </a:r>
            <a:r>
              <a:rPr lang="en-US" sz="1800" dirty="0" smtClean="0">
                <a:cs typeface="Tahoma" pitchFamily="34" charset="0"/>
                <a:sym typeface="Wingdings" pitchFamily="2" charset="2"/>
              </a:rPr>
              <a:t>, i</a:t>
            </a:r>
            <a:r>
              <a:rPr lang="en-US" sz="1800" baseline="-25000" dirty="0" smtClean="0">
                <a:cs typeface="Tahoma" pitchFamily="34" charset="0"/>
                <a:sym typeface="Wingdings" pitchFamily="2" charset="2"/>
              </a:rPr>
              <a:t>3</a:t>
            </a:r>
            <a:r>
              <a:rPr lang="en-US" sz="1800" dirty="0" smtClean="0">
                <a:cs typeface="Tahoma" pitchFamily="34" charset="0"/>
                <a:sym typeface="Wingdings" pitchFamily="2" charset="2"/>
              </a:rPr>
              <a:t>,…, i</a:t>
            </a:r>
            <a:r>
              <a:rPr lang="en-US" sz="1800" baseline="-25000" dirty="0" smtClean="0">
                <a:cs typeface="Tahoma" pitchFamily="34" charset="0"/>
                <a:sym typeface="Wingdings" pitchFamily="2" charset="2"/>
              </a:rPr>
              <a:t>n</a:t>
            </a:r>
            <a:r>
              <a:rPr lang="en-US" sz="1800" dirty="0" smtClean="0">
                <a:cs typeface="Tahoma" pitchFamily="34" charset="0"/>
                <a:sym typeface="Wingdings" pitchFamily="2" charset="2"/>
              </a:rPr>
              <a:t>]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310063" y="1765300"/>
            <a:ext cx="4122737" cy="2697163"/>
            <a:chOff x="2715" y="1112"/>
            <a:chExt cx="2597" cy="1699"/>
          </a:xfrm>
        </p:grpSpPr>
        <p:grpSp>
          <p:nvGrpSpPr>
            <p:cNvPr id="47110" name="Group 47"/>
            <p:cNvGrpSpPr>
              <a:grpSpLocks/>
            </p:cNvGrpSpPr>
            <p:nvPr/>
          </p:nvGrpSpPr>
          <p:grpSpPr bwMode="auto">
            <a:xfrm>
              <a:off x="3301" y="1393"/>
              <a:ext cx="1559" cy="1323"/>
              <a:chOff x="2880" y="1617"/>
              <a:chExt cx="1323" cy="1134"/>
            </a:xfrm>
          </p:grpSpPr>
          <p:sp>
            <p:nvSpPr>
              <p:cNvPr id="47170" name="Rectangle 4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1" name="Rectangle 5"/>
              <p:cNvSpPr>
                <a:spLocks noChangeArrowheads="1"/>
              </p:cNvSpPr>
              <p:nvPr/>
            </p:nvSpPr>
            <p:spPr bwMode="auto">
              <a:xfrm>
                <a:off x="3069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2" name="Rectangle 6"/>
              <p:cNvSpPr>
                <a:spLocks noChangeArrowheads="1"/>
              </p:cNvSpPr>
              <p:nvPr/>
            </p:nvSpPr>
            <p:spPr bwMode="auto">
              <a:xfrm>
                <a:off x="3258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3" name="Rectangle 7"/>
              <p:cNvSpPr>
                <a:spLocks noChangeArrowheads="1"/>
              </p:cNvSpPr>
              <p:nvPr/>
            </p:nvSpPr>
            <p:spPr bwMode="auto">
              <a:xfrm>
                <a:off x="3447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4" name="Rectangle 8"/>
              <p:cNvSpPr>
                <a:spLocks noChangeArrowheads="1"/>
              </p:cNvSpPr>
              <p:nvPr/>
            </p:nvSpPr>
            <p:spPr bwMode="auto">
              <a:xfrm>
                <a:off x="3636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5" name="Rectangle 9"/>
              <p:cNvSpPr>
                <a:spLocks noChangeArrowheads="1"/>
              </p:cNvSpPr>
              <p:nvPr/>
            </p:nvSpPr>
            <p:spPr bwMode="auto">
              <a:xfrm>
                <a:off x="3825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6" name="Rectangle 10"/>
              <p:cNvSpPr>
                <a:spLocks noChangeArrowheads="1"/>
              </p:cNvSpPr>
              <p:nvPr/>
            </p:nvSpPr>
            <p:spPr bwMode="auto">
              <a:xfrm>
                <a:off x="4014" y="1617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7" name="Rectangle 12"/>
              <p:cNvSpPr>
                <a:spLocks noChangeArrowheads="1"/>
              </p:cNvSpPr>
              <p:nvPr/>
            </p:nvSpPr>
            <p:spPr bwMode="auto">
              <a:xfrm>
                <a:off x="2880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8" name="Rectangle 13"/>
              <p:cNvSpPr>
                <a:spLocks noChangeArrowheads="1"/>
              </p:cNvSpPr>
              <p:nvPr/>
            </p:nvSpPr>
            <p:spPr bwMode="auto">
              <a:xfrm>
                <a:off x="3069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79" name="Rectangle 14"/>
              <p:cNvSpPr>
                <a:spLocks noChangeArrowheads="1"/>
              </p:cNvSpPr>
              <p:nvPr/>
            </p:nvSpPr>
            <p:spPr bwMode="auto">
              <a:xfrm>
                <a:off x="3258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0" name="Rectangle 15"/>
              <p:cNvSpPr>
                <a:spLocks noChangeArrowheads="1"/>
              </p:cNvSpPr>
              <p:nvPr/>
            </p:nvSpPr>
            <p:spPr bwMode="auto">
              <a:xfrm>
                <a:off x="3447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1" name="Rectangle 16"/>
              <p:cNvSpPr>
                <a:spLocks noChangeArrowheads="1"/>
              </p:cNvSpPr>
              <p:nvPr/>
            </p:nvSpPr>
            <p:spPr bwMode="auto">
              <a:xfrm>
                <a:off x="3636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2" name="Rectangle 17"/>
              <p:cNvSpPr>
                <a:spLocks noChangeArrowheads="1"/>
              </p:cNvSpPr>
              <p:nvPr/>
            </p:nvSpPr>
            <p:spPr bwMode="auto">
              <a:xfrm>
                <a:off x="3825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3" name="Rectangle 18"/>
              <p:cNvSpPr>
                <a:spLocks noChangeArrowheads="1"/>
              </p:cNvSpPr>
              <p:nvPr/>
            </p:nvSpPr>
            <p:spPr bwMode="auto">
              <a:xfrm>
                <a:off x="4014" y="1806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4" name="Rectangle 19"/>
              <p:cNvSpPr>
                <a:spLocks noChangeArrowheads="1"/>
              </p:cNvSpPr>
              <p:nvPr/>
            </p:nvSpPr>
            <p:spPr bwMode="auto">
              <a:xfrm>
                <a:off x="2880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5" name="Rectangle 20"/>
              <p:cNvSpPr>
                <a:spLocks noChangeArrowheads="1"/>
              </p:cNvSpPr>
              <p:nvPr/>
            </p:nvSpPr>
            <p:spPr bwMode="auto">
              <a:xfrm>
                <a:off x="3069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6" name="Rectangle 21"/>
              <p:cNvSpPr>
                <a:spLocks noChangeArrowheads="1"/>
              </p:cNvSpPr>
              <p:nvPr/>
            </p:nvSpPr>
            <p:spPr bwMode="auto">
              <a:xfrm>
                <a:off x="3258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7" name="Rectangle 22"/>
              <p:cNvSpPr>
                <a:spLocks noChangeArrowheads="1"/>
              </p:cNvSpPr>
              <p:nvPr/>
            </p:nvSpPr>
            <p:spPr bwMode="auto">
              <a:xfrm>
                <a:off x="3447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8" name="Rectangle 23"/>
              <p:cNvSpPr>
                <a:spLocks noChangeArrowheads="1"/>
              </p:cNvSpPr>
              <p:nvPr/>
            </p:nvSpPr>
            <p:spPr bwMode="auto">
              <a:xfrm>
                <a:off x="3636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89" name="Rectangle 24"/>
              <p:cNvSpPr>
                <a:spLocks noChangeArrowheads="1"/>
              </p:cNvSpPr>
              <p:nvPr/>
            </p:nvSpPr>
            <p:spPr bwMode="auto">
              <a:xfrm>
                <a:off x="3825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0" name="Rectangle 25"/>
              <p:cNvSpPr>
                <a:spLocks noChangeArrowheads="1"/>
              </p:cNvSpPr>
              <p:nvPr/>
            </p:nvSpPr>
            <p:spPr bwMode="auto">
              <a:xfrm>
                <a:off x="4014" y="1995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1" name="Rectangle 26"/>
              <p:cNvSpPr>
                <a:spLocks noChangeArrowheads="1"/>
              </p:cNvSpPr>
              <p:nvPr/>
            </p:nvSpPr>
            <p:spPr bwMode="auto">
              <a:xfrm>
                <a:off x="2880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2" name="Rectangle 27"/>
              <p:cNvSpPr>
                <a:spLocks noChangeArrowheads="1"/>
              </p:cNvSpPr>
              <p:nvPr/>
            </p:nvSpPr>
            <p:spPr bwMode="auto">
              <a:xfrm>
                <a:off x="3069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3" name="Rectangle 28"/>
              <p:cNvSpPr>
                <a:spLocks noChangeArrowheads="1"/>
              </p:cNvSpPr>
              <p:nvPr/>
            </p:nvSpPr>
            <p:spPr bwMode="auto">
              <a:xfrm>
                <a:off x="3258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4" name="Rectangle 29"/>
              <p:cNvSpPr>
                <a:spLocks noChangeArrowheads="1"/>
              </p:cNvSpPr>
              <p:nvPr/>
            </p:nvSpPr>
            <p:spPr bwMode="auto">
              <a:xfrm>
                <a:off x="3447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5" name="Rectangle 30"/>
              <p:cNvSpPr>
                <a:spLocks noChangeArrowheads="1"/>
              </p:cNvSpPr>
              <p:nvPr/>
            </p:nvSpPr>
            <p:spPr bwMode="auto">
              <a:xfrm>
                <a:off x="3636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6" name="Rectangle 31"/>
              <p:cNvSpPr>
                <a:spLocks noChangeArrowheads="1"/>
              </p:cNvSpPr>
              <p:nvPr/>
            </p:nvSpPr>
            <p:spPr bwMode="auto">
              <a:xfrm>
                <a:off x="3825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7" name="Rectangle 32"/>
              <p:cNvSpPr>
                <a:spLocks noChangeArrowheads="1"/>
              </p:cNvSpPr>
              <p:nvPr/>
            </p:nvSpPr>
            <p:spPr bwMode="auto">
              <a:xfrm>
                <a:off x="4014" y="2184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8" name="Rectangle 33"/>
              <p:cNvSpPr>
                <a:spLocks noChangeArrowheads="1"/>
              </p:cNvSpPr>
              <p:nvPr/>
            </p:nvSpPr>
            <p:spPr bwMode="auto">
              <a:xfrm>
                <a:off x="2880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199" name="Rectangle 34"/>
              <p:cNvSpPr>
                <a:spLocks noChangeArrowheads="1"/>
              </p:cNvSpPr>
              <p:nvPr/>
            </p:nvSpPr>
            <p:spPr bwMode="auto">
              <a:xfrm>
                <a:off x="3069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0" name="Rectangle 35"/>
              <p:cNvSpPr>
                <a:spLocks noChangeArrowheads="1"/>
              </p:cNvSpPr>
              <p:nvPr/>
            </p:nvSpPr>
            <p:spPr bwMode="auto">
              <a:xfrm>
                <a:off x="3258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1" name="Rectangle 36"/>
              <p:cNvSpPr>
                <a:spLocks noChangeArrowheads="1"/>
              </p:cNvSpPr>
              <p:nvPr/>
            </p:nvSpPr>
            <p:spPr bwMode="auto">
              <a:xfrm>
                <a:off x="3447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2" name="Rectangle 37"/>
              <p:cNvSpPr>
                <a:spLocks noChangeArrowheads="1"/>
              </p:cNvSpPr>
              <p:nvPr/>
            </p:nvSpPr>
            <p:spPr bwMode="auto">
              <a:xfrm>
                <a:off x="3636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3" name="Rectangle 38"/>
              <p:cNvSpPr>
                <a:spLocks noChangeArrowheads="1"/>
              </p:cNvSpPr>
              <p:nvPr/>
            </p:nvSpPr>
            <p:spPr bwMode="auto">
              <a:xfrm>
                <a:off x="3825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4" name="Rectangle 39"/>
              <p:cNvSpPr>
                <a:spLocks noChangeArrowheads="1"/>
              </p:cNvSpPr>
              <p:nvPr/>
            </p:nvSpPr>
            <p:spPr bwMode="auto">
              <a:xfrm>
                <a:off x="4014" y="2373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5" name="Rectangle 40"/>
              <p:cNvSpPr>
                <a:spLocks noChangeArrowheads="1"/>
              </p:cNvSpPr>
              <p:nvPr/>
            </p:nvSpPr>
            <p:spPr bwMode="auto">
              <a:xfrm>
                <a:off x="2880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6" name="Rectangle 41"/>
              <p:cNvSpPr>
                <a:spLocks noChangeArrowheads="1"/>
              </p:cNvSpPr>
              <p:nvPr/>
            </p:nvSpPr>
            <p:spPr bwMode="auto">
              <a:xfrm>
                <a:off x="3069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7" name="Rectangle 42"/>
              <p:cNvSpPr>
                <a:spLocks noChangeArrowheads="1"/>
              </p:cNvSpPr>
              <p:nvPr/>
            </p:nvSpPr>
            <p:spPr bwMode="auto">
              <a:xfrm>
                <a:off x="3258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8" name="Rectangle 43"/>
              <p:cNvSpPr>
                <a:spLocks noChangeArrowheads="1"/>
              </p:cNvSpPr>
              <p:nvPr/>
            </p:nvSpPr>
            <p:spPr bwMode="auto">
              <a:xfrm>
                <a:off x="3447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09" name="Rectangle 44"/>
              <p:cNvSpPr>
                <a:spLocks noChangeArrowheads="1"/>
              </p:cNvSpPr>
              <p:nvPr/>
            </p:nvSpPr>
            <p:spPr bwMode="auto">
              <a:xfrm>
                <a:off x="3636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10" name="Rectangle 45"/>
              <p:cNvSpPr>
                <a:spLocks noChangeArrowheads="1"/>
              </p:cNvSpPr>
              <p:nvPr/>
            </p:nvSpPr>
            <p:spPr bwMode="auto">
              <a:xfrm>
                <a:off x="3825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211" name="Rectangle 46"/>
              <p:cNvSpPr>
                <a:spLocks noChangeArrowheads="1"/>
              </p:cNvSpPr>
              <p:nvPr/>
            </p:nvSpPr>
            <p:spPr bwMode="auto">
              <a:xfrm>
                <a:off x="4014" y="2562"/>
                <a:ext cx="189" cy="18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47111" name="Text Box 48"/>
            <p:cNvSpPr txBox="1">
              <a:spLocks noChangeArrowheads="1"/>
            </p:cNvSpPr>
            <p:nvPr/>
          </p:nvSpPr>
          <p:spPr bwMode="auto">
            <a:xfrm>
              <a:off x="3041" y="1112"/>
              <a:ext cx="2271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339725" algn="ctr"/>
                  <a:tab pos="687388" algn="ctr"/>
                  <a:tab pos="971550" algn="ctr"/>
                  <a:tab pos="1376363" algn="ctr"/>
                  <a:tab pos="1716088" algn="ctr"/>
                  <a:tab pos="2111375" algn="ctr"/>
                  <a:tab pos="2460625" algn="ctr"/>
                  <a:tab pos="2800350" algn="ctr"/>
                </a:tabLst>
              </a:pPr>
              <a:r>
                <a:rPr lang="en-US" sz="2000" b="0"/>
                <a:t> 	0	1	2	3	4	5  	6  	7  </a:t>
              </a:r>
              <a:r>
                <a:rPr lang="en-US" sz="2000" b="0">
                  <a:sym typeface="Wingdings" pitchFamily="2" charset="2"/>
                </a:rPr>
                <a:t> J</a:t>
              </a:r>
              <a:endParaRPr lang="en-US" sz="2000" b="0"/>
            </a:p>
          </p:txBody>
        </p:sp>
        <p:sp>
          <p:nvSpPr>
            <p:cNvPr id="47112" name="Text Box 49"/>
            <p:cNvSpPr txBox="1">
              <a:spLocks noChangeArrowheads="1"/>
            </p:cNvSpPr>
            <p:nvPr/>
          </p:nvSpPr>
          <p:spPr bwMode="auto">
            <a:xfrm>
              <a:off x="3054" y="1276"/>
              <a:ext cx="203" cy="15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0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1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2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3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4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5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6</a:t>
              </a:r>
            </a:p>
          </p:txBody>
        </p:sp>
        <p:sp>
          <p:nvSpPr>
            <p:cNvPr id="47113" name="Text Box 50"/>
            <p:cNvSpPr txBox="1">
              <a:spLocks noChangeArrowheads="1"/>
            </p:cNvSpPr>
            <p:nvPr/>
          </p:nvSpPr>
          <p:spPr bwMode="auto">
            <a:xfrm>
              <a:off x="2715" y="1844"/>
              <a:ext cx="423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/>
                <a:t>I </a:t>
              </a:r>
              <a:r>
                <a:rPr lang="en-US" b="0">
                  <a:sym typeface="Wingdings" pitchFamily="2" charset="2"/>
                </a:rPr>
                <a:t></a:t>
              </a:r>
              <a:endParaRPr lang="en-US" b="0"/>
            </a:p>
          </p:txBody>
        </p:sp>
        <p:sp>
          <p:nvSpPr>
            <p:cNvPr id="47114" name="Oval 51"/>
            <p:cNvSpPr>
              <a:spLocks noChangeArrowheads="1"/>
            </p:cNvSpPr>
            <p:nvPr/>
          </p:nvSpPr>
          <p:spPr bwMode="auto">
            <a:xfrm>
              <a:off x="3264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15" name="Oval 52"/>
            <p:cNvSpPr>
              <a:spLocks noChangeArrowheads="1"/>
            </p:cNvSpPr>
            <p:nvPr/>
          </p:nvSpPr>
          <p:spPr bwMode="auto">
            <a:xfrm>
              <a:off x="3486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16" name="Oval 53"/>
            <p:cNvSpPr>
              <a:spLocks noChangeArrowheads="1"/>
            </p:cNvSpPr>
            <p:nvPr/>
          </p:nvSpPr>
          <p:spPr bwMode="auto">
            <a:xfrm>
              <a:off x="3708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17" name="Oval 54"/>
            <p:cNvSpPr>
              <a:spLocks noChangeArrowheads="1"/>
            </p:cNvSpPr>
            <p:nvPr/>
          </p:nvSpPr>
          <p:spPr bwMode="auto">
            <a:xfrm>
              <a:off x="3930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18" name="Oval 55"/>
            <p:cNvSpPr>
              <a:spLocks noChangeArrowheads="1"/>
            </p:cNvSpPr>
            <p:nvPr/>
          </p:nvSpPr>
          <p:spPr bwMode="auto">
            <a:xfrm>
              <a:off x="4153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19" name="Oval 56"/>
            <p:cNvSpPr>
              <a:spLocks noChangeArrowheads="1"/>
            </p:cNvSpPr>
            <p:nvPr/>
          </p:nvSpPr>
          <p:spPr bwMode="auto">
            <a:xfrm>
              <a:off x="4375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0" name="Oval 57"/>
            <p:cNvSpPr>
              <a:spLocks noChangeArrowheads="1"/>
            </p:cNvSpPr>
            <p:nvPr/>
          </p:nvSpPr>
          <p:spPr bwMode="auto">
            <a:xfrm>
              <a:off x="4597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1" name="Oval 58"/>
            <p:cNvSpPr>
              <a:spLocks noChangeArrowheads="1"/>
            </p:cNvSpPr>
            <p:nvPr/>
          </p:nvSpPr>
          <p:spPr bwMode="auto">
            <a:xfrm>
              <a:off x="4820" y="13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2" name="Oval 61"/>
            <p:cNvSpPr>
              <a:spLocks noChangeArrowheads="1"/>
            </p:cNvSpPr>
            <p:nvPr/>
          </p:nvSpPr>
          <p:spPr bwMode="auto">
            <a:xfrm>
              <a:off x="3264" y="15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3" name="Oval 62"/>
            <p:cNvSpPr>
              <a:spLocks noChangeArrowheads="1"/>
            </p:cNvSpPr>
            <p:nvPr/>
          </p:nvSpPr>
          <p:spPr bwMode="auto">
            <a:xfrm>
              <a:off x="3486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4" name="Oval 63"/>
            <p:cNvSpPr>
              <a:spLocks noChangeArrowheads="1"/>
            </p:cNvSpPr>
            <p:nvPr/>
          </p:nvSpPr>
          <p:spPr bwMode="auto">
            <a:xfrm>
              <a:off x="3708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5" name="Oval 64"/>
            <p:cNvSpPr>
              <a:spLocks noChangeArrowheads="1"/>
            </p:cNvSpPr>
            <p:nvPr/>
          </p:nvSpPr>
          <p:spPr bwMode="auto">
            <a:xfrm>
              <a:off x="3930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6" name="Oval 65"/>
            <p:cNvSpPr>
              <a:spLocks noChangeArrowheads="1"/>
            </p:cNvSpPr>
            <p:nvPr/>
          </p:nvSpPr>
          <p:spPr bwMode="auto">
            <a:xfrm>
              <a:off x="4153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7" name="Oval 66"/>
            <p:cNvSpPr>
              <a:spLocks noChangeArrowheads="1"/>
            </p:cNvSpPr>
            <p:nvPr/>
          </p:nvSpPr>
          <p:spPr bwMode="auto">
            <a:xfrm>
              <a:off x="4375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8" name="Oval 67"/>
            <p:cNvSpPr>
              <a:spLocks noChangeArrowheads="1"/>
            </p:cNvSpPr>
            <p:nvPr/>
          </p:nvSpPr>
          <p:spPr bwMode="auto">
            <a:xfrm>
              <a:off x="4597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29" name="Oval 68"/>
            <p:cNvSpPr>
              <a:spLocks noChangeArrowheads="1"/>
            </p:cNvSpPr>
            <p:nvPr/>
          </p:nvSpPr>
          <p:spPr bwMode="auto">
            <a:xfrm>
              <a:off x="4820" y="15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0" name="Oval 70"/>
            <p:cNvSpPr>
              <a:spLocks noChangeArrowheads="1"/>
            </p:cNvSpPr>
            <p:nvPr/>
          </p:nvSpPr>
          <p:spPr bwMode="auto">
            <a:xfrm>
              <a:off x="3264" y="179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1" name="Oval 71"/>
            <p:cNvSpPr>
              <a:spLocks noChangeArrowheads="1"/>
            </p:cNvSpPr>
            <p:nvPr/>
          </p:nvSpPr>
          <p:spPr bwMode="auto">
            <a:xfrm>
              <a:off x="3486" y="179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2" name="Oval 72"/>
            <p:cNvSpPr>
              <a:spLocks noChangeArrowheads="1"/>
            </p:cNvSpPr>
            <p:nvPr/>
          </p:nvSpPr>
          <p:spPr bwMode="auto">
            <a:xfrm>
              <a:off x="3708" y="179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3" name="Oval 73"/>
            <p:cNvSpPr>
              <a:spLocks noChangeArrowheads="1"/>
            </p:cNvSpPr>
            <p:nvPr/>
          </p:nvSpPr>
          <p:spPr bwMode="auto">
            <a:xfrm>
              <a:off x="3930" y="179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4" name="Oval 74"/>
            <p:cNvSpPr>
              <a:spLocks noChangeArrowheads="1"/>
            </p:cNvSpPr>
            <p:nvPr/>
          </p:nvSpPr>
          <p:spPr bwMode="auto">
            <a:xfrm>
              <a:off x="4153" y="179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5" name="Oval 75"/>
            <p:cNvSpPr>
              <a:spLocks noChangeArrowheads="1"/>
            </p:cNvSpPr>
            <p:nvPr/>
          </p:nvSpPr>
          <p:spPr bwMode="auto">
            <a:xfrm>
              <a:off x="4375" y="179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6" name="Oval 76"/>
            <p:cNvSpPr>
              <a:spLocks noChangeArrowheads="1"/>
            </p:cNvSpPr>
            <p:nvPr/>
          </p:nvSpPr>
          <p:spPr bwMode="auto">
            <a:xfrm>
              <a:off x="4597" y="179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7" name="Oval 77"/>
            <p:cNvSpPr>
              <a:spLocks noChangeArrowheads="1"/>
            </p:cNvSpPr>
            <p:nvPr/>
          </p:nvSpPr>
          <p:spPr bwMode="auto">
            <a:xfrm>
              <a:off x="4820" y="179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8" name="Oval 79"/>
            <p:cNvSpPr>
              <a:spLocks noChangeArrowheads="1"/>
            </p:cNvSpPr>
            <p:nvPr/>
          </p:nvSpPr>
          <p:spPr bwMode="auto">
            <a:xfrm>
              <a:off x="3264" y="201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39" name="Oval 80"/>
            <p:cNvSpPr>
              <a:spLocks noChangeArrowheads="1"/>
            </p:cNvSpPr>
            <p:nvPr/>
          </p:nvSpPr>
          <p:spPr bwMode="auto">
            <a:xfrm>
              <a:off x="3486" y="201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0" name="Oval 81"/>
            <p:cNvSpPr>
              <a:spLocks noChangeArrowheads="1"/>
            </p:cNvSpPr>
            <p:nvPr/>
          </p:nvSpPr>
          <p:spPr bwMode="auto">
            <a:xfrm>
              <a:off x="3708" y="201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1" name="Oval 82"/>
            <p:cNvSpPr>
              <a:spLocks noChangeArrowheads="1"/>
            </p:cNvSpPr>
            <p:nvPr/>
          </p:nvSpPr>
          <p:spPr bwMode="auto">
            <a:xfrm>
              <a:off x="3930" y="201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2" name="Oval 83"/>
            <p:cNvSpPr>
              <a:spLocks noChangeArrowheads="1"/>
            </p:cNvSpPr>
            <p:nvPr/>
          </p:nvSpPr>
          <p:spPr bwMode="auto">
            <a:xfrm>
              <a:off x="4153" y="201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3" name="Oval 84"/>
            <p:cNvSpPr>
              <a:spLocks noChangeArrowheads="1"/>
            </p:cNvSpPr>
            <p:nvPr/>
          </p:nvSpPr>
          <p:spPr bwMode="auto">
            <a:xfrm>
              <a:off x="4375" y="201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4" name="Oval 85"/>
            <p:cNvSpPr>
              <a:spLocks noChangeArrowheads="1"/>
            </p:cNvSpPr>
            <p:nvPr/>
          </p:nvSpPr>
          <p:spPr bwMode="auto">
            <a:xfrm>
              <a:off x="4597" y="201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5" name="Oval 86"/>
            <p:cNvSpPr>
              <a:spLocks noChangeArrowheads="1"/>
            </p:cNvSpPr>
            <p:nvPr/>
          </p:nvSpPr>
          <p:spPr bwMode="auto">
            <a:xfrm>
              <a:off x="4820" y="201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6" name="Oval 88"/>
            <p:cNvSpPr>
              <a:spLocks noChangeArrowheads="1"/>
            </p:cNvSpPr>
            <p:nvPr/>
          </p:nvSpPr>
          <p:spPr bwMode="auto">
            <a:xfrm>
              <a:off x="3264" y="223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3486" y="223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3708" y="223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3930" y="223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0" name="Oval 92"/>
            <p:cNvSpPr>
              <a:spLocks noChangeArrowheads="1"/>
            </p:cNvSpPr>
            <p:nvPr/>
          </p:nvSpPr>
          <p:spPr bwMode="auto">
            <a:xfrm>
              <a:off x="4153" y="223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1" name="Oval 93"/>
            <p:cNvSpPr>
              <a:spLocks noChangeArrowheads="1"/>
            </p:cNvSpPr>
            <p:nvPr/>
          </p:nvSpPr>
          <p:spPr bwMode="auto">
            <a:xfrm>
              <a:off x="4375" y="223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2" name="Oval 94"/>
            <p:cNvSpPr>
              <a:spLocks noChangeArrowheads="1"/>
            </p:cNvSpPr>
            <p:nvPr/>
          </p:nvSpPr>
          <p:spPr bwMode="auto">
            <a:xfrm>
              <a:off x="4597" y="223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3" name="Oval 95"/>
            <p:cNvSpPr>
              <a:spLocks noChangeArrowheads="1"/>
            </p:cNvSpPr>
            <p:nvPr/>
          </p:nvSpPr>
          <p:spPr bwMode="auto">
            <a:xfrm>
              <a:off x="4820" y="223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4" name="Oval 97"/>
            <p:cNvSpPr>
              <a:spLocks noChangeArrowheads="1"/>
            </p:cNvSpPr>
            <p:nvPr/>
          </p:nvSpPr>
          <p:spPr bwMode="auto">
            <a:xfrm>
              <a:off x="3264" y="245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5" name="Oval 98"/>
            <p:cNvSpPr>
              <a:spLocks noChangeArrowheads="1"/>
            </p:cNvSpPr>
            <p:nvPr/>
          </p:nvSpPr>
          <p:spPr bwMode="auto">
            <a:xfrm>
              <a:off x="3486" y="245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6" name="Oval 99"/>
            <p:cNvSpPr>
              <a:spLocks noChangeArrowheads="1"/>
            </p:cNvSpPr>
            <p:nvPr/>
          </p:nvSpPr>
          <p:spPr bwMode="auto">
            <a:xfrm>
              <a:off x="3708" y="245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7" name="Oval 100"/>
            <p:cNvSpPr>
              <a:spLocks noChangeArrowheads="1"/>
            </p:cNvSpPr>
            <p:nvPr/>
          </p:nvSpPr>
          <p:spPr bwMode="auto">
            <a:xfrm>
              <a:off x="3930" y="245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8" name="Oval 101"/>
            <p:cNvSpPr>
              <a:spLocks noChangeArrowheads="1"/>
            </p:cNvSpPr>
            <p:nvPr/>
          </p:nvSpPr>
          <p:spPr bwMode="auto">
            <a:xfrm>
              <a:off x="4153" y="245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59" name="Oval 102"/>
            <p:cNvSpPr>
              <a:spLocks noChangeArrowheads="1"/>
            </p:cNvSpPr>
            <p:nvPr/>
          </p:nvSpPr>
          <p:spPr bwMode="auto">
            <a:xfrm>
              <a:off x="4375" y="24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0" name="Oval 103"/>
            <p:cNvSpPr>
              <a:spLocks noChangeArrowheads="1"/>
            </p:cNvSpPr>
            <p:nvPr/>
          </p:nvSpPr>
          <p:spPr bwMode="auto">
            <a:xfrm>
              <a:off x="4597" y="24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1" name="Oval 104"/>
            <p:cNvSpPr>
              <a:spLocks noChangeArrowheads="1"/>
            </p:cNvSpPr>
            <p:nvPr/>
          </p:nvSpPr>
          <p:spPr bwMode="auto">
            <a:xfrm>
              <a:off x="4820" y="245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2" name="Oval 106"/>
            <p:cNvSpPr>
              <a:spLocks noChangeArrowheads="1"/>
            </p:cNvSpPr>
            <p:nvPr/>
          </p:nvSpPr>
          <p:spPr bwMode="auto">
            <a:xfrm>
              <a:off x="3264" y="26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3" name="Oval 107"/>
            <p:cNvSpPr>
              <a:spLocks noChangeArrowheads="1"/>
            </p:cNvSpPr>
            <p:nvPr/>
          </p:nvSpPr>
          <p:spPr bwMode="auto">
            <a:xfrm>
              <a:off x="3486" y="26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4" name="Oval 108"/>
            <p:cNvSpPr>
              <a:spLocks noChangeArrowheads="1"/>
            </p:cNvSpPr>
            <p:nvPr/>
          </p:nvSpPr>
          <p:spPr bwMode="auto">
            <a:xfrm>
              <a:off x="3708" y="26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5" name="Oval 109"/>
            <p:cNvSpPr>
              <a:spLocks noChangeArrowheads="1"/>
            </p:cNvSpPr>
            <p:nvPr/>
          </p:nvSpPr>
          <p:spPr bwMode="auto">
            <a:xfrm>
              <a:off x="3930" y="26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6" name="Oval 110"/>
            <p:cNvSpPr>
              <a:spLocks noChangeArrowheads="1"/>
            </p:cNvSpPr>
            <p:nvPr/>
          </p:nvSpPr>
          <p:spPr bwMode="auto">
            <a:xfrm>
              <a:off x="4153" y="26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7" name="Oval 111"/>
            <p:cNvSpPr>
              <a:spLocks noChangeArrowheads="1"/>
            </p:cNvSpPr>
            <p:nvPr/>
          </p:nvSpPr>
          <p:spPr bwMode="auto">
            <a:xfrm>
              <a:off x="4375" y="2676"/>
              <a:ext cx="71" cy="70"/>
            </a:xfrm>
            <a:prstGeom prst="ellipse">
              <a:avLst/>
            </a:prstGeom>
            <a:solidFill>
              <a:srgbClr val="0033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8" name="Oval 112"/>
            <p:cNvSpPr>
              <a:spLocks noChangeArrowheads="1"/>
            </p:cNvSpPr>
            <p:nvPr/>
          </p:nvSpPr>
          <p:spPr bwMode="auto">
            <a:xfrm>
              <a:off x="4597" y="26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7169" name="Oval 113"/>
            <p:cNvSpPr>
              <a:spLocks noChangeArrowheads="1"/>
            </p:cNvSpPr>
            <p:nvPr/>
          </p:nvSpPr>
          <p:spPr bwMode="auto">
            <a:xfrm>
              <a:off x="4820" y="2676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Space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615363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 deep loops </a:t>
            </a:r>
            <a:r>
              <a:rPr lang="en-US" sz="2000" dirty="0">
                <a:sym typeface="Wingdings" pitchFamily="2" charset="2"/>
              </a:rPr>
              <a:t> N-dimensional discrete iteration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Normalized loops: assume step size = 1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I to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Iterations are represented as coordinates in iteration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Sequential execution order of iterations </a:t>
            </a:r>
            <a:r>
              <a:rPr lang="en-US" sz="2000" dirty="0" smtClean="0">
                <a:sym typeface="Wingdings" pitchFamily="2" charset="2"/>
              </a:rPr>
              <a:t> Lexicographic order</a:t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[0,0],  [0,1], [0,2], …, [0,6],  [0,7],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          [1,1], [1,2], …, [1,6],  [1,7],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                   [2,2], …, [2,6],  [2,7],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		            ………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                                [6,6],  [6,7],</a:t>
            </a:r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5240338" y="2211388"/>
            <a:ext cx="2474912" cy="2100262"/>
            <a:chOff x="2880" y="1617"/>
            <a:chExt cx="1323" cy="1134"/>
          </a:xfrm>
        </p:grpSpPr>
        <p:sp>
          <p:nvSpPr>
            <p:cNvPr id="48193" name="Rectangle 5"/>
            <p:cNvSpPr>
              <a:spLocks noChangeArrowheads="1"/>
            </p:cNvSpPr>
            <p:nvPr/>
          </p:nvSpPr>
          <p:spPr bwMode="auto">
            <a:xfrm>
              <a:off x="2880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94" name="Rectangle 6"/>
            <p:cNvSpPr>
              <a:spLocks noChangeArrowheads="1"/>
            </p:cNvSpPr>
            <p:nvPr/>
          </p:nvSpPr>
          <p:spPr bwMode="auto">
            <a:xfrm>
              <a:off x="3069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95" name="Rectangle 7"/>
            <p:cNvSpPr>
              <a:spLocks noChangeArrowheads="1"/>
            </p:cNvSpPr>
            <p:nvPr/>
          </p:nvSpPr>
          <p:spPr bwMode="auto">
            <a:xfrm>
              <a:off x="3258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96" name="Rectangle 8"/>
            <p:cNvSpPr>
              <a:spLocks noChangeArrowheads="1"/>
            </p:cNvSpPr>
            <p:nvPr/>
          </p:nvSpPr>
          <p:spPr bwMode="auto">
            <a:xfrm>
              <a:off x="3447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97" name="Rectangle 9"/>
            <p:cNvSpPr>
              <a:spLocks noChangeArrowheads="1"/>
            </p:cNvSpPr>
            <p:nvPr/>
          </p:nvSpPr>
          <p:spPr bwMode="auto">
            <a:xfrm>
              <a:off x="3636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98" name="Rectangle 10"/>
            <p:cNvSpPr>
              <a:spLocks noChangeArrowheads="1"/>
            </p:cNvSpPr>
            <p:nvPr/>
          </p:nvSpPr>
          <p:spPr bwMode="auto">
            <a:xfrm>
              <a:off x="3825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99" name="Rectangle 11"/>
            <p:cNvSpPr>
              <a:spLocks noChangeArrowheads="1"/>
            </p:cNvSpPr>
            <p:nvPr/>
          </p:nvSpPr>
          <p:spPr bwMode="auto">
            <a:xfrm>
              <a:off x="4014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0" name="Rectangle 12"/>
            <p:cNvSpPr>
              <a:spLocks noChangeArrowheads="1"/>
            </p:cNvSpPr>
            <p:nvPr/>
          </p:nvSpPr>
          <p:spPr bwMode="auto">
            <a:xfrm>
              <a:off x="2880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1" name="Rectangle 13"/>
            <p:cNvSpPr>
              <a:spLocks noChangeArrowheads="1"/>
            </p:cNvSpPr>
            <p:nvPr/>
          </p:nvSpPr>
          <p:spPr bwMode="auto">
            <a:xfrm>
              <a:off x="3069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2" name="Rectangle 14"/>
            <p:cNvSpPr>
              <a:spLocks noChangeArrowheads="1"/>
            </p:cNvSpPr>
            <p:nvPr/>
          </p:nvSpPr>
          <p:spPr bwMode="auto">
            <a:xfrm>
              <a:off x="3258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3" name="Rectangle 15"/>
            <p:cNvSpPr>
              <a:spLocks noChangeArrowheads="1"/>
            </p:cNvSpPr>
            <p:nvPr/>
          </p:nvSpPr>
          <p:spPr bwMode="auto">
            <a:xfrm>
              <a:off x="3447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4" name="Rectangle 16"/>
            <p:cNvSpPr>
              <a:spLocks noChangeArrowheads="1"/>
            </p:cNvSpPr>
            <p:nvPr/>
          </p:nvSpPr>
          <p:spPr bwMode="auto">
            <a:xfrm>
              <a:off x="3636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5" name="Rectangle 17"/>
            <p:cNvSpPr>
              <a:spLocks noChangeArrowheads="1"/>
            </p:cNvSpPr>
            <p:nvPr/>
          </p:nvSpPr>
          <p:spPr bwMode="auto">
            <a:xfrm>
              <a:off x="3825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6" name="Rectangle 18"/>
            <p:cNvSpPr>
              <a:spLocks noChangeArrowheads="1"/>
            </p:cNvSpPr>
            <p:nvPr/>
          </p:nvSpPr>
          <p:spPr bwMode="auto">
            <a:xfrm>
              <a:off x="4014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7" name="Rectangle 19"/>
            <p:cNvSpPr>
              <a:spLocks noChangeArrowheads="1"/>
            </p:cNvSpPr>
            <p:nvPr/>
          </p:nvSpPr>
          <p:spPr bwMode="auto">
            <a:xfrm>
              <a:off x="2880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8" name="Rectangle 20"/>
            <p:cNvSpPr>
              <a:spLocks noChangeArrowheads="1"/>
            </p:cNvSpPr>
            <p:nvPr/>
          </p:nvSpPr>
          <p:spPr bwMode="auto">
            <a:xfrm>
              <a:off x="3069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09" name="Rectangle 21"/>
            <p:cNvSpPr>
              <a:spLocks noChangeArrowheads="1"/>
            </p:cNvSpPr>
            <p:nvPr/>
          </p:nvSpPr>
          <p:spPr bwMode="auto">
            <a:xfrm>
              <a:off x="3258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0" name="Rectangle 22"/>
            <p:cNvSpPr>
              <a:spLocks noChangeArrowheads="1"/>
            </p:cNvSpPr>
            <p:nvPr/>
          </p:nvSpPr>
          <p:spPr bwMode="auto">
            <a:xfrm>
              <a:off x="3447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1" name="Rectangle 23"/>
            <p:cNvSpPr>
              <a:spLocks noChangeArrowheads="1"/>
            </p:cNvSpPr>
            <p:nvPr/>
          </p:nvSpPr>
          <p:spPr bwMode="auto">
            <a:xfrm>
              <a:off x="3636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2" name="Rectangle 24"/>
            <p:cNvSpPr>
              <a:spLocks noChangeArrowheads="1"/>
            </p:cNvSpPr>
            <p:nvPr/>
          </p:nvSpPr>
          <p:spPr bwMode="auto">
            <a:xfrm>
              <a:off x="3825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3" name="Rectangle 25"/>
            <p:cNvSpPr>
              <a:spLocks noChangeArrowheads="1"/>
            </p:cNvSpPr>
            <p:nvPr/>
          </p:nvSpPr>
          <p:spPr bwMode="auto">
            <a:xfrm>
              <a:off x="4014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4" name="Rectangle 26"/>
            <p:cNvSpPr>
              <a:spLocks noChangeArrowheads="1"/>
            </p:cNvSpPr>
            <p:nvPr/>
          </p:nvSpPr>
          <p:spPr bwMode="auto">
            <a:xfrm>
              <a:off x="2880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5" name="Rectangle 27"/>
            <p:cNvSpPr>
              <a:spLocks noChangeArrowheads="1"/>
            </p:cNvSpPr>
            <p:nvPr/>
          </p:nvSpPr>
          <p:spPr bwMode="auto">
            <a:xfrm>
              <a:off x="3069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6" name="Rectangle 28"/>
            <p:cNvSpPr>
              <a:spLocks noChangeArrowheads="1"/>
            </p:cNvSpPr>
            <p:nvPr/>
          </p:nvSpPr>
          <p:spPr bwMode="auto">
            <a:xfrm>
              <a:off x="3258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7" name="Rectangle 29"/>
            <p:cNvSpPr>
              <a:spLocks noChangeArrowheads="1"/>
            </p:cNvSpPr>
            <p:nvPr/>
          </p:nvSpPr>
          <p:spPr bwMode="auto">
            <a:xfrm>
              <a:off x="3447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8" name="Rectangle 30"/>
            <p:cNvSpPr>
              <a:spLocks noChangeArrowheads="1"/>
            </p:cNvSpPr>
            <p:nvPr/>
          </p:nvSpPr>
          <p:spPr bwMode="auto">
            <a:xfrm>
              <a:off x="3636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19" name="Rectangle 31"/>
            <p:cNvSpPr>
              <a:spLocks noChangeArrowheads="1"/>
            </p:cNvSpPr>
            <p:nvPr/>
          </p:nvSpPr>
          <p:spPr bwMode="auto">
            <a:xfrm>
              <a:off x="3825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0" name="Rectangle 32"/>
            <p:cNvSpPr>
              <a:spLocks noChangeArrowheads="1"/>
            </p:cNvSpPr>
            <p:nvPr/>
          </p:nvSpPr>
          <p:spPr bwMode="auto">
            <a:xfrm>
              <a:off x="4014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1" name="Rectangle 33"/>
            <p:cNvSpPr>
              <a:spLocks noChangeArrowheads="1"/>
            </p:cNvSpPr>
            <p:nvPr/>
          </p:nvSpPr>
          <p:spPr bwMode="auto">
            <a:xfrm>
              <a:off x="2880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2" name="Rectangle 34"/>
            <p:cNvSpPr>
              <a:spLocks noChangeArrowheads="1"/>
            </p:cNvSpPr>
            <p:nvPr/>
          </p:nvSpPr>
          <p:spPr bwMode="auto">
            <a:xfrm>
              <a:off x="3069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3" name="Rectangle 35"/>
            <p:cNvSpPr>
              <a:spLocks noChangeArrowheads="1"/>
            </p:cNvSpPr>
            <p:nvPr/>
          </p:nvSpPr>
          <p:spPr bwMode="auto">
            <a:xfrm>
              <a:off x="3258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4" name="Rectangle 36"/>
            <p:cNvSpPr>
              <a:spLocks noChangeArrowheads="1"/>
            </p:cNvSpPr>
            <p:nvPr/>
          </p:nvSpPr>
          <p:spPr bwMode="auto">
            <a:xfrm>
              <a:off x="3447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5" name="Rectangle 37"/>
            <p:cNvSpPr>
              <a:spLocks noChangeArrowheads="1"/>
            </p:cNvSpPr>
            <p:nvPr/>
          </p:nvSpPr>
          <p:spPr bwMode="auto">
            <a:xfrm>
              <a:off x="3636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6" name="Rectangle 38"/>
            <p:cNvSpPr>
              <a:spLocks noChangeArrowheads="1"/>
            </p:cNvSpPr>
            <p:nvPr/>
          </p:nvSpPr>
          <p:spPr bwMode="auto">
            <a:xfrm>
              <a:off x="3825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7" name="Rectangle 39"/>
            <p:cNvSpPr>
              <a:spLocks noChangeArrowheads="1"/>
            </p:cNvSpPr>
            <p:nvPr/>
          </p:nvSpPr>
          <p:spPr bwMode="auto">
            <a:xfrm>
              <a:off x="4014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8" name="Rectangle 40"/>
            <p:cNvSpPr>
              <a:spLocks noChangeArrowheads="1"/>
            </p:cNvSpPr>
            <p:nvPr/>
          </p:nvSpPr>
          <p:spPr bwMode="auto">
            <a:xfrm>
              <a:off x="2880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29" name="Rectangle 41"/>
            <p:cNvSpPr>
              <a:spLocks noChangeArrowheads="1"/>
            </p:cNvSpPr>
            <p:nvPr/>
          </p:nvSpPr>
          <p:spPr bwMode="auto">
            <a:xfrm>
              <a:off x="3069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30" name="Rectangle 42"/>
            <p:cNvSpPr>
              <a:spLocks noChangeArrowheads="1"/>
            </p:cNvSpPr>
            <p:nvPr/>
          </p:nvSpPr>
          <p:spPr bwMode="auto">
            <a:xfrm>
              <a:off x="3258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31" name="Rectangle 43"/>
            <p:cNvSpPr>
              <a:spLocks noChangeArrowheads="1"/>
            </p:cNvSpPr>
            <p:nvPr/>
          </p:nvSpPr>
          <p:spPr bwMode="auto">
            <a:xfrm>
              <a:off x="3447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32" name="Rectangle 44"/>
            <p:cNvSpPr>
              <a:spLocks noChangeArrowheads="1"/>
            </p:cNvSpPr>
            <p:nvPr/>
          </p:nvSpPr>
          <p:spPr bwMode="auto">
            <a:xfrm>
              <a:off x="3636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33" name="Rectangle 45"/>
            <p:cNvSpPr>
              <a:spLocks noChangeArrowheads="1"/>
            </p:cNvSpPr>
            <p:nvPr/>
          </p:nvSpPr>
          <p:spPr bwMode="auto">
            <a:xfrm>
              <a:off x="3825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234" name="Rectangle 46"/>
            <p:cNvSpPr>
              <a:spLocks noChangeArrowheads="1"/>
            </p:cNvSpPr>
            <p:nvPr/>
          </p:nvSpPr>
          <p:spPr bwMode="auto">
            <a:xfrm>
              <a:off x="4014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48134" name="Text Box 47"/>
          <p:cNvSpPr txBox="1">
            <a:spLocks noChangeArrowheads="1"/>
          </p:cNvSpPr>
          <p:nvPr/>
        </p:nvSpPr>
        <p:spPr bwMode="auto">
          <a:xfrm>
            <a:off x="4827588" y="1765300"/>
            <a:ext cx="36052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/>
              <a:t> 	0	1	2	3	4	5  	6  	7  </a:t>
            </a:r>
            <a:r>
              <a:rPr lang="en-US" sz="2000" b="0">
                <a:sym typeface="Wingdings" pitchFamily="2" charset="2"/>
              </a:rPr>
              <a:t> J</a:t>
            </a:r>
            <a:endParaRPr lang="en-US" sz="2000" b="0"/>
          </a:p>
        </p:txBody>
      </p:sp>
      <p:sp>
        <p:nvSpPr>
          <p:cNvPr id="48135" name="Text Box 48"/>
          <p:cNvSpPr txBox="1">
            <a:spLocks noChangeArrowheads="1"/>
          </p:cNvSpPr>
          <p:nvPr/>
        </p:nvSpPr>
        <p:spPr bwMode="auto">
          <a:xfrm>
            <a:off x="4848225" y="2025650"/>
            <a:ext cx="322263" cy="2436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/>
              <a:t>0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6</a:t>
            </a:r>
          </a:p>
        </p:txBody>
      </p:sp>
      <p:sp>
        <p:nvSpPr>
          <p:cNvPr id="48136" name="Text Box 49"/>
          <p:cNvSpPr txBox="1">
            <a:spLocks noChangeArrowheads="1"/>
          </p:cNvSpPr>
          <p:nvPr/>
        </p:nvSpPr>
        <p:spPr bwMode="auto">
          <a:xfrm>
            <a:off x="4310063" y="2927350"/>
            <a:ext cx="671512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I </a:t>
            </a:r>
            <a:r>
              <a:rPr lang="en-US" b="0">
                <a:sym typeface="Wingdings" pitchFamily="2" charset="2"/>
              </a:rPr>
              <a:t></a:t>
            </a:r>
            <a:endParaRPr lang="en-US" b="0"/>
          </a:p>
        </p:txBody>
      </p:sp>
      <p:sp>
        <p:nvSpPr>
          <p:cNvPr id="48137" name="Oval 50"/>
          <p:cNvSpPr>
            <a:spLocks noChangeArrowheads="1"/>
          </p:cNvSpPr>
          <p:nvPr/>
        </p:nvSpPr>
        <p:spPr bwMode="auto">
          <a:xfrm>
            <a:off x="518160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8" name="Oval 51"/>
          <p:cNvSpPr>
            <a:spLocks noChangeArrowheads="1"/>
          </p:cNvSpPr>
          <p:nvPr/>
        </p:nvSpPr>
        <p:spPr bwMode="auto">
          <a:xfrm>
            <a:off x="553402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9" name="Oval 52"/>
          <p:cNvSpPr>
            <a:spLocks noChangeArrowheads="1"/>
          </p:cNvSpPr>
          <p:nvPr/>
        </p:nvSpPr>
        <p:spPr bwMode="auto">
          <a:xfrm>
            <a:off x="58864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0" name="Oval 53"/>
          <p:cNvSpPr>
            <a:spLocks noChangeArrowheads="1"/>
          </p:cNvSpPr>
          <p:nvPr/>
        </p:nvSpPr>
        <p:spPr bwMode="auto">
          <a:xfrm>
            <a:off x="623887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1" name="Oval 54"/>
          <p:cNvSpPr>
            <a:spLocks noChangeArrowheads="1"/>
          </p:cNvSpPr>
          <p:nvPr/>
        </p:nvSpPr>
        <p:spPr bwMode="auto">
          <a:xfrm>
            <a:off x="659288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2" name="Oval 55"/>
          <p:cNvSpPr>
            <a:spLocks noChangeArrowheads="1"/>
          </p:cNvSpPr>
          <p:nvPr/>
        </p:nvSpPr>
        <p:spPr bwMode="auto">
          <a:xfrm>
            <a:off x="6945313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3" name="Oval 56"/>
          <p:cNvSpPr>
            <a:spLocks noChangeArrowheads="1"/>
          </p:cNvSpPr>
          <p:nvPr/>
        </p:nvSpPr>
        <p:spPr bwMode="auto">
          <a:xfrm>
            <a:off x="729773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4" name="Oval 57"/>
          <p:cNvSpPr>
            <a:spLocks noChangeArrowheads="1"/>
          </p:cNvSpPr>
          <p:nvPr/>
        </p:nvSpPr>
        <p:spPr bwMode="auto">
          <a:xfrm>
            <a:off x="76517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5" name="Oval 58"/>
          <p:cNvSpPr>
            <a:spLocks noChangeArrowheads="1"/>
          </p:cNvSpPr>
          <p:nvPr/>
        </p:nvSpPr>
        <p:spPr bwMode="auto">
          <a:xfrm>
            <a:off x="5181600" y="2501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6" name="Oval 59"/>
          <p:cNvSpPr>
            <a:spLocks noChangeArrowheads="1"/>
          </p:cNvSpPr>
          <p:nvPr/>
        </p:nvSpPr>
        <p:spPr bwMode="auto">
          <a:xfrm>
            <a:off x="553402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7" name="Oval 60"/>
          <p:cNvSpPr>
            <a:spLocks noChangeArrowheads="1"/>
          </p:cNvSpPr>
          <p:nvPr/>
        </p:nvSpPr>
        <p:spPr bwMode="auto">
          <a:xfrm>
            <a:off x="58864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8" name="Oval 61"/>
          <p:cNvSpPr>
            <a:spLocks noChangeArrowheads="1"/>
          </p:cNvSpPr>
          <p:nvPr/>
        </p:nvSpPr>
        <p:spPr bwMode="auto">
          <a:xfrm>
            <a:off x="623887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49" name="Oval 62"/>
          <p:cNvSpPr>
            <a:spLocks noChangeArrowheads="1"/>
          </p:cNvSpPr>
          <p:nvPr/>
        </p:nvSpPr>
        <p:spPr bwMode="auto">
          <a:xfrm>
            <a:off x="659288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0" name="Oval 63"/>
          <p:cNvSpPr>
            <a:spLocks noChangeArrowheads="1"/>
          </p:cNvSpPr>
          <p:nvPr/>
        </p:nvSpPr>
        <p:spPr bwMode="auto">
          <a:xfrm>
            <a:off x="6945313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1" name="Oval 64"/>
          <p:cNvSpPr>
            <a:spLocks noChangeArrowheads="1"/>
          </p:cNvSpPr>
          <p:nvPr/>
        </p:nvSpPr>
        <p:spPr bwMode="auto">
          <a:xfrm>
            <a:off x="729773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2" name="Oval 65"/>
          <p:cNvSpPr>
            <a:spLocks noChangeArrowheads="1"/>
          </p:cNvSpPr>
          <p:nvPr/>
        </p:nvSpPr>
        <p:spPr bwMode="auto">
          <a:xfrm>
            <a:off x="76517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3" name="Oval 66"/>
          <p:cNvSpPr>
            <a:spLocks noChangeArrowheads="1"/>
          </p:cNvSpPr>
          <p:nvPr/>
        </p:nvSpPr>
        <p:spPr bwMode="auto">
          <a:xfrm>
            <a:off x="5181600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4" name="Oval 67"/>
          <p:cNvSpPr>
            <a:spLocks noChangeArrowheads="1"/>
          </p:cNvSpPr>
          <p:nvPr/>
        </p:nvSpPr>
        <p:spPr bwMode="auto">
          <a:xfrm>
            <a:off x="5534025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5" name="Oval 68"/>
          <p:cNvSpPr>
            <a:spLocks noChangeArrowheads="1"/>
          </p:cNvSpPr>
          <p:nvPr/>
        </p:nvSpPr>
        <p:spPr bwMode="auto">
          <a:xfrm>
            <a:off x="58864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6" name="Oval 69"/>
          <p:cNvSpPr>
            <a:spLocks noChangeArrowheads="1"/>
          </p:cNvSpPr>
          <p:nvPr/>
        </p:nvSpPr>
        <p:spPr bwMode="auto">
          <a:xfrm>
            <a:off x="6238875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7" name="Oval 70"/>
          <p:cNvSpPr>
            <a:spLocks noChangeArrowheads="1"/>
          </p:cNvSpPr>
          <p:nvPr/>
        </p:nvSpPr>
        <p:spPr bwMode="auto">
          <a:xfrm>
            <a:off x="659288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8" name="Oval 71"/>
          <p:cNvSpPr>
            <a:spLocks noChangeArrowheads="1"/>
          </p:cNvSpPr>
          <p:nvPr/>
        </p:nvSpPr>
        <p:spPr bwMode="auto">
          <a:xfrm>
            <a:off x="6945313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59" name="Oval 72"/>
          <p:cNvSpPr>
            <a:spLocks noChangeArrowheads="1"/>
          </p:cNvSpPr>
          <p:nvPr/>
        </p:nvSpPr>
        <p:spPr bwMode="auto">
          <a:xfrm>
            <a:off x="729773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0" name="Oval 73"/>
          <p:cNvSpPr>
            <a:spLocks noChangeArrowheads="1"/>
          </p:cNvSpPr>
          <p:nvPr/>
        </p:nvSpPr>
        <p:spPr bwMode="auto">
          <a:xfrm>
            <a:off x="76517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1" name="Oval 74"/>
          <p:cNvSpPr>
            <a:spLocks noChangeArrowheads="1"/>
          </p:cNvSpPr>
          <p:nvPr/>
        </p:nvSpPr>
        <p:spPr bwMode="auto">
          <a:xfrm>
            <a:off x="518160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2" name="Oval 75"/>
          <p:cNvSpPr>
            <a:spLocks noChangeArrowheads="1"/>
          </p:cNvSpPr>
          <p:nvPr/>
        </p:nvSpPr>
        <p:spPr bwMode="auto">
          <a:xfrm>
            <a:off x="5534025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3" name="Oval 76"/>
          <p:cNvSpPr>
            <a:spLocks noChangeArrowheads="1"/>
          </p:cNvSpPr>
          <p:nvPr/>
        </p:nvSpPr>
        <p:spPr bwMode="auto">
          <a:xfrm>
            <a:off x="588645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4" name="Oval 77"/>
          <p:cNvSpPr>
            <a:spLocks noChangeArrowheads="1"/>
          </p:cNvSpPr>
          <p:nvPr/>
        </p:nvSpPr>
        <p:spPr bwMode="auto">
          <a:xfrm>
            <a:off x="6238875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5" name="Oval 78"/>
          <p:cNvSpPr>
            <a:spLocks noChangeArrowheads="1"/>
          </p:cNvSpPr>
          <p:nvPr/>
        </p:nvSpPr>
        <p:spPr bwMode="auto">
          <a:xfrm>
            <a:off x="659288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6" name="Oval 79"/>
          <p:cNvSpPr>
            <a:spLocks noChangeArrowheads="1"/>
          </p:cNvSpPr>
          <p:nvPr/>
        </p:nvSpPr>
        <p:spPr bwMode="auto">
          <a:xfrm>
            <a:off x="6945313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7" name="Oval 80"/>
          <p:cNvSpPr>
            <a:spLocks noChangeArrowheads="1"/>
          </p:cNvSpPr>
          <p:nvPr/>
        </p:nvSpPr>
        <p:spPr bwMode="auto">
          <a:xfrm>
            <a:off x="729773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8" name="Oval 81"/>
          <p:cNvSpPr>
            <a:spLocks noChangeArrowheads="1"/>
          </p:cNvSpPr>
          <p:nvPr/>
        </p:nvSpPr>
        <p:spPr bwMode="auto">
          <a:xfrm>
            <a:off x="7651750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69" name="Oval 82"/>
          <p:cNvSpPr>
            <a:spLocks noChangeArrowheads="1"/>
          </p:cNvSpPr>
          <p:nvPr/>
        </p:nvSpPr>
        <p:spPr bwMode="auto">
          <a:xfrm>
            <a:off x="518160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0" name="Oval 83"/>
          <p:cNvSpPr>
            <a:spLocks noChangeArrowheads="1"/>
          </p:cNvSpPr>
          <p:nvPr/>
        </p:nvSpPr>
        <p:spPr bwMode="auto">
          <a:xfrm>
            <a:off x="553402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1" name="Oval 84"/>
          <p:cNvSpPr>
            <a:spLocks noChangeArrowheads="1"/>
          </p:cNvSpPr>
          <p:nvPr/>
        </p:nvSpPr>
        <p:spPr bwMode="auto">
          <a:xfrm>
            <a:off x="588645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2" name="Oval 85"/>
          <p:cNvSpPr>
            <a:spLocks noChangeArrowheads="1"/>
          </p:cNvSpPr>
          <p:nvPr/>
        </p:nvSpPr>
        <p:spPr bwMode="auto">
          <a:xfrm>
            <a:off x="623887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3" name="Oval 86"/>
          <p:cNvSpPr>
            <a:spLocks noChangeArrowheads="1"/>
          </p:cNvSpPr>
          <p:nvPr/>
        </p:nvSpPr>
        <p:spPr bwMode="auto">
          <a:xfrm>
            <a:off x="659288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4" name="Oval 87"/>
          <p:cNvSpPr>
            <a:spLocks noChangeArrowheads="1"/>
          </p:cNvSpPr>
          <p:nvPr/>
        </p:nvSpPr>
        <p:spPr bwMode="auto">
          <a:xfrm>
            <a:off x="6945313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5" name="Oval 88"/>
          <p:cNvSpPr>
            <a:spLocks noChangeArrowheads="1"/>
          </p:cNvSpPr>
          <p:nvPr/>
        </p:nvSpPr>
        <p:spPr bwMode="auto">
          <a:xfrm>
            <a:off x="729773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6" name="Oval 89"/>
          <p:cNvSpPr>
            <a:spLocks noChangeArrowheads="1"/>
          </p:cNvSpPr>
          <p:nvPr/>
        </p:nvSpPr>
        <p:spPr bwMode="auto">
          <a:xfrm>
            <a:off x="7651750" y="3549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7" name="Oval 90"/>
          <p:cNvSpPr>
            <a:spLocks noChangeArrowheads="1"/>
          </p:cNvSpPr>
          <p:nvPr/>
        </p:nvSpPr>
        <p:spPr bwMode="auto">
          <a:xfrm>
            <a:off x="518160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8" name="Oval 91"/>
          <p:cNvSpPr>
            <a:spLocks noChangeArrowheads="1"/>
          </p:cNvSpPr>
          <p:nvPr/>
        </p:nvSpPr>
        <p:spPr bwMode="auto">
          <a:xfrm>
            <a:off x="553402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79" name="Oval 92"/>
          <p:cNvSpPr>
            <a:spLocks noChangeArrowheads="1"/>
          </p:cNvSpPr>
          <p:nvPr/>
        </p:nvSpPr>
        <p:spPr bwMode="auto">
          <a:xfrm>
            <a:off x="588645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0" name="Oval 93"/>
          <p:cNvSpPr>
            <a:spLocks noChangeArrowheads="1"/>
          </p:cNvSpPr>
          <p:nvPr/>
        </p:nvSpPr>
        <p:spPr bwMode="auto">
          <a:xfrm>
            <a:off x="623887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1" name="Oval 94"/>
          <p:cNvSpPr>
            <a:spLocks noChangeArrowheads="1"/>
          </p:cNvSpPr>
          <p:nvPr/>
        </p:nvSpPr>
        <p:spPr bwMode="auto">
          <a:xfrm>
            <a:off x="6592888" y="389890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2" name="Oval 95"/>
          <p:cNvSpPr>
            <a:spLocks noChangeArrowheads="1"/>
          </p:cNvSpPr>
          <p:nvPr/>
        </p:nvSpPr>
        <p:spPr bwMode="auto">
          <a:xfrm>
            <a:off x="6945313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3" name="Oval 96"/>
          <p:cNvSpPr>
            <a:spLocks noChangeArrowheads="1"/>
          </p:cNvSpPr>
          <p:nvPr/>
        </p:nvSpPr>
        <p:spPr bwMode="auto">
          <a:xfrm>
            <a:off x="7297738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4" name="Oval 97"/>
          <p:cNvSpPr>
            <a:spLocks noChangeArrowheads="1"/>
          </p:cNvSpPr>
          <p:nvPr/>
        </p:nvSpPr>
        <p:spPr bwMode="auto">
          <a:xfrm>
            <a:off x="7651750" y="3898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5" name="Oval 98"/>
          <p:cNvSpPr>
            <a:spLocks noChangeArrowheads="1"/>
          </p:cNvSpPr>
          <p:nvPr/>
        </p:nvSpPr>
        <p:spPr bwMode="auto">
          <a:xfrm>
            <a:off x="518160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6" name="Oval 99"/>
          <p:cNvSpPr>
            <a:spLocks noChangeArrowheads="1"/>
          </p:cNvSpPr>
          <p:nvPr/>
        </p:nvSpPr>
        <p:spPr bwMode="auto">
          <a:xfrm>
            <a:off x="553402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7" name="Oval 100"/>
          <p:cNvSpPr>
            <a:spLocks noChangeArrowheads="1"/>
          </p:cNvSpPr>
          <p:nvPr/>
        </p:nvSpPr>
        <p:spPr bwMode="auto">
          <a:xfrm>
            <a:off x="588645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8" name="Oval 101"/>
          <p:cNvSpPr>
            <a:spLocks noChangeArrowheads="1"/>
          </p:cNvSpPr>
          <p:nvPr/>
        </p:nvSpPr>
        <p:spPr bwMode="auto">
          <a:xfrm>
            <a:off x="623887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89" name="Oval 102"/>
          <p:cNvSpPr>
            <a:spLocks noChangeArrowheads="1"/>
          </p:cNvSpPr>
          <p:nvPr/>
        </p:nvSpPr>
        <p:spPr bwMode="auto">
          <a:xfrm>
            <a:off x="6592888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90" name="Oval 103"/>
          <p:cNvSpPr>
            <a:spLocks noChangeArrowheads="1"/>
          </p:cNvSpPr>
          <p:nvPr/>
        </p:nvSpPr>
        <p:spPr bwMode="auto">
          <a:xfrm>
            <a:off x="6945313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91" name="Oval 104"/>
          <p:cNvSpPr>
            <a:spLocks noChangeArrowheads="1"/>
          </p:cNvSpPr>
          <p:nvPr/>
        </p:nvSpPr>
        <p:spPr bwMode="auto">
          <a:xfrm>
            <a:off x="7297738" y="4248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92" name="Oval 105"/>
          <p:cNvSpPr>
            <a:spLocks noChangeArrowheads="1"/>
          </p:cNvSpPr>
          <p:nvPr/>
        </p:nvSpPr>
        <p:spPr bwMode="auto">
          <a:xfrm>
            <a:off x="7651750" y="4248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Space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615363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 deep loops </a:t>
            </a:r>
            <a:r>
              <a:rPr lang="en-US" sz="2000" dirty="0">
                <a:sym typeface="Wingdings" pitchFamily="2" charset="2"/>
              </a:rPr>
              <a:t> N-dimensional discrete iteration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Normalized loops: assume step size = 1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I to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Iterations are represented as coordinates in iteration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Sequential execution order of iterations </a:t>
            </a:r>
            <a:r>
              <a:rPr lang="en-US" sz="2000" dirty="0" smtClean="0">
                <a:sym typeface="Wingdings" pitchFamily="2" charset="2"/>
              </a:rPr>
              <a:t> Lexicographic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Iteration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i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̅  is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lexicograpically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less than j̅ ,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i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̅ &lt; j̅ 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iff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/>
            </a:r>
            <a:br>
              <a:rPr lang="en-US" sz="2000" dirty="0" smtClean="0">
                <a:cs typeface="Tahoma" pitchFamily="34" charset="0"/>
                <a:sym typeface="Wingdings" pitchFamily="2" charset="2"/>
              </a:rPr>
            </a:br>
            <a:r>
              <a:rPr lang="en-US" sz="2000" dirty="0" smtClean="0">
                <a:cs typeface="Tahoma" pitchFamily="34" charset="0"/>
                <a:sym typeface="Wingdings" pitchFamily="2" charset="2"/>
              </a:rPr>
              <a:t>	there exists c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s.t.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i</a:t>
            </a:r>
            <a:r>
              <a:rPr lang="en-US" sz="2000" baseline="-25000" dirty="0" smtClean="0">
                <a:cs typeface="Tahoma" pitchFamily="34" charset="0"/>
                <a:sym typeface="Wingdings" pitchFamily="2" charset="2"/>
              </a:rPr>
              <a:t>1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= j</a:t>
            </a:r>
            <a:r>
              <a:rPr lang="en-US" sz="2000" baseline="-25000" dirty="0" smtClean="0">
                <a:cs typeface="Tahoma" pitchFamily="34" charset="0"/>
                <a:sym typeface="Wingdings" pitchFamily="2" charset="2"/>
              </a:rPr>
              <a:t>1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, i</a:t>
            </a:r>
            <a:r>
              <a:rPr lang="en-US" sz="2000" baseline="-25000" dirty="0" smtClean="0">
                <a:cs typeface="Tahoma" pitchFamily="34" charset="0"/>
                <a:sym typeface="Wingdings" pitchFamily="2" charset="2"/>
              </a:rPr>
              <a:t>2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= j</a:t>
            </a:r>
            <a:r>
              <a:rPr lang="en-US" sz="2000" baseline="-25000" dirty="0" smtClean="0">
                <a:cs typeface="Tahoma" pitchFamily="34" charset="0"/>
                <a:sym typeface="Wingdings" pitchFamily="2" charset="2"/>
              </a:rPr>
              <a:t>2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,… i</a:t>
            </a:r>
            <a:r>
              <a:rPr lang="en-US" sz="2000" baseline="-25000" dirty="0" smtClean="0">
                <a:cs typeface="Tahoma" pitchFamily="34" charset="0"/>
                <a:sym typeface="Wingdings" pitchFamily="2" charset="2"/>
              </a:rPr>
              <a:t>c-1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= j</a:t>
            </a:r>
            <a:r>
              <a:rPr lang="en-US" sz="2000" baseline="-25000" dirty="0" smtClean="0">
                <a:cs typeface="Tahoma" pitchFamily="34" charset="0"/>
                <a:sym typeface="Wingdings" pitchFamily="2" charset="2"/>
              </a:rPr>
              <a:t>c-1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and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i</a:t>
            </a:r>
            <a:r>
              <a:rPr lang="en-US" sz="2000" baseline="-25000" dirty="0" err="1" smtClean="0">
                <a:cs typeface="Tahoma" pitchFamily="34" charset="0"/>
                <a:sym typeface="Wingdings" pitchFamily="2" charset="2"/>
              </a:rPr>
              <a:t>c</a:t>
            </a:r>
            <a:r>
              <a:rPr lang="en-US" sz="2000" dirty="0" smtClean="0">
                <a:cs typeface="Tahoma" pitchFamily="34" charset="0"/>
                <a:sym typeface="Wingdings" pitchFamily="2" charset="2"/>
              </a:rPr>
              <a:t> &lt; </a:t>
            </a:r>
            <a:r>
              <a:rPr lang="en-US" sz="2000" dirty="0" err="1" smtClean="0">
                <a:cs typeface="Tahoma" pitchFamily="34" charset="0"/>
                <a:sym typeface="Wingdings" pitchFamily="2" charset="2"/>
              </a:rPr>
              <a:t>j</a:t>
            </a:r>
            <a:r>
              <a:rPr lang="en-US" sz="2000" baseline="-25000" dirty="0" err="1" smtClean="0">
                <a:cs typeface="Tahoma" pitchFamily="34" charset="0"/>
                <a:sym typeface="Wingdings" pitchFamily="2" charset="2"/>
              </a:rPr>
              <a:t>c</a:t>
            </a:r>
            <a:endParaRPr lang="en-US" sz="2000" baseline="-25000" dirty="0" smtClean="0">
              <a:cs typeface="Tahoma" pitchFamily="34" charset="0"/>
              <a:sym typeface="Wingdings" pitchFamily="2" charset="2"/>
            </a:endParaRP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5240338" y="2211388"/>
            <a:ext cx="2474912" cy="2100262"/>
            <a:chOff x="2880" y="1617"/>
            <a:chExt cx="1323" cy="1134"/>
          </a:xfrm>
        </p:grpSpPr>
        <p:sp>
          <p:nvSpPr>
            <p:cNvPr id="49217" name="Rectangle 5"/>
            <p:cNvSpPr>
              <a:spLocks noChangeArrowheads="1"/>
            </p:cNvSpPr>
            <p:nvPr/>
          </p:nvSpPr>
          <p:spPr bwMode="auto">
            <a:xfrm>
              <a:off x="2880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18" name="Rectangle 6"/>
            <p:cNvSpPr>
              <a:spLocks noChangeArrowheads="1"/>
            </p:cNvSpPr>
            <p:nvPr/>
          </p:nvSpPr>
          <p:spPr bwMode="auto">
            <a:xfrm>
              <a:off x="3069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19" name="Rectangle 7"/>
            <p:cNvSpPr>
              <a:spLocks noChangeArrowheads="1"/>
            </p:cNvSpPr>
            <p:nvPr/>
          </p:nvSpPr>
          <p:spPr bwMode="auto">
            <a:xfrm>
              <a:off x="3258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0" name="Rectangle 8"/>
            <p:cNvSpPr>
              <a:spLocks noChangeArrowheads="1"/>
            </p:cNvSpPr>
            <p:nvPr/>
          </p:nvSpPr>
          <p:spPr bwMode="auto">
            <a:xfrm>
              <a:off x="3447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1" name="Rectangle 9"/>
            <p:cNvSpPr>
              <a:spLocks noChangeArrowheads="1"/>
            </p:cNvSpPr>
            <p:nvPr/>
          </p:nvSpPr>
          <p:spPr bwMode="auto">
            <a:xfrm>
              <a:off x="3636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2" name="Rectangle 10"/>
            <p:cNvSpPr>
              <a:spLocks noChangeArrowheads="1"/>
            </p:cNvSpPr>
            <p:nvPr/>
          </p:nvSpPr>
          <p:spPr bwMode="auto">
            <a:xfrm>
              <a:off x="3825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3" name="Rectangle 11"/>
            <p:cNvSpPr>
              <a:spLocks noChangeArrowheads="1"/>
            </p:cNvSpPr>
            <p:nvPr/>
          </p:nvSpPr>
          <p:spPr bwMode="auto">
            <a:xfrm>
              <a:off x="4014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4" name="Rectangle 12"/>
            <p:cNvSpPr>
              <a:spLocks noChangeArrowheads="1"/>
            </p:cNvSpPr>
            <p:nvPr/>
          </p:nvSpPr>
          <p:spPr bwMode="auto">
            <a:xfrm>
              <a:off x="2880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5" name="Rectangle 13"/>
            <p:cNvSpPr>
              <a:spLocks noChangeArrowheads="1"/>
            </p:cNvSpPr>
            <p:nvPr/>
          </p:nvSpPr>
          <p:spPr bwMode="auto">
            <a:xfrm>
              <a:off x="3069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6" name="Rectangle 14"/>
            <p:cNvSpPr>
              <a:spLocks noChangeArrowheads="1"/>
            </p:cNvSpPr>
            <p:nvPr/>
          </p:nvSpPr>
          <p:spPr bwMode="auto">
            <a:xfrm>
              <a:off x="3258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7" name="Rectangle 15"/>
            <p:cNvSpPr>
              <a:spLocks noChangeArrowheads="1"/>
            </p:cNvSpPr>
            <p:nvPr/>
          </p:nvSpPr>
          <p:spPr bwMode="auto">
            <a:xfrm>
              <a:off x="3447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8" name="Rectangle 16"/>
            <p:cNvSpPr>
              <a:spLocks noChangeArrowheads="1"/>
            </p:cNvSpPr>
            <p:nvPr/>
          </p:nvSpPr>
          <p:spPr bwMode="auto">
            <a:xfrm>
              <a:off x="3636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29" name="Rectangle 17"/>
            <p:cNvSpPr>
              <a:spLocks noChangeArrowheads="1"/>
            </p:cNvSpPr>
            <p:nvPr/>
          </p:nvSpPr>
          <p:spPr bwMode="auto">
            <a:xfrm>
              <a:off x="3825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0" name="Rectangle 18"/>
            <p:cNvSpPr>
              <a:spLocks noChangeArrowheads="1"/>
            </p:cNvSpPr>
            <p:nvPr/>
          </p:nvSpPr>
          <p:spPr bwMode="auto">
            <a:xfrm>
              <a:off x="4014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1" name="Rectangle 19"/>
            <p:cNvSpPr>
              <a:spLocks noChangeArrowheads="1"/>
            </p:cNvSpPr>
            <p:nvPr/>
          </p:nvSpPr>
          <p:spPr bwMode="auto">
            <a:xfrm>
              <a:off x="2880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2" name="Rectangle 20"/>
            <p:cNvSpPr>
              <a:spLocks noChangeArrowheads="1"/>
            </p:cNvSpPr>
            <p:nvPr/>
          </p:nvSpPr>
          <p:spPr bwMode="auto">
            <a:xfrm>
              <a:off x="3069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3" name="Rectangle 21"/>
            <p:cNvSpPr>
              <a:spLocks noChangeArrowheads="1"/>
            </p:cNvSpPr>
            <p:nvPr/>
          </p:nvSpPr>
          <p:spPr bwMode="auto">
            <a:xfrm>
              <a:off x="3258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4" name="Rectangle 22"/>
            <p:cNvSpPr>
              <a:spLocks noChangeArrowheads="1"/>
            </p:cNvSpPr>
            <p:nvPr/>
          </p:nvSpPr>
          <p:spPr bwMode="auto">
            <a:xfrm>
              <a:off x="3447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5" name="Rectangle 23"/>
            <p:cNvSpPr>
              <a:spLocks noChangeArrowheads="1"/>
            </p:cNvSpPr>
            <p:nvPr/>
          </p:nvSpPr>
          <p:spPr bwMode="auto">
            <a:xfrm>
              <a:off x="3636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6" name="Rectangle 24"/>
            <p:cNvSpPr>
              <a:spLocks noChangeArrowheads="1"/>
            </p:cNvSpPr>
            <p:nvPr/>
          </p:nvSpPr>
          <p:spPr bwMode="auto">
            <a:xfrm>
              <a:off x="3825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7" name="Rectangle 25"/>
            <p:cNvSpPr>
              <a:spLocks noChangeArrowheads="1"/>
            </p:cNvSpPr>
            <p:nvPr/>
          </p:nvSpPr>
          <p:spPr bwMode="auto">
            <a:xfrm>
              <a:off x="4014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8" name="Rectangle 26"/>
            <p:cNvSpPr>
              <a:spLocks noChangeArrowheads="1"/>
            </p:cNvSpPr>
            <p:nvPr/>
          </p:nvSpPr>
          <p:spPr bwMode="auto">
            <a:xfrm>
              <a:off x="2880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39" name="Rectangle 27"/>
            <p:cNvSpPr>
              <a:spLocks noChangeArrowheads="1"/>
            </p:cNvSpPr>
            <p:nvPr/>
          </p:nvSpPr>
          <p:spPr bwMode="auto">
            <a:xfrm>
              <a:off x="3069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0" name="Rectangle 28"/>
            <p:cNvSpPr>
              <a:spLocks noChangeArrowheads="1"/>
            </p:cNvSpPr>
            <p:nvPr/>
          </p:nvSpPr>
          <p:spPr bwMode="auto">
            <a:xfrm>
              <a:off x="3258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1" name="Rectangle 29"/>
            <p:cNvSpPr>
              <a:spLocks noChangeArrowheads="1"/>
            </p:cNvSpPr>
            <p:nvPr/>
          </p:nvSpPr>
          <p:spPr bwMode="auto">
            <a:xfrm>
              <a:off x="3447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2" name="Rectangle 30"/>
            <p:cNvSpPr>
              <a:spLocks noChangeArrowheads="1"/>
            </p:cNvSpPr>
            <p:nvPr/>
          </p:nvSpPr>
          <p:spPr bwMode="auto">
            <a:xfrm>
              <a:off x="3636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3" name="Rectangle 31"/>
            <p:cNvSpPr>
              <a:spLocks noChangeArrowheads="1"/>
            </p:cNvSpPr>
            <p:nvPr/>
          </p:nvSpPr>
          <p:spPr bwMode="auto">
            <a:xfrm>
              <a:off x="3825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4" name="Rectangle 32"/>
            <p:cNvSpPr>
              <a:spLocks noChangeArrowheads="1"/>
            </p:cNvSpPr>
            <p:nvPr/>
          </p:nvSpPr>
          <p:spPr bwMode="auto">
            <a:xfrm>
              <a:off x="4014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5" name="Rectangle 33"/>
            <p:cNvSpPr>
              <a:spLocks noChangeArrowheads="1"/>
            </p:cNvSpPr>
            <p:nvPr/>
          </p:nvSpPr>
          <p:spPr bwMode="auto">
            <a:xfrm>
              <a:off x="2880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6" name="Rectangle 34"/>
            <p:cNvSpPr>
              <a:spLocks noChangeArrowheads="1"/>
            </p:cNvSpPr>
            <p:nvPr/>
          </p:nvSpPr>
          <p:spPr bwMode="auto">
            <a:xfrm>
              <a:off x="3069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7" name="Rectangle 35"/>
            <p:cNvSpPr>
              <a:spLocks noChangeArrowheads="1"/>
            </p:cNvSpPr>
            <p:nvPr/>
          </p:nvSpPr>
          <p:spPr bwMode="auto">
            <a:xfrm>
              <a:off x="3258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8" name="Rectangle 36"/>
            <p:cNvSpPr>
              <a:spLocks noChangeArrowheads="1"/>
            </p:cNvSpPr>
            <p:nvPr/>
          </p:nvSpPr>
          <p:spPr bwMode="auto">
            <a:xfrm>
              <a:off x="3447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49" name="Rectangle 37"/>
            <p:cNvSpPr>
              <a:spLocks noChangeArrowheads="1"/>
            </p:cNvSpPr>
            <p:nvPr/>
          </p:nvSpPr>
          <p:spPr bwMode="auto">
            <a:xfrm>
              <a:off x="3636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0" name="Rectangle 38"/>
            <p:cNvSpPr>
              <a:spLocks noChangeArrowheads="1"/>
            </p:cNvSpPr>
            <p:nvPr/>
          </p:nvSpPr>
          <p:spPr bwMode="auto">
            <a:xfrm>
              <a:off x="3825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1" name="Rectangle 39"/>
            <p:cNvSpPr>
              <a:spLocks noChangeArrowheads="1"/>
            </p:cNvSpPr>
            <p:nvPr/>
          </p:nvSpPr>
          <p:spPr bwMode="auto">
            <a:xfrm>
              <a:off x="4014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2" name="Rectangle 40"/>
            <p:cNvSpPr>
              <a:spLocks noChangeArrowheads="1"/>
            </p:cNvSpPr>
            <p:nvPr/>
          </p:nvSpPr>
          <p:spPr bwMode="auto">
            <a:xfrm>
              <a:off x="2880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3" name="Rectangle 41"/>
            <p:cNvSpPr>
              <a:spLocks noChangeArrowheads="1"/>
            </p:cNvSpPr>
            <p:nvPr/>
          </p:nvSpPr>
          <p:spPr bwMode="auto">
            <a:xfrm>
              <a:off x="3069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4" name="Rectangle 42"/>
            <p:cNvSpPr>
              <a:spLocks noChangeArrowheads="1"/>
            </p:cNvSpPr>
            <p:nvPr/>
          </p:nvSpPr>
          <p:spPr bwMode="auto">
            <a:xfrm>
              <a:off x="3258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5" name="Rectangle 43"/>
            <p:cNvSpPr>
              <a:spLocks noChangeArrowheads="1"/>
            </p:cNvSpPr>
            <p:nvPr/>
          </p:nvSpPr>
          <p:spPr bwMode="auto">
            <a:xfrm>
              <a:off x="3447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6" name="Rectangle 44"/>
            <p:cNvSpPr>
              <a:spLocks noChangeArrowheads="1"/>
            </p:cNvSpPr>
            <p:nvPr/>
          </p:nvSpPr>
          <p:spPr bwMode="auto">
            <a:xfrm>
              <a:off x="3636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7" name="Rectangle 45"/>
            <p:cNvSpPr>
              <a:spLocks noChangeArrowheads="1"/>
            </p:cNvSpPr>
            <p:nvPr/>
          </p:nvSpPr>
          <p:spPr bwMode="auto">
            <a:xfrm>
              <a:off x="3825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258" name="Rectangle 46"/>
            <p:cNvSpPr>
              <a:spLocks noChangeArrowheads="1"/>
            </p:cNvSpPr>
            <p:nvPr/>
          </p:nvSpPr>
          <p:spPr bwMode="auto">
            <a:xfrm>
              <a:off x="4014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49158" name="Text Box 47"/>
          <p:cNvSpPr txBox="1">
            <a:spLocks noChangeArrowheads="1"/>
          </p:cNvSpPr>
          <p:nvPr/>
        </p:nvSpPr>
        <p:spPr bwMode="auto">
          <a:xfrm>
            <a:off x="4827588" y="1765300"/>
            <a:ext cx="36052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/>
              <a:t> 	0	1	2	3	4	5  	6  	7  </a:t>
            </a:r>
            <a:r>
              <a:rPr lang="en-US" sz="2000" b="0">
                <a:sym typeface="Wingdings" pitchFamily="2" charset="2"/>
              </a:rPr>
              <a:t> J</a:t>
            </a:r>
            <a:endParaRPr lang="en-US" sz="2000" b="0"/>
          </a:p>
        </p:txBody>
      </p:sp>
      <p:sp>
        <p:nvSpPr>
          <p:cNvPr id="49159" name="Text Box 48"/>
          <p:cNvSpPr txBox="1">
            <a:spLocks noChangeArrowheads="1"/>
          </p:cNvSpPr>
          <p:nvPr/>
        </p:nvSpPr>
        <p:spPr bwMode="auto">
          <a:xfrm>
            <a:off x="4848225" y="2025650"/>
            <a:ext cx="322263" cy="2436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/>
              <a:t>0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6</a:t>
            </a:r>
          </a:p>
        </p:txBody>
      </p:sp>
      <p:sp>
        <p:nvSpPr>
          <p:cNvPr id="49160" name="Text Box 49"/>
          <p:cNvSpPr txBox="1">
            <a:spLocks noChangeArrowheads="1"/>
          </p:cNvSpPr>
          <p:nvPr/>
        </p:nvSpPr>
        <p:spPr bwMode="auto">
          <a:xfrm>
            <a:off x="4310063" y="2927350"/>
            <a:ext cx="671512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I </a:t>
            </a:r>
            <a:r>
              <a:rPr lang="en-US" b="0">
                <a:sym typeface="Wingdings" pitchFamily="2" charset="2"/>
              </a:rPr>
              <a:t></a:t>
            </a:r>
            <a:endParaRPr lang="en-US" b="0"/>
          </a:p>
        </p:txBody>
      </p:sp>
      <p:sp>
        <p:nvSpPr>
          <p:cNvPr id="49161" name="Oval 50"/>
          <p:cNvSpPr>
            <a:spLocks noChangeArrowheads="1"/>
          </p:cNvSpPr>
          <p:nvPr/>
        </p:nvSpPr>
        <p:spPr bwMode="auto">
          <a:xfrm>
            <a:off x="518160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2" name="Oval 51"/>
          <p:cNvSpPr>
            <a:spLocks noChangeArrowheads="1"/>
          </p:cNvSpPr>
          <p:nvPr/>
        </p:nvSpPr>
        <p:spPr bwMode="auto">
          <a:xfrm>
            <a:off x="553402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3" name="Oval 52"/>
          <p:cNvSpPr>
            <a:spLocks noChangeArrowheads="1"/>
          </p:cNvSpPr>
          <p:nvPr/>
        </p:nvSpPr>
        <p:spPr bwMode="auto">
          <a:xfrm>
            <a:off x="58864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4" name="Oval 53"/>
          <p:cNvSpPr>
            <a:spLocks noChangeArrowheads="1"/>
          </p:cNvSpPr>
          <p:nvPr/>
        </p:nvSpPr>
        <p:spPr bwMode="auto">
          <a:xfrm>
            <a:off x="623887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5" name="Oval 54"/>
          <p:cNvSpPr>
            <a:spLocks noChangeArrowheads="1"/>
          </p:cNvSpPr>
          <p:nvPr/>
        </p:nvSpPr>
        <p:spPr bwMode="auto">
          <a:xfrm>
            <a:off x="659288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6" name="Oval 55"/>
          <p:cNvSpPr>
            <a:spLocks noChangeArrowheads="1"/>
          </p:cNvSpPr>
          <p:nvPr/>
        </p:nvSpPr>
        <p:spPr bwMode="auto">
          <a:xfrm>
            <a:off x="6945313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7" name="Oval 56"/>
          <p:cNvSpPr>
            <a:spLocks noChangeArrowheads="1"/>
          </p:cNvSpPr>
          <p:nvPr/>
        </p:nvSpPr>
        <p:spPr bwMode="auto">
          <a:xfrm>
            <a:off x="729773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8" name="Oval 57"/>
          <p:cNvSpPr>
            <a:spLocks noChangeArrowheads="1"/>
          </p:cNvSpPr>
          <p:nvPr/>
        </p:nvSpPr>
        <p:spPr bwMode="auto">
          <a:xfrm>
            <a:off x="76517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69" name="Oval 58"/>
          <p:cNvSpPr>
            <a:spLocks noChangeArrowheads="1"/>
          </p:cNvSpPr>
          <p:nvPr/>
        </p:nvSpPr>
        <p:spPr bwMode="auto">
          <a:xfrm>
            <a:off x="5181600" y="2501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0" name="Oval 59"/>
          <p:cNvSpPr>
            <a:spLocks noChangeArrowheads="1"/>
          </p:cNvSpPr>
          <p:nvPr/>
        </p:nvSpPr>
        <p:spPr bwMode="auto">
          <a:xfrm>
            <a:off x="553402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1" name="Oval 60"/>
          <p:cNvSpPr>
            <a:spLocks noChangeArrowheads="1"/>
          </p:cNvSpPr>
          <p:nvPr/>
        </p:nvSpPr>
        <p:spPr bwMode="auto">
          <a:xfrm>
            <a:off x="58864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2" name="Oval 61"/>
          <p:cNvSpPr>
            <a:spLocks noChangeArrowheads="1"/>
          </p:cNvSpPr>
          <p:nvPr/>
        </p:nvSpPr>
        <p:spPr bwMode="auto">
          <a:xfrm>
            <a:off x="623887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3" name="Oval 62"/>
          <p:cNvSpPr>
            <a:spLocks noChangeArrowheads="1"/>
          </p:cNvSpPr>
          <p:nvPr/>
        </p:nvSpPr>
        <p:spPr bwMode="auto">
          <a:xfrm>
            <a:off x="659288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4" name="Oval 63"/>
          <p:cNvSpPr>
            <a:spLocks noChangeArrowheads="1"/>
          </p:cNvSpPr>
          <p:nvPr/>
        </p:nvSpPr>
        <p:spPr bwMode="auto">
          <a:xfrm>
            <a:off x="6945313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5" name="Oval 64"/>
          <p:cNvSpPr>
            <a:spLocks noChangeArrowheads="1"/>
          </p:cNvSpPr>
          <p:nvPr/>
        </p:nvSpPr>
        <p:spPr bwMode="auto">
          <a:xfrm>
            <a:off x="729773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6" name="Oval 65"/>
          <p:cNvSpPr>
            <a:spLocks noChangeArrowheads="1"/>
          </p:cNvSpPr>
          <p:nvPr/>
        </p:nvSpPr>
        <p:spPr bwMode="auto">
          <a:xfrm>
            <a:off x="76517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7" name="Oval 66"/>
          <p:cNvSpPr>
            <a:spLocks noChangeArrowheads="1"/>
          </p:cNvSpPr>
          <p:nvPr/>
        </p:nvSpPr>
        <p:spPr bwMode="auto">
          <a:xfrm>
            <a:off x="5181600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8" name="Oval 67"/>
          <p:cNvSpPr>
            <a:spLocks noChangeArrowheads="1"/>
          </p:cNvSpPr>
          <p:nvPr/>
        </p:nvSpPr>
        <p:spPr bwMode="auto">
          <a:xfrm>
            <a:off x="5534025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79" name="Oval 68"/>
          <p:cNvSpPr>
            <a:spLocks noChangeArrowheads="1"/>
          </p:cNvSpPr>
          <p:nvPr/>
        </p:nvSpPr>
        <p:spPr bwMode="auto">
          <a:xfrm>
            <a:off x="58864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0" name="Oval 69"/>
          <p:cNvSpPr>
            <a:spLocks noChangeArrowheads="1"/>
          </p:cNvSpPr>
          <p:nvPr/>
        </p:nvSpPr>
        <p:spPr bwMode="auto">
          <a:xfrm>
            <a:off x="6238875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1" name="Oval 70"/>
          <p:cNvSpPr>
            <a:spLocks noChangeArrowheads="1"/>
          </p:cNvSpPr>
          <p:nvPr/>
        </p:nvSpPr>
        <p:spPr bwMode="auto">
          <a:xfrm>
            <a:off x="659288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2" name="Oval 71"/>
          <p:cNvSpPr>
            <a:spLocks noChangeArrowheads="1"/>
          </p:cNvSpPr>
          <p:nvPr/>
        </p:nvSpPr>
        <p:spPr bwMode="auto">
          <a:xfrm>
            <a:off x="6945313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3" name="Oval 72"/>
          <p:cNvSpPr>
            <a:spLocks noChangeArrowheads="1"/>
          </p:cNvSpPr>
          <p:nvPr/>
        </p:nvSpPr>
        <p:spPr bwMode="auto">
          <a:xfrm>
            <a:off x="729773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4" name="Oval 73"/>
          <p:cNvSpPr>
            <a:spLocks noChangeArrowheads="1"/>
          </p:cNvSpPr>
          <p:nvPr/>
        </p:nvSpPr>
        <p:spPr bwMode="auto">
          <a:xfrm>
            <a:off x="76517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5" name="Oval 74"/>
          <p:cNvSpPr>
            <a:spLocks noChangeArrowheads="1"/>
          </p:cNvSpPr>
          <p:nvPr/>
        </p:nvSpPr>
        <p:spPr bwMode="auto">
          <a:xfrm>
            <a:off x="518160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6" name="Oval 75"/>
          <p:cNvSpPr>
            <a:spLocks noChangeArrowheads="1"/>
          </p:cNvSpPr>
          <p:nvPr/>
        </p:nvSpPr>
        <p:spPr bwMode="auto">
          <a:xfrm>
            <a:off x="5534025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7" name="Oval 76"/>
          <p:cNvSpPr>
            <a:spLocks noChangeArrowheads="1"/>
          </p:cNvSpPr>
          <p:nvPr/>
        </p:nvSpPr>
        <p:spPr bwMode="auto">
          <a:xfrm>
            <a:off x="588645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8" name="Oval 77"/>
          <p:cNvSpPr>
            <a:spLocks noChangeArrowheads="1"/>
          </p:cNvSpPr>
          <p:nvPr/>
        </p:nvSpPr>
        <p:spPr bwMode="auto">
          <a:xfrm>
            <a:off x="6238875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89" name="Oval 78"/>
          <p:cNvSpPr>
            <a:spLocks noChangeArrowheads="1"/>
          </p:cNvSpPr>
          <p:nvPr/>
        </p:nvSpPr>
        <p:spPr bwMode="auto">
          <a:xfrm>
            <a:off x="659288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0" name="Oval 79"/>
          <p:cNvSpPr>
            <a:spLocks noChangeArrowheads="1"/>
          </p:cNvSpPr>
          <p:nvPr/>
        </p:nvSpPr>
        <p:spPr bwMode="auto">
          <a:xfrm>
            <a:off x="6945313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1" name="Oval 80"/>
          <p:cNvSpPr>
            <a:spLocks noChangeArrowheads="1"/>
          </p:cNvSpPr>
          <p:nvPr/>
        </p:nvSpPr>
        <p:spPr bwMode="auto">
          <a:xfrm>
            <a:off x="729773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2" name="Oval 81"/>
          <p:cNvSpPr>
            <a:spLocks noChangeArrowheads="1"/>
          </p:cNvSpPr>
          <p:nvPr/>
        </p:nvSpPr>
        <p:spPr bwMode="auto">
          <a:xfrm>
            <a:off x="7651750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3" name="Oval 82"/>
          <p:cNvSpPr>
            <a:spLocks noChangeArrowheads="1"/>
          </p:cNvSpPr>
          <p:nvPr/>
        </p:nvSpPr>
        <p:spPr bwMode="auto">
          <a:xfrm>
            <a:off x="518160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4" name="Oval 83"/>
          <p:cNvSpPr>
            <a:spLocks noChangeArrowheads="1"/>
          </p:cNvSpPr>
          <p:nvPr/>
        </p:nvSpPr>
        <p:spPr bwMode="auto">
          <a:xfrm>
            <a:off x="553402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5" name="Oval 84"/>
          <p:cNvSpPr>
            <a:spLocks noChangeArrowheads="1"/>
          </p:cNvSpPr>
          <p:nvPr/>
        </p:nvSpPr>
        <p:spPr bwMode="auto">
          <a:xfrm>
            <a:off x="588645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6" name="Oval 85"/>
          <p:cNvSpPr>
            <a:spLocks noChangeArrowheads="1"/>
          </p:cNvSpPr>
          <p:nvPr/>
        </p:nvSpPr>
        <p:spPr bwMode="auto">
          <a:xfrm>
            <a:off x="623887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7" name="Oval 86"/>
          <p:cNvSpPr>
            <a:spLocks noChangeArrowheads="1"/>
          </p:cNvSpPr>
          <p:nvPr/>
        </p:nvSpPr>
        <p:spPr bwMode="auto">
          <a:xfrm>
            <a:off x="659288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8" name="Oval 87"/>
          <p:cNvSpPr>
            <a:spLocks noChangeArrowheads="1"/>
          </p:cNvSpPr>
          <p:nvPr/>
        </p:nvSpPr>
        <p:spPr bwMode="auto">
          <a:xfrm>
            <a:off x="6945313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199" name="Oval 88"/>
          <p:cNvSpPr>
            <a:spLocks noChangeArrowheads="1"/>
          </p:cNvSpPr>
          <p:nvPr/>
        </p:nvSpPr>
        <p:spPr bwMode="auto">
          <a:xfrm>
            <a:off x="729773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0" name="Oval 89"/>
          <p:cNvSpPr>
            <a:spLocks noChangeArrowheads="1"/>
          </p:cNvSpPr>
          <p:nvPr/>
        </p:nvSpPr>
        <p:spPr bwMode="auto">
          <a:xfrm>
            <a:off x="7651750" y="3549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1" name="Oval 90"/>
          <p:cNvSpPr>
            <a:spLocks noChangeArrowheads="1"/>
          </p:cNvSpPr>
          <p:nvPr/>
        </p:nvSpPr>
        <p:spPr bwMode="auto">
          <a:xfrm>
            <a:off x="518160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2" name="Oval 91"/>
          <p:cNvSpPr>
            <a:spLocks noChangeArrowheads="1"/>
          </p:cNvSpPr>
          <p:nvPr/>
        </p:nvSpPr>
        <p:spPr bwMode="auto">
          <a:xfrm>
            <a:off x="553402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3" name="Oval 92"/>
          <p:cNvSpPr>
            <a:spLocks noChangeArrowheads="1"/>
          </p:cNvSpPr>
          <p:nvPr/>
        </p:nvSpPr>
        <p:spPr bwMode="auto">
          <a:xfrm>
            <a:off x="588645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4" name="Oval 93"/>
          <p:cNvSpPr>
            <a:spLocks noChangeArrowheads="1"/>
          </p:cNvSpPr>
          <p:nvPr/>
        </p:nvSpPr>
        <p:spPr bwMode="auto">
          <a:xfrm>
            <a:off x="623887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5" name="Oval 94"/>
          <p:cNvSpPr>
            <a:spLocks noChangeArrowheads="1"/>
          </p:cNvSpPr>
          <p:nvPr/>
        </p:nvSpPr>
        <p:spPr bwMode="auto">
          <a:xfrm>
            <a:off x="6592888" y="389890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6" name="Oval 95"/>
          <p:cNvSpPr>
            <a:spLocks noChangeArrowheads="1"/>
          </p:cNvSpPr>
          <p:nvPr/>
        </p:nvSpPr>
        <p:spPr bwMode="auto">
          <a:xfrm>
            <a:off x="6945313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7" name="Oval 96"/>
          <p:cNvSpPr>
            <a:spLocks noChangeArrowheads="1"/>
          </p:cNvSpPr>
          <p:nvPr/>
        </p:nvSpPr>
        <p:spPr bwMode="auto">
          <a:xfrm>
            <a:off x="7297738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8" name="Oval 97"/>
          <p:cNvSpPr>
            <a:spLocks noChangeArrowheads="1"/>
          </p:cNvSpPr>
          <p:nvPr/>
        </p:nvSpPr>
        <p:spPr bwMode="auto">
          <a:xfrm>
            <a:off x="7651750" y="3898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09" name="Oval 98"/>
          <p:cNvSpPr>
            <a:spLocks noChangeArrowheads="1"/>
          </p:cNvSpPr>
          <p:nvPr/>
        </p:nvSpPr>
        <p:spPr bwMode="auto">
          <a:xfrm>
            <a:off x="518160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0" name="Oval 99"/>
          <p:cNvSpPr>
            <a:spLocks noChangeArrowheads="1"/>
          </p:cNvSpPr>
          <p:nvPr/>
        </p:nvSpPr>
        <p:spPr bwMode="auto">
          <a:xfrm>
            <a:off x="553402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1" name="Oval 100"/>
          <p:cNvSpPr>
            <a:spLocks noChangeArrowheads="1"/>
          </p:cNvSpPr>
          <p:nvPr/>
        </p:nvSpPr>
        <p:spPr bwMode="auto">
          <a:xfrm>
            <a:off x="588645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2" name="Oval 101"/>
          <p:cNvSpPr>
            <a:spLocks noChangeArrowheads="1"/>
          </p:cNvSpPr>
          <p:nvPr/>
        </p:nvSpPr>
        <p:spPr bwMode="auto">
          <a:xfrm>
            <a:off x="623887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3" name="Oval 102"/>
          <p:cNvSpPr>
            <a:spLocks noChangeArrowheads="1"/>
          </p:cNvSpPr>
          <p:nvPr/>
        </p:nvSpPr>
        <p:spPr bwMode="auto">
          <a:xfrm>
            <a:off x="6592888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4" name="Oval 103"/>
          <p:cNvSpPr>
            <a:spLocks noChangeArrowheads="1"/>
          </p:cNvSpPr>
          <p:nvPr/>
        </p:nvSpPr>
        <p:spPr bwMode="auto">
          <a:xfrm>
            <a:off x="6945313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5" name="Oval 104"/>
          <p:cNvSpPr>
            <a:spLocks noChangeArrowheads="1"/>
          </p:cNvSpPr>
          <p:nvPr/>
        </p:nvSpPr>
        <p:spPr bwMode="auto">
          <a:xfrm>
            <a:off x="7297738" y="4248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9216" name="Oval 105"/>
          <p:cNvSpPr>
            <a:spLocks noChangeArrowheads="1"/>
          </p:cNvSpPr>
          <p:nvPr/>
        </p:nvSpPr>
        <p:spPr bwMode="auto">
          <a:xfrm>
            <a:off x="7651750" y="4248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Why Parallelism</a:t>
            </a:r>
          </a:p>
          <a:p>
            <a:pPr eaLnBrk="1" hangingPunct="1"/>
            <a:r>
              <a:rPr lang="en-US" dirty="0" smtClean="0"/>
              <a:t>Parallel Execution</a:t>
            </a:r>
          </a:p>
          <a:p>
            <a:pPr eaLnBrk="1" hangingPunct="1"/>
            <a:r>
              <a:rPr lang="en-US" dirty="0" smtClean="0"/>
              <a:t>Parallelizing Compilers</a:t>
            </a:r>
          </a:p>
          <a:p>
            <a:pPr eaLnBrk="1" hangingPunct="1"/>
            <a:r>
              <a:rPr lang="en-US" dirty="0" smtClean="0"/>
              <a:t>Dependence Analysis</a:t>
            </a:r>
          </a:p>
          <a:p>
            <a:pPr eaLnBrk="1" hangingPunct="1"/>
            <a:r>
              <a:rPr lang="en-US" dirty="0" smtClean="0"/>
              <a:t>Increasing Parallelization Opportunities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Space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615363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 deep loops </a:t>
            </a:r>
            <a:r>
              <a:rPr lang="en-US" sz="2000" dirty="0">
                <a:sym typeface="Wingdings" pitchFamily="2" charset="2"/>
              </a:rPr>
              <a:t> N-dimensional discrete iteration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Normalized loops: assume step size = 1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I to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affine loop nest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Loop bounds are integer linear functions of constants, loop constant variables and outer loop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Array accesses are integer linear functions of constants, loop constant variables and loop indexes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5240338" y="2211388"/>
            <a:ext cx="2474912" cy="2100262"/>
            <a:chOff x="2880" y="1617"/>
            <a:chExt cx="1323" cy="1134"/>
          </a:xfrm>
        </p:grpSpPr>
        <p:sp>
          <p:nvSpPr>
            <p:cNvPr id="50241" name="Rectangle 5"/>
            <p:cNvSpPr>
              <a:spLocks noChangeArrowheads="1"/>
            </p:cNvSpPr>
            <p:nvPr/>
          </p:nvSpPr>
          <p:spPr bwMode="auto">
            <a:xfrm>
              <a:off x="2880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2" name="Rectangle 6"/>
            <p:cNvSpPr>
              <a:spLocks noChangeArrowheads="1"/>
            </p:cNvSpPr>
            <p:nvPr/>
          </p:nvSpPr>
          <p:spPr bwMode="auto">
            <a:xfrm>
              <a:off x="3069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3" name="Rectangle 7"/>
            <p:cNvSpPr>
              <a:spLocks noChangeArrowheads="1"/>
            </p:cNvSpPr>
            <p:nvPr/>
          </p:nvSpPr>
          <p:spPr bwMode="auto">
            <a:xfrm>
              <a:off x="3258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4" name="Rectangle 8"/>
            <p:cNvSpPr>
              <a:spLocks noChangeArrowheads="1"/>
            </p:cNvSpPr>
            <p:nvPr/>
          </p:nvSpPr>
          <p:spPr bwMode="auto">
            <a:xfrm>
              <a:off x="3447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5" name="Rectangle 9"/>
            <p:cNvSpPr>
              <a:spLocks noChangeArrowheads="1"/>
            </p:cNvSpPr>
            <p:nvPr/>
          </p:nvSpPr>
          <p:spPr bwMode="auto">
            <a:xfrm>
              <a:off x="3636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6" name="Rectangle 10"/>
            <p:cNvSpPr>
              <a:spLocks noChangeArrowheads="1"/>
            </p:cNvSpPr>
            <p:nvPr/>
          </p:nvSpPr>
          <p:spPr bwMode="auto">
            <a:xfrm>
              <a:off x="3825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7" name="Rectangle 11"/>
            <p:cNvSpPr>
              <a:spLocks noChangeArrowheads="1"/>
            </p:cNvSpPr>
            <p:nvPr/>
          </p:nvSpPr>
          <p:spPr bwMode="auto">
            <a:xfrm>
              <a:off x="4014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8" name="Rectangle 12"/>
            <p:cNvSpPr>
              <a:spLocks noChangeArrowheads="1"/>
            </p:cNvSpPr>
            <p:nvPr/>
          </p:nvSpPr>
          <p:spPr bwMode="auto">
            <a:xfrm>
              <a:off x="2880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49" name="Rectangle 13"/>
            <p:cNvSpPr>
              <a:spLocks noChangeArrowheads="1"/>
            </p:cNvSpPr>
            <p:nvPr/>
          </p:nvSpPr>
          <p:spPr bwMode="auto">
            <a:xfrm>
              <a:off x="3069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0" name="Rectangle 14"/>
            <p:cNvSpPr>
              <a:spLocks noChangeArrowheads="1"/>
            </p:cNvSpPr>
            <p:nvPr/>
          </p:nvSpPr>
          <p:spPr bwMode="auto">
            <a:xfrm>
              <a:off x="3258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1" name="Rectangle 15"/>
            <p:cNvSpPr>
              <a:spLocks noChangeArrowheads="1"/>
            </p:cNvSpPr>
            <p:nvPr/>
          </p:nvSpPr>
          <p:spPr bwMode="auto">
            <a:xfrm>
              <a:off x="3447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2" name="Rectangle 16"/>
            <p:cNvSpPr>
              <a:spLocks noChangeArrowheads="1"/>
            </p:cNvSpPr>
            <p:nvPr/>
          </p:nvSpPr>
          <p:spPr bwMode="auto">
            <a:xfrm>
              <a:off x="3636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3" name="Rectangle 17"/>
            <p:cNvSpPr>
              <a:spLocks noChangeArrowheads="1"/>
            </p:cNvSpPr>
            <p:nvPr/>
          </p:nvSpPr>
          <p:spPr bwMode="auto">
            <a:xfrm>
              <a:off x="3825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4" name="Rectangle 18"/>
            <p:cNvSpPr>
              <a:spLocks noChangeArrowheads="1"/>
            </p:cNvSpPr>
            <p:nvPr/>
          </p:nvSpPr>
          <p:spPr bwMode="auto">
            <a:xfrm>
              <a:off x="4014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5" name="Rectangle 19"/>
            <p:cNvSpPr>
              <a:spLocks noChangeArrowheads="1"/>
            </p:cNvSpPr>
            <p:nvPr/>
          </p:nvSpPr>
          <p:spPr bwMode="auto">
            <a:xfrm>
              <a:off x="2880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6" name="Rectangle 20"/>
            <p:cNvSpPr>
              <a:spLocks noChangeArrowheads="1"/>
            </p:cNvSpPr>
            <p:nvPr/>
          </p:nvSpPr>
          <p:spPr bwMode="auto">
            <a:xfrm>
              <a:off x="3069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7" name="Rectangle 21"/>
            <p:cNvSpPr>
              <a:spLocks noChangeArrowheads="1"/>
            </p:cNvSpPr>
            <p:nvPr/>
          </p:nvSpPr>
          <p:spPr bwMode="auto">
            <a:xfrm>
              <a:off x="3258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8" name="Rectangle 22"/>
            <p:cNvSpPr>
              <a:spLocks noChangeArrowheads="1"/>
            </p:cNvSpPr>
            <p:nvPr/>
          </p:nvSpPr>
          <p:spPr bwMode="auto">
            <a:xfrm>
              <a:off x="3447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9" name="Rectangle 23"/>
            <p:cNvSpPr>
              <a:spLocks noChangeArrowheads="1"/>
            </p:cNvSpPr>
            <p:nvPr/>
          </p:nvSpPr>
          <p:spPr bwMode="auto">
            <a:xfrm>
              <a:off x="3636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0" name="Rectangle 24"/>
            <p:cNvSpPr>
              <a:spLocks noChangeArrowheads="1"/>
            </p:cNvSpPr>
            <p:nvPr/>
          </p:nvSpPr>
          <p:spPr bwMode="auto">
            <a:xfrm>
              <a:off x="3825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1" name="Rectangle 25"/>
            <p:cNvSpPr>
              <a:spLocks noChangeArrowheads="1"/>
            </p:cNvSpPr>
            <p:nvPr/>
          </p:nvSpPr>
          <p:spPr bwMode="auto">
            <a:xfrm>
              <a:off x="4014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2" name="Rectangle 26"/>
            <p:cNvSpPr>
              <a:spLocks noChangeArrowheads="1"/>
            </p:cNvSpPr>
            <p:nvPr/>
          </p:nvSpPr>
          <p:spPr bwMode="auto">
            <a:xfrm>
              <a:off x="2880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3" name="Rectangle 27"/>
            <p:cNvSpPr>
              <a:spLocks noChangeArrowheads="1"/>
            </p:cNvSpPr>
            <p:nvPr/>
          </p:nvSpPr>
          <p:spPr bwMode="auto">
            <a:xfrm>
              <a:off x="3069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4" name="Rectangle 28"/>
            <p:cNvSpPr>
              <a:spLocks noChangeArrowheads="1"/>
            </p:cNvSpPr>
            <p:nvPr/>
          </p:nvSpPr>
          <p:spPr bwMode="auto">
            <a:xfrm>
              <a:off x="3258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5" name="Rectangle 29"/>
            <p:cNvSpPr>
              <a:spLocks noChangeArrowheads="1"/>
            </p:cNvSpPr>
            <p:nvPr/>
          </p:nvSpPr>
          <p:spPr bwMode="auto">
            <a:xfrm>
              <a:off x="3447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6" name="Rectangle 30"/>
            <p:cNvSpPr>
              <a:spLocks noChangeArrowheads="1"/>
            </p:cNvSpPr>
            <p:nvPr/>
          </p:nvSpPr>
          <p:spPr bwMode="auto">
            <a:xfrm>
              <a:off x="3636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7" name="Rectangle 31"/>
            <p:cNvSpPr>
              <a:spLocks noChangeArrowheads="1"/>
            </p:cNvSpPr>
            <p:nvPr/>
          </p:nvSpPr>
          <p:spPr bwMode="auto">
            <a:xfrm>
              <a:off x="3825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8" name="Rectangle 32"/>
            <p:cNvSpPr>
              <a:spLocks noChangeArrowheads="1"/>
            </p:cNvSpPr>
            <p:nvPr/>
          </p:nvSpPr>
          <p:spPr bwMode="auto">
            <a:xfrm>
              <a:off x="4014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69" name="Rectangle 33"/>
            <p:cNvSpPr>
              <a:spLocks noChangeArrowheads="1"/>
            </p:cNvSpPr>
            <p:nvPr/>
          </p:nvSpPr>
          <p:spPr bwMode="auto">
            <a:xfrm>
              <a:off x="2880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0" name="Rectangle 34"/>
            <p:cNvSpPr>
              <a:spLocks noChangeArrowheads="1"/>
            </p:cNvSpPr>
            <p:nvPr/>
          </p:nvSpPr>
          <p:spPr bwMode="auto">
            <a:xfrm>
              <a:off x="3069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1" name="Rectangle 35"/>
            <p:cNvSpPr>
              <a:spLocks noChangeArrowheads="1"/>
            </p:cNvSpPr>
            <p:nvPr/>
          </p:nvSpPr>
          <p:spPr bwMode="auto">
            <a:xfrm>
              <a:off x="3258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2" name="Rectangle 36"/>
            <p:cNvSpPr>
              <a:spLocks noChangeArrowheads="1"/>
            </p:cNvSpPr>
            <p:nvPr/>
          </p:nvSpPr>
          <p:spPr bwMode="auto">
            <a:xfrm>
              <a:off x="3447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3" name="Rectangle 37"/>
            <p:cNvSpPr>
              <a:spLocks noChangeArrowheads="1"/>
            </p:cNvSpPr>
            <p:nvPr/>
          </p:nvSpPr>
          <p:spPr bwMode="auto">
            <a:xfrm>
              <a:off x="3636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4" name="Rectangle 38"/>
            <p:cNvSpPr>
              <a:spLocks noChangeArrowheads="1"/>
            </p:cNvSpPr>
            <p:nvPr/>
          </p:nvSpPr>
          <p:spPr bwMode="auto">
            <a:xfrm>
              <a:off x="3825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5" name="Rectangle 39"/>
            <p:cNvSpPr>
              <a:spLocks noChangeArrowheads="1"/>
            </p:cNvSpPr>
            <p:nvPr/>
          </p:nvSpPr>
          <p:spPr bwMode="auto">
            <a:xfrm>
              <a:off x="4014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6" name="Rectangle 40"/>
            <p:cNvSpPr>
              <a:spLocks noChangeArrowheads="1"/>
            </p:cNvSpPr>
            <p:nvPr/>
          </p:nvSpPr>
          <p:spPr bwMode="auto">
            <a:xfrm>
              <a:off x="2880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7" name="Rectangle 41"/>
            <p:cNvSpPr>
              <a:spLocks noChangeArrowheads="1"/>
            </p:cNvSpPr>
            <p:nvPr/>
          </p:nvSpPr>
          <p:spPr bwMode="auto">
            <a:xfrm>
              <a:off x="3069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8" name="Rectangle 42"/>
            <p:cNvSpPr>
              <a:spLocks noChangeArrowheads="1"/>
            </p:cNvSpPr>
            <p:nvPr/>
          </p:nvSpPr>
          <p:spPr bwMode="auto">
            <a:xfrm>
              <a:off x="3258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79" name="Rectangle 43"/>
            <p:cNvSpPr>
              <a:spLocks noChangeArrowheads="1"/>
            </p:cNvSpPr>
            <p:nvPr/>
          </p:nvSpPr>
          <p:spPr bwMode="auto">
            <a:xfrm>
              <a:off x="3447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80" name="Rectangle 44"/>
            <p:cNvSpPr>
              <a:spLocks noChangeArrowheads="1"/>
            </p:cNvSpPr>
            <p:nvPr/>
          </p:nvSpPr>
          <p:spPr bwMode="auto">
            <a:xfrm>
              <a:off x="3636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81" name="Rectangle 45"/>
            <p:cNvSpPr>
              <a:spLocks noChangeArrowheads="1"/>
            </p:cNvSpPr>
            <p:nvPr/>
          </p:nvSpPr>
          <p:spPr bwMode="auto">
            <a:xfrm>
              <a:off x="3825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82" name="Rectangle 46"/>
            <p:cNvSpPr>
              <a:spLocks noChangeArrowheads="1"/>
            </p:cNvSpPr>
            <p:nvPr/>
          </p:nvSpPr>
          <p:spPr bwMode="auto">
            <a:xfrm>
              <a:off x="4014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0182" name="Text Box 47"/>
          <p:cNvSpPr txBox="1">
            <a:spLocks noChangeArrowheads="1"/>
          </p:cNvSpPr>
          <p:nvPr/>
        </p:nvSpPr>
        <p:spPr bwMode="auto">
          <a:xfrm>
            <a:off x="4827588" y="1765300"/>
            <a:ext cx="36052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/>
              <a:t> 	0	1	2	3	4	5  	6  	7  </a:t>
            </a:r>
            <a:r>
              <a:rPr lang="en-US" sz="2000" b="0">
                <a:sym typeface="Wingdings" pitchFamily="2" charset="2"/>
              </a:rPr>
              <a:t> J</a:t>
            </a:r>
            <a:endParaRPr lang="en-US" sz="2000" b="0"/>
          </a:p>
        </p:txBody>
      </p:sp>
      <p:sp>
        <p:nvSpPr>
          <p:cNvPr id="50183" name="Text Box 48"/>
          <p:cNvSpPr txBox="1">
            <a:spLocks noChangeArrowheads="1"/>
          </p:cNvSpPr>
          <p:nvPr/>
        </p:nvSpPr>
        <p:spPr bwMode="auto">
          <a:xfrm>
            <a:off x="4848225" y="2025650"/>
            <a:ext cx="322263" cy="2436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/>
              <a:t>0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6</a:t>
            </a:r>
          </a:p>
        </p:txBody>
      </p:sp>
      <p:sp>
        <p:nvSpPr>
          <p:cNvPr id="50184" name="Text Box 49"/>
          <p:cNvSpPr txBox="1">
            <a:spLocks noChangeArrowheads="1"/>
          </p:cNvSpPr>
          <p:nvPr/>
        </p:nvSpPr>
        <p:spPr bwMode="auto">
          <a:xfrm>
            <a:off x="4310063" y="2927350"/>
            <a:ext cx="671512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I </a:t>
            </a:r>
            <a:r>
              <a:rPr lang="en-US" b="0">
                <a:sym typeface="Wingdings" pitchFamily="2" charset="2"/>
              </a:rPr>
              <a:t></a:t>
            </a:r>
            <a:endParaRPr lang="en-US" b="0"/>
          </a:p>
        </p:txBody>
      </p:sp>
      <p:sp>
        <p:nvSpPr>
          <p:cNvPr id="50185" name="Oval 50"/>
          <p:cNvSpPr>
            <a:spLocks noChangeArrowheads="1"/>
          </p:cNvSpPr>
          <p:nvPr/>
        </p:nvSpPr>
        <p:spPr bwMode="auto">
          <a:xfrm>
            <a:off x="518160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6" name="Oval 51"/>
          <p:cNvSpPr>
            <a:spLocks noChangeArrowheads="1"/>
          </p:cNvSpPr>
          <p:nvPr/>
        </p:nvSpPr>
        <p:spPr bwMode="auto">
          <a:xfrm>
            <a:off x="553402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7" name="Oval 52"/>
          <p:cNvSpPr>
            <a:spLocks noChangeArrowheads="1"/>
          </p:cNvSpPr>
          <p:nvPr/>
        </p:nvSpPr>
        <p:spPr bwMode="auto">
          <a:xfrm>
            <a:off x="58864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8" name="Oval 53"/>
          <p:cNvSpPr>
            <a:spLocks noChangeArrowheads="1"/>
          </p:cNvSpPr>
          <p:nvPr/>
        </p:nvSpPr>
        <p:spPr bwMode="auto">
          <a:xfrm>
            <a:off x="623887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9" name="Oval 54"/>
          <p:cNvSpPr>
            <a:spLocks noChangeArrowheads="1"/>
          </p:cNvSpPr>
          <p:nvPr/>
        </p:nvSpPr>
        <p:spPr bwMode="auto">
          <a:xfrm>
            <a:off x="659288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0" name="Oval 55"/>
          <p:cNvSpPr>
            <a:spLocks noChangeArrowheads="1"/>
          </p:cNvSpPr>
          <p:nvPr/>
        </p:nvSpPr>
        <p:spPr bwMode="auto">
          <a:xfrm>
            <a:off x="6945313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1" name="Oval 56"/>
          <p:cNvSpPr>
            <a:spLocks noChangeArrowheads="1"/>
          </p:cNvSpPr>
          <p:nvPr/>
        </p:nvSpPr>
        <p:spPr bwMode="auto">
          <a:xfrm>
            <a:off x="729773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2" name="Oval 57"/>
          <p:cNvSpPr>
            <a:spLocks noChangeArrowheads="1"/>
          </p:cNvSpPr>
          <p:nvPr/>
        </p:nvSpPr>
        <p:spPr bwMode="auto">
          <a:xfrm>
            <a:off x="76517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3" name="Oval 58"/>
          <p:cNvSpPr>
            <a:spLocks noChangeArrowheads="1"/>
          </p:cNvSpPr>
          <p:nvPr/>
        </p:nvSpPr>
        <p:spPr bwMode="auto">
          <a:xfrm>
            <a:off x="5181600" y="2501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4" name="Oval 59"/>
          <p:cNvSpPr>
            <a:spLocks noChangeArrowheads="1"/>
          </p:cNvSpPr>
          <p:nvPr/>
        </p:nvSpPr>
        <p:spPr bwMode="auto">
          <a:xfrm>
            <a:off x="553402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5" name="Oval 60"/>
          <p:cNvSpPr>
            <a:spLocks noChangeArrowheads="1"/>
          </p:cNvSpPr>
          <p:nvPr/>
        </p:nvSpPr>
        <p:spPr bwMode="auto">
          <a:xfrm>
            <a:off x="58864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6" name="Oval 61"/>
          <p:cNvSpPr>
            <a:spLocks noChangeArrowheads="1"/>
          </p:cNvSpPr>
          <p:nvPr/>
        </p:nvSpPr>
        <p:spPr bwMode="auto">
          <a:xfrm>
            <a:off x="623887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7" name="Oval 62"/>
          <p:cNvSpPr>
            <a:spLocks noChangeArrowheads="1"/>
          </p:cNvSpPr>
          <p:nvPr/>
        </p:nvSpPr>
        <p:spPr bwMode="auto">
          <a:xfrm>
            <a:off x="659288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8" name="Oval 63"/>
          <p:cNvSpPr>
            <a:spLocks noChangeArrowheads="1"/>
          </p:cNvSpPr>
          <p:nvPr/>
        </p:nvSpPr>
        <p:spPr bwMode="auto">
          <a:xfrm>
            <a:off x="6945313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99" name="Oval 64"/>
          <p:cNvSpPr>
            <a:spLocks noChangeArrowheads="1"/>
          </p:cNvSpPr>
          <p:nvPr/>
        </p:nvSpPr>
        <p:spPr bwMode="auto">
          <a:xfrm>
            <a:off x="729773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0" name="Oval 65"/>
          <p:cNvSpPr>
            <a:spLocks noChangeArrowheads="1"/>
          </p:cNvSpPr>
          <p:nvPr/>
        </p:nvSpPr>
        <p:spPr bwMode="auto">
          <a:xfrm>
            <a:off x="76517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1" name="Oval 66"/>
          <p:cNvSpPr>
            <a:spLocks noChangeArrowheads="1"/>
          </p:cNvSpPr>
          <p:nvPr/>
        </p:nvSpPr>
        <p:spPr bwMode="auto">
          <a:xfrm>
            <a:off x="5181600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2" name="Oval 67"/>
          <p:cNvSpPr>
            <a:spLocks noChangeArrowheads="1"/>
          </p:cNvSpPr>
          <p:nvPr/>
        </p:nvSpPr>
        <p:spPr bwMode="auto">
          <a:xfrm>
            <a:off x="5534025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3" name="Oval 68"/>
          <p:cNvSpPr>
            <a:spLocks noChangeArrowheads="1"/>
          </p:cNvSpPr>
          <p:nvPr/>
        </p:nvSpPr>
        <p:spPr bwMode="auto">
          <a:xfrm>
            <a:off x="58864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4" name="Oval 69"/>
          <p:cNvSpPr>
            <a:spLocks noChangeArrowheads="1"/>
          </p:cNvSpPr>
          <p:nvPr/>
        </p:nvSpPr>
        <p:spPr bwMode="auto">
          <a:xfrm>
            <a:off x="6238875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5" name="Oval 70"/>
          <p:cNvSpPr>
            <a:spLocks noChangeArrowheads="1"/>
          </p:cNvSpPr>
          <p:nvPr/>
        </p:nvSpPr>
        <p:spPr bwMode="auto">
          <a:xfrm>
            <a:off x="659288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6" name="Oval 71"/>
          <p:cNvSpPr>
            <a:spLocks noChangeArrowheads="1"/>
          </p:cNvSpPr>
          <p:nvPr/>
        </p:nvSpPr>
        <p:spPr bwMode="auto">
          <a:xfrm>
            <a:off x="6945313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7" name="Oval 72"/>
          <p:cNvSpPr>
            <a:spLocks noChangeArrowheads="1"/>
          </p:cNvSpPr>
          <p:nvPr/>
        </p:nvSpPr>
        <p:spPr bwMode="auto">
          <a:xfrm>
            <a:off x="729773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8" name="Oval 73"/>
          <p:cNvSpPr>
            <a:spLocks noChangeArrowheads="1"/>
          </p:cNvSpPr>
          <p:nvPr/>
        </p:nvSpPr>
        <p:spPr bwMode="auto">
          <a:xfrm>
            <a:off x="76517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9" name="Oval 74"/>
          <p:cNvSpPr>
            <a:spLocks noChangeArrowheads="1"/>
          </p:cNvSpPr>
          <p:nvPr/>
        </p:nvSpPr>
        <p:spPr bwMode="auto">
          <a:xfrm>
            <a:off x="518160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0" name="Oval 75"/>
          <p:cNvSpPr>
            <a:spLocks noChangeArrowheads="1"/>
          </p:cNvSpPr>
          <p:nvPr/>
        </p:nvSpPr>
        <p:spPr bwMode="auto">
          <a:xfrm>
            <a:off x="5534025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1" name="Oval 76"/>
          <p:cNvSpPr>
            <a:spLocks noChangeArrowheads="1"/>
          </p:cNvSpPr>
          <p:nvPr/>
        </p:nvSpPr>
        <p:spPr bwMode="auto">
          <a:xfrm>
            <a:off x="588645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2" name="Oval 77"/>
          <p:cNvSpPr>
            <a:spLocks noChangeArrowheads="1"/>
          </p:cNvSpPr>
          <p:nvPr/>
        </p:nvSpPr>
        <p:spPr bwMode="auto">
          <a:xfrm>
            <a:off x="6238875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3" name="Oval 78"/>
          <p:cNvSpPr>
            <a:spLocks noChangeArrowheads="1"/>
          </p:cNvSpPr>
          <p:nvPr/>
        </p:nvSpPr>
        <p:spPr bwMode="auto">
          <a:xfrm>
            <a:off x="659288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4" name="Oval 79"/>
          <p:cNvSpPr>
            <a:spLocks noChangeArrowheads="1"/>
          </p:cNvSpPr>
          <p:nvPr/>
        </p:nvSpPr>
        <p:spPr bwMode="auto">
          <a:xfrm>
            <a:off x="6945313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5" name="Oval 80"/>
          <p:cNvSpPr>
            <a:spLocks noChangeArrowheads="1"/>
          </p:cNvSpPr>
          <p:nvPr/>
        </p:nvSpPr>
        <p:spPr bwMode="auto">
          <a:xfrm>
            <a:off x="729773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6" name="Oval 81"/>
          <p:cNvSpPr>
            <a:spLocks noChangeArrowheads="1"/>
          </p:cNvSpPr>
          <p:nvPr/>
        </p:nvSpPr>
        <p:spPr bwMode="auto">
          <a:xfrm>
            <a:off x="7651750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7" name="Oval 82"/>
          <p:cNvSpPr>
            <a:spLocks noChangeArrowheads="1"/>
          </p:cNvSpPr>
          <p:nvPr/>
        </p:nvSpPr>
        <p:spPr bwMode="auto">
          <a:xfrm>
            <a:off x="518160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8" name="Oval 83"/>
          <p:cNvSpPr>
            <a:spLocks noChangeArrowheads="1"/>
          </p:cNvSpPr>
          <p:nvPr/>
        </p:nvSpPr>
        <p:spPr bwMode="auto">
          <a:xfrm>
            <a:off x="553402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9" name="Oval 84"/>
          <p:cNvSpPr>
            <a:spLocks noChangeArrowheads="1"/>
          </p:cNvSpPr>
          <p:nvPr/>
        </p:nvSpPr>
        <p:spPr bwMode="auto">
          <a:xfrm>
            <a:off x="588645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0" name="Oval 85"/>
          <p:cNvSpPr>
            <a:spLocks noChangeArrowheads="1"/>
          </p:cNvSpPr>
          <p:nvPr/>
        </p:nvSpPr>
        <p:spPr bwMode="auto">
          <a:xfrm>
            <a:off x="623887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1" name="Oval 86"/>
          <p:cNvSpPr>
            <a:spLocks noChangeArrowheads="1"/>
          </p:cNvSpPr>
          <p:nvPr/>
        </p:nvSpPr>
        <p:spPr bwMode="auto">
          <a:xfrm>
            <a:off x="659288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2" name="Oval 87"/>
          <p:cNvSpPr>
            <a:spLocks noChangeArrowheads="1"/>
          </p:cNvSpPr>
          <p:nvPr/>
        </p:nvSpPr>
        <p:spPr bwMode="auto">
          <a:xfrm>
            <a:off x="6945313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3" name="Oval 88"/>
          <p:cNvSpPr>
            <a:spLocks noChangeArrowheads="1"/>
          </p:cNvSpPr>
          <p:nvPr/>
        </p:nvSpPr>
        <p:spPr bwMode="auto">
          <a:xfrm>
            <a:off x="729773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4" name="Oval 89"/>
          <p:cNvSpPr>
            <a:spLocks noChangeArrowheads="1"/>
          </p:cNvSpPr>
          <p:nvPr/>
        </p:nvSpPr>
        <p:spPr bwMode="auto">
          <a:xfrm>
            <a:off x="7651750" y="3549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5" name="Oval 90"/>
          <p:cNvSpPr>
            <a:spLocks noChangeArrowheads="1"/>
          </p:cNvSpPr>
          <p:nvPr/>
        </p:nvSpPr>
        <p:spPr bwMode="auto">
          <a:xfrm>
            <a:off x="518160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6" name="Oval 91"/>
          <p:cNvSpPr>
            <a:spLocks noChangeArrowheads="1"/>
          </p:cNvSpPr>
          <p:nvPr/>
        </p:nvSpPr>
        <p:spPr bwMode="auto">
          <a:xfrm>
            <a:off x="553402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7" name="Oval 92"/>
          <p:cNvSpPr>
            <a:spLocks noChangeArrowheads="1"/>
          </p:cNvSpPr>
          <p:nvPr/>
        </p:nvSpPr>
        <p:spPr bwMode="auto">
          <a:xfrm>
            <a:off x="588645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8" name="Oval 93"/>
          <p:cNvSpPr>
            <a:spLocks noChangeArrowheads="1"/>
          </p:cNvSpPr>
          <p:nvPr/>
        </p:nvSpPr>
        <p:spPr bwMode="auto">
          <a:xfrm>
            <a:off x="623887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9" name="Oval 94"/>
          <p:cNvSpPr>
            <a:spLocks noChangeArrowheads="1"/>
          </p:cNvSpPr>
          <p:nvPr/>
        </p:nvSpPr>
        <p:spPr bwMode="auto">
          <a:xfrm>
            <a:off x="6592888" y="389890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0" name="Oval 95"/>
          <p:cNvSpPr>
            <a:spLocks noChangeArrowheads="1"/>
          </p:cNvSpPr>
          <p:nvPr/>
        </p:nvSpPr>
        <p:spPr bwMode="auto">
          <a:xfrm>
            <a:off x="6945313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1" name="Oval 96"/>
          <p:cNvSpPr>
            <a:spLocks noChangeArrowheads="1"/>
          </p:cNvSpPr>
          <p:nvPr/>
        </p:nvSpPr>
        <p:spPr bwMode="auto">
          <a:xfrm>
            <a:off x="7297738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2" name="Oval 97"/>
          <p:cNvSpPr>
            <a:spLocks noChangeArrowheads="1"/>
          </p:cNvSpPr>
          <p:nvPr/>
        </p:nvSpPr>
        <p:spPr bwMode="auto">
          <a:xfrm>
            <a:off x="7651750" y="3898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3" name="Oval 98"/>
          <p:cNvSpPr>
            <a:spLocks noChangeArrowheads="1"/>
          </p:cNvSpPr>
          <p:nvPr/>
        </p:nvSpPr>
        <p:spPr bwMode="auto">
          <a:xfrm>
            <a:off x="518160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4" name="Oval 99"/>
          <p:cNvSpPr>
            <a:spLocks noChangeArrowheads="1"/>
          </p:cNvSpPr>
          <p:nvPr/>
        </p:nvSpPr>
        <p:spPr bwMode="auto">
          <a:xfrm>
            <a:off x="553402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5" name="Oval 100"/>
          <p:cNvSpPr>
            <a:spLocks noChangeArrowheads="1"/>
          </p:cNvSpPr>
          <p:nvPr/>
        </p:nvSpPr>
        <p:spPr bwMode="auto">
          <a:xfrm>
            <a:off x="588645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6" name="Oval 101"/>
          <p:cNvSpPr>
            <a:spLocks noChangeArrowheads="1"/>
          </p:cNvSpPr>
          <p:nvPr/>
        </p:nvSpPr>
        <p:spPr bwMode="auto">
          <a:xfrm>
            <a:off x="623887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7" name="Oval 102"/>
          <p:cNvSpPr>
            <a:spLocks noChangeArrowheads="1"/>
          </p:cNvSpPr>
          <p:nvPr/>
        </p:nvSpPr>
        <p:spPr bwMode="auto">
          <a:xfrm>
            <a:off x="6592888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8" name="Oval 103"/>
          <p:cNvSpPr>
            <a:spLocks noChangeArrowheads="1"/>
          </p:cNvSpPr>
          <p:nvPr/>
        </p:nvSpPr>
        <p:spPr bwMode="auto">
          <a:xfrm>
            <a:off x="6945313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39" name="Oval 104"/>
          <p:cNvSpPr>
            <a:spLocks noChangeArrowheads="1"/>
          </p:cNvSpPr>
          <p:nvPr/>
        </p:nvSpPr>
        <p:spPr bwMode="auto">
          <a:xfrm>
            <a:off x="7297738" y="4248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40" name="Oval 105"/>
          <p:cNvSpPr>
            <a:spLocks noChangeArrowheads="1"/>
          </p:cNvSpPr>
          <p:nvPr/>
        </p:nvSpPr>
        <p:spPr bwMode="auto">
          <a:xfrm>
            <a:off x="7651750" y="4248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Iteration Space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615363" cy="552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 deep loops </a:t>
            </a:r>
            <a:r>
              <a:rPr lang="en-US" sz="2000" dirty="0">
                <a:sym typeface="Wingdings" pitchFamily="2" charset="2"/>
              </a:rPr>
              <a:t> N-dimensional discrete iteration space</a:t>
            </a:r>
          </a:p>
          <a:p>
            <a:pPr lvl="1" eaLnBrk="1" hangingPunct="1"/>
            <a:r>
              <a:rPr lang="en-US" sz="1800" dirty="0" smtClean="0">
                <a:sym typeface="Wingdings" pitchFamily="2" charset="2"/>
              </a:rPr>
              <a:t>Normalized loops: assume step size = 1</a:t>
            </a:r>
          </a:p>
          <a:p>
            <a:pPr lvl="1" eaLnBrk="1" hangingPunct="1"/>
            <a:endParaRPr lang="en-US" sz="18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6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I to 7</a:t>
            </a: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/>
              <a:t>Affine loop nest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Iteration space as a set of linear inequalities 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	0 </a:t>
            </a:r>
            <a:r>
              <a:rPr lang="en-US" sz="1800" dirty="0" smtClean="0">
                <a:cs typeface="Tahoma" pitchFamily="34" charset="0"/>
              </a:rPr>
              <a:t>≤ I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cs typeface="Tahoma" pitchFamily="34" charset="0"/>
              </a:rPr>
              <a:t>	      I ≤ 6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cs typeface="Tahoma" pitchFamily="34" charset="0"/>
              </a:rPr>
              <a:t>	I ≤ J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cs typeface="Tahoma" pitchFamily="34" charset="0"/>
              </a:rPr>
              <a:t>	     J ≤ 7</a:t>
            </a:r>
            <a:endParaRPr lang="en-US" sz="1800" dirty="0" smtClean="0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5240338" y="2211388"/>
            <a:ext cx="2474912" cy="2100262"/>
            <a:chOff x="2880" y="1617"/>
            <a:chExt cx="1323" cy="1134"/>
          </a:xfrm>
        </p:grpSpPr>
        <p:sp>
          <p:nvSpPr>
            <p:cNvPr id="51269" name="Rectangle 5"/>
            <p:cNvSpPr>
              <a:spLocks noChangeArrowheads="1"/>
            </p:cNvSpPr>
            <p:nvPr/>
          </p:nvSpPr>
          <p:spPr bwMode="auto">
            <a:xfrm>
              <a:off x="2880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0" name="Rectangle 6"/>
            <p:cNvSpPr>
              <a:spLocks noChangeArrowheads="1"/>
            </p:cNvSpPr>
            <p:nvPr/>
          </p:nvSpPr>
          <p:spPr bwMode="auto">
            <a:xfrm>
              <a:off x="3069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1" name="Rectangle 7"/>
            <p:cNvSpPr>
              <a:spLocks noChangeArrowheads="1"/>
            </p:cNvSpPr>
            <p:nvPr/>
          </p:nvSpPr>
          <p:spPr bwMode="auto">
            <a:xfrm>
              <a:off x="3258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2" name="Rectangle 8"/>
            <p:cNvSpPr>
              <a:spLocks noChangeArrowheads="1"/>
            </p:cNvSpPr>
            <p:nvPr/>
          </p:nvSpPr>
          <p:spPr bwMode="auto">
            <a:xfrm>
              <a:off x="3447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3" name="Rectangle 9"/>
            <p:cNvSpPr>
              <a:spLocks noChangeArrowheads="1"/>
            </p:cNvSpPr>
            <p:nvPr/>
          </p:nvSpPr>
          <p:spPr bwMode="auto">
            <a:xfrm>
              <a:off x="3636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4" name="Rectangle 10"/>
            <p:cNvSpPr>
              <a:spLocks noChangeArrowheads="1"/>
            </p:cNvSpPr>
            <p:nvPr/>
          </p:nvSpPr>
          <p:spPr bwMode="auto">
            <a:xfrm>
              <a:off x="3825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5" name="Rectangle 11"/>
            <p:cNvSpPr>
              <a:spLocks noChangeArrowheads="1"/>
            </p:cNvSpPr>
            <p:nvPr/>
          </p:nvSpPr>
          <p:spPr bwMode="auto">
            <a:xfrm>
              <a:off x="4014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6" name="Rectangle 12"/>
            <p:cNvSpPr>
              <a:spLocks noChangeArrowheads="1"/>
            </p:cNvSpPr>
            <p:nvPr/>
          </p:nvSpPr>
          <p:spPr bwMode="auto">
            <a:xfrm>
              <a:off x="2880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7" name="Rectangle 13"/>
            <p:cNvSpPr>
              <a:spLocks noChangeArrowheads="1"/>
            </p:cNvSpPr>
            <p:nvPr/>
          </p:nvSpPr>
          <p:spPr bwMode="auto">
            <a:xfrm>
              <a:off x="3069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8" name="Rectangle 14"/>
            <p:cNvSpPr>
              <a:spLocks noChangeArrowheads="1"/>
            </p:cNvSpPr>
            <p:nvPr/>
          </p:nvSpPr>
          <p:spPr bwMode="auto">
            <a:xfrm>
              <a:off x="3258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79" name="Rectangle 15"/>
            <p:cNvSpPr>
              <a:spLocks noChangeArrowheads="1"/>
            </p:cNvSpPr>
            <p:nvPr/>
          </p:nvSpPr>
          <p:spPr bwMode="auto">
            <a:xfrm>
              <a:off x="3447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0" name="Rectangle 16"/>
            <p:cNvSpPr>
              <a:spLocks noChangeArrowheads="1"/>
            </p:cNvSpPr>
            <p:nvPr/>
          </p:nvSpPr>
          <p:spPr bwMode="auto">
            <a:xfrm>
              <a:off x="3636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1" name="Rectangle 17"/>
            <p:cNvSpPr>
              <a:spLocks noChangeArrowheads="1"/>
            </p:cNvSpPr>
            <p:nvPr/>
          </p:nvSpPr>
          <p:spPr bwMode="auto">
            <a:xfrm>
              <a:off x="3825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2" name="Rectangle 18"/>
            <p:cNvSpPr>
              <a:spLocks noChangeArrowheads="1"/>
            </p:cNvSpPr>
            <p:nvPr/>
          </p:nvSpPr>
          <p:spPr bwMode="auto">
            <a:xfrm>
              <a:off x="4014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3" name="Rectangle 19"/>
            <p:cNvSpPr>
              <a:spLocks noChangeArrowheads="1"/>
            </p:cNvSpPr>
            <p:nvPr/>
          </p:nvSpPr>
          <p:spPr bwMode="auto">
            <a:xfrm>
              <a:off x="2880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4" name="Rectangle 20"/>
            <p:cNvSpPr>
              <a:spLocks noChangeArrowheads="1"/>
            </p:cNvSpPr>
            <p:nvPr/>
          </p:nvSpPr>
          <p:spPr bwMode="auto">
            <a:xfrm>
              <a:off x="3069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5" name="Rectangle 21"/>
            <p:cNvSpPr>
              <a:spLocks noChangeArrowheads="1"/>
            </p:cNvSpPr>
            <p:nvPr/>
          </p:nvSpPr>
          <p:spPr bwMode="auto">
            <a:xfrm>
              <a:off x="3258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6" name="Rectangle 22"/>
            <p:cNvSpPr>
              <a:spLocks noChangeArrowheads="1"/>
            </p:cNvSpPr>
            <p:nvPr/>
          </p:nvSpPr>
          <p:spPr bwMode="auto">
            <a:xfrm>
              <a:off x="3447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7" name="Rectangle 23"/>
            <p:cNvSpPr>
              <a:spLocks noChangeArrowheads="1"/>
            </p:cNvSpPr>
            <p:nvPr/>
          </p:nvSpPr>
          <p:spPr bwMode="auto">
            <a:xfrm>
              <a:off x="3636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8" name="Rectangle 24"/>
            <p:cNvSpPr>
              <a:spLocks noChangeArrowheads="1"/>
            </p:cNvSpPr>
            <p:nvPr/>
          </p:nvSpPr>
          <p:spPr bwMode="auto">
            <a:xfrm>
              <a:off x="3825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89" name="Rectangle 25"/>
            <p:cNvSpPr>
              <a:spLocks noChangeArrowheads="1"/>
            </p:cNvSpPr>
            <p:nvPr/>
          </p:nvSpPr>
          <p:spPr bwMode="auto">
            <a:xfrm>
              <a:off x="4014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0" name="Rectangle 26"/>
            <p:cNvSpPr>
              <a:spLocks noChangeArrowheads="1"/>
            </p:cNvSpPr>
            <p:nvPr/>
          </p:nvSpPr>
          <p:spPr bwMode="auto">
            <a:xfrm>
              <a:off x="2880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1" name="Rectangle 27"/>
            <p:cNvSpPr>
              <a:spLocks noChangeArrowheads="1"/>
            </p:cNvSpPr>
            <p:nvPr/>
          </p:nvSpPr>
          <p:spPr bwMode="auto">
            <a:xfrm>
              <a:off x="3069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2" name="Rectangle 28"/>
            <p:cNvSpPr>
              <a:spLocks noChangeArrowheads="1"/>
            </p:cNvSpPr>
            <p:nvPr/>
          </p:nvSpPr>
          <p:spPr bwMode="auto">
            <a:xfrm>
              <a:off x="3258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3" name="Rectangle 29"/>
            <p:cNvSpPr>
              <a:spLocks noChangeArrowheads="1"/>
            </p:cNvSpPr>
            <p:nvPr/>
          </p:nvSpPr>
          <p:spPr bwMode="auto">
            <a:xfrm>
              <a:off x="3447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4" name="Rectangle 30"/>
            <p:cNvSpPr>
              <a:spLocks noChangeArrowheads="1"/>
            </p:cNvSpPr>
            <p:nvPr/>
          </p:nvSpPr>
          <p:spPr bwMode="auto">
            <a:xfrm>
              <a:off x="3636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5" name="Rectangle 31"/>
            <p:cNvSpPr>
              <a:spLocks noChangeArrowheads="1"/>
            </p:cNvSpPr>
            <p:nvPr/>
          </p:nvSpPr>
          <p:spPr bwMode="auto">
            <a:xfrm>
              <a:off x="3825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6" name="Rectangle 32"/>
            <p:cNvSpPr>
              <a:spLocks noChangeArrowheads="1"/>
            </p:cNvSpPr>
            <p:nvPr/>
          </p:nvSpPr>
          <p:spPr bwMode="auto">
            <a:xfrm>
              <a:off x="4014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7" name="Rectangle 33"/>
            <p:cNvSpPr>
              <a:spLocks noChangeArrowheads="1"/>
            </p:cNvSpPr>
            <p:nvPr/>
          </p:nvSpPr>
          <p:spPr bwMode="auto">
            <a:xfrm>
              <a:off x="2880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8" name="Rectangle 34"/>
            <p:cNvSpPr>
              <a:spLocks noChangeArrowheads="1"/>
            </p:cNvSpPr>
            <p:nvPr/>
          </p:nvSpPr>
          <p:spPr bwMode="auto">
            <a:xfrm>
              <a:off x="3069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299" name="Rectangle 35"/>
            <p:cNvSpPr>
              <a:spLocks noChangeArrowheads="1"/>
            </p:cNvSpPr>
            <p:nvPr/>
          </p:nvSpPr>
          <p:spPr bwMode="auto">
            <a:xfrm>
              <a:off x="3258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0" name="Rectangle 36"/>
            <p:cNvSpPr>
              <a:spLocks noChangeArrowheads="1"/>
            </p:cNvSpPr>
            <p:nvPr/>
          </p:nvSpPr>
          <p:spPr bwMode="auto">
            <a:xfrm>
              <a:off x="3447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1" name="Rectangle 37"/>
            <p:cNvSpPr>
              <a:spLocks noChangeArrowheads="1"/>
            </p:cNvSpPr>
            <p:nvPr/>
          </p:nvSpPr>
          <p:spPr bwMode="auto">
            <a:xfrm>
              <a:off x="3636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2" name="Rectangle 38"/>
            <p:cNvSpPr>
              <a:spLocks noChangeArrowheads="1"/>
            </p:cNvSpPr>
            <p:nvPr/>
          </p:nvSpPr>
          <p:spPr bwMode="auto">
            <a:xfrm>
              <a:off x="3825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3" name="Rectangle 39"/>
            <p:cNvSpPr>
              <a:spLocks noChangeArrowheads="1"/>
            </p:cNvSpPr>
            <p:nvPr/>
          </p:nvSpPr>
          <p:spPr bwMode="auto">
            <a:xfrm>
              <a:off x="4014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4" name="Rectangle 40"/>
            <p:cNvSpPr>
              <a:spLocks noChangeArrowheads="1"/>
            </p:cNvSpPr>
            <p:nvPr/>
          </p:nvSpPr>
          <p:spPr bwMode="auto">
            <a:xfrm>
              <a:off x="2880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5" name="Rectangle 41"/>
            <p:cNvSpPr>
              <a:spLocks noChangeArrowheads="1"/>
            </p:cNvSpPr>
            <p:nvPr/>
          </p:nvSpPr>
          <p:spPr bwMode="auto">
            <a:xfrm>
              <a:off x="3069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6" name="Rectangle 42"/>
            <p:cNvSpPr>
              <a:spLocks noChangeArrowheads="1"/>
            </p:cNvSpPr>
            <p:nvPr/>
          </p:nvSpPr>
          <p:spPr bwMode="auto">
            <a:xfrm>
              <a:off x="3258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7" name="Rectangle 43"/>
            <p:cNvSpPr>
              <a:spLocks noChangeArrowheads="1"/>
            </p:cNvSpPr>
            <p:nvPr/>
          </p:nvSpPr>
          <p:spPr bwMode="auto">
            <a:xfrm>
              <a:off x="3447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8" name="Rectangle 44"/>
            <p:cNvSpPr>
              <a:spLocks noChangeArrowheads="1"/>
            </p:cNvSpPr>
            <p:nvPr/>
          </p:nvSpPr>
          <p:spPr bwMode="auto">
            <a:xfrm>
              <a:off x="3636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09" name="Rectangle 45"/>
            <p:cNvSpPr>
              <a:spLocks noChangeArrowheads="1"/>
            </p:cNvSpPr>
            <p:nvPr/>
          </p:nvSpPr>
          <p:spPr bwMode="auto">
            <a:xfrm>
              <a:off x="3825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310" name="Rectangle 46"/>
            <p:cNvSpPr>
              <a:spLocks noChangeArrowheads="1"/>
            </p:cNvSpPr>
            <p:nvPr/>
          </p:nvSpPr>
          <p:spPr bwMode="auto">
            <a:xfrm>
              <a:off x="4014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1206" name="Text Box 47"/>
          <p:cNvSpPr txBox="1">
            <a:spLocks noChangeArrowheads="1"/>
          </p:cNvSpPr>
          <p:nvPr/>
        </p:nvSpPr>
        <p:spPr bwMode="auto">
          <a:xfrm>
            <a:off x="4827588" y="1765300"/>
            <a:ext cx="36052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/>
              <a:t> 	0	1	2	3	4	5  	6  	7  </a:t>
            </a:r>
            <a:r>
              <a:rPr lang="en-US" sz="2000" b="0">
                <a:sym typeface="Wingdings" pitchFamily="2" charset="2"/>
              </a:rPr>
              <a:t> J</a:t>
            </a:r>
            <a:endParaRPr lang="en-US" sz="2000" b="0"/>
          </a:p>
        </p:txBody>
      </p:sp>
      <p:sp>
        <p:nvSpPr>
          <p:cNvPr id="51207" name="Text Box 48"/>
          <p:cNvSpPr txBox="1">
            <a:spLocks noChangeArrowheads="1"/>
          </p:cNvSpPr>
          <p:nvPr/>
        </p:nvSpPr>
        <p:spPr bwMode="auto">
          <a:xfrm>
            <a:off x="4848225" y="2025650"/>
            <a:ext cx="322263" cy="2436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/>
              <a:t>0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sz="2000" b="0"/>
              <a:t>6</a:t>
            </a:r>
          </a:p>
        </p:txBody>
      </p:sp>
      <p:sp>
        <p:nvSpPr>
          <p:cNvPr id="51208" name="Text Box 49"/>
          <p:cNvSpPr txBox="1">
            <a:spLocks noChangeArrowheads="1"/>
          </p:cNvSpPr>
          <p:nvPr/>
        </p:nvSpPr>
        <p:spPr bwMode="auto">
          <a:xfrm>
            <a:off x="4310063" y="2927350"/>
            <a:ext cx="671512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I </a:t>
            </a:r>
            <a:r>
              <a:rPr lang="en-US" b="0">
                <a:sym typeface="Wingdings" pitchFamily="2" charset="2"/>
              </a:rPr>
              <a:t></a:t>
            </a:r>
            <a:endParaRPr lang="en-US" b="0"/>
          </a:p>
        </p:txBody>
      </p:sp>
      <p:sp>
        <p:nvSpPr>
          <p:cNvPr id="51209" name="Oval 50"/>
          <p:cNvSpPr>
            <a:spLocks noChangeArrowheads="1"/>
          </p:cNvSpPr>
          <p:nvPr/>
        </p:nvSpPr>
        <p:spPr bwMode="auto">
          <a:xfrm>
            <a:off x="518160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0" name="Oval 51"/>
          <p:cNvSpPr>
            <a:spLocks noChangeArrowheads="1"/>
          </p:cNvSpPr>
          <p:nvPr/>
        </p:nvSpPr>
        <p:spPr bwMode="auto">
          <a:xfrm>
            <a:off x="553402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1" name="Oval 52"/>
          <p:cNvSpPr>
            <a:spLocks noChangeArrowheads="1"/>
          </p:cNvSpPr>
          <p:nvPr/>
        </p:nvSpPr>
        <p:spPr bwMode="auto">
          <a:xfrm>
            <a:off x="58864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2" name="Oval 53"/>
          <p:cNvSpPr>
            <a:spLocks noChangeArrowheads="1"/>
          </p:cNvSpPr>
          <p:nvPr/>
        </p:nvSpPr>
        <p:spPr bwMode="auto">
          <a:xfrm>
            <a:off x="6238875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3" name="Oval 54"/>
          <p:cNvSpPr>
            <a:spLocks noChangeArrowheads="1"/>
          </p:cNvSpPr>
          <p:nvPr/>
        </p:nvSpPr>
        <p:spPr bwMode="auto">
          <a:xfrm>
            <a:off x="659288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4" name="Oval 55"/>
          <p:cNvSpPr>
            <a:spLocks noChangeArrowheads="1"/>
          </p:cNvSpPr>
          <p:nvPr/>
        </p:nvSpPr>
        <p:spPr bwMode="auto">
          <a:xfrm>
            <a:off x="6945313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5" name="Oval 56"/>
          <p:cNvSpPr>
            <a:spLocks noChangeArrowheads="1"/>
          </p:cNvSpPr>
          <p:nvPr/>
        </p:nvSpPr>
        <p:spPr bwMode="auto">
          <a:xfrm>
            <a:off x="7297738" y="2152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6" name="Oval 57"/>
          <p:cNvSpPr>
            <a:spLocks noChangeArrowheads="1"/>
          </p:cNvSpPr>
          <p:nvPr/>
        </p:nvSpPr>
        <p:spPr bwMode="auto">
          <a:xfrm>
            <a:off x="7651750" y="2152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7" name="Oval 58"/>
          <p:cNvSpPr>
            <a:spLocks noChangeArrowheads="1"/>
          </p:cNvSpPr>
          <p:nvPr/>
        </p:nvSpPr>
        <p:spPr bwMode="auto">
          <a:xfrm>
            <a:off x="5181600" y="2501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8" name="Oval 59"/>
          <p:cNvSpPr>
            <a:spLocks noChangeArrowheads="1"/>
          </p:cNvSpPr>
          <p:nvPr/>
        </p:nvSpPr>
        <p:spPr bwMode="auto">
          <a:xfrm>
            <a:off x="553402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19" name="Oval 60"/>
          <p:cNvSpPr>
            <a:spLocks noChangeArrowheads="1"/>
          </p:cNvSpPr>
          <p:nvPr/>
        </p:nvSpPr>
        <p:spPr bwMode="auto">
          <a:xfrm>
            <a:off x="58864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0" name="Oval 61"/>
          <p:cNvSpPr>
            <a:spLocks noChangeArrowheads="1"/>
          </p:cNvSpPr>
          <p:nvPr/>
        </p:nvSpPr>
        <p:spPr bwMode="auto">
          <a:xfrm>
            <a:off x="6238875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1" name="Oval 62"/>
          <p:cNvSpPr>
            <a:spLocks noChangeArrowheads="1"/>
          </p:cNvSpPr>
          <p:nvPr/>
        </p:nvSpPr>
        <p:spPr bwMode="auto">
          <a:xfrm>
            <a:off x="659288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2" name="Oval 63"/>
          <p:cNvSpPr>
            <a:spLocks noChangeArrowheads="1"/>
          </p:cNvSpPr>
          <p:nvPr/>
        </p:nvSpPr>
        <p:spPr bwMode="auto">
          <a:xfrm>
            <a:off x="6945313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3" name="Oval 64"/>
          <p:cNvSpPr>
            <a:spLocks noChangeArrowheads="1"/>
          </p:cNvSpPr>
          <p:nvPr/>
        </p:nvSpPr>
        <p:spPr bwMode="auto">
          <a:xfrm>
            <a:off x="7297738" y="2501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4" name="Oval 65"/>
          <p:cNvSpPr>
            <a:spLocks noChangeArrowheads="1"/>
          </p:cNvSpPr>
          <p:nvPr/>
        </p:nvSpPr>
        <p:spPr bwMode="auto">
          <a:xfrm>
            <a:off x="7651750" y="2501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5" name="Oval 66"/>
          <p:cNvSpPr>
            <a:spLocks noChangeArrowheads="1"/>
          </p:cNvSpPr>
          <p:nvPr/>
        </p:nvSpPr>
        <p:spPr bwMode="auto">
          <a:xfrm>
            <a:off x="5181600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6" name="Oval 67"/>
          <p:cNvSpPr>
            <a:spLocks noChangeArrowheads="1"/>
          </p:cNvSpPr>
          <p:nvPr/>
        </p:nvSpPr>
        <p:spPr bwMode="auto">
          <a:xfrm>
            <a:off x="5534025" y="2851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7" name="Oval 68"/>
          <p:cNvSpPr>
            <a:spLocks noChangeArrowheads="1"/>
          </p:cNvSpPr>
          <p:nvPr/>
        </p:nvSpPr>
        <p:spPr bwMode="auto">
          <a:xfrm>
            <a:off x="58864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8" name="Oval 69"/>
          <p:cNvSpPr>
            <a:spLocks noChangeArrowheads="1"/>
          </p:cNvSpPr>
          <p:nvPr/>
        </p:nvSpPr>
        <p:spPr bwMode="auto">
          <a:xfrm>
            <a:off x="6238875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29" name="Oval 70"/>
          <p:cNvSpPr>
            <a:spLocks noChangeArrowheads="1"/>
          </p:cNvSpPr>
          <p:nvPr/>
        </p:nvSpPr>
        <p:spPr bwMode="auto">
          <a:xfrm>
            <a:off x="659288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0" name="Oval 71"/>
          <p:cNvSpPr>
            <a:spLocks noChangeArrowheads="1"/>
          </p:cNvSpPr>
          <p:nvPr/>
        </p:nvSpPr>
        <p:spPr bwMode="auto">
          <a:xfrm>
            <a:off x="6945313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1" name="Oval 72"/>
          <p:cNvSpPr>
            <a:spLocks noChangeArrowheads="1"/>
          </p:cNvSpPr>
          <p:nvPr/>
        </p:nvSpPr>
        <p:spPr bwMode="auto">
          <a:xfrm>
            <a:off x="7297738" y="2851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2" name="Oval 73"/>
          <p:cNvSpPr>
            <a:spLocks noChangeArrowheads="1"/>
          </p:cNvSpPr>
          <p:nvPr/>
        </p:nvSpPr>
        <p:spPr bwMode="auto">
          <a:xfrm>
            <a:off x="7651750" y="2851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3" name="Oval 74"/>
          <p:cNvSpPr>
            <a:spLocks noChangeArrowheads="1"/>
          </p:cNvSpPr>
          <p:nvPr/>
        </p:nvSpPr>
        <p:spPr bwMode="auto">
          <a:xfrm>
            <a:off x="518160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4" name="Oval 75"/>
          <p:cNvSpPr>
            <a:spLocks noChangeArrowheads="1"/>
          </p:cNvSpPr>
          <p:nvPr/>
        </p:nvSpPr>
        <p:spPr bwMode="auto">
          <a:xfrm>
            <a:off x="5534025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5" name="Oval 76"/>
          <p:cNvSpPr>
            <a:spLocks noChangeArrowheads="1"/>
          </p:cNvSpPr>
          <p:nvPr/>
        </p:nvSpPr>
        <p:spPr bwMode="auto">
          <a:xfrm>
            <a:off x="5886450" y="32004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6" name="Oval 77"/>
          <p:cNvSpPr>
            <a:spLocks noChangeArrowheads="1"/>
          </p:cNvSpPr>
          <p:nvPr/>
        </p:nvSpPr>
        <p:spPr bwMode="auto">
          <a:xfrm>
            <a:off x="6238875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7" name="Oval 78"/>
          <p:cNvSpPr>
            <a:spLocks noChangeArrowheads="1"/>
          </p:cNvSpPr>
          <p:nvPr/>
        </p:nvSpPr>
        <p:spPr bwMode="auto">
          <a:xfrm>
            <a:off x="659288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8" name="Oval 79"/>
          <p:cNvSpPr>
            <a:spLocks noChangeArrowheads="1"/>
          </p:cNvSpPr>
          <p:nvPr/>
        </p:nvSpPr>
        <p:spPr bwMode="auto">
          <a:xfrm>
            <a:off x="6945313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9" name="Oval 80"/>
          <p:cNvSpPr>
            <a:spLocks noChangeArrowheads="1"/>
          </p:cNvSpPr>
          <p:nvPr/>
        </p:nvSpPr>
        <p:spPr bwMode="auto">
          <a:xfrm>
            <a:off x="7297738" y="32004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0" name="Oval 81"/>
          <p:cNvSpPr>
            <a:spLocks noChangeArrowheads="1"/>
          </p:cNvSpPr>
          <p:nvPr/>
        </p:nvSpPr>
        <p:spPr bwMode="auto">
          <a:xfrm>
            <a:off x="7651750" y="32004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1" name="Oval 82"/>
          <p:cNvSpPr>
            <a:spLocks noChangeArrowheads="1"/>
          </p:cNvSpPr>
          <p:nvPr/>
        </p:nvSpPr>
        <p:spPr bwMode="auto">
          <a:xfrm>
            <a:off x="518160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2" name="Oval 83"/>
          <p:cNvSpPr>
            <a:spLocks noChangeArrowheads="1"/>
          </p:cNvSpPr>
          <p:nvPr/>
        </p:nvSpPr>
        <p:spPr bwMode="auto">
          <a:xfrm>
            <a:off x="553402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3" name="Oval 84"/>
          <p:cNvSpPr>
            <a:spLocks noChangeArrowheads="1"/>
          </p:cNvSpPr>
          <p:nvPr/>
        </p:nvSpPr>
        <p:spPr bwMode="auto">
          <a:xfrm>
            <a:off x="5886450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4" name="Oval 85"/>
          <p:cNvSpPr>
            <a:spLocks noChangeArrowheads="1"/>
          </p:cNvSpPr>
          <p:nvPr/>
        </p:nvSpPr>
        <p:spPr bwMode="auto">
          <a:xfrm>
            <a:off x="6238875" y="35496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5" name="Oval 86"/>
          <p:cNvSpPr>
            <a:spLocks noChangeArrowheads="1"/>
          </p:cNvSpPr>
          <p:nvPr/>
        </p:nvSpPr>
        <p:spPr bwMode="auto">
          <a:xfrm>
            <a:off x="659288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6" name="Oval 87"/>
          <p:cNvSpPr>
            <a:spLocks noChangeArrowheads="1"/>
          </p:cNvSpPr>
          <p:nvPr/>
        </p:nvSpPr>
        <p:spPr bwMode="auto">
          <a:xfrm>
            <a:off x="6945313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7" name="Oval 88"/>
          <p:cNvSpPr>
            <a:spLocks noChangeArrowheads="1"/>
          </p:cNvSpPr>
          <p:nvPr/>
        </p:nvSpPr>
        <p:spPr bwMode="auto">
          <a:xfrm>
            <a:off x="7297738" y="35496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8" name="Oval 89"/>
          <p:cNvSpPr>
            <a:spLocks noChangeArrowheads="1"/>
          </p:cNvSpPr>
          <p:nvPr/>
        </p:nvSpPr>
        <p:spPr bwMode="auto">
          <a:xfrm>
            <a:off x="7651750" y="35496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9" name="Oval 90"/>
          <p:cNvSpPr>
            <a:spLocks noChangeArrowheads="1"/>
          </p:cNvSpPr>
          <p:nvPr/>
        </p:nvSpPr>
        <p:spPr bwMode="auto">
          <a:xfrm>
            <a:off x="518160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0" name="Oval 91"/>
          <p:cNvSpPr>
            <a:spLocks noChangeArrowheads="1"/>
          </p:cNvSpPr>
          <p:nvPr/>
        </p:nvSpPr>
        <p:spPr bwMode="auto">
          <a:xfrm>
            <a:off x="553402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1" name="Oval 92"/>
          <p:cNvSpPr>
            <a:spLocks noChangeArrowheads="1"/>
          </p:cNvSpPr>
          <p:nvPr/>
        </p:nvSpPr>
        <p:spPr bwMode="auto">
          <a:xfrm>
            <a:off x="5886450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2" name="Oval 93"/>
          <p:cNvSpPr>
            <a:spLocks noChangeArrowheads="1"/>
          </p:cNvSpPr>
          <p:nvPr/>
        </p:nvSpPr>
        <p:spPr bwMode="auto">
          <a:xfrm>
            <a:off x="6238875" y="38989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3" name="Oval 94"/>
          <p:cNvSpPr>
            <a:spLocks noChangeArrowheads="1"/>
          </p:cNvSpPr>
          <p:nvPr/>
        </p:nvSpPr>
        <p:spPr bwMode="auto">
          <a:xfrm>
            <a:off x="6592888" y="389890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4" name="Oval 95"/>
          <p:cNvSpPr>
            <a:spLocks noChangeArrowheads="1"/>
          </p:cNvSpPr>
          <p:nvPr/>
        </p:nvSpPr>
        <p:spPr bwMode="auto">
          <a:xfrm>
            <a:off x="6945313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5" name="Oval 96"/>
          <p:cNvSpPr>
            <a:spLocks noChangeArrowheads="1"/>
          </p:cNvSpPr>
          <p:nvPr/>
        </p:nvSpPr>
        <p:spPr bwMode="auto">
          <a:xfrm>
            <a:off x="7297738" y="38989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6" name="Oval 97"/>
          <p:cNvSpPr>
            <a:spLocks noChangeArrowheads="1"/>
          </p:cNvSpPr>
          <p:nvPr/>
        </p:nvSpPr>
        <p:spPr bwMode="auto">
          <a:xfrm>
            <a:off x="7651750" y="38989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7" name="Oval 98"/>
          <p:cNvSpPr>
            <a:spLocks noChangeArrowheads="1"/>
          </p:cNvSpPr>
          <p:nvPr/>
        </p:nvSpPr>
        <p:spPr bwMode="auto">
          <a:xfrm>
            <a:off x="518160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8" name="Oval 99"/>
          <p:cNvSpPr>
            <a:spLocks noChangeArrowheads="1"/>
          </p:cNvSpPr>
          <p:nvPr/>
        </p:nvSpPr>
        <p:spPr bwMode="auto">
          <a:xfrm>
            <a:off x="553402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59" name="Oval 100"/>
          <p:cNvSpPr>
            <a:spLocks noChangeArrowheads="1"/>
          </p:cNvSpPr>
          <p:nvPr/>
        </p:nvSpPr>
        <p:spPr bwMode="auto">
          <a:xfrm>
            <a:off x="5886450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0" name="Oval 101"/>
          <p:cNvSpPr>
            <a:spLocks noChangeArrowheads="1"/>
          </p:cNvSpPr>
          <p:nvPr/>
        </p:nvSpPr>
        <p:spPr bwMode="auto">
          <a:xfrm>
            <a:off x="6238875" y="42481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1" name="Oval 102"/>
          <p:cNvSpPr>
            <a:spLocks noChangeArrowheads="1"/>
          </p:cNvSpPr>
          <p:nvPr/>
        </p:nvSpPr>
        <p:spPr bwMode="auto">
          <a:xfrm>
            <a:off x="6592888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2" name="Oval 103"/>
          <p:cNvSpPr>
            <a:spLocks noChangeArrowheads="1"/>
          </p:cNvSpPr>
          <p:nvPr/>
        </p:nvSpPr>
        <p:spPr bwMode="auto">
          <a:xfrm>
            <a:off x="6945313" y="42481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3" name="Oval 104"/>
          <p:cNvSpPr>
            <a:spLocks noChangeArrowheads="1"/>
          </p:cNvSpPr>
          <p:nvPr/>
        </p:nvSpPr>
        <p:spPr bwMode="auto">
          <a:xfrm>
            <a:off x="7297738" y="42481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4" name="Oval 105"/>
          <p:cNvSpPr>
            <a:spLocks noChangeArrowheads="1"/>
          </p:cNvSpPr>
          <p:nvPr/>
        </p:nvSpPr>
        <p:spPr bwMode="auto">
          <a:xfrm>
            <a:off x="7651750" y="42481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5" name="Line 106"/>
          <p:cNvSpPr>
            <a:spLocks noChangeShapeType="1"/>
          </p:cNvSpPr>
          <p:nvPr/>
        </p:nvSpPr>
        <p:spPr bwMode="auto">
          <a:xfrm>
            <a:off x="4846638" y="1925638"/>
            <a:ext cx="2679700" cy="268605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66" name="Line 107"/>
          <p:cNvSpPr>
            <a:spLocks noChangeShapeType="1"/>
          </p:cNvSpPr>
          <p:nvPr/>
        </p:nvSpPr>
        <p:spPr bwMode="auto">
          <a:xfrm>
            <a:off x="4872038" y="2103438"/>
            <a:ext cx="3163887" cy="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67" name="Line 108"/>
          <p:cNvSpPr>
            <a:spLocks noChangeShapeType="1"/>
          </p:cNvSpPr>
          <p:nvPr/>
        </p:nvSpPr>
        <p:spPr bwMode="auto">
          <a:xfrm>
            <a:off x="6983413" y="4418013"/>
            <a:ext cx="1011237" cy="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68" name="Line 109"/>
          <p:cNvSpPr>
            <a:spLocks noChangeShapeType="1"/>
          </p:cNvSpPr>
          <p:nvPr/>
        </p:nvSpPr>
        <p:spPr bwMode="auto">
          <a:xfrm>
            <a:off x="7808913" y="1966913"/>
            <a:ext cx="0" cy="259715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Space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65263"/>
            <a:ext cx="8382000" cy="5181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 dimensional arrays </a:t>
            </a:r>
            <a:r>
              <a:rPr lang="en-US" sz="2000" dirty="0" smtClean="0">
                <a:sym typeface="Wingdings" pitchFamily="2" charset="2"/>
              </a:rPr>
              <a:t> M-dimensional discrete </a:t>
            </a:r>
            <a:r>
              <a:rPr lang="en-US" sz="2000" dirty="0" err="1" smtClean="0">
                <a:sym typeface="Wingdings" pitchFamily="2" charset="2"/>
              </a:rPr>
              <a:t>cartesian</a:t>
            </a:r>
            <a:r>
              <a:rPr lang="en-US" sz="2000" dirty="0" smtClean="0">
                <a:sym typeface="Wingdings" pitchFamily="2" charset="2"/>
              </a:rPr>
              <a:t> space </a:t>
            </a:r>
          </a:p>
          <a:p>
            <a:pPr lvl="1" eaLnBrk="1" hangingPunct="1"/>
            <a:r>
              <a:rPr lang="en-US" sz="1800" dirty="0" smtClean="0">
                <a:sym typeface="Wingdings" pitchFamily="2" charset="2"/>
              </a:rPr>
              <a:t>a hypercube</a:t>
            </a:r>
          </a:p>
          <a:p>
            <a:pPr lvl="1" eaLnBrk="1" hangingPunct="1"/>
            <a:endParaRPr lang="en-US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Integer A(10)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Float B(5, 6)</a:t>
            </a:r>
            <a:endParaRPr lang="en-US" sz="2000" dirty="0" smtClean="0">
              <a:sym typeface="Wingdings" pitchFamily="2" charset="2"/>
            </a:endParaRPr>
          </a:p>
          <a:p>
            <a:pPr lvl="1" eaLnBrk="1" hangingPunct="1"/>
            <a:endParaRPr lang="en-US" sz="1800" dirty="0" smtClean="0">
              <a:sym typeface="Wingdings" pitchFamily="2" charset="2"/>
            </a:endParaRPr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048125" y="3798888"/>
            <a:ext cx="2644775" cy="2363787"/>
            <a:chOff x="2550" y="2393"/>
            <a:chExt cx="1666" cy="1489"/>
          </a:xfrm>
        </p:grpSpPr>
        <p:grpSp>
          <p:nvGrpSpPr>
            <p:cNvPr id="52244" name="Group 113"/>
            <p:cNvGrpSpPr>
              <a:grpSpLocks/>
            </p:cNvGrpSpPr>
            <p:nvPr/>
          </p:nvGrpSpPr>
          <p:grpSpPr bwMode="auto">
            <a:xfrm>
              <a:off x="2810" y="2675"/>
              <a:ext cx="1114" cy="882"/>
              <a:chOff x="2810" y="2675"/>
              <a:chExt cx="1114" cy="882"/>
            </a:xfrm>
          </p:grpSpPr>
          <p:sp>
            <p:nvSpPr>
              <p:cNvPr id="52282" name="Rectangle 6"/>
              <p:cNvSpPr>
                <a:spLocks noChangeArrowheads="1"/>
              </p:cNvSpPr>
              <p:nvPr/>
            </p:nvSpPr>
            <p:spPr bwMode="auto">
              <a:xfrm>
                <a:off x="2810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3" name="Rectangle 7"/>
              <p:cNvSpPr>
                <a:spLocks noChangeArrowheads="1"/>
              </p:cNvSpPr>
              <p:nvPr/>
            </p:nvSpPr>
            <p:spPr bwMode="auto">
              <a:xfrm>
                <a:off x="3033" y="2675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4" name="Rectangle 8"/>
              <p:cNvSpPr>
                <a:spLocks noChangeArrowheads="1"/>
              </p:cNvSpPr>
              <p:nvPr/>
            </p:nvSpPr>
            <p:spPr bwMode="auto">
              <a:xfrm>
                <a:off x="3255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5" name="Rectangle 9"/>
              <p:cNvSpPr>
                <a:spLocks noChangeArrowheads="1"/>
              </p:cNvSpPr>
              <p:nvPr/>
            </p:nvSpPr>
            <p:spPr bwMode="auto">
              <a:xfrm>
                <a:off x="3478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6" name="Rectangle 10"/>
              <p:cNvSpPr>
                <a:spLocks noChangeArrowheads="1"/>
              </p:cNvSpPr>
              <p:nvPr/>
            </p:nvSpPr>
            <p:spPr bwMode="auto">
              <a:xfrm>
                <a:off x="3701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7" name="Rectangle 13"/>
              <p:cNvSpPr>
                <a:spLocks noChangeArrowheads="1"/>
              </p:cNvSpPr>
              <p:nvPr/>
            </p:nvSpPr>
            <p:spPr bwMode="auto">
              <a:xfrm>
                <a:off x="2810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8" name="Rectangle 14"/>
              <p:cNvSpPr>
                <a:spLocks noChangeArrowheads="1"/>
              </p:cNvSpPr>
              <p:nvPr/>
            </p:nvSpPr>
            <p:spPr bwMode="auto">
              <a:xfrm>
                <a:off x="3033" y="2896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9" name="Rectangle 15"/>
              <p:cNvSpPr>
                <a:spLocks noChangeArrowheads="1"/>
              </p:cNvSpPr>
              <p:nvPr/>
            </p:nvSpPr>
            <p:spPr bwMode="auto">
              <a:xfrm>
                <a:off x="3255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0" name="Rectangle 16"/>
              <p:cNvSpPr>
                <a:spLocks noChangeArrowheads="1"/>
              </p:cNvSpPr>
              <p:nvPr/>
            </p:nvSpPr>
            <p:spPr bwMode="auto">
              <a:xfrm>
                <a:off x="3478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1" name="Rectangle 17"/>
              <p:cNvSpPr>
                <a:spLocks noChangeArrowheads="1"/>
              </p:cNvSpPr>
              <p:nvPr/>
            </p:nvSpPr>
            <p:spPr bwMode="auto">
              <a:xfrm>
                <a:off x="3701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2" name="Rectangle 20"/>
              <p:cNvSpPr>
                <a:spLocks noChangeArrowheads="1"/>
              </p:cNvSpPr>
              <p:nvPr/>
            </p:nvSpPr>
            <p:spPr bwMode="auto">
              <a:xfrm>
                <a:off x="2810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3" name="Rectangle 21"/>
              <p:cNvSpPr>
                <a:spLocks noChangeArrowheads="1"/>
              </p:cNvSpPr>
              <p:nvPr/>
            </p:nvSpPr>
            <p:spPr bwMode="auto">
              <a:xfrm>
                <a:off x="3033" y="3116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4" name="Rectangle 22"/>
              <p:cNvSpPr>
                <a:spLocks noChangeArrowheads="1"/>
              </p:cNvSpPr>
              <p:nvPr/>
            </p:nvSpPr>
            <p:spPr bwMode="auto">
              <a:xfrm>
                <a:off x="3255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5" name="Rectangle 23"/>
              <p:cNvSpPr>
                <a:spLocks noChangeArrowheads="1"/>
              </p:cNvSpPr>
              <p:nvPr/>
            </p:nvSpPr>
            <p:spPr bwMode="auto">
              <a:xfrm>
                <a:off x="3478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6" name="Rectangle 24"/>
              <p:cNvSpPr>
                <a:spLocks noChangeArrowheads="1"/>
              </p:cNvSpPr>
              <p:nvPr/>
            </p:nvSpPr>
            <p:spPr bwMode="auto">
              <a:xfrm>
                <a:off x="3701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7" name="Rectangle 27"/>
              <p:cNvSpPr>
                <a:spLocks noChangeArrowheads="1"/>
              </p:cNvSpPr>
              <p:nvPr/>
            </p:nvSpPr>
            <p:spPr bwMode="auto">
              <a:xfrm>
                <a:off x="2810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8" name="Rectangle 28"/>
              <p:cNvSpPr>
                <a:spLocks noChangeArrowheads="1"/>
              </p:cNvSpPr>
              <p:nvPr/>
            </p:nvSpPr>
            <p:spPr bwMode="auto">
              <a:xfrm>
                <a:off x="3033" y="3337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99" name="Rectangle 29"/>
              <p:cNvSpPr>
                <a:spLocks noChangeArrowheads="1"/>
              </p:cNvSpPr>
              <p:nvPr/>
            </p:nvSpPr>
            <p:spPr bwMode="auto">
              <a:xfrm>
                <a:off x="3255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300" name="Rectangle 30"/>
              <p:cNvSpPr>
                <a:spLocks noChangeArrowheads="1"/>
              </p:cNvSpPr>
              <p:nvPr/>
            </p:nvSpPr>
            <p:spPr bwMode="auto">
              <a:xfrm>
                <a:off x="3478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301" name="Rectangle 31"/>
              <p:cNvSpPr>
                <a:spLocks noChangeArrowheads="1"/>
              </p:cNvSpPr>
              <p:nvPr/>
            </p:nvSpPr>
            <p:spPr bwMode="auto">
              <a:xfrm>
                <a:off x="3701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2245" name="Text Box 48"/>
            <p:cNvSpPr txBox="1">
              <a:spLocks noChangeArrowheads="1"/>
            </p:cNvSpPr>
            <p:nvPr/>
          </p:nvSpPr>
          <p:spPr bwMode="auto">
            <a:xfrm>
              <a:off x="2550" y="2393"/>
              <a:ext cx="16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339725" algn="ctr"/>
                  <a:tab pos="687388" algn="ctr"/>
                  <a:tab pos="971550" algn="ctr"/>
                  <a:tab pos="1376363" algn="ctr"/>
                  <a:tab pos="1716088" algn="ctr"/>
                  <a:tab pos="2111375" algn="ctr"/>
                  <a:tab pos="2460625" algn="ctr"/>
                  <a:tab pos="2800350" algn="ctr"/>
                </a:tabLst>
              </a:pPr>
              <a:r>
                <a:rPr lang="en-US" sz="2000" b="0"/>
                <a:t> 	0	1	2	3	4	5  	</a:t>
              </a:r>
            </a:p>
          </p:txBody>
        </p:sp>
        <p:sp>
          <p:nvSpPr>
            <p:cNvPr id="52246" name="Text Box 49"/>
            <p:cNvSpPr txBox="1">
              <a:spLocks noChangeArrowheads="1"/>
            </p:cNvSpPr>
            <p:nvPr/>
          </p:nvSpPr>
          <p:spPr bwMode="auto">
            <a:xfrm>
              <a:off x="2563" y="2558"/>
              <a:ext cx="203" cy="13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0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1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2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3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2000" b="0"/>
                <a:t>4</a:t>
              </a:r>
            </a:p>
            <a:p>
              <a:pPr eaLnBrk="0" hangingPunct="0">
                <a:lnSpc>
                  <a:spcPct val="110000"/>
                </a:lnSpc>
              </a:pPr>
              <a:endParaRPr lang="en-US" sz="2000" b="0"/>
            </a:p>
          </p:txBody>
        </p:sp>
        <p:grpSp>
          <p:nvGrpSpPr>
            <p:cNvPr id="52247" name="Group 121"/>
            <p:cNvGrpSpPr>
              <a:grpSpLocks/>
            </p:cNvGrpSpPr>
            <p:nvPr/>
          </p:nvGrpSpPr>
          <p:grpSpPr bwMode="auto">
            <a:xfrm>
              <a:off x="2780" y="2646"/>
              <a:ext cx="1167" cy="56"/>
              <a:chOff x="2781" y="2646"/>
              <a:chExt cx="1167" cy="56"/>
            </a:xfrm>
          </p:grpSpPr>
          <p:sp>
            <p:nvSpPr>
              <p:cNvPr id="52276" name="Rectangle 115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7" name="Rectangle 116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8" name="Rectangle 117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9" name="Rectangle 118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0" name="Rectangle 119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81" name="Rectangle 120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52248" name="Group 122"/>
            <p:cNvGrpSpPr>
              <a:grpSpLocks/>
            </p:cNvGrpSpPr>
            <p:nvPr/>
          </p:nvGrpSpPr>
          <p:grpSpPr bwMode="auto">
            <a:xfrm>
              <a:off x="2780" y="2860"/>
              <a:ext cx="1167" cy="56"/>
              <a:chOff x="2781" y="2646"/>
              <a:chExt cx="1167" cy="56"/>
            </a:xfrm>
          </p:grpSpPr>
          <p:sp>
            <p:nvSpPr>
              <p:cNvPr id="52270" name="Rectangle 123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1" name="Rectangle 124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2" name="Rectangle 125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3" name="Rectangle 126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4" name="Rectangle 127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75" name="Rectangle 128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52249" name="Group 129"/>
            <p:cNvGrpSpPr>
              <a:grpSpLocks/>
            </p:cNvGrpSpPr>
            <p:nvPr/>
          </p:nvGrpSpPr>
          <p:grpSpPr bwMode="auto">
            <a:xfrm>
              <a:off x="2780" y="3085"/>
              <a:ext cx="1167" cy="56"/>
              <a:chOff x="2781" y="2646"/>
              <a:chExt cx="1167" cy="56"/>
            </a:xfrm>
          </p:grpSpPr>
          <p:sp>
            <p:nvSpPr>
              <p:cNvPr id="52264" name="Rectangle 130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5" name="Rectangle 131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6" name="Rectangle 132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7" name="Rectangle 133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8" name="Rectangle 134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9" name="Rectangle 135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52250" name="Group 136"/>
            <p:cNvGrpSpPr>
              <a:grpSpLocks/>
            </p:cNvGrpSpPr>
            <p:nvPr/>
          </p:nvGrpSpPr>
          <p:grpSpPr bwMode="auto">
            <a:xfrm>
              <a:off x="2780" y="3301"/>
              <a:ext cx="1167" cy="56"/>
              <a:chOff x="2781" y="2646"/>
              <a:chExt cx="1167" cy="56"/>
            </a:xfrm>
          </p:grpSpPr>
          <p:sp>
            <p:nvSpPr>
              <p:cNvPr id="52258" name="Rectangle 137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59" name="Rectangle 138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0" name="Rectangle 139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1" name="Rectangle 140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2" name="Rectangle 141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63" name="Rectangle 142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52251" name="Group 143"/>
            <p:cNvGrpSpPr>
              <a:grpSpLocks/>
            </p:cNvGrpSpPr>
            <p:nvPr/>
          </p:nvGrpSpPr>
          <p:grpSpPr bwMode="auto">
            <a:xfrm>
              <a:off x="2780" y="3523"/>
              <a:ext cx="1167" cy="56"/>
              <a:chOff x="2781" y="2646"/>
              <a:chExt cx="1167" cy="56"/>
            </a:xfrm>
          </p:grpSpPr>
          <p:sp>
            <p:nvSpPr>
              <p:cNvPr id="52252" name="Rectangle 144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53" name="Rectangle 145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54" name="Rectangle 146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55" name="Rectangle 147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56" name="Rectangle 148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57" name="Rectangle 149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grpSp>
        <p:nvGrpSpPr>
          <p:cNvPr id="9" name="Group 173"/>
          <p:cNvGrpSpPr>
            <a:grpSpLocks/>
          </p:cNvGrpSpPr>
          <p:nvPr/>
        </p:nvGrpSpPr>
        <p:grpSpPr bwMode="auto">
          <a:xfrm>
            <a:off x="3978275" y="2400300"/>
            <a:ext cx="4756150" cy="490538"/>
            <a:chOff x="2506" y="1512"/>
            <a:chExt cx="2996" cy="309"/>
          </a:xfrm>
        </p:grpSpPr>
        <p:sp>
          <p:nvSpPr>
            <p:cNvPr id="52231" name="Line 172"/>
            <p:cNvSpPr>
              <a:spLocks noChangeShapeType="1"/>
            </p:cNvSpPr>
            <p:nvPr/>
          </p:nvSpPr>
          <p:spPr bwMode="auto">
            <a:xfrm>
              <a:off x="2757" y="1791"/>
              <a:ext cx="2010" cy="0"/>
            </a:xfrm>
            <a:prstGeom prst="line">
              <a:avLst/>
            </a:prstGeom>
            <a:noFill/>
            <a:ln w="12700" cap="sq">
              <a:solidFill>
                <a:srgbClr val="CCFF99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32" name="Text Box 150"/>
            <p:cNvSpPr txBox="1">
              <a:spLocks noChangeArrowheads="1"/>
            </p:cNvSpPr>
            <p:nvPr/>
          </p:nvSpPr>
          <p:spPr bwMode="auto">
            <a:xfrm>
              <a:off x="2506" y="1512"/>
              <a:ext cx="299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339725" algn="ctr"/>
                  <a:tab pos="687388" algn="ctr"/>
                  <a:tab pos="971550" algn="ctr"/>
                  <a:tab pos="1376363" algn="ctr"/>
                  <a:tab pos="1716088" algn="ctr"/>
                  <a:tab pos="2057400" algn="ctr"/>
                  <a:tab pos="2460625" algn="ctr"/>
                  <a:tab pos="2800350" algn="ctr"/>
                  <a:tab pos="3143250" algn="ctr"/>
                  <a:tab pos="3486150" algn="ctr"/>
                </a:tabLst>
              </a:pPr>
              <a:r>
                <a:rPr lang="en-US" sz="2000" b="0"/>
                <a:t> 	0	1	2	3	4	5	6	7	8	9  	</a:t>
              </a:r>
            </a:p>
          </p:txBody>
        </p:sp>
        <p:grpSp>
          <p:nvGrpSpPr>
            <p:cNvPr id="52233" name="Group 151"/>
            <p:cNvGrpSpPr>
              <a:grpSpLocks/>
            </p:cNvGrpSpPr>
            <p:nvPr/>
          </p:nvGrpSpPr>
          <p:grpSpPr bwMode="auto">
            <a:xfrm>
              <a:off x="2736" y="1765"/>
              <a:ext cx="1167" cy="56"/>
              <a:chOff x="2781" y="2646"/>
              <a:chExt cx="1167" cy="56"/>
            </a:xfrm>
          </p:grpSpPr>
          <p:sp>
            <p:nvSpPr>
              <p:cNvPr id="52238" name="Rectangle 152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39" name="Rectangle 153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40" name="Rectangle 154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41" name="Rectangle 155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42" name="Rectangle 156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2243" name="Rectangle 157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2234" name="Rectangle 167"/>
            <p:cNvSpPr>
              <a:spLocks noChangeArrowheads="1"/>
            </p:cNvSpPr>
            <p:nvPr/>
          </p:nvSpPr>
          <p:spPr bwMode="auto">
            <a:xfrm>
              <a:off x="4513" y="1763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35" name="Rectangle 169"/>
            <p:cNvSpPr>
              <a:spLocks noChangeArrowheads="1"/>
            </p:cNvSpPr>
            <p:nvPr/>
          </p:nvSpPr>
          <p:spPr bwMode="auto">
            <a:xfrm>
              <a:off x="4069" y="1763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36" name="Rectangle 170"/>
            <p:cNvSpPr>
              <a:spLocks noChangeArrowheads="1"/>
            </p:cNvSpPr>
            <p:nvPr/>
          </p:nvSpPr>
          <p:spPr bwMode="auto">
            <a:xfrm>
              <a:off x="4291" y="1763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37" name="Rectangle 171"/>
            <p:cNvSpPr>
              <a:spLocks noChangeArrowheads="1"/>
            </p:cNvSpPr>
            <p:nvPr/>
          </p:nvSpPr>
          <p:spPr bwMode="auto">
            <a:xfrm>
              <a:off x="4735" y="1763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Dependences 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True dependence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a 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=  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Anti dependence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=  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a  =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Output dependence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a 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a 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Definition: </a:t>
            </a:r>
            <a:br>
              <a:rPr lang="en-US" sz="1800" smtClean="0"/>
            </a:br>
            <a:r>
              <a:rPr lang="en-US" sz="1800" smtClean="0"/>
              <a:t>Data dependence exists for a dynamic instance i and j iff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either i or j is a write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i and j refer to the same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i executes before j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How about array accesses within loops?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6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6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6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Why Parallelism</a:t>
            </a:r>
          </a:p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Parallel Execution</a:t>
            </a:r>
          </a:p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Parallelizing Compilers</a:t>
            </a:r>
          </a:p>
          <a:p>
            <a:pPr eaLnBrk="1" hangingPunct="1"/>
            <a:r>
              <a:rPr lang="en-US" b="1" dirty="0" smtClean="0"/>
              <a:t>Dependence Analysis</a:t>
            </a:r>
          </a:p>
          <a:p>
            <a:pPr eaLnBrk="1" hangingPunct="1"/>
            <a:r>
              <a:rPr lang="en-US" dirty="0" smtClean="0"/>
              <a:t>Increasing Parallelization Opportunities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Line 123"/>
          <p:cNvSpPr>
            <a:spLocks noChangeShapeType="1"/>
          </p:cNvSpPr>
          <p:nvPr/>
        </p:nvSpPr>
        <p:spPr bwMode="auto">
          <a:xfrm>
            <a:off x="2003425" y="2808288"/>
            <a:ext cx="1774825" cy="3175"/>
          </a:xfrm>
          <a:prstGeom prst="line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Accesses in a loop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1338" y="1193800"/>
            <a:ext cx="4373562" cy="94138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A[I] = A[I] + 1</a:t>
            </a:r>
          </a:p>
          <a:p>
            <a:pPr eaLnBrk="1" hangingPunct="1"/>
            <a:endParaRPr lang="en-US" smtClean="0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>
            <a:off x="4598988" y="2808288"/>
            <a:ext cx="4243387" cy="4762"/>
          </a:xfrm>
          <a:prstGeom prst="line">
            <a:avLst/>
          </a:prstGeom>
          <a:noFill/>
          <a:ln w="12700" cap="sq">
            <a:solidFill>
              <a:srgbClr val="CCFF99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4176713" y="2374900"/>
            <a:ext cx="56705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057400" algn="ctr"/>
                <a:tab pos="2460625" algn="ctr"/>
                <a:tab pos="2800350" algn="ctr"/>
                <a:tab pos="3143250" algn="ctr"/>
                <a:tab pos="3486150" algn="ctr"/>
                <a:tab pos="3829050" algn="ctr"/>
                <a:tab pos="4171950" algn="ctr"/>
                <a:tab pos="45148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	6	7	8	9	10	11	12  	</a:t>
            </a: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45656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562292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63293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49180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52705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9" name="Rectangle 12"/>
          <p:cNvSpPr>
            <a:spLocks noChangeArrowheads="1"/>
          </p:cNvSpPr>
          <p:nvPr/>
        </p:nvSpPr>
        <p:spPr bwMode="auto">
          <a:xfrm>
            <a:off x="59753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0" name="Rectangle 13"/>
          <p:cNvSpPr>
            <a:spLocks noChangeArrowheads="1"/>
          </p:cNvSpPr>
          <p:nvPr/>
        </p:nvSpPr>
        <p:spPr bwMode="auto">
          <a:xfrm>
            <a:off x="738663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1" name="Rectangle 14"/>
          <p:cNvSpPr>
            <a:spLocks noChangeArrowheads="1"/>
          </p:cNvSpPr>
          <p:nvPr/>
        </p:nvSpPr>
        <p:spPr bwMode="auto">
          <a:xfrm>
            <a:off x="668178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2" name="Rectangle 15"/>
          <p:cNvSpPr>
            <a:spLocks noChangeArrowheads="1"/>
          </p:cNvSpPr>
          <p:nvPr/>
        </p:nvSpPr>
        <p:spPr bwMode="auto">
          <a:xfrm>
            <a:off x="703421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3" name="Rectangle 16"/>
          <p:cNvSpPr>
            <a:spLocks noChangeArrowheads="1"/>
          </p:cNvSpPr>
          <p:nvPr/>
        </p:nvSpPr>
        <p:spPr bwMode="auto">
          <a:xfrm>
            <a:off x="77390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4" name="Rectangle 17"/>
          <p:cNvSpPr>
            <a:spLocks noChangeArrowheads="1"/>
          </p:cNvSpPr>
          <p:nvPr/>
        </p:nvSpPr>
        <p:spPr bwMode="auto">
          <a:xfrm>
            <a:off x="84359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80835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87884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7" name="Text Box 64"/>
          <p:cNvSpPr txBox="1">
            <a:spLocks noChangeArrowheads="1"/>
          </p:cNvSpPr>
          <p:nvPr/>
        </p:nvSpPr>
        <p:spPr bwMode="auto">
          <a:xfrm>
            <a:off x="1581150" y="2366963"/>
            <a:ext cx="26447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  	</a:t>
            </a:r>
          </a:p>
        </p:txBody>
      </p:sp>
      <p:sp>
        <p:nvSpPr>
          <p:cNvPr id="55318" name="Oval 67"/>
          <p:cNvSpPr>
            <a:spLocks noChangeArrowheads="1"/>
          </p:cNvSpPr>
          <p:nvPr/>
        </p:nvSpPr>
        <p:spPr bwMode="auto">
          <a:xfrm>
            <a:off x="195897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19" name="Oval 68"/>
          <p:cNvSpPr>
            <a:spLocks noChangeArrowheads="1"/>
          </p:cNvSpPr>
          <p:nvPr/>
        </p:nvSpPr>
        <p:spPr bwMode="auto">
          <a:xfrm>
            <a:off x="231140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20" name="Oval 69"/>
          <p:cNvSpPr>
            <a:spLocks noChangeArrowheads="1"/>
          </p:cNvSpPr>
          <p:nvPr/>
        </p:nvSpPr>
        <p:spPr bwMode="auto">
          <a:xfrm>
            <a:off x="266382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21" name="Oval 70"/>
          <p:cNvSpPr>
            <a:spLocks noChangeArrowheads="1"/>
          </p:cNvSpPr>
          <p:nvPr/>
        </p:nvSpPr>
        <p:spPr bwMode="auto">
          <a:xfrm>
            <a:off x="301625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22" name="Oval 71"/>
          <p:cNvSpPr>
            <a:spLocks noChangeArrowheads="1"/>
          </p:cNvSpPr>
          <p:nvPr/>
        </p:nvSpPr>
        <p:spPr bwMode="auto">
          <a:xfrm>
            <a:off x="3370263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23" name="Oval 72"/>
          <p:cNvSpPr>
            <a:spLocks noChangeArrowheads="1"/>
          </p:cNvSpPr>
          <p:nvPr/>
        </p:nvSpPr>
        <p:spPr bwMode="auto">
          <a:xfrm>
            <a:off x="3722688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24" name="Text Box 124"/>
          <p:cNvSpPr txBox="1">
            <a:spLocks noChangeArrowheads="1"/>
          </p:cNvSpPr>
          <p:nvPr/>
        </p:nvSpPr>
        <p:spPr bwMode="auto">
          <a:xfrm>
            <a:off x="2081213" y="2081213"/>
            <a:ext cx="180975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Iteration Space</a:t>
            </a:r>
          </a:p>
        </p:txBody>
      </p:sp>
      <p:sp>
        <p:nvSpPr>
          <p:cNvPr id="55325" name="Text Box 125"/>
          <p:cNvSpPr txBox="1">
            <a:spLocks noChangeArrowheads="1"/>
          </p:cNvSpPr>
          <p:nvPr/>
        </p:nvSpPr>
        <p:spPr bwMode="auto">
          <a:xfrm>
            <a:off x="6115050" y="2081213"/>
            <a:ext cx="1392238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Data 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Group 78"/>
          <p:cNvGrpSpPr>
            <a:grpSpLocks/>
          </p:cNvGrpSpPr>
          <p:nvPr/>
        </p:nvGrpSpPr>
        <p:grpSpPr bwMode="auto">
          <a:xfrm>
            <a:off x="1820863" y="2422525"/>
            <a:ext cx="7165975" cy="4435475"/>
            <a:chOff x="1147" y="1526"/>
            <a:chExt cx="4514" cy="2794"/>
          </a:xfrm>
        </p:grpSpPr>
        <p:grpSp>
          <p:nvGrpSpPr>
            <p:cNvPr id="56403" name="Group 2"/>
            <p:cNvGrpSpPr>
              <a:grpSpLocks/>
            </p:cNvGrpSpPr>
            <p:nvPr/>
          </p:nvGrpSpPr>
          <p:grpSpPr bwMode="auto">
            <a:xfrm>
              <a:off x="2770" y="1526"/>
              <a:ext cx="2891" cy="2787"/>
              <a:chOff x="2770" y="766"/>
              <a:chExt cx="2891" cy="2787"/>
            </a:xfrm>
          </p:grpSpPr>
          <p:sp>
            <p:nvSpPr>
              <p:cNvPr id="56407" name="Rectangle 3"/>
              <p:cNvSpPr>
                <a:spLocks noChangeArrowheads="1"/>
              </p:cNvSpPr>
              <p:nvPr/>
            </p:nvSpPr>
            <p:spPr bwMode="auto">
              <a:xfrm>
                <a:off x="277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6408" name="Rectangle 4"/>
              <p:cNvSpPr>
                <a:spLocks noChangeArrowheads="1"/>
              </p:cNvSpPr>
              <p:nvPr/>
            </p:nvSpPr>
            <p:spPr bwMode="auto">
              <a:xfrm>
                <a:off x="3215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6409" name="Rectangle 5"/>
              <p:cNvSpPr>
                <a:spLocks noChangeArrowheads="1"/>
              </p:cNvSpPr>
              <p:nvPr/>
            </p:nvSpPr>
            <p:spPr bwMode="auto">
              <a:xfrm>
                <a:off x="366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6410" name="Rectangle 6"/>
              <p:cNvSpPr>
                <a:spLocks noChangeArrowheads="1"/>
              </p:cNvSpPr>
              <p:nvPr/>
            </p:nvSpPr>
            <p:spPr bwMode="auto">
              <a:xfrm>
                <a:off x="410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6411" name="Rectangle 7"/>
              <p:cNvSpPr>
                <a:spLocks noChangeArrowheads="1"/>
              </p:cNvSpPr>
              <p:nvPr/>
            </p:nvSpPr>
            <p:spPr bwMode="auto">
              <a:xfrm>
                <a:off x="499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6412" name="Rectangle 8"/>
              <p:cNvSpPr>
                <a:spLocks noChangeArrowheads="1"/>
              </p:cNvSpPr>
              <p:nvPr/>
            </p:nvSpPr>
            <p:spPr bwMode="auto">
              <a:xfrm>
                <a:off x="4551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6413" name="Rectangle 9"/>
              <p:cNvSpPr>
                <a:spLocks noChangeArrowheads="1"/>
              </p:cNvSpPr>
              <p:nvPr/>
            </p:nvSpPr>
            <p:spPr bwMode="auto">
              <a:xfrm>
                <a:off x="5442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6404" name="Rectangle 10"/>
            <p:cNvSpPr>
              <a:spLocks noChangeArrowheads="1"/>
            </p:cNvSpPr>
            <p:nvPr/>
          </p:nvSpPr>
          <p:spPr bwMode="auto">
            <a:xfrm>
              <a:off x="1147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405" name="Rectangle 11"/>
            <p:cNvSpPr>
              <a:spLocks noChangeArrowheads="1"/>
            </p:cNvSpPr>
            <p:nvPr/>
          </p:nvSpPr>
          <p:spPr bwMode="auto">
            <a:xfrm>
              <a:off x="1569" y="1533"/>
              <a:ext cx="219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406" name="Rectangle 12"/>
            <p:cNvSpPr>
              <a:spLocks noChangeArrowheads="1"/>
            </p:cNvSpPr>
            <p:nvPr/>
          </p:nvSpPr>
          <p:spPr bwMode="auto">
            <a:xfrm>
              <a:off x="2030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6324" name="Line 13"/>
          <p:cNvSpPr>
            <a:spLocks noChangeShapeType="1"/>
          </p:cNvSpPr>
          <p:nvPr/>
        </p:nvSpPr>
        <p:spPr bwMode="auto">
          <a:xfrm>
            <a:off x="2003425" y="2808288"/>
            <a:ext cx="1774825" cy="3175"/>
          </a:xfrm>
          <a:prstGeom prst="line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Accesses in a loop</a:t>
            </a:r>
          </a:p>
        </p:txBody>
      </p:sp>
      <p:sp>
        <p:nvSpPr>
          <p:cNvPr id="5632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340225" y="1193800"/>
            <a:ext cx="4422775" cy="94138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A[I] = A[I] + 1</a:t>
            </a:r>
          </a:p>
          <a:p>
            <a:pPr eaLnBrk="1" hangingPunct="1"/>
            <a:endParaRPr lang="en-US" smtClean="0"/>
          </a:p>
        </p:txBody>
      </p:sp>
      <p:sp>
        <p:nvSpPr>
          <p:cNvPr id="56327" name="Line 16"/>
          <p:cNvSpPr>
            <a:spLocks noChangeShapeType="1"/>
          </p:cNvSpPr>
          <p:nvPr/>
        </p:nvSpPr>
        <p:spPr bwMode="auto">
          <a:xfrm>
            <a:off x="4598988" y="2808288"/>
            <a:ext cx="4243387" cy="4762"/>
          </a:xfrm>
          <a:prstGeom prst="line">
            <a:avLst/>
          </a:prstGeom>
          <a:noFill/>
          <a:ln w="12700" cap="sq">
            <a:solidFill>
              <a:srgbClr val="CCFF99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8" name="Text Box 17"/>
          <p:cNvSpPr txBox="1">
            <a:spLocks noChangeArrowheads="1"/>
          </p:cNvSpPr>
          <p:nvPr/>
        </p:nvSpPr>
        <p:spPr bwMode="auto">
          <a:xfrm>
            <a:off x="4176713" y="2374900"/>
            <a:ext cx="56705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057400" algn="ctr"/>
                <a:tab pos="2460625" algn="ctr"/>
                <a:tab pos="2800350" algn="ctr"/>
                <a:tab pos="3143250" algn="ctr"/>
                <a:tab pos="3486150" algn="ctr"/>
                <a:tab pos="3829050" algn="ctr"/>
                <a:tab pos="4171950" algn="ctr"/>
                <a:tab pos="45148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	6	7	8	9	10	11	12  	</a:t>
            </a:r>
          </a:p>
        </p:txBody>
      </p:sp>
      <p:sp>
        <p:nvSpPr>
          <p:cNvPr id="56329" name="Rectangle 18"/>
          <p:cNvSpPr>
            <a:spLocks noChangeArrowheads="1"/>
          </p:cNvSpPr>
          <p:nvPr/>
        </p:nvSpPr>
        <p:spPr bwMode="auto">
          <a:xfrm>
            <a:off x="45656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Rectangle 19"/>
          <p:cNvSpPr>
            <a:spLocks noChangeArrowheads="1"/>
          </p:cNvSpPr>
          <p:nvPr/>
        </p:nvSpPr>
        <p:spPr bwMode="auto">
          <a:xfrm>
            <a:off x="562292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1" name="Rectangle 20"/>
          <p:cNvSpPr>
            <a:spLocks noChangeArrowheads="1"/>
          </p:cNvSpPr>
          <p:nvPr/>
        </p:nvSpPr>
        <p:spPr bwMode="auto">
          <a:xfrm>
            <a:off x="63293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2" name="Rectangle 21"/>
          <p:cNvSpPr>
            <a:spLocks noChangeArrowheads="1"/>
          </p:cNvSpPr>
          <p:nvPr/>
        </p:nvSpPr>
        <p:spPr bwMode="auto">
          <a:xfrm>
            <a:off x="49180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3" name="Rectangle 22"/>
          <p:cNvSpPr>
            <a:spLocks noChangeArrowheads="1"/>
          </p:cNvSpPr>
          <p:nvPr/>
        </p:nvSpPr>
        <p:spPr bwMode="auto">
          <a:xfrm>
            <a:off x="52705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4" name="Rectangle 23"/>
          <p:cNvSpPr>
            <a:spLocks noChangeArrowheads="1"/>
          </p:cNvSpPr>
          <p:nvPr/>
        </p:nvSpPr>
        <p:spPr bwMode="auto">
          <a:xfrm>
            <a:off x="59753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5" name="Rectangle 24"/>
          <p:cNvSpPr>
            <a:spLocks noChangeArrowheads="1"/>
          </p:cNvSpPr>
          <p:nvPr/>
        </p:nvSpPr>
        <p:spPr bwMode="auto">
          <a:xfrm>
            <a:off x="738663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6" name="Rectangle 25"/>
          <p:cNvSpPr>
            <a:spLocks noChangeArrowheads="1"/>
          </p:cNvSpPr>
          <p:nvPr/>
        </p:nvSpPr>
        <p:spPr bwMode="auto">
          <a:xfrm>
            <a:off x="668178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7" name="Rectangle 26"/>
          <p:cNvSpPr>
            <a:spLocks noChangeArrowheads="1"/>
          </p:cNvSpPr>
          <p:nvPr/>
        </p:nvSpPr>
        <p:spPr bwMode="auto">
          <a:xfrm>
            <a:off x="703421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8" name="Rectangle 27"/>
          <p:cNvSpPr>
            <a:spLocks noChangeArrowheads="1"/>
          </p:cNvSpPr>
          <p:nvPr/>
        </p:nvSpPr>
        <p:spPr bwMode="auto">
          <a:xfrm>
            <a:off x="77390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9" name="Rectangle 28"/>
          <p:cNvSpPr>
            <a:spLocks noChangeArrowheads="1"/>
          </p:cNvSpPr>
          <p:nvPr/>
        </p:nvSpPr>
        <p:spPr bwMode="auto">
          <a:xfrm>
            <a:off x="84359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0" name="Rectangle 29"/>
          <p:cNvSpPr>
            <a:spLocks noChangeArrowheads="1"/>
          </p:cNvSpPr>
          <p:nvPr/>
        </p:nvSpPr>
        <p:spPr bwMode="auto">
          <a:xfrm>
            <a:off x="80835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1" name="Rectangle 30"/>
          <p:cNvSpPr>
            <a:spLocks noChangeArrowheads="1"/>
          </p:cNvSpPr>
          <p:nvPr/>
        </p:nvSpPr>
        <p:spPr bwMode="auto">
          <a:xfrm>
            <a:off x="87884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2" name="Text Box 31"/>
          <p:cNvSpPr txBox="1">
            <a:spLocks noChangeArrowheads="1"/>
          </p:cNvSpPr>
          <p:nvPr/>
        </p:nvSpPr>
        <p:spPr bwMode="auto">
          <a:xfrm>
            <a:off x="1581150" y="2366963"/>
            <a:ext cx="26447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  	</a:t>
            </a:r>
          </a:p>
        </p:txBody>
      </p:sp>
      <p:sp>
        <p:nvSpPr>
          <p:cNvPr id="56343" name="Oval 32"/>
          <p:cNvSpPr>
            <a:spLocks noChangeArrowheads="1"/>
          </p:cNvSpPr>
          <p:nvPr/>
        </p:nvSpPr>
        <p:spPr bwMode="auto">
          <a:xfrm>
            <a:off x="195897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4" name="Oval 33"/>
          <p:cNvSpPr>
            <a:spLocks noChangeArrowheads="1"/>
          </p:cNvSpPr>
          <p:nvPr/>
        </p:nvSpPr>
        <p:spPr bwMode="auto">
          <a:xfrm>
            <a:off x="231140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5" name="Oval 34"/>
          <p:cNvSpPr>
            <a:spLocks noChangeArrowheads="1"/>
          </p:cNvSpPr>
          <p:nvPr/>
        </p:nvSpPr>
        <p:spPr bwMode="auto">
          <a:xfrm>
            <a:off x="266382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6" name="Oval 35"/>
          <p:cNvSpPr>
            <a:spLocks noChangeArrowheads="1"/>
          </p:cNvSpPr>
          <p:nvPr/>
        </p:nvSpPr>
        <p:spPr bwMode="auto">
          <a:xfrm>
            <a:off x="301625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7" name="Oval 36"/>
          <p:cNvSpPr>
            <a:spLocks noChangeArrowheads="1"/>
          </p:cNvSpPr>
          <p:nvPr/>
        </p:nvSpPr>
        <p:spPr bwMode="auto">
          <a:xfrm>
            <a:off x="3370263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8" name="Oval 37"/>
          <p:cNvSpPr>
            <a:spLocks noChangeArrowheads="1"/>
          </p:cNvSpPr>
          <p:nvPr/>
        </p:nvSpPr>
        <p:spPr bwMode="auto">
          <a:xfrm>
            <a:off x="3722688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49" name="Text Box 38"/>
          <p:cNvSpPr txBox="1">
            <a:spLocks noChangeArrowheads="1"/>
          </p:cNvSpPr>
          <p:nvPr/>
        </p:nvSpPr>
        <p:spPr bwMode="auto">
          <a:xfrm>
            <a:off x="2081213" y="2081213"/>
            <a:ext cx="180975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Iteration Space</a:t>
            </a:r>
          </a:p>
        </p:txBody>
      </p:sp>
      <p:sp>
        <p:nvSpPr>
          <p:cNvPr id="56350" name="Text Box 39"/>
          <p:cNvSpPr txBox="1">
            <a:spLocks noChangeArrowheads="1"/>
          </p:cNvSpPr>
          <p:nvPr/>
        </p:nvSpPr>
        <p:spPr bwMode="auto">
          <a:xfrm>
            <a:off x="6115050" y="2081213"/>
            <a:ext cx="1392238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Data Space</a:t>
            </a:r>
          </a:p>
        </p:txBody>
      </p:sp>
      <p:sp>
        <p:nvSpPr>
          <p:cNvPr id="56351" name="Text Box 40"/>
          <p:cNvSpPr txBox="1">
            <a:spLocks noChangeArrowheads="1"/>
          </p:cNvSpPr>
          <p:nvPr/>
        </p:nvSpPr>
        <p:spPr bwMode="auto">
          <a:xfrm>
            <a:off x="69850" y="3028950"/>
            <a:ext cx="1263650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6352" name="Oval 41"/>
          <p:cNvSpPr>
            <a:spLocks noChangeArrowheads="1"/>
          </p:cNvSpPr>
          <p:nvPr/>
        </p:nvSpPr>
        <p:spPr bwMode="auto">
          <a:xfrm>
            <a:off x="1965325" y="3251200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53" name="Rectangle 42"/>
          <p:cNvSpPr>
            <a:spLocks noChangeArrowheads="1"/>
          </p:cNvSpPr>
          <p:nvPr/>
        </p:nvSpPr>
        <p:spPr bwMode="auto">
          <a:xfrm>
            <a:off x="4564063" y="325120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54" name="Rectangle 43"/>
          <p:cNvSpPr>
            <a:spLocks noChangeArrowheads="1"/>
          </p:cNvSpPr>
          <p:nvPr/>
        </p:nvSpPr>
        <p:spPr bwMode="auto">
          <a:xfrm>
            <a:off x="4564063" y="35337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55" name="Text Box 44"/>
          <p:cNvSpPr txBox="1">
            <a:spLocks noChangeArrowheads="1"/>
          </p:cNvSpPr>
          <p:nvPr/>
        </p:nvSpPr>
        <p:spPr bwMode="auto">
          <a:xfrm>
            <a:off x="68263" y="3654425"/>
            <a:ext cx="1263650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6356" name="Oval 45"/>
          <p:cNvSpPr>
            <a:spLocks noChangeArrowheads="1"/>
          </p:cNvSpPr>
          <p:nvPr/>
        </p:nvSpPr>
        <p:spPr bwMode="auto">
          <a:xfrm>
            <a:off x="2312988" y="3876675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57" name="Rectangle 46"/>
          <p:cNvSpPr>
            <a:spLocks noChangeArrowheads="1"/>
          </p:cNvSpPr>
          <p:nvPr/>
        </p:nvSpPr>
        <p:spPr bwMode="auto">
          <a:xfrm>
            <a:off x="4911725" y="38766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58" name="Rectangle 47"/>
          <p:cNvSpPr>
            <a:spLocks noChangeArrowheads="1"/>
          </p:cNvSpPr>
          <p:nvPr/>
        </p:nvSpPr>
        <p:spPr bwMode="auto">
          <a:xfrm>
            <a:off x="4911725" y="415925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59" name="Text Box 48"/>
          <p:cNvSpPr txBox="1">
            <a:spLocks noChangeArrowheads="1"/>
          </p:cNvSpPr>
          <p:nvPr/>
        </p:nvSpPr>
        <p:spPr bwMode="auto">
          <a:xfrm>
            <a:off x="68263" y="4311650"/>
            <a:ext cx="1263650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6360" name="Oval 49"/>
          <p:cNvSpPr>
            <a:spLocks noChangeArrowheads="1"/>
          </p:cNvSpPr>
          <p:nvPr/>
        </p:nvSpPr>
        <p:spPr bwMode="auto">
          <a:xfrm>
            <a:off x="2643188" y="4533900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1" name="Rectangle 50"/>
          <p:cNvSpPr>
            <a:spLocks noChangeArrowheads="1"/>
          </p:cNvSpPr>
          <p:nvPr/>
        </p:nvSpPr>
        <p:spPr bwMode="auto">
          <a:xfrm>
            <a:off x="5241925" y="453390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2" name="Rectangle 51"/>
          <p:cNvSpPr>
            <a:spLocks noChangeArrowheads="1"/>
          </p:cNvSpPr>
          <p:nvPr/>
        </p:nvSpPr>
        <p:spPr bwMode="auto">
          <a:xfrm>
            <a:off x="5241925" y="48164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3" name="Text Box 52"/>
          <p:cNvSpPr txBox="1">
            <a:spLocks noChangeArrowheads="1"/>
          </p:cNvSpPr>
          <p:nvPr/>
        </p:nvSpPr>
        <p:spPr bwMode="auto">
          <a:xfrm>
            <a:off x="68263" y="4897438"/>
            <a:ext cx="1263650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6364" name="Oval 53"/>
          <p:cNvSpPr>
            <a:spLocks noChangeArrowheads="1"/>
          </p:cNvSpPr>
          <p:nvPr/>
        </p:nvSpPr>
        <p:spPr bwMode="auto">
          <a:xfrm>
            <a:off x="2981325" y="51196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5" name="Rectangle 54"/>
          <p:cNvSpPr>
            <a:spLocks noChangeArrowheads="1"/>
          </p:cNvSpPr>
          <p:nvPr/>
        </p:nvSpPr>
        <p:spPr bwMode="auto">
          <a:xfrm>
            <a:off x="5580063" y="511968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6" name="Rectangle 55"/>
          <p:cNvSpPr>
            <a:spLocks noChangeArrowheads="1"/>
          </p:cNvSpPr>
          <p:nvPr/>
        </p:nvSpPr>
        <p:spPr bwMode="auto">
          <a:xfrm>
            <a:off x="5580063" y="54022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7" name="Text Box 56"/>
          <p:cNvSpPr txBox="1">
            <a:spLocks noChangeArrowheads="1"/>
          </p:cNvSpPr>
          <p:nvPr/>
        </p:nvSpPr>
        <p:spPr bwMode="auto">
          <a:xfrm>
            <a:off x="66675" y="5522913"/>
            <a:ext cx="1263650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6368" name="Oval 57"/>
          <p:cNvSpPr>
            <a:spLocks noChangeArrowheads="1"/>
          </p:cNvSpPr>
          <p:nvPr/>
        </p:nvSpPr>
        <p:spPr bwMode="auto">
          <a:xfrm>
            <a:off x="3321050" y="5745163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69" name="Rectangle 58"/>
          <p:cNvSpPr>
            <a:spLocks noChangeArrowheads="1"/>
          </p:cNvSpPr>
          <p:nvPr/>
        </p:nvSpPr>
        <p:spPr bwMode="auto">
          <a:xfrm>
            <a:off x="5919788" y="57451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70" name="Rectangle 59"/>
          <p:cNvSpPr>
            <a:spLocks noChangeArrowheads="1"/>
          </p:cNvSpPr>
          <p:nvPr/>
        </p:nvSpPr>
        <p:spPr bwMode="auto">
          <a:xfrm>
            <a:off x="5919788" y="60277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71" name="Text Box 60"/>
          <p:cNvSpPr txBox="1">
            <a:spLocks noChangeArrowheads="1"/>
          </p:cNvSpPr>
          <p:nvPr/>
        </p:nvSpPr>
        <p:spPr bwMode="auto">
          <a:xfrm>
            <a:off x="66675" y="6180138"/>
            <a:ext cx="1263650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6372" name="Oval 61"/>
          <p:cNvSpPr>
            <a:spLocks noChangeArrowheads="1"/>
          </p:cNvSpPr>
          <p:nvPr/>
        </p:nvSpPr>
        <p:spPr bwMode="auto">
          <a:xfrm>
            <a:off x="3660775" y="64023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73" name="Rectangle 62"/>
          <p:cNvSpPr>
            <a:spLocks noChangeArrowheads="1"/>
          </p:cNvSpPr>
          <p:nvPr/>
        </p:nvSpPr>
        <p:spPr bwMode="auto">
          <a:xfrm>
            <a:off x="6259513" y="640238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74" name="Rectangle 63"/>
          <p:cNvSpPr>
            <a:spLocks noChangeArrowheads="1"/>
          </p:cNvSpPr>
          <p:nvPr/>
        </p:nvSpPr>
        <p:spPr bwMode="auto">
          <a:xfrm>
            <a:off x="6259513" y="66849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75" name="Line 64"/>
          <p:cNvSpPr>
            <a:spLocks noChangeShapeType="1"/>
          </p:cNvSpPr>
          <p:nvPr/>
        </p:nvSpPr>
        <p:spPr bwMode="auto">
          <a:xfrm>
            <a:off x="0" y="373062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76" name="Line 65"/>
          <p:cNvSpPr>
            <a:spLocks noChangeShapeType="1"/>
          </p:cNvSpPr>
          <p:nvPr/>
        </p:nvSpPr>
        <p:spPr bwMode="auto">
          <a:xfrm>
            <a:off x="0" y="436086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77" name="Line 66"/>
          <p:cNvSpPr>
            <a:spLocks noChangeShapeType="1"/>
          </p:cNvSpPr>
          <p:nvPr/>
        </p:nvSpPr>
        <p:spPr bwMode="auto">
          <a:xfrm>
            <a:off x="0" y="31019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78" name="Line 67"/>
          <p:cNvSpPr>
            <a:spLocks noChangeShapeType="1"/>
          </p:cNvSpPr>
          <p:nvPr/>
        </p:nvSpPr>
        <p:spPr bwMode="auto">
          <a:xfrm>
            <a:off x="0" y="4991100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79" name="Line 68"/>
          <p:cNvSpPr>
            <a:spLocks noChangeShapeType="1"/>
          </p:cNvSpPr>
          <p:nvPr/>
        </p:nvSpPr>
        <p:spPr bwMode="auto">
          <a:xfrm>
            <a:off x="0" y="5621338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80" name="Line 69"/>
          <p:cNvSpPr>
            <a:spLocks noChangeShapeType="1"/>
          </p:cNvSpPr>
          <p:nvPr/>
        </p:nvSpPr>
        <p:spPr bwMode="auto">
          <a:xfrm>
            <a:off x="0" y="62515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81" name="Line 70"/>
          <p:cNvSpPr>
            <a:spLocks noChangeShapeType="1"/>
          </p:cNvSpPr>
          <p:nvPr/>
        </p:nvSpPr>
        <p:spPr bwMode="auto">
          <a:xfrm>
            <a:off x="0" y="688181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608513" y="3340100"/>
            <a:ext cx="1695450" cy="3344863"/>
            <a:chOff x="2903" y="2104"/>
            <a:chExt cx="1068" cy="2107"/>
          </a:xfrm>
        </p:grpSpPr>
        <p:cxnSp>
          <p:nvCxnSpPr>
            <p:cNvPr id="56397" name="AutoShape 71"/>
            <p:cNvCxnSpPr>
              <a:cxnSpLocks noChangeShapeType="1"/>
              <a:stCxn id="56353" idx="2"/>
              <a:endCxn id="56354" idx="0"/>
            </p:cNvCxnSpPr>
            <p:nvPr/>
          </p:nvCxnSpPr>
          <p:spPr bwMode="auto">
            <a:xfrm>
              <a:off x="2903" y="2104"/>
              <a:ext cx="0" cy="12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8" name="AutoShape 72"/>
            <p:cNvCxnSpPr>
              <a:cxnSpLocks noChangeShapeType="1"/>
              <a:stCxn id="56357" idx="2"/>
              <a:endCxn id="56358" idx="0"/>
            </p:cNvCxnSpPr>
            <p:nvPr/>
          </p:nvCxnSpPr>
          <p:spPr bwMode="auto">
            <a:xfrm>
              <a:off x="3122" y="2498"/>
              <a:ext cx="0" cy="12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9" name="AutoShape 73"/>
            <p:cNvCxnSpPr>
              <a:cxnSpLocks noChangeShapeType="1"/>
              <a:stCxn id="56361" idx="2"/>
              <a:endCxn id="56362" idx="0"/>
            </p:cNvCxnSpPr>
            <p:nvPr/>
          </p:nvCxnSpPr>
          <p:spPr bwMode="auto">
            <a:xfrm>
              <a:off x="3330" y="2912"/>
              <a:ext cx="0" cy="12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400" name="AutoShape 74"/>
            <p:cNvCxnSpPr>
              <a:cxnSpLocks noChangeShapeType="1"/>
              <a:stCxn id="56365" idx="2"/>
              <a:endCxn id="56366" idx="0"/>
            </p:cNvCxnSpPr>
            <p:nvPr/>
          </p:nvCxnSpPr>
          <p:spPr bwMode="auto">
            <a:xfrm>
              <a:off x="3543" y="3281"/>
              <a:ext cx="0" cy="12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401" name="AutoShape 75"/>
            <p:cNvCxnSpPr>
              <a:cxnSpLocks noChangeShapeType="1"/>
              <a:stCxn id="56369" idx="2"/>
              <a:endCxn id="56370" idx="0"/>
            </p:cNvCxnSpPr>
            <p:nvPr/>
          </p:nvCxnSpPr>
          <p:spPr bwMode="auto">
            <a:xfrm>
              <a:off x="3757" y="3675"/>
              <a:ext cx="0" cy="12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402" name="AutoShape 76"/>
            <p:cNvCxnSpPr>
              <a:cxnSpLocks noChangeShapeType="1"/>
              <a:stCxn id="56373" idx="2"/>
              <a:endCxn id="56374" idx="0"/>
            </p:cNvCxnSpPr>
            <p:nvPr/>
          </p:nvCxnSpPr>
          <p:spPr bwMode="auto">
            <a:xfrm>
              <a:off x="3971" y="4089"/>
              <a:ext cx="0" cy="12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957388" y="1530350"/>
            <a:ext cx="1876425" cy="111125"/>
            <a:chOff x="1233" y="964"/>
            <a:chExt cx="1182" cy="70"/>
          </a:xfrm>
        </p:grpSpPr>
        <p:sp>
          <p:nvSpPr>
            <p:cNvPr id="56384" name="Line 80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85" name="Oval 81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386" name="Oval 82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387" name="Oval 83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388" name="Oval 84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389" name="Oval 85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390" name="Oval 86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56391" name="AutoShape 87"/>
            <p:cNvCxnSpPr>
              <a:cxnSpLocks noChangeShapeType="1"/>
              <a:stCxn id="56385" idx="2"/>
              <a:endCxn id="56385" idx="0"/>
            </p:cNvCxnSpPr>
            <p:nvPr/>
          </p:nvCxnSpPr>
          <p:spPr bwMode="auto">
            <a:xfrm rot="10800000" flipH="1">
              <a:off x="1233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2" name="AutoShape 88"/>
            <p:cNvCxnSpPr>
              <a:cxnSpLocks noChangeShapeType="1"/>
              <a:stCxn id="56387" idx="2"/>
              <a:endCxn id="56387" idx="0"/>
            </p:cNvCxnSpPr>
            <p:nvPr/>
          </p:nvCxnSpPr>
          <p:spPr bwMode="auto">
            <a:xfrm rot="10800000" flipH="1">
              <a:off x="1677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3" name="AutoShape 89"/>
            <p:cNvCxnSpPr>
              <a:cxnSpLocks noChangeShapeType="1"/>
              <a:stCxn id="56388" idx="2"/>
              <a:endCxn id="56388" idx="0"/>
            </p:cNvCxnSpPr>
            <p:nvPr/>
          </p:nvCxnSpPr>
          <p:spPr bwMode="auto">
            <a:xfrm rot="10800000" flipH="1">
              <a:off x="1899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4" name="AutoShape 90"/>
            <p:cNvCxnSpPr>
              <a:cxnSpLocks noChangeShapeType="1"/>
              <a:stCxn id="56389" idx="2"/>
              <a:endCxn id="56389" idx="0"/>
            </p:cNvCxnSpPr>
            <p:nvPr/>
          </p:nvCxnSpPr>
          <p:spPr bwMode="auto">
            <a:xfrm rot="10800000" flipH="1">
              <a:off x="2122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5" name="AutoShape 91"/>
            <p:cNvCxnSpPr>
              <a:cxnSpLocks noChangeShapeType="1"/>
              <a:stCxn id="56390" idx="2"/>
              <a:endCxn id="56390" idx="0"/>
            </p:cNvCxnSpPr>
            <p:nvPr/>
          </p:nvCxnSpPr>
          <p:spPr bwMode="auto">
            <a:xfrm rot="10800000" flipH="1">
              <a:off x="2344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6396" name="AutoShape 92"/>
            <p:cNvCxnSpPr>
              <a:cxnSpLocks noChangeShapeType="1"/>
              <a:stCxn id="56386" idx="2"/>
              <a:endCxn id="56386" idx="0"/>
            </p:cNvCxnSpPr>
            <p:nvPr/>
          </p:nvCxnSpPr>
          <p:spPr bwMode="auto">
            <a:xfrm rot="10800000" flipH="1">
              <a:off x="1455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7" name="Group 83"/>
          <p:cNvGrpSpPr>
            <a:grpSpLocks/>
          </p:cNvGrpSpPr>
          <p:nvPr/>
        </p:nvGrpSpPr>
        <p:grpSpPr bwMode="auto">
          <a:xfrm>
            <a:off x="1820863" y="2422525"/>
            <a:ext cx="7165975" cy="4435475"/>
            <a:chOff x="1147" y="1526"/>
            <a:chExt cx="4514" cy="2794"/>
          </a:xfrm>
        </p:grpSpPr>
        <p:grpSp>
          <p:nvGrpSpPr>
            <p:cNvPr id="57431" name="Group 84"/>
            <p:cNvGrpSpPr>
              <a:grpSpLocks/>
            </p:cNvGrpSpPr>
            <p:nvPr/>
          </p:nvGrpSpPr>
          <p:grpSpPr bwMode="auto">
            <a:xfrm>
              <a:off x="2770" y="1526"/>
              <a:ext cx="2891" cy="2787"/>
              <a:chOff x="2770" y="766"/>
              <a:chExt cx="2891" cy="2787"/>
            </a:xfrm>
          </p:grpSpPr>
          <p:sp>
            <p:nvSpPr>
              <p:cNvPr id="57435" name="Rectangle 85"/>
              <p:cNvSpPr>
                <a:spLocks noChangeArrowheads="1"/>
              </p:cNvSpPr>
              <p:nvPr/>
            </p:nvSpPr>
            <p:spPr bwMode="auto">
              <a:xfrm>
                <a:off x="277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7436" name="Rectangle 86"/>
              <p:cNvSpPr>
                <a:spLocks noChangeArrowheads="1"/>
              </p:cNvSpPr>
              <p:nvPr/>
            </p:nvSpPr>
            <p:spPr bwMode="auto">
              <a:xfrm>
                <a:off x="3215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7437" name="Rectangle 87"/>
              <p:cNvSpPr>
                <a:spLocks noChangeArrowheads="1"/>
              </p:cNvSpPr>
              <p:nvPr/>
            </p:nvSpPr>
            <p:spPr bwMode="auto">
              <a:xfrm>
                <a:off x="366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7438" name="Rectangle 88"/>
              <p:cNvSpPr>
                <a:spLocks noChangeArrowheads="1"/>
              </p:cNvSpPr>
              <p:nvPr/>
            </p:nvSpPr>
            <p:spPr bwMode="auto">
              <a:xfrm>
                <a:off x="410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7439" name="Rectangle 89"/>
              <p:cNvSpPr>
                <a:spLocks noChangeArrowheads="1"/>
              </p:cNvSpPr>
              <p:nvPr/>
            </p:nvSpPr>
            <p:spPr bwMode="auto">
              <a:xfrm>
                <a:off x="499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7440" name="Rectangle 90"/>
              <p:cNvSpPr>
                <a:spLocks noChangeArrowheads="1"/>
              </p:cNvSpPr>
              <p:nvPr/>
            </p:nvSpPr>
            <p:spPr bwMode="auto">
              <a:xfrm>
                <a:off x="4551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7441" name="Rectangle 91"/>
              <p:cNvSpPr>
                <a:spLocks noChangeArrowheads="1"/>
              </p:cNvSpPr>
              <p:nvPr/>
            </p:nvSpPr>
            <p:spPr bwMode="auto">
              <a:xfrm>
                <a:off x="5442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7432" name="Rectangle 92"/>
            <p:cNvSpPr>
              <a:spLocks noChangeArrowheads="1"/>
            </p:cNvSpPr>
            <p:nvPr/>
          </p:nvSpPr>
          <p:spPr bwMode="auto">
            <a:xfrm>
              <a:off x="1147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33" name="Rectangle 93"/>
            <p:cNvSpPr>
              <a:spLocks noChangeArrowheads="1"/>
            </p:cNvSpPr>
            <p:nvPr/>
          </p:nvSpPr>
          <p:spPr bwMode="auto">
            <a:xfrm>
              <a:off x="1569" y="1533"/>
              <a:ext cx="219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34" name="Rectangle 94"/>
            <p:cNvSpPr>
              <a:spLocks noChangeArrowheads="1"/>
            </p:cNvSpPr>
            <p:nvPr/>
          </p:nvSpPr>
          <p:spPr bwMode="auto">
            <a:xfrm>
              <a:off x="2030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48" name="Line 13"/>
          <p:cNvSpPr>
            <a:spLocks noChangeShapeType="1"/>
          </p:cNvSpPr>
          <p:nvPr/>
        </p:nvSpPr>
        <p:spPr bwMode="auto">
          <a:xfrm>
            <a:off x="2003425" y="2808288"/>
            <a:ext cx="1774825" cy="3175"/>
          </a:xfrm>
          <a:prstGeom prst="line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4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Accesses in a loop</a:t>
            </a:r>
          </a:p>
        </p:txBody>
      </p:sp>
      <p:sp>
        <p:nvSpPr>
          <p:cNvPr id="5735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370388" y="1193800"/>
            <a:ext cx="4392612" cy="94138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A[I+1] = A[I] + 1</a:t>
            </a:r>
          </a:p>
          <a:p>
            <a:pPr eaLnBrk="1" hangingPunct="1"/>
            <a:endParaRPr lang="en-US" smtClean="0"/>
          </a:p>
        </p:txBody>
      </p:sp>
      <p:sp>
        <p:nvSpPr>
          <p:cNvPr id="57351" name="Line 16"/>
          <p:cNvSpPr>
            <a:spLocks noChangeShapeType="1"/>
          </p:cNvSpPr>
          <p:nvPr/>
        </p:nvSpPr>
        <p:spPr bwMode="auto">
          <a:xfrm>
            <a:off x="4598988" y="2808288"/>
            <a:ext cx="4243387" cy="4762"/>
          </a:xfrm>
          <a:prstGeom prst="line">
            <a:avLst/>
          </a:prstGeom>
          <a:noFill/>
          <a:ln w="12700" cap="sq">
            <a:solidFill>
              <a:srgbClr val="CCFF99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52" name="Text Box 17"/>
          <p:cNvSpPr txBox="1">
            <a:spLocks noChangeArrowheads="1"/>
          </p:cNvSpPr>
          <p:nvPr/>
        </p:nvSpPr>
        <p:spPr bwMode="auto">
          <a:xfrm>
            <a:off x="4176713" y="2374900"/>
            <a:ext cx="56705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057400" algn="ctr"/>
                <a:tab pos="2460625" algn="ctr"/>
                <a:tab pos="2800350" algn="ctr"/>
                <a:tab pos="3143250" algn="ctr"/>
                <a:tab pos="3486150" algn="ctr"/>
                <a:tab pos="3829050" algn="ctr"/>
                <a:tab pos="4171950" algn="ctr"/>
                <a:tab pos="45148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	6	7	8	9	10	11	12  	</a:t>
            </a:r>
          </a:p>
        </p:txBody>
      </p:sp>
      <p:sp>
        <p:nvSpPr>
          <p:cNvPr id="57353" name="Rectangle 18"/>
          <p:cNvSpPr>
            <a:spLocks noChangeArrowheads="1"/>
          </p:cNvSpPr>
          <p:nvPr/>
        </p:nvSpPr>
        <p:spPr bwMode="auto">
          <a:xfrm>
            <a:off x="45656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4" name="Rectangle 19"/>
          <p:cNvSpPr>
            <a:spLocks noChangeArrowheads="1"/>
          </p:cNvSpPr>
          <p:nvPr/>
        </p:nvSpPr>
        <p:spPr bwMode="auto">
          <a:xfrm>
            <a:off x="562292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5" name="Rectangle 20"/>
          <p:cNvSpPr>
            <a:spLocks noChangeArrowheads="1"/>
          </p:cNvSpPr>
          <p:nvPr/>
        </p:nvSpPr>
        <p:spPr bwMode="auto">
          <a:xfrm>
            <a:off x="63293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6" name="Rectangle 21"/>
          <p:cNvSpPr>
            <a:spLocks noChangeArrowheads="1"/>
          </p:cNvSpPr>
          <p:nvPr/>
        </p:nvSpPr>
        <p:spPr bwMode="auto">
          <a:xfrm>
            <a:off x="49180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7" name="Rectangle 22"/>
          <p:cNvSpPr>
            <a:spLocks noChangeArrowheads="1"/>
          </p:cNvSpPr>
          <p:nvPr/>
        </p:nvSpPr>
        <p:spPr bwMode="auto">
          <a:xfrm>
            <a:off x="52705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23"/>
          <p:cNvSpPr>
            <a:spLocks noChangeArrowheads="1"/>
          </p:cNvSpPr>
          <p:nvPr/>
        </p:nvSpPr>
        <p:spPr bwMode="auto">
          <a:xfrm>
            <a:off x="59753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9" name="Rectangle 24"/>
          <p:cNvSpPr>
            <a:spLocks noChangeArrowheads="1"/>
          </p:cNvSpPr>
          <p:nvPr/>
        </p:nvSpPr>
        <p:spPr bwMode="auto">
          <a:xfrm>
            <a:off x="738663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25"/>
          <p:cNvSpPr>
            <a:spLocks noChangeArrowheads="1"/>
          </p:cNvSpPr>
          <p:nvPr/>
        </p:nvSpPr>
        <p:spPr bwMode="auto">
          <a:xfrm>
            <a:off x="668178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26"/>
          <p:cNvSpPr>
            <a:spLocks noChangeArrowheads="1"/>
          </p:cNvSpPr>
          <p:nvPr/>
        </p:nvSpPr>
        <p:spPr bwMode="auto">
          <a:xfrm>
            <a:off x="703421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2" name="Rectangle 27"/>
          <p:cNvSpPr>
            <a:spLocks noChangeArrowheads="1"/>
          </p:cNvSpPr>
          <p:nvPr/>
        </p:nvSpPr>
        <p:spPr bwMode="auto">
          <a:xfrm>
            <a:off x="77390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28"/>
          <p:cNvSpPr>
            <a:spLocks noChangeArrowheads="1"/>
          </p:cNvSpPr>
          <p:nvPr/>
        </p:nvSpPr>
        <p:spPr bwMode="auto">
          <a:xfrm>
            <a:off x="84359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29"/>
          <p:cNvSpPr>
            <a:spLocks noChangeArrowheads="1"/>
          </p:cNvSpPr>
          <p:nvPr/>
        </p:nvSpPr>
        <p:spPr bwMode="auto">
          <a:xfrm>
            <a:off x="80835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5" name="Rectangle 30"/>
          <p:cNvSpPr>
            <a:spLocks noChangeArrowheads="1"/>
          </p:cNvSpPr>
          <p:nvPr/>
        </p:nvSpPr>
        <p:spPr bwMode="auto">
          <a:xfrm>
            <a:off x="87884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Text Box 31"/>
          <p:cNvSpPr txBox="1">
            <a:spLocks noChangeArrowheads="1"/>
          </p:cNvSpPr>
          <p:nvPr/>
        </p:nvSpPr>
        <p:spPr bwMode="auto">
          <a:xfrm>
            <a:off x="1581150" y="2366963"/>
            <a:ext cx="26447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  	</a:t>
            </a:r>
          </a:p>
        </p:txBody>
      </p:sp>
      <p:sp>
        <p:nvSpPr>
          <p:cNvPr id="57367" name="Oval 32"/>
          <p:cNvSpPr>
            <a:spLocks noChangeArrowheads="1"/>
          </p:cNvSpPr>
          <p:nvPr/>
        </p:nvSpPr>
        <p:spPr bwMode="auto">
          <a:xfrm>
            <a:off x="195897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Oval 33"/>
          <p:cNvSpPr>
            <a:spLocks noChangeArrowheads="1"/>
          </p:cNvSpPr>
          <p:nvPr/>
        </p:nvSpPr>
        <p:spPr bwMode="auto">
          <a:xfrm>
            <a:off x="231140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Oval 34"/>
          <p:cNvSpPr>
            <a:spLocks noChangeArrowheads="1"/>
          </p:cNvSpPr>
          <p:nvPr/>
        </p:nvSpPr>
        <p:spPr bwMode="auto">
          <a:xfrm>
            <a:off x="266382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Oval 35"/>
          <p:cNvSpPr>
            <a:spLocks noChangeArrowheads="1"/>
          </p:cNvSpPr>
          <p:nvPr/>
        </p:nvSpPr>
        <p:spPr bwMode="auto">
          <a:xfrm>
            <a:off x="301625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Oval 36"/>
          <p:cNvSpPr>
            <a:spLocks noChangeArrowheads="1"/>
          </p:cNvSpPr>
          <p:nvPr/>
        </p:nvSpPr>
        <p:spPr bwMode="auto">
          <a:xfrm>
            <a:off x="3370263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Oval 37"/>
          <p:cNvSpPr>
            <a:spLocks noChangeArrowheads="1"/>
          </p:cNvSpPr>
          <p:nvPr/>
        </p:nvSpPr>
        <p:spPr bwMode="auto">
          <a:xfrm>
            <a:off x="3722688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Text Box 38"/>
          <p:cNvSpPr txBox="1">
            <a:spLocks noChangeArrowheads="1"/>
          </p:cNvSpPr>
          <p:nvPr/>
        </p:nvSpPr>
        <p:spPr bwMode="auto">
          <a:xfrm>
            <a:off x="2081213" y="2081213"/>
            <a:ext cx="180975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Iteration Space</a:t>
            </a:r>
          </a:p>
        </p:txBody>
      </p:sp>
      <p:sp>
        <p:nvSpPr>
          <p:cNvPr id="57374" name="Text Box 39"/>
          <p:cNvSpPr txBox="1">
            <a:spLocks noChangeArrowheads="1"/>
          </p:cNvSpPr>
          <p:nvPr/>
        </p:nvSpPr>
        <p:spPr bwMode="auto">
          <a:xfrm>
            <a:off x="6115050" y="2081213"/>
            <a:ext cx="1392238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Data Space</a:t>
            </a:r>
          </a:p>
        </p:txBody>
      </p:sp>
      <p:sp>
        <p:nvSpPr>
          <p:cNvPr id="57375" name="Text Box 40"/>
          <p:cNvSpPr txBox="1">
            <a:spLocks noChangeArrowheads="1"/>
          </p:cNvSpPr>
          <p:nvPr/>
        </p:nvSpPr>
        <p:spPr bwMode="auto">
          <a:xfrm>
            <a:off x="69850" y="3028950"/>
            <a:ext cx="1520825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A[I+1]</a:t>
            </a:r>
          </a:p>
        </p:txBody>
      </p:sp>
      <p:sp>
        <p:nvSpPr>
          <p:cNvPr id="57376" name="Oval 41"/>
          <p:cNvSpPr>
            <a:spLocks noChangeArrowheads="1"/>
          </p:cNvSpPr>
          <p:nvPr/>
        </p:nvSpPr>
        <p:spPr bwMode="auto">
          <a:xfrm>
            <a:off x="1965325" y="3251200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7377" name="Group 42"/>
          <p:cNvGrpSpPr>
            <a:grpSpLocks/>
          </p:cNvGrpSpPr>
          <p:nvPr/>
        </p:nvGrpSpPr>
        <p:grpSpPr bwMode="auto">
          <a:xfrm>
            <a:off x="4564063" y="3251200"/>
            <a:ext cx="425450" cy="371475"/>
            <a:chOff x="2875" y="2074"/>
            <a:chExt cx="268" cy="234"/>
          </a:xfrm>
        </p:grpSpPr>
        <p:sp>
          <p:nvSpPr>
            <p:cNvPr id="57429" name="Rectangle 43"/>
            <p:cNvSpPr>
              <a:spLocks noChangeArrowheads="1"/>
            </p:cNvSpPr>
            <p:nvPr/>
          </p:nvSpPr>
          <p:spPr bwMode="auto">
            <a:xfrm>
              <a:off x="2875" y="2074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30" name="Rectangle 44"/>
            <p:cNvSpPr>
              <a:spLocks noChangeArrowheads="1"/>
            </p:cNvSpPr>
            <p:nvPr/>
          </p:nvSpPr>
          <p:spPr bwMode="auto">
            <a:xfrm>
              <a:off x="3087" y="2252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78" name="Text Box 45"/>
          <p:cNvSpPr txBox="1">
            <a:spLocks noChangeArrowheads="1"/>
          </p:cNvSpPr>
          <p:nvPr/>
        </p:nvSpPr>
        <p:spPr bwMode="auto">
          <a:xfrm>
            <a:off x="68263" y="3654425"/>
            <a:ext cx="1520825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A[I+1]</a:t>
            </a:r>
          </a:p>
        </p:txBody>
      </p:sp>
      <p:sp>
        <p:nvSpPr>
          <p:cNvPr id="57379" name="Oval 46"/>
          <p:cNvSpPr>
            <a:spLocks noChangeArrowheads="1"/>
          </p:cNvSpPr>
          <p:nvPr/>
        </p:nvSpPr>
        <p:spPr bwMode="auto">
          <a:xfrm>
            <a:off x="2312988" y="3876675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7380" name="Group 47"/>
          <p:cNvGrpSpPr>
            <a:grpSpLocks/>
          </p:cNvGrpSpPr>
          <p:nvPr/>
        </p:nvGrpSpPr>
        <p:grpSpPr bwMode="auto">
          <a:xfrm>
            <a:off x="4911725" y="3876675"/>
            <a:ext cx="425450" cy="371475"/>
            <a:chOff x="2875" y="2074"/>
            <a:chExt cx="268" cy="234"/>
          </a:xfrm>
        </p:grpSpPr>
        <p:sp>
          <p:nvSpPr>
            <p:cNvPr id="57427" name="Rectangle 48"/>
            <p:cNvSpPr>
              <a:spLocks noChangeArrowheads="1"/>
            </p:cNvSpPr>
            <p:nvPr/>
          </p:nvSpPr>
          <p:spPr bwMode="auto">
            <a:xfrm>
              <a:off x="2875" y="2074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28" name="Rectangle 49"/>
            <p:cNvSpPr>
              <a:spLocks noChangeArrowheads="1"/>
            </p:cNvSpPr>
            <p:nvPr/>
          </p:nvSpPr>
          <p:spPr bwMode="auto">
            <a:xfrm>
              <a:off x="3087" y="2252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81" name="Text Box 50"/>
          <p:cNvSpPr txBox="1">
            <a:spLocks noChangeArrowheads="1"/>
          </p:cNvSpPr>
          <p:nvPr/>
        </p:nvSpPr>
        <p:spPr bwMode="auto">
          <a:xfrm>
            <a:off x="68263" y="4311650"/>
            <a:ext cx="1520825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A[I+1]</a:t>
            </a:r>
          </a:p>
        </p:txBody>
      </p:sp>
      <p:sp>
        <p:nvSpPr>
          <p:cNvPr id="57382" name="Oval 51"/>
          <p:cNvSpPr>
            <a:spLocks noChangeArrowheads="1"/>
          </p:cNvSpPr>
          <p:nvPr/>
        </p:nvSpPr>
        <p:spPr bwMode="auto">
          <a:xfrm>
            <a:off x="2643188" y="4533900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7383" name="Group 52"/>
          <p:cNvGrpSpPr>
            <a:grpSpLocks/>
          </p:cNvGrpSpPr>
          <p:nvPr/>
        </p:nvGrpSpPr>
        <p:grpSpPr bwMode="auto">
          <a:xfrm>
            <a:off x="5241925" y="4533900"/>
            <a:ext cx="425450" cy="371475"/>
            <a:chOff x="2875" y="2074"/>
            <a:chExt cx="268" cy="234"/>
          </a:xfrm>
        </p:grpSpPr>
        <p:sp>
          <p:nvSpPr>
            <p:cNvPr id="57425" name="Rectangle 53"/>
            <p:cNvSpPr>
              <a:spLocks noChangeArrowheads="1"/>
            </p:cNvSpPr>
            <p:nvPr/>
          </p:nvSpPr>
          <p:spPr bwMode="auto">
            <a:xfrm>
              <a:off x="2875" y="2074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26" name="Rectangle 54"/>
            <p:cNvSpPr>
              <a:spLocks noChangeArrowheads="1"/>
            </p:cNvSpPr>
            <p:nvPr/>
          </p:nvSpPr>
          <p:spPr bwMode="auto">
            <a:xfrm>
              <a:off x="3087" y="2252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84" name="Text Box 55"/>
          <p:cNvSpPr txBox="1">
            <a:spLocks noChangeArrowheads="1"/>
          </p:cNvSpPr>
          <p:nvPr/>
        </p:nvSpPr>
        <p:spPr bwMode="auto">
          <a:xfrm>
            <a:off x="68263" y="4897438"/>
            <a:ext cx="1520825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A[I+1]</a:t>
            </a:r>
          </a:p>
        </p:txBody>
      </p:sp>
      <p:sp>
        <p:nvSpPr>
          <p:cNvPr id="57385" name="Oval 56"/>
          <p:cNvSpPr>
            <a:spLocks noChangeArrowheads="1"/>
          </p:cNvSpPr>
          <p:nvPr/>
        </p:nvSpPr>
        <p:spPr bwMode="auto">
          <a:xfrm>
            <a:off x="2981325" y="51196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7386" name="Group 57"/>
          <p:cNvGrpSpPr>
            <a:grpSpLocks/>
          </p:cNvGrpSpPr>
          <p:nvPr/>
        </p:nvGrpSpPr>
        <p:grpSpPr bwMode="auto">
          <a:xfrm>
            <a:off x="5580063" y="5119688"/>
            <a:ext cx="425450" cy="371475"/>
            <a:chOff x="2875" y="2074"/>
            <a:chExt cx="268" cy="234"/>
          </a:xfrm>
        </p:grpSpPr>
        <p:sp>
          <p:nvSpPr>
            <p:cNvPr id="57423" name="Rectangle 58"/>
            <p:cNvSpPr>
              <a:spLocks noChangeArrowheads="1"/>
            </p:cNvSpPr>
            <p:nvPr/>
          </p:nvSpPr>
          <p:spPr bwMode="auto">
            <a:xfrm>
              <a:off x="2875" y="2074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24" name="Rectangle 59"/>
            <p:cNvSpPr>
              <a:spLocks noChangeArrowheads="1"/>
            </p:cNvSpPr>
            <p:nvPr/>
          </p:nvSpPr>
          <p:spPr bwMode="auto">
            <a:xfrm>
              <a:off x="3087" y="2252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87" name="Text Box 60"/>
          <p:cNvSpPr txBox="1">
            <a:spLocks noChangeArrowheads="1"/>
          </p:cNvSpPr>
          <p:nvPr/>
        </p:nvSpPr>
        <p:spPr bwMode="auto">
          <a:xfrm>
            <a:off x="66675" y="5522913"/>
            <a:ext cx="1520825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A[I+1]</a:t>
            </a:r>
          </a:p>
        </p:txBody>
      </p:sp>
      <p:sp>
        <p:nvSpPr>
          <p:cNvPr id="57388" name="Oval 61"/>
          <p:cNvSpPr>
            <a:spLocks noChangeArrowheads="1"/>
          </p:cNvSpPr>
          <p:nvPr/>
        </p:nvSpPr>
        <p:spPr bwMode="auto">
          <a:xfrm>
            <a:off x="3321050" y="5745163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7389" name="Group 62"/>
          <p:cNvGrpSpPr>
            <a:grpSpLocks/>
          </p:cNvGrpSpPr>
          <p:nvPr/>
        </p:nvGrpSpPr>
        <p:grpSpPr bwMode="auto">
          <a:xfrm>
            <a:off x="5919788" y="5745163"/>
            <a:ext cx="425450" cy="371475"/>
            <a:chOff x="2875" y="2074"/>
            <a:chExt cx="268" cy="234"/>
          </a:xfrm>
        </p:grpSpPr>
        <p:sp>
          <p:nvSpPr>
            <p:cNvPr id="57421" name="Rectangle 63"/>
            <p:cNvSpPr>
              <a:spLocks noChangeArrowheads="1"/>
            </p:cNvSpPr>
            <p:nvPr/>
          </p:nvSpPr>
          <p:spPr bwMode="auto">
            <a:xfrm>
              <a:off x="2875" y="2074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22" name="Rectangle 64"/>
            <p:cNvSpPr>
              <a:spLocks noChangeArrowheads="1"/>
            </p:cNvSpPr>
            <p:nvPr/>
          </p:nvSpPr>
          <p:spPr bwMode="auto">
            <a:xfrm>
              <a:off x="3087" y="2252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90" name="Text Box 65"/>
          <p:cNvSpPr txBox="1">
            <a:spLocks noChangeArrowheads="1"/>
          </p:cNvSpPr>
          <p:nvPr/>
        </p:nvSpPr>
        <p:spPr bwMode="auto">
          <a:xfrm>
            <a:off x="66675" y="6180138"/>
            <a:ext cx="1520825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  </a:t>
            </a:r>
            <a:r>
              <a:rPr lang="en-US" sz="1600" b="0"/>
              <a:t>= A[I]</a:t>
            </a:r>
          </a:p>
          <a:p>
            <a:pPr eaLnBrk="0" hangingPunct="0"/>
            <a:r>
              <a:rPr lang="en-US" sz="1600" b="0"/>
              <a:t>A[I+1]</a:t>
            </a:r>
          </a:p>
        </p:txBody>
      </p:sp>
      <p:sp>
        <p:nvSpPr>
          <p:cNvPr id="57391" name="Oval 66"/>
          <p:cNvSpPr>
            <a:spLocks noChangeArrowheads="1"/>
          </p:cNvSpPr>
          <p:nvPr/>
        </p:nvSpPr>
        <p:spPr bwMode="auto">
          <a:xfrm>
            <a:off x="3660775" y="64023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7392" name="Group 67"/>
          <p:cNvGrpSpPr>
            <a:grpSpLocks/>
          </p:cNvGrpSpPr>
          <p:nvPr/>
        </p:nvGrpSpPr>
        <p:grpSpPr bwMode="auto">
          <a:xfrm>
            <a:off x="6259513" y="6402388"/>
            <a:ext cx="425450" cy="371475"/>
            <a:chOff x="2875" y="2074"/>
            <a:chExt cx="268" cy="234"/>
          </a:xfrm>
        </p:grpSpPr>
        <p:sp>
          <p:nvSpPr>
            <p:cNvPr id="57419" name="Rectangle 68"/>
            <p:cNvSpPr>
              <a:spLocks noChangeArrowheads="1"/>
            </p:cNvSpPr>
            <p:nvPr/>
          </p:nvSpPr>
          <p:spPr bwMode="auto">
            <a:xfrm>
              <a:off x="2875" y="2074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20" name="Rectangle 69"/>
            <p:cNvSpPr>
              <a:spLocks noChangeArrowheads="1"/>
            </p:cNvSpPr>
            <p:nvPr/>
          </p:nvSpPr>
          <p:spPr bwMode="auto">
            <a:xfrm>
              <a:off x="3087" y="2252"/>
              <a:ext cx="56" cy="5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7393" name="Line 70"/>
          <p:cNvSpPr>
            <a:spLocks noChangeShapeType="1"/>
          </p:cNvSpPr>
          <p:nvPr/>
        </p:nvSpPr>
        <p:spPr bwMode="auto">
          <a:xfrm>
            <a:off x="0" y="373062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4" name="Line 71"/>
          <p:cNvSpPr>
            <a:spLocks noChangeShapeType="1"/>
          </p:cNvSpPr>
          <p:nvPr/>
        </p:nvSpPr>
        <p:spPr bwMode="auto">
          <a:xfrm>
            <a:off x="0" y="436086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5" name="Line 72"/>
          <p:cNvSpPr>
            <a:spLocks noChangeShapeType="1"/>
          </p:cNvSpPr>
          <p:nvPr/>
        </p:nvSpPr>
        <p:spPr bwMode="auto">
          <a:xfrm>
            <a:off x="0" y="31019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6" name="Line 73"/>
          <p:cNvSpPr>
            <a:spLocks noChangeShapeType="1"/>
          </p:cNvSpPr>
          <p:nvPr/>
        </p:nvSpPr>
        <p:spPr bwMode="auto">
          <a:xfrm>
            <a:off x="0" y="4991100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7" name="Line 74"/>
          <p:cNvSpPr>
            <a:spLocks noChangeShapeType="1"/>
          </p:cNvSpPr>
          <p:nvPr/>
        </p:nvSpPr>
        <p:spPr bwMode="auto">
          <a:xfrm>
            <a:off x="0" y="5621338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8" name="Line 75"/>
          <p:cNvSpPr>
            <a:spLocks noChangeShapeType="1"/>
          </p:cNvSpPr>
          <p:nvPr/>
        </p:nvSpPr>
        <p:spPr bwMode="auto">
          <a:xfrm>
            <a:off x="0" y="62515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9" name="Line 76"/>
          <p:cNvSpPr>
            <a:spLocks noChangeShapeType="1"/>
          </p:cNvSpPr>
          <p:nvPr/>
        </p:nvSpPr>
        <p:spPr bwMode="auto">
          <a:xfrm>
            <a:off x="0" y="688181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945063" y="3622675"/>
            <a:ext cx="1358900" cy="2779713"/>
            <a:chOff x="3115" y="2282"/>
            <a:chExt cx="856" cy="1751"/>
          </a:xfrm>
        </p:grpSpPr>
        <p:cxnSp>
          <p:nvCxnSpPr>
            <p:cNvPr id="57414" name="AutoShape 77"/>
            <p:cNvCxnSpPr>
              <a:cxnSpLocks noChangeShapeType="1"/>
              <a:stCxn id="57430" idx="2"/>
              <a:endCxn id="57427" idx="0"/>
            </p:cNvCxnSpPr>
            <p:nvPr/>
          </p:nvCxnSpPr>
          <p:spPr bwMode="auto">
            <a:xfrm>
              <a:off x="3115" y="2282"/>
              <a:ext cx="7" cy="160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5" name="AutoShape 78"/>
            <p:cNvCxnSpPr>
              <a:cxnSpLocks noChangeShapeType="1"/>
              <a:stCxn id="57428" idx="2"/>
              <a:endCxn id="57425" idx="0"/>
            </p:cNvCxnSpPr>
            <p:nvPr/>
          </p:nvCxnSpPr>
          <p:spPr bwMode="auto">
            <a:xfrm flipH="1">
              <a:off x="3330" y="2676"/>
              <a:ext cx="4" cy="180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6" name="AutoShape 79"/>
            <p:cNvCxnSpPr>
              <a:cxnSpLocks noChangeShapeType="1"/>
              <a:stCxn id="57426" idx="2"/>
              <a:endCxn id="57423" idx="0"/>
            </p:cNvCxnSpPr>
            <p:nvPr/>
          </p:nvCxnSpPr>
          <p:spPr bwMode="auto">
            <a:xfrm>
              <a:off x="3542" y="3090"/>
              <a:ext cx="1" cy="135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7" name="AutoShape 80"/>
            <p:cNvCxnSpPr>
              <a:cxnSpLocks noChangeShapeType="1"/>
              <a:stCxn id="57424" idx="2"/>
              <a:endCxn id="57421" idx="0"/>
            </p:cNvCxnSpPr>
            <p:nvPr/>
          </p:nvCxnSpPr>
          <p:spPr bwMode="auto">
            <a:xfrm>
              <a:off x="3755" y="3459"/>
              <a:ext cx="2" cy="160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8" name="AutoShape 81"/>
            <p:cNvCxnSpPr>
              <a:cxnSpLocks noChangeShapeType="1"/>
              <a:stCxn id="57422" idx="2"/>
              <a:endCxn id="57419" idx="0"/>
            </p:cNvCxnSpPr>
            <p:nvPr/>
          </p:nvCxnSpPr>
          <p:spPr bwMode="auto">
            <a:xfrm>
              <a:off x="3969" y="3853"/>
              <a:ext cx="2" cy="180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57388" y="1530350"/>
            <a:ext cx="1876425" cy="112713"/>
            <a:chOff x="1233" y="964"/>
            <a:chExt cx="1182" cy="71"/>
          </a:xfrm>
        </p:grpSpPr>
        <p:sp>
          <p:nvSpPr>
            <p:cNvPr id="57402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03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04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05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06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07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7408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57409" name="AutoShape 103"/>
            <p:cNvCxnSpPr>
              <a:cxnSpLocks noChangeShapeType="1"/>
              <a:stCxn id="57404" idx="5"/>
              <a:endCxn id="57405" idx="4"/>
            </p:cNvCxnSpPr>
            <p:nvPr/>
          </p:nvCxnSpPr>
          <p:spPr bwMode="auto">
            <a:xfrm rot="16200000" flipH="1">
              <a:off x="1610" y="930"/>
              <a:ext cx="10" cy="197"/>
            </a:xfrm>
            <a:prstGeom prst="curvedConnector3">
              <a:avLst>
                <a:gd name="adj1" fmla="val 1540000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0" name="AutoShape 104"/>
            <p:cNvCxnSpPr>
              <a:cxnSpLocks noChangeShapeType="1"/>
              <a:stCxn id="57405" idx="0"/>
              <a:endCxn id="57406" idx="0"/>
            </p:cNvCxnSpPr>
            <p:nvPr/>
          </p:nvCxnSpPr>
          <p:spPr bwMode="auto">
            <a:xfrm rot="5400000" flipV="1">
              <a:off x="1823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1" name="AutoShape 105"/>
            <p:cNvCxnSpPr>
              <a:cxnSpLocks noChangeShapeType="1"/>
              <a:stCxn id="57406" idx="4"/>
              <a:endCxn id="57407" idx="4"/>
            </p:cNvCxnSpPr>
            <p:nvPr/>
          </p:nvCxnSpPr>
          <p:spPr bwMode="auto">
            <a:xfrm rot="16200000" flipH="1">
              <a:off x="2046" y="923"/>
              <a:ext cx="1" cy="223"/>
            </a:xfrm>
            <a:prstGeom prst="curvedConnector3">
              <a:avLst>
                <a:gd name="adj1" fmla="val 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2" name="AutoShape 106"/>
            <p:cNvCxnSpPr>
              <a:cxnSpLocks noChangeShapeType="1"/>
              <a:stCxn id="57407" idx="0"/>
              <a:endCxn id="57408" idx="0"/>
            </p:cNvCxnSpPr>
            <p:nvPr/>
          </p:nvCxnSpPr>
          <p:spPr bwMode="auto">
            <a:xfrm rot="5400000" flipV="1">
              <a:off x="2268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7413" name="AutoShape 107"/>
            <p:cNvCxnSpPr>
              <a:cxnSpLocks noChangeShapeType="1"/>
              <a:stCxn id="57403" idx="0"/>
              <a:endCxn id="57404" idx="0"/>
            </p:cNvCxnSpPr>
            <p:nvPr/>
          </p:nvCxnSpPr>
          <p:spPr bwMode="auto">
            <a:xfrm rot="5400000" flipV="1">
              <a:off x="1379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1" name="Group 83"/>
          <p:cNvGrpSpPr>
            <a:grpSpLocks/>
          </p:cNvGrpSpPr>
          <p:nvPr/>
        </p:nvGrpSpPr>
        <p:grpSpPr bwMode="auto">
          <a:xfrm>
            <a:off x="1820863" y="2422525"/>
            <a:ext cx="7165975" cy="4435475"/>
            <a:chOff x="1147" y="1526"/>
            <a:chExt cx="4514" cy="2794"/>
          </a:xfrm>
        </p:grpSpPr>
        <p:grpSp>
          <p:nvGrpSpPr>
            <p:cNvPr id="58447" name="Group 84"/>
            <p:cNvGrpSpPr>
              <a:grpSpLocks/>
            </p:cNvGrpSpPr>
            <p:nvPr/>
          </p:nvGrpSpPr>
          <p:grpSpPr bwMode="auto">
            <a:xfrm>
              <a:off x="2770" y="1526"/>
              <a:ext cx="2891" cy="2787"/>
              <a:chOff x="2770" y="766"/>
              <a:chExt cx="2891" cy="2787"/>
            </a:xfrm>
          </p:grpSpPr>
          <p:sp>
            <p:nvSpPr>
              <p:cNvPr id="58451" name="Rectangle 85"/>
              <p:cNvSpPr>
                <a:spLocks noChangeArrowheads="1"/>
              </p:cNvSpPr>
              <p:nvPr/>
            </p:nvSpPr>
            <p:spPr bwMode="auto">
              <a:xfrm>
                <a:off x="277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8452" name="Rectangle 86"/>
              <p:cNvSpPr>
                <a:spLocks noChangeArrowheads="1"/>
              </p:cNvSpPr>
              <p:nvPr/>
            </p:nvSpPr>
            <p:spPr bwMode="auto">
              <a:xfrm>
                <a:off x="3215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8453" name="Rectangle 87"/>
              <p:cNvSpPr>
                <a:spLocks noChangeArrowheads="1"/>
              </p:cNvSpPr>
              <p:nvPr/>
            </p:nvSpPr>
            <p:spPr bwMode="auto">
              <a:xfrm>
                <a:off x="366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8454" name="Rectangle 88"/>
              <p:cNvSpPr>
                <a:spLocks noChangeArrowheads="1"/>
              </p:cNvSpPr>
              <p:nvPr/>
            </p:nvSpPr>
            <p:spPr bwMode="auto">
              <a:xfrm>
                <a:off x="410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8455" name="Rectangle 89"/>
              <p:cNvSpPr>
                <a:spLocks noChangeArrowheads="1"/>
              </p:cNvSpPr>
              <p:nvPr/>
            </p:nvSpPr>
            <p:spPr bwMode="auto">
              <a:xfrm>
                <a:off x="499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8456" name="Rectangle 90"/>
              <p:cNvSpPr>
                <a:spLocks noChangeArrowheads="1"/>
              </p:cNvSpPr>
              <p:nvPr/>
            </p:nvSpPr>
            <p:spPr bwMode="auto">
              <a:xfrm>
                <a:off x="4551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8457" name="Rectangle 91"/>
              <p:cNvSpPr>
                <a:spLocks noChangeArrowheads="1"/>
              </p:cNvSpPr>
              <p:nvPr/>
            </p:nvSpPr>
            <p:spPr bwMode="auto">
              <a:xfrm>
                <a:off x="5442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8448" name="Rectangle 92"/>
            <p:cNvSpPr>
              <a:spLocks noChangeArrowheads="1"/>
            </p:cNvSpPr>
            <p:nvPr/>
          </p:nvSpPr>
          <p:spPr bwMode="auto">
            <a:xfrm>
              <a:off x="1147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49" name="Rectangle 93"/>
            <p:cNvSpPr>
              <a:spLocks noChangeArrowheads="1"/>
            </p:cNvSpPr>
            <p:nvPr/>
          </p:nvSpPr>
          <p:spPr bwMode="auto">
            <a:xfrm>
              <a:off x="1569" y="1533"/>
              <a:ext cx="219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50" name="Rectangle 94"/>
            <p:cNvSpPr>
              <a:spLocks noChangeArrowheads="1"/>
            </p:cNvSpPr>
            <p:nvPr/>
          </p:nvSpPr>
          <p:spPr bwMode="auto">
            <a:xfrm>
              <a:off x="2030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8372" name="Line 13"/>
          <p:cNvSpPr>
            <a:spLocks noChangeShapeType="1"/>
          </p:cNvSpPr>
          <p:nvPr/>
        </p:nvSpPr>
        <p:spPr bwMode="auto">
          <a:xfrm>
            <a:off x="2003425" y="2808288"/>
            <a:ext cx="1774825" cy="3175"/>
          </a:xfrm>
          <a:prstGeom prst="line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Accesses in a loop</a:t>
            </a:r>
          </a:p>
        </p:txBody>
      </p:sp>
      <p:sp>
        <p:nvSpPr>
          <p:cNvPr id="58374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398963" y="1193800"/>
            <a:ext cx="4364037" cy="94138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A[I] = A[I+2] + 1</a:t>
            </a:r>
          </a:p>
          <a:p>
            <a:pPr eaLnBrk="1" hangingPunct="1"/>
            <a:endParaRPr lang="en-US" smtClean="0"/>
          </a:p>
        </p:txBody>
      </p:sp>
      <p:sp>
        <p:nvSpPr>
          <p:cNvPr id="58375" name="Line 16"/>
          <p:cNvSpPr>
            <a:spLocks noChangeShapeType="1"/>
          </p:cNvSpPr>
          <p:nvPr/>
        </p:nvSpPr>
        <p:spPr bwMode="auto">
          <a:xfrm>
            <a:off x="4598988" y="2808288"/>
            <a:ext cx="4243387" cy="4762"/>
          </a:xfrm>
          <a:prstGeom prst="line">
            <a:avLst/>
          </a:prstGeom>
          <a:noFill/>
          <a:ln w="12700" cap="sq">
            <a:solidFill>
              <a:srgbClr val="CCFF99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6" name="Text Box 17"/>
          <p:cNvSpPr txBox="1">
            <a:spLocks noChangeArrowheads="1"/>
          </p:cNvSpPr>
          <p:nvPr/>
        </p:nvSpPr>
        <p:spPr bwMode="auto">
          <a:xfrm>
            <a:off x="4176713" y="2374900"/>
            <a:ext cx="56705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057400" algn="ctr"/>
                <a:tab pos="2460625" algn="ctr"/>
                <a:tab pos="2800350" algn="ctr"/>
                <a:tab pos="3143250" algn="ctr"/>
                <a:tab pos="3486150" algn="ctr"/>
                <a:tab pos="3829050" algn="ctr"/>
                <a:tab pos="4171950" algn="ctr"/>
                <a:tab pos="45148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	6	7	8	9	10	11	12  	</a:t>
            </a:r>
          </a:p>
        </p:txBody>
      </p:sp>
      <p:sp>
        <p:nvSpPr>
          <p:cNvPr id="58377" name="Rectangle 18"/>
          <p:cNvSpPr>
            <a:spLocks noChangeArrowheads="1"/>
          </p:cNvSpPr>
          <p:nvPr/>
        </p:nvSpPr>
        <p:spPr bwMode="auto">
          <a:xfrm>
            <a:off x="45656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8" name="Rectangle 19"/>
          <p:cNvSpPr>
            <a:spLocks noChangeArrowheads="1"/>
          </p:cNvSpPr>
          <p:nvPr/>
        </p:nvSpPr>
        <p:spPr bwMode="auto">
          <a:xfrm>
            <a:off x="562292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9" name="Rectangle 20"/>
          <p:cNvSpPr>
            <a:spLocks noChangeArrowheads="1"/>
          </p:cNvSpPr>
          <p:nvPr/>
        </p:nvSpPr>
        <p:spPr bwMode="auto">
          <a:xfrm>
            <a:off x="63293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0" name="Rectangle 21"/>
          <p:cNvSpPr>
            <a:spLocks noChangeArrowheads="1"/>
          </p:cNvSpPr>
          <p:nvPr/>
        </p:nvSpPr>
        <p:spPr bwMode="auto">
          <a:xfrm>
            <a:off x="49180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1" name="Rectangle 22"/>
          <p:cNvSpPr>
            <a:spLocks noChangeArrowheads="1"/>
          </p:cNvSpPr>
          <p:nvPr/>
        </p:nvSpPr>
        <p:spPr bwMode="auto">
          <a:xfrm>
            <a:off x="52705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2" name="Rectangle 23"/>
          <p:cNvSpPr>
            <a:spLocks noChangeArrowheads="1"/>
          </p:cNvSpPr>
          <p:nvPr/>
        </p:nvSpPr>
        <p:spPr bwMode="auto">
          <a:xfrm>
            <a:off x="59753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3" name="Rectangle 24"/>
          <p:cNvSpPr>
            <a:spLocks noChangeArrowheads="1"/>
          </p:cNvSpPr>
          <p:nvPr/>
        </p:nvSpPr>
        <p:spPr bwMode="auto">
          <a:xfrm>
            <a:off x="738663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4" name="Rectangle 25"/>
          <p:cNvSpPr>
            <a:spLocks noChangeArrowheads="1"/>
          </p:cNvSpPr>
          <p:nvPr/>
        </p:nvSpPr>
        <p:spPr bwMode="auto">
          <a:xfrm>
            <a:off x="668178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5" name="Rectangle 26"/>
          <p:cNvSpPr>
            <a:spLocks noChangeArrowheads="1"/>
          </p:cNvSpPr>
          <p:nvPr/>
        </p:nvSpPr>
        <p:spPr bwMode="auto">
          <a:xfrm>
            <a:off x="703421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6" name="Rectangle 27"/>
          <p:cNvSpPr>
            <a:spLocks noChangeArrowheads="1"/>
          </p:cNvSpPr>
          <p:nvPr/>
        </p:nvSpPr>
        <p:spPr bwMode="auto">
          <a:xfrm>
            <a:off x="77390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7" name="Rectangle 28"/>
          <p:cNvSpPr>
            <a:spLocks noChangeArrowheads="1"/>
          </p:cNvSpPr>
          <p:nvPr/>
        </p:nvSpPr>
        <p:spPr bwMode="auto">
          <a:xfrm>
            <a:off x="84359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8" name="Rectangle 29"/>
          <p:cNvSpPr>
            <a:spLocks noChangeArrowheads="1"/>
          </p:cNvSpPr>
          <p:nvPr/>
        </p:nvSpPr>
        <p:spPr bwMode="auto">
          <a:xfrm>
            <a:off x="80835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89" name="Rectangle 30"/>
          <p:cNvSpPr>
            <a:spLocks noChangeArrowheads="1"/>
          </p:cNvSpPr>
          <p:nvPr/>
        </p:nvSpPr>
        <p:spPr bwMode="auto">
          <a:xfrm>
            <a:off x="87884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0" name="Text Box 31"/>
          <p:cNvSpPr txBox="1">
            <a:spLocks noChangeArrowheads="1"/>
          </p:cNvSpPr>
          <p:nvPr/>
        </p:nvSpPr>
        <p:spPr bwMode="auto">
          <a:xfrm>
            <a:off x="1581150" y="2366963"/>
            <a:ext cx="26447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  	</a:t>
            </a:r>
          </a:p>
        </p:txBody>
      </p:sp>
      <p:sp>
        <p:nvSpPr>
          <p:cNvPr id="58391" name="Oval 32"/>
          <p:cNvSpPr>
            <a:spLocks noChangeArrowheads="1"/>
          </p:cNvSpPr>
          <p:nvPr/>
        </p:nvSpPr>
        <p:spPr bwMode="auto">
          <a:xfrm>
            <a:off x="195897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2" name="Oval 33"/>
          <p:cNvSpPr>
            <a:spLocks noChangeArrowheads="1"/>
          </p:cNvSpPr>
          <p:nvPr/>
        </p:nvSpPr>
        <p:spPr bwMode="auto">
          <a:xfrm>
            <a:off x="231140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3" name="Oval 34"/>
          <p:cNvSpPr>
            <a:spLocks noChangeArrowheads="1"/>
          </p:cNvSpPr>
          <p:nvPr/>
        </p:nvSpPr>
        <p:spPr bwMode="auto">
          <a:xfrm>
            <a:off x="266382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4" name="Oval 35"/>
          <p:cNvSpPr>
            <a:spLocks noChangeArrowheads="1"/>
          </p:cNvSpPr>
          <p:nvPr/>
        </p:nvSpPr>
        <p:spPr bwMode="auto">
          <a:xfrm>
            <a:off x="301625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5" name="Oval 36"/>
          <p:cNvSpPr>
            <a:spLocks noChangeArrowheads="1"/>
          </p:cNvSpPr>
          <p:nvPr/>
        </p:nvSpPr>
        <p:spPr bwMode="auto">
          <a:xfrm>
            <a:off x="3370263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6" name="Oval 37"/>
          <p:cNvSpPr>
            <a:spLocks noChangeArrowheads="1"/>
          </p:cNvSpPr>
          <p:nvPr/>
        </p:nvSpPr>
        <p:spPr bwMode="auto">
          <a:xfrm>
            <a:off x="3722688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97" name="Text Box 38"/>
          <p:cNvSpPr txBox="1">
            <a:spLocks noChangeArrowheads="1"/>
          </p:cNvSpPr>
          <p:nvPr/>
        </p:nvSpPr>
        <p:spPr bwMode="auto">
          <a:xfrm>
            <a:off x="2081213" y="2081213"/>
            <a:ext cx="180975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Iteration Space</a:t>
            </a:r>
          </a:p>
        </p:txBody>
      </p:sp>
      <p:sp>
        <p:nvSpPr>
          <p:cNvPr id="58398" name="Text Box 39"/>
          <p:cNvSpPr txBox="1">
            <a:spLocks noChangeArrowheads="1"/>
          </p:cNvSpPr>
          <p:nvPr/>
        </p:nvSpPr>
        <p:spPr bwMode="auto">
          <a:xfrm>
            <a:off x="6115050" y="2081213"/>
            <a:ext cx="1392238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Data Space</a:t>
            </a:r>
          </a:p>
        </p:txBody>
      </p:sp>
      <p:sp>
        <p:nvSpPr>
          <p:cNvPr id="58399" name="Text Box 40"/>
          <p:cNvSpPr txBox="1">
            <a:spLocks noChangeArrowheads="1"/>
          </p:cNvSpPr>
          <p:nvPr/>
        </p:nvSpPr>
        <p:spPr bwMode="auto">
          <a:xfrm>
            <a:off x="69850" y="3028950"/>
            <a:ext cx="1522413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A[I+2]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8400" name="Oval 41"/>
          <p:cNvSpPr>
            <a:spLocks noChangeArrowheads="1"/>
          </p:cNvSpPr>
          <p:nvPr/>
        </p:nvSpPr>
        <p:spPr bwMode="auto">
          <a:xfrm>
            <a:off x="1965325" y="3251200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1" name="Rectangle 43"/>
          <p:cNvSpPr>
            <a:spLocks noChangeArrowheads="1"/>
          </p:cNvSpPr>
          <p:nvPr/>
        </p:nvSpPr>
        <p:spPr bwMode="auto">
          <a:xfrm flipV="1">
            <a:off x="4564063" y="35337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2" name="Rectangle 44"/>
          <p:cNvSpPr>
            <a:spLocks noChangeArrowheads="1"/>
          </p:cNvSpPr>
          <p:nvPr/>
        </p:nvSpPr>
        <p:spPr bwMode="auto">
          <a:xfrm flipV="1">
            <a:off x="6996113" y="638968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3" name="Text Box 45"/>
          <p:cNvSpPr txBox="1">
            <a:spLocks noChangeArrowheads="1"/>
          </p:cNvSpPr>
          <p:nvPr/>
        </p:nvSpPr>
        <p:spPr bwMode="auto">
          <a:xfrm>
            <a:off x="68263" y="3654425"/>
            <a:ext cx="1522412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A[I+2]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8404" name="Oval 46"/>
          <p:cNvSpPr>
            <a:spLocks noChangeArrowheads="1"/>
          </p:cNvSpPr>
          <p:nvPr/>
        </p:nvSpPr>
        <p:spPr bwMode="auto">
          <a:xfrm>
            <a:off x="2312988" y="3876675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5" name="Rectangle 48"/>
          <p:cNvSpPr>
            <a:spLocks noChangeArrowheads="1"/>
          </p:cNvSpPr>
          <p:nvPr/>
        </p:nvSpPr>
        <p:spPr bwMode="auto">
          <a:xfrm flipV="1">
            <a:off x="4911725" y="415925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6" name="Rectangle 49"/>
          <p:cNvSpPr>
            <a:spLocks noChangeArrowheads="1"/>
          </p:cNvSpPr>
          <p:nvPr/>
        </p:nvSpPr>
        <p:spPr bwMode="auto">
          <a:xfrm flipV="1">
            <a:off x="5248275" y="32480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7" name="Text Box 50"/>
          <p:cNvSpPr txBox="1">
            <a:spLocks noChangeArrowheads="1"/>
          </p:cNvSpPr>
          <p:nvPr/>
        </p:nvSpPr>
        <p:spPr bwMode="auto">
          <a:xfrm>
            <a:off x="68263" y="4311650"/>
            <a:ext cx="1522412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A[I+2]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8408" name="Oval 51"/>
          <p:cNvSpPr>
            <a:spLocks noChangeArrowheads="1"/>
          </p:cNvSpPr>
          <p:nvPr/>
        </p:nvSpPr>
        <p:spPr bwMode="auto">
          <a:xfrm>
            <a:off x="2643188" y="4533900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09" name="Rectangle 53"/>
          <p:cNvSpPr>
            <a:spLocks noChangeArrowheads="1"/>
          </p:cNvSpPr>
          <p:nvPr/>
        </p:nvSpPr>
        <p:spPr bwMode="auto">
          <a:xfrm flipV="1">
            <a:off x="5241925" y="48164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0" name="Rectangle 54"/>
          <p:cNvSpPr>
            <a:spLocks noChangeArrowheads="1"/>
          </p:cNvSpPr>
          <p:nvPr/>
        </p:nvSpPr>
        <p:spPr bwMode="auto">
          <a:xfrm flipV="1">
            <a:off x="5578475" y="390525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1" name="Text Box 55"/>
          <p:cNvSpPr txBox="1">
            <a:spLocks noChangeArrowheads="1"/>
          </p:cNvSpPr>
          <p:nvPr/>
        </p:nvSpPr>
        <p:spPr bwMode="auto">
          <a:xfrm>
            <a:off x="68263" y="4897438"/>
            <a:ext cx="1522412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A[I+2]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8412" name="Oval 56"/>
          <p:cNvSpPr>
            <a:spLocks noChangeArrowheads="1"/>
          </p:cNvSpPr>
          <p:nvPr/>
        </p:nvSpPr>
        <p:spPr bwMode="auto">
          <a:xfrm>
            <a:off x="2981325" y="51196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3" name="Rectangle 58"/>
          <p:cNvSpPr>
            <a:spLocks noChangeArrowheads="1"/>
          </p:cNvSpPr>
          <p:nvPr/>
        </p:nvSpPr>
        <p:spPr bwMode="auto">
          <a:xfrm flipV="1">
            <a:off x="5580063" y="54022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4" name="Rectangle 59"/>
          <p:cNvSpPr>
            <a:spLocks noChangeArrowheads="1"/>
          </p:cNvSpPr>
          <p:nvPr/>
        </p:nvSpPr>
        <p:spPr bwMode="auto">
          <a:xfrm flipV="1">
            <a:off x="5916613" y="44910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5" name="Text Box 60"/>
          <p:cNvSpPr txBox="1">
            <a:spLocks noChangeArrowheads="1"/>
          </p:cNvSpPr>
          <p:nvPr/>
        </p:nvSpPr>
        <p:spPr bwMode="auto">
          <a:xfrm>
            <a:off x="66675" y="5522913"/>
            <a:ext cx="1522413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A[I+2]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8416" name="Oval 61"/>
          <p:cNvSpPr>
            <a:spLocks noChangeArrowheads="1"/>
          </p:cNvSpPr>
          <p:nvPr/>
        </p:nvSpPr>
        <p:spPr bwMode="auto">
          <a:xfrm>
            <a:off x="3321050" y="5745163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7" name="Rectangle 63"/>
          <p:cNvSpPr>
            <a:spLocks noChangeArrowheads="1"/>
          </p:cNvSpPr>
          <p:nvPr/>
        </p:nvSpPr>
        <p:spPr bwMode="auto">
          <a:xfrm flipV="1">
            <a:off x="5919788" y="60277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8" name="Rectangle 64"/>
          <p:cNvSpPr>
            <a:spLocks noChangeArrowheads="1"/>
          </p:cNvSpPr>
          <p:nvPr/>
        </p:nvSpPr>
        <p:spPr bwMode="auto">
          <a:xfrm flipV="1">
            <a:off x="6256338" y="511651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19" name="Text Box 65"/>
          <p:cNvSpPr txBox="1">
            <a:spLocks noChangeArrowheads="1"/>
          </p:cNvSpPr>
          <p:nvPr/>
        </p:nvSpPr>
        <p:spPr bwMode="auto">
          <a:xfrm>
            <a:off x="66675" y="6180138"/>
            <a:ext cx="1522413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</a:t>
            </a:r>
            <a:r>
              <a:rPr lang="en-US" sz="1600" b="0"/>
              <a:t>= A[I+2]</a:t>
            </a:r>
          </a:p>
          <a:p>
            <a:pPr eaLnBrk="0" hangingPunct="0"/>
            <a:r>
              <a:rPr lang="en-US" sz="1600" b="0"/>
              <a:t>A[I]</a:t>
            </a:r>
          </a:p>
        </p:txBody>
      </p:sp>
      <p:sp>
        <p:nvSpPr>
          <p:cNvPr id="58420" name="Oval 66"/>
          <p:cNvSpPr>
            <a:spLocks noChangeArrowheads="1"/>
          </p:cNvSpPr>
          <p:nvPr/>
        </p:nvSpPr>
        <p:spPr bwMode="auto">
          <a:xfrm>
            <a:off x="3660775" y="64023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21" name="Rectangle 68"/>
          <p:cNvSpPr>
            <a:spLocks noChangeArrowheads="1"/>
          </p:cNvSpPr>
          <p:nvPr/>
        </p:nvSpPr>
        <p:spPr bwMode="auto">
          <a:xfrm flipV="1">
            <a:off x="6259513" y="66849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22" name="Rectangle 69"/>
          <p:cNvSpPr>
            <a:spLocks noChangeArrowheads="1"/>
          </p:cNvSpPr>
          <p:nvPr/>
        </p:nvSpPr>
        <p:spPr bwMode="auto">
          <a:xfrm flipV="1">
            <a:off x="6596063" y="57737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423" name="Line 70"/>
          <p:cNvSpPr>
            <a:spLocks noChangeShapeType="1"/>
          </p:cNvSpPr>
          <p:nvPr/>
        </p:nvSpPr>
        <p:spPr bwMode="auto">
          <a:xfrm>
            <a:off x="0" y="373062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4" name="Line 71"/>
          <p:cNvSpPr>
            <a:spLocks noChangeShapeType="1"/>
          </p:cNvSpPr>
          <p:nvPr/>
        </p:nvSpPr>
        <p:spPr bwMode="auto">
          <a:xfrm>
            <a:off x="0" y="436086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5" name="Line 72"/>
          <p:cNvSpPr>
            <a:spLocks noChangeShapeType="1"/>
          </p:cNvSpPr>
          <p:nvPr/>
        </p:nvSpPr>
        <p:spPr bwMode="auto">
          <a:xfrm>
            <a:off x="0" y="31019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6" name="Line 73"/>
          <p:cNvSpPr>
            <a:spLocks noChangeShapeType="1"/>
          </p:cNvSpPr>
          <p:nvPr/>
        </p:nvSpPr>
        <p:spPr bwMode="auto">
          <a:xfrm>
            <a:off x="0" y="4991100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7" name="Line 74"/>
          <p:cNvSpPr>
            <a:spLocks noChangeShapeType="1"/>
          </p:cNvSpPr>
          <p:nvPr/>
        </p:nvSpPr>
        <p:spPr bwMode="auto">
          <a:xfrm>
            <a:off x="0" y="5621338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8" name="Line 75"/>
          <p:cNvSpPr>
            <a:spLocks noChangeShapeType="1"/>
          </p:cNvSpPr>
          <p:nvPr/>
        </p:nvSpPr>
        <p:spPr bwMode="auto">
          <a:xfrm>
            <a:off x="0" y="62515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29" name="Line 76"/>
          <p:cNvSpPr>
            <a:spLocks noChangeShapeType="1"/>
          </p:cNvSpPr>
          <p:nvPr/>
        </p:nvSpPr>
        <p:spPr bwMode="auto">
          <a:xfrm>
            <a:off x="0" y="688181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5286375" y="3336925"/>
            <a:ext cx="1017588" cy="3348038"/>
            <a:chOff x="3330" y="2102"/>
            <a:chExt cx="641" cy="2109"/>
          </a:xfrm>
        </p:grpSpPr>
        <p:cxnSp>
          <p:nvCxnSpPr>
            <p:cNvPr id="58443" name="AutoShape 78"/>
            <p:cNvCxnSpPr>
              <a:cxnSpLocks noChangeShapeType="1"/>
              <a:stCxn id="58406" idx="0"/>
              <a:endCxn id="58409" idx="2"/>
            </p:cNvCxnSpPr>
            <p:nvPr/>
          </p:nvCxnSpPr>
          <p:spPr bwMode="auto">
            <a:xfrm flipH="1">
              <a:off x="3330" y="2102"/>
              <a:ext cx="4" cy="93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8444" name="AutoShape 79"/>
            <p:cNvCxnSpPr>
              <a:cxnSpLocks noChangeShapeType="1"/>
              <a:stCxn id="58410" idx="0"/>
              <a:endCxn id="58413" idx="2"/>
            </p:cNvCxnSpPr>
            <p:nvPr/>
          </p:nvCxnSpPr>
          <p:spPr bwMode="auto">
            <a:xfrm>
              <a:off x="3542" y="2516"/>
              <a:ext cx="1" cy="887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8445" name="AutoShape 80"/>
            <p:cNvCxnSpPr>
              <a:cxnSpLocks noChangeShapeType="1"/>
              <a:stCxn id="58414" idx="0"/>
              <a:endCxn id="58417" idx="2"/>
            </p:cNvCxnSpPr>
            <p:nvPr/>
          </p:nvCxnSpPr>
          <p:spPr bwMode="auto">
            <a:xfrm>
              <a:off x="3755" y="2885"/>
              <a:ext cx="2" cy="91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8446" name="AutoShape 81"/>
            <p:cNvCxnSpPr>
              <a:cxnSpLocks noChangeShapeType="1"/>
              <a:stCxn id="58418" idx="0"/>
              <a:endCxn id="58421" idx="2"/>
            </p:cNvCxnSpPr>
            <p:nvPr/>
          </p:nvCxnSpPr>
          <p:spPr bwMode="auto">
            <a:xfrm>
              <a:off x="3969" y="3279"/>
              <a:ext cx="2" cy="932"/>
            </a:xfrm>
            <a:prstGeom prst="straightConnector1">
              <a:avLst/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957388" y="1530350"/>
            <a:ext cx="1876425" cy="111125"/>
            <a:chOff x="1233" y="964"/>
            <a:chExt cx="1182" cy="70"/>
          </a:xfrm>
        </p:grpSpPr>
        <p:sp>
          <p:nvSpPr>
            <p:cNvPr id="58432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3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34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35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36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37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8438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58439" name="AutoShape 103"/>
            <p:cNvCxnSpPr>
              <a:cxnSpLocks noChangeShapeType="1"/>
              <a:stCxn id="58434" idx="7"/>
              <a:endCxn id="58436" idx="1"/>
            </p:cNvCxnSpPr>
            <p:nvPr/>
          </p:nvCxnSpPr>
          <p:spPr bwMode="auto">
            <a:xfrm rot="5400000" flipV="1">
              <a:off x="1712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8440" name="AutoShape 104"/>
            <p:cNvCxnSpPr>
              <a:cxnSpLocks noChangeShapeType="1"/>
              <a:stCxn id="58436" idx="7"/>
              <a:endCxn id="58438" idx="1"/>
            </p:cNvCxnSpPr>
            <p:nvPr/>
          </p:nvCxnSpPr>
          <p:spPr bwMode="auto">
            <a:xfrm rot="5400000" flipV="1">
              <a:off x="2156" y="778"/>
              <a:ext cx="1" cy="394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8441" name="AutoShape 105"/>
            <p:cNvCxnSpPr>
              <a:cxnSpLocks noChangeShapeType="1"/>
              <a:stCxn id="58435" idx="7"/>
              <a:endCxn id="58437" idx="1"/>
            </p:cNvCxnSpPr>
            <p:nvPr/>
          </p:nvCxnSpPr>
          <p:spPr bwMode="auto">
            <a:xfrm rot="5400000" flipV="1">
              <a:off x="1934" y="778"/>
              <a:ext cx="1" cy="394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58442" name="AutoShape 106"/>
            <p:cNvCxnSpPr>
              <a:cxnSpLocks noChangeShapeType="1"/>
              <a:stCxn id="58433" idx="7"/>
              <a:endCxn id="58435" idx="1"/>
            </p:cNvCxnSpPr>
            <p:nvPr/>
          </p:nvCxnSpPr>
          <p:spPr bwMode="auto">
            <a:xfrm rot="5400000" flipV="1">
              <a:off x="1490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75"/>
          <p:cNvGrpSpPr>
            <a:grpSpLocks/>
          </p:cNvGrpSpPr>
          <p:nvPr/>
        </p:nvGrpSpPr>
        <p:grpSpPr bwMode="auto">
          <a:xfrm>
            <a:off x="1820863" y="2422525"/>
            <a:ext cx="7165975" cy="4435475"/>
            <a:chOff x="1147" y="1526"/>
            <a:chExt cx="4514" cy="2794"/>
          </a:xfrm>
        </p:grpSpPr>
        <p:grpSp>
          <p:nvGrpSpPr>
            <p:cNvPr id="59454" name="Group 76"/>
            <p:cNvGrpSpPr>
              <a:grpSpLocks/>
            </p:cNvGrpSpPr>
            <p:nvPr/>
          </p:nvGrpSpPr>
          <p:grpSpPr bwMode="auto">
            <a:xfrm>
              <a:off x="2770" y="1526"/>
              <a:ext cx="2891" cy="2787"/>
              <a:chOff x="2770" y="766"/>
              <a:chExt cx="2891" cy="2787"/>
            </a:xfrm>
          </p:grpSpPr>
          <p:sp>
            <p:nvSpPr>
              <p:cNvPr id="59458" name="Rectangle 77"/>
              <p:cNvSpPr>
                <a:spLocks noChangeArrowheads="1"/>
              </p:cNvSpPr>
              <p:nvPr/>
            </p:nvSpPr>
            <p:spPr bwMode="auto">
              <a:xfrm>
                <a:off x="277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9459" name="Rectangle 78"/>
              <p:cNvSpPr>
                <a:spLocks noChangeArrowheads="1"/>
              </p:cNvSpPr>
              <p:nvPr/>
            </p:nvSpPr>
            <p:spPr bwMode="auto">
              <a:xfrm>
                <a:off x="3215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9460" name="Rectangle 79"/>
              <p:cNvSpPr>
                <a:spLocks noChangeArrowheads="1"/>
              </p:cNvSpPr>
              <p:nvPr/>
            </p:nvSpPr>
            <p:spPr bwMode="auto">
              <a:xfrm>
                <a:off x="3660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9461" name="Rectangle 80"/>
              <p:cNvSpPr>
                <a:spLocks noChangeArrowheads="1"/>
              </p:cNvSpPr>
              <p:nvPr/>
            </p:nvSpPr>
            <p:spPr bwMode="auto">
              <a:xfrm>
                <a:off x="410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9462" name="Rectangle 81"/>
              <p:cNvSpPr>
                <a:spLocks noChangeArrowheads="1"/>
              </p:cNvSpPr>
              <p:nvPr/>
            </p:nvSpPr>
            <p:spPr bwMode="auto">
              <a:xfrm>
                <a:off x="4996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9463" name="Rectangle 82"/>
              <p:cNvSpPr>
                <a:spLocks noChangeArrowheads="1"/>
              </p:cNvSpPr>
              <p:nvPr/>
            </p:nvSpPr>
            <p:spPr bwMode="auto">
              <a:xfrm>
                <a:off x="4551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9464" name="Rectangle 83"/>
              <p:cNvSpPr>
                <a:spLocks noChangeArrowheads="1"/>
              </p:cNvSpPr>
              <p:nvPr/>
            </p:nvSpPr>
            <p:spPr bwMode="auto">
              <a:xfrm>
                <a:off x="5442" y="766"/>
                <a:ext cx="219" cy="2787"/>
              </a:xfrm>
              <a:prstGeom prst="rect">
                <a:avLst/>
              </a:prstGeom>
              <a:gradFill rotWithShape="1">
                <a:gsLst>
                  <a:gs pos="0">
                    <a:srgbClr val="005C1C"/>
                  </a:gs>
                  <a:gs pos="100000">
                    <a:srgbClr val="071108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9455" name="Rectangle 84"/>
            <p:cNvSpPr>
              <a:spLocks noChangeArrowheads="1"/>
            </p:cNvSpPr>
            <p:nvPr/>
          </p:nvSpPr>
          <p:spPr bwMode="auto">
            <a:xfrm>
              <a:off x="1147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9456" name="Rectangle 85"/>
            <p:cNvSpPr>
              <a:spLocks noChangeArrowheads="1"/>
            </p:cNvSpPr>
            <p:nvPr/>
          </p:nvSpPr>
          <p:spPr bwMode="auto">
            <a:xfrm>
              <a:off x="1569" y="1533"/>
              <a:ext cx="219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9457" name="Rectangle 86"/>
            <p:cNvSpPr>
              <a:spLocks noChangeArrowheads="1"/>
            </p:cNvSpPr>
            <p:nvPr/>
          </p:nvSpPr>
          <p:spPr bwMode="auto">
            <a:xfrm>
              <a:off x="2030" y="1533"/>
              <a:ext cx="220" cy="2787"/>
            </a:xfrm>
            <a:prstGeom prst="rect">
              <a:avLst/>
            </a:prstGeom>
            <a:gradFill rotWithShape="1">
              <a:gsLst>
                <a:gs pos="0">
                  <a:srgbClr val="005C1C"/>
                </a:gs>
                <a:gs pos="100000">
                  <a:srgbClr val="071108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9396" name="Line 13"/>
          <p:cNvSpPr>
            <a:spLocks noChangeShapeType="1"/>
          </p:cNvSpPr>
          <p:nvPr/>
        </p:nvSpPr>
        <p:spPr bwMode="auto">
          <a:xfrm>
            <a:off x="2003425" y="2808288"/>
            <a:ext cx="1774825" cy="3175"/>
          </a:xfrm>
          <a:prstGeom prst="line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39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Accesses in a loop</a:t>
            </a:r>
          </a:p>
        </p:txBody>
      </p:sp>
      <p:sp>
        <p:nvSpPr>
          <p:cNvPr id="5939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368800" y="1193800"/>
            <a:ext cx="4394200" cy="94138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A[2*I] = A[2*I+1] + 1</a:t>
            </a:r>
          </a:p>
          <a:p>
            <a:pPr eaLnBrk="1" hangingPunct="1"/>
            <a:endParaRPr lang="en-US" smtClean="0"/>
          </a:p>
        </p:txBody>
      </p:sp>
      <p:sp>
        <p:nvSpPr>
          <p:cNvPr id="59399" name="Line 16"/>
          <p:cNvSpPr>
            <a:spLocks noChangeShapeType="1"/>
          </p:cNvSpPr>
          <p:nvPr/>
        </p:nvSpPr>
        <p:spPr bwMode="auto">
          <a:xfrm>
            <a:off x="4598988" y="2808288"/>
            <a:ext cx="4243387" cy="4762"/>
          </a:xfrm>
          <a:prstGeom prst="line">
            <a:avLst/>
          </a:prstGeom>
          <a:noFill/>
          <a:ln w="12700" cap="sq">
            <a:solidFill>
              <a:srgbClr val="CCFF99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0" name="Text Box 17"/>
          <p:cNvSpPr txBox="1">
            <a:spLocks noChangeArrowheads="1"/>
          </p:cNvSpPr>
          <p:nvPr/>
        </p:nvSpPr>
        <p:spPr bwMode="auto">
          <a:xfrm>
            <a:off x="4176713" y="2374900"/>
            <a:ext cx="56705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057400" algn="ctr"/>
                <a:tab pos="2460625" algn="ctr"/>
                <a:tab pos="2800350" algn="ctr"/>
                <a:tab pos="3143250" algn="ctr"/>
                <a:tab pos="3486150" algn="ctr"/>
                <a:tab pos="3829050" algn="ctr"/>
                <a:tab pos="4171950" algn="ctr"/>
                <a:tab pos="45148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	6	7	8	9	10	11	12  	</a:t>
            </a:r>
          </a:p>
        </p:txBody>
      </p:sp>
      <p:sp>
        <p:nvSpPr>
          <p:cNvPr id="59401" name="Rectangle 18"/>
          <p:cNvSpPr>
            <a:spLocks noChangeArrowheads="1"/>
          </p:cNvSpPr>
          <p:nvPr/>
        </p:nvSpPr>
        <p:spPr bwMode="auto">
          <a:xfrm>
            <a:off x="45656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2" name="Rectangle 19"/>
          <p:cNvSpPr>
            <a:spLocks noChangeArrowheads="1"/>
          </p:cNvSpPr>
          <p:nvPr/>
        </p:nvSpPr>
        <p:spPr bwMode="auto">
          <a:xfrm>
            <a:off x="562292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3" name="Rectangle 20"/>
          <p:cNvSpPr>
            <a:spLocks noChangeArrowheads="1"/>
          </p:cNvSpPr>
          <p:nvPr/>
        </p:nvSpPr>
        <p:spPr bwMode="auto">
          <a:xfrm>
            <a:off x="63293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4" name="Rectangle 21"/>
          <p:cNvSpPr>
            <a:spLocks noChangeArrowheads="1"/>
          </p:cNvSpPr>
          <p:nvPr/>
        </p:nvSpPr>
        <p:spPr bwMode="auto">
          <a:xfrm>
            <a:off x="49180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5" name="Rectangle 22"/>
          <p:cNvSpPr>
            <a:spLocks noChangeArrowheads="1"/>
          </p:cNvSpPr>
          <p:nvPr/>
        </p:nvSpPr>
        <p:spPr bwMode="auto">
          <a:xfrm>
            <a:off x="52705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6" name="Rectangle 23"/>
          <p:cNvSpPr>
            <a:spLocks noChangeArrowheads="1"/>
          </p:cNvSpPr>
          <p:nvPr/>
        </p:nvSpPr>
        <p:spPr bwMode="auto">
          <a:xfrm>
            <a:off x="59753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7" name="Rectangle 24"/>
          <p:cNvSpPr>
            <a:spLocks noChangeArrowheads="1"/>
          </p:cNvSpPr>
          <p:nvPr/>
        </p:nvSpPr>
        <p:spPr bwMode="auto">
          <a:xfrm>
            <a:off x="738663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8" name="Rectangle 25"/>
          <p:cNvSpPr>
            <a:spLocks noChangeArrowheads="1"/>
          </p:cNvSpPr>
          <p:nvPr/>
        </p:nvSpPr>
        <p:spPr bwMode="auto">
          <a:xfrm>
            <a:off x="6681788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9" name="Rectangle 26"/>
          <p:cNvSpPr>
            <a:spLocks noChangeArrowheads="1"/>
          </p:cNvSpPr>
          <p:nvPr/>
        </p:nvSpPr>
        <p:spPr bwMode="auto">
          <a:xfrm>
            <a:off x="703421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0" name="Rectangle 27"/>
          <p:cNvSpPr>
            <a:spLocks noChangeArrowheads="1"/>
          </p:cNvSpPr>
          <p:nvPr/>
        </p:nvSpPr>
        <p:spPr bwMode="auto">
          <a:xfrm>
            <a:off x="7739063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1" name="Rectangle 28"/>
          <p:cNvSpPr>
            <a:spLocks noChangeArrowheads="1"/>
          </p:cNvSpPr>
          <p:nvPr/>
        </p:nvSpPr>
        <p:spPr bwMode="auto">
          <a:xfrm>
            <a:off x="8435975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2" name="Rectangle 29"/>
          <p:cNvSpPr>
            <a:spLocks noChangeArrowheads="1"/>
          </p:cNvSpPr>
          <p:nvPr/>
        </p:nvSpPr>
        <p:spPr bwMode="auto">
          <a:xfrm>
            <a:off x="808355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3" name="Rectangle 30"/>
          <p:cNvSpPr>
            <a:spLocks noChangeArrowheads="1"/>
          </p:cNvSpPr>
          <p:nvPr/>
        </p:nvSpPr>
        <p:spPr bwMode="auto">
          <a:xfrm>
            <a:off x="8788400" y="27654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4" name="Text Box 31"/>
          <p:cNvSpPr txBox="1">
            <a:spLocks noChangeArrowheads="1"/>
          </p:cNvSpPr>
          <p:nvPr/>
        </p:nvSpPr>
        <p:spPr bwMode="auto">
          <a:xfrm>
            <a:off x="1581150" y="2366963"/>
            <a:ext cx="26447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>
                <a:solidFill>
                  <a:srgbClr val="99FF66"/>
                </a:solidFill>
              </a:rPr>
              <a:t> 	0	1	2	3	4	5  	</a:t>
            </a:r>
          </a:p>
        </p:txBody>
      </p:sp>
      <p:sp>
        <p:nvSpPr>
          <p:cNvPr id="59415" name="Oval 32"/>
          <p:cNvSpPr>
            <a:spLocks noChangeArrowheads="1"/>
          </p:cNvSpPr>
          <p:nvPr/>
        </p:nvSpPr>
        <p:spPr bwMode="auto">
          <a:xfrm>
            <a:off x="195897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6" name="Oval 33"/>
          <p:cNvSpPr>
            <a:spLocks noChangeArrowheads="1"/>
          </p:cNvSpPr>
          <p:nvPr/>
        </p:nvSpPr>
        <p:spPr bwMode="auto">
          <a:xfrm>
            <a:off x="231140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7" name="Oval 34"/>
          <p:cNvSpPr>
            <a:spLocks noChangeArrowheads="1"/>
          </p:cNvSpPr>
          <p:nvPr/>
        </p:nvSpPr>
        <p:spPr bwMode="auto">
          <a:xfrm>
            <a:off x="2663825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8" name="Oval 35"/>
          <p:cNvSpPr>
            <a:spLocks noChangeArrowheads="1"/>
          </p:cNvSpPr>
          <p:nvPr/>
        </p:nvSpPr>
        <p:spPr bwMode="auto">
          <a:xfrm>
            <a:off x="3016250" y="2754313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19" name="Oval 36"/>
          <p:cNvSpPr>
            <a:spLocks noChangeArrowheads="1"/>
          </p:cNvSpPr>
          <p:nvPr/>
        </p:nvSpPr>
        <p:spPr bwMode="auto">
          <a:xfrm>
            <a:off x="3370263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20" name="Oval 37"/>
          <p:cNvSpPr>
            <a:spLocks noChangeArrowheads="1"/>
          </p:cNvSpPr>
          <p:nvPr/>
        </p:nvSpPr>
        <p:spPr bwMode="auto">
          <a:xfrm>
            <a:off x="3722688" y="2754313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21" name="Text Box 38"/>
          <p:cNvSpPr txBox="1">
            <a:spLocks noChangeArrowheads="1"/>
          </p:cNvSpPr>
          <p:nvPr/>
        </p:nvSpPr>
        <p:spPr bwMode="auto">
          <a:xfrm>
            <a:off x="2081213" y="2081213"/>
            <a:ext cx="180975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Iteration Space</a:t>
            </a:r>
          </a:p>
        </p:txBody>
      </p:sp>
      <p:sp>
        <p:nvSpPr>
          <p:cNvPr id="59422" name="Text Box 39"/>
          <p:cNvSpPr txBox="1">
            <a:spLocks noChangeArrowheads="1"/>
          </p:cNvSpPr>
          <p:nvPr/>
        </p:nvSpPr>
        <p:spPr bwMode="auto">
          <a:xfrm>
            <a:off x="6115050" y="2081213"/>
            <a:ext cx="1392238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900" b="0">
                <a:solidFill>
                  <a:srgbClr val="99FF66"/>
                </a:solidFill>
              </a:rPr>
              <a:t>Data Space</a:t>
            </a:r>
          </a:p>
        </p:txBody>
      </p:sp>
      <p:sp>
        <p:nvSpPr>
          <p:cNvPr id="59423" name="Text Box 40"/>
          <p:cNvSpPr txBox="1">
            <a:spLocks noChangeArrowheads="1"/>
          </p:cNvSpPr>
          <p:nvPr/>
        </p:nvSpPr>
        <p:spPr bwMode="auto">
          <a:xfrm>
            <a:off x="22225" y="3028950"/>
            <a:ext cx="1857750" cy="6924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</a:t>
            </a:r>
            <a:r>
              <a:rPr lang="en-US" sz="1600" b="0"/>
              <a:t>= A[2</a:t>
            </a:r>
            <a:r>
              <a:rPr lang="en-US" sz="1600" b="0" smtClean="0"/>
              <a:t>*I+</a:t>
            </a:r>
            <a:r>
              <a:rPr lang="en-US" sz="1600" b="0"/>
              <a:t>1]</a:t>
            </a:r>
          </a:p>
          <a:p>
            <a:pPr eaLnBrk="0" hangingPunct="0"/>
            <a:r>
              <a:rPr lang="en-US" sz="1600" b="0" dirty="0"/>
              <a:t>A[2*I]</a:t>
            </a:r>
          </a:p>
        </p:txBody>
      </p:sp>
      <p:sp>
        <p:nvSpPr>
          <p:cNvPr id="59424" name="Oval 41"/>
          <p:cNvSpPr>
            <a:spLocks noChangeArrowheads="1"/>
          </p:cNvSpPr>
          <p:nvPr/>
        </p:nvSpPr>
        <p:spPr bwMode="auto">
          <a:xfrm>
            <a:off x="1965325" y="3251200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25" name="Rectangle 42"/>
          <p:cNvSpPr>
            <a:spLocks noChangeArrowheads="1"/>
          </p:cNvSpPr>
          <p:nvPr/>
        </p:nvSpPr>
        <p:spPr bwMode="auto">
          <a:xfrm flipV="1">
            <a:off x="4564063" y="35337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26" name="Rectangle 43"/>
          <p:cNvSpPr>
            <a:spLocks noChangeArrowheads="1"/>
          </p:cNvSpPr>
          <p:nvPr/>
        </p:nvSpPr>
        <p:spPr bwMode="auto">
          <a:xfrm flipV="1">
            <a:off x="8458200" y="638968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27" name="Text Box 44"/>
          <p:cNvSpPr txBox="1">
            <a:spLocks noChangeArrowheads="1"/>
          </p:cNvSpPr>
          <p:nvPr/>
        </p:nvSpPr>
        <p:spPr bwMode="auto">
          <a:xfrm>
            <a:off x="20638" y="3654425"/>
            <a:ext cx="1830387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</a:t>
            </a:r>
            <a:r>
              <a:rPr lang="en-US" sz="1600" b="0"/>
              <a:t>= A[2*I+1]</a:t>
            </a:r>
          </a:p>
          <a:p>
            <a:pPr eaLnBrk="0" hangingPunct="0"/>
            <a:r>
              <a:rPr lang="en-US" sz="1600" b="0"/>
              <a:t>A[2*I]</a:t>
            </a:r>
          </a:p>
        </p:txBody>
      </p:sp>
      <p:sp>
        <p:nvSpPr>
          <p:cNvPr id="59428" name="Oval 45"/>
          <p:cNvSpPr>
            <a:spLocks noChangeArrowheads="1"/>
          </p:cNvSpPr>
          <p:nvPr/>
        </p:nvSpPr>
        <p:spPr bwMode="auto">
          <a:xfrm>
            <a:off x="2312988" y="3876675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29" name="Rectangle 46"/>
          <p:cNvSpPr>
            <a:spLocks noChangeArrowheads="1"/>
          </p:cNvSpPr>
          <p:nvPr/>
        </p:nvSpPr>
        <p:spPr bwMode="auto">
          <a:xfrm flipV="1">
            <a:off x="5241925" y="415925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0" name="Rectangle 47"/>
          <p:cNvSpPr>
            <a:spLocks noChangeArrowheads="1"/>
          </p:cNvSpPr>
          <p:nvPr/>
        </p:nvSpPr>
        <p:spPr bwMode="auto">
          <a:xfrm flipV="1">
            <a:off x="4911725" y="324802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1" name="Text Box 48"/>
          <p:cNvSpPr txBox="1">
            <a:spLocks noChangeArrowheads="1"/>
          </p:cNvSpPr>
          <p:nvPr/>
        </p:nvSpPr>
        <p:spPr bwMode="auto">
          <a:xfrm>
            <a:off x="20638" y="4311650"/>
            <a:ext cx="1830387" cy="687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</a:t>
            </a:r>
            <a:r>
              <a:rPr lang="en-US" sz="1600" b="0"/>
              <a:t>= A[2*I+1]</a:t>
            </a:r>
          </a:p>
          <a:p>
            <a:pPr eaLnBrk="0" hangingPunct="0"/>
            <a:r>
              <a:rPr lang="en-US" sz="1600" b="0"/>
              <a:t>A[2*I]</a:t>
            </a:r>
          </a:p>
        </p:txBody>
      </p:sp>
      <p:sp>
        <p:nvSpPr>
          <p:cNvPr id="59432" name="Oval 49"/>
          <p:cNvSpPr>
            <a:spLocks noChangeArrowheads="1"/>
          </p:cNvSpPr>
          <p:nvPr/>
        </p:nvSpPr>
        <p:spPr bwMode="auto">
          <a:xfrm>
            <a:off x="2643188" y="4533900"/>
            <a:ext cx="112712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3" name="Rectangle 50"/>
          <p:cNvSpPr>
            <a:spLocks noChangeArrowheads="1"/>
          </p:cNvSpPr>
          <p:nvPr/>
        </p:nvSpPr>
        <p:spPr bwMode="auto">
          <a:xfrm flipV="1">
            <a:off x="5916613" y="4816475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4" name="Rectangle 51"/>
          <p:cNvSpPr>
            <a:spLocks noChangeArrowheads="1"/>
          </p:cNvSpPr>
          <p:nvPr/>
        </p:nvSpPr>
        <p:spPr bwMode="auto">
          <a:xfrm flipV="1">
            <a:off x="5578475" y="3905250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5" name="Text Box 52"/>
          <p:cNvSpPr txBox="1">
            <a:spLocks noChangeArrowheads="1"/>
          </p:cNvSpPr>
          <p:nvPr/>
        </p:nvSpPr>
        <p:spPr bwMode="auto">
          <a:xfrm>
            <a:off x="20638" y="4897438"/>
            <a:ext cx="1830387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</a:t>
            </a:r>
            <a:r>
              <a:rPr lang="en-US" sz="1600" b="0"/>
              <a:t>= A[2*I+1]</a:t>
            </a:r>
          </a:p>
          <a:p>
            <a:pPr eaLnBrk="0" hangingPunct="0"/>
            <a:r>
              <a:rPr lang="en-US" sz="1600" b="0"/>
              <a:t>A[2*I]</a:t>
            </a:r>
          </a:p>
        </p:txBody>
      </p:sp>
      <p:sp>
        <p:nvSpPr>
          <p:cNvPr id="59436" name="Oval 53"/>
          <p:cNvSpPr>
            <a:spLocks noChangeArrowheads="1"/>
          </p:cNvSpPr>
          <p:nvPr/>
        </p:nvSpPr>
        <p:spPr bwMode="auto">
          <a:xfrm>
            <a:off x="2981325" y="51196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7" name="Rectangle 54"/>
          <p:cNvSpPr>
            <a:spLocks noChangeArrowheads="1"/>
          </p:cNvSpPr>
          <p:nvPr/>
        </p:nvSpPr>
        <p:spPr bwMode="auto">
          <a:xfrm flipV="1">
            <a:off x="6619875" y="54022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8" name="Rectangle 55"/>
          <p:cNvSpPr>
            <a:spLocks noChangeArrowheads="1"/>
          </p:cNvSpPr>
          <p:nvPr/>
        </p:nvSpPr>
        <p:spPr bwMode="auto">
          <a:xfrm flipV="1">
            <a:off x="6256338" y="44910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39" name="Text Box 56"/>
          <p:cNvSpPr txBox="1">
            <a:spLocks noChangeArrowheads="1"/>
          </p:cNvSpPr>
          <p:nvPr/>
        </p:nvSpPr>
        <p:spPr bwMode="auto">
          <a:xfrm>
            <a:off x="19050" y="5522913"/>
            <a:ext cx="1830388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</a:t>
            </a:r>
            <a:r>
              <a:rPr lang="en-US" sz="1600" b="0"/>
              <a:t>= A[2*I+1]</a:t>
            </a:r>
          </a:p>
          <a:p>
            <a:pPr eaLnBrk="0" hangingPunct="0"/>
            <a:r>
              <a:rPr lang="en-US" sz="1600" b="0"/>
              <a:t>A[2*I]</a:t>
            </a:r>
          </a:p>
        </p:txBody>
      </p:sp>
      <p:sp>
        <p:nvSpPr>
          <p:cNvPr id="59440" name="Oval 57"/>
          <p:cNvSpPr>
            <a:spLocks noChangeArrowheads="1"/>
          </p:cNvSpPr>
          <p:nvPr/>
        </p:nvSpPr>
        <p:spPr bwMode="auto">
          <a:xfrm>
            <a:off x="3321050" y="5745163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41" name="Rectangle 58"/>
          <p:cNvSpPr>
            <a:spLocks noChangeArrowheads="1"/>
          </p:cNvSpPr>
          <p:nvPr/>
        </p:nvSpPr>
        <p:spPr bwMode="auto">
          <a:xfrm flipV="1">
            <a:off x="7413625" y="60277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42" name="Rectangle 59"/>
          <p:cNvSpPr>
            <a:spLocks noChangeArrowheads="1"/>
          </p:cNvSpPr>
          <p:nvPr/>
        </p:nvSpPr>
        <p:spPr bwMode="auto">
          <a:xfrm flipV="1">
            <a:off x="6996113" y="511651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43" name="Text Box 60"/>
          <p:cNvSpPr txBox="1">
            <a:spLocks noChangeArrowheads="1"/>
          </p:cNvSpPr>
          <p:nvPr/>
        </p:nvSpPr>
        <p:spPr bwMode="auto">
          <a:xfrm>
            <a:off x="19050" y="6180138"/>
            <a:ext cx="1830388" cy="687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      </a:t>
            </a:r>
            <a:r>
              <a:rPr lang="en-US" sz="1600" b="0"/>
              <a:t>= A[2*I+1]</a:t>
            </a:r>
          </a:p>
          <a:p>
            <a:pPr eaLnBrk="0" hangingPunct="0"/>
            <a:r>
              <a:rPr lang="en-US" sz="1600" b="0"/>
              <a:t>A[2*I]</a:t>
            </a:r>
          </a:p>
        </p:txBody>
      </p:sp>
      <p:sp>
        <p:nvSpPr>
          <p:cNvPr id="59444" name="Oval 61"/>
          <p:cNvSpPr>
            <a:spLocks noChangeArrowheads="1"/>
          </p:cNvSpPr>
          <p:nvPr/>
        </p:nvSpPr>
        <p:spPr bwMode="auto">
          <a:xfrm>
            <a:off x="3660775" y="6402388"/>
            <a:ext cx="112713" cy="3714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45" name="Rectangle 62"/>
          <p:cNvSpPr>
            <a:spLocks noChangeArrowheads="1"/>
          </p:cNvSpPr>
          <p:nvPr/>
        </p:nvSpPr>
        <p:spPr bwMode="auto">
          <a:xfrm flipV="1">
            <a:off x="8062913" y="6684963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46" name="Rectangle 63"/>
          <p:cNvSpPr>
            <a:spLocks noChangeArrowheads="1"/>
          </p:cNvSpPr>
          <p:nvPr/>
        </p:nvSpPr>
        <p:spPr bwMode="auto">
          <a:xfrm flipV="1">
            <a:off x="7693025" y="5773738"/>
            <a:ext cx="88900" cy="88900"/>
          </a:xfrm>
          <a:prstGeom prst="rect">
            <a:avLst/>
          </a:prstGeom>
          <a:solidFill>
            <a:srgbClr val="009900"/>
          </a:solidFill>
          <a:ln w="12700" cap="sq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47" name="Line 64"/>
          <p:cNvSpPr>
            <a:spLocks noChangeShapeType="1"/>
          </p:cNvSpPr>
          <p:nvPr/>
        </p:nvSpPr>
        <p:spPr bwMode="auto">
          <a:xfrm>
            <a:off x="0" y="373062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48" name="Line 65"/>
          <p:cNvSpPr>
            <a:spLocks noChangeShapeType="1"/>
          </p:cNvSpPr>
          <p:nvPr/>
        </p:nvSpPr>
        <p:spPr bwMode="auto">
          <a:xfrm>
            <a:off x="0" y="436086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49" name="Line 66"/>
          <p:cNvSpPr>
            <a:spLocks noChangeShapeType="1"/>
          </p:cNvSpPr>
          <p:nvPr/>
        </p:nvSpPr>
        <p:spPr bwMode="auto">
          <a:xfrm>
            <a:off x="0" y="31019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50" name="Line 67"/>
          <p:cNvSpPr>
            <a:spLocks noChangeShapeType="1"/>
          </p:cNvSpPr>
          <p:nvPr/>
        </p:nvSpPr>
        <p:spPr bwMode="auto">
          <a:xfrm>
            <a:off x="0" y="4991100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51" name="Line 68"/>
          <p:cNvSpPr>
            <a:spLocks noChangeShapeType="1"/>
          </p:cNvSpPr>
          <p:nvPr/>
        </p:nvSpPr>
        <p:spPr bwMode="auto">
          <a:xfrm>
            <a:off x="0" y="5621338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52" name="Line 69"/>
          <p:cNvSpPr>
            <a:spLocks noChangeShapeType="1"/>
          </p:cNvSpPr>
          <p:nvPr/>
        </p:nvSpPr>
        <p:spPr bwMode="auto">
          <a:xfrm>
            <a:off x="0" y="6251575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53" name="Line 70"/>
          <p:cNvSpPr>
            <a:spLocks noChangeShapeType="1"/>
          </p:cNvSpPr>
          <p:nvPr/>
        </p:nvSpPr>
        <p:spPr bwMode="auto">
          <a:xfrm>
            <a:off x="0" y="6881813"/>
            <a:ext cx="9144000" cy="0"/>
          </a:xfrm>
          <a:prstGeom prst="line">
            <a:avLst/>
          </a:prstGeom>
          <a:noFill/>
          <a:ln w="12700" cap="sq">
            <a:solidFill>
              <a:srgbClr val="4D4D4D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66738" y="1209675"/>
          <a:ext cx="73533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3" imgW="7286651" imgH="3428924" progId="Excel.Sheet.8">
                  <p:embed/>
                </p:oleObj>
              </mc:Choice>
              <mc:Fallback>
                <p:oleObj name="Worksheet" r:id="rId3" imgW="7286651" imgH="342892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209675"/>
                        <a:ext cx="7353300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527175" y="1501775"/>
            <a:ext cx="6099175" cy="31861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00007E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 flipV="1">
            <a:off x="1801813" y="1795463"/>
            <a:ext cx="4067175" cy="2865437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Freeform 5"/>
          <p:cNvSpPr>
            <a:spLocks/>
          </p:cNvSpPr>
          <p:nvPr/>
        </p:nvSpPr>
        <p:spPr bwMode="auto">
          <a:xfrm>
            <a:off x="412750" y="1739900"/>
            <a:ext cx="5273675" cy="3706813"/>
          </a:xfrm>
          <a:custGeom>
            <a:avLst/>
            <a:gdLst>
              <a:gd name="T0" fmla="*/ 0 w 3554"/>
              <a:gd name="T1" fmla="*/ 2147483647 h 2085"/>
              <a:gd name="T2" fmla="*/ 2147483647 w 3554"/>
              <a:gd name="T3" fmla="*/ 2147483647 h 2085"/>
              <a:gd name="T4" fmla="*/ 2147483647 w 3554"/>
              <a:gd name="T5" fmla="*/ 2147483647 h 2085"/>
              <a:gd name="T6" fmla="*/ 2147483647 w 3554"/>
              <a:gd name="T7" fmla="*/ 2147483647 h 2085"/>
              <a:gd name="T8" fmla="*/ 2147483647 w 3554"/>
              <a:gd name="T9" fmla="*/ 2147483647 h 2085"/>
              <a:gd name="T10" fmla="*/ 2147483647 w 3554"/>
              <a:gd name="T11" fmla="*/ 2147483647 h 2085"/>
              <a:gd name="T12" fmla="*/ 2147483647 w 3554"/>
              <a:gd name="T13" fmla="*/ 2147483647 h 2085"/>
              <a:gd name="T14" fmla="*/ 2147483647 w 3554"/>
              <a:gd name="T15" fmla="*/ 2147483647 h 2085"/>
              <a:gd name="T16" fmla="*/ 2147483647 w 3554"/>
              <a:gd name="T17" fmla="*/ 2147483647 h 2085"/>
              <a:gd name="T18" fmla="*/ 2147483647 w 3554"/>
              <a:gd name="T19" fmla="*/ 2147483647 h 2085"/>
              <a:gd name="T20" fmla="*/ 2147483647 w 3554"/>
              <a:gd name="T21" fmla="*/ 2147483647 h 2085"/>
              <a:gd name="T22" fmla="*/ 2147483647 w 3554"/>
              <a:gd name="T23" fmla="*/ 2147483647 h 2085"/>
              <a:gd name="T24" fmla="*/ 2147483647 w 3554"/>
              <a:gd name="T25" fmla="*/ 0 h 20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54"/>
              <a:gd name="T40" fmla="*/ 0 h 2085"/>
              <a:gd name="T41" fmla="*/ 3554 w 3554"/>
              <a:gd name="T42" fmla="*/ 2085 h 208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54" h="2085">
                <a:moveTo>
                  <a:pt x="0" y="2085"/>
                </a:moveTo>
                <a:lnTo>
                  <a:pt x="138" y="2054"/>
                </a:lnTo>
                <a:lnTo>
                  <a:pt x="332" y="1935"/>
                </a:lnTo>
                <a:cubicBezTo>
                  <a:pt x="439" y="1863"/>
                  <a:pt x="636" y="1711"/>
                  <a:pt x="782" y="1622"/>
                </a:cubicBezTo>
                <a:cubicBezTo>
                  <a:pt x="928" y="1533"/>
                  <a:pt x="1083" y="1464"/>
                  <a:pt x="1208" y="1402"/>
                </a:cubicBezTo>
                <a:cubicBezTo>
                  <a:pt x="1333" y="1340"/>
                  <a:pt x="1407" y="1317"/>
                  <a:pt x="1534" y="1252"/>
                </a:cubicBezTo>
                <a:cubicBezTo>
                  <a:pt x="1661" y="1187"/>
                  <a:pt x="1823" y="1084"/>
                  <a:pt x="1972" y="1014"/>
                </a:cubicBezTo>
                <a:cubicBezTo>
                  <a:pt x="2121" y="944"/>
                  <a:pt x="2282" y="885"/>
                  <a:pt x="2429" y="833"/>
                </a:cubicBezTo>
                <a:cubicBezTo>
                  <a:pt x="2576" y="781"/>
                  <a:pt x="2749" y="756"/>
                  <a:pt x="2855" y="701"/>
                </a:cubicBezTo>
                <a:lnTo>
                  <a:pt x="3068" y="501"/>
                </a:lnTo>
                <a:lnTo>
                  <a:pt x="3168" y="420"/>
                </a:lnTo>
                <a:cubicBezTo>
                  <a:pt x="3233" y="352"/>
                  <a:pt x="3392" y="164"/>
                  <a:pt x="3456" y="94"/>
                </a:cubicBezTo>
                <a:cubicBezTo>
                  <a:pt x="3520" y="24"/>
                  <a:pt x="3534" y="20"/>
                  <a:pt x="3554" y="0"/>
                </a:cubicBezTo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2055" name="Group 6"/>
          <p:cNvGrpSpPr>
            <a:grpSpLocks/>
          </p:cNvGrpSpPr>
          <p:nvPr/>
        </p:nvGrpSpPr>
        <p:grpSpPr bwMode="auto">
          <a:xfrm>
            <a:off x="1030288" y="1489075"/>
            <a:ext cx="4705350" cy="3197225"/>
            <a:chOff x="649" y="680"/>
            <a:chExt cx="2964" cy="2014"/>
          </a:xfrm>
        </p:grpSpPr>
        <p:sp>
          <p:nvSpPr>
            <p:cNvPr id="2073" name="AutoShape 7"/>
            <p:cNvSpPr>
              <a:spLocks noChangeArrowheads="1"/>
            </p:cNvSpPr>
            <p:nvPr/>
          </p:nvSpPr>
          <p:spPr bwMode="auto">
            <a:xfrm>
              <a:off x="962" y="2624"/>
              <a:ext cx="52" cy="7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4" name="AutoShape 8"/>
            <p:cNvSpPr>
              <a:spLocks noChangeArrowheads="1"/>
            </p:cNvSpPr>
            <p:nvPr/>
          </p:nvSpPr>
          <p:spPr bwMode="auto">
            <a:xfrm>
              <a:off x="1371" y="2366"/>
              <a:ext cx="53" cy="69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5" name="AutoShape 9"/>
            <p:cNvSpPr>
              <a:spLocks noChangeArrowheads="1"/>
            </p:cNvSpPr>
            <p:nvPr/>
          </p:nvSpPr>
          <p:spPr bwMode="auto">
            <a:xfrm>
              <a:off x="1666" y="2206"/>
              <a:ext cx="52" cy="7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6" name="AutoShape 10"/>
            <p:cNvSpPr>
              <a:spLocks noChangeArrowheads="1"/>
            </p:cNvSpPr>
            <p:nvPr/>
          </p:nvSpPr>
          <p:spPr bwMode="auto">
            <a:xfrm>
              <a:off x="2073" y="1943"/>
              <a:ext cx="52" cy="69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7" name="AutoShape 11"/>
            <p:cNvSpPr>
              <a:spLocks noChangeArrowheads="1"/>
            </p:cNvSpPr>
            <p:nvPr/>
          </p:nvSpPr>
          <p:spPr bwMode="auto">
            <a:xfrm>
              <a:off x="2496" y="1734"/>
              <a:ext cx="53" cy="7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8" name="AutoShape 12"/>
            <p:cNvSpPr>
              <a:spLocks noChangeArrowheads="1"/>
            </p:cNvSpPr>
            <p:nvPr/>
          </p:nvSpPr>
          <p:spPr bwMode="auto">
            <a:xfrm>
              <a:off x="2897" y="1582"/>
              <a:ext cx="52" cy="69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9" name="AutoShape 13"/>
            <p:cNvSpPr>
              <a:spLocks noChangeArrowheads="1"/>
            </p:cNvSpPr>
            <p:nvPr/>
          </p:nvSpPr>
          <p:spPr bwMode="auto">
            <a:xfrm>
              <a:off x="3109" y="1382"/>
              <a:ext cx="52" cy="69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80" name="AutoShape 14"/>
            <p:cNvSpPr>
              <a:spLocks noChangeArrowheads="1"/>
            </p:cNvSpPr>
            <p:nvPr/>
          </p:nvSpPr>
          <p:spPr bwMode="auto">
            <a:xfrm>
              <a:off x="3187" y="1272"/>
              <a:ext cx="52" cy="7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81" name="AutoShape 15"/>
            <p:cNvSpPr>
              <a:spLocks noChangeArrowheads="1"/>
            </p:cNvSpPr>
            <p:nvPr/>
          </p:nvSpPr>
          <p:spPr bwMode="auto">
            <a:xfrm>
              <a:off x="3470" y="909"/>
              <a:ext cx="52" cy="69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82" name="AutoShape 16"/>
            <p:cNvSpPr>
              <a:spLocks noChangeArrowheads="1"/>
            </p:cNvSpPr>
            <p:nvPr/>
          </p:nvSpPr>
          <p:spPr bwMode="auto">
            <a:xfrm>
              <a:off x="3560" y="814"/>
              <a:ext cx="53" cy="69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083" name="Group 17"/>
            <p:cNvGrpSpPr>
              <a:grpSpLocks/>
            </p:cNvGrpSpPr>
            <p:nvPr/>
          </p:nvGrpSpPr>
          <p:grpSpPr bwMode="auto">
            <a:xfrm>
              <a:off x="649" y="680"/>
              <a:ext cx="2956" cy="2014"/>
              <a:chOff x="649" y="680"/>
              <a:chExt cx="2956" cy="2014"/>
            </a:xfrm>
          </p:grpSpPr>
          <p:sp>
            <p:nvSpPr>
              <p:cNvPr id="2084" name="Text Box 18"/>
              <p:cNvSpPr txBox="1">
                <a:spLocks noChangeArrowheads="1"/>
              </p:cNvSpPr>
              <p:nvPr/>
            </p:nvSpPr>
            <p:spPr bwMode="auto">
              <a:xfrm>
                <a:off x="649" y="2521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8086</a:t>
                </a:r>
              </a:p>
            </p:txBody>
          </p:sp>
          <p:sp>
            <p:nvSpPr>
              <p:cNvPr id="2085" name="Text Box 19"/>
              <p:cNvSpPr txBox="1">
                <a:spLocks noChangeArrowheads="1"/>
              </p:cNvSpPr>
              <p:nvPr/>
            </p:nvSpPr>
            <p:spPr bwMode="auto">
              <a:xfrm>
                <a:off x="1110" y="2249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286</a:t>
                </a:r>
              </a:p>
            </p:txBody>
          </p:sp>
          <p:sp>
            <p:nvSpPr>
              <p:cNvPr id="2086" name="Text Box 20"/>
              <p:cNvSpPr txBox="1">
                <a:spLocks noChangeArrowheads="1"/>
              </p:cNvSpPr>
              <p:nvPr/>
            </p:nvSpPr>
            <p:spPr bwMode="auto">
              <a:xfrm>
                <a:off x="1442" y="206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386</a:t>
                </a:r>
              </a:p>
            </p:txBody>
          </p:sp>
          <p:sp>
            <p:nvSpPr>
              <p:cNvPr id="2087" name="Text Box 21"/>
              <p:cNvSpPr txBox="1">
                <a:spLocks noChangeArrowheads="1"/>
              </p:cNvSpPr>
              <p:nvPr/>
            </p:nvSpPr>
            <p:spPr bwMode="auto">
              <a:xfrm>
                <a:off x="1843" y="1818"/>
                <a:ext cx="2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486</a:t>
                </a:r>
              </a:p>
            </p:txBody>
          </p:sp>
          <p:sp>
            <p:nvSpPr>
              <p:cNvPr id="2088" name="Text Box 22"/>
              <p:cNvSpPr txBox="1">
                <a:spLocks noChangeArrowheads="1"/>
              </p:cNvSpPr>
              <p:nvPr/>
            </p:nvSpPr>
            <p:spPr bwMode="auto">
              <a:xfrm>
                <a:off x="2038" y="1644"/>
                <a:ext cx="49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Pentium</a:t>
                </a:r>
              </a:p>
            </p:txBody>
          </p:sp>
          <p:sp>
            <p:nvSpPr>
              <p:cNvPr id="2089" name="Text Box 23"/>
              <p:cNvSpPr txBox="1">
                <a:spLocks noChangeArrowheads="1"/>
              </p:cNvSpPr>
              <p:nvPr/>
            </p:nvSpPr>
            <p:spPr bwMode="auto">
              <a:xfrm>
                <a:off x="2670" y="1486"/>
                <a:ext cx="2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P2</a:t>
                </a:r>
              </a:p>
            </p:txBody>
          </p:sp>
          <p:sp>
            <p:nvSpPr>
              <p:cNvPr id="2090" name="Text Box 24"/>
              <p:cNvSpPr txBox="1">
                <a:spLocks noChangeArrowheads="1"/>
              </p:cNvSpPr>
              <p:nvPr/>
            </p:nvSpPr>
            <p:spPr bwMode="auto">
              <a:xfrm>
                <a:off x="2882" y="1298"/>
                <a:ext cx="2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P3</a:t>
                </a:r>
              </a:p>
            </p:txBody>
          </p:sp>
          <p:sp>
            <p:nvSpPr>
              <p:cNvPr id="2091" name="Text Box 25"/>
              <p:cNvSpPr txBox="1">
                <a:spLocks noChangeArrowheads="1"/>
              </p:cNvSpPr>
              <p:nvPr/>
            </p:nvSpPr>
            <p:spPr bwMode="auto">
              <a:xfrm>
                <a:off x="2994" y="1137"/>
                <a:ext cx="2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P4</a:t>
                </a:r>
              </a:p>
            </p:txBody>
          </p:sp>
          <p:sp>
            <p:nvSpPr>
              <p:cNvPr id="2092" name="Text Box 26"/>
              <p:cNvSpPr txBox="1">
                <a:spLocks noChangeArrowheads="1"/>
              </p:cNvSpPr>
              <p:nvPr/>
            </p:nvSpPr>
            <p:spPr bwMode="auto">
              <a:xfrm>
                <a:off x="3034" y="834"/>
                <a:ext cx="45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Itanium</a:t>
                </a:r>
              </a:p>
            </p:txBody>
          </p:sp>
          <p:sp>
            <p:nvSpPr>
              <p:cNvPr id="2093" name="Text Box 27"/>
              <p:cNvSpPr txBox="1">
                <a:spLocks noChangeArrowheads="1"/>
              </p:cNvSpPr>
              <p:nvPr/>
            </p:nvSpPr>
            <p:spPr bwMode="auto">
              <a:xfrm>
                <a:off x="3067" y="680"/>
                <a:ext cx="53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FFFFCC"/>
                    </a:solidFill>
                    <a:latin typeface="Arial" charset="0"/>
                    <a:cs typeface="Arial" charset="0"/>
                  </a:rPr>
                  <a:t>Itanium 2</a:t>
                </a:r>
              </a:p>
            </p:txBody>
          </p:sp>
        </p:grpSp>
      </p:grpSp>
      <p:sp>
        <p:nvSpPr>
          <p:cNvPr id="2056" name="Rectangle 28"/>
          <p:cNvSpPr>
            <a:spLocks noChangeArrowheads="1"/>
          </p:cNvSpPr>
          <p:nvPr/>
        </p:nvSpPr>
        <p:spPr bwMode="auto">
          <a:xfrm>
            <a:off x="58738" y="4343400"/>
            <a:ext cx="1312862" cy="1128713"/>
          </a:xfrm>
          <a:prstGeom prst="rect">
            <a:avLst/>
          </a:prstGeom>
          <a:gradFill rotWithShape="1">
            <a:gsLst>
              <a:gs pos="0">
                <a:srgbClr val="00006C"/>
              </a:gs>
              <a:gs pos="100000">
                <a:srgbClr val="000048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7" name="Rectangle 29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en-US" smtClean="0"/>
              <a:t>Moore’s Law</a:t>
            </a:r>
          </a:p>
        </p:txBody>
      </p:sp>
      <p:sp>
        <p:nvSpPr>
          <p:cNvPr id="2058" name="Text Box 30"/>
          <p:cNvSpPr txBox="1">
            <a:spLocks noChangeArrowheads="1"/>
          </p:cNvSpPr>
          <p:nvPr/>
        </p:nvSpPr>
        <p:spPr bwMode="auto">
          <a:xfrm>
            <a:off x="7689850" y="6608763"/>
            <a:ext cx="141446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>
                <a:solidFill>
                  <a:schemeClr val="bg2"/>
                </a:solidFill>
                <a:latin typeface="Arial" charset="0"/>
              </a:rPr>
              <a:t>From David Patterson</a:t>
            </a:r>
          </a:p>
        </p:txBody>
      </p:sp>
      <p:grpSp>
        <p:nvGrpSpPr>
          <p:cNvPr id="2059" name="Group 31"/>
          <p:cNvGrpSpPr>
            <a:grpSpLocks/>
          </p:cNvGrpSpPr>
          <p:nvPr/>
        </p:nvGrpSpPr>
        <p:grpSpPr bwMode="auto">
          <a:xfrm>
            <a:off x="7615238" y="1377950"/>
            <a:ext cx="1154112" cy="3425825"/>
            <a:chOff x="4797" y="610"/>
            <a:chExt cx="727" cy="2338"/>
          </a:xfrm>
        </p:grpSpPr>
        <p:sp>
          <p:nvSpPr>
            <p:cNvPr id="2067" name="Text Box 32"/>
            <p:cNvSpPr txBox="1">
              <a:spLocks noChangeArrowheads="1"/>
            </p:cNvSpPr>
            <p:nvPr/>
          </p:nvSpPr>
          <p:spPr bwMode="auto">
            <a:xfrm>
              <a:off x="4797" y="610"/>
              <a:ext cx="727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FFFFCC"/>
                  </a:solidFill>
                  <a:latin typeface="Arial" charset="0"/>
                  <a:cs typeface="Arial" charset="0"/>
                </a:rPr>
                <a:t>1,000,000,000</a:t>
              </a:r>
            </a:p>
          </p:txBody>
        </p:sp>
        <p:sp>
          <p:nvSpPr>
            <p:cNvPr id="2068" name="Text Box 33"/>
            <p:cNvSpPr txBox="1">
              <a:spLocks noChangeArrowheads="1"/>
            </p:cNvSpPr>
            <p:nvPr/>
          </p:nvSpPr>
          <p:spPr bwMode="auto">
            <a:xfrm>
              <a:off x="4797" y="2324"/>
              <a:ext cx="46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FFFFCC"/>
                  </a:solidFill>
                  <a:latin typeface="Arial" charset="0"/>
                  <a:cs typeface="Arial" charset="0"/>
                </a:rPr>
                <a:t>100,000</a:t>
              </a:r>
            </a:p>
          </p:txBody>
        </p:sp>
        <p:sp>
          <p:nvSpPr>
            <p:cNvPr id="2069" name="Text Box 34"/>
            <p:cNvSpPr txBox="1">
              <a:spLocks noChangeArrowheads="1"/>
            </p:cNvSpPr>
            <p:nvPr/>
          </p:nvSpPr>
          <p:spPr bwMode="auto">
            <a:xfrm>
              <a:off x="4797" y="2761"/>
              <a:ext cx="40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FFFFCC"/>
                  </a:solidFill>
                  <a:latin typeface="Arial" charset="0"/>
                  <a:cs typeface="Arial" charset="0"/>
                </a:rPr>
                <a:t>10,000</a:t>
              </a:r>
            </a:p>
          </p:txBody>
        </p:sp>
        <p:sp>
          <p:nvSpPr>
            <p:cNvPr id="2070" name="Text Box 35"/>
            <p:cNvSpPr txBox="1">
              <a:spLocks noChangeArrowheads="1"/>
            </p:cNvSpPr>
            <p:nvPr/>
          </p:nvSpPr>
          <p:spPr bwMode="auto">
            <a:xfrm>
              <a:off x="4797" y="1893"/>
              <a:ext cx="54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FFFFCC"/>
                  </a:solidFill>
                  <a:latin typeface="Arial" charset="0"/>
                  <a:cs typeface="Arial" charset="0"/>
                </a:rPr>
                <a:t>1,000,000</a:t>
              </a:r>
            </a:p>
          </p:txBody>
        </p:sp>
        <p:sp>
          <p:nvSpPr>
            <p:cNvPr id="2071" name="Text Box 36"/>
            <p:cNvSpPr txBox="1">
              <a:spLocks noChangeArrowheads="1"/>
            </p:cNvSpPr>
            <p:nvPr/>
          </p:nvSpPr>
          <p:spPr bwMode="auto">
            <a:xfrm>
              <a:off x="4797" y="1462"/>
              <a:ext cx="59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FFFFCC"/>
                  </a:solidFill>
                  <a:latin typeface="Arial" charset="0"/>
                  <a:cs typeface="Arial" charset="0"/>
                </a:rPr>
                <a:t>10,000,000</a:t>
              </a:r>
            </a:p>
          </p:txBody>
        </p:sp>
        <p:sp>
          <p:nvSpPr>
            <p:cNvPr id="2072" name="Text Box 37"/>
            <p:cNvSpPr txBox="1">
              <a:spLocks noChangeArrowheads="1"/>
            </p:cNvSpPr>
            <p:nvPr/>
          </p:nvSpPr>
          <p:spPr bwMode="auto">
            <a:xfrm>
              <a:off x="4797" y="1082"/>
              <a:ext cx="64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FFFFCC"/>
                  </a:solidFill>
                  <a:latin typeface="Arial" charset="0"/>
                  <a:cs typeface="Arial" charset="0"/>
                </a:rPr>
                <a:t>100,000,000</a:t>
              </a:r>
            </a:p>
          </p:txBody>
        </p:sp>
      </p:grpSp>
      <p:sp>
        <p:nvSpPr>
          <p:cNvPr id="2060" name="Text Box 38"/>
          <p:cNvSpPr txBox="1">
            <a:spLocks noChangeArrowheads="1"/>
          </p:cNvSpPr>
          <p:nvPr/>
        </p:nvSpPr>
        <p:spPr bwMode="auto">
          <a:xfrm>
            <a:off x="1520825" y="1512888"/>
            <a:ext cx="3679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820738" eaLnBrk="0" hangingPunct="0"/>
            <a:r>
              <a:rPr lang="en-US" sz="1200" b="0">
                <a:solidFill>
                  <a:schemeClr val="bg2"/>
                </a:solidFill>
                <a:latin typeface="Times" pitchFamily="18" charset="0"/>
              </a:rPr>
              <a:t>From Hennessy and Patterson, </a:t>
            </a:r>
            <a:r>
              <a:rPr lang="en-US" sz="1200" b="0" i="1">
                <a:solidFill>
                  <a:schemeClr val="bg2"/>
                </a:solidFill>
                <a:latin typeface="Times" pitchFamily="18" charset="0"/>
              </a:rPr>
              <a:t>Computer Architecture: </a:t>
            </a:r>
            <a:br>
              <a:rPr lang="en-US" sz="1200" b="0" i="1">
                <a:solidFill>
                  <a:schemeClr val="bg2"/>
                </a:solidFill>
                <a:latin typeface="Times" pitchFamily="18" charset="0"/>
              </a:rPr>
            </a:br>
            <a:r>
              <a:rPr lang="en-US" sz="1200" b="0" i="1">
                <a:solidFill>
                  <a:schemeClr val="bg2"/>
                </a:solidFill>
                <a:latin typeface="Times" pitchFamily="18" charset="0"/>
              </a:rPr>
              <a:t>A Quantitative Approach</a:t>
            </a:r>
            <a:r>
              <a:rPr lang="en-US" sz="1200" b="0">
                <a:solidFill>
                  <a:schemeClr val="bg2"/>
                </a:solidFill>
                <a:latin typeface="Times" pitchFamily="18" charset="0"/>
              </a:rPr>
              <a:t>, 4th edition, 2006</a:t>
            </a:r>
          </a:p>
        </p:txBody>
      </p:sp>
      <p:sp>
        <p:nvSpPr>
          <p:cNvPr id="2061" name="Text Box 39"/>
          <p:cNvSpPr txBox="1">
            <a:spLocks noChangeArrowheads="1"/>
          </p:cNvSpPr>
          <p:nvPr/>
        </p:nvSpPr>
        <p:spPr bwMode="auto">
          <a:xfrm rot="5400000">
            <a:off x="7946232" y="3074194"/>
            <a:ext cx="16891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rgbClr val="FFFFCC"/>
                </a:solidFill>
                <a:latin typeface="Arial" charset="0"/>
              </a:rPr>
              <a:t>Number of Transistors</a:t>
            </a:r>
          </a:p>
        </p:txBody>
      </p:sp>
      <p:sp>
        <p:nvSpPr>
          <p:cNvPr id="2062" name="Line 40"/>
          <p:cNvSpPr>
            <a:spLocks noChangeShapeType="1"/>
          </p:cNvSpPr>
          <p:nvPr/>
        </p:nvSpPr>
        <p:spPr bwMode="auto">
          <a:xfrm flipH="1">
            <a:off x="1509713" y="2122488"/>
            <a:ext cx="6151562" cy="0"/>
          </a:xfrm>
          <a:prstGeom prst="line">
            <a:avLst/>
          </a:prstGeom>
          <a:noFill/>
          <a:ln w="31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41"/>
          <p:cNvSpPr>
            <a:spLocks noChangeShapeType="1"/>
          </p:cNvSpPr>
          <p:nvPr/>
        </p:nvSpPr>
        <p:spPr bwMode="auto">
          <a:xfrm flipH="1">
            <a:off x="1509713" y="2770188"/>
            <a:ext cx="6151562" cy="0"/>
          </a:xfrm>
          <a:prstGeom prst="line">
            <a:avLst/>
          </a:prstGeom>
          <a:noFill/>
          <a:ln w="31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Line 42"/>
          <p:cNvSpPr>
            <a:spLocks noChangeShapeType="1"/>
          </p:cNvSpPr>
          <p:nvPr/>
        </p:nvSpPr>
        <p:spPr bwMode="auto">
          <a:xfrm flipH="1">
            <a:off x="1503363" y="3402013"/>
            <a:ext cx="6151562" cy="0"/>
          </a:xfrm>
          <a:prstGeom prst="line">
            <a:avLst/>
          </a:prstGeom>
          <a:noFill/>
          <a:ln w="31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43"/>
          <p:cNvSpPr>
            <a:spLocks noChangeShapeType="1"/>
          </p:cNvSpPr>
          <p:nvPr/>
        </p:nvSpPr>
        <p:spPr bwMode="auto">
          <a:xfrm flipH="1">
            <a:off x="1503363" y="4049713"/>
            <a:ext cx="6151562" cy="0"/>
          </a:xfrm>
          <a:prstGeom prst="line">
            <a:avLst/>
          </a:prstGeom>
          <a:noFill/>
          <a:ln w="3175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Rectangle 45"/>
          <p:cNvSpPr>
            <a:spLocks noChangeArrowheads="1"/>
          </p:cNvSpPr>
          <p:nvPr/>
        </p:nvSpPr>
        <p:spPr bwMode="auto">
          <a:xfrm>
            <a:off x="1217613" y="4610100"/>
            <a:ext cx="282575" cy="185738"/>
          </a:xfrm>
          <a:prstGeom prst="rect">
            <a:avLst/>
          </a:prstGeom>
          <a:solidFill>
            <a:srgbClr val="00006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Vectors</a:t>
            </a:r>
          </a:p>
        </p:txBody>
      </p:sp>
      <p:sp>
        <p:nvSpPr>
          <p:cNvPr id="41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has a distance </a:t>
            </a:r>
            <a:r>
              <a:rPr lang="en-US" dirty="0" smtClean="0">
                <a:solidFill>
                  <a:srgbClr val="00B0F0"/>
                </a:solidFill>
              </a:rPr>
              <a:t>d</a:t>
            </a:r>
            <a:r>
              <a:rPr lang="en-US" dirty="0" smtClean="0"/>
              <a:t> if there exist a data dependence from iteration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F0"/>
                </a:solidFill>
              </a:rPr>
              <a:t>j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d = j-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47" name="Rectangle 15"/>
          <p:cNvSpPr txBox="1">
            <a:spLocks noChangeArrowheads="1"/>
          </p:cNvSpPr>
          <p:nvPr/>
        </p:nvSpPr>
        <p:spPr bwMode="auto">
          <a:xfrm>
            <a:off x="4779963" y="5807075"/>
            <a:ext cx="436403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A[I] = A[0] + 1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955925" y="6143625"/>
            <a:ext cx="1876425" cy="111125"/>
            <a:chOff x="1233" y="964"/>
            <a:chExt cx="1182" cy="70"/>
          </a:xfrm>
        </p:grpSpPr>
        <p:sp>
          <p:nvSpPr>
            <p:cNvPr id="4149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0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51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52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53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54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55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4156" name="AutoShape 103"/>
            <p:cNvCxnSpPr>
              <a:cxnSpLocks noChangeShapeType="1"/>
              <a:stCxn id="4150" idx="7"/>
              <a:endCxn id="4153" idx="1"/>
            </p:cNvCxnSpPr>
            <p:nvPr/>
          </p:nvCxnSpPr>
          <p:spPr bwMode="auto">
            <a:xfrm rot="5400000" flipH="1" flipV="1">
              <a:off x="1602" y="666"/>
              <a:ext cx="1" cy="616"/>
            </a:xfrm>
            <a:prstGeom prst="curvedConnector3">
              <a:avLst>
                <a:gd name="adj1" fmla="val 15420278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57" name="AutoShape 104"/>
            <p:cNvCxnSpPr>
              <a:cxnSpLocks noChangeShapeType="1"/>
              <a:stCxn id="4150" idx="7"/>
              <a:endCxn id="4155" idx="1"/>
            </p:cNvCxnSpPr>
            <p:nvPr/>
          </p:nvCxnSpPr>
          <p:spPr bwMode="auto">
            <a:xfrm rot="5400000" flipH="1" flipV="1">
              <a:off x="1824" y="444"/>
              <a:ext cx="1" cy="1061"/>
            </a:xfrm>
            <a:prstGeom prst="curvedConnector3">
              <a:avLst>
                <a:gd name="adj1" fmla="val 15420278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58" name="AutoShape 105"/>
            <p:cNvCxnSpPr>
              <a:cxnSpLocks noChangeShapeType="1"/>
              <a:stCxn id="4150" idx="7"/>
              <a:endCxn id="4154" idx="1"/>
            </p:cNvCxnSpPr>
            <p:nvPr/>
          </p:nvCxnSpPr>
          <p:spPr bwMode="auto">
            <a:xfrm rot="5400000" flipH="1" flipV="1">
              <a:off x="1713" y="555"/>
              <a:ext cx="1" cy="839"/>
            </a:xfrm>
            <a:prstGeom prst="curvedConnector3">
              <a:avLst>
                <a:gd name="adj1" fmla="val 15420278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59" name="AutoShape 106"/>
            <p:cNvCxnSpPr>
              <a:cxnSpLocks noChangeShapeType="1"/>
              <a:stCxn id="4150" idx="7"/>
              <a:endCxn id="4152" idx="1"/>
            </p:cNvCxnSpPr>
            <p:nvPr/>
          </p:nvCxnSpPr>
          <p:spPr bwMode="auto">
            <a:xfrm rot="5400000" flipV="1">
              <a:off x="1490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0" name="Rectangle 15"/>
          <p:cNvSpPr txBox="1">
            <a:spLocks noChangeArrowheads="1"/>
          </p:cNvSpPr>
          <p:nvPr/>
        </p:nvSpPr>
        <p:spPr bwMode="auto">
          <a:xfrm>
            <a:off x="4751388" y="3751263"/>
            <a:ext cx="439261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2955925" y="4087813"/>
            <a:ext cx="1876425" cy="112712"/>
            <a:chOff x="1233" y="964"/>
            <a:chExt cx="1182" cy="71"/>
          </a:xfrm>
        </p:grpSpPr>
        <p:sp>
          <p:nvSpPr>
            <p:cNvPr id="4137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8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39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40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41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42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43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4144" name="AutoShape 103"/>
            <p:cNvCxnSpPr>
              <a:cxnSpLocks noChangeShapeType="1"/>
              <a:stCxn id="4139" idx="5"/>
              <a:endCxn id="4140" idx="4"/>
            </p:cNvCxnSpPr>
            <p:nvPr/>
          </p:nvCxnSpPr>
          <p:spPr bwMode="auto">
            <a:xfrm rot="16200000" flipH="1">
              <a:off x="1610" y="930"/>
              <a:ext cx="10" cy="197"/>
            </a:xfrm>
            <a:prstGeom prst="curvedConnector3">
              <a:avLst>
                <a:gd name="adj1" fmla="val 1540000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45" name="AutoShape 104"/>
            <p:cNvCxnSpPr>
              <a:cxnSpLocks noChangeShapeType="1"/>
              <a:stCxn id="4140" idx="0"/>
              <a:endCxn id="4141" idx="0"/>
            </p:cNvCxnSpPr>
            <p:nvPr/>
          </p:nvCxnSpPr>
          <p:spPr bwMode="auto">
            <a:xfrm rot="5400000" flipV="1">
              <a:off x="1823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46" name="AutoShape 105"/>
            <p:cNvCxnSpPr>
              <a:cxnSpLocks noChangeShapeType="1"/>
              <a:stCxn id="4141" idx="4"/>
              <a:endCxn id="4142" idx="4"/>
            </p:cNvCxnSpPr>
            <p:nvPr/>
          </p:nvCxnSpPr>
          <p:spPr bwMode="auto">
            <a:xfrm rot="16200000" flipH="1">
              <a:off x="2046" y="923"/>
              <a:ext cx="1" cy="223"/>
            </a:xfrm>
            <a:prstGeom prst="curvedConnector3">
              <a:avLst>
                <a:gd name="adj1" fmla="val 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47" name="AutoShape 106"/>
            <p:cNvCxnSpPr>
              <a:cxnSpLocks noChangeShapeType="1"/>
              <a:stCxn id="4142" idx="0"/>
              <a:endCxn id="4143" idx="0"/>
            </p:cNvCxnSpPr>
            <p:nvPr/>
          </p:nvCxnSpPr>
          <p:spPr bwMode="auto">
            <a:xfrm rot="5400000" flipV="1">
              <a:off x="2268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48" name="AutoShape 107"/>
            <p:cNvCxnSpPr>
              <a:cxnSpLocks noChangeShapeType="1"/>
              <a:stCxn id="4138" idx="0"/>
              <a:endCxn id="4139" idx="0"/>
            </p:cNvCxnSpPr>
            <p:nvPr/>
          </p:nvCxnSpPr>
          <p:spPr bwMode="auto">
            <a:xfrm rot="5400000" flipV="1">
              <a:off x="1379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34" name="Rectangle 15"/>
          <p:cNvSpPr txBox="1">
            <a:spLocks noChangeArrowheads="1"/>
          </p:cNvSpPr>
          <p:nvPr/>
        </p:nvSpPr>
        <p:spPr bwMode="auto">
          <a:xfrm>
            <a:off x="4779963" y="4792663"/>
            <a:ext cx="43640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A[I] = A[I+2] + 1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2955925" y="5129213"/>
            <a:ext cx="1876425" cy="111125"/>
            <a:chOff x="1233" y="964"/>
            <a:chExt cx="1182" cy="70"/>
          </a:xfrm>
        </p:grpSpPr>
        <p:sp>
          <p:nvSpPr>
            <p:cNvPr id="4126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28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29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30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31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32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4133" name="AutoShape 103"/>
            <p:cNvCxnSpPr>
              <a:cxnSpLocks noChangeShapeType="1"/>
              <a:stCxn id="4128" idx="7"/>
              <a:endCxn id="4130" idx="1"/>
            </p:cNvCxnSpPr>
            <p:nvPr/>
          </p:nvCxnSpPr>
          <p:spPr bwMode="auto">
            <a:xfrm rot="5400000" flipV="1">
              <a:off x="1712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34" name="AutoShape 104"/>
            <p:cNvCxnSpPr>
              <a:cxnSpLocks noChangeShapeType="1"/>
              <a:stCxn id="4130" idx="7"/>
              <a:endCxn id="4132" idx="1"/>
            </p:cNvCxnSpPr>
            <p:nvPr/>
          </p:nvCxnSpPr>
          <p:spPr bwMode="auto">
            <a:xfrm rot="5400000" flipV="1">
              <a:off x="2156" y="778"/>
              <a:ext cx="1" cy="394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35" name="AutoShape 105"/>
            <p:cNvCxnSpPr>
              <a:cxnSpLocks noChangeShapeType="1"/>
              <a:stCxn id="4129" idx="7"/>
              <a:endCxn id="4131" idx="1"/>
            </p:cNvCxnSpPr>
            <p:nvPr/>
          </p:nvCxnSpPr>
          <p:spPr bwMode="auto">
            <a:xfrm rot="5400000" flipV="1">
              <a:off x="1934" y="778"/>
              <a:ext cx="1" cy="394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36" name="AutoShape 106"/>
            <p:cNvCxnSpPr>
              <a:cxnSpLocks noChangeShapeType="1"/>
              <a:stCxn id="4127" idx="7"/>
              <a:endCxn id="4129" idx="1"/>
            </p:cNvCxnSpPr>
            <p:nvPr/>
          </p:nvCxnSpPr>
          <p:spPr bwMode="auto">
            <a:xfrm rot="5400000" flipV="1">
              <a:off x="1490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4721225" y="2827338"/>
            <a:ext cx="44227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A[I] = A[I] + 1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955925" y="3163888"/>
            <a:ext cx="1876425" cy="111125"/>
            <a:chOff x="1233" y="964"/>
            <a:chExt cx="1182" cy="70"/>
          </a:xfrm>
        </p:grpSpPr>
        <p:sp>
          <p:nvSpPr>
            <p:cNvPr id="4113" name="Line 80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4" name="Oval 81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15" name="Oval 82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16" name="Oval 83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17" name="Oval 84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18" name="Oval 85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19" name="Oval 86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4120" name="AutoShape 87"/>
            <p:cNvCxnSpPr>
              <a:cxnSpLocks noChangeShapeType="1"/>
              <a:stCxn id="4114" idx="2"/>
              <a:endCxn id="4114" idx="0"/>
            </p:cNvCxnSpPr>
            <p:nvPr/>
          </p:nvCxnSpPr>
          <p:spPr bwMode="auto">
            <a:xfrm rot="10800000" flipH="1">
              <a:off x="1233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1" name="AutoShape 88"/>
            <p:cNvCxnSpPr>
              <a:cxnSpLocks noChangeShapeType="1"/>
              <a:stCxn id="4116" idx="2"/>
              <a:endCxn id="4116" idx="0"/>
            </p:cNvCxnSpPr>
            <p:nvPr/>
          </p:nvCxnSpPr>
          <p:spPr bwMode="auto">
            <a:xfrm rot="10800000" flipH="1">
              <a:off x="1677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2" name="AutoShape 89"/>
            <p:cNvCxnSpPr>
              <a:cxnSpLocks noChangeShapeType="1"/>
              <a:stCxn id="4117" idx="2"/>
              <a:endCxn id="4117" idx="0"/>
            </p:cNvCxnSpPr>
            <p:nvPr/>
          </p:nvCxnSpPr>
          <p:spPr bwMode="auto">
            <a:xfrm rot="10800000" flipH="1">
              <a:off x="1899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3" name="AutoShape 90"/>
            <p:cNvCxnSpPr>
              <a:cxnSpLocks noChangeShapeType="1"/>
              <a:stCxn id="4118" idx="2"/>
              <a:endCxn id="4118" idx="0"/>
            </p:cNvCxnSpPr>
            <p:nvPr/>
          </p:nvCxnSpPr>
          <p:spPr bwMode="auto">
            <a:xfrm rot="10800000" flipH="1">
              <a:off x="2122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4" name="AutoShape 91"/>
            <p:cNvCxnSpPr>
              <a:cxnSpLocks noChangeShapeType="1"/>
              <a:stCxn id="4119" idx="2"/>
              <a:endCxn id="4119" idx="0"/>
            </p:cNvCxnSpPr>
            <p:nvPr/>
          </p:nvCxnSpPr>
          <p:spPr bwMode="auto">
            <a:xfrm rot="10800000" flipH="1">
              <a:off x="2344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5" name="AutoShape 92"/>
            <p:cNvCxnSpPr>
              <a:cxnSpLocks noChangeShapeType="1"/>
              <a:stCxn id="4115" idx="2"/>
              <a:endCxn id="4115" idx="0"/>
            </p:cNvCxnSpPr>
            <p:nvPr/>
          </p:nvCxnSpPr>
          <p:spPr bwMode="auto">
            <a:xfrm rot="10800000" flipH="1">
              <a:off x="1455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graphicFrame>
        <p:nvGraphicFramePr>
          <p:cNvPr id="55360" name="Object 64"/>
          <p:cNvGraphicFramePr>
            <a:graphicFrameLocks noChangeAspect="1"/>
          </p:cNvGraphicFramePr>
          <p:nvPr/>
        </p:nvGraphicFramePr>
        <p:xfrm>
          <a:off x="769938" y="2981325"/>
          <a:ext cx="1028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981325"/>
                        <a:ext cx="1028700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1" name="Object 65"/>
          <p:cNvGraphicFramePr>
            <a:graphicFrameLocks noChangeAspect="1"/>
          </p:cNvGraphicFramePr>
          <p:nvPr/>
        </p:nvGraphicFramePr>
        <p:xfrm>
          <a:off x="795338" y="3797300"/>
          <a:ext cx="976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797300"/>
                        <a:ext cx="976312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2" name="Object 66"/>
          <p:cNvGraphicFramePr>
            <a:graphicFrameLocks noChangeAspect="1"/>
          </p:cNvGraphicFramePr>
          <p:nvPr/>
        </p:nvGraphicFramePr>
        <p:xfrm>
          <a:off x="769938" y="4822825"/>
          <a:ext cx="1028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7" imgW="495000" imgH="215640" progId="Equation.3">
                  <p:embed/>
                </p:oleObj>
              </mc:Choice>
              <mc:Fallback>
                <p:oleObj name="Equation" r:id="rId7" imgW="495000" imgH="2156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822825"/>
                        <a:ext cx="1028700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3" name="Object 67"/>
          <p:cNvGraphicFramePr>
            <a:graphicFrameLocks noChangeAspect="1"/>
          </p:cNvGraphicFramePr>
          <p:nvPr/>
        </p:nvGraphicFramePr>
        <p:xfrm>
          <a:off x="0" y="5907088"/>
          <a:ext cx="2568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9" imgW="1574640" imgH="215640" progId="Equation.3">
                  <p:embed/>
                </p:oleObj>
              </mc:Choice>
              <mc:Fallback>
                <p:oleObj name="Equation" r:id="rId9" imgW="1574640" imgH="2156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07088"/>
                        <a:ext cx="2568575" cy="434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AutoShape 106"/>
          <p:cNvCxnSpPr>
            <a:cxnSpLocks noChangeShapeType="1"/>
            <a:stCxn id="4150" idx="6"/>
            <a:endCxn id="4151" idx="0"/>
          </p:cNvCxnSpPr>
          <p:nvPr/>
        </p:nvCxnSpPr>
        <p:spPr bwMode="auto">
          <a:xfrm flipV="1">
            <a:off x="3068638" y="6143625"/>
            <a:ext cx="296069" cy="55563"/>
          </a:xfrm>
          <a:prstGeom prst="curvedConnector4">
            <a:avLst>
              <a:gd name="adj1" fmla="val 13503"/>
              <a:gd name="adj2" fmla="val 511425"/>
            </a:avLst>
          </a:prstGeom>
          <a:noFill/>
          <a:ln w="38100" cap="sq">
            <a:solidFill>
              <a:srgbClr val="FF5050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" name="AutoShape 87"/>
          <p:cNvCxnSpPr>
            <a:cxnSpLocks noChangeShapeType="1"/>
          </p:cNvCxnSpPr>
          <p:nvPr/>
        </p:nvCxnSpPr>
        <p:spPr bwMode="auto">
          <a:xfrm rot="10800000" flipH="1">
            <a:off x="2948570" y="6151740"/>
            <a:ext cx="57150" cy="55563"/>
          </a:xfrm>
          <a:prstGeom prst="curvedConnector4">
            <a:avLst>
              <a:gd name="adj1" fmla="val -400000"/>
              <a:gd name="adj2" fmla="val 511431"/>
            </a:avLst>
          </a:prstGeom>
          <a:noFill/>
          <a:ln w="38100" cap="sq">
            <a:solidFill>
              <a:srgbClr val="FF5050"/>
            </a:solidFill>
            <a:miter lim="800000"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Multi-Dimensional Dependence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933950" cy="5181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A[I, J-1] + 1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/>
            <a:endParaRPr lang="en-US" smtClean="0"/>
          </a:p>
        </p:txBody>
      </p:sp>
      <p:grpSp>
        <p:nvGrpSpPr>
          <p:cNvPr id="5126" name="Group 109"/>
          <p:cNvGrpSpPr>
            <a:grpSpLocks/>
          </p:cNvGrpSpPr>
          <p:nvPr/>
        </p:nvGrpSpPr>
        <p:grpSpPr bwMode="auto">
          <a:xfrm>
            <a:off x="5697538" y="1720850"/>
            <a:ext cx="1876425" cy="1857375"/>
            <a:chOff x="3624" y="904"/>
            <a:chExt cx="1182" cy="1170"/>
          </a:xfrm>
        </p:grpSpPr>
        <p:sp>
          <p:nvSpPr>
            <p:cNvPr id="5168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69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0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1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2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3" name="Rectangle 12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4" name="Rectangle 13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5" name="Rectangle 14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6" name="Rectangle 15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7" name="Rectangle 16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8" name="Rectangle 19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79" name="Rectangle 20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0" name="Rectangle 21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1" name="Rectangle 22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2" name="Rectangle 23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3" name="Rectangle 26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4" name="Rectangle 27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5" name="Rectangle 28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6" name="Rectangle 29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7" name="Rectangle 30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8" name="Rectangle 33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89" name="Rectangle 34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0" name="Rectangle 35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1" name="Rectangle 36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2" name="Rectangle 37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3" name="Oval 47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4" name="Oval 48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5" name="Oval 49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6" name="Oval 50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7" name="Oval 51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8" name="Oval 52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99" name="Oval 55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0" name="Oval 56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1" name="Oval 57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2" name="Oval 58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3" name="Oval 59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4" name="Oval 60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5" name="Oval 63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6" name="Oval 64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7" name="Oval 65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8" name="Oval 66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09" name="Oval 67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0" name="Oval 68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1" name="Oval 71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2" name="Oval 72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3" name="Oval 73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4" name="Oval 74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5" name="Oval 75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6" name="Oval 76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7" name="Oval 79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8" name="Oval 80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19" name="Oval 81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0" name="Oval 82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1" name="Oval 83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2" name="Oval 84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3" name="Oval 87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4" name="Oval 88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5" name="Oval 89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6" name="Oval 90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7" name="Oval 91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228" name="Oval 92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127" name="Line 104"/>
          <p:cNvSpPr>
            <a:spLocks noChangeShapeType="1"/>
          </p:cNvSpPr>
          <p:nvPr/>
        </p:nvSpPr>
        <p:spPr bwMode="auto">
          <a:xfrm>
            <a:off x="5802313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8" name="Text Box 105"/>
          <p:cNvSpPr txBox="1">
            <a:spLocks noChangeArrowheads="1"/>
          </p:cNvSpPr>
          <p:nvPr/>
        </p:nvSpPr>
        <p:spPr bwMode="auto">
          <a:xfrm>
            <a:off x="6443663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J</a:t>
            </a:r>
          </a:p>
        </p:txBody>
      </p:sp>
      <p:sp>
        <p:nvSpPr>
          <p:cNvPr id="5129" name="Line 106"/>
          <p:cNvSpPr>
            <a:spLocks noChangeShapeType="1"/>
          </p:cNvSpPr>
          <p:nvPr/>
        </p:nvSpPr>
        <p:spPr bwMode="auto">
          <a:xfrm rot="5400000">
            <a:off x="5184775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0" name="Text Box 107"/>
          <p:cNvSpPr txBox="1">
            <a:spLocks noChangeArrowheads="1"/>
          </p:cNvSpPr>
          <p:nvPr/>
        </p:nvSpPr>
        <p:spPr bwMode="auto">
          <a:xfrm>
            <a:off x="5340350" y="2379663"/>
            <a:ext cx="3254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</a:t>
            </a:r>
          </a:p>
        </p:txBody>
      </p: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5811838" y="1776413"/>
            <a:ext cx="1644650" cy="1752600"/>
            <a:chOff x="3696" y="939"/>
            <a:chExt cx="1036" cy="1104"/>
          </a:xfrm>
        </p:grpSpPr>
        <p:grpSp>
          <p:nvGrpSpPr>
            <p:cNvPr id="5132" name="Group 121"/>
            <p:cNvGrpSpPr>
              <a:grpSpLocks/>
            </p:cNvGrpSpPr>
            <p:nvPr/>
          </p:nvGrpSpPr>
          <p:grpSpPr bwMode="auto">
            <a:xfrm>
              <a:off x="3696" y="939"/>
              <a:ext cx="1036" cy="1"/>
              <a:chOff x="3696" y="939"/>
              <a:chExt cx="1036" cy="1"/>
            </a:xfrm>
          </p:grpSpPr>
          <p:sp>
            <p:nvSpPr>
              <p:cNvPr id="5163" name="Line 110"/>
              <p:cNvSpPr>
                <a:spLocks noChangeShapeType="1"/>
              </p:cNvSpPr>
              <p:nvPr/>
            </p:nvSpPr>
            <p:spPr bwMode="auto">
              <a:xfrm>
                <a:off x="3696" y="939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4" name="Line 111"/>
              <p:cNvSpPr>
                <a:spLocks noChangeShapeType="1"/>
              </p:cNvSpPr>
              <p:nvPr/>
            </p:nvSpPr>
            <p:spPr bwMode="auto">
              <a:xfrm>
                <a:off x="3918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5" name="Line 112"/>
              <p:cNvSpPr>
                <a:spLocks noChangeShapeType="1"/>
              </p:cNvSpPr>
              <p:nvPr/>
            </p:nvSpPr>
            <p:spPr bwMode="auto">
              <a:xfrm>
                <a:off x="4140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6" name="Line 113"/>
              <p:cNvSpPr>
                <a:spLocks noChangeShapeType="1"/>
              </p:cNvSpPr>
              <p:nvPr/>
            </p:nvSpPr>
            <p:spPr bwMode="auto">
              <a:xfrm>
                <a:off x="4362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7" name="Line 114"/>
              <p:cNvSpPr>
                <a:spLocks noChangeShapeType="1"/>
              </p:cNvSpPr>
              <p:nvPr/>
            </p:nvSpPr>
            <p:spPr bwMode="auto">
              <a:xfrm>
                <a:off x="4585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33" name="Group 120"/>
            <p:cNvGrpSpPr>
              <a:grpSpLocks/>
            </p:cNvGrpSpPr>
            <p:nvPr/>
          </p:nvGrpSpPr>
          <p:grpSpPr bwMode="auto">
            <a:xfrm>
              <a:off x="3696" y="1159"/>
              <a:ext cx="1036" cy="1"/>
              <a:chOff x="3697" y="1033"/>
              <a:chExt cx="1036" cy="1"/>
            </a:xfrm>
          </p:grpSpPr>
          <p:sp>
            <p:nvSpPr>
              <p:cNvPr id="5158" name="Line 115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9" name="Line 116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0" name="Line 117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1" name="Line 118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2" name="Line 119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34" name="Group 122"/>
            <p:cNvGrpSpPr>
              <a:grpSpLocks/>
            </p:cNvGrpSpPr>
            <p:nvPr/>
          </p:nvGrpSpPr>
          <p:grpSpPr bwMode="auto">
            <a:xfrm>
              <a:off x="3696" y="1380"/>
              <a:ext cx="1036" cy="1"/>
              <a:chOff x="3697" y="1033"/>
              <a:chExt cx="1036" cy="1"/>
            </a:xfrm>
          </p:grpSpPr>
          <p:sp>
            <p:nvSpPr>
              <p:cNvPr id="5153" name="Line 123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4" name="Line 124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5" name="Line 125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6" name="Line 126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7" name="Line 127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35" name="Group 128"/>
            <p:cNvGrpSpPr>
              <a:grpSpLocks/>
            </p:cNvGrpSpPr>
            <p:nvPr/>
          </p:nvGrpSpPr>
          <p:grpSpPr bwMode="auto">
            <a:xfrm>
              <a:off x="3696" y="1600"/>
              <a:ext cx="1036" cy="1"/>
              <a:chOff x="3697" y="1033"/>
              <a:chExt cx="1036" cy="1"/>
            </a:xfrm>
          </p:grpSpPr>
          <p:sp>
            <p:nvSpPr>
              <p:cNvPr id="5148" name="Line 129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9" name="Line 130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0" name="Line 131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1" name="Line 132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2" name="Line 133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36" name="Group 134"/>
            <p:cNvGrpSpPr>
              <a:grpSpLocks/>
            </p:cNvGrpSpPr>
            <p:nvPr/>
          </p:nvGrpSpPr>
          <p:grpSpPr bwMode="auto">
            <a:xfrm>
              <a:off x="3696" y="1821"/>
              <a:ext cx="1036" cy="1"/>
              <a:chOff x="3697" y="1033"/>
              <a:chExt cx="1036" cy="1"/>
            </a:xfrm>
          </p:grpSpPr>
          <p:sp>
            <p:nvSpPr>
              <p:cNvPr id="5143" name="Line 135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4" name="Line 136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5" name="Line 137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6" name="Line 138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7" name="Line 139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37" name="Group 140"/>
            <p:cNvGrpSpPr>
              <a:grpSpLocks/>
            </p:cNvGrpSpPr>
            <p:nvPr/>
          </p:nvGrpSpPr>
          <p:grpSpPr bwMode="auto">
            <a:xfrm>
              <a:off x="3696" y="2042"/>
              <a:ext cx="1036" cy="1"/>
              <a:chOff x="3697" y="1033"/>
              <a:chExt cx="1036" cy="1"/>
            </a:xfrm>
          </p:grpSpPr>
          <p:sp>
            <p:nvSpPr>
              <p:cNvPr id="5138" name="Line 141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9" name="Line 142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0" name="Line 143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1" name="Line 144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2" name="Line 145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56429" name="Object 109"/>
          <p:cNvGraphicFramePr>
            <a:graphicFrameLocks noChangeAspect="1"/>
          </p:cNvGraphicFramePr>
          <p:nvPr/>
        </p:nvGraphicFramePr>
        <p:xfrm>
          <a:off x="555625" y="2954338"/>
          <a:ext cx="1133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" imgW="545760" imgH="457200" progId="Equation.3">
                  <p:embed/>
                </p:oleObj>
              </mc:Choice>
              <mc:Fallback>
                <p:oleObj name="Equation" r:id="rId3" imgW="545760" imgH="4572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954338"/>
                        <a:ext cx="113347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Multi-Dimensional Dependence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933950" cy="5181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A[I, J-1] + 1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A[I+1, J] + 1</a:t>
            </a:r>
          </a:p>
          <a:p>
            <a:pPr eaLnBrk="1" hangingPunct="1"/>
            <a:endParaRPr lang="en-US" smtClean="0"/>
          </a:p>
        </p:txBody>
      </p:sp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5697538" y="1720850"/>
            <a:ext cx="1876425" cy="1857375"/>
            <a:chOff x="3624" y="904"/>
            <a:chExt cx="1182" cy="1170"/>
          </a:xfrm>
        </p:grpSpPr>
        <p:sp>
          <p:nvSpPr>
            <p:cNvPr id="6296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97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98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99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0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1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2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3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4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5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6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7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8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09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0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1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2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3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4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5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6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7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8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19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0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1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2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3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4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5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6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7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8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29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0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1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2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3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4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5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6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7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8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39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0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1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2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3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4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5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6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7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8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49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0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1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2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3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4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5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356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6152" name="Line 66"/>
          <p:cNvSpPr>
            <a:spLocks noChangeShapeType="1"/>
          </p:cNvSpPr>
          <p:nvPr/>
        </p:nvSpPr>
        <p:spPr bwMode="auto">
          <a:xfrm>
            <a:off x="5802313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3" name="Text Box 67"/>
          <p:cNvSpPr txBox="1">
            <a:spLocks noChangeArrowheads="1"/>
          </p:cNvSpPr>
          <p:nvPr/>
        </p:nvSpPr>
        <p:spPr bwMode="auto">
          <a:xfrm>
            <a:off x="6443663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J</a:t>
            </a:r>
          </a:p>
        </p:txBody>
      </p:sp>
      <p:sp>
        <p:nvSpPr>
          <p:cNvPr id="6154" name="Line 68"/>
          <p:cNvSpPr>
            <a:spLocks noChangeShapeType="1"/>
          </p:cNvSpPr>
          <p:nvPr/>
        </p:nvSpPr>
        <p:spPr bwMode="auto">
          <a:xfrm rot="5400000">
            <a:off x="5184775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5" name="Text Box 69"/>
          <p:cNvSpPr txBox="1">
            <a:spLocks noChangeArrowheads="1"/>
          </p:cNvSpPr>
          <p:nvPr/>
        </p:nvSpPr>
        <p:spPr bwMode="auto">
          <a:xfrm>
            <a:off x="5340350" y="2379663"/>
            <a:ext cx="3254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</a:t>
            </a:r>
          </a:p>
        </p:txBody>
      </p:sp>
      <p:grpSp>
        <p:nvGrpSpPr>
          <p:cNvPr id="6156" name="Group 70"/>
          <p:cNvGrpSpPr>
            <a:grpSpLocks/>
          </p:cNvGrpSpPr>
          <p:nvPr/>
        </p:nvGrpSpPr>
        <p:grpSpPr bwMode="auto">
          <a:xfrm>
            <a:off x="5811838" y="1776413"/>
            <a:ext cx="1644650" cy="1752600"/>
            <a:chOff x="3696" y="939"/>
            <a:chExt cx="1036" cy="1104"/>
          </a:xfrm>
        </p:grpSpPr>
        <p:grpSp>
          <p:nvGrpSpPr>
            <p:cNvPr id="6260" name="Group 71"/>
            <p:cNvGrpSpPr>
              <a:grpSpLocks/>
            </p:cNvGrpSpPr>
            <p:nvPr/>
          </p:nvGrpSpPr>
          <p:grpSpPr bwMode="auto">
            <a:xfrm>
              <a:off x="3696" y="939"/>
              <a:ext cx="1036" cy="1"/>
              <a:chOff x="3696" y="939"/>
              <a:chExt cx="1036" cy="1"/>
            </a:xfrm>
          </p:grpSpPr>
          <p:sp>
            <p:nvSpPr>
              <p:cNvPr id="6291" name="Line 72"/>
              <p:cNvSpPr>
                <a:spLocks noChangeShapeType="1"/>
              </p:cNvSpPr>
              <p:nvPr/>
            </p:nvSpPr>
            <p:spPr bwMode="auto">
              <a:xfrm>
                <a:off x="3696" y="939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2" name="Line 73"/>
              <p:cNvSpPr>
                <a:spLocks noChangeShapeType="1"/>
              </p:cNvSpPr>
              <p:nvPr/>
            </p:nvSpPr>
            <p:spPr bwMode="auto">
              <a:xfrm>
                <a:off x="3918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3" name="Line 74"/>
              <p:cNvSpPr>
                <a:spLocks noChangeShapeType="1"/>
              </p:cNvSpPr>
              <p:nvPr/>
            </p:nvSpPr>
            <p:spPr bwMode="auto">
              <a:xfrm>
                <a:off x="4140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4" name="Line 75"/>
              <p:cNvSpPr>
                <a:spLocks noChangeShapeType="1"/>
              </p:cNvSpPr>
              <p:nvPr/>
            </p:nvSpPr>
            <p:spPr bwMode="auto">
              <a:xfrm>
                <a:off x="4362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5" name="Line 76"/>
              <p:cNvSpPr>
                <a:spLocks noChangeShapeType="1"/>
              </p:cNvSpPr>
              <p:nvPr/>
            </p:nvSpPr>
            <p:spPr bwMode="auto">
              <a:xfrm>
                <a:off x="4585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61" name="Group 77"/>
            <p:cNvGrpSpPr>
              <a:grpSpLocks/>
            </p:cNvGrpSpPr>
            <p:nvPr/>
          </p:nvGrpSpPr>
          <p:grpSpPr bwMode="auto">
            <a:xfrm>
              <a:off x="3696" y="1159"/>
              <a:ext cx="1036" cy="1"/>
              <a:chOff x="3697" y="1033"/>
              <a:chExt cx="1036" cy="1"/>
            </a:xfrm>
          </p:grpSpPr>
          <p:sp>
            <p:nvSpPr>
              <p:cNvPr id="6286" name="Line 78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7" name="Line 79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8" name="Line 80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9" name="Line 81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0" name="Line 82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62" name="Group 83"/>
            <p:cNvGrpSpPr>
              <a:grpSpLocks/>
            </p:cNvGrpSpPr>
            <p:nvPr/>
          </p:nvGrpSpPr>
          <p:grpSpPr bwMode="auto">
            <a:xfrm>
              <a:off x="3696" y="1380"/>
              <a:ext cx="1036" cy="1"/>
              <a:chOff x="3697" y="1033"/>
              <a:chExt cx="1036" cy="1"/>
            </a:xfrm>
          </p:grpSpPr>
          <p:sp>
            <p:nvSpPr>
              <p:cNvPr id="6281" name="Line 84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2" name="Line 85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3" name="Line 86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4" name="Line 87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5" name="Line 88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63" name="Group 89"/>
            <p:cNvGrpSpPr>
              <a:grpSpLocks/>
            </p:cNvGrpSpPr>
            <p:nvPr/>
          </p:nvGrpSpPr>
          <p:grpSpPr bwMode="auto">
            <a:xfrm>
              <a:off x="3696" y="1600"/>
              <a:ext cx="1036" cy="1"/>
              <a:chOff x="3697" y="1033"/>
              <a:chExt cx="1036" cy="1"/>
            </a:xfrm>
          </p:grpSpPr>
          <p:sp>
            <p:nvSpPr>
              <p:cNvPr id="6276" name="Line 90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7" name="Line 91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8" name="Line 92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9" name="Line 93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80" name="Line 94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64" name="Group 95"/>
            <p:cNvGrpSpPr>
              <a:grpSpLocks/>
            </p:cNvGrpSpPr>
            <p:nvPr/>
          </p:nvGrpSpPr>
          <p:grpSpPr bwMode="auto">
            <a:xfrm>
              <a:off x="3696" y="1821"/>
              <a:ext cx="1036" cy="1"/>
              <a:chOff x="3697" y="1033"/>
              <a:chExt cx="1036" cy="1"/>
            </a:xfrm>
          </p:grpSpPr>
          <p:sp>
            <p:nvSpPr>
              <p:cNvPr id="6271" name="Line 96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2" name="Line 97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3" name="Line 98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4" name="Line 99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5" name="Line 100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65" name="Group 101"/>
            <p:cNvGrpSpPr>
              <a:grpSpLocks/>
            </p:cNvGrpSpPr>
            <p:nvPr/>
          </p:nvGrpSpPr>
          <p:grpSpPr bwMode="auto">
            <a:xfrm>
              <a:off x="3696" y="2042"/>
              <a:ext cx="1036" cy="1"/>
              <a:chOff x="3697" y="1033"/>
              <a:chExt cx="1036" cy="1"/>
            </a:xfrm>
          </p:grpSpPr>
          <p:sp>
            <p:nvSpPr>
              <p:cNvPr id="6266" name="Line 102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7" name="Line 103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8" name="Line 104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9" name="Line 105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70" name="Line 106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157" name="Group 107"/>
          <p:cNvGrpSpPr>
            <a:grpSpLocks/>
          </p:cNvGrpSpPr>
          <p:nvPr/>
        </p:nvGrpSpPr>
        <p:grpSpPr bwMode="auto">
          <a:xfrm>
            <a:off x="5695950" y="4473575"/>
            <a:ext cx="1876425" cy="1857375"/>
            <a:chOff x="3624" y="904"/>
            <a:chExt cx="1182" cy="1170"/>
          </a:xfrm>
        </p:grpSpPr>
        <p:sp>
          <p:nvSpPr>
            <p:cNvPr id="6199" name="Rectangle 108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0" name="Rectangle 109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1" name="Rectangle 110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2" name="Rectangle 111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3" name="Rectangle 112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4" name="Rectangle 113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5" name="Rectangle 114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6" name="Rectangle 115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7" name="Rectangle 116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8" name="Rectangle 117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09" name="Rectangle 118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0" name="Rectangle 119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1" name="Rectangle 120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2" name="Rectangle 121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3" name="Rectangle 122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4" name="Rectangle 123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5" name="Rectangle 124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6" name="Rectangle 125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7" name="Rectangle 126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8" name="Rectangle 127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19" name="Rectangle 128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0" name="Rectangle 129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1" name="Rectangle 130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2" name="Rectangle 131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3" name="Rectangle 132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4" name="Oval 133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5" name="Oval 134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6" name="Oval 135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7" name="Oval 136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8" name="Oval 137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29" name="Oval 138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0" name="Oval 139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1" name="Oval 140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2" name="Oval 141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3" name="Oval 142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4" name="Oval 143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5" name="Oval 144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6" name="Oval 145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7" name="Oval 146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8" name="Oval 147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39" name="Oval 148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0" name="Oval 149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1" name="Oval 150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2" name="Oval 151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3" name="Oval 152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4" name="Oval 153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5" name="Oval 154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6" name="Oval 155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7" name="Oval 156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8" name="Oval 157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49" name="Oval 158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0" name="Oval 159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1" name="Oval 160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2" name="Oval 161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3" name="Oval 162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4" name="Oval 163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5" name="Oval 164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6" name="Oval 165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7" name="Oval 166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8" name="Oval 167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259" name="Oval 168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6158" name="Line 169"/>
          <p:cNvSpPr>
            <a:spLocks noChangeShapeType="1"/>
          </p:cNvSpPr>
          <p:nvPr/>
        </p:nvSpPr>
        <p:spPr bwMode="auto">
          <a:xfrm>
            <a:off x="5800725" y="42957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9" name="Text Box 170"/>
          <p:cNvSpPr txBox="1">
            <a:spLocks noChangeArrowheads="1"/>
          </p:cNvSpPr>
          <p:nvPr/>
        </p:nvSpPr>
        <p:spPr bwMode="auto">
          <a:xfrm>
            <a:off x="6442075" y="41021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J</a:t>
            </a:r>
          </a:p>
        </p:txBody>
      </p:sp>
      <p:sp>
        <p:nvSpPr>
          <p:cNvPr id="6160" name="Line 171"/>
          <p:cNvSpPr>
            <a:spLocks noChangeShapeType="1"/>
          </p:cNvSpPr>
          <p:nvPr/>
        </p:nvSpPr>
        <p:spPr bwMode="auto">
          <a:xfrm rot="5400000">
            <a:off x="5183188" y="48593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1" name="Text Box 172"/>
          <p:cNvSpPr txBox="1">
            <a:spLocks noChangeArrowheads="1"/>
          </p:cNvSpPr>
          <p:nvPr/>
        </p:nvSpPr>
        <p:spPr bwMode="auto">
          <a:xfrm>
            <a:off x="5338763" y="5132388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</a:t>
            </a:r>
          </a:p>
        </p:txBody>
      </p:sp>
      <p:grpSp>
        <p:nvGrpSpPr>
          <p:cNvPr id="11" name="Group 173"/>
          <p:cNvGrpSpPr>
            <a:grpSpLocks/>
          </p:cNvGrpSpPr>
          <p:nvPr/>
        </p:nvGrpSpPr>
        <p:grpSpPr bwMode="auto">
          <a:xfrm rot="5400000">
            <a:off x="5814219" y="4525169"/>
            <a:ext cx="1644650" cy="1760538"/>
            <a:chOff x="3696" y="939"/>
            <a:chExt cx="1036" cy="1104"/>
          </a:xfrm>
        </p:grpSpPr>
        <p:grpSp>
          <p:nvGrpSpPr>
            <p:cNvPr id="6163" name="Group 174"/>
            <p:cNvGrpSpPr>
              <a:grpSpLocks/>
            </p:cNvGrpSpPr>
            <p:nvPr/>
          </p:nvGrpSpPr>
          <p:grpSpPr bwMode="auto">
            <a:xfrm>
              <a:off x="3696" y="939"/>
              <a:ext cx="1036" cy="1"/>
              <a:chOff x="3696" y="939"/>
              <a:chExt cx="1036" cy="1"/>
            </a:xfrm>
          </p:grpSpPr>
          <p:sp>
            <p:nvSpPr>
              <p:cNvPr id="6194" name="Line 175"/>
              <p:cNvSpPr>
                <a:spLocks noChangeShapeType="1"/>
              </p:cNvSpPr>
              <p:nvPr/>
            </p:nvSpPr>
            <p:spPr bwMode="auto">
              <a:xfrm>
                <a:off x="3696" y="939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5" name="Line 176"/>
              <p:cNvSpPr>
                <a:spLocks noChangeShapeType="1"/>
              </p:cNvSpPr>
              <p:nvPr/>
            </p:nvSpPr>
            <p:spPr bwMode="auto">
              <a:xfrm>
                <a:off x="3918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6" name="Line 177"/>
              <p:cNvSpPr>
                <a:spLocks noChangeShapeType="1"/>
              </p:cNvSpPr>
              <p:nvPr/>
            </p:nvSpPr>
            <p:spPr bwMode="auto">
              <a:xfrm>
                <a:off x="4140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7" name="Line 178"/>
              <p:cNvSpPr>
                <a:spLocks noChangeShapeType="1"/>
              </p:cNvSpPr>
              <p:nvPr/>
            </p:nvSpPr>
            <p:spPr bwMode="auto">
              <a:xfrm>
                <a:off x="4362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8" name="Line 179"/>
              <p:cNvSpPr>
                <a:spLocks noChangeShapeType="1"/>
              </p:cNvSpPr>
              <p:nvPr/>
            </p:nvSpPr>
            <p:spPr bwMode="auto">
              <a:xfrm>
                <a:off x="4585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4" name="Group 180"/>
            <p:cNvGrpSpPr>
              <a:grpSpLocks/>
            </p:cNvGrpSpPr>
            <p:nvPr/>
          </p:nvGrpSpPr>
          <p:grpSpPr bwMode="auto">
            <a:xfrm>
              <a:off x="3696" y="1159"/>
              <a:ext cx="1036" cy="1"/>
              <a:chOff x="3697" y="1033"/>
              <a:chExt cx="1036" cy="1"/>
            </a:xfrm>
          </p:grpSpPr>
          <p:sp>
            <p:nvSpPr>
              <p:cNvPr id="6189" name="Line 181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0" name="Line 182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1" name="Line 183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2" name="Line 184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3" name="Line 185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5" name="Group 186"/>
            <p:cNvGrpSpPr>
              <a:grpSpLocks/>
            </p:cNvGrpSpPr>
            <p:nvPr/>
          </p:nvGrpSpPr>
          <p:grpSpPr bwMode="auto">
            <a:xfrm>
              <a:off x="3696" y="1380"/>
              <a:ext cx="1036" cy="1"/>
              <a:chOff x="3697" y="1033"/>
              <a:chExt cx="1036" cy="1"/>
            </a:xfrm>
          </p:grpSpPr>
          <p:sp>
            <p:nvSpPr>
              <p:cNvPr id="6184" name="Line 187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5" name="Line 188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6" name="Line 189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7" name="Line 190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8" name="Line 191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6" name="Group 192"/>
            <p:cNvGrpSpPr>
              <a:grpSpLocks/>
            </p:cNvGrpSpPr>
            <p:nvPr/>
          </p:nvGrpSpPr>
          <p:grpSpPr bwMode="auto">
            <a:xfrm>
              <a:off x="3696" y="1600"/>
              <a:ext cx="1036" cy="1"/>
              <a:chOff x="3697" y="1033"/>
              <a:chExt cx="1036" cy="1"/>
            </a:xfrm>
          </p:grpSpPr>
          <p:sp>
            <p:nvSpPr>
              <p:cNvPr id="6179" name="Line 193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0" name="Line 194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1" name="Line 195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2" name="Line 196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3" name="Line 197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7" name="Group 198"/>
            <p:cNvGrpSpPr>
              <a:grpSpLocks/>
            </p:cNvGrpSpPr>
            <p:nvPr/>
          </p:nvGrpSpPr>
          <p:grpSpPr bwMode="auto">
            <a:xfrm>
              <a:off x="3696" y="1821"/>
              <a:ext cx="1036" cy="1"/>
              <a:chOff x="3697" y="1033"/>
              <a:chExt cx="1036" cy="1"/>
            </a:xfrm>
          </p:grpSpPr>
          <p:sp>
            <p:nvSpPr>
              <p:cNvPr id="6174" name="Line 199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5" name="Line 200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6" name="Line 201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7" name="Line 202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8" name="Line 203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8" name="Group 204"/>
            <p:cNvGrpSpPr>
              <a:grpSpLocks/>
            </p:cNvGrpSpPr>
            <p:nvPr/>
          </p:nvGrpSpPr>
          <p:grpSpPr bwMode="auto">
            <a:xfrm>
              <a:off x="3696" y="2042"/>
              <a:ext cx="1036" cy="1"/>
              <a:chOff x="3697" y="1033"/>
              <a:chExt cx="1036" cy="1"/>
            </a:xfrm>
          </p:grpSpPr>
          <p:sp>
            <p:nvSpPr>
              <p:cNvPr id="6169" name="Line 205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0" name="Line 206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1" name="Line 207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2" name="Line 208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3" name="Line 209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6146" name="Object 213"/>
          <p:cNvGraphicFramePr>
            <a:graphicFrameLocks noChangeAspect="1"/>
          </p:cNvGraphicFramePr>
          <p:nvPr/>
        </p:nvGraphicFramePr>
        <p:xfrm>
          <a:off x="555625" y="2954338"/>
          <a:ext cx="1133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3" imgW="545760" imgH="457200" progId="Equation.3">
                  <p:embed/>
                </p:oleObj>
              </mc:Choice>
              <mc:Fallback>
                <p:oleObj name="Equation" r:id="rId3" imgW="545760" imgH="457200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954338"/>
                        <a:ext cx="113347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8" name="Object 214"/>
          <p:cNvGraphicFramePr>
            <a:graphicFrameLocks noChangeAspect="1"/>
          </p:cNvGraphicFramePr>
          <p:nvPr/>
        </p:nvGraphicFramePr>
        <p:xfrm>
          <a:off x="509588" y="5646738"/>
          <a:ext cx="1133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5" imgW="545760" imgH="457200" progId="Equation.3">
                  <p:embed/>
                </p:oleObj>
              </mc:Choice>
              <mc:Fallback>
                <p:oleObj name="Equation" r:id="rId5" imgW="545760" imgH="457200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5646738"/>
                        <a:ext cx="113347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Dependence Analysis</a:t>
            </a:r>
          </a:p>
          <a:p>
            <a:pPr eaLnBrk="1" hangingPunct="1"/>
            <a:r>
              <a:rPr lang="en-US" dirty="0" smtClean="0"/>
              <a:t>Increasing Parallelization Opportunities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Dependence?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265738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A[I-1, J+1]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6475" y="1720850"/>
            <a:ext cx="1876425" cy="1857375"/>
            <a:chOff x="3624" y="904"/>
            <a:chExt cx="1182" cy="1170"/>
          </a:xfrm>
        </p:grpSpPr>
        <p:sp>
          <p:nvSpPr>
            <p:cNvPr id="37965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6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7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8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9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0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1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2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3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4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5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6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7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8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9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0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1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2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3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4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5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6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7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8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9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0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2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3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4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5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6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7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8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9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0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1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2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3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4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5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6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7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8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9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0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1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2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3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4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5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6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7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8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9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0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1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2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3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4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5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Line 66"/>
          <p:cNvSpPr>
            <a:spLocks noChangeShapeType="1"/>
          </p:cNvSpPr>
          <p:nvPr/>
        </p:nvSpPr>
        <p:spPr bwMode="auto">
          <a:xfrm>
            <a:off x="6191250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5" name="Text Box 67"/>
          <p:cNvSpPr txBox="1">
            <a:spLocks noChangeArrowheads="1"/>
          </p:cNvSpPr>
          <p:nvPr/>
        </p:nvSpPr>
        <p:spPr bwMode="auto">
          <a:xfrm>
            <a:off x="6832600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37896" name="Line 68"/>
          <p:cNvSpPr>
            <a:spLocks noChangeShapeType="1"/>
          </p:cNvSpPr>
          <p:nvPr/>
        </p:nvSpPr>
        <p:spPr bwMode="auto">
          <a:xfrm rot="5400000">
            <a:off x="5573713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7" name="Text Box 69"/>
          <p:cNvSpPr txBox="1">
            <a:spLocks noChangeArrowheads="1"/>
          </p:cNvSpPr>
          <p:nvPr/>
        </p:nvSpPr>
        <p:spPr bwMode="auto">
          <a:xfrm>
            <a:off x="5729288" y="23796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3509963" y="4024313"/>
            <a:ext cx="2644775" cy="2363787"/>
            <a:chOff x="2550" y="2393"/>
            <a:chExt cx="1666" cy="1489"/>
          </a:xfrm>
        </p:grpSpPr>
        <p:grpSp>
          <p:nvGrpSpPr>
            <p:cNvPr id="4" name="Group 113"/>
            <p:cNvGrpSpPr>
              <a:grpSpLocks/>
            </p:cNvGrpSpPr>
            <p:nvPr/>
          </p:nvGrpSpPr>
          <p:grpSpPr bwMode="auto">
            <a:xfrm>
              <a:off x="2810" y="2675"/>
              <a:ext cx="1114" cy="882"/>
              <a:chOff x="2810" y="2675"/>
              <a:chExt cx="1114" cy="882"/>
            </a:xfrm>
          </p:grpSpPr>
          <p:sp>
            <p:nvSpPr>
              <p:cNvPr id="37945" name="Rectangle 6"/>
              <p:cNvSpPr>
                <a:spLocks noChangeArrowheads="1"/>
              </p:cNvSpPr>
              <p:nvPr/>
            </p:nvSpPr>
            <p:spPr bwMode="auto">
              <a:xfrm>
                <a:off x="2810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6" name="Rectangle 7"/>
              <p:cNvSpPr>
                <a:spLocks noChangeArrowheads="1"/>
              </p:cNvSpPr>
              <p:nvPr/>
            </p:nvSpPr>
            <p:spPr bwMode="auto">
              <a:xfrm>
                <a:off x="3033" y="2675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7" name="Rectangle 8"/>
              <p:cNvSpPr>
                <a:spLocks noChangeArrowheads="1"/>
              </p:cNvSpPr>
              <p:nvPr/>
            </p:nvSpPr>
            <p:spPr bwMode="auto">
              <a:xfrm>
                <a:off x="3255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8" name="Rectangle 9"/>
              <p:cNvSpPr>
                <a:spLocks noChangeArrowheads="1"/>
              </p:cNvSpPr>
              <p:nvPr/>
            </p:nvSpPr>
            <p:spPr bwMode="auto">
              <a:xfrm>
                <a:off x="3478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9" name="Rectangle 10"/>
              <p:cNvSpPr>
                <a:spLocks noChangeArrowheads="1"/>
              </p:cNvSpPr>
              <p:nvPr/>
            </p:nvSpPr>
            <p:spPr bwMode="auto">
              <a:xfrm>
                <a:off x="3701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0" name="Rectangle 13"/>
              <p:cNvSpPr>
                <a:spLocks noChangeArrowheads="1"/>
              </p:cNvSpPr>
              <p:nvPr/>
            </p:nvSpPr>
            <p:spPr bwMode="auto">
              <a:xfrm>
                <a:off x="2810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1" name="Rectangle 14"/>
              <p:cNvSpPr>
                <a:spLocks noChangeArrowheads="1"/>
              </p:cNvSpPr>
              <p:nvPr/>
            </p:nvSpPr>
            <p:spPr bwMode="auto">
              <a:xfrm>
                <a:off x="3033" y="2896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2" name="Rectangle 15"/>
              <p:cNvSpPr>
                <a:spLocks noChangeArrowheads="1"/>
              </p:cNvSpPr>
              <p:nvPr/>
            </p:nvSpPr>
            <p:spPr bwMode="auto">
              <a:xfrm>
                <a:off x="3255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3" name="Rectangle 16"/>
              <p:cNvSpPr>
                <a:spLocks noChangeArrowheads="1"/>
              </p:cNvSpPr>
              <p:nvPr/>
            </p:nvSpPr>
            <p:spPr bwMode="auto">
              <a:xfrm>
                <a:off x="3478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4" name="Rectangle 17"/>
              <p:cNvSpPr>
                <a:spLocks noChangeArrowheads="1"/>
              </p:cNvSpPr>
              <p:nvPr/>
            </p:nvSpPr>
            <p:spPr bwMode="auto">
              <a:xfrm>
                <a:off x="3701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5" name="Rectangle 20"/>
              <p:cNvSpPr>
                <a:spLocks noChangeArrowheads="1"/>
              </p:cNvSpPr>
              <p:nvPr/>
            </p:nvSpPr>
            <p:spPr bwMode="auto">
              <a:xfrm>
                <a:off x="2810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6" name="Rectangle 21"/>
              <p:cNvSpPr>
                <a:spLocks noChangeArrowheads="1"/>
              </p:cNvSpPr>
              <p:nvPr/>
            </p:nvSpPr>
            <p:spPr bwMode="auto">
              <a:xfrm>
                <a:off x="3033" y="3116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7" name="Rectangle 22"/>
              <p:cNvSpPr>
                <a:spLocks noChangeArrowheads="1"/>
              </p:cNvSpPr>
              <p:nvPr/>
            </p:nvSpPr>
            <p:spPr bwMode="auto">
              <a:xfrm>
                <a:off x="3255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8" name="Rectangle 23"/>
              <p:cNvSpPr>
                <a:spLocks noChangeArrowheads="1"/>
              </p:cNvSpPr>
              <p:nvPr/>
            </p:nvSpPr>
            <p:spPr bwMode="auto">
              <a:xfrm>
                <a:off x="3478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9" name="Rectangle 24"/>
              <p:cNvSpPr>
                <a:spLocks noChangeArrowheads="1"/>
              </p:cNvSpPr>
              <p:nvPr/>
            </p:nvSpPr>
            <p:spPr bwMode="auto">
              <a:xfrm>
                <a:off x="3701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0" name="Rectangle 27"/>
              <p:cNvSpPr>
                <a:spLocks noChangeArrowheads="1"/>
              </p:cNvSpPr>
              <p:nvPr/>
            </p:nvSpPr>
            <p:spPr bwMode="auto">
              <a:xfrm>
                <a:off x="2810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1" name="Rectangle 28"/>
              <p:cNvSpPr>
                <a:spLocks noChangeArrowheads="1"/>
              </p:cNvSpPr>
              <p:nvPr/>
            </p:nvSpPr>
            <p:spPr bwMode="auto">
              <a:xfrm>
                <a:off x="3033" y="3337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2" name="Rectangle 29"/>
              <p:cNvSpPr>
                <a:spLocks noChangeArrowheads="1"/>
              </p:cNvSpPr>
              <p:nvPr/>
            </p:nvSpPr>
            <p:spPr bwMode="auto">
              <a:xfrm>
                <a:off x="3255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3" name="Rectangle 30"/>
              <p:cNvSpPr>
                <a:spLocks noChangeArrowheads="1"/>
              </p:cNvSpPr>
              <p:nvPr/>
            </p:nvSpPr>
            <p:spPr bwMode="auto">
              <a:xfrm>
                <a:off x="3478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4" name="Rectangle 31"/>
              <p:cNvSpPr>
                <a:spLocks noChangeArrowheads="1"/>
              </p:cNvSpPr>
              <p:nvPr/>
            </p:nvSpPr>
            <p:spPr bwMode="auto">
              <a:xfrm>
                <a:off x="3701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2550" y="2393"/>
              <a:ext cx="16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tabLst>
                  <a:tab pos="339725" algn="ctr"/>
                  <a:tab pos="687388" algn="ctr"/>
                  <a:tab pos="971550" algn="ctr"/>
                  <a:tab pos="1376363" algn="ctr"/>
                  <a:tab pos="1716088" algn="ctr"/>
                  <a:tab pos="2111375" algn="ctr"/>
                  <a:tab pos="2460625" algn="ctr"/>
                  <a:tab pos="2800350" algn="ctr"/>
                </a:tabLst>
              </a:pPr>
              <a:r>
                <a:rPr lang="en-US" sz="2000" b="0"/>
                <a:t> 	0	1	2	3	4	5  	</a:t>
              </a:r>
            </a:p>
          </p:txBody>
        </p:sp>
        <p:sp>
          <p:nvSpPr>
            <p:cNvPr id="37909" name="Text Box 49"/>
            <p:cNvSpPr txBox="1">
              <a:spLocks noChangeArrowheads="1"/>
            </p:cNvSpPr>
            <p:nvPr/>
          </p:nvSpPr>
          <p:spPr bwMode="auto">
            <a:xfrm>
              <a:off x="2563" y="2558"/>
              <a:ext cx="203" cy="13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0"/>
                <a:t>0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1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2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3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4</a:t>
              </a:r>
            </a:p>
            <a:p>
              <a:pPr>
                <a:lnSpc>
                  <a:spcPct val="110000"/>
                </a:lnSpc>
              </a:pPr>
              <a:endParaRPr lang="en-US" sz="2000" b="0"/>
            </a:p>
          </p:txBody>
        </p:sp>
        <p:grpSp>
          <p:nvGrpSpPr>
            <p:cNvPr id="5" name="Group 121"/>
            <p:cNvGrpSpPr>
              <a:grpSpLocks/>
            </p:cNvGrpSpPr>
            <p:nvPr/>
          </p:nvGrpSpPr>
          <p:grpSpPr bwMode="auto">
            <a:xfrm>
              <a:off x="2780" y="2646"/>
              <a:ext cx="1167" cy="56"/>
              <a:chOff x="2781" y="2646"/>
              <a:chExt cx="1167" cy="56"/>
            </a:xfrm>
          </p:grpSpPr>
          <p:sp>
            <p:nvSpPr>
              <p:cNvPr id="37939" name="Rectangle 115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0" name="Rectangle 116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1" name="Rectangle 117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2" name="Rectangle 118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3" name="Rectangle 119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4" name="Rectangle 120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2780" y="2860"/>
              <a:ext cx="1167" cy="56"/>
              <a:chOff x="2781" y="2646"/>
              <a:chExt cx="1167" cy="56"/>
            </a:xfrm>
          </p:grpSpPr>
          <p:sp>
            <p:nvSpPr>
              <p:cNvPr id="37933" name="Rectangle 123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Rectangle 124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Rectangle 125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Rectangle 126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7" name="Rectangle 127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8" name="Rectangle 128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29"/>
            <p:cNvGrpSpPr>
              <a:grpSpLocks/>
            </p:cNvGrpSpPr>
            <p:nvPr/>
          </p:nvGrpSpPr>
          <p:grpSpPr bwMode="auto">
            <a:xfrm>
              <a:off x="2780" y="3085"/>
              <a:ext cx="1167" cy="56"/>
              <a:chOff x="2781" y="2646"/>
              <a:chExt cx="1167" cy="56"/>
            </a:xfrm>
          </p:grpSpPr>
          <p:sp>
            <p:nvSpPr>
              <p:cNvPr id="37927" name="Rectangle 130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Rectangle 131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Rectangle 132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Rectangle 133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Rectangle 134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Rectangle 135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36"/>
            <p:cNvGrpSpPr>
              <a:grpSpLocks/>
            </p:cNvGrpSpPr>
            <p:nvPr/>
          </p:nvGrpSpPr>
          <p:grpSpPr bwMode="auto">
            <a:xfrm>
              <a:off x="2780" y="3301"/>
              <a:ext cx="1167" cy="56"/>
              <a:chOff x="2781" y="2646"/>
              <a:chExt cx="1167" cy="56"/>
            </a:xfrm>
          </p:grpSpPr>
          <p:sp>
            <p:nvSpPr>
              <p:cNvPr id="37921" name="Rectangle 137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Rectangle 138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Rectangle 139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Rectangle 140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Rectangle 141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Rectangle 142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43"/>
            <p:cNvGrpSpPr>
              <a:grpSpLocks/>
            </p:cNvGrpSpPr>
            <p:nvPr/>
          </p:nvGrpSpPr>
          <p:grpSpPr bwMode="auto">
            <a:xfrm>
              <a:off x="2780" y="3523"/>
              <a:ext cx="1167" cy="56"/>
              <a:chOff x="2781" y="2646"/>
              <a:chExt cx="1167" cy="56"/>
            </a:xfrm>
          </p:grpSpPr>
          <p:sp>
            <p:nvSpPr>
              <p:cNvPr id="37915" name="Rectangle 144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Rectangle 145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7" name="Rectangle 146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Rectangle 147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Rectangle 148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Rectangle 149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26"/>
          <p:cNvGrpSpPr>
            <a:grpSpLocks/>
          </p:cNvGrpSpPr>
          <p:nvPr/>
        </p:nvGrpSpPr>
        <p:grpSpPr bwMode="auto">
          <a:xfrm>
            <a:off x="4668838" y="1776413"/>
            <a:ext cx="1795462" cy="3033712"/>
            <a:chOff x="4669118" y="1776413"/>
            <a:chExt cx="1795668" cy="3034197"/>
          </a:xfrm>
        </p:grpSpPr>
        <p:cxnSp>
          <p:nvCxnSpPr>
            <p:cNvPr id="37903" name="Curved Connector 196"/>
            <p:cNvCxnSpPr>
              <a:cxnSpLocks noChangeShapeType="1"/>
              <a:stCxn id="37943" idx="3"/>
              <a:endCxn id="37990" idx="2"/>
            </p:cNvCxnSpPr>
            <p:nvPr/>
          </p:nvCxnSpPr>
          <p:spPr bwMode="auto">
            <a:xfrm flipV="1">
              <a:off x="4669118" y="1776413"/>
              <a:ext cx="1417357" cy="2694472"/>
            </a:xfrm>
            <a:prstGeom prst="curvedConnector3">
              <a:avLst>
                <a:gd name="adj1" fmla="val 50000"/>
              </a:avLst>
            </a:prstGeom>
            <a:noFill/>
            <a:ln w="19050" cap="sq" algn="ctr">
              <a:solidFill>
                <a:srgbClr val="FF9933"/>
              </a:solidFill>
              <a:miter lim="800000"/>
              <a:headEnd type="none" w="sm" len="sm"/>
              <a:tailEnd type="arrow" w="med" len="med"/>
            </a:ln>
          </p:spPr>
        </p:cxnSp>
        <p:cxnSp>
          <p:nvCxnSpPr>
            <p:cNvPr id="37904" name="Curved Connector 202"/>
            <p:cNvCxnSpPr>
              <a:cxnSpLocks noChangeShapeType="1"/>
            </p:cNvCxnSpPr>
            <p:nvPr/>
          </p:nvCxnSpPr>
          <p:spPr bwMode="auto">
            <a:xfrm flipV="1">
              <a:off x="5047429" y="1778206"/>
              <a:ext cx="1417357" cy="2694472"/>
            </a:xfrm>
            <a:prstGeom prst="curvedConnector3">
              <a:avLst>
                <a:gd name="adj1" fmla="val 50000"/>
              </a:avLst>
            </a:prstGeom>
            <a:noFill/>
            <a:ln w="19050" cap="sq" algn="ctr">
              <a:solidFill>
                <a:srgbClr val="FF9933"/>
              </a:solidFill>
              <a:miter lim="800000"/>
              <a:headEnd type="none" w="sm" len="sm"/>
              <a:tailEnd type="arrow" w="med" len="med"/>
            </a:ln>
          </p:spPr>
        </p:cxnSp>
        <p:cxnSp>
          <p:nvCxnSpPr>
            <p:cNvPr id="37905" name="Curved Connector 209"/>
            <p:cNvCxnSpPr>
              <a:cxnSpLocks noChangeShapeType="1"/>
              <a:stCxn id="37937" idx="3"/>
              <a:endCxn id="37996" idx="2"/>
            </p:cNvCxnSpPr>
            <p:nvPr/>
          </p:nvCxnSpPr>
          <p:spPr bwMode="auto">
            <a:xfrm flipV="1">
              <a:off x="4669118" y="2125663"/>
              <a:ext cx="1417357" cy="2684947"/>
            </a:xfrm>
            <a:prstGeom prst="curvedConnector3">
              <a:avLst>
                <a:gd name="adj1" fmla="val 58347"/>
              </a:avLst>
            </a:prstGeom>
            <a:noFill/>
            <a:ln w="19050" cap="sq" algn="ctr">
              <a:solidFill>
                <a:srgbClr val="FF9933"/>
              </a:solidFill>
              <a:miter lim="800000"/>
              <a:headEnd type="none" w="sm" len="sm"/>
              <a:tailEnd type="arrow" w="med" len="med"/>
            </a:ln>
          </p:spPr>
        </p:cxnSp>
        <p:cxnSp>
          <p:nvCxnSpPr>
            <p:cNvPr id="37906" name="Curved Connector 214"/>
            <p:cNvCxnSpPr>
              <a:cxnSpLocks noChangeShapeType="1"/>
              <a:stCxn id="37934" idx="3"/>
              <a:endCxn id="37997" idx="2"/>
            </p:cNvCxnSpPr>
            <p:nvPr/>
          </p:nvCxnSpPr>
          <p:spPr bwMode="auto">
            <a:xfrm flipV="1">
              <a:off x="5021543" y="2125663"/>
              <a:ext cx="1417357" cy="2684947"/>
            </a:xfrm>
            <a:prstGeom prst="curvedConnector3">
              <a:avLst>
                <a:gd name="adj1" fmla="val 57588"/>
              </a:avLst>
            </a:prstGeom>
            <a:noFill/>
            <a:ln w="19050" cap="sq" algn="ctr">
              <a:solidFill>
                <a:srgbClr val="FF9933"/>
              </a:solidFill>
              <a:miter lim="800000"/>
              <a:headEnd type="none" w="sm" len="sm"/>
              <a:tailEnd type="arrow" w="med" len="med"/>
            </a:ln>
          </p:spPr>
        </p:cxnSp>
      </p:grpSp>
      <p:grpSp>
        <p:nvGrpSpPr>
          <p:cNvPr id="11" name="Group 227"/>
          <p:cNvGrpSpPr>
            <a:grpSpLocks/>
          </p:cNvGrpSpPr>
          <p:nvPr/>
        </p:nvGrpSpPr>
        <p:grpSpPr bwMode="auto">
          <a:xfrm>
            <a:off x="4271963" y="1831975"/>
            <a:ext cx="2224087" cy="2933700"/>
            <a:chOff x="4272244" y="1831975"/>
            <a:chExt cx="2223014" cy="2934185"/>
          </a:xfrm>
        </p:grpSpPr>
        <p:cxnSp>
          <p:nvCxnSpPr>
            <p:cNvPr id="37901" name="Curved Connector 219"/>
            <p:cNvCxnSpPr>
              <a:cxnSpLocks noChangeShapeType="1"/>
              <a:stCxn id="37990" idx="4"/>
              <a:endCxn id="37936" idx="0"/>
            </p:cNvCxnSpPr>
            <p:nvPr/>
          </p:nvCxnSpPr>
          <p:spPr bwMode="auto">
            <a:xfrm rot="5400000">
              <a:off x="3740446" y="2363773"/>
              <a:ext cx="2934185" cy="1870589"/>
            </a:xfrm>
            <a:prstGeom prst="curvedConnector3">
              <a:avLst>
                <a:gd name="adj1" fmla="val 55134"/>
              </a:avLst>
            </a:prstGeom>
            <a:noFill/>
            <a:ln w="19050" cap="sq" algn="ctr">
              <a:solidFill>
                <a:srgbClr val="FFFF00"/>
              </a:solidFill>
              <a:miter lim="800000"/>
              <a:headEnd type="none" w="sm" len="sm"/>
              <a:tailEnd type="arrow" w="med" len="med"/>
            </a:ln>
          </p:spPr>
        </p:cxnSp>
        <p:cxnSp>
          <p:nvCxnSpPr>
            <p:cNvPr id="37902" name="Curved Connector 222"/>
            <p:cNvCxnSpPr>
              <a:cxnSpLocks noChangeShapeType="1"/>
              <a:stCxn id="37991" idx="4"/>
              <a:endCxn id="37937" idx="0"/>
            </p:cNvCxnSpPr>
            <p:nvPr/>
          </p:nvCxnSpPr>
          <p:spPr bwMode="auto">
            <a:xfrm rot="5400000">
              <a:off x="4092871" y="2363773"/>
              <a:ext cx="2934185" cy="1870589"/>
            </a:xfrm>
            <a:prstGeom prst="curvedConnector3">
              <a:avLst>
                <a:gd name="adj1" fmla="val 59167"/>
              </a:avLst>
            </a:prstGeom>
            <a:noFill/>
            <a:ln w="19050" cap="sq" algn="ctr">
              <a:solidFill>
                <a:srgbClr val="FFFF00"/>
              </a:solidFill>
              <a:miter lim="800000"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Dependence?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265738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A[I-1, J+1]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6475" y="1720850"/>
            <a:ext cx="1876425" cy="1857375"/>
            <a:chOff x="3624" y="904"/>
            <a:chExt cx="1182" cy="1170"/>
          </a:xfrm>
        </p:grpSpPr>
        <p:sp>
          <p:nvSpPr>
            <p:cNvPr id="38990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4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5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6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7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8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9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0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1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2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3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4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5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6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7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8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9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0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1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2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3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7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8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9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0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1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2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3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4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5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6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7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8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9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0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1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2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3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4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5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6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7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8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9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0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8" name="Line 66"/>
          <p:cNvSpPr>
            <a:spLocks noChangeShapeType="1"/>
          </p:cNvSpPr>
          <p:nvPr/>
        </p:nvSpPr>
        <p:spPr bwMode="auto">
          <a:xfrm>
            <a:off x="6191250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9" name="Text Box 67"/>
          <p:cNvSpPr txBox="1">
            <a:spLocks noChangeArrowheads="1"/>
          </p:cNvSpPr>
          <p:nvPr/>
        </p:nvSpPr>
        <p:spPr bwMode="auto">
          <a:xfrm>
            <a:off x="6832600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38920" name="Line 68"/>
          <p:cNvSpPr>
            <a:spLocks noChangeShapeType="1"/>
          </p:cNvSpPr>
          <p:nvPr/>
        </p:nvSpPr>
        <p:spPr bwMode="auto">
          <a:xfrm rot="5400000">
            <a:off x="5573713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1" name="Text Box 69"/>
          <p:cNvSpPr txBox="1">
            <a:spLocks noChangeArrowheads="1"/>
          </p:cNvSpPr>
          <p:nvPr/>
        </p:nvSpPr>
        <p:spPr bwMode="auto">
          <a:xfrm>
            <a:off x="5729288" y="23796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3509963" y="4024313"/>
            <a:ext cx="2644775" cy="2363787"/>
            <a:chOff x="2550" y="2393"/>
            <a:chExt cx="1666" cy="1489"/>
          </a:xfrm>
        </p:grpSpPr>
        <p:grpSp>
          <p:nvGrpSpPr>
            <p:cNvPr id="4" name="Group 113"/>
            <p:cNvGrpSpPr>
              <a:grpSpLocks/>
            </p:cNvGrpSpPr>
            <p:nvPr/>
          </p:nvGrpSpPr>
          <p:grpSpPr bwMode="auto">
            <a:xfrm>
              <a:off x="2810" y="2675"/>
              <a:ext cx="1114" cy="882"/>
              <a:chOff x="2810" y="2675"/>
              <a:chExt cx="1114" cy="882"/>
            </a:xfrm>
          </p:grpSpPr>
          <p:sp>
            <p:nvSpPr>
              <p:cNvPr id="38970" name="Rectangle 6"/>
              <p:cNvSpPr>
                <a:spLocks noChangeArrowheads="1"/>
              </p:cNvSpPr>
              <p:nvPr/>
            </p:nvSpPr>
            <p:spPr bwMode="auto">
              <a:xfrm>
                <a:off x="2810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1" name="Rectangle 7"/>
              <p:cNvSpPr>
                <a:spLocks noChangeArrowheads="1"/>
              </p:cNvSpPr>
              <p:nvPr/>
            </p:nvSpPr>
            <p:spPr bwMode="auto">
              <a:xfrm>
                <a:off x="3033" y="2675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Rectangle 8"/>
              <p:cNvSpPr>
                <a:spLocks noChangeArrowheads="1"/>
              </p:cNvSpPr>
              <p:nvPr/>
            </p:nvSpPr>
            <p:spPr bwMode="auto">
              <a:xfrm>
                <a:off x="3255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Rectangle 9"/>
              <p:cNvSpPr>
                <a:spLocks noChangeArrowheads="1"/>
              </p:cNvSpPr>
              <p:nvPr/>
            </p:nvSpPr>
            <p:spPr bwMode="auto">
              <a:xfrm>
                <a:off x="3478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Rectangle 10"/>
              <p:cNvSpPr>
                <a:spLocks noChangeArrowheads="1"/>
              </p:cNvSpPr>
              <p:nvPr/>
            </p:nvSpPr>
            <p:spPr bwMode="auto">
              <a:xfrm>
                <a:off x="3701" y="26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Rectangle 13"/>
              <p:cNvSpPr>
                <a:spLocks noChangeArrowheads="1"/>
              </p:cNvSpPr>
              <p:nvPr/>
            </p:nvSpPr>
            <p:spPr bwMode="auto">
              <a:xfrm>
                <a:off x="2810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6" name="Rectangle 14"/>
              <p:cNvSpPr>
                <a:spLocks noChangeArrowheads="1"/>
              </p:cNvSpPr>
              <p:nvPr/>
            </p:nvSpPr>
            <p:spPr bwMode="auto">
              <a:xfrm>
                <a:off x="3033" y="2896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7" name="Rectangle 15"/>
              <p:cNvSpPr>
                <a:spLocks noChangeArrowheads="1"/>
              </p:cNvSpPr>
              <p:nvPr/>
            </p:nvSpPr>
            <p:spPr bwMode="auto">
              <a:xfrm>
                <a:off x="3255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Rectangle 16"/>
              <p:cNvSpPr>
                <a:spLocks noChangeArrowheads="1"/>
              </p:cNvSpPr>
              <p:nvPr/>
            </p:nvSpPr>
            <p:spPr bwMode="auto">
              <a:xfrm>
                <a:off x="3478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Rectangle 17"/>
              <p:cNvSpPr>
                <a:spLocks noChangeArrowheads="1"/>
              </p:cNvSpPr>
              <p:nvPr/>
            </p:nvSpPr>
            <p:spPr bwMode="auto">
              <a:xfrm>
                <a:off x="3701" y="28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Rectangle 20"/>
              <p:cNvSpPr>
                <a:spLocks noChangeArrowheads="1"/>
              </p:cNvSpPr>
              <p:nvPr/>
            </p:nvSpPr>
            <p:spPr bwMode="auto">
              <a:xfrm>
                <a:off x="2810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1" name="Rectangle 21"/>
              <p:cNvSpPr>
                <a:spLocks noChangeArrowheads="1"/>
              </p:cNvSpPr>
              <p:nvPr/>
            </p:nvSpPr>
            <p:spPr bwMode="auto">
              <a:xfrm>
                <a:off x="3033" y="3116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Rectangle 22"/>
              <p:cNvSpPr>
                <a:spLocks noChangeArrowheads="1"/>
              </p:cNvSpPr>
              <p:nvPr/>
            </p:nvSpPr>
            <p:spPr bwMode="auto">
              <a:xfrm>
                <a:off x="3255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3" name="Rectangle 23"/>
              <p:cNvSpPr>
                <a:spLocks noChangeArrowheads="1"/>
              </p:cNvSpPr>
              <p:nvPr/>
            </p:nvSpPr>
            <p:spPr bwMode="auto">
              <a:xfrm>
                <a:off x="3478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4" name="Rectangle 24"/>
              <p:cNvSpPr>
                <a:spLocks noChangeArrowheads="1"/>
              </p:cNvSpPr>
              <p:nvPr/>
            </p:nvSpPr>
            <p:spPr bwMode="auto">
              <a:xfrm>
                <a:off x="3701" y="31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5" name="Rectangle 27"/>
              <p:cNvSpPr>
                <a:spLocks noChangeArrowheads="1"/>
              </p:cNvSpPr>
              <p:nvPr/>
            </p:nvSpPr>
            <p:spPr bwMode="auto">
              <a:xfrm>
                <a:off x="2810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Rectangle 28"/>
              <p:cNvSpPr>
                <a:spLocks noChangeArrowheads="1"/>
              </p:cNvSpPr>
              <p:nvPr/>
            </p:nvSpPr>
            <p:spPr bwMode="auto">
              <a:xfrm>
                <a:off x="3033" y="3337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7" name="Rectangle 29"/>
              <p:cNvSpPr>
                <a:spLocks noChangeArrowheads="1"/>
              </p:cNvSpPr>
              <p:nvPr/>
            </p:nvSpPr>
            <p:spPr bwMode="auto">
              <a:xfrm>
                <a:off x="3255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8" name="Rectangle 30"/>
              <p:cNvSpPr>
                <a:spLocks noChangeArrowheads="1"/>
              </p:cNvSpPr>
              <p:nvPr/>
            </p:nvSpPr>
            <p:spPr bwMode="auto">
              <a:xfrm>
                <a:off x="3478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9" name="Rectangle 31"/>
              <p:cNvSpPr>
                <a:spLocks noChangeArrowheads="1"/>
              </p:cNvSpPr>
              <p:nvPr/>
            </p:nvSpPr>
            <p:spPr bwMode="auto">
              <a:xfrm>
                <a:off x="3701" y="3337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rgbClr val="99FF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3" name="Text Box 48"/>
            <p:cNvSpPr txBox="1">
              <a:spLocks noChangeArrowheads="1"/>
            </p:cNvSpPr>
            <p:nvPr/>
          </p:nvSpPr>
          <p:spPr bwMode="auto">
            <a:xfrm>
              <a:off x="2550" y="2393"/>
              <a:ext cx="166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tabLst>
                  <a:tab pos="339725" algn="ctr"/>
                  <a:tab pos="687388" algn="ctr"/>
                  <a:tab pos="971550" algn="ctr"/>
                  <a:tab pos="1376363" algn="ctr"/>
                  <a:tab pos="1716088" algn="ctr"/>
                  <a:tab pos="2111375" algn="ctr"/>
                  <a:tab pos="2460625" algn="ctr"/>
                  <a:tab pos="2800350" algn="ctr"/>
                </a:tabLst>
              </a:pPr>
              <a:r>
                <a:rPr lang="en-US" sz="2000" b="0"/>
                <a:t> 	0	1	2	3	4	5  	</a:t>
              </a:r>
            </a:p>
          </p:txBody>
        </p:sp>
        <p:sp>
          <p:nvSpPr>
            <p:cNvPr id="38934" name="Text Box 49"/>
            <p:cNvSpPr txBox="1">
              <a:spLocks noChangeArrowheads="1"/>
            </p:cNvSpPr>
            <p:nvPr/>
          </p:nvSpPr>
          <p:spPr bwMode="auto">
            <a:xfrm>
              <a:off x="2563" y="2558"/>
              <a:ext cx="203" cy="13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0"/>
                <a:t>0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1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2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3</a:t>
              </a:r>
            </a:p>
            <a:p>
              <a:pPr>
                <a:lnSpc>
                  <a:spcPct val="110000"/>
                </a:lnSpc>
              </a:pPr>
              <a:r>
                <a:rPr lang="en-US" sz="2000" b="0"/>
                <a:t>4</a:t>
              </a:r>
            </a:p>
            <a:p>
              <a:pPr>
                <a:lnSpc>
                  <a:spcPct val="110000"/>
                </a:lnSpc>
              </a:pPr>
              <a:endParaRPr lang="en-US" sz="2000" b="0"/>
            </a:p>
          </p:txBody>
        </p:sp>
        <p:grpSp>
          <p:nvGrpSpPr>
            <p:cNvPr id="5" name="Group 121"/>
            <p:cNvGrpSpPr>
              <a:grpSpLocks/>
            </p:cNvGrpSpPr>
            <p:nvPr/>
          </p:nvGrpSpPr>
          <p:grpSpPr bwMode="auto">
            <a:xfrm>
              <a:off x="2780" y="2646"/>
              <a:ext cx="1167" cy="56"/>
              <a:chOff x="2781" y="2646"/>
              <a:chExt cx="1167" cy="56"/>
            </a:xfrm>
          </p:grpSpPr>
          <p:sp>
            <p:nvSpPr>
              <p:cNvPr id="38964" name="Rectangle 115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5" name="Rectangle 116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6" name="Rectangle 117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7" name="Rectangle 118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Rectangle 119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9" name="Rectangle 120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2780" y="2860"/>
              <a:ext cx="1167" cy="56"/>
              <a:chOff x="2781" y="2646"/>
              <a:chExt cx="1167" cy="56"/>
            </a:xfrm>
          </p:grpSpPr>
          <p:sp>
            <p:nvSpPr>
              <p:cNvPr id="38958" name="Rectangle 123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9" name="Rectangle 124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0" name="Rectangle 125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1" name="Rectangle 126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2" name="Rectangle 127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3" name="Rectangle 128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29"/>
            <p:cNvGrpSpPr>
              <a:grpSpLocks/>
            </p:cNvGrpSpPr>
            <p:nvPr/>
          </p:nvGrpSpPr>
          <p:grpSpPr bwMode="auto">
            <a:xfrm>
              <a:off x="2780" y="3085"/>
              <a:ext cx="1167" cy="56"/>
              <a:chOff x="2781" y="2646"/>
              <a:chExt cx="1167" cy="56"/>
            </a:xfrm>
          </p:grpSpPr>
          <p:sp>
            <p:nvSpPr>
              <p:cNvPr id="38952" name="Rectangle 130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Rectangle 131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Rectangle 132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Rectangle 133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Rectangle 134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7" name="Rectangle 135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36"/>
            <p:cNvGrpSpPr>
              <a:grpSpLocks/>
            </p:cNvGrpSpPr>
            <p:nvPr/>
          </p:nvGrpSpPr>
          <p:grpSpPr bwMode="auto">
            <a:xfrm>
              <a:off x="2780" y="3301"/>
              <a:ext cx="1167" cy="56"/>
              <a:chOff x="2781" y="2646"/>
              <a:chExt cx="1167" cy="56"/>
            </a:xfrm>
          </p:grpSpPr>
          <p:sp>
            <p:nvSpPr>
              <p:cNvPr id="38946" name="Rectangle 137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7" name="Rectangle 138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8" name="Rectangle 139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9" name="Rectangle 140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Rectangle 141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Rectangle 142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43"/>
            <p:cNvGrpSpPr>
              <a:grpSpLocks/>
            </p:cNvGrpSpPr>
            <p:nvPr/>
          </p:nvGrpSpPr>
          <p:grpSpPr bwMode="auto">
            <a:xfrm>
              <a:off x="2780" y="3523"/>
              <a:ext cx="1167" cy="56"/>
              <a:chOff x="2781" y="2646"/>
              <a:chExt cx="1167" cy="56"/>
            </a:xfrm>
          </p:grpSpPr>
          <p:sp>
            <p:nvSpPr>
              <p:cNvPr id="38940" name="Rectangle 144"/>
              <p:cNvSpPr>
                <a:spLocks noChangeArrowheads="1"/>
              </p:cNvSpPr>
              <p:nvPr/>
            </p:nvSpPr>
            <p:spPr bwMode="auto">
              <a:xfrm>
                <a:off x="2781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1" name="Rectangle 145"/>
              <p:cNvSpPr>
                <a:spLocks noChangeArrowheads="1"/>
              </p:cNvSpPr>
              <p:nvPr/>
            </p:nvSpPr>
            <p:spPr bwMode="auto">
              <a:xfrm>
                <a:off x="3447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2" name="Rectangle 146"/>
              <p:cNvSpPr>
                <a:spLocks noChangeArrowheads="1"/>
              </p:cNvSpPr>
              <p:nvPr/>
            </p:nvSpPr>
            <p:spPr bwMode="auto">
              <a:xfrm>
                <a:off x="3892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3" name="Rectangle 147"/>
              <p:cNvSpPr>
                <a:spLocks noChangeArrowheads="1"/>
              </p:cNvSpPr>
              <p:nvPr/>
            </p:nvSpPr>
            <p:spPr bwMode="auto">
              <a:xfrm>
                <a:off x="3003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4" name="Rectangle 148"/>
              <p:cNvSpPr>
                <a:spLocks noChangeArrowheads="1"/>
              </p:cNvSpPr>
              <p:nvPr/>
            </p:nvSpPr>
            <p:spPr bwMode="auto">
              <a:xfrm>
                <a:off x="3225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Rectangle 149"/>
              <p:cNvSpPr>
                <a:spLocks noChangeArrowheads="1"/>
              </p:cNvSpPr>
              <p:nvPr/>
            </p:nvSpPr>
            <p:spPr bwMode="auto">
              <a:xfrm>
                <a:off x="3669" y="2646"/>
                <a:ext cx="56" cy="56"/>
              </a:xfrm>
              <a:prstGeom prst="rect">
                <a:avLst/>
              </a:prstGeom>
              <a:solidFill>
                <a:srgbClr val="009900"/>
              </a:solidFill>
              <a:ln w="12700" cap="sq">
                <a:solidFill>
                  <a:srgbClr val="66FF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38923" name="Curved Connector 196"/>
          <p:cNvCxnSpPr>
            <a:cxnSpLocks noChangeShapeType="1"/>
            <a:stCxn id="38968" idx="3"/>
            <a:endCxn id="39015" idx="2"/>
          </p:cNvCxnSpPr>
          <p:nvPr/>
        </p:nvCxnSpPr>
        <p:spPr bwMode="auto">
          <a:xfrm flipV="1">
            <a:off x="4668838" y="1776413"/>
            <a:ext cx="1417637" cy="2693987"/>
          </a:xfrm>
          <a:prstGeom prst="curvedConnector3">
            <a:avLst>
              <a:gd name="adj1" fmla="val 50000"/>
            </a:avLst>
          </a:prstGeom>
          <a:noFill/>
          <a:ln w="19050" cap="sq" algn="ctr">
            <a:solidFill>
              <a:srgbClr val="FF9933"/>
            </a:solidFill>
            <a:prstDash val="sysDash"/>
            <a:miter lim="800000"/>
            <a:headEnd type="none" w="sm" len="sm"/>
            <a:tailEnd type="arrow" w="med" len="med"/>
          </a:ln>
        </p:spPr>
      </p:cxnSp>
      <p:cxnSp>
        <p:nvCxnSpPr>
          <p:cNvPr id="38924" name="Curved Connector 202"/>
          <p:cNvCxnSpPr>
            <a:cxnSpLocks noChangeShapeType="1"/>
          </p:cNvCxnSpPr>
          <p:nvPr/>
        </p:nvCxnSpPr>
        <p:spPr bwMode="auto">
          <a:xfrm flipV="1">
            <a:off x="5046663" y="1778000"/>
            <a:ext cx="1417637" cy="2693988"/>
          </a:xfrm>
          <a:prstGeom prst="curvedConnector3">
            <a:avLst>
              <a:gd name="adj1" fmla="val 50000"/>
            </a:avLst>
          </a:prstGeom>
          <a:noFill/>
          <a:ln w="19050" cap="sq" algn="ctr">
            <a:solidFill>
              <a:srgbClr val="FF9933"/>
            </a:solidFill>
            <a:prstDash val="sysDash"/>
            <a:miter lim="800000"/>
            <a:headEnd type="none" w="sm" len="sm"/>
            <a:tailEnd type="arrow" w="med" len="med"/>
          </a:ln>
        </p:spPr>
      </p:cxnSp>
      <p:cxnSp>
        <p:nvCxnSpPr>
          <p:cNvPr id="38925" name="Curved Connector 209"/>
          <p:cNvCxnSpPr>
            <a:cxnSpLocks noChangeShapeType="1"/>
            <a:stCxn id="38962" idx="3"/>
            <a:endCxn id="39021" idx="2"/>
          </p:cNvCxnSpPr>
          <p:nvPr/>
        </p:nvCxnSpPr>
        <p:spPr bwMode="auto">
          <a:xfrm flipV="1">
            <a:off x="4668838" y="2125663"/>
            <a:ext cx="1417637" cy="2684462"/>
          </a:xfrm>
          <a:prstGeom prst="curvedConnector3">
            <a:avLst>
              <a:gd name="adj1" fmla="val 58347"/>
            </a:avLst>
          </a:prstGeom>
          <a:noFill/>
          <a:ln w="38100" cap="sq" algn="ctr">
            <a:solidFill>
              <a:srgbClr val="FF9933"/>
            </a:solidFill>
            <a:miter lim="800000"/>
            <a:headEnd type="none" w="sm" len="sm"/>
            <a:tailEnd type="arrow" w="med" len="med"/>
          </a:ln>
        </p:spPr>
      </p:cxnSp>
      <p:cxnSp>
        <p:nvCxnSpPr>
          <p:cNvPr id="38926" name="Curved Connector 214"/>
          <p:cNvCxnSpPr>
            <a:cxnSpLocks noChangeShapeType="1"/>
            <a:stCxn id="38959" idx="3"/>
            <a:endCxn id="39022" idx="2"/>
          </p:cNvCxnSpPr>
          <p:nvPr/>
        </p:nvCxnSpPr>
        <p:spPr bwMode="auto">
          <a:xfrm flipV="1">
            <a:off x="5021263" y="2125663"/>
            <a:ext cx="1417637" cy="2684462"/>
          </a:xfrm>
          <a:prstGeom prst="curvedConnector3">
            <a:avLst>
              <a:gd name="adj1" fmla="val 57588"/>
            </a:avLst>
          </a:prstGeom>
          <a:noFill/>
          <a:ln w="19050" cap="sq" algn="ctr">
            <a:solidFill>
              <a:srgbClr val="FF9933"/>
            </a:solidFill>
            <a:prstDash val="sysDash"/>
            <a:miter lim="800000"/>
            <a:headEnd type="none" w="sm" len="sm"/>
            <a:tailEnd type="arrow" w="med" len="med"/>
          </a:ln>
        </p:spPr>
      </p:cxnSp>
      <p:cxnSp>
        <p:nvCxnSpPr>
          <p:cNvPr id="38927" name="Curved Connector 219"/>
          <p:cNvCxnSpPr>
            <a:cxnSpLocks noChangeShapeType="1"/>
            <a:stCxn id="39015" idx="4"/>
            <a:endCxn id="38961" idx="0"/>
          </p:cNvCxnSpPr>
          <p:nvPr/>
        </p:nvCxnSpPr>
        <p:spPr bwMode="auto">
          <a:xfrm rot="5400000">
            <a:off x="3740944" y="2362994"/>
            <a:ext cx="2933700" cy="1871662"/>
          </a:xfrm>
          <a:prstGeom prst="curvedConnector3">
            <a:avLst>
              <a:gd name="adj1" fmla="val 55134"/>
            </a:avLst>
          </a:prstGeom>
          <a:noFill/>
          <a:ln w="19050" cap="sq" algn="ctr">
            <a:solidFill>
              <a:srgbClr val="FFFF00"/>
            </a:solidFill>
            <a:prstDash val="sysDash"/>
            <a:miter lim="800000"/>
            <a:headEnd type="none" w="sm" len="sm"/>
            <a:tailEnd type="arrow" w="med" len="med"/>
          </a:ln>
        </p:spPr>
      </p:cxnSp>
      <p:cxnSp>
        <p:nvCxnSpPr>
          <p:cNvPr id="38928" name="Curved Connector 222"/>
          <p:cNvCxnSpPr>
            <a:cxnSpLocks noChangeShapeType="1"/>
            <a:stCxn id="39016" idx="4"/>
            <a:endCxn id="38962" idx="0"/>
          </p:cNvCxnSpPr>
          <p:nvPr/>
        </p:nvCxnSpPr>
        <p:spPr bwMode="auto">
          <a:xfrm rot="5400000">
            <a:off x="4093369" y="2362994"/>
            <a:ext cx="2933700" cy="1871662"/>
          </a:xfrm>
          <a:prstGeom prst="curvedConnector3">
            <a:avLst>
              <a:gd name="adj1" fmla="val 59167"/>
            </a:avLst>
          </a:prstGeom>
          <a:noFill/>
          <a:ln w="38100" cap="sq" algn="ctr">
            <a:solidFill>
              <a:srgbClr val="FFFF00"/>
            </a:solidFill>
            <a:miter lim="800000"/>
            <a:headEnd type="none" w="sm" len="sm"/>
            <a:tailEnd type="arrow" w="med" len="med"/>
          </a:ln>
        </p:spPr>
      </p:cxnSp>
      <p:sp>
        <p:nvSpPr>
          <p:cNvPr id="138" name="Line 138"/>
          <p:cNvSpPr>
            <a:spLocks noChangeShapeType="1"/>
          </p:cNvSpPr>
          <p:nvPr/>
        </p:nvSpPr>
        <p:spPr bwMode="auto">
          <a:xfrm flipV="1">
            <a:off x="6188075" y="1808163"/>
            <a:ext cx="274638" cy="274637"/>
          </a:xfrm>
          <a:prstGeom prst="line">
            <a:avLst/>
          </a:prstGeom>
          <a:noFill/>
          <a:ln w="38100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Dependence?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265738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A[I-1, J+1]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6475" y="1720850"/>
            <a:ext cx="1876425" cy="1857375"/>
            <a:chOff x="3624" y="904"/>
            <a:chExt cx="1182" cy="1170"/>
          </a:xfrm>
        </p:grpSpPr>
        <p:sp>
          <p:nvSpPr>
            <p:cNvPr id="1066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Line 66"/>
          <p:cNvSpPr>
            <a:spLocks noChangeShapeType="1"/>
          </p:cNvSpPr>
          <p:nvPr/>
        </p:nvSpPr>
        <p:spPr bwMode="auto">
          <a:xfrm>
            <a:off x="6191250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2" name="Text Box 67"/>
          <p:cNvSpPr txBox="1">
            <a:spLocks noChangeArrowheads="1"/>
          </p:cNvSpPr>
          <p:nvPr/>
        </p:nvSpPr>
        <p:spPr bwMode="auto">
          <a:xfrm>
            <a:off x="6832600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1033" name="Line 68"/>
          <p:cNvSpPr>
            <a:spLocks noChangeShapeType="1"/>
          </p:cNvSpPr>
          <p:nvPr/>
        </p:nvSpPr>
        <p:spPr bwMode="auto">
          <a:xfrm rot="5400000">
            <a:off x="5573713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" name="Text Box 69"/>
          <p:cNvSpPr txBox="1">
            <a:spLocks noChangeArrowheads="1"/>
          </p:cNvSpPr>
          <p:nvPr/>
        </p:nvSpPr>
        <p:spPr bwMode="auto">
          <a:xfrm>
            <a:off x="5729288" y="23796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353"/>
          <p:cNvGrpSpPr>
            <a:grpSpLocks/>
          </p:cNvGrpSpPr>
          <p:nvPr/>
        </p:nvGrpSpPr>
        <p:grpSpPr bwMode="auto">
          <a:xfrm flipH="1">
            <a:off x="6188075" y="1808163"/>
            <a:ext cx="1662113" cy="1684337"/>
            <a:chOff x="3898" y="1139"/>
            <a:chExt cx="1047" cy="1061"/>
          </a:xfrm>
        </p:grpSpPr>
        <p:grpSp>
          <p:nvGrpSpPr>
            <p:cNvPr id="4" name="Group 141"/>
            <p:cNvGrpSpPr>
              <a:grpSpLocks/>
            </p:cNvGrpSpPr>
            <p:nvPr/>
          </p:nvGrpSpPr>
          <p:grpSpPr bwMode="auto">
            <a:xfrm>
              <a:off x="3898" y="1139"/>
              <a:ext cx="1047" cy="173"/>
              <a:chOff x="3905" y="1139"/>
              <a:chExt cx="1047" cy="173"/>
            </a:xfrm>
          </p:grpSpPr>
          <p:sp>
            <p:nvSpPr>
              <p:cNvPr id="1061" name="Line 136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2" name="Line 137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3" name="Line 138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4" name="Line 139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5" name="Line 140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142"/>
            <p:cNvGrpSpPr>
              <a:grpSpLocks/>
            </p:cNvGrpSpPr>
            <p:nvPr/>
          </p:nvGrpSpPr>
          <p:grpSpPr bwMode="auto">
            <a:xfrm>
              <a:off x="3898" y="1361"/>
              <a:ext cx="1047" cy="173"/>
              <a:chOff x="3905" y="1139"/>
              <a:chExt cx="1047" cy="173"/>
            </a:xfrm>
          </p:grpSpPr>
          <p:sp>
            <p:nvSpPr>
              <p:cNvPr id="1056" name="Line 143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7" name="Line 144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8" name="Line 145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9" name="Line 146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0" name="Line 147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48"/>
            <p:cNvGrpSpPr>
              <a:grpSpLocks/>
            </p:cNvGrpSpPr>
            <p:nvPr/>
          </p:nvGrpSpPr>
          <p:grpSpPr bwMode="auto">
            <a:xfrm>
              <a:off x="3898" y="1583"/>
              <a:ext cx="1047" cy="173"/>
              <a:chOff x="3905" y="1139"/>
              <a:chExt cx="1047" cy="173"/>
            </a:xfrm>
          </p:grpSpPr>
          <p:sp>
            <p:nvSpPr>
              <p:cNvPr id="1051" name="Line 149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2" name="Line 150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3" name="Line 151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" name="Line 152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" name="Line 153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54"/>
            <p:cNvGrpSpPr>
              <a:grpSpLocks/>
            </p:cNvGrpSpPr>
            <p:nvPr/>
          </p:nvGrpSpPr>
          <p:grpSpPr bwMode="auto">
            <a:xfrm>
              <a:off x="3898" y="1805"/>
              <a:ext cx="1047" cy="173"/>
              <a:chOff x="3905" y="1139"/>
              <a:chExt cx="1047" cy="173"/>
            </a:xfrm>
          </p:grpSpPr>
          <p:sp>
            <p:nvSpPr>
              <p:cNvPr id="1046" name="Line 155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7" name="Line 156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8" name="Line 157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" name="Line 158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0" name="Line 159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160"/>
            <p:cNvGrpSpPr>
              <a:grpSpLocks/>
            </p:cNvGrpSpPr>
            <p:nvPr/>
          </p:nvGrpSpPr>
          <p:grpSpPr bwMode="auto">
            <a:xfrm>
              <a:off x="3898" y="2027"/>
              <a:ext cx="1047" cy="173"/>
              <a:chOff x="3905" y="1139"/>
              <a:chExt cx="1047" cy="173"/>
            </a:xfrm>
          </p:grpSpPr>
          <p:sp>
            <p:nvSpPr>
              <p:cNvPr id="1041" name="Line 161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2" name="Line 162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3" name="Line 163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" name="Line 164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5" name="Line 165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170" name="Object 169"/>
          <p:cNvGraphicFramePr>
            <a:graphicFrameLocks noChangeAspect="1"/>
          </p:cNvGraphicFramePr>
          <p:nvPr/>
        </p:nvGraphicFramePr>
        <p:xfrm>
          <a:off x="508000" y="2747963"/>
          <a:ext cx="13176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747963"/>
                        <a:ext cx="131762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Dependence?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265738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A[I, J] = A[I-1, J+1]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B[I] = B[I-1] + 1</a:t>
            </a:r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6475" y="1720850"/>
            <a:ext cx="1876425" cy="1857375"/>
            <a:chOff x="3624" y="904"/>
            <a:chExt cx="1182" cy="1170"/>
          </a:xfrm>
        </p:grpSpPr>
        <p:sp>
          <p:nvSpPr>
            <p:cNvPr id="40043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4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5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2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3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4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5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6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7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8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9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0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1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2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3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4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5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6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7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8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9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0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1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2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3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4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5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6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7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8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9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0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1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2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3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4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5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6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7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8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9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0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1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2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3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4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5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6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7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8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9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00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01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02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03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2" name="Line 66"/>
          <p:cNvSpPr>
            <a:spLocks noChangeShapeType="1"/>
          </p:cNvSpPr>
          <p:nvPr/>
        </p:nvSpPr>
        <p:spPr bwMode="auto">
          <a:xfrm>
            <a:off x="6191250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3" name="Text Box 67"/>
          <p:cNvSpPr txBox="1">
            <a:spLocks noChangeArrowheads="1"/>
          </p:cNvSpPr>
          <p:nvPr/>
        </p:nvSpPr>
        <p:spPr bwMode="auto">
          <a:xfrm>
            <a:off x="6832600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39944" name="Line 68"/>
          <p:cNvSpPr>
            <a:spLocks noChangeShapeType="1"/>
          </p:cNvSpPr>
          <p:nvPr/>
        </p:nvSpPr>
        <p:spPr bwMode="auto">
          <a:xfrm rot="5400000">
            <a:off x="5573713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5" name="Text Box 69"/>
          <p:cNvSpPr txBox="1">
            <a:spLocks noChangeArrowheads="1"/>
          </p:cNvSpPr>
          <p:nvPr/>
        </p:nvSpPr>
        <p:spPr bwMode="auto">
          <a:xfrm>
            <a:off x="5729288" y="23796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084888" y="4473575"/>
            <a:ext cx="1876425" cy="1857375"/>
            <a:chOff x="3624" y="904"/>
            <a:chExt cx="1182" cy="1170"/>
          </a:xfrm>
        </p:grpSpPr>
        <p:sp>
          <p:nvSpPr>
            <p:cNvPr id="39982" name="Rectangle 71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Rectangle 72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Rectangle 73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Rectangle 74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Rectangle 75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Rectangle 76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Rectangle 77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Rectangle 78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Rectangle 79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Rectangle 80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Rectangle 81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Rectangle 82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Rectangle 83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Rectangle 84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Rectangle 85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Rectangle 86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Rectangle 87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Rectangle 88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Rectangle 89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Rectangle 90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2" name="Rectangle 91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3" name="Rectangle 92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Rectangle 93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5" name="Rectangle 94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Rectangle 95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Oval 96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8" name="Oval 97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9" name="Oval 98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0" name="Oval 99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1" name="Oval 100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2" name="Oval 101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3" name="Oval 102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4" name="Oval 103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5" name="Oval 104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6" name="Oval 105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7" name="Oval 106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8" name="Oval 107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9" name="Oval 108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0" name="Oval 109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1" name="Oval 110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2" name="Oval 111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3" name="Oval 112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4" name="Oval 113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5" name="Oval 114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6" name="Oval 115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7" name="Oval 116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8" name="Oval 117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9" name="Oval 118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0" name="Oval 119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1" name="Oval 120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2" name="Oval 121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3" name="Oval 122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4" name="Oval 123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5" name="Oval 124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6" name="Oval 125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7" name="Oval 126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Oval 127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" name="Oval 128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" name="Oval 129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" name="Oval 130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" name="Oval 131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7" name="Text Box 133"/>
          <p:cNvSpPr txBox="1">
            <a:spLocks noChangeArrowheads="1"/>
          </p:cNvSpPr>
          <p:nvPr/>
        </p:nvSpPr>
        <p:spPr bwMode="auto">
          <a:xfrm>
            <a:off x="6831013" y="41021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39948" name="Line 134"/>
          <p:cNvSpPr>
            <a:spLocks noChangeShapeType="1"/>
          </p:cNvSpPr>
          <p:nvPr/>
        </p:nvSpPr>
        <p:spPr bwMode="auto">
          <a:xfrm rot="5400000">
            <a:off x="5572125" y="48593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9" name="Text Box 135"/>
          <p:cNvSpPr txBox="1">
            <a:spLocks noChangeArrowheads="1"/>
          </p:cNvSpPr>
          <p:nvPr/>
        </p:nvSpPr>
        <p:spPr bwMode="auto">
          <a:xfrm>
            <a:off x="5727700" y="5132388"/>
            <a:ext cx="3254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4" name="Group 353"/>
          <p:cNvGrpSpPr>
            <a:grpSpLocks/>
          </p:cNvGrpSpPr>
          <p:nvPr/>
        </p:nvGrpSpPr>
        <p:grpSpPr bwMode="auto">
          <a:xfrm flipH="1">
            <a:off x="6188075" y="1808163"/>
            <a:ext cx="1662113" cy="1684337"/>
            <a:chOff x="3898" y="1139"/>
            <a:chExt cx="1047" cy="1061"/>
          </a:xfrm>
        </p:grpSpPr>
        <p:grpSp>
          <p:nvGrpSpPr>
            <p:cNvPr id="5" name="Group 141"/>
            <p:cNvGrpSpPr>
              <a:grpSpLocks/>
            </p:cNvGrpSpPr>
            <p:nvPr/>
          </p:nvGrpSpPr>
          <p:grpSpPr bwMode="auto">
            <a:xfrm>
              <a:off x="3898" y="1139"/>
              <a:ext cx="1047" cy="173"/>
              <a:chOff x="3905" y="1139"/>
              <a:chExt cx="1047" cy="173"/>
            </a:xfrm>
          </p:grpSpPr>
          <p:sp>
            <p:nvSpPr>
              <p:cNvPr id="39977" name="Line 136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8" name="Line 137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9" name="Line 138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0" name="Line 139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1" name="Line 140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42"/>
            <p:cNvGrpSpPr>
              <a:grpSpLocks/>
            </p:cNvGrpSpPr>
            <p:nvPr/>
          </p:nvGrpSpPr>
          <p:grpSpPr bwMode="auto">
            <a:xfrm>
              <a:off x="3898" y="1361"/>
              <a:ext cx="1047" cy="173"/>
              <a:chOff x="3905" y="1139"/>
              <a:chExt cx="1047" cy="173"/>
            </a:xfrm>
          </p:grpSpPr>
          <p:sp>
            <p:nvSpPr>
              <p:cNvPr id="39972" name="Line 143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3" name="Line 144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4" name="Line 145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5" name="Line 146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6" name="Line 147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48"/>
            <p:cNvGrpSpPr>
              <a:grpSpLocks/>
            </p:cNvGrpSpPr>
            <p:nvPr/>
          </p:nvGrpSpPr>
          <p:grpSpPr bwMode="auto">
            <a:xfrm>
              <a:off x="3898" y="1583"/>
              <a:ext cx="1047" cy="173"/>
              <a:chOff x="3905" y="1139"/>
              <a:chExt cx="1047" cy="173"/>
            </a:xfrm>
          </p:grpSpPr>
          <p:sp>
            <p:nvSpPr>
              <p:cNvPr id="39967" name="Line 149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8" name="Line 150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9" name="Line 151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0" name="Line 152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1" name="Line 153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154"/>
            <p:cNvGrpSpPr>
              <a:grpSpLocks/>
            </p:cNvGrpSpPr>
            <p:nvPr/>
          </p:nvGrpSpPr>
          <p:grpSpPr bwMode="auto">
            <a:xfrm>
              <a:off x="3898" y="1805"/>
              <a:ext cx="1047" cy="173"/>
              <a:chOff x="3905" y="1139"/>
              <a:chExt cx="1047" cy="173"/>
            </a:xfrm>
          </p:grpSpPr>
          <p:sp>
            <p:nvSpPr>
              <p:cNvPr id="39962" name="Line 155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3" name="Line 156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4" name="Line 157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5" name="Line 158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6" name="Line 159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160"/>
            <p:cNvGrpSpPr>
              <a:grpSpLocks/>
            </p:cNvGrpSpPr>
            <p:nvPr/>
          </p:nvGrpSpPr>
          <p:grpSpPr bwMode="auto">
            <a:xfrm>
              <a:off x="3898" y="2027"/>
              <a:ext cx="1047" cy="173"/>
              <a:chOff x="3905" y="1139"/>
              <a:chExt cx="1047" cy="173"/>
            </a:xfrm>
          </p:grpSpPr>
          <p:sp>
            <p:nvSpPr>
              <p:cNvPr id="39957" name="Line 161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58" name="Line 162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59" name="Line 163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0" name="Line 164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61" name="Line 165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9951" name="Line 132"/>
          <p:cNvSpPr>
            <a:spLocks noChangeShapeType="1"/>
          </p:cNvSpPr>
          <p:nvPr/>
        </p:nvSpPr>
        <p:spPr bwMode="auto">
          <a:xfrm>
            <a:off x="6189663" y="42957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Dependence?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265738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A[I-1, J+1]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B[I] = B[I-1] + 1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6475" y="1720850"/>
            <a:ext cx="1876425" cy="1857375"/>
            <a:chOff x="3624" y="904"/>
            <a:chExt cx="1182" cy="1170"/>
          </a:xfrm>
        </p:grpSpPr>
        <p:sp>
          <p:nvSpPr>
            <p:cNvPr id="2183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4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5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8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0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6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7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5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7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0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7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" name="Line 66"/>
          <p:cNvSpPr>
            <a:spLocks noChangeShapeType="1"/>
          </p:cNvSpPr>
          <p:nvPr/>
        </p:nvSpPr>
        <p:spPr bwMode="auto">
          <a:xfrm>
            <a:off x="6191250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7" name="Text Box 67"/>
          <p:cNvSpPr txBox="1">
            <a:spLocks noChangeArrowheads="1"/>
          </p:cNvSpPr>
          <p:nvPr/>
        </p:nvSpPr>
        <p:spPr bwMode="auto">
          <a:xfrm>
            <a:off x="6832600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2058" name="Line 68"/>
          <p:cNvSpPr>
            <a:spLocks noChangeShapeType="1"/>
          </p:cNvSpPr>
          <p:nvPr/>
        </p:nvSpPr>
        <p:spPr bwMode="auto">
          <a:xfrm rot="5400000">
            <a:off x="5573713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9" name="Text Box 69"/>
          <p:cNvSpPr txBox="1">
            <a:spLocks noChangeArrowheads="1"/>
          </p:cNvSpPr>
          <p:nvPr/>
        </p:nvSpPr>
        <p:spPr bwMode="auto">
          <a:xfrm>
            <a:off x="5729288" y="23796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084888" y="4473575"/>
            <a:ext cx="1876425" cy="1857375"/>
            <a:chOff x="3624" y="904"/>
            <a:chExt cx="1182" cy="1170"/>
          </a:xfrm>
        </p:grpSpPr>
        <p:sp>
          <p:nvSpPr>
            <p:cNvPr id="2122" name="Rectangle 71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3" name="Rectangle 72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4" name="Rectangle 73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5" name="Rectangle 74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6" name="Rectangle 75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7" name="Rectangle 76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8" name="Rectangle 77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9" name="Rectangle 78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" name="Rectangle 79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Rectangle 80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2" name="Rectangle 81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3" name="Rectangle 82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4" name="Rectangle 83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5" name="Rectangle 84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Rectangle 85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7" name="Rectangle 86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8" name="Rectangle 87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Rectangle 88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" name="Rectangle 89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Rectangle 90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" name="Rectangle 91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3" name="Rectangle 92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4" name="Rectangle 93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Rectangle 94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6" name="Rectangle 95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7" name="Oval 96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8" name="Oval 97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Oval 98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" name="Oval 99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" name="Oval 100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" name="Oval 101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" name="Oval 102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" name="Oval 103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" name="Oval 104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" name="Oval 105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" name="Oval 106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" name="Oval 107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" name="Oval 108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" name="Oval 109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" name="Oval 110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" name="Oval 111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Oval 112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" name="Oval 113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" name="Oval 114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Oval 115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" name="Oval 116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" name="Oval 117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9" name="Oval 118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Oval 119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" name="Oval 120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" name="Oval 121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Oval 122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Oval 123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" name="Oval 124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" name="Oval 125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" name="Oval 126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8" name="Oval 127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9" name="Oval 128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0" name="Oval 129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Oval 130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" name="Oval 131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1" name="Text Box 132"/>
          <p:cNvSpPr txBox="1">
            <a:spLocks noChangeArrowheads="1"/>
          </p:cNvSpPr>
          <p:nvPr/>
        </p:nvSpPr>
        <p:spPr bwMode="auto">
          <a:xfrm>
            <a:off x="6831013" y="41021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2062" name="Line 133"/>
          <p:cNvSpPr>
            <a:spLocks noChangeShapeType="1"/>
          </p:cNvSpPr>
          <p:nvPr/>
        </p:nvSpPr>
        <p:spPr bwMode="auto">
          <a:xfrm rot="5400000">
            <a:off x="5572125" y="48593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3" name="Text Box 134"/>
          <p:cNvSpPr txBox="1">
            <a:spLocks noChangeArrowheads="1"/>
          </p:cNvSpPr>
          <p:nvPr/>
        </p:nvSpPr>
        <p:spPr bwMode="auto">
          <a:xfrm>
            <a:off x="5727700" y="5132388"/>
            <a:ext cx="3254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6188075" y="1808163"/>
            <a:ext cx="1662113" cy="1684337"/>
            <a:chOff x="3898" y="1139"/>
            <a:chExt cx="1047" cy="1061"/>
          </a:xfrm>
        </p:grpSpPr>
        <p:grpSp>
          <p:nvGrpSpPr>
            <p:cNvPr id="5" name="Group 136"/>
            <p:cNvGrpSpPr>
              <a:grpSpLocks/>
            </p:cNvGrpSpPr>
            <p:nvPr/>
          </p:nvGrpSpPr>
          <p:grpSpPr bwMode="auto">
            <a:xfrm>
              <a:off x="3898" y="1139"/>
              <a:ext cx="1047" cy="173"/>
              <a:chOff x="3905" y="1139"/>
              <a:chExt cx="1047" cy="173"/>
            </a:xfrm>
          </p:grpSpPr>
          <p:sp>
            <p:nvSpPr>
              <p:cNvPr id="2117" name="Line 137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8" name="Line 138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9" name="Line 139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20" name="Line 140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21" name="Line 141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42"/>
            <p:cNvGrpSpPr>
              <a:grpSpLocks/>
            </p:cNvGrpSpPr>
            <p:nvPr/>
          </p:nvGrpSpPr>
          <p:grpSpPr bwMode="auto">
            <a:xfrm>
              <a:off x="3898" y="1361"/>
              <a:ext cx="1047" cy="173"/>
              <a:chOff x="3905" y="1139"/>
              <a:chExt cx="1047" cy="173"/>
            </a:xfrm>
          </p:grpSpPr>
          <p:sp>
            <p:nvSpPr>
              <p:cNvPr id="2112" name="Line 143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3" name="Line 144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4" name="Line 145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5" name="Line 146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6" name="Line 147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48"/>
            <p:cNvGrpSpPr>
              <a:grpSpLocks/>
            </p:cNvGrpSpPr>
            <p:nvPr/>
          </p:nvGrpSpPr>
          <p:grpSpPr bwMode="auto">
            <a:xfrm>
              <a:off x="3898" y="1583"/>
              <a:ext cx="1047" cy="173"/>
              <a:chOff x="3905" y="1139"/>
              <a:chExt cx="1047" cy="173"/>
            </a:xfrm>
          </p:grpSpPr>
          <p:sp>
            <p:nvSpPr>
              <p:cNvPr id="2107" name="Line 149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8" name="Line 150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9" name="Line 151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0" name="Line 152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1" name="Line 153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154"/>
            <p:cNvGrpSpPr>
              <a:grpSpLocks/>
            </p:cNvGrpSpPr>
            <p:nvPr/>
          </p:nvGrpSpPr>
          <p:grpSpPr bwMode="auto">
            <a:xfrm>
              <a:off x="3898" y="1805"/>
              <a:ext cx="1047" cy="173"/>
              <a:chOff x="3905" y="1139"/>
              <a:chExt cx="1047" cy="173"/>
            </a:xfrm>
          </p:grpSpPr>
          <p:sp>
            <p:nvSpPr>
              <p:cNvPr id="2102" name="Line 155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3" name="Line 156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4" name="Line 157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5" name="Line 158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6" name="Line 159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160"/>
            <p:cNvGrpSpPr>
              <a:grpSpLocks/>
            </p:cNvGrpSpPr>
            <p:nvPr/>
          </p:nvGrpSpPr>
          <p:grpSpPr bwMode="auto">
            <a:xfrm>
              <a:off x="3898" y="2027"/>
              <a:ext cx="1047" cy="173"/>
              <a:chOff x="3905" y="1139"/>
              <a:chExt cx="1047" cy="173"/>
            </a:xfrm>
          </p:grpSpPr>
          <p:sp>
            <p:nvSpPr>
              <p:cNvPr id="2097" name="Line 161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" name="Line 162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9" name="Line 163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0" name="Line 164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1" name="Line 165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65" name="Line 166"/>
          <p:cNvSpPr>
            <a:spLocks noChangeShapeType="1"/>
          </p:cNvSpPr>
          <p:nvPr/>
        </p:nvSpPr>
        <p:spPr bwMode="auto">
          <a:xfrm>
            <a:off x="6189663" y="42957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6" name="Line 169"/>
          <p:cNvSpPr>
            <a:spLocks noChangeShapeType="1"/>
          </p:cNvSpPr>
          <p:nvPr/>
        </p:nvSpPr>
        <p:spPr bwMode="auto">
          <a:xfrm flipV="1">
            <a:off x="7577138" y="4586288"/>
            <a:ext cx="341312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7" name="Line 170"/>
          <p:cNvSpPr>
            <a:spLocks noChangeShapeType="1"/>
          </p:cNvSpPr>
          <p:nvPr/>
        </p:nvSpPr>
        <p:spPr bwMode="auto">
          <a:xfrm flipV="1">
            <a:off x="6142038" y="4551363"/>
            <a:ext cx="1690687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8" name="Line 171"/>
          <p:cNvSpPr>
            <a:spLocks noChangeShapeType="1"/>
          </p:cNvSpPr>
          <p:nvPr/>
        </p:nvSpPr>
        <p:spPr bwMode="auto">
          <a:xfrm flipV="1">
            <a:off x="7224713" y="4589463"/>
            <a:ext cx="633412" cy="242887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9" name="Line 172"/>
          <p:cNvSpPr>
            <a:spLocks noChangeShapeType="1"/>
          </p:cNvSpPr>
          <p:nvPr/>
        </p:nvSpPr>
        <p:spPr bwMode="auto">
          <a:xfrm flipV="1">
            <a:off x="6877050" y="4557713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0" name="Line 173"/>
          <p:cNvSpPr>
            <a:spLocks noChangeShapeType="1"/>
          </p:cNvSpPr>
          <p:nvPr/>
        </p:nvSpPr>
        <p:spPr bwMode="auto">
          <a:xfrm flipV="1">
            <a:off x="6513513" y="4565650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1" name="Line 175"/>
          <p:cNvSpPr>
            <a:spLocks noChangeShapeType="1"/>
          </p:cNvSpPr>
          <p:nvPr/>
        </p:nvSpPr>
        <p:spPr bwMode="auto">
          <a:xfrm flipV="1">
            <a:off x="7580313" y="4937125"/>
            <a:ext cx="341312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2" name="Line 176"/>
          <p:cNvSpPr>
            <a:spLocks noChangeShapeType="1"/>
          </p:cNvSpPr>
          <p:nvPr/>
        </p:nvSpPr>
        <p:spPr bwMode="auto">
          <a:xfrm flipV="1">
            <a:off x="6145213" y="4902200"/>
            <a:ext cx="1690687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3" name="Line 177"/>
          <p:cNvSpPr>
            <a:spLocks noChangeShapeType="1"/>
          </p:cNvSpPr>
          <p:nvPr/>
        </p:nvSpPr>
        <p:spPr bwMode="auto">
          <a:xfrm flipV="1">
            <a:off x="7227888" y="4940300"/>
            <a:ext cx="633412" cy="242888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4" name="Line 178"/>
          <p:cNvSpPr>
            <a:spLocks noChangeShapeType="1"/>
          </p:cNvSpPr>
          <p:nvPr/>
        </p:nvSpPr>
        <p:spPr bwMode="auto">
          <a:xfrm flipV="1">
            <a:off x="6880225" y="4908550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5" name="Line 179"/>
          <p:cNvSpPr>
            <a:spLocks noChangeShapeType="1"/>
          </p:cNvSpPr>
          <p:nvPr/>
        </p:nvSpPr>
        <p:spPr bwMode="auto">
          <a:xfrm flipV="1">
            <a:off x="6516688" y="4916488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6" name="Line 181"/>
          <p:cNvSpPr>
            <a:spLocks noChangeShapeType="1"/>
          </p:cNvSpPr>
          <p:nvPr/>
        </p:nvSpPr>
        <p:spPr bwMode="auto">
          <a:xfrm flipV="1">
            <a:off x="7588250" y="5286375"/>
            <a:ext cx="341313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7" name="Line 182"/>
          <p:cNvSpPr>
            <a:spLocks noChangeShapeType="1"/>
          </p:cNvSpPr>
          <p:nvPr/>
        </p:nvSpPr>
        <p:spPr bwMode="auto">
          <a:xfrm flipV="1">
            <a:off x="6153150" y="5251450"/>
            <a:ext cx="1690688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8" name="Line 183"/>
          <p:cNvSpPr>
            <a:spLocks noChangeShapeType="1"/>
          </p:cNvSpPr>
          <p:nvPr/>
        </p:nvSpPr>
        <p:spPr bwMode="auto">
          <a:xfrm flipV="1">
            <a:off x="7235825" y="5289550"/>
            <a:ext cx="633413" cy="242888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" name="Line 184"/>
          <p:cNvSpPr>
            <a:spLocks noChangeShapeType="1"/>
          </p:cNvSpPr>
          <p:nvPr/>
        </p:nvSpPr>
        <p:spPr bwMode="auto">
          <a:xfrm flipV="1">
            <a:off x="6888163" y="5257800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0" name="Line 185"/>
          <p:cNvSpPr>
            <a:spLocks noChangeShapeType="1"/>
          </p:cNvSpPr>
          <p:nvPr/>
        </p:nvSpPr>
        <p:spPr bwMode="auto">
          <a:xfrm flipV="1">
            <a:off x="6524625" y="5265738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1" name="Line 187"/>
          <p:cNvSpPr>
            <a:spLocks noChangeShapeType="1"/>
          </p:cNvSpPr>
          <p:nvPr/>
        </p:nvSpPr>
        <p:spPr bwMode="auto">
          <a:xfrm flipV="1">
            <a:off x="7580313" y="5634038"/>
            <a:ext cx="341312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2" name="Line 188"/>
          <p:cNvSpPr>
            <a:spLocks noChangeShapeType="1"/>
          </p:cNvSpPr>
          <p:nvPr/>
        </p:nvSpPr>
        <p:spPr bwMode="auto">
          <a:xfrm flipV="1">
            <a:off x="6145213" y="5599113"/>
            <a:ext cx="1690687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3" name="Line 189"/>
          <p:cNvSpPr>
            <a:spLocks noChangeShapeType="1"/>
          </p:cNvSpPr>
          <p:nvPr/>
        </p:nvSpPr>
        <p:spPr bwMode="auto">
          <a:xfrm flipV="1">
            <a:off x="7227888" y="5637213"/>
            <a:ext cx="633412" cy="242887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4" name="Line 190"/>
          <p:cNvSpPr>
            <a:spLocks noChangeShapeType="1"/>
          </p:cNvSpPr>
          <p:nvPr/>
        </p:nvSpPr>
        <p:spPr bwMode="auto">
          <a:xfrm flipV="1">
            <a:off x="6880225" y="5605463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5" name="Line 191"/>
          <p:cNvSpPr>
            <a:spLocks noChangeShapeType="1"/>
          </p:cNvSpPr>
          <p:nvPr/>
        </p:nvSpPr>
        <p:spPr bwMode="auto">
          <a:xfrm flipV="1">
            <a:off x="6516688" y="5613400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6" name="Line 193"/>
          <p:cNvSpPr>
            <a:spLocks noChangeShapeType="1"/>
          </p:cNvSpPr>
          <p:nvPr/>
        </p:nvSpPr>
        <p:spPr bwMode="auto">
          <a:xfrm flipV="1">
            <a:off x="7572375" y="5997575"/>
            <a:ext cx="341313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7" name="Line 194"/>
          <p:cNvSpPr>
            <a:spLocks noChangeShapeType="1"/>
          </p:cNvSpPr>
          <p:nvPr/>
        </p:nvSpPr>
        <p:spPr bwMode="auto">
          <a:xfrm flipV="1">
            <a:off x="6137275" y="5962650"/>
            <a:ext cx="1690688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8" name="Line 195"/>
          <p:cNvSpPr>
            <a:spLocks noChangeShapeType="1"/>
          </p:cNvSpPr>
          <p:nvPr/>
        </p:nvSpPr>
        <p:spPr bwMode="auto">
          <a:xfrm flipV="1">
            <a:off x="7219950" y="6000750"/>
            <a:ext cx="633413" cy="242888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9" name="Line 196"/>
          <p:cNvSpPr>
            <a:spLocks noChangeShapeType="1"/>
          </p:cNvSpPr>
          <p:nvPr/>
        </p:nvSpPr>
        <p:spPr bwMode="auto">
          <a:xfrm flipV="1">
            <a:off x="6872288" y="5969000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90" name="Line 197"/>
          <p:cNvSpPr>
            <a:spLocks noChangeShapeType="1"/>
          </p:cNvSpPr>
          <p:nvPr/>
        </p:nvSpPr>
        <p:spPr bwMode="auto">
          <a:xfrm flipV="1">
            <a:off x="6508750" y="5976938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3" name="Rectangle 15"/>
          <p:cNvSpPr txBox="1">
            <a:spLocks noChangeArrowheads="1"/>
          </p:cNvSpPr>
          <p:nvPr/>
        </p:nvSpPr>
        <p:spPr bwMode="auto">
          <a:xfrm>
            <a:off x="203200" y="2901950"/>
            <a:ext cx="2039938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514350" eaLnBrk="1" hangingPunct="1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B0F0"/>
                </a:solidFill>
                <a:latin typeface="+mn-lt"/>
              </a:rPr>
              <a:t>dv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=[1, -1]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800" b="0" kern="0" dirty="0">
              <a:solidFill>
                <a:srgbClr val="CCFFFF"/>
              </a:solidFill>
              <a:latin typeface="+mn-lt"/>
            </a:endParaRPr>
          </a:p>
        </p:txBody>
      </p:sp>
      <p:graphicFrame>
        <p:nvGraphicFramePr>
          <p:cNvPr id="2050" name="Object 195"/>
          <p:cNvGraphicFramePr>
            <a:graphicFrameLocks noChangeAspect="1"/>
          </p:cNvGraphicFramePr>
          <p:nvPr/>
        </p:nvGraphicFramePr>
        <p:xfrm>
          <a:off x="508000" y="2747963"/>
          <a:ext cx="13176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2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747963"/>
                        <a:ext cx="131762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12" name="Object 196"/>
          <p:cNvGraphicFramePr>
            <a:graphicFrameLocks noChangeAspect="1"/>
          </p:cNvGraphicFramePr>
          <p:nvPr/>
        </p:nvGraphicFramePr>
        <p:xfrm>
          <a:off x="242888" y="5657850"/>
          <a:ext cx="4927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3" name="Equation" r:id="rId5" imgW="2374560" imgH="457200" progId="Equation.3">
                  <p:embed/>
                </p:oleObj>
              </mc:Choice>
              <mc:Fallback>
                <p:oleObj name="Equation" r:id="rId5" imgW="2374560" imgH="4572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5657850"/>
                        <a:ext cx="4927600" cy="950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381000" y="1293813"/>
            <a:ext cx="83820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FOR 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 = 1 to N-1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	FOR j = 1 to N-1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		A[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i,j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] = A[i,j-1] + A[i-1,j];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Dependence?</a:t>
            </a:r>
          </a:p>
        </p:txBody>
      </p:sp>
      <p:sp>
        <p:nvSpPr>
          <p:cNvPr id="3078" name="Line 355"/>
          <p:cNvSpPr>
            <a:spLocks noChangeShapeType="1"/>
          </p:cNvSpPr>
          <p:nvPr/>
        </p:nvSpPr>
        <p:spPr bwMode="auto">
          <a:xfrm>
            <a:off x="6757988" y="14255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9" name="Text Box 356"/>
          <p:cNvSpPr txBox="1">
            <a:spLocks noChangeArrowheads="1"/>
          </p:cNvSpPr>
          <p:nvPr/>
        </p:nvSpPr>
        <p:spPr bwMode="auto">
          <a:xfrm>
            <a:off x="7399338" y="12319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3080" name="Line 357"/>
          <p:cNvSpPr>
            <a:spLocks noChangeShapeType="1"/>
          </p:cNvSpPr>
          <p:nvPr/>
        </p:nvSpPr>
        <p:spPr bwMode="auto">
          <a:xfrm rot="5400000">
            <a:off x="6140450" y="19891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9" name="Rectangle 360"/>
          <p:cNvSpPr>
            <a:spLocks noChangeArrowheads="1"/>
          </p:cNvSpPr>
          <p:nvPr/>
        </p:nvSpPr>
        <p:spPr bwMode="auto">
          <a:xfrm>
            <a:off x="6699378" y="164976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0" name="Rectangle 361"/>
          <p:cNvSpPr>
            <a:spLocks noChangeArrowheads="1"/>
          </p:cNvSpPr>
          <p:nvPr/>
        </p:nvSpPr>
        <p:spPr bwMode="auto">
          <a:xfrm>
            <a:off x="6977616" y="1649763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1" name="Rectangle 362"/>
          <p:cNvSpPr>
            <a:spLocks noChangeArrowheads="1"/>
          </p:cNvSpPr>
          <p:nvPr/>
        </p:nvSpPr>
        <p:spPr bwMode="auto">
          <a:xfrm>
            <a:off x="7254607" y="164976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2" name="Rectangle 363"/>
          <p:cNvSpPr>
            <a:spLocks noChangeArrowheads="1"/>
          </p:cNvSpPr>
          <p:nvPr/>
        </p:nvSpPr>
        <p:spPr bwMode="auto">
          <a:xfrm>
            <a:off x="7532845" y="164976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3" name="Rectangle 364"/>
          <p:cNvSpPr>
            <a:spLocks noChangeArrowheads="1"/>
          </p:cNvSpPr>
          <p:nvPr/>
        </p:nvSpPr>
        <p:spPr bwMode="auto">
          <a:xfrm>
            <a:off x="7811083" y="164976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4" name="Rectangle 365"/>
          <p:cNvSpPr>
            <a:spLocks noChangeArrowheads="1"/>
          </p:cNvSpPr>
          <p:nvPr/>
        </p:nvSpPr>
        <p:spPr bwMode="auto">
          <a:xfrm>
            <a:off x="6699378" y="192683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5" name="Rectangle 366"/>
          <p:cNvSpPr>
            <a:spLocks noChangeArrowheads="1"/>
          </p:cNvSpPr>
          <p:nvPr/>
        </p:nvSpPr>
        <p:spPr bwMode="auto">
          <a:xfrm>
            <a:off x="6977616" y="1926834"/>
            <a:ext cx="276990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6" name="Rectangle 367"/>
          <p:cNvSpPr>
            <a:spLocks noChangeArrowheads="1"/>
          </p:cNvSpPr>
          <p:nvPr/>
        </p:nvSpPr>
        <p:spPr bwMode="auto">
          <a:xfrm>
            <a:off x="7254607" y="192683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7" name="Rectangle 368"/>
          <p:cNvSpPr>
            <a:spLocks noChangeArrowheads="1"/>
          </p:cNvSpPr>
          <p:nvPr/>
        </p:nvSpPr>
        <p:spPr bwMode="auto">
          <a:xfrm>
            <a:off x="7532845" y="192683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8" name="Rectangle 369"/>
          <p:cNvSpPr>
            <a:spLocks noChangeArrowheads="1"/>
          </p:cNvSpPr>
          <p:nvPr/>
        </p:nvSpPr>
        <p:spPr bwMode="auto">
          <a:xfrm>
            <a:off x="7811083" y="192683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9" name="Rectangle 370"/>
          <p:cNvSpPr>
            <a:spLocks noChangeArrowheads="1"/>
          </p:cNvSpPr>
          <p:nvPr/>
        </p:nvSpPr>
        <p:spPr bwMode="auto">
          <a:xfrm>
            <a:off x="6699378" y="220265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0" name="Rectangle 371"/>
          <p:cNvSpPr>
            <a:spLocks noChangeArrowheads="1"/>
          </p:cNvSpPr>
          <p:nvPr/>
        </p:nvSpPr>
        <p:spPr bwMode="auto">
          <a:xfrm>
            <a:off x="6977616" y="2202652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1" name="Rectangle 372"/>
          <p:cNvSpPr>
            <a:spLocks noChangeArrowheads="1"/>
          </p:cNvSpPr>
          <p:nvPr/>
        </p:nvSpPr>
        <p:spPr bwMode="auto">
          <a:xfrm>
            <a:off x="7254607" y="220265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2" name="Rectangle 373"/>
          <p:cNvSpPr>
            <a:spLocks noChangeArrowheads="1"/>
          </p:cNvSpPr>
          <p:nvPr/>
        </p:nvSpPr>
        <p:spPr bwMode="auto">
          <a:xfrm>
            <a:off x="7532845" y="220265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3" name="Rectangle 374"/>
          <p:cNvSpPr>
            <a:spLocks noChangeArrowheads="1"/>
          </p:cNvSpPr>
          <p:nvPr/>
        </p:nvSpPr>
        <p:spPr bwMode="auto">
          <a:xfrm>
            <a:off x="7811083" y="220265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" name="Rectangle 375"/>
          <p:cNvSpPr>
            <a:spLocks noChangeArrowheads="1"/>
          </p:cNvSpPr>
          <p:nvPr/>
        </p:nvSpPr>
        <p:spPr bwMode="auto">
          <a:xfrm>
            <a:off x="6699378" y="247972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" name="Rectangle 376"/>
          <p:cNvSpPr>
            <a:spLocks noChangeArrowheads="1"/>
          </p:cNvSpPr>
          <p:nvPr/>
        </p:nvSpPr>
        <p:spPr bwMode="auto">
          <a:xfrm>
            <a:off x="6977616" y="2479724"/>
            <a:ext cx="276990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" name="Rectangle 377"/>
          <p:cNvSpPr>
            <a:spLocks noChangeArrowheads="1"/>
          </p:cNvSpPr>
          <p:nvPr/>
        </p:nvSpPr>
        <p:spPr bwMode="auto">
          <a:xfrm>
            <a:off x="7254607" y="247972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" name="Rectangle 378"/>
          <p:cNvSpPr>
            <a:spLocks noChangeArrowheads="1"/>
          </p:cNvSpPr>
          <p:nvPr/>
        </p:nvSpPr>
        <p:spPr bwMode="auto">
          <a:xfrm>
            <a:off x="7532845" y="247972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" name="Rectangle 379"/>
          <p:cNvSpPr>
            <a:spLocks noChangeArrowheads="1"/>
          </p:cNvSpPr>
          <p:nvPr/>
        </p:nvSpPr>
        <p:spPr bwMode="auto">
          <a:xfrm>
            <a:off x="7811083" y="247972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" name="Rectangle 380"/>
          <p:cNvSpPr>
            <a:spLocks noChangeArrowheads="1"/>
          </p:cNvSpPr>
          <p:nvPr/>
        </p:nvSpPr>
        <p:spPr bwMode="auto">
          <a:xfrm>
            <a:off x="6699378" y="275554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" name="Rectangle 381"/>
          <p:cNvSpPr>
            <a:spLocks noChangeArrowheads="1"/>
          </p:cNvSpPr>
          <p:nvPr/>
        </p:nvSpPr>
        <p:spPr bwMode="auto">
          <a:xfrm>
            <a:off x="6977616" y="2755542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" name="Rectangle 382"/>
          <p:cNvSpPr>
            <a:spLocks noChangeArrowheads="1"/>
          </p:cNvSpPr>
          <p:nvPr/>
        </p:nvSpPr>
        <p:spPr bwMode="auto">
          <a:xfrm>
            <a:off x="7254607" y="275554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" name="Rectangle 383"/>
          <p:cNvSpPr>
            <a:spLocks noChangeArrowheads="1"/>
          </p:cNvSpPr>
          <p:nvPr/>
        </p:nvSpPr>
        <p:spPr bwMode="auto">
          <a:xfrm>
            <a:off x="7532845" y="275554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" name="Rectangle 384"/>
          <p:cNvSpPr>
            <a:spLocks noChangeArrowheads="1"/>
          </p:cNvSpPr>
          <p:nvPr/>
        </p:nvSpPr>
        <p:spPr bwMode="auto">
          <a:xfrm>
            <a:off x="7811083" y="275554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" name="Oval 385"/>
          <p:cNvSpPr>
            <a:spLocks noChangeArrowheads="1"/>
          </p:cNvSpPr>
          <p:nvPr/>
        </p:nvSpPr>
        <p:spPr bwMode="auto">
          <a:xfrm>
            <a:off x="6653213" y="160337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" name="Oval 386"/>
          <p:cNvSpPr>
            <a:spLocks noChangeArrowheads="1"/>
          </p:cNvSpPr>
          <p:nvPr/>
        </p:nvSpPr>
        <p:spPr bwMode="auto">
          <a:xfrm>
            <a:off x="6930203" y="160337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" name="Oval 387"/>
          <p:cNvSpPr>
            <a:spLocks noChangeArrowheads="1"/>
          </p:cNvSpPr>
          <p:nvPr/>
        </p:nvSpPr>
        <p:spPr bwMode="auto">
          <a:xfrm>
            <a:off x="7207194" y="160337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" name="Oval 388"/>
          <p:cNvSpPr>
            <a:spLocks noChangeArrowheads="1"/>
          </p:cNvSpPr>
          <p:nvPr/>
        </p:nvSpPr>
        <p:spPr bwMode="auto">
          <a:xfrm>
            <a:off x="7484184" y="160337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8" name="Oval 389"/>
          <p:cNvSpPr>
            <a:spLocks noChangeArrowheads="1"/>
          </p:cNvSpPr>
          <p:nvPr/>
        </p:nvSpPr>
        <p:spPr bwMode="auto">
          <a:xfrm>
            <a:off x="7762423" y="160337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" name="Oval 390"/>
          <p:cNvSpPr>
            <a:spLocks noChangeArrowheads="1"/>
          </p:cNvSpPr>
          <p:nvPr/>
        </p:nvSpPr>
        <p:spPr bwMode="auto">
          <a:xfrm>
            <a:off x="8039413" y="160337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" name="Oval 391"/>
          <p:cNvSpPr>
            <a:spLocks noChangeArrowheads="1"/>
          </p:cNvSpPr>
          <p:nvPr/>
        </p:nvSpPr>
        <p:spPr bwMode="auto">
          <a:xfrm>
            <a:off x="6653213" y="187919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" name="Oval 392"/>
          <p:cNvSpPr>
            <a:spLocks noChangeArrowheads="1"/>
          </p:cNvSpPr>
          <p:nvPr/>
        </p:nvSpPr>
        <p:spPr bwMode="auto">
          <a:xfrm>
            <a:off x="6930203" y="187919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" name="Oval 393"/>
          <p:cNvSpPr>
            <a:spLocks noChangeArrowheads="1"/>
          </p:cNvSpPr>
          <p:nvPr/>
        </p:nvSpPr>
        <p:spPr bwMode="auto">
          <a:xfrm>
            <a:off x="7207194" y="187919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" name="Oval 394"/>
          <p:cNvSpPr>
            <a:spLocks noChangeArrowheads="1"/>
          </p:cNvSpPr>
          <p:nvPr/>
        </p:nvSpPr>
        <p:spPr bwMode="auto">
          <a:xfrm>
            <a:off x="7484184" y="187919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4" name="Oval 395"/>
          <p:cNvSpPr>
            <a:spLocks noChangeArrowheads="1"/>
          </p:cNvSpPr>
          <p:nvPr/>
        </p:nvSpPr>
        <p:spPr bwMode="auto">
          <a:xfrm>
            <a:off x="7762423" y="187919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5" name="Oval 396"/>
          <p:cNvSpPr>
            <a:spLocks noChangeArrowheads="1"/>
          </p:cNvSpPr>
          <p:nvPr/>
        </p:nvSpPr>
        <p:spPr bwMode="auto">
          <a:xfrm>
            <a:off x="8039413" y="187919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6" name="Oval 397"/>
          <p:cNvSpPr>
            <a:spLocks noChangeArrowheads="1"/>
          </p:cNvSpPr>
          <p:nvPr/>
        </p:nvSpPr>
        <p:spPr bwMode="auto">
          <a:xfrm>
            <a:off x="6653213" y="215501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7" name="Oval 398"/>
          <p:cNvSpPr>
            <a:spLocks noChangeArrowheads="1"/>
          </p:cNvSpPr>
          <p:nvPr/>
        </p:nvSpPr>
        <p:spPr bwMode="auto">
          <a:xfrm>
            <a:off x="6930203" y="215501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8" name="Oval 399"/>
          <p:cNvSpPr>
            <a:spLocks noChangeArrowheads="1"/>
          </p:cNvSpPr>
          <p:nvPr/>
        </p:nvSpPr>
        <p:spPr bwMode="auto">
          <a:xfrm>
            <a:off x="7207194" y="215501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9" name="Oval 400"/>
          <p:cNvSpPr>
            <a:spLocks noChangeArrowheads="1"/>
          </p:cNvSpPr>
          <p:nvPr/>
        </p:nvSpPr>
        <p:spPr bwMode="auto">
          <a:xfrm>
            <a:off x="7484184" y="215501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0" name="Oval 401"/>
          <p:cNvSpPr>
            <a:spLocks noChangeArrowheads="1"/>
          </p:cNvSpPr>
          <p:nvPr/>
        </p:nvSpPr>
        <p:spPr bwMode="auto">
          <a:xfrm>
            <a:off x="7762423" y="215501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1" name="Oval 402"/>
          <p:cNvSpPr>
            <a:spLocks noChangeArrowheads="1"/>
          </p:cNvSpPr>
          <p:nvPr/>
        </p:nvSpPr>
        <p:spPr bwMode="auto">
          <a:xfrm>
            <a:off x="8039413" y="215501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2" name="Oval 403"/>
          <p:cNvSpPr>
            <a:spLocks noChangeArrowheads="1"/>
          </p:cNvSpPr>
          <p:nvPr/>
        </p:nvSpPr>
        <p:spPr bwMode="auto">
          <a:xfrm>
            <a:off x="6653213" y="243082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3" name="Oval 404"/>
          <p:cNvSpPr>
            <a:spLocks noChangeArrowheads="1"/>
          </p:cNvSpPr>
          <p:nvPr/>
        </p:nvSpPr>
        <p:spPr bwMode="auto">
          <a:xfrm>
            <a:off x="6930203" y="243082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4" name="Oval 405"/>
          <p:cNvSpPr>
            <a:spLocks noChangeArrowheads="1"/>
          </p:cNvSpPr>
          <p:nvPr/>
        </p:nvSpPr>
        <p:spPr bwMode="auto">
          <a:xfrm>
            <a:off x="7207194" y="243082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5" name="Oval 406"/>
          <p:cNvSpPr>
            <a:spLocks noChangeArrowheads="1"/>
          </p:cNvSpPr>
          <p:nvPr/>
        </p:nvSpPr>
        <p:spPr bwMode="auto">
          <a:xfrm>
            <a:off x="7484184" y="243082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6" name="Oval 407"/>
          <p:cNvSpPr>
            <a:spLocks noChangeArrowheads="1"/>
          </p:cNvSpPr>
          <p:nvPr/>
        </p:nvSpPr>
        <p:spPr bwMode="auto">
          <a:xfrm>
            <a:off x="7762423" y="243082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7" name="Oval 408"/>
          <p:cNvSpPr>
            <a:spLocks noChangeArrowheads="1"/>
          </p:cNvSpPr>
          <p:nvPr/>
        </p:nvSpPr>
        <p:spPr bwMode="auto">
          <a:xfrm>
            <a:off x="8039413" y="243082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8" name="Oval 409"/>
          <p:cNvSpPr>
            <a:spLocks noChangeArrowheads="1"/>
          </p:cNvSpPr>
          <p:nvPr/>
        </p:nvSpPr>
        <p:spPr bwMode="auto">
          <a:xfrm>
            <a:off x="6653213" y="270664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9" name="Oval 410"/>
          <p:cNvSpPr>
            <a:spLocks noChangeArrowheads="1"/>
          </p:cNvSpPr>
          <p:nvPr/>
        </p:nvSpPr>
        <p:spPr bwMode="auto">
          <a:xfrm>
            <a:off x="6930203" y="270664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0" name="Oval 411"/>
          <p:cNvSpPr>
            <a:spLocks noChangeArrowheads="1"/>
          </p:cNvSpPr>
          <p:nvPr/>
        </p:nvSpPr>
        <p:spPr bwMode="auto">
          <a:xfrm>
            <a:off x="7207194" y="270664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1" name="Oval 412"/>
          <p:cNvSpPr>
            <a:spLocks noChangeArrowheads="1"/>
          </p:cNvSpPr>
          <p:nvPr/>
        </p:nvSpPr>
        <p:spPr bwMode="auto">
          <a:xfrm>
            <a:off x="7484184" y="270664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2" name="Oval 413"/>
          <p:cNvSpPr>
            <a:spLocks noChangeArrowheads="1"/>
          </p:cNvSpPr>
          <p:nvPr/>
        </p:nvSpPr>
        <p:spPr bwMode="auto">
          <a:xfrm>
            <a:off x="7762423" y="270664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Oval 414"/>
          <p:cNvSpPr>
            <a:spLocks noChangeArrowheads="1"/>
          </p:cNvSpPr>
          <p:nvPr/>
        </p:nvSpPr>
        <p:spPr bwMode="auto">
          <a:xfrm>
            <a:off x="8039413" y="270664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4" name="Oval 415"/>
          <p:cNvSpPr>
            <a:spLocks noChangeArrowheads="1"/>
          </p:cNvSpPr>
          <p:nvPr/>
        </p:nvSpPr>
        <p:spPr bwMode="auto">
          <a:xfrm>
            <a:off x="6653213" y="298246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5" name="Oval 416"/>
          <p:cNvSpPr>
            <a:spLocks noChangeArrowheads="1"/>
          </p:cNvSpPr>
          <p:nvPr/>
        </p:nvSpPr>
        <p:spPr bwMode="auto">
          <a:xfrm>
            <a:off x="6930203" y="298246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6" name="Oval 417"/>
          <p:cNvSpPr>
            <a:spLocks noChangeArrowheads="1"/>
          </p:cNvSpPr>
          <p:nvPr/>
        </p:nvSpPr>
        <p:spPr bwMode="auto">
          <a:xfrm>
            <a:off x="7207194" y="298246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7" name="Oval 418"/>
          <p:cNvSpPr>
            <a:spLocks noChangeArrowheads="1"/>
          </p:cNvSpPr>
          <p:nvPr/>
        </p:nvSpPr>
        <p:spPr bwMode="auto">
          <a:xfrm>
            <a:off x="7484184" y="298246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Oval 419"/>
          <p:cNvSpPr>
            <a:spLocks noChangeArrowheads="1"/>
          </p:cNvSpPr>
          <p:nvPr/>
        </p:nvSpPr>
        <p:spPr bwMode="auto">
          <a:xfrm>
            <a:off x="7762423" y="298246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9" name="Oval 420"/>
          <p:cNvSpPr>
            <a:spLocks noChangeArrowheads="1"/>
          </p:cNvSpPr>
          <p:nvPr/>
        </p:nvSpPr>
        <p:spPr bwMode="auto">
          <a:xfrm>
            <a:off x="8039413" y="298246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Line 424"/>
          <p:cNvSpPr>
            <a:spLocks noChangeShapeType="1"/>
          </p:cNvSpPr>
          <p:nvPr/>
        </p:nvSpPr>
        <p:spPr bwMode="auto">
          <a:xfrm flipH="1">
            <a:off x="7862239" y="164725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5" name="Line 425"/>
          <p:cNvSpPr>
            <a:spLocks noChangeShapeType="1"/>
          </p:cNvSpPr>
          <p:nvPr/>
        </p:nvSpPr>
        <p:spPr bwMode="auto">
          <a:xfrm flipH="1">
            <a:off x="7585249" y="164850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6" name="Line 426"/>
          <p:cNvSpPr>
            <a:spLocks noChangeShapeType="1"/>
          </p:cNvSpPr>
          <p:nvPr/>
        </p:nvSpPr>
        <p:spPr bwMode="auto">
          <a:xfrm flipH="1">
            <a:off x="7308259" y="164850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7" name="Line 427"/>
          <p:cNvSpPr>
            <a:spLocks noChangeShapeType="1"/>
          </p:cNvSpPr>
          <p:nvPr/>
        </p:nvSpPr>
        <p:spPr bwMode="auto">
          <a:xfrm flipH="1">
            <a:off x="7031268" y="164850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8" name="Line 428"/>
          <p:cNvSpPr>
            <a:spLocks noChangeShapeType="1"/>
          </p:cNvSpPr>
          <p:nvPr/>
        </p:nvSpPr>
        <p:spPr bwMode="auto">
          <a:xfrm flipH="1">
            <a:off x="6753030" y="164850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9" name="Line 430"/>
          <p:cNvSpPr>
            <a:spLocks noChangeShapeType="1"/>
          </p:cNvSpPr>
          <p:nvPr/>
        </p:nvSpPr>
        <p:spPr bwMode="auto">
          <a:xfrm flipH="1">
            <a:off x="7862239" y="1923073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0" name="Line 431"/>
          <p:cNvSpPr>
            <a:spLocks noChangeShapeType="1"/>
          </p:cNvSpPr>
          <p:nvPr/>
        </p:nvSpPr>
        <p:spPr bwMode="auto">
          <a:xfrm flipH="1">
            <a:off x="7585249" y="192432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1" name="Line 432"/>
          <p:cNvSpPr>
            <a:spLocks noChangeShapeType="1"/>
          </p:cNvSpPr>
          <p:nvPr/>
        </p:nvSpPr>
        <p:spPr bwMode="auto">
          <a:xfrm flipH="1">
            <a:off x="7308259" y="192432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2" name="Line 433"/>
          <p:cNvSpPr>
            <a:spLocks noChangeShapeType="1"/>
          </p:cNvSpPr>
          <p:nvPr/>
        </p:nvSpPr>
        <p:spPr bwMode="auto">
          <a:xfrm flipH="1">
            <a:off x="7031268" y="192432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53" name="Line 434"/>
          <p:cNvSpPr>
            <a:spLocks noChangeShapeType="1"/>
          </p:cNvSpPr>
          <p:nvPr/>
        </p:nvSpPr>
        <p:spPr bwMode="auto">
          <a:xfrm flipH="1">
            <a:off x="6753030" y="192432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4" name="Line 436"/>
          <p:cNvSpPr>
            <a:spLocks noChangeShapeType="1"/>
          </p:cNvSpPr>
          <p:nvPr/>
        </p:nvSpPr>
        <p:spPr bwMode="auto">
          <a:xfrm flipH="1">
            <a:off x="7862239" y="220014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5" name="Line 437"/>
          <p:cNvSpPr>
            <a:spLocks noChangeShapeType="1"/>
          </p:cNvSpPr>
          <p:nvPr/>
        </p:nvSpPr>
        <p:spPr bwMode="auto">
          <a:xfrm flipH="1">
            <a:off x="7585249" y="220139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6" name="Line 438"/>
          <p:cNvSpPr>
            <a:spLocks noChangeShapeType="1"/>
          </p:cNvSpPr>
          <p:nvPr/>
        </p:nvSpPr>
        <p:spPr bwMode="auto">
          <a:xfrm flipH="1">
            <a:off x="7308259" y="220139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7" name="Line 439"/>
          <p:cNvSpPr>
            <a:spLocks noChangeShapeType="1"/>
          </p:cNvSpPr>
          <p:nvPr/>
        </p:nvSpPr>
        <p:spPr bwMode="auto">
          <a:xfrm flipH="1">
            <a:off x="7031268" y="220139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8" name="Line 440"/>
          <p:cNvSpPr>
            <a:spLocks noChangeShapeType="1"/>
          </p:cNvSpPr>
          <p:nvPr/>
        </p:nvSpPr>
        <p:spPr bwMode="auto">
          <a:xfrm flipH="1">
            <a:off x="6753030" y="220139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9" name="Line 442"/>
          <p:cNvSpPr>
            <a:spLocks noChangeShapeType="1"/>
          </p:cNvSpPr>
          <p:nvPr/>
        </p:nvSpPr>
        <p:spPr bwMode="auto">
          <a:xfrm flipH="1">
            <a:off x="7862239" y="2475963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0" name="Line 443"/>
          <p:cNvSpPr>
            <a:spLocks noChangeShapeType="1"/>
          </p:cNvSpPr>
          <p:nvPr/>
        </p:nvSpPr>
        <p:spPr bwMode="auto">
          <a:xfrm flipH="1">
            <a:off x="7585249" y="247721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1" name="Line 444"/>
          <p:cNvSpPr>
            <a:spLocks noChangeShapeType="1"/>
          </p:cNvSpPr>
          <p:nvPr/>
        </p:nvSpPr>
        <p:spPr bwMode="auto">
          <a:xfrm flipH="1">
            <a:off x="7308259" y="247721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2" name="Line 445"/>
          <p:cNvSpPr>
            <a:spLocks noChangeShapeType="1"/>
          </p:cNvSpPr>
          <p:nvPr/>
        </p:nvSpPr>
        <p:spPr bwMode="auto">
          <a:xfrm flipH="1">
            <a:off x="7031268" y="247721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43" name="Line 446"/>
          <p:cNvSpPr>
            <a:spLocks noChangeShapeType="1"/>
          </p:cNvSpPr>
          <p:nvPr/>
        </p:nvSpPr>
        <p:spPr bwMode="auto">
          <a:xfrm flipH="1">
            <a:off x="6753030" y="247721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4" name="Line 448"/>
          <p:cNvSpPr>
            <a:spLocks noChangeShapeType="1"/>
          </p:cNvSpPr>
          <p:nvPr/>
        </p:nvSpPr>
        <p:spPr bwMode="auto">
          <a:xfrm flipH="1">
            <a:off x="7862239" y="275303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5" name="Line 449"/>
          <p:cNvSpPr>
            <a:spLocks noChangeShapeType="1"/>
          </p:cNvSpPr>
          <p:nvPr/>
        </p:nvSpPr>
        <p:spPr bwMode="auto">
          <a:xfrm flipH="1">
            <a:off x="7585249" y="275428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6" name="Line 450"/>
          <p:cNvSpPr>
            <a:spLocks noChangeShapeType="1"/>
          </p:cNvSpPr>
          <p:nvPr/>
        </p:nvSpPr>
        <p:spPr bwMode="auto">
          <a:xfrm flipH="1">
            <a:off x="7308259" y="275428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7" name="Line 451"/>
          <p:cNvSpPr>
            <a:spLocks noChangeShapeType="1"/>
          </p:cNvSpPr>
          <p:nvPr/>
        </p:nvSpPr>
        <p:spPr bwMode="auto">
          <a:xfrm flipH="1">
            <a:off x="7031268" y="275428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8" name="Line 452"/>
          <p:cNvSpPr>
            <a:spLocks noChangeShapeType="1"/>
          </p:cNvSpPr>
          <p:nvPr/>
        </p:nvSpPr>
        <p:spPr bwMode="auto">
          <a:xfrm flipH="1">
            <a:off x="6753030" y="275428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29" name="Line 454"/>
          <p:cNvSpPr>
            <a:spLocks noChangeShapeType="1"/>
          </p:cNvSpPr>
          <p:nvPr/>
        </p:nvSpPr>
        <p:spPr bwMode="auto">
          <a:xfrm flipH="1">
            <a:off x="7862239" y="3030106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0" name="Line 455"/>
          <p:cNvSpPr>
            <a:spLocks noChangeShapeType="1"/>
          </p:cNvSpPr>
          <p:nvPr/>
        </p:nvSpPr>
        <p:spPr bwMode="auto">
          <a:xfrm flipH="1">
            <a:off x="7585249" y="303136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1" name="Line 456"/>
          <p:cNvSpPr>
            <a:spLocks noChangeShapeType="1"/>
          </p:cNvSpPr>
          <p:nvPr/>
        </p:nvSpPr>
        <p:spPr bwMode="auto">
          <a:xfrm flipH="1">
            <a:off x="7308259" y="303136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2" name="Line 457"/>
          <p:cNvSpPr>
            <a:spLocks noChangeShapeType="1"/>
          </p:cNvSpPr>
          <p:nvPr/>
        </p:nvSpPr>
        <p:spPr bwMode="auto">
          <a:xfrm flipH="1">
            <a:off x="7031268" y="303136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133" name="Line 458"/>
          <p:cNvSpPr>
            <a:spLocks noChangeShapeType="1"/>
          </p:cNvSpPr>
          <p:nvPr/>
        </p:nvSpPr>
        <p:spPr bwMode="auto">
          <a:xfrm flipH="1">
            <a:off x="6753030" y="303136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8" name="Line 461"/>
          <p:cNvSpPr>
            <a:spLocks noChangeShapeType="1"/>
          </p:cNvSpPr>
          <p:nvPr/>
        </p:nvSpPr>
        <p:spPr bwMode="auto">
          <a:xfrm rot="5400000" flipH="1">
            <a:off x="7990935" y="288906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9" name="Line 462"/>
          <p:cNvSpPr>
            <a:spLocks noChangeShapeType="1"/>
          </p:cNvSpPr>
          <p:nvPr/>
        </p:nvSpPr>
        <p:spPr bwMode="auto">
          <a:xfrm rot="5400000" flipH="1">
            <a:off x="7989687" y="261073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20" name="Line 463"/>
          <p:cNvSpPr>
            <a:spLocks noChangeShapeType="1"/>
          </p:cNvSpPr>
          <p:nvPr/>
        </p:nvSpPr>
        <p:spPr bwMode="auto">
          <a:xfrm rot="5400000" flipH="1">
            <a:off x="7989687" y="233241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21" name="Line 464"/>
          <p:cNvSpPr>
            <a:spLocks noChangeShapeType="1"/>
          </p:cNvSpPr>
          <p:nvPr/>
        </p:nvSpPr>
        <p:spPr bwMode="auto">
          <a:xfrm rot="5400000" flipH="1">
            <a:off x="7989687" y="205408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22" name="Line 465"/>
          <p:cNvSpPr>
            <a:spLocks noChangeShapeType="1"/>
          </p:cNvSpPr>
          <p:nvPr/>
        </p:nvSpPr>
        <p:spPr bwMode="auto">
          <a:xfrm rot="5400000" flipH="1">
            <a:off x="7989687" y="177450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3" name="Line 467"/>
          <p:cNvSpPr>
            <a:spLocks noChangeShapeType="1"/>
          </p:cNvSpPr>
          <p:nvPr/>
        </p:nvSpPr>
        <p:spPr bwMode="auto">
          <a:xfrm rot="5400000" flipH="1">
            <a:off x="7716440" y="288906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4" name="Line 468"/>
          <p:cNvSpPr>
            <a:spLocks noChangeShapeType="1"/>
          </p:cNvSpPr>
          <p:nvPr/>
        </p:nvSpPr>
        <p:spPr bwMode="auto">
          <a:xfrm rot="5400000" flipH="1">
            <a:off x="7715192" y="261073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5" name="Line 469"/>
          <p:cNvSpPr>
            <a:spLocks noChangeShapeType="1"/>
          </p:cNvSpPr>
          <p:nvPr/>
        </p:nvSpPr>
        <p:spPr bwMode="auto">
          <a:xfrm rot="5400000" flipH="1">
            <a:off x="7715192" y="233241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6" name="Line 470"/>
          <p:cNvSpPr>
            <a:spLocks noChangeShapeType="1"/>
          </p:cNvSpPr>
          <p:nvPr/>
        </p:nvSpPr>
        <p:spPr bwMode="auto">
          <a:xfrm rot="5400000" flipH="1">
            <a:off x="7715192" y="205408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7" name="Line 471"/>
          <p:cNvSpPr>
            <a:spLocks noChangeShapeType="1"/>
          </p:cNvSpPr>
          <p:nvPr/>
        </p:nvSpPr>
        <p:spPr bwMode="auto">
          <a:xfrm rot="5400000" flipH="1">
            <a:off x="7715192" y="177450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8" name="Line 473"/>
          <p:cNvSpPr>
            <a:spLocks noChangeShapeType="1"/>
          </p:cNvSpPr>
          <p:nvPr/>
        </p:nvSpPr>
        <p:spPr bwMode="auto">
          <a:xfrm rot="5400000" flipH="1">
            <a:off x="7440697" y="288906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9" name="Line 474"/>
          <p:cNvSpPr>
            <a:spLocks noChangeShapeType="1"/>
          </p:cNvSpPr>
          <p:nvPr/>
        </p:nvSpPr>
        <p:spPr bwMode="auto">
          <a:xfrm rot="5400000" flipH="1">
            <a:off x="7439449" y="261073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0" name="Line 475"/>
          <p:cNvSpPr>
            <a:spLocks noChangeShapeType="1"/>
          </p:cNvSpPr>
          <p:nvPr/>
        </p:nvSpPr>
        <p:spPr bwMode="auto">
          <a:xfrm rot="5400000" flipH="1">
            <a:off x="7439449" y="233241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1" name="Line 476"/>
          <p:cNvSpPr>
            <a:spLocks noChangeShapeType="1"/>
          </p:cNvSpPr>
          <p:nvPr/>
        </p:nvSpPr>
        <p:spPr bwMode="auto">
          <a:xfrm rot="5400000" flipH="1">
            <a:off x="7439449" y="205408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2" name="Line 477"/>
          <p:cNvSpPr>
            <a:spLocks noChangeShapeType="1"/>
          </p:cNvSpPr>
          <p:nvPr/>
        </p:nvSpPr>
        <p:spPr bwMode="auto">
          <a:xfrm rot="5400000" flipH="1">
            <a:off x="7439449" y="177450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3" name="Line 479"/>
          <p:cNvSpPr>
            <a:spLocks noChangeShapeType="1"/>
          </p:cNvSpPr>
          <p:nvPr/>
        </p:nvSpPr>
        <p:spPr bwMode="auto">
          <a:xfrm rot="5400000" flipH="1">
            <a:off x="7166202" y="288906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4" name="Line 480"/>
          <p:cNvSpPr>
            <a:spLocks noChangeShapeType="1"/>
          </p:cNvSpPr>
          <p:nvPr/>
        </p:nvSpPr>
        <p:spPr bwMode="auto">
          <a:xfrm rot="5400000" flipH="1">
            <a:off x="7164954" y="261073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5" name="Line 481"/>
          <p:cNvSpPr>
            <a:spLocks noChangeShapeType="1"/>
          </p:cNvSpPr>
          <p:nvPr/>
        </p:nvSpPr>
        <p:spPr bwMode="auto">
          <a:xfrm rot="5400000" flipH="1">
            <a:off x="7164954" y="233241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6" name="Line 482"/>
          <p:cNvSpPr>
            <a:spLocks noChangeShapeType="1"/>
          </p:cNvSpPr>
          <p:nvPr/>
        </p:nvSpPr>
        <p:spPr bwMode="auto">
          <a:xfrm rot="5400000" flipH="1">
            <a:off x="7164954" y="205408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7" name="Line 483"/>
          <p:cNvSpPr>
            <a:spLocks noChangeShapeType="1"/>
          </p:cNvSpPr>
          <p:nvPr/>
        </p:nvSpPr>
        <p:spPr bwMode="auto">
          <a:xfrm rot="5400000" flipH="1">
            <a:off x="7164954" y="177450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8" name="Line 485"/>
          <p:cNvSpPr>
            <a:spLocks noChangeShapeType="1"/>
          </p:cNvSpPr>
          <p:nvPr/>
        </p:nvSpPr>
        <p:spPr bwMode="auto">
          <a:xfrm rot="5400000" flipH="1">
            <a:off x="6890460" y="288906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Line 486"/>
          <p:cNvSpPr>
            <a:spLocks noChangeShapeType="1"/>
          </p:cNvSpPr>
          <p:nvPr/>
        </p:nvSpPr>
        <p:spPr bwMode="auto">
          <a:xfrm rot="5400000" flipH="1">
            <a:off x="6889212" y="261073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0" name="Line 487"/>
          <p:cNvSpPr>
            <a:spLocks noChangeShapeType="1"/>
          </p:cNvSpPr>
          <p:nvPr/>
        </p:nvSpPr>
        <p:spPr bwMode="auto">
          <a:xfrm rot="5400000" flipH="1">
            <a:off x="6889212" y="233241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1" name="Line 488"/>
          <p:cNvSpPr>
            <a:spLocks noChangeShapeType="1"/>
          </p:cNvSpPr>
          <p:nvPr/>
        </p:nvSpPr>
        <p:spPr bwMode="auto">
          <a:xfrm rot="5400000" flipH="1">
            <a:off x="6889212" y="205408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2" name="Line 489"/>
          <p:cNvSpPr>
            <a:spLocks noChangeShapeType="1"/>
          </p:cNvSpPr>
          <p:nvPr/>
        </p:nvSpPr>
        <p:spPr bwMode="auto">
          <a:xfrm rot="5400000" flipH="1">
            <a:off x="6889212" y="177450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3" name="Line 491"/>
          <p:cNvSpPr>
            <a:spLocks noChangeShapeType="1"/>
          </p:cNvSpPr>
          <p:nvPr/>
        </p:nvSpPr>
        <p:spPr bwMode="auto">
          <a:xfrm rot="5400000" flipH="1">
            <a:off x="6614717" y="288906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4" name="Line 492"/>
          <p:cNvSpPr>
            <a:spLocks noChangeShapeType="1"/>
          </p:cNvSpPr>
          <p:nvPr/>
        </p:nvSpPr>
        <p:spPr bwMode="auto">
          <a:xfrm rot="5400000" flipH="1">
            <a:off x="6613469" y="261073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5" name="Line 493"/>
          <p:cNvSpPr>
            <a:spLocks noChangeShapeType="1"/>
          </p:cNvSpPr>
          <p:nvPr/>
        </p:nvSpPr>
        <p:spPr bwMode="auto">
          <a:xfrm rot="5400000" flipH="1">
            <a:off x="6613469" y="233241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6" name="Line 494"/>
          <p:cNvSpPr>
            <a:spLocks noChangeShapeType="1"/>
          </p:cNvSpPr>
          <p:nvPr/>
        </p:nvSpPr>
        <p:spPr bwMode="auto">
          <a:xfrm rot="5400000" flipH="1">
            <a:off x="6613469" y="205408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7" name="Line 495"/>
          <p:cNvSpPr>
            <a:spLocks noChangeShapeType="1"/>
          </p:cNvSpPr>
          <p:nvPr/>
        </p:nvSpPr>
        <p:spPr bwMode="auto">
          <a:xfrm rot="5400000" flipH="1">
            <a:off x="6613469" y="177450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Text Box 496"/>
          <p:cNvSpPr txBox="1">
            <a:spLocks noChangeArrowheads="1"/>
          </p:cNvSpPr>
          <p:nvPr/>
        </p:nvSpPr>
        <p:spPr bwMode="auto">
          <a:xfrm>
            <a:off x="6294438" y="2311400"/>
            <a:ext cx="325437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469900" y="3692525"/>
          <a:ext cx="19494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692525"/>
                        <a:ext cx="1949450" cy="950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2"/>
          <p:cNvSpPr>
            <a:spLocks noChangeShapeType="1"/>
          </p:cNvSpPr>
          <p:nvPr/>
        </p:nvSpPr>
        <p:spPr bwMode="auto">
          <a:xfrm flipV="1">
            <a:off x="1801813" y="1796452"/>
            <a:ext cx="4067175" cy="2865437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Freeform 3"/>
          <p:cNvSpPr>
            <a:spLocks/>
          </p:cNvSpPr>
          <p:nvPr/>
        </p:nvSpPr>
        <p:spPr bwMode="auto">
          <a:xfrm>
            <a:off x="412750" y="1740889"/>
            <a:ext cx="5273675" cy="3706813"/>
          </a:xfrm>
          <a:custGeom>
            <a:avLst/>
            <a:gdLst>
              <a:gd name="T0" fmla="*/ 0 w 3554"/>
              <a:gd name="T1" fmla="*/ 2147483647 h 2085"/>
              <a:gd name="T2" fmla="*/ 2147483647 w 3554"/>
              <a:gd name="T3" fmla="*/ 2147483647 h 2085"/>
              <a:gd name="T4" fmla="*/ 2147483647 w 3554"/>
              <a:gd name="T5" fmla="*/ 2147483647 h 2085"/>
              <a:gd name="T6" fmla="*/ 2147483647 w 3554"/>
              <a:gd name="T7" fmla="*/ 2147483647 h 2085"/>
              <a:gd name="T8" fmla="*/ 2147483647 w 3554"/>
              <a:gd name="T9" fmla="*/ 2147483647 h 2085"/>
              <a:gd name="T10" fmla="*/ 2147483647 w 3554"/>
              <a:gd name="T11" fmla="*/ 2147483647 h 2085"/>
              <a:gd name="T12" fmla="*/ 2147483647 w 3554"/>
              <a:gd name="T13" fmla="*/ 2147483647 h 2085"/>
              <a:gd name="T14" fmla="*/ 2147483647 w 3554"/>
              <a:gd name="T15" fmla="*/ 2147483647 h 2085"/>
              <a:gd name="T16" fmla="*/ 2147483647 w 3554"/>
              <a:gd name="T17" fmla="*/ 2147483647 h 2085"/>
              <a:gd name="T18" fmla="*/ 2147483647 w 3554"/>
              <a:gd name="T19" fmla="*/ 2147483647 h 2085"/>
              <a:gd name="T20" fmla="*/ 2147483647 w 3554"/>
              <a:gd name="T21" fmla="*/ 2147483647 h 2085"/>
              <a:gd name="T22" fmla="*/ 2147483647 w 3554"/>
              <a:gd name="T23" fmla="*/ 2147483647 h 2085"/>
              <a:gd name="T24" fmla="*/ 2147483647 w 3554"/>
              <a:gd name="T25" fmla="*/ 0 h 20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54"/>
              <a:gd name="T40" fmla="*/ 0 h 2085"/>
              <a:gd name="T41" fmla="*/ 3554 w 3554"/>
              <a:gd name="T42" fmla="*/ 2085 h 208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54" h="2085">
                <a:moveTo>
                  <a:pt x="0" y="2085"/>
                </a:moveTo>
                <a:lnTo>
                  <a:pt x="138" y="2054"/>
                </a:lnTo>
                <a:lnTo>
                  <a:pt x="332" y="1935"/>
                </a:lnTo>
                <a:cubicBezTo>
                  <a:pt x="439" y="1863"/>
                  <a:pt x="636" y="1711"/>
                  <a:pt x="782" y="1622"/>
                </a:cubicBezTo>
                <a:cubicBezTo>
                  <a:pt x="928" y="1533"/>
                  <a:pt x="1083" y="1464"/>
                  <a:pt x="1208" y="1402"/>
                </a:cubicBezTo>
                <a:cubicBezTo>
                  <a:pt x="1333" y="1340"/>
                  <a:pt x="1407" y="1317"/>
                  <a:pt x="1534" y="1252"/>
                </a:cubicBezTo>
                <a:cubicBezTo>
                  <a:pt x="1661" y="1187"/>
                  <a:pt x="1823" y="1084"/>
                  <a:pt x="1972" y="1014"/>
                </a:cubicBezTo>
                <a:cubicBezTo>
                  <a:pt x="2121" y="944"/>
                  <a:pt x="2282" y="885"/>
                  <a:pt x="2429" y="833"/>
                </a:cubicBezTo>
                <a:cubicBezTo>
                  <a:pt x="2576" y="781"/>
                  <a:pt x="2749" y="756"/>
                  <a:pt x="2855" y="701"/>
                </a:cubicBezTo>
                <a:lnTo>
                  <a:pt x="3068" y="501"/>
                </a:lnTo>
                <a:lnTo>
                  <a:pt x="3168" y="420"/>
                </a:lnTo>
                <a:cubicBezTo>
                  <a:pt x="3233" y="352"/>
                  <a:pt x="3392" y="164"/>
                  <a:pt x="3456" y="94"/>
                </a:cubicBezTo>
                <a:cubicBezTo>
                  <a:pt x="3520" y="24"/>
                  <a:pt x="3534" y="20"/>
                  <a:pt x="355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3078" name="Group 4"/>
          <p:cNvGrpSpPr>
            <a:grpSpLocks/>
          </p:cNvGrpSpPr>
          <p:nvPr/>
        </p:nvGrpSpPr>
        <p:grpSpPr bwMode="auto">
          <a:xfrm>
            <a:off x="1030288" y="1490064"/>
            <a:ext cx="4705350" cy="3197225"/>
            <a:chOff x="649" y="680"/>
            <a:chExt cx="2964" cy="2014"/>
          </a:xfrm>
        </p:grpSpPr>
        <p:sp>
          <p:nvSpPr>
            <p:cNvPr id="3094" name="AutoShape 5"/>
            <p:cNvSpPr>
              <a:spLocks noChangeArrowheads="1"/>
            </p:cNvSpPr>
            <p:nvPr/>
          </p:nvSpPr>
          <p:spPr bwMode="auto">
            <a:xfrm>
              <a:off x="962" y="2624"/>
              <a:ext cx="52" cy="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95" name="AutoShape 6"/>
            <p:cNvSpPr>
              <a:spLocks noChangeArrowheads="1"/>
            </p:cNvSpPr>
            <p:nvPr/>
          </p:nvSpPr>
          <p:spPr bwMode="auto">
            <a:xfrm>
              <a:off x="1371" y="2366"/>
              <a:ext cx="53" cy="6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96" name="AutoShape 7"/>
            <p:cNvSpPr>
              <a:spLocks noChangeArrowheads="1"/>
            </p:cNvSpPr>
            <p:nvPr/>
          </p:nvSpPr>
          <p:spPr bwMode="auto">
            <a:xfrm>
              <a:off x="1666" y="2206"/>
              <a:ext cx="52" cy="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97" name="AutoShape 8"/>
            <p:cNvSpPr>
              <a:spLocks noChangeArrowheads="1"/>
            </p:cNvSpPr>
            <p:nvPr/>
          </p:nvSpPr>
          <p:spPr bwMode="auto">
            <a:xfrm>
              <a:off x="2073" y="1943"/>
              <a:ext cx="52" cy="6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98" name="AutoShape 9"/>
            <p:cNvSpPr>
              <a:spLocks noChangeArrowheads="1"/>
            </p:cNvSpPr>
            <p:nvPr/>
          </p:nvSpPr>
          <p:spPr bwMode="auto">
            <a:xfrm>
              <a:off x="2496" y="1734"/>
              <a:ext cx="53" cy="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99" name="AutoShape 10"/>
            <p:cNvSpPr>
              <a:spLocks noChangeArrowheads="1"/>
            </p:cNvSpPr>
            <p:nvPr/>
          </p:nvSpPr>
          <p:spPr bwMode="auto">
            <a:xfrm>
              <a:off x="2897" y="1582"/>
              <a:ext cx="52" cy="6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100" name="AutoShape 11"/>
            <p:cNvSpPr>
              <a:spLocks noChangeArrowheads="1"/>
            </p:cNvSpPr>
            <p:nvPr/>
          </p:nvSpPr>
          <p:spPr bwMode="auto">
            <a:xfrm>
              <a:off x="3109" y="1382"/>
              <a:ext cx="52" cy="6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101" name="AutoShape 12"/>
            <p:cNvSpPr>
              <a:spLocks noChangeArrowheads="1"/>
            </p:cNvSpPr>
            <p:nvPr/>
          </p:nvSpPr>
          <p:spPr bwMode="auto">
            <a:xfrm>
              <a:off x="3187" y="1272"/>
              <a:ext cx="52" cy="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102" name="AutoShape 13"/>
            <p:cNvSpPr>
              <a:spLocks noChangeArrowheads="1"/>
            </p:cNvSpPr>
            <p:nvPr/>
          </p:nvSpPr>
          <p:spPr bwMode="auto">
            <a:xfrm>
              <a:off x="3470" y="909"/>
              <a:ext cx="52" cy="6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103" name="AutoShape 14"/>
            <p:cNvSpPr>
              <a:spLocks noChangeArrowheads="1"/>
            </p:cNvSpPr>
            <p:nvPr/>
          </p:nvSpPr>
          <p:spPr bwMode="auto">
            <a:xfrm>
              <a:off x="3560" y="814"/>
              <a:ext cx="53" cy="6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006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3104" name="Group 15"/>
            <p:cNvGrpSpPr>
              <a:grpSpLocks/>
            </p:cNvGrpSpPr>
            <p:nvPr/>
          </p:nvGrpSpPr>
          <p:grpSpPr bwMode="auto">
            <a:xfrm>
              <a:off x="649" y="680"/>
              <a:ext cx="2956" cy="2014"/>
              <a:chOff x="649" y="680"/>
              <a:chExt cx="2956" cy="2014"/>
            </a:xfrm>
          </p:grpSpPr>
          <p:sp>
            <p:nvSpPr>
              <p:cNvPr id="3105" name="Text Box 16"/>
              <p:cNvSpPr txBox="1">
                <a:spLocks noChangeArrowheads="1"/>
              </p:cNvSpPr>
              <p:nvPr/>
            </p:nvSpPr>
            <p:spPr bwMode="auto">
              <a:xfrm>
                <a:off x="649" y="2521"/>
                <a:ext cx="328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8086</a:t>
                </a:r>
              </a:p>
            </p:txBody>
          </p:sp>
          <p:sp>
            <p:nvSpPr>
              <p:cNvPr id="3106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249"/>
                <a:ext cx="275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286</a:t>
                </a:r>
              </a:p>
            </p:txBody>
          </p:sp>
          <p:sp>
            <p:nvSpPr>
              <p:cNvPr id="3107" name="Text Box 18"/>
              <p:cNvSpPr txBox="1">
                <a:spLocks noChangeArrowheads="1"/>
              </p:cNvSpPr>
              <p:nvPr/>
            </p:nvSpPr>
            <p:spPr bwMode="auto">
              <a:xfrm>
                <a:off x="1442" y="2062"/>
                <a:ext cx="275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386</a:t>
                </a:r>
              </a:p>
            </p:txBody>
          </p:sp>
          <p:sp>
            <p:nvSpPr>
              <p:cNvPr id="3108" name="Text Box 19"/>
              <p:cNvSpPr txBox="1">
                <a:spLocks noChangeArrowheads="1"/>
              </p:cNvSpPr>
              <p:nvPr/>
            </p:nvSpPr>
            <p:spPr bwMode="auto">
              <a:xfrm>
                <a:off x="1843" y="1818"/>
                <a:ext cx="275" cy="174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486</a:t>
                </a:r>
              </a:p>
            </p:txBody>
          </p:sp>
          <p:sp>
            <p:nvSpPr>
              <p:cNvPr id="3109" name="Text Box 20"/>
              <p:cNvSpPr txBox="1">
                <a:spLocks noChangeArrowheads="1"/>
              </p:cNvSpPr>
              <p:nvPr/>
            </p:nvSpPr>
            <p:spPr bwMode="auto">
              <a:xfrm>
                <a:off x="2038" y="1644"/>
                <a:ext cx="495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Pentium</a:t>
                </a:r>
              </a:p>
            </p:txBody>
          </p:sp>
          <p:sp>
            <p:nvSpPr>
              <p:cNvPr id="3110" name="Text Box 21"/>
              <p:cNvSpPr txBox="1">
                <a:spLocks noChangeArrowheads="1"/>
              </p:cNvSpPr>
              <p:nvPr/>
            </p:nvSpPr>
            <p:spPr bwMode="auto">
              <a:xfrm>
                <a:off x="2670" y="1486"/>
                <a:ext cx="233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P2</a:t>
                </a:r>
              </a:p>
            </p:txBody>
          </p:sp>
          <p:sp>
            <p:nvSpPr>
              <p:cNvPr id="3111" name="Text Box 22"/>
              <p:cNvSpPr txBox="1">
                <a:spLocks noChangeArrowheads="1"/>
              </p:cNvSpPr>
              <p:nvPr/>
            </p:nvSpPr>
            <p:spPr bwMode="auto">
              <a:xfrm>
                <a:off x="2882" y="1298"/>
                <a:ext cx="233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P3</a:t>
                </a:r>
              </a:p>
            </p:txBody>
          </p:sp>
          <p:sp>
            <p:nvSpPr>
              <p:cNvPr id="3112" name="Text Box 23"/>
              <p:cNvSpPr txBox="1">
                <a:spLocks noChangeArrowheads="1"/>
              </p:cNvSpPr>
              <p:nvPr/>
            </p:nvSpPr>
            <p:spPr bwMode="auto">
              <a:xfrm>
                <a:off x="2994" y="1137"/>
                <a:ext cx="232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P4</a:t>
                </a:r>
              </a:p>
            </p:txBody>
          </p:sp>
          <p:sp>
            <p:nvSpPr>
              <p:cNvPr id="3113" name="Text Box 24"/>
              <p:cNvSpPr txBox="1">
                <a:spLocks noChangeArrowheads="1"/>
              </p:cNvSpPr>
              <p:nvPr/>
            </p:nvSpPr>
            <p:spPr bwMode="auto">
              <a:xfrm>
                <a:off x="3034" y="834"/>
                <a:ext cx="458" cy="174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Itanium</a:t>
                </a:r>
              </a:p>
            </p:txBody>
          </p:sp>
          <p:sp>
            <p:nvSpPr>
              <p:cNvPr id="3114" name="Text Box 25"/>
              <p:cNvSpPr txBox="1">
                <a:spLocks noChangeArrowheads="1"/>
              </p:cNvSpPr>
              <p:nvPr/>
            </p:nvSpPr>
            <p:spPr bwMode="auto">
              <a:xfrm>
                <a:off x="3067" y="680"/>
                <a:ext cx="538" cy="17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6C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0000"/>
                    </a:solidFill>
                    <a:latin typeface="Arial" charset="0"/>
                    <a:cs typeface="Arial" charset="0"/>
                  </a:rPr>
                  <a:t>Itanium 2</a:t>
                </a:r>
              </a:p>
            </p:txBody>
          </p:sp>
        </p:grpSp>
      </p:grpSp>
      <p:sp>
        <p:nvSpPr>
          <p:cNvPr id="3079" name="Rectangle 26"/>
          <p:cNvSpPr>
            <a:spLocks noChangeArrowheads="1"/>
          </p:cNvSpPr>
          <p:nvPr/>
        </p:nvSpPr>
        <p:spPr bwMode="auto">
          <a:xfrm>
            <a:off x="992188" y="1226539"/>
            <a:ext cx="4819650" cy="37639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6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80" name="Rectangle 27"/>
          <p:cNvSpPr>
            <a:spLocks noChangeArrowheads="1"/>
          </p:cNvSpPr>
          <p:nvPr/>
        </p:nvSpPr>
        <p:spPr bwMode="auto">
          <a:xfrm>
            <a:off x="239713" y="4601564"/>
            <a:ext cx="1312862" cy="1357313"/>
          </a:xfrm>
          <a:prstGeom prst="rect">
            <a:avLst/>
          </a:prstGeom>
          <a:gradFill rotWithShape="1">
            <a:gsLst>
              <a:gs pos="0">
                <a:srgbClr val="00007E"/>
              </a:gs>
              <a:gs pos="100000">
                <a:srgbClr val="000048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3074" name="Object 28"/>
          <p:cNvGraphicFramePr>
            <a:graphicFrameLocks noChangeAspect="1"/>
          </p:cNvGraphicFramePr>
          <p:nvPr/>
        </p:nvGraphicFramePr>
        <p:xfrm>
          <a:off x="643812" y="1247988"/>
          <a:ext cx="7306388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3" imgW="7382896" imgH="3913971" progId="Excel.Sheet.8">
                  <p:embed/>
                </p:oleObj>
              </mc:Choice>
              <mc:Fallback>
                <p:oleObj r:id="rId3" imgW="7382896" imgH="3913971" progId="Excel.Shee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12" y="1247988"/>
                        <a:ext cx="7306388" cy="391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en-US" sz="3600" smtClean="0"/>
              <a:t>Uniprocessor Performance (SPECint)</a:t>
            </a:r>
          </a:p>
        </p:txBody>
      </p:sp>
      <p:sp>
        <p:nvSpPr>
          <p:cNvPr id="3082" name="Text Box 30"/>
          <p:cNvSpPr txBox="1">
            <a:spLocks noChangeArrowheads="1"/>
          </p:cNvSpPr>
          <p:nvPr/>
        </p:nvSpPr>
        <p:spPr bwMode="auto">
          <a:xfrm>
            <a:off x="7689850" y="6608763"/>
            <a:ext cx="141446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>
                <a:solidFill>
                  <a:schemeClr val="bg2"/>
                </a:solidFill>
                <a:latin typeface="Arial" charset="0"/>
              </a:rPr>
              <a:t>From David Patterson</a:t>
            </a:r>
          </a:p>
        </p:txBody>
      </p:sp>
      <p:grpSp>
        <p:nvGrpSpPr>
          <p:cNvPr id="3083" name="Group 31"/>
          <p:cNvGrpSpPr>
            <a:grpSpLocks/>
          </p:cNvGrpSpPr>
          <p:nvPr/>
        </p:nvGrpSpPr>
        <p:grpSpPr bwMode="auto">
          <a:xfrm>
            <a:off x="7615238" y="1378939"/>
            <a:ext cx="1154112" cy="3425825"/>
            <a:chOff x="4797" y="610"/>
            <a:chExt cx="727" cy="2338"/>
          </a:xfrm>
        </p:grpSpPr>
        <p:sp>
          <p:nvSpPr>
            <p:cNvPr id="3088" name="Text Box 32"/>
            <p:cNvSpPr txBox="1">
              <a:spLocks noChangeArrowheads="1"/>
            </p:cNvSpPr>
            <p:nvPr/>
          </p:nvSpPr>
          <p:spPr bwMode="auto">
            <a:xfrm>
              <a:off x="4797" y="610"/>
              <a:ext cx="727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CC0000"/>
                  </a:solidFill>
                  <a:latin typeface="Arial" charset="0"/>
                  <a:cs typeface="Arial" charset="0"/>
                </a:rPr>
                <a:t>1,000,000,000</a:t>
              </a:r>
            </a:p>
          </p:txBody>
        </p:sp>
        <p:sp>
          <p:nvSpPr>
            <p:cNvPr id="3089" name="Text Box 33"/>
            <p:cNvSpPr txBox="1">
              <a:spLocks noChangeArrowheads="1"/>
            </p:cNvSpPr>
            <p:nvPr/>
          </p:nvSpPr>
          <p:spPr bwMode="auto">
            <a:xfrm>
              <a:off x="4797" y="2324"/>
              <a:ext cx="46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CC0000"/>
                  </a:solidFill>
                  <a:latin typeface="Arial" charset="0"/>
                  <a:cs typeface="Arial" charset="0"/>
                </a:rPr>
                <a:t>100,000</a:t>
              </a:r>
            </a:p>
          </p:txBody>
        </p:sp>
        <p:sp>
          <p:nvSpPr>
            <p:cNvPr id="3090" name="Text Box 34"/>
            <p:cNvSpPr txBox="1">
              <a:spLocks noChangeArrowheads="1"/>
            </p:cNvSpPr>
            <p:nvPr/>
          </p:nvSpPr>
          <p:spPr bwMode="auto">
            <a:xfrm>
              <a:off x="4797" y="2761"/>
              <a:ext cx="40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CC0000"/>
                  </a:solidFill>
                  <a:latin typeface="Arial" charset="0"/>
                  <a:cs typeface="Arial" charset="0"/>
                </a:rPr>
                <a:t>10,000</a:t>
              </a:r>
            </a:p>
          </p:txBody>
        </p:sp>
        <p:sp>
          <p:nvSpPr>
            <p:cNvPr id="3091" name="Text Box 35"/>
            <p:cNvSpPr txBox="1">
              <a:spLocks noChangeArrowheads="1"/>
            </p:cNvSpPr>
            <p:nvPr/>
          </p:nvSpPr>
          <p:spPr bwMode="auto">
            <a:xfrm>
              <a:off x="4797" y="1893"/>
              <a:ext cx="54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CC0000"/>
                  </a:solidFill>
                  <a:latin typeface="Arial" charset="0"/>
                  <a:cs typeface="Arial" charset="0"/>
                </a:rPr>
                <a:t>1,000,000</a:t>
              </a:r>
            </a:p>
          </p:txBody>
        </p:sp>
        <p:sp>
          <p:nvSpPr>
            <p:cNvPr id="3092" name="Text Box 36"/>
            <p:cNvSpPr txBox="1">
              <a:spLocks noChangeArrowheads="1"/>
            </p:cNvSpPr>
            <p:nvPr/>
          </p:nvSpPr>
          <p:spPr bwMode="auto">
            <a:xfrm>
              <a:off x="4797" y="1462"/>
              <a:ext cx="59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CC0000"/>
                  </a:solidFill>
                  <a:latin typeface="Arial" charset="0"/>
                  <a:cs typeface="Arial" charset="0"/>
                </a:rPr>
                <a:t>10,000,000</a:t>
              </a:r>
            </a:p>
          </p:txBody>
        </p:sp>
        <p:sp>
          <p:nvSpPr>
            <p:cNvPr id="3093" name="Text Box 37"/>
            <p:cNvSpPr txBox="1">
              <a:spLocks noChangeArrowheads="1"/>
            </p:cNvSpPr>
            <p:nvPr/>
          </p:nvSpPr>
          <p:spPr bwMode="auto">
            <a:xfrm>
              <a:off x="4797" y="1082"/>
              <a:ext cx="64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rgbClr val="CC0000"/>
                  </a:solidFill>
                  <a:latin typeface="Arial" charset="0"/>
                  <a:cs typeface="Arial" charset="0"/>
                </a:rPr>
                <a:t>100,000,000</a:t>
              </a:r>
            </a:p>
          </p:txBody>
        </p:sp>
      </p:grpSp>
      <p:sp>
        <p:nvSpPr>
          <p:cNvPr id="3084" name="Text Box 38"/>
          <p:cNvSpPr txBox="1">
            <a:spLocks noChangeArrowheads="1"/>
          </p:cNvSpPr>
          <p:nvPr/>
        </p:nvSpPr>
        <p:spPr bwMode="auto">
          <a:xfrm>
            <a:off x="1520825" y="1513877"/>
            <a:ext cx="3679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820738" eaLnBrk="0" hangingPunct="0"/>
            <a:r>
              <a:rPr lang="en-US" sz="1200" b="0">
                <a:solidFill>
                  <a:schemeClr val="bg2"/>
                </a:solidFill>
                <a:latin typeface="Times" pitchFamily="18" charset="0"/>
              </a:rPr>
              <a:t>From Hennessy and Patterson, </a:t>
            </a:r>
            <a:r>
              <a:rPr lang="en-US" sz="1200" b="0" i="1">
                <a:solidFill>
                  <a:schemeClr val="bg2"/>
                </a:solidFill>
                <a:latin typeface="Times" pitchFamily="18" charset="0"/>
              </a:rPr>
              <a:t>Computer Architecture: </a:t>
            </a:r>
            <a:br>
              <a:rPr lang="en-US" sz="1200" b="0" i="1">
                <a:solidFill>
                  <a:schemeClr val="bg2"/>
                </a:solidFill>
                <a:latin typeface="Times" pitchFamily="18" charset="0"/>
              </a:rPr>
            </a:br>
            <a:r>
              <a:rPr lang="en-US" sz="1200" b="0" i="1">
                <a:solidFill>
                  <a:schemeClr val="bg2"/>
                </a:solidFill>
                <a:latin typeface="Times" pitchFamily="18" charset="0"/>
              </a:rPr>
              <a:t>A Quantitative Approach</a:t>
            </a:r>
            <a:r>
              <a:rPr lang="en-US" sz="1200" b="0">
                <a:solidFill>
                  <a:schemeClr val="bg2"/>
                </a:solidFill>
                <a:latin typeface="Times" pitchFamily="18" charset="0"/>
              </a:rPr>
              <a:t>, 4th edition, 2006</a:t>
            </a:r>
          </a:p>
        </p:txBody>
      </p:sp>
      <p:sp>
        <p:nvSpPr>
          <p:cNvPr id="3085" name="Text Box 39"/>
          <p:cNvSpPr txBox="1">
            <a:spLocks noChangeArrowheads="1"/>
          </p:cNvSpPr>
          <p:nvPr/>
        </p:nvSpPr>
        <p:spPr bwMode="auto">
          <a:xfrm rot="5400000">
            <a:off x="7946232" y="3075183"/>
            <a:ext cx="16891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rgbClr val="CC0000"/>
                </a:solidFill>
                <a:latin typeface="Arial" charset="0"/>
              </a:rPr>
              <a:t>Number of Transistors</a:t>
            </a:r>
          </a:p>
        </p:txBody>
      </p:sp>
      <p:sp>
        <p:nvSpPr>
          <p:cNvPr id="2062" name="Rectangle 40"/>
          <p:cNvSpPr>
            <a:spLocks noChangeArrowheads="1"/>
          </p:cNvSpPr>
          <p:nvPr/>
        </p:nvSpPr>
        <p:spPr bwMode="auto">
          <a:xfrm>
            <a:off x="7723188" y="1481386"/>
            <a:ext cx="1279525" cy="3408363"/>
          </a:xfrm>
          <a:prstGeom prst="rect">
            <a:avLst/>
          </a:prstGeom>
          <a:gradFill rotWithShape="1">
            <a:gsLst>
              <a:gs pos="0">
                <a:schemeClr val="bg1">
                  <a:alpha val="56000"/>
                </a:schemeClr>
              </a:gs>
              <a:gs pos="100000">
                <a:srgbClr val="00006C">
                  <a:alpha val="60001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87" name="Freeform 41"/>
          <p:cNvSpPr>
            <a:spLocks/>
          </p:cNvSpPr>
          <p:nvPr/>
        </p:nvSpPr>
        <p:spPr bwMode="auto">
          <a:xfrm>
            <a:off x="5943600" y="2150464"/>
            <a:ext cx="1600200" cy="88900"/>
          </a:xfrm>
          <a:custGeom>
            <a:avLst/>
            <a:gdLst>
              <a:gd name="T0" fmla="*/ 0 w 1008"/>
              <a:gd name="T1" fmla="*/ 2147483647 h 56"/>
              <a:gd name="T2" fmla="*/ 2147483647 w 1008"/>
              <a:gd name="T3" fmla="*/ 2147483647 h 56"/>
              <a:gd name="T4" fmla="*/ 2147483647 w 1008"/>
              <a:gd name="T5" fmla="*/ 2147483647 h 56"/>
              <a:gd name="T6" fmla="*/ 0 60000 65536"/>
              <a:gd name="T7" fmla="*/ 0 60000 65536"/>
              <a:gd name="T8" fmla="*/ 0 60000 65536"/>
              <a:gd name="T9" fmla="*/ 0 w 1008"/>
              <a:gd name="T10" fmla="*/ 0 h 56"/>
              <a:gd name="T11" fmla="*/ 1008 w 1008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6">
                <a:moveTo>
                  <a:pt x="0" y="56"/>
                </a:moveTo>
                <a:cubicBezTo>
                  <a:pt x="84" y="36"/>
                  <a:pt x="168" y="16"/>
                  <a:pt x="336" y="8"/>
                </a:cubicBezTo>
                <a:cubicBezTo>
                  <a:pt x="504" y="0"/>
                  <a:pt x="756" y="4"/>
                  <a:pt x="1008" y="8"/>
                </a:cubicBezTo>
              </a:path>
            </a:pathLst>
          </a:custGeom>
          <a:noFill/>
          <a:ln w="28575">
            <a:solidFill>
              <a:srgbClr val="FFFF6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Recognizing FORALL Loops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Find data dependences in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pair of array acceses to the same array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If the first access has at least one dynamic instance (an iteration) in which it refers to a location in the array that the second access also refers to in at least one of the later dynamic instances (iterations).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Then there is a data dependence between the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(Note that same array can refer to itself – output dependences)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Loop-carried dependence: </a:t>
            </a:r>
            <a:br>
              <a:rPr lang="en-US" sz="2000" smtClean="0"/>
            </a:br>
            <a:r>
              <a:rPr lang="en-US" sz="2000" smtClean="0"/>
              <a:t>dependence that crosses a loop boundary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there are no loop carried dependences </a:t>
            </a:r>
            <a:r>
              <a:rPr lang="en-US" sz="2400" smtClean="0">
                <a:sym typeface="Wingdings" pitchFamily="2" charset="2"/>
              </a:rPr>
              <a:t> parallelizable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	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I: Distance Vector method</a:t>
            </a:r>
          </a:p>
          <a:p>
            <a:r>
              <a:rPr lang="en-US" smtClean="0"/>
              <a:t>II: Integer Programming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Method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</a:t>
            </a:r>
            <a:r>
              <a:rPr lang="en-US" baseline="30000" smtClean="0"/>
              <a:t>th</a:t>
            </a:r>
            <a:r>
              <a:rPr lang="en-US" smtClean="0"/>
              <a:t> loop is parallelizable for all dependence d = [d</a:t>
            </a:r>
            <a:r>
              <a:rPr lang="en-US" baseline="-25000" smtClean="0"/>
              <a:t>1</a:t>
            </a:r>
            <a:r>
              <a:rPr lang="en-US" smtClean="0"/>
              <a:t>,…,d</a:t>
            </a:r>
            <a:r>
              <a:rPr lang="en-US" baseline="-25000" smtClean="0"/>
              <a:t>i</a:t>
            </a:r>
            <a:r>
              <a:rPr lang="en-US" smtClean="0"/>
              <a:t>,..d</a:t>
            </a:r>
            <a:r>
              <a:rPr lang="en-US" baseline="-25000" smtClean="0"/>
              <a:t>n</a:t>
            </a:r>
            <a:r>
              <a:rPr lang="en-US" smtClean="0"/>
              <a:t>]</a:t>
            </a:r>
            <a:br>
              <a:rPr lang="en-US" smtClean="0"/>
            </a:br>
            <a:r>
              <a:rPr lang="en-US" smtClean="0"/>
              <a:t>either</a:t>
            </a:r>
            <a:br>
              <a:rPr lang="en-US" smtClean="0"/>
            </a:br>
            <a:r>
              <a:rPr lang="en-US" smtClean="0"/>
              <a:t>	one of d</a:t>
            </a:r>
            <a:r>
              <a:rPr lang="en-US" baseline="-25000" smtClean="0"/>
              <a:t>1</a:t>
            </a:r>
            <a:r>
              <a:rPr lang="en-US" smtClean="0"/>
              <a:t>,…,d</a:t>
            </a:r>
            <a:r>
              <a:rPr lang="en-US" baseline="-25000" smtClean="0"/>
              <a:t>i-1 </a:t>
            </a:r>
            <a:r>
              <a:rPr lang="en-US" smtClean="0"/>
              <a:t>is &gt; 0 </a:t>
            </a:r>
            <a:br>
              <a:rPr lang="en-US" smtClean="0"/>
            </a:br>
            <a:r>
              <a:rPr lang="en-US" smtClean="0"/>
              <a:t>or</a:t>
            </a:r>
            <a:br>
              <a:rPr lang="en-US" smtClean="0"/>
            </a:br>
            <a:r>
              <a:rPr lang="en-US" smtClean="0"/>
              <a:t>	all d</a:t>
            </a:r>
            <a:r>
              <a:rPr lang="en-US" baseline="-25000" smtClean="0"/>
              <a:t>1</a:t>
            </a:r>
            <a:r>
              <a:rPr lang="en-US" smtClean="0"/>
              <a:t>,…,d</a:t>
            </a:r>
            <a:r>
              <a:rPr lang="en-US" baseline="-25000" smtClean="0"/>
              <a:t>i </a:t>
            </a:r>
            <a:r>
              <a:rPr lang="en-US" smtClean="0"/>
              <a:t> = 0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the Loop Parallelizable?</a:t>
            </a:r>
          </a:p>
        </p:txBody>
      </p:sp>
      <p:sp>
        <p:nvSpPr>
          <p:cNvPr id="47" name="Rectangle 15"/>
          <p:cNvSpPr txBox="1">
            <a:spLocks noChangeArrowheads="1"/>
          </p:cNvSpPr>
          <p:nvPr/>
        </p:nvSpPr>
        <p:spPr bwMode="auto">
          <a:xfrm>
            <a:off x="5430567" y="5807075"/>
            <a:ext cx="436403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A[I] = A[0]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3606530" y="6143625"/>
            <a:ext cx="1876425" cy="111125"/>
            <a:chOff x="1233" y="964"/>
            <a:chExt cx="1182" cy="70"/>
          </a:xfrm>
        </p:grpSpPr>
        <p:sp>
          <p:nvSpPr>
            <p:cNvPr id="4152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3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59" name="AutoShape 103"/>
            <p:cNvCxnSpPr>
              <a:cxnSpLocks noChangeShapeType="1"/>
              <a:stCxn id="4153" idx="7"/>
              <a:endCxn id="4156" idx="1"/>
            </p:cNvCxnSpPr>
            <p:nvPr/>
          </p:nvCxnSpPr>
          <p:spPr bwMode="auto">
            <a:xfrm rot="5400000" flipH="1" flipV="1">
              <a:off x="1602" y="666"/>
              <a:ext cx="1" cy="616"/>
            </a:xfrm>
            <a:prstGeom prst="curvedConnector3">
              <a:avLst>
                <a:gd name="adj1" fmla="val 15420278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60" name="AutoShape 104"/>
            <p:cNvCxnSpPr>
              <a:cxnSpLocks noChangeShapeType="1"/>
              <a:stCxn id="4153" idx="7"/>
              <a:endCxn id="4158" idx="1"/>
            </p:cNvCxnSpPr>
            <p:nvPr/>
          </p:nvCxnSpPr>
          <p:spPr bwMode="auto">
            <a:xfrm rot="5400000" flipH="1" flipV="1">
              <a:off x="1824" y="444"/>
              <a:ext cx="1" cy="1061"/>
            </a:xfrm>
            <a:prstGeom prst="curvedConnector3">
              <a:avLst>
                <a:gd name="adj1" fmla="val 15420278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61" name="AutoShape 105"/>
            <p:cNvCxnSpPr>
              <a:cxnSpLocks noChangeShapeType="1"/>
              <a:stCxn id="4153" idx="7"/>
              <a:endCxn id="4157" idx="1"/>
            </p:cNvCxnSpPr>
            <p:nvPr/>
          </p:nvCxnSpPr>
          <p:spPr bwMode="auto">
            <a:xfrm rot="5400000" flipH="1" flipV="1">
              <a:off x="1713" y="555"/>
              <a:ext cx="1" cy="839"/>
            </a:xfrm>
            <a:prstGeom prst="curvedConnector3">
              <a:avLst>
                <a:gd name="adj1" fmla="val 15420278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62" name="AutoShape 106"/>
            <p:cNvCxnSpPr>
              <a:cxnSpLocks noChangeShapeType="1"/>
              <a:stCxn id="4153" idx="7"/>
              <a:endCxn id="4155" idx="1"/>
            </p:cNvCxnSpPr>
            <p:nvPr/>
          </p:nvCxnSpPr>
          <p:spPr bwMode="auto">
            <a:xfrm rot="5400000" flipV="1">
              <a:off x="1490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0" name="Rectangle 15"/>
          <p:cNvSpPr txBox="1">
            <a:spLocks noChangeArrowheads="1"/>
          </p:cNvSpPr>
          <p:nvPr/>
        </p:nvSpPr>
        <p:spPr bwMode="auto">
          <a:xfrm>
            <a:off x="5401992" y="2944813"/>
            <a:ext cx="43926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606530" y="3281363"/>
            <a:ext cx="1876425" cy="112712"/>
            <a:chOff x="1233" y="964"/>
            <a:chExt cx="1182" cy="71"/>
          </a:xfrm>
        </p:grpSpPr>
        <p:sp>
          <p:nvSpPr>
            <p:cNvPr id="4140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1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47" name="AutoShape 103"/>
            <p:cNvCxnSpPr>
              <a:cxnSpLocks noChangeShapeType="1"/>
              <a:stCxn id="4142" idx="5"/>
              <a:endCxn id="4143" idx="4"/>
            </p:cNvCxnSpPr>
            <p:nvPr/>
          </p:nvCxnSpPr>
          <p:spPr bwMode="auto">
            <a:xfrm rot="16200000" flipH="1">
              <a:off x="1610" y="930"/>
              <a:ext cx="10" cy="197"/>
            </a:xfrm>
            <a:prstGeom prst="curvedConnector3">
              <a:avLst>
                <a:gd name="adj1" fmla="val 1540000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48" name="AutoShape 104"/>
            <p:cNvCxnSpPr>
              <a:cxnSpLocks noChangeShapeType="1"/>
              <a:stCxn id="4143" idx="0"/>
              <a:endCxn id="4144" idx="0"/>
            </p:cNvCxnSpPr>
            <p:nvPr/>
          </p:nvCxnSpPr>
          <p:spPr bwMode="auto">
            <a:xfrm rot="5400000" flipV="1">
              <a:off x="1823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49" name="AutoShape 105"/>
            <p:cNvCxnSpPr>
              <a:cxnSpLocks noChangeShapeType="1"/>
              <a:stCxn id="4144" idx="4"/>
              <a:endCxn id="4145" idx="4"/>
            </p:cNvCxnSpPr>
            <p:nvPr/>
          </p:nvCxnSpPr>
          <p:spPr bwMode="auto">
            <a:xfrm rot="16200000" flipH="1">
              <a:off x="2046" y="923"/>
              <a:ext cx="1" cy="223"/>
            </a:xfrm>
            <a:prstGeom prst="curvedConnector3">
              <a:avLst>
                <a:gd name="adj1" fmla="val 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50" name="AutoShape 106"/>
            <p:cNvCxnSpPr>
              <a:cxnSpLocks noChangeShapeType="1"/>
              <a:stCxn id="4145" idx="0"/>
              <a:endCxn id="4146" idx="0"/>
            </p:cNvCxnSpPr>
            <p:nvPr/>
          </p:nvCxnSpPr>
          <p:spPr bwMode="auto">
            <a:xfrm rot="5400000" flipV="1">
              <a:off x="2268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51" name="AutoShape 107"/>
            <p:cNvCxnSpPr>
              <a:cxnSpLocks noChangeShapeType="1"/>
              <a:stCxn id="4141" idx="0"/>
              <a:endCxn id="4142" idx="0"/>
            </p:cNvCxnSpPr>
            <p:nvPr/>
          </p:nvCxnSpPr>
          <p:spPr bwMode="auto">
            <a:xfrm rot="5400000" flipV="1">
              <a:off x="1379" y="854"/>
              <a:ext cx="1" cy="222"/>
            </a:xfrm>
            <a:prstGeom prst="curvedConnector3">
              <a:avLst>
                <a:gd name="adj1" fmla="val -14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34" name="Rectangle 15"/>
          <p:cNvSpPr txBox="1">
            <a:spLocks noChangeArrowheads="1"/>
          </p:cNvSpPr>
          <p:nvPr/>
        </p:nvSpPr>
        <p:spPr bwMode="auto">
          <a:xfrm>
            <a:off x="5430567" y="4427538"/>
            <a:ext cx="436403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A[I] = A[I+2]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3606530" y="4764088"/>
            <a:ext cx="1876425" cy="111125"/>
            <a:chOff x="1233" y="964"/>
            <a:chExt cx="1182" cy="70"/>
          </a:xfrm>
        </p:grpSpPr>
        <p:sp>
          <p:nvSpPr>
            <p:cNvPr id="4129" name="Line 96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0" name="Oval 97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98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99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00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101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102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36" name="AutoShape 103"/>
            <p:cNvCxnSpPr>
              <a:cxnSpLocks noChangeShapeType="1"/>
              <a:stCxn id="4131" idx="7"/>
              <a:endCxn id="4133" idx="1"/>
            </p:cNvCxnSpPr>
            <p:nvPr/>
          </p:nvCxnSpPr>
          <p:spPr bwMode="auto">
            <a:xfrm rot="5400000" flipV="1">
              <a:off x="1712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37" name="AutoShape 104"/>
            <p:cNvCxnSpPr>
              <a:cxnSpLocks noChangeShapeType="1"/>
              <a:stCxn id="4133" idx="7"/>
              <a:endCxn id="4135" idx="1"/>
            </p:cNvCxnSpPr>
            <p:nvPr/>
          </p:nvCxnSpPr>
          <p:spPr bwMode="auto">
            <a:xfrm rot="5400000" flipV="1">
              <a:off x="2156" y="778"/>
              <a:ext cx="1" cy="394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38" name="AutoShape 105"/>
            <p:cNvCxnSpPr>
              <a:cxnSpLocks noChangeShapeType="1"/>
              <a:stCxn id="4132" idx="7"/>
              <a:endCxn id="4134" idx="1"/>
            </p:cNvCxnSpPr>
            <p:nvPr/>
          </p:nvCxnSpPr>
          <p:spPr bwMode="auto">
            <a:xfrm rot="5400000" flipV="1">
              <a:off x="1934" y="778"/>
              <a:ext cx="1" cy="394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39" name="AutoShape 106"/>
            <p:cNvCxnSpPr>
              <a:cxnSpLocks noChangeShapeType="1"/>
              <a:stCxn id="4130" idx="7"/>
              <a:endCxn id="4132" idx="1"/>
            </p:cNvCxnSpPr>
            <p:nvPr/>
          </p:nvCxnSpPr>
          <p:spPr bwMode="auto">
            <a:xfrm rot="5400000" flipV="1">
              <a:off x="1490" y="778"/>
              <a:ext cx="1" cy="393"/>
            </a:xfrm>
            <a:prstGeom prst="curvedConnector3">
              <a:avLst>
                <a:gd name="adj1" fmla="val -15400005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5371830" y="1465263"/>
            <a:ext cx="44227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CFFFF"/>
                </a:solidFill>
                <a:latin typeface="Courier New" pitchFamily="49" charset="0"/>
              </a:rPr>
              <a:t>	A[I]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rgbClr val="CCFFFF"/>
              </a:solidFill>
              <a:latin typeface="+mn-lt"/>
            </a:endParaRP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3606530" y="1801813"/>
            <a:ext cx="1876425" cy="111125"/>
            <a:chOff x="1233" y="964"/>
            <a:chExt cx="1182" cy="70"/>
          </a:xfrm>
        </p:grpSpPr>
        <p:sp>
          <p:nvSpPr>
            <p:cNvPr id="4116" name="Line 80"/>
            <p:cNvSpPr>
              <a:spLocks noChangeShapeType="1"/>
            </p:cNvSpPr>
            <p:nvPr/>
          </p:nvSpPr>
          <p:spPr bwMode="auto">
            <a:xfrm>
              <a:off x="1261" y="998"/>
              <a:ext cx="1118" cy="2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7" name="Oval 81"/>
            <p:cNvSpPr>
              <a:spLocks noChangeArrowheads="1"/>
            </p:cNvSpPr>
            <p:nvPr/>
          </p:nvSpPr>
          <p:spPr bwMode="auto">
            <a:xfrm>
              <a:off x="1233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82"/>
            <p:cNvSpPr>
              <a:spLocks noChangeArrowheads="1"/>
            </p:cNvSpPr>
            <p:nvPr/>
          </p:nvSpPr>
          <p:spPr bwMode="auto">
            <a:xfrm>
              <a:off x="1455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83"/>
            <p:cNvSpPr>
              <a:spLocks noChangeArrowheads="1"/>
            </p:cNvSpPr>
            <p:nvPr/>
          </p:nvSpPr>
          <p:spPr bwMode="auto">
            <a:xfrm>
              <a:off x="1677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84"/>
            <p:cNvSpPr>
              <a:spLocks noChangeArrowheads="1"/>
            </p:cNvSpPr>
            <p:nvPr/>
          </p:nvSpPr>
          <p:spPr bwMode="auto">
            <a:xfrm>
              <a:off x="1899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85"/>
            <p:cNvSpPr>
              <a:spLocks noChangeArrowheads="1"/>
            </p:cNvSpPr>
            <p:nvPr/>
          </p:nvSpPr>
          <p:spPr bwMode="auto">
            <a:xfrm>
              <a:off x="2122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86"/>
            <p:cNvSpPr>
              <a:spLocks noChangeArrowheads="1"/>
            </p:cNvSpPr>
            <p:nvPr/>
          </p:nvSpPr>
          <p:spPr bwMode="auto">
            <a:xfrm>
              <a:off x="2344" y="9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23" name="AutoShape 87"/>
            <p:cNvCxnSpPr>
              <a:cxnSpLocks noChangeShapeType="1"/>
              <a:stCxn id="4117" idx="2"/>
              <a:endCxn id="4117" idx="0"/>
            </p:cNvCxnSpPr>
            <p:nvPr/>
          </p:nvCxnSpPr>
          <p:spPr bwMode="auto">
            <a:xfrm rot="10800000" flipH="1">
              <a:off x="1233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4" name="AutoShape 88"/>
            <p:cNvCxnSpPr>
              <a:cxnSpLocks noChangeShapeType="1"/>
              <a:stCxn id="4119" idx="2"/>
              <a:endCxn id="4119" idx="0"/>
            </p:cNvCxnSpPr>
            <p:nvPr/>
          </p:nvCxnSpPr>
          <p:spPr bwMode="auto">
            <a:xfrm rot="10800000" flipH="1">
              <a:off x="1677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5" name="AutoShape 89"/>
            <p:cNvCxnSpPr>
              <a:cxnSpLocks noChangeShapeType="1"/>
              <a:stCxn id="4120" idx="2"/>
              <a:endCxn id="4120" idx="0"/>
            </p:cNvCxnSpPr>
            <p:nvPr/>
          </p:nvCxnSpPr>
          <p:spPr bwMode="auto">
            <a:xfrm rot="10800000" flipH="1">
              <a:off x="1899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6" name="AutoShape 90"/>
            <p:cNvCxnSpPr>
              <a:cxnSpLocks noChangeShapeType="1"/>
              <a:stCxn id="4121" idx="2"/>
              <a:endCxn id="4121" idx="0"/>
            </p:cNvCxnSpPr>
            <p:nvPr/>
          </p:nvCxnSpPr>
          <p:spPr bwMode="auto">
            <a:xfrm rot="10800000" flipH="1">
              <a:off x="2122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7" name="AutoShape 91"/>
            <p:cNvCxnSpPr>
              <a:cxnSpLocks noChangeShapeType="1"/>
              <a:stCxn id="4122" idx="2"/>
              <a:endCxn id="4122" idx="0"/>
            </p:cNvCxnSpPr>
            <p:nvPr/>
          </p:nvCxnSpPr>
          <p:spPr bwMode="auto">
            <a:xfrm rot="10800000" flipH="1">
              <a:off x="2344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4128" name="AutoShape 92"/>
            <p:cNvCxnSpPr>
              <a:cxnSpLocks noChangeShapeType="1"/>
              <a:stCxn id="4118" idx="2"/>
              <a:endCxn id="4118" idx="0"/>
            </p:cNvCxnSpPr>
            <p:nvPr/>
          </p:nvCxnSpPr>
          <p:spPr bwMode="auto">
            <a:xfrm rot="10800000" flipH="1">
              <a:off x="1455" y="964"/>
              <a:ext cx="36" cy="35"/>
            </a:xfrm>
            <a:prstGeom prst="curvedConnector4">
              <a:avLst>
                <a:gd name="adj1" fmla="val -400000"/>
                <a:gd name="adj2" fmla="val 511431"/>
              </a:avLst>
            </a:prstGeom>
            <a:noFill/>
            <a:ln w="38100" cap="sq">
              <a:solidFill>
                <a:srgbClr val="FF5050"/>
              </a:solidFill>
              <a:miter lim="800000"/>
              <a:headEnd type="none" w="sm" len="sm"/>
              <a:tailEnd type="triangle" w="sm" len="sm"/>
            </a:ln>
          </p:spPr>
        </p:cxnSp>
      </p:grp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60347"/>
              </p:ext>
            </p:extLst>
          </p:nvPr>
        </p:nvGraphicFramePr>
        <p:xfrm>
          <a:off x="387080" y="1619250"/>
          <a:ext cx="1028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2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80" y="1619250"/>
                        <a:ext cx="1028700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75899"/>
              </p:ext>
            </p:extLst>
          </p:nvPr>
        </p:nvGraphicFramePr>
        <p:xfrm>
          <a:off x="387080" y="2990850"/>
          <a:ext cx="976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3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80" y="2990850"/>
                        <a:ext cx="976312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121"/>
              </p:ext>
            </p:extLst>
          </p:nvPr>
        </p:nvGraphicFramePr>
        <p:xfrm>
          <a:off x="387080" y="4456113"/>
          <a:ext cx="1028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4" name="Equation" r:id="rId7" imgW="495000" imgH="215640" progId="Equation.3">
                  <p:embed/>
                </p:oleObj>
              </mc:Choice>
              <mc:Fallback>
                <p:oleObj name="Equation" r:id="rId7" imgW="4950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80" y="4456113"/>
                        <a:ext cx="1028700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70755"/>
              </p:ext>
            </p:extLst>
          </p:nvPr>
        </p:nvGraphicFramePr>
        <p:xfrm>
          <a:off x="387080" y="5897563"/>
          <a:ext cx="787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5" name="Equation" r:id="rId9" imgW="482400" imgH="215640" progId="Equation.3">
                  <p:embed/>
                </p:oleObj>
              </mc:Choice>
              <mc:Fallback>
                <p:oleObj name="Equation" r:id="rId9" imgW="482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80" y="5897563"/>
                        <a:ext cx="787400" cy="434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146030" y="1619250"/>
            <a:ext cx="7096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203180" y="2992438"/>
            <a:ext cx="5953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203180" y="4449763"/>
            <a:ext cx="5953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03180" y="5894388"/>
            <a:ext cx="5953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 the Loops Parallelizable?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933950" cy="5181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A[I, J-1] + 1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A[I+1, J] + 1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97538" y="1720850"/>
            <a:ext cx="1876425" cy="1857375"/>
            <a:chOff x="3624" y="904"/>
            <a:chExt cx="1182" cy="1170"/>
          </a:xfrm>
        </p:grpSpPr>
        <p:sp>
          <p:nvSpPr>
            <p:cNvPr id="5274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5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6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7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8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9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0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1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2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3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5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6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7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8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9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0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1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2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3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5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6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7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8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9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0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1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2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3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6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8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9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0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1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2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3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6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7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8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9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0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1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2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3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4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Line 66"/>
          <p:cNvSpPr>
            <a:spLocks noChangeShapeType="1"/>
          </p:cNvSpPr>
          <p:nvPr/>
        </p:nvSpPr>
        <p:spPr bwMode="auto">
          <a:xfrm>
            <a:off x="5802313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Text Box 67"/>
          <p:cNvSpPr txBox="1">
            <a:spLocks noChangeArrowheads="1"/>
          </p:cNvSpPr>
          <p:nvPr/>
        </p:nvSpPr>
        <p:spPr bwMode="auto">
          <a:xfrm>
            <a:off x="6443663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5130" name="Line 68"/>
          <p:cNvSpPr>
            <a:spLocks noChangeShapeType="1"/>
          </p:cNvSpPr>
          <p:nvPr/>
        </p:nvSpPr>
        <p:spPr bwMode="auto">
          <a:xfrm rot="5400000">
            <a:off x="5184775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1" name="Text Box 69"/>
          <p:cNvSpPr txBox="1">
            <a:spLocks noChangeArrowheads="1"/>
          </p:cNvSpPr>
          <p:nvPr/>
        </p:nvSpPr>
        <p:spPr bwMode="auto">
          <a:xfrm>
            <a:off x="5340350" y="2379663"/>
            <a:ext cx="3254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811838" y="1776413"/>
            <a:ext cx="1644650" cy="1752600"/>
            <a:chOff x="3696" y="939"/>
            <a:chExt cx="1036" cy="1104"/>
          </a:xfrm>
        </p:grpSpPr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3696" y="939"/>
              <a:ext cx="1036" cy="1"/>
              <a:chOff x="3696" y="939"/>
              <a:chExt cx="1036" cy="1"/>
            </a:xfrm>
          </p:grpSpPr>
          <p:sp>
            <p:nvSpPr>
              <p:cNvPr id="5269" name="Line 72"/>
              <p:cNvSpPr>
                <a:spLocks noChangeShapeType="1"/>
              </p:cNvSpPr>
              <p:nvPr/>
            </p:nvSpPr>
            <p:spPr bwMode="auto">
              <a:xfrm>
                <a:off x="3696" y="939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70" name="Line 73"/>
              <p:cNvSpPr>
                <a:spLocks noChangeShapeType="1"/>
              </p:cNvSpPr>
              <p:nvPr/>
            </p:nvSpPr>
            <p:spPr bwMode="auto">
              <a:xfrm>
                <a:off x="3918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71" name="Line 74"/>
              <p:cNvSpPr>
                <a:spLocks noChangeShapeType="1"/>
              </p:cNvSpPr>
              <p:nvPr/>
            </p:nvSpPr>
            <p:spPr bwMode="auto">
              <a:xfrm>
                <a:off x="4140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72" name="Line 75"/>
              <p:cNvSpPr>
                <a:spLocks noChangeShapeType="1"/>
              </p:cNvSpPr>
              <p:nvPr/>
            </p:nvSpPr>
            <p:spPr bwMode="auto">
              <a:xfrm>
                <a:off x="4362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73" name="Line 76"/>
              <p:cNvSpPr>
                <a:spLocks noChangeShapeType="1"/>
              </p:cNvSpPr>
              <p:nvPr/>
            </p:nvSpPr>
            <p:spPr bwMode="auto">
              <a:xfrm>
                <a:off x="4585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3696" y="1159"/>
              <a:ext cx="1036" cy="1"/>
              <a:chOff x="3697" y="1033"/>
              <a:chExt cx="1036" cy="1"/>
            </a:xfrm>
          </p:grpSpPr>
          <p:sp>
            <p:nvSpPr>
              <p:cNvPr id="5264" name="Line 78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5" name="Line 79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6" name="Line 80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7" name="Line 81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8" name="Line 82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3696" y="1380"/>
              <a:ext cx="1036" cy="1"/>
              <a:chOff x="3697" y="1033"/>
              <a:chExt cx="1036" cy="1"/>
            </a:xfrm>
          </p:grpSpPr>
          <p:sp>
            <p:nvSpPr>
              <p:cNvPr id="5259" name="Line 84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0" name="Line 85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1" name="Line 86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2" name="Line 87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63" name="Line 88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3696" y="1600"/>
              <a:ext cx="1036" cy="1"/>
              <a:chOff x="3697" y="1033"/>
              <a:chExt cx="1036" cy="1"/>
            </a:xfrm>
          </p:grpSpPr>
          <p:sp>
            <p:nvSpPr>
              <p:cNvPr id="5254" name="Line 90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5" name="Line 91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6" name="Line 92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7" name="Line 93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8" name="Line 94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95"/>
            <p:cNvGrpSpPr>
              <a:grpSpLocks/>
            </p:cNvGrpSpPr>
            <p:nvPr/>
          </p:nvGrpSpPr>
          <p:grpSpPr bwMode="auto">
            <a:xfrm>
              <a:off x="3696" y="1821"/>
              <a:ext cx="1036" cy="1"/>
              <a:chOff x="3697" y="1033"/>
              <a:chExt cx="1036" cy="1"/>
            </a:xfrm>
          </p:grpSpPr>
          <p:sp>
            <p:nvSpPr>
              <p:cNvPr id="5249" name="Line 96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0" name="Line 97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1" name="Line 98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2" name="Line 99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53" name="Line 100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3696" y="2042"/>
              <a:ext cx="1036" cy="1"/>
              <a:chOff x="3697" y="1033"/>
              <a:chExt cx="1036" cy="1"/>
            </a:xfrm>
          </p:grpSpPr>
          <p:sp>
            <p:nvSpPr>
              <p:cNvPr id="5244" name="Line 102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45" name="Line 103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46" name="Line 104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47" name="Line 105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48" name="Line 106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5695950" y="4473575"/>
            <a:ext cx="1876425" cy="1857375"/>
            <a:chOff x="3624" y="904"/>
            <a:chExt cx="1182" cy="1170"/>
          </a:xfrm>
        </p:grpSpPr>
        <p:sp>
          <p:nvSpPr>
            <p:cNvPr id="5177" name="Rectangle 108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Rectangle 109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110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Rectangle 111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Rectangle 112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Rectangle 113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114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Rectangle 115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Rectangle 116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117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Rectangle 118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Rectangle 119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Rectangle 120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Rectangle 121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Rectangle 122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Rectangle 123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124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Rectangle 125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126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127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128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Rectangle 129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Rectangle 130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Rectangle 131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Rectangle 132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Oval 133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Oval 134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Oval 135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Oval 136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Oval 137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Oval 138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Oval 139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Oval 140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Oval 141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Oval 142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Oval 143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Oval 144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Oval 145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Oval 146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Oval 147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7" name="Oval 148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Oval 149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Oval 150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Oval 151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Oval 152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Oval 153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Oval 154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Oval 155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" name="Oval 156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Oval 157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" name="Oval 158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Oval 159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Oval 160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Oval 161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Oval 162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Oval 163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Oval 164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Oval 165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Oval 166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Oval 167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" name="Oval 168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4" name="Line 169"/>
          <p:cNvSpPr>
            <a:spLocks noChangeShapeType="1"/>
          </p:cNvSpPr>
          <p:nvPr/>
        </p:nvSpPr>
        <p:spPr bwMode="auto">
          <a:xfrm>
            <a:off x="5800725" y="42957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5" name="Text Box 170"/>
          <p:cNvSpPr txBox="1">
            <a:spLocks noChangeArrowheads="1"/>
          </p:cNvSpPr>
          <p:nvPr/>
        </p:nvSpPr>
        <p:spPr bwMode="auto">
          <a:xfrm>
            <a:off x="6442075" y="41021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5136" name="Line 171"/>
          <p:cNvSpPr>
            <a:spLocks noChangeShapeType="1"/>
          </p:cNvSpPr>
          <p:nvPr/>
        </p:nvSpPr>
        <p:spPr bwMode="auto">
          <a:xfrm rot="5400000">
            <a:off x="5183188" y="48593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7" name="Text Box 172"/>
          <p:cNvSpPr txBox="1">
            <a:spLocks noChangeArrowheads="1"/>
          </p:cNvSpPr>
          <p:nvPr/>
        </p:nvSpPr>
        <p:spPr bwMode="auto">
          <a:xfrm>
            <a:off x="5338763" y="5132388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11" name="Group 173"/>
          <p:cNvGrpSpPr>
            <a:grpSpLocks/>
          </p:cNvGrpSpPr>
          <p:nvPr/>
        </p:nvGrpSpPr>
        <p:grpSpPr bwMode="auto">
          <a:xfrm rot="5400000">
            <a:off x="5814219" y="4525169"/>
            <a:ext cx="1644650" cy="1760538"/>
            <a:chOff x="3696" y="939"/>
            <a:chExt cx="1036" cy="1104"/>
          </a:xfrm>
        </p:grpSpPr>
        <p:grpSp>
          <p:nvGrpSpPr>
            <p:cNvPr id="12" name="Group 174"/>
            <p:cNvGrpSpPr>
              <a:grpSpLocks/>
            </p:cNvGrpSpPr>
            <p:nvPr/>
          </p:nvGrpSpPr>
          <p:grpSpPr bwMode="auto">
            <a:xfrm>
              <a:off x="3696" y="939"/>
              <a:ext cx="1036" cy="1"/>
              <a:chOff x="3696" y="939"/>
              <a:chExt cx="1036" cy="1"/>
            </a:xfrm>
          </p:grpSpPr>
          <p:sp>
            <p:nvSpPr>
              <p:cNvPr id="5172" name="Line 175"/>
              <p:cNvSpPr>
                <a:spLocks noChangeShapeType="1"/>
              </p:cNvSpPr>
              <p:nvPr/>
            </p:nvSpPr>
            <p:spPr bwMode="auto">
              <a:xfrm>
                <a:off x="3696" y="939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73" name="Line 176"/>
              <p:cNvSpPr>
                <a:spLocks noChangeShapeType="1"/>
              </p:cNvSpPr>
              <p:nvPr/>
            </p:nvSpPr>
            <p:spPr bwMode="auto">
              <a:xfrm>
                <a:off x="3918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74" name="Line 177"/>
              <p:cNvSpPr>
                <a:spLocks noChangeShapeType="1"/>
              </p:cNvSpPr>
              <p:nvPr/>
            </p:nvSpPr>
            <p:spPr bwMode="auto">
              <a:xfrm>
                <a:off x="4140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75" name="Line 178"/>
              <p:cNvSpPr>
                <a:spLocks noChangeShapeType="1"/>
              </p:cNvSpPr>
              <p:nvPr/>
            </p:nvSpPr>
            <p:spPr bwMode="auto">
              <a:xfrm>
                <a:off x="4362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76" name="Line 179"/>
              <p:cNvSpPr>
                <a:spLocks noChangeShapeType="1"/>
              </p:cNvSpPr>
              <p:nvPr/>
            </p:nvSpPr>
            <p:spPr bwMode="auto">
              <a:xfrm>
                <a:off x="4585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180"/>
            <p:cNvGrpSpPr>
              <a:grpSpLocks/>
            </p:cNvGrpSpPr>
            <p:nvPr/>
          </p:nvGrpSpPr>
          <p:grpSpPr bwMode="auto">
            <a:xfrm>
              <a:off x="3696" y="1159"/>
              <a:ext cx="1036" cy="1"/>
              <a:chOff x="3697" y="1033"/>
              <a:chExt cx="1036" cy="1"/>
            </a:xfrm>
          </p:grpSpPr>
          <p:sp>
            <p:nvSpPr>
              <p:cNvPr id="5167" name="Line 181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8" name="Line 182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9" name="Line 183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70" name="Line 184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71" name="Line 185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86"/>
            <p:cNvGrpSpPr>
              <a:grpSpLocks/>
            </p:cNvGrpSpPr>
            <p:nvPr/>
          </p:nvGrpSpPr>
          <p:grpSpPr bwMode="auto">
            <a:xfrm>
              <a:off x="3696" y="1380"/>
              <a:ext cx="1036" cy="1"/>
              <a:chOff x="3697" y="1033"/>
              <a:chExt cx="1036" cy="1"/>
            </a:xfrm>
          </p:grpSpPr>
          <p:sp>
            <p:nvSpPr>
              <p:cNvPr id="5162" name="Line 187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3" name="Line 188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4" name="Line 189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5" name="Line 190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6" name="Line 191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92"/>
            <p:cNvGrpSpPr>
              <a:grpSpLocks/>
            </p:cNvGrpSpPr>
            <p:nvPr/>
          </p:nvGrpSpPr>
          <p:grpSpPr bwMode="auto">
            <a:xfrm>
              <a:off x="3696" y="1600"/>
              <a:ext cx="1036" cy="1"/>
              <a:chOff x="3697" y="1033"/>
              <a:chExt cx="1036" cy="1"/>
            </a:xfrm>
          </p:grpSpPr>
          <p:sp>
            <p:nvSpPr>
              <p:cNvPr id="5157" name="Line 193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8" name="Line 194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9" name="Line 195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0" name="Line 196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1" name="Line 197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98"/>
            <p:cNvGrpSpPr>
              <a:grpSpLocks/>
            </p:cNvGrpSpPr>
            <p:nvPr/>
          </p:nvGrpSpPr>
          <p:grpSpPr bwMode="auto">
            <a:xfrm>
              <a:off x="3696" y="1821"/>
              <a:ext cx="1036" cy="1"/>
              <a:chOff x="3697" y="1033"/>
              <a:chExt cx="1036" cy="1"/>
            </a:xfrm>
          </p:grpSpPr>
          <p:sp>
            <p:nvSpPr>
              <p:cNvPr id="5152" name="Line 199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3" name="Line 200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4" name="Line 201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5" name="Line 202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6" name="Line 203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204"/>
            <p:cNvGrpSpPr>
              <a:grpSpLocks/>
            </p:cNvGrpSpPr>
            <p:nvPr/>
          </p:nvGrpSpPr>
          <p:grpSpPr bwMode="auto">
            <a:xfrm>
              <a:off x="3696" y="2042"/>
              <a:ext cx="1036" cy="1"/>
              <a:chOff x="3697" y="1033"/>
              <a:chExt cx="1036" cy="1"/>
            </a:xfrm>
          </p:grpSpPr>
          <p:sp>
            <p:nvSpPr>
              <p:cNvPr id="5147" name="Line 205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8" name="Line 206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9" name="Line 207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0" name="Line 208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51" name="Line 209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5625" y="2954338"/>
          <a:ext cx="1133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Equation" r:id="rId3" imgW="545760" imgH="457200" progId="Equation.3">
                  <p:embed/>
                </p:oleObj>
              </mc:Choice>
              <mc:Fallback>
                <p:oleObj name="Equation" r:id="rId3" imgW="545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954338"/>
                        <a:ext cx="113347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09588" y="5646738"/>
          <a:ext cx="1133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Equation" r:id="rId5" imgW="545760" imgH="457200" progId="Equation.3">
                  <p:embed/>
                </p:oleObj>
              </mc:Choice>
              <mc:Fallback>
                <p:oleObj name="Equation" r:id="rId5" imgW="545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5646738"/>
                        <a:ext cx="113347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1916113" y="3028950"/>
            <a:ext cx="7096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  <a:p>
            <a:r>
              <a:rPr lang="en-US"/>
              <a:t>No</a:t>
            </a:r>
          </a:p>
        </p:txBody>
      </p: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1895475" y="5778500"/>
            <a:ext cx="7080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  <a:p>
            <a:r>
              <a:rPr lang="en-US"/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 the Loops Parallelizable?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265738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A[I, J] = A[I-1, J+1]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 J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B[I] = B[I-1] + 1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86475" y="1720850"/>
            <a:ext cx="1876425" cy="1857375"/>
            <a:chOff x="3624" y="904"/>
            <a:chExt cx="1182" cy="1170"/>
          </a:xfrm>
        </p:grpSpPr>
        <p:sp>
          <p:nvSpPr>
            <p:cNvPr id="6281" name="Rectangle 5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2" name="Rectangle 6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3" name="Rectangle 7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4" name="Rectangle 8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5" name="Rectangle 9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6" name="Rectangle 10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" name="Rectangle 11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" name="Rectangle 12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9" name="Rectangle 13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0" name="Rectangle 14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1" name="Rectangle 15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2" name="Rectangle 16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3" name="Rectangle 17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4" name="Rectangle 18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5" name="Rectangle 19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6" name="Rectangle 20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" name="Rectangle 21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" name="Rectangle 22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9" name="Rectangle 23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0" name="Rectangle 24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1" name="Rectangle 25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2" name="Rectangle 26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3" name="Rectangle 27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4" name="Rectangle 28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5" name="Rectangle 29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6" name="Oval 30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7" name="Oval 31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" name="Oval 32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9" name="Oval 33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0" name="Oval 34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1" name="Oval 35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2" name="Oval 36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3" name="Oval 37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4" name="Oval 38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5" name="Oval 39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6" name="Oval 40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7" name="Oval 41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" name="Oval 42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9" name="Oval 43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0" name="Oval 44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1" name="Oval 45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2" name="Oval 46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3" name="Oval 47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4" name="Oval 48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5" name="Oval 49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6" name="Oval 50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7" name="Oval 51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" name="Oval 52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9" name="Oval 53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0" name="Oval 54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1" name="Oval 55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2" name="Oval 56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3" name="Oval 57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4" name="Oval 58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5" name="Oval 59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6" name="Oval 60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7" name="Oval 61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" name="Oval 62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" name="Oval 63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0" name="Oval 64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" name="Oval 65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Line 66"/>
          <p:cNvSpPr>
            <a:spLocks noChangeShapeType="1"/>
          </p:cNvSpPr>
          <p:nvPr/>
        </p:nvSpPr>
        <p:spPr bwMode="auto">
          <a:xfrm>
            <a:off x="6191250" y="154305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3" name="Text Box 67"/>
          <p:cNvSpPr txBox="1">
            <a:spLocks noChangeArrowheads="1"/>
          </p:cNvSpPr>
          <p:nvPr/>
        </p:nvSpPr>
        <p:spPr bwMode="auto">
          <a:xfrm>
            <a:off x="6832600" y="1349375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154" name="Line 68"/>
          <p:cNvSpPr>
            <a:spLocks noChangeShapeType="1"/>
          </p:cNvSpPr>
          <p:nvPr/>
        </p:nvSpPr>
        <p:spPr bwMode="auto">
          <a:xfrm rot="5400000">
            <a:off x="5573713" y="210661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5" name="Text Box 69"/>
          <p:cNvSpPr txBox="1">
            <a:spLocks noChangeArrowheads="1"/>
          </p:cNvSpPr>
          <p:nvPr/>
        </p:nvSpPr>
        <p:spPr bwMode="auto">
          <a:xfrm>
            <a:off x="5729288" y="23796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084888" y="4473575"/>
            <a:ext cx="1876425" cy="1857375"/>
            <a:chOff x="3624" y="904"/>
            <a:chExt cx="1182" cy="1170"/>
          </a:xfrm>
        </p:grpSpPr>
        <p:sp>
          <p:nvSpPr>
            <p:cNvPr id="6220" name="Rectangle 71"/>
            <p:cNvSpPr>
              <a:spLocks noChangeArrowheads="1"/>
            </p:cNvSpPr>
            <p:nvPr/>
          </p:nvSpPr>
          <p:spPr bwMode="auto">
            <a:xfrm>
              <a:off x="3661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Rectangle 72"/>
            <p:cNvSpPr>
              <a:spLocks noChangeArrowheads="1"/>
            </p:cNvSpPr>
            <p:nvPr/>
          </p:nvSpPr>
          <p:spPr bwMode="auto">
            <a:xfrm>
              <a:off x="3884" y="941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Rectangle 73"/>
            <p:cNvSpPr>
              <a:spLocks noChangeArrowheads="1"/>
            </p:cNvSpPr>
            <p:nvPr/>
          </p:nvSpPr>
          <p:spPr bwMode="auto">
            <a:xfrm>
              <a:off x="4106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Rectangle 74"/>
            <p:cNvSpPr>
              <a:spLocks noChangeArrowheads="1"/>
            </p:cNvSpPr>
            <p:nvPr/>
          </p:nvSpPr>
          <p:spPr bwMode="auto">
            <a:xfrm>
              <a:off x="4329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Rectangle 75"/>
            <p:cNvSpPr>
              <a:spLocks noChangeArrowheads="1"/>
            </p:cNvSpPr>
            <p:nvPr/>
          </p:nvSpPr>
          <p:spPr bwMode="auto">
            <a:xfrm>
              <a:off x="4552" y="941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Rectangle 76"/>
            <p:cNvSpPr>
              <a:spLocks noChangeArrowheads="1"/>
            </p:cNvSpPr>
            <p:nvPr/>
          </p:nvSpPr>
          <p:spPr bwMode="auto">
            <a:xfrm>
              <a:off x="3661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Rectangle 77"/>
            <p:cNvSpPr>
              <a:spLocks noChangeArrowheads="1"/>
            </p:cNvSpPr>
            <p:nvPr/>
          </p:nvSpPr>
          <p:spPr bwMode="auto">
            <a:xfrm>
              <a:off x="3884" y="1162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Rectangle 78"/>
            <p:cNvSpPr>
              <a:spLocks noChangeArrowheads="1"/>
            </p:cNvSpPr>
            <p:nvPr/>
          </p:nvSpPr>
          <p:spPr bwMode="auto">
            <a:xfrm>
              <a:off x="4106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Rectangle 79"/>
            <p:cNvSpPr>
              <a:spLocks noChangeArrowheads="1"/>
            </p:cNvSpPr>
            <p:nvPr/>
          </p:nvSpPr>
          <p:spPr bwMode="auto">
            <a:xfrm>
              <a:off x="4329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Rectangle 80"/>
            <p:cNvSpPr>
              <a:spLocks noChangeArrowheads="1"/>
            </p:cNvSpPr>
            <p:nvPr/>
          </p:nvSpPr>
          <p:spPr bwMode="auto">
            <a:xfrm>
              <a:off x="4552" y="1162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Rectangle 81"/>
            <p:cNvSpPr>
              <a:spLocks noChangeArrowheads="1"/>
            </p:cNvSpPr>
            <p:nvPr/>
          </p:nvSpPr>
          <p:spPr bwMode="auto">
            <a:xfrm>
              <a:off x="3661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Rectangle 82"/>
            <p:cNvSpPr>
              <a:spLocks noChangeArrowheads="1"/>
            </p:cNvSpPr>
            <p:nvPr/>
          </p:nvSpPr>
          <p:spPr bwMode="auto">
            <a:xfrm>
              <a:off x="3884" y="1382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Rectangle 83"/>
            <p:cNvSpPr>
              <a:spLocks noChangeArrowheads="1"/>
            </p:cNvSpPr>
            <p:nvPr/>
          </p:nvSpPr>
          <p:spPr bwMode="auto">
            <a:xfrm>
              <a:off x="4106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Rectangle 84"/>
            <p:cNvSpPr>
              <a:spLocks noChangeArrowheads="1"/>
            </p:cNvSpPr>
            <p:nvPr/>
          </p:nvSpPr>
          <p:spPr bwMode="auto">
            <a:xfrm>
              <a:off x="4329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Rectangle 85"/>
            <p:cNvSpPr>
              <a:spLocks noChangeArrowheads="1"/>
            </p:cNvSpPr>
            <p:nvPr/>
          </p:nvSpPr>
          <p:spPr bwMode="auto">
            <a:xfrm>
              <a:off x="4552" y="1382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Rectangle 86"/>
            <p:cNvSpPr>
              <a:spLocks noChangeArrowheads="1"/>
            </p:cNvSpPr>
            <p:nvPr/>
          </p:nvSpPr>
          <p:spPr bwMode="auto">
            <a:xfrm>
              <a:off x="3661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Rectangle 87"/>
            <p:cNvSpPr>
              <a:spLocks noChangeArrowheads="1"/>
            </p:cNvSpPr>
            <p:nvPr/>
          </p:nvSpPr>
          <p:spPr bwMode="auto">
            <a:xfrm>
              <a:off x="3884" y="1603"/>
              <a:ext cx="22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7" name="Rectangle 88"/>
            <p:cNvSpPr>
              <a:spLocks noChangeArrowheads="1"/>
            </p:cNvSpPr>
            <p:nvPr/>
          </p:nvSpPr>
          <p:spPr bwMode="auto">
            <a:xfrm>
              <a:off x="4106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8" name="Rectangle 89"/>
            <p:cNvSpPr>
              <a:spLocks noChangeArrowheads="1"/>
            </p:cNvSpPr>
            <p:nvPr/>
          </p:nvSpPr>
          <p:spPr bwMode="auto">
            <a:xfrm>
              <a:off x="4329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9" name="Rectangle 90"/>
            <p:cNvSpPr>
              <a:spLocks noChangeArrowheads="1"/>
            </p:cNvSpPr>
            <p:nvPr/>
          </p:nvSpPr>
          <p:spPr bwMode="auto">
            <a:xfrm>
              <a:off x="4552" y="1603"/>
              <a:ext cx="223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0" name="Rectangle 91"/>
            <p:cNvSpPr>
              <a:spLocks noChangeArrowheads="1"/>
            </p:cNvSpPr>
            <p:nvPr/>
          </p:nvSpPr>
          <p:spPr bwMode="auto">
            <a:xfrm>
              <a:off x="3661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1" name="Rectangle 92"/>
            <p:cNvSpPr>
              <a:spLocks noChangeArrowheads="1"/>
            </p:cNvSpPr>
            <p:nvPr/>
          </p:nvSpPr>
          <p:spPr bwMode="auto">
            <a:xfrm>
              <a:off x="3884" y="1823"/>
              <a:ext cx="222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2" name="Rectangle 93"/>
            <p:cNvSpPr>
              <a:spLocks noChangeArrowheads="1"/>
            </p:cNvSpPr>
            <p:nvPr/>
          </p:nvSpPr>
          <p:spPr bwMode="auto">
            <a:xfrm>
              <a:off x="4106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Rectangle 94"/>
            <p:cNvSpPr>
              <a:spLocks noChangeArrowheads="1"/>
            </p:cNvSpPr>
            <p:nvPr/>
          </p:nvSpPr>
          <p:spPr bwMode="auto">
            <a:xfrm>
              <a:off x="4329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Rectangle 95"/>
            <p:cNvSpPr>
              <a:spLocks noChangeArrowheads="1"/>
            </p:cNvSpPr>
            <p:nvPr/>
          </p:nvSpPr>
          <p:spPr bwMode="auto">
            <a:xfrm>
              <a:off x="4552" y="1823"/>
              <a:ext cx="223" cy="22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Oval 96"/>
            <p:cNvSpPr>
              <a:spLocks noChangeArrowheads="1"/>
            </p:cNvSpPr>
            <p:nvPr/>
          </p:nvSpPr>
          <p:spPr bwMode="auto">
            <a:xfrm>
              <a:off x="3624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" name="Oval 97"/>
            <p:cNvSpPr>
              <a:spLocks noChangeArrowheads="1"/>
            </p:cNvSpPr>
            <p:nvPr/>
          </p:nvSpPr>
          <p:spPr bwMode="auto">
            <a:xfrm>
              <a:off x="3846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Oval 98"/>
            <p:cNvSpPr>
              <a:spLocks noChangeArrowheads="1"/>
            </p:cNvSpPr>
            <p:nvPr/>
          </p:nvSpPr>
          <p:spPr bwMode="auto">
            <a:xfrm>
              <a:off x="4068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Oval 99"/>
            <p:cNvSpPr>
              <a:spLocks noChangeArrowheads="1"/>
            </p:cNvSpPr>
            <p:nvPr/>
          </p:nvSpPr>
          <p:spPr bwMode="auto">
            <a:xfrm>
              <a:off x="4290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Oval 100"/>
            <p:cNvSpPr>
              <a:spLocks noChangeArrowheads="1"/>
            </p:cNvSpPr>
            <p:nvPr/>
          </p:nvSpPr>
          <p:spPr bwMode="auto">
            <a:xfrm>
              <a:off x="4513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Oval 101"/>
            <p:cNvSpPr>
              <a:spLocks noChangeArrowheads="1"/>
            </p:cNvSpPr>
            <p:nvPr/>
          </p:nvSpPr>
          <p:spPr bwMode="auto">
            <a:xfrm>
              <a:off x="4735" y="9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Oval 102"/>
            <p:cNvSpPr>
              <a:spLocks noChangeArrowheads="1"/>
            </p:cNvSpPr>
            <p:nvPr/>
          </p:nvSpPr>
          <p:spPr bwMode="auto">
            <a:xfrm>
              <a:off x="3624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Oval 103"/>
            <p:cNvSpPr>
              <a:spLocks noChangeArrowheads="1"/>
            </p:cNvSpPr>
            <p:nvPr/>
          </p:nvSpPr>
          <p:spPr bwMode="auto">
            <a:xfrm>
              <a:off x="3846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" name="Oval 104"/>
            <p:cNvSpPr>
              <a:spLocks noChangeArrowheads="1"/>
            </p:cNvSpPr>
            <p:nvPr/>
          </p:nvSpPr>
          <p:spPr bwMode="auto">
            <a:xfrm>
              <a:off x="4068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" name="Oval 105"/>
            <p:cNvSpPr>
              <a:spLocks noChangeArrowheads="1"/>
            </p:cNvSpPr>
            <p:nvPr/>
          </p:nvSpPr>
          <p:spPr bwMode="auto">
            <a:xfrm>
              <a:off x="4290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" name="Oval 106"/>
            <p:cNvSpPr>
              <a:spLocks noChangeArrowheads="1"/>
            </p:cNvSpPr>
            <p:nvPr/>
          </p:nvSpPr>
          <p:spPr bwMode="auto">
            <a:xfrm>
              <a:off x="4513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" name="Oval 107"/>
            <p:cNvSpPr>
              <a:spLocks noChangeArrowheads="1"/>
            </p:cNvSpPr>
            <p:nvPr/>
          </p:nvSpPr>
          <p:spPr bwMode="auto">
            <a:xfrm>
              <a:off x="4735" y="112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" name="Oval 108"/>
            <p:cNvSpPr>
              <a:spLocks noChangeArrowheads="1"/>
            </p:cNvSpPr>
            <p:nvPr/>
          </p:nvSpPr>
          <p:spPr bwMode="auto">
            <a:xfrm>
              <a:off x="3624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Oval 109"/>
            <p:cNvSpPr>
              <a:spLocks noChangeArrowheads="1"/>
            </p:cNvSpPr>
            <p:nvPr/>
          </p:nvSpPr>
          <p:spPr bwMode="auto">
            <a:xfrm>
              <a:off x="3846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Oval 110"/>
            <p:cNvSpPr>
              <a:spLocks noChangeArrowheads="1"/>
            </p:cNvSpPr>
            <p:nvPr/>
          </p:nvSpPr>
          <p:spPr bwMode="auto">
            <a:xfrm>
              <a:off x="4068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" name="Oval 111"/>
            <p:cNvSpPr>
              <a:spLocks noChangeArrowheads="1"/>
            </p:cNvSpPr>
            <p:nvPr/>
          </p:nvSpPr>
          <p:spPr bwMode="auto">
            <a:xfrm>
              <a:off x="4290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" name="Oval 112"/>
            <p:cNvSpPr>
              <a:spLocks noChangeArrowheads="1"/>
            </p:cNvSpPr>
            <p:nvPr/>
          </p:nvSpPr>
          <p:spPr bwMode="auto">
            <a:xfrm>
              <a:off x="4513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" name="Oval 113"/>
            <p:cNvSpPr>
              <a:spLocks noChangeArrowheads="1"/>
            </p:cNvSpPr>
            <p:nvPr/>
          </p:nvSpPr>
          <p:spPr bwMode="auto">
            <a:xfrm>
              <a:off x="4735" y="134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" name="Oval 114"/>
            <p:cNvSpPr>
              <a:spLocks noChangeArrowheads="1"/>
            </p:cNvSpPr>
            <p:nvPr/>
          </p:nvSpPr>
          <p:spPr bwMode="auto">
            <a:xfrm>
              <a:off x="3624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4" name="Oval 115"/>
            <p:cNvSpPr>
              <a:spLocks noChangeArrowheads="1"/>
            </p:cNvSpPr>
            <p:nvPr/>
          </p:nvSpPr>
          <p:spPr bwMode="auto">
            <a:xfrm>
              <a:off x="3846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5" name="Oval 116"/>
            <p:cNvSpPr>
              <a:spLocks noChangeArrowheads="1"/>
            </p:cNvSpPr>
            <p:nvPr/>
          </p:nvSpPr>
          <p:spPr bwMode="auto">
            <a:xfrm>
              <a:off x="4068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" name="Oval 117"/>
            <p:cNvSpPr>
              <a:spLocks noChangeArrowheads="1"/>
            </p:cNvSpPr>
            <p:nvPr/>
          </p:nvSpPr>
          <p:spPr bwMode="auto">
            <a:xfrm>
              <a:off x="4290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" name="Oval 118"/>
            <p:cNvSpPr>
              <a:spLocks noChangeArrowheads="1"/>
            </p:cNvSpPr>
            <p:nvPr/>
          </p:nvSpPr>
          <p:spPr bwMode="auto">
            <a:xfrm>
              <a:off x="4513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8" name="Oval 119"/>
            <p:cNvSpPr>
              <a:spLocks noChangeArrowheads="1"/>
            </p:cNvSpPr>
            <p:nvPr/>
          </p:nvSpPr>
          <p:spPr bwMode="auto">
            <a:xfrm>
              <a:off x="4735" y="156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9" name="Oval 120"/>
            <p:cNvSpPr>
              <a:spLocks noChangeArrowheads="1"/>
            </p:cNvSpPr>
            <p:nvPr/>
          </p:nvSpPr>
          <p:spPr bwMode="auto">
            <a:xfrm>
              <a:off x="3624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0" name="Oval 121"/>
            <p:cNvSpPr>
              <a:spLocks noChangeArrowheads="1"/>
            </p:cNvSpPr>
            <p:nvPr/>
          </p:nvSpPr>
          <p:spPr bwMode="auto">
            <a:xfrm>
              <a:off x="3846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1" name="Oval 122"/>
            <p:cNvSpPr>
              <a:spLocks noChangeArrowheads="1"/>
            </p:cNvSpPr>
            <p:nvPr/>
          </p:nvSpPr>
          <p:spPr bwMode="auto">
            <a:xfrm>
              <a:off x="4068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2" name="Oval 123"/>
            <p:cNvSpPr>
              <a:spLocks noChangeArrowheads="1"/>
            </p:cNvSpPr>
            <p:nvPr/>
          </p:nvSpPr>
          <p:spPr bwMode="auto">
            <a:xfrm>
              <a:off x="4290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3" name="Oval 124"/>
            <p:cNvSpPr>
              <a:spLocks noChangeArrowheads="1"/>
            </p:cNvSpPr>
            <p:nvPr/>
          </p:nvSpPr>
          <p:spPr bwMode="auto">
            <a:xfrm>
              <a:off x="4513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4" name="Oval 125"/>
            <p:cNvSpPr>
              <a:spLocks noChangeArrowheads="1"/>
            </p:cNvSpPr>
            <p:nvPr/>
          </p:nvSpPr>
          <p:spPr bwMode="auto">
            <a:xfrm>
              <a:off x="4735" y="178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5" name="Oval 126"/>
            <p:cNvSpPr>
              <a:spLocks noChangeArrowheads="1"/>
            </p:cNvSpPr>
            <p:nvPr/>
          </p:nvSpPr>
          <p:spPr bwMode="auto">
            <a:xfrm>
              <a:off x="3624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6" name="Oval 127"/>
            <p:cNvSpPr>
              <a:spLocks noChangeArrowheads="1"/>
            </p:cNvSpPr>
            <p:nvPr/>
          </p:nvSpPr>
          <p:spPr bwMode="auto">
            <a:xfrm>
              <a:off x="3846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" name="Oval 128"/>
            <p:cNvSpPr>
              <a:spLocks noChangeArrowheads="1"/>
            </p:cNvSpPr>
            <p:nvPr/>
          </p:nvSpPr>
          <p:spPr bwMode="auto">
            <a:xfrm>
              <a:off x="4068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" name="Oval 129"/>
            <p:cNvSpPr>
              <a:spLocks noChangeArrowheads="1"/>
            </p:cNvSpPr>
            <p:nvPr/>
          </p:nvSpPr>
          <p:spPr bwMode="auto">
            <a:xfrm>
              <a:off x="4290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9" name="Oval 130"/>
            <p:cNvSpPr>
              <a:spLocks noChangeArrowheads="1"/>
            </p:cNvSpPr>
            <p:nvPr/>
          </p:nvSpPr>
          <p:spPr bwMode="auto">
            <a:xfrm>
              <a:off x="4513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0" name="Oval 131"/>
            <p:cNvSpPr>
              <a:spLocks noChangeArrowheads="1"/>
            </p:cNvSpPr>
            <p:nvPr/>
          </p:nvSpPr>
          <p:spPr bwMode="auto">
            <a:xfrm>
              <a:off x="4735" y="2004"/>
              <a:ext cx="71" cy="7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7" name="Text Box 132"/>
          <p:cNvSpPr txBox="1">
            <a:spLocks noChangeArrowheads="1"/>
          </p:cNvSpPr>
          <p:nvPr/>
        </p:nvSpPr>
        <p:spPr bwMode="auto">
          <a:xfrm>
            <a:off x="6831013" y="41021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158" name="Line 133"/>
          <p:cNvSpPr>
            <a:spLocks noChangeShapeType="1"/>
          </p:cNvSpPr>
          <p:nvPr/>
        </p:nvSpPr>
        <p:spPr bwMode="auto">
          <a:xfrm rot="5400000">
            <a:off x="5572125" y="48593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9" name="Text Box 134"/>
          <p:cNvSpPr txBox="1">
            <a:spLocks noChangeArrowheads="1"/>
          </p:cNvSpPr>
          <p:nvPr/>
        </p:nvSpPr>
        <p:spPr bwMode="auto">
          <a:xfrm>
            <a:off x="5727700" y="5132388"/>
            <a:ext cx="3254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6188075" y="1808163"/>
            <a:ext cx="1662113" cy="1684337"/>
            <a:chOff x="3898" y="1139"/>
            <a:chExt cx="1047" cy="1061"/>
          </a:xfrm>
        </p:grpSpPr>
        <p:grpSp>
          <p:nvGrpSpPr>
            <p:cNvPr id="5" name="Group 136"/>
            <p:cNvGrpSpPr>
              <a:grpSpLocks/>
            </p:cNvGrpSpPr>
            <p:nvPr/>
          </p:nvGrpSpPr>
          <p:grpSpPr bwMode="auto">
            <a:xfrm>
              <a:off x="3898" y="1139"/>
              <a:ext cx="1047" cy="173"/>
              <a:chOff x="3905" y="1139"/>
              <a:chExt cx="1047" cy="173"/>
            </a:xfrm>
          </p:grpSpPr>
          <p:sp>
            <p:nvSpPr>
              <p:cNvPr id="6215" name="Line 137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6" name="Line 138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7" name="Line 139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8" name="Line 140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9" name="Line 141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42"/>
            <p:cNvGrpSpPr>
              <a:grpSpLocks/>
            </p:cNvGrpSpPr>
            <p:nvPr/>
          </p:nvGrpSpPr>
          <p:grpSpPr bwMode="auto">
            <a:xfrm>
              <a:off x="3898" y="1361"/>
              <a:ext cx="1047" cy="173"/>
              <a:chOff x="3905" y="1139"/>
              <a:chExt cx="1047" cy="173"/>
            </a:xfrm>
          </p:grpSpPr>
          <p:sp>
            <p:nvSpPr>
              <p:cNvPr id="6210" name="Line 143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1" name="Line 144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2" name="Line 145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3" name="Line 146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4" name="Line 147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48"/>
            <p:cNvGrpSpPr>
              <a:grpSpLocks/>
            </p:cNvGrpSpPr>
            <p:nvPr/>
          </p:nvGrpSpPr>
          <p:grpSpPr bwMode="auto">
            <a:xfrm>
              <a:off x="3898" y="1583"/>
              <a:ext cx="1047" cy="173"/>
              <a:chOff x="3905" y="1139"/>
              <a:chExt cx="1047" cy="173"/>
            </a:xfrm>
          </p:grpSpPr>
          <p:sp>
            <p:nvSpPr>
              <p:cNvPr id="6205" name="Line 149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6" name="Line 150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7" name="Line 151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8" name="Line 152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9" name="Line 153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154"/>
            <p:cNvGrpSpPr>
              <a:grpSpLocks/>
            </p:cNvGrpSpPr>
            <p:nvPr/>
          </p:nvGrpSpPr>
          <p:grpSpPr bwMode="auto">
            <a:xfrm>
              <a:off x="3898" y="1805"/>
              <a:ext cx="1047" cy="173"/>
              <a:chOff x="3905" y="1139"/>
              <a:chExt cx="1047" cy="173"/>
            </a:xfrm>
          </p:grpSpPr>
          <p:sp>
            <p:nvSpPr>
              <p:cNvPr id="6200" name="Line 155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1" name="Line 156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2" name="Line 157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3" name="Line 158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04" name="Line 159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160"/>
            <p:cNvGrpSpPr>
              <a:grpSpLocks/>
            </p:cNvGrpSpPr>
            <p:nvPr/>
          </p:nvGrpSpPr>
          <p:grpSpPr bwMode="auto">
            <a:xfrm>
              <a:off x="3898" y="2027"/>
              <a:ext cx="1047" cy="173"/>
              <a:chOff x="3905" y="1139"/>
              <a:chExt cx="1047" cy="173"/>
            </a:xfrm>
          </p:grpSpPr>
          <p:sp>
            <p:nvSpPr>
              <p:cNvPr id="6195" name="Line 161"/>
              <p:cNvSpPr>
                <a:spLocks noChangeShapeType="1"/>
              </p:cNvSpPr>
              <p:nvPr/>
            </p:nvSpPr>
            <p:spPr bwMode="auto">
              <a:xfrm flipH="1" flipV="1">
                <a:off x="3905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6" name="Line 162"/>
              <p:cNvSpPr>
                <a:spLocks noChangeShapeType="1"/>
              </p:cNvSpPr>
              <p:nvPr/>
            </p:nvSpPr>
            <p:spPr bwMode="auto">
              <a:xfrm flipH="1" flipV="1">
                <a:off x="4123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7" name="Line 163"/>
              <p:cNvSpPr>
                <a:spLocks noChangeShapeType="1"/>
              </p:cNvSpPr>
              <p:nvPr/>
            </p:nvSpPr>
            <p:spPr bwMode="auto">
              <a:xfrm flipH="1" flipV="1">
                <a:off x="4779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8" name="Line 164"/>
              <p:cNvSpPr>
                <a:spLocks noChangeShapeType="1"/>
              </p:cNvSpPr>
              <p:nvPr/>
            </p:nvSpPr>
            <p:spPr bwMode="auto">
              <a:xfrm flipH="1" flipV="1">
                <a:off x="4342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99" name="Line 165"/>
              <p:cNvSpPr>
                <a:spLocks noChangeShapeType="1"/>
              </p:cNvSpPr>
              <p:nvPr/>
            </p:nvSpPr>
            <p:spPr bwMode="auto">
              <a:xfrm flipH="1" flipV="1">
                <a:off x="4560" y="1139"/>
                <a:ext cx="173" cy="17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triangle" w="med" len="med"/>
                <a:tailEnd type="non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161" name="Line 166"/>
          <p:cNvSpPr>
            <a:spLocks noChangeShapeType="1"/>
          </p:cNvSpPr>
          <p:nvPr/>
        </p:nvSpPr>
        <p:spPr bwMode="auto">
          <a:xfrm>
            <a:off x="6189663" y="42957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2" name="Line 169"/>
          <p:cNvSpPr>
            <a:spLocks noChangeShapeType="1"/>
          </p:cNvSpPr>
          <p:nvPr/>
        </p:nvSpPr>
        <p:spPr bwMode="auto">
          <a:xfrm flipV="1">
            <a:off x="7577138" y="4586288"/>
            <a:ext cx="341312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3" name="Line 170"/>
          <p:cNvSpPr>
            <a:spLocks noChangeShapeType="1"/>
          </p:cNvSpPr>
          <p:nvPr/>
        </p:nvSpPr>
        <p:spPr bwMode="auto">
          <a:xfrm flipV="1">
            <a:off x="6142038" y="4551363"/>
            <a:ext cx="1690687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4" name="Line 171"/>
          <p:cNvSpPr>
            <a:spLocks noChangeShapeType="1"/>
          </p:cNvSpPr>
          <p:nvPr/>
        </p:nvSpPr>
        <p:spPr bwMode="auto">
          <a:xfrm flipV="1">
            <a:off x="7224713" y="4589463"/>
            <a:ext cx="633412" cy="242887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5" name="Line 172"/>
          <p:cNvSpPr>
            <a:spLocks noChangeShapeType="1"/>
          </p:cNvSpPr>
          <p:nvPr/>
        </p:nvSpPr>
        <p:spPr bwMode="auto">
          <a:xfrm flipV="1">
            <a:off x="6877050" y="4557713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6" name="Line 173"/>
          <p:cNvSpPr>
            <a:spLocks noChangeShapeType="1"/>
          </p:cNvSpPr>
          <p:nvPr/>
        </p:nvSpPr>
        <p:spPr bwMode="auto">
          <a:xfrm flipV="1">
            <a:off x="6513513" y="4565650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7" name="Line 175"/>
          <p:cNvSpPr>
            <a:spLocks noChangeShapeType="1"/>
          </p:cNvSpPr>
          <p:nvPr/>
        </p:nvSpPr>
        <p:spPr bwMode="auto">
          <a:xfrm flipV="1">
            <a:off x="7580313" y="4937125"/>
            <a:ext cx="341312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8" name="Line 176"/>
          <p:cNvSpPr>
            <a:spLocks noChangeShapeType="1"/>
          </p:cNvSpPr>
          <p:nvPr/>
        </p:nvSpPr>
        <p:spPr bwMode="auto">
          <a:xfrm flipV="1">
            <a:off x="6145213" y="4902200"/>
            <a:ext cx="1690687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9" name="Line 177"/>
          <p:cNvSpPr>
            <a:spLocks noChangeShapeType="1"/>
          </p:cNvSpPr>
          <p:nvPr/>
        </p:nvSpPr>
        <p:spPr bwMode="auto">
          <a:xfrm flipV="1">
            <a:off x="7227888" y="4940300"/>
            <a:ext cx="633412" cy="242888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0" name="Line 178"/>
          <p:cNvSpPr>
            <a:spLocks noChangeShapeType="1"/>
          </p:cNvSpPr>
          <p:nvPr/>
        </p:nvSpPr>
        <p:spPr bwMode="auto">
          <a:xfrm flipV="1">
            <a:off x="6880225" y="4908550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1" name="Line 179"/>
          <p:cNvSpPr>
            <a:spLocks noChangeShapeType="1"/>
          </p:cNvSpPr>
          <p:nvPr/>
        </p:nvSpPr>
        <p:spPr bwMode="auto">
          <a:xfrm flipV="1">
            <a:off x="6516688" y="4916488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2" name="Line 181"/>
          <p:cNvSpPr>
            <a:spLocks noChangeShapeType="1"/>
          </p:cNvSpPr>
          <p:nvPr/>
        </p:nvSpPr>
        <p:spPr bwMode="auto">
          <a:xfrm flipV="1">
            <a:off x="7588250" y="5286375"/>
            <a:ext cx="341313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3" name="Line 182"/>
          <p:cNvSpPr>
            <a:spLocks noChangeShapeType="1"/>
          </p:cNvSpPr>
          <p:nvPr/>
        </p:nvSpPr>
        <p:spPr bwMode="auto">
          <a:xfrm flipV="1">
            <a:off x="6153150" y="5251450"/>
            <a:ext cx="1690688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4" name="Line 183"/>
          <p:cNvSpPr>
            <a:spLocks noChangeShapeType="1"/>
          </p:cNvSpPr>
          <p:nvPr/>
        </p:nvSpPr>
        <p:spPr bwMode="auto">
          <a:xfrm flipV="1">
            <a:off x="7235825" y="5289550"/>
            <a:ext cx="633413" cy="242888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5" name="Line 184"/>
          <p:cNvSpPr>
            <a:spLocks noChangeShapeType="1"/>
          </p:cNvSpPr>
          <p:nvPr/>
        </p:nvSpPr>
        <p:spPr bwMode="auto">
          <a:xfrm flipV="1">
            <a:off x="6888163" y="5257800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6" name="Line 185"/>
          <p:cNvSpPr>
            <a:spLocks noChangeShapeType="1"/>
          </p:cNvSpPr>
          <p:nvPr/>
        </p:nvSpPr>
        <p:spPr bwMode="auto">
          <a:xfrm flipV="1">
            <a:off x="6524625" y="5265738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7" name="Line 187"/>
          <p:cNvSpPr>
            <a:spLocks noChangeShapeType="1"/>
          </p:cNvSpPr>
          <p:nvPr/>
        </p:nvSpPr>
        <p:spPr bwMode="auto">
          <a:xfrm flipV="1">
            <a:off x="7580313" y="5634038"/>
            <a:ext cx="341312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8" name="Line 188"/>
          <p:cNvSpPr>
            <a:spLocks noChangeShapeType="1"/>
          </p:cNvSpPr>
          <p:nvPr/>
        </p:nvSpPr>
        <p:spPr bwMode="auto">
          <a:xfrm flipV="1">
            <a:off x="6145213" y="5599113"/>
            <a:ext cx="1690687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9" name="Line 189"/>
          <p:cNvSpPr>
            <a:spLocks noChangeShapeType="1"/>
          </p:cNvSpPr>
          <p:nvPr/>
        </p:nvSpPr>
        <p:spPr bwMode="auto">
          <a:xfrm flipV="1">
            <a:off x="7227888" y="5637213"/>
            <a:ext cx="633412" cy="242887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0" name="Line 190"/>
          <p:cNvSpPr>
            <a:spLocks noChangeShapeType="1"/>
          </p:cNvSpPr>
          <p:nvPr/>
        </p:nvSpPr>
        <p:spPr bwMode="auto">
          <a:xfrm flipV="1">
            <a:off x="6880225" y="5605463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1" name="Line 191"/>
          <p:cNvSpPr>
            <a:spLocks noChangeShapeType="1"/>
          </p:cNvSpPr>
          <p:nvPr/>
        </p:nvSpPr>
        <p:spPr bwMode="auto">
          <a:xfrm flipV="1">
            <a:off x="6516688" y="5613400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2" name="Line 193"/>
          <p:cNvSpPr>
            <a:spLocks noChangeShapeType="1"/>
          </p:cNvSpPr>
          <p:nvPr/>
        </p:nvSpPr>
        <p:spPr bwMode="auto">
          <a:xfrm flipV="1">
            <a:off x="7572375" y="5997575"/>
            <a:ext cx="341313" cy="25082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3" name="Line 194"/>
          <p:cNvSpPr>
            <a:spLocks noChangeShapeType="1"/>
          </p:cNvSpPr>
          <p:nvPr/>
        </p:nvSpPr>
        <p:spPr bwMode="auto">
          <a:xfrm flipV="1">
            <a:off x="6137275" y="5962650"/>
            <a:ext cx="1690688" cy="2571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4" name="Line 195"/>
          <p:cNvSpPr>
            <a:spLocks noChangeShapeType="1"/>
          </p:cNvSpPr>
          <p:nvPr/>
        </p:nvSpPr>
        <p:spPr bwMode="auto">
          <a:xfrm flipV="1">
            <a:off x="7219950" y="6000750"/>
            <a:ext cx="633413" cy="242888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5" name="Line 196"/>
          <p:cNvSpPr>
            <a:spLocks noChangeShapeType="1"/>
          </p:cNvSpPr>
          <p:nvPr/>
        </p:nvSpPr>
        <p:spPr bwMode="auto">
          <a:xfrm flipV="1">
            <a:off x="6872288" y="5969000"/>
            <a:ext cx="981075" cy="29845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6" name="Line 197"/>
          <p:cNvSpPr>
            <a:spLocks noChangeShapeType="1"/>
          </p:cNvSpPr>
          <p:nvPr/>
        </p:nvSpPr>
        <p:spPr bwMode="auto">
          <a:xfrm flipV="1">
            <a:off x="6508750" y="5976938"/>
            <a:ext cx="1336675" cy="282575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3" name="Rectangle 15"/>
          <p:cNvSpPr txBox="1">
            <a:spLocks noChangeArrowheads="1"/>
          </p:cNvSpPr>
          <p:nvPr/>
        </p:nvSpPr>
        <p:spPr bwMode="auto">
          <a:xfrm>
            <a:off x="203200" y="2901950"/>
            <a:ext cx="2039938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514350" eaLnBrk="1" hangingPunct="1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B0F0"/>
                </a:solidFill>
                <a:latin typeface="+mn-lt"/>
              </a:rPr>
              <a:t>dv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=[1, -1]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800" b="0" kern="0" dirty="0">
              <a:solidFill>
                <a:srgbClr val="CCFFFF"/>
              </a:solidFill>
              <a:latin typeface="+mn-lt"/>
            </a:endParaRPr>
          </a:p>
        </p:txBody>
      </p:sp>
      <p:graphicFrame>
        <p:nvGraphicFramePr>
          <p:cNvPr id="6146" name="Object 195"/>
          <p:cNvGraphicFramePr>
            <a:graphicFrameLocks noChangeAspect="1"/>
          </p:cNvGraphicFramePr>
          <p:nvPr/>
        </p:nvGraphicFramePr>
        <p:xfrm>
          <a:off x="508000" y="2747963"/>
          <a:ext cx="13176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8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747963"/>
                        <a:ext cx="1317625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96"/>
          <p:cNvGraphicFramePr>
            <a:graphicFrameLocks noChangeAspect="1"/>
          </p:cNvGraphicFramePr>
          <p:nvPr/>
        </p:nvGraphicFramePr>
        <p:xfrm>
          <a:off x="652463" y="5684838"/>
          <a:ext cx="11080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Equation" r:id="rId5" imgW="533160" imgH="457200" progId="Equation.3">
                  <p:embed/>
                </p:oleObj>
              </mc:Choice>
              <mc:Fallback>
                <p:oleObj name="Equation" r:id="rId5" imgW="533160" imgH="4572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684838"/>
                        <a:ext cx="1108075" cy="950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TextBox 196"/>
          <p:cNvSpPr txBox="1">
            <a:spLocks noChangeArrowheads="1"/>
          </p:cNvSpPr>
          <p:nvPr/>
        </p:nvSpPr>
        <p:spPr bwMode="auto">
          <a:xfrm>
            <a:off x="2090738" y="2827338"/>
            <a:ext cx="708025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  <a:p>
            <a:r>
              <a:rPr lang="en-US"/>
              <a:t>Yes</a:t>
            </a:r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2014538" y="5695950"/>
            <a:ext cx="7080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  <a:p>
            <a:r>
              <a:rPr lang="en-US"/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Programming Method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I = 0 to 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A[I+1] = A[I] + 1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Is there a loop-carried dependence between A[I+1] and A[I]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Are</a:t>
            </a:r>
            <a:r>
              <a:rPr lang="en-US" sz="2000" dirty="0" smtClean="0"/>
              <a:t> </a:t>
            </a:r>
            <a:r>
              <a:rPr lang="en-US" sz="2000" dirty="0" smtClean="0"/>
              <a:t>there two distinct iterations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w</a:t>
            </a:r>
            <a:r>
              <a:rPr lang="en-US" sz="2000" dirty="0" smtClean="0"/>
              <a:t> and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such that A[i</a:t>
            </a:r>
            <a:r>
              <a:rPr lang="en-US" sz="2000" baseline="-25000" dirty="0" smtClean="0"/>
              <a:t>w</a:t>
            </a:r>
            <a:r>
              <a:rPr lang="en-US" sz="2000" dirty="0" smtClean="0"/>
              <a:t>+1] is the same location as A[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 integers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w</a:t>
            </a:r>
            <a:r>
              <a:rPr lang="en-US" sz="2000" dirty="0" smtClean="0"/>
              <a:t>,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     0 </a:t>
            </a:r>
            <a:r>
              <a:rPr lang="en-US" sz="2000" dirty="0" smtClean="0">
                <a:cs typeface="Tahoma" pitchFamily="34" charset="0"/>
              </a:rPr>
              <a:t>≤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w</a:t>
            </a:r>
            <a:r>
              <a:rPr lang="en-US" sz="2000" dirty="0" smtClean="0"/>
              <a:t>,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</a:t>
            </a:r>
            <a:r>
              <a:rPr lang="en-US" sz="2000" dirty="0" smtClean="0">
                <a:cs typeface="Tahoma" pitchFamily="34" charset="0"/>
              </a:rPr>
              <a:t>≤ 5    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w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sym typeface="Symbol" pitchFamily="18" charset="2"/>
              </a:rPr>
              <a:t>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r</a:t>
            </a:r>
            <a:r>
              <a:rPr lang="en-US" sz="2000" dirty="0" smtClean="0">
                <a:cs typeface="Tahoma" pitchFamily="34" charset="0"/>
              </a:rPr>
              <a:t>    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w</a:t>
            </a:r>
            <a:r>
              <a:rPr lang="en-US" sz="2000" dirty="0" smtClean="0"/>
              <a:t>+ 1 = 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Is there a dependence between A[I+1] and A[I+1]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Are </a:t>
            </a:r>
            <a:r>
              <a:rPr lang="en-US" sz="2000" dirty="0" smtClean="0"/>
              <a:t>there two distinct iterations 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i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such that A[i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+1] is the same location as A[i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 integers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i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   0 </a:t>
            </a:r>
            <a:r>
              <a:rPr lang="en-US" sz="2000" dirty="0" smtClean="0">
                <a:cs typeface="Tahoma" pitchFamily="34" charset="0"/>
              </a:rPr>
              <a:t>≤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i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>
                <a:cs typeface="Tahoma" pitchFamily="34" charset="0"/>
              </a:rPr>
              <a:t>≤ 5    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1 </a:t>
            </a:r>
            <a:r>
              <a:rPr lang="en-US" sz="2000" dirty="0" smtClean="0">
                <a:sym typeface="Symbol" pitchFamily="18" charset="2"/>
              </a:rPr>
              <a:t></a:t>
            </a:r>
            <a:r>
              <a:rPr lang="en-US" sz="2000" dirty="0" smtClean="0"/>
              <a:t>  i</a:t>
            </a:r>
            <a:r>
              <a:rPr lang="en-US" sz="2000" baseline="-25000" dirty="0" smtClean="0"/>
              <a:t>2</a:t>
            </a:r>
            <a:r>
              <a:rPr lang="en-US" sz="2000" dirty="0" smtClean="0">
                <a:cs typeface="Tahoma" pitchFamily="34" charset="0"/>
              </a:rPr>
              <a:t>    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+ 1 = i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+1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Programming Method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8950"/>
            <a:ext cx="8763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 an </a:t>
            </a:r>
            <a:r>
              <a:rPr lang="en-US" sz="2400" smtClean="0"/>
              <a:t>integer vector</a:t>
            </a:r>
            <a:r>
              <a:rPr lang="en-US" sz="3200" smtClean="0"/>
              <a:t> </a:t>
            </a:r>
            <a:r>
              <a:rPr lang="en-US" sz="2000" smtClean="0">
                <a:cs typeface="Tahoma" pitchFamily="34" charset="0"/>
                <a:sym typeface="Wingdings" pitchFamily="2" charset="2"/>
              </a:rPr>
              <a:t>i̅   </a:t>
            </a:r>
            <a:r>
              <a:rPr lang="en-US" sz="2400" smtClean="0">
                <a:cs typeface="Tahoma" pitchFamily="34" charset="0"/>
                <a:sym typeface="Wingdings" pitchFamily="2" charset="2"/>
              </a:rPr>
              <a:t>such that</a:t>
            </a:r>
            <a:r>
              <a:rPr lang="en-US" sz="2000" smtClean="0">
                <a:cs typeface="Tahoma" pitchFamily="34" charset="0"/>
                <a:sym typeface="Wingdings" pitchFamily="2" charset="2"/>
              </a:rPr>
              <a:t>  Â i̅  ≤ b̅  where</a:t>
            </a:r>
            <a:br>
              <a:rPr lang="en-US" sz="2000" smtClean="0">
                <a:cs typeface="Tahoma" pitchFamily="34" charset="0"/>
                <a:sym typeface="Wingdings" pitchFamily="2" charset="2"/>
              </a:rPr>
            </a:br>
            <a:r>
              <a:rPr lang="en-US" sz="2000" smtClean="0">
                <a:cs typeface="Tahoma" pitchFamily="34" charset="0"/>
                <a:sym typeface="Wingdings" pitchFamily="2" charset="2"/>
              </a:rPr>
              <a:t>	 Â is an integer matrix and b̅  is an integer vector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>
              <a:cs typeface="Tahoma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2" eaLnBrk="1" hangingPunct="1">
              <a:lnSpc>
                <a:spcPct val="90000"/>
              </a:lnSpc>
            </a:pPr>
            <a:endParaRPr lang="en-US" sz="2000" baseline="-25000" smtClean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4581525" y="1190625"/>
            <a:ext cx="44227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Space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74850"/>
            <a:ext cx="4292600" cy="46545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 deep loops </a:t>
            </a:r>
            <a:r>
              <a:rPr lang="en-US" sz="2000" dirty="0" smtClean="0">
                <a:sym typeface="Wingdings" pitchFamily="2" charset="2"/>
              </a:rPr>
              <a:t> n-dimensional discrete </a:t>
            </a:r>
            <a:r>
              <a:rPr lang="en-US" sz="2000" dirty="0" err="1" smtClean="0">
                <a:sym typeface="Wingdings" pitchFamily="2" charset="2"/>
              </a:rPr>
              <a:t>cartesian</a:t>
            </a:r>
            <a:r>
              <a:rPr lang="en-US" sz="2000" dirty="0" smtClean="0">
                <a:sym typeface="Wingdings" pitchFamily="2" charset="2"/>
              </a:rPr>
              <a:t> space</a:t>
            </a:r>
          </a:p>
          <a:p>
            <a:pPr lvl="1" eaLnBrk="1" hangingPunct="1"/>
            <a:endParaRPr lang="en-US" sz="18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/>
              <a:t>Affine loop nest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Iteration space as a set of linear inequalities 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	0 </a:t>
            </a:r>
            <a:r>
              <a:rPr lang="en-US" sz="1800" dirty="0" smtClean="0">
                <a:cs typeface="Tahoma" pitchFamily="34" charset="0"/>
              </a:rPr>
              <a:t>≤ I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cs typeface="Tahoma" pitchFamily="34" charset="0"/>
              </a:rPr>
              <a:t>	      I ≤ 6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cs typeface="Tahoma" pitchFamily="34" charset="0"/>
              </a:rPr>
              <a:t>	I ≤ J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cs typeface="Tahoma" pitchFamily="34" charset="0"/>
              </a:rPr>
              <a:t>	     J ≤ 7</a:t>
            </a:r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40338" y="3938588"/>
            <a:ext cx="2474912" cy="2100262"/>
            <a:chOff x="2880" y="1617"/>
            <a:chExt cx="1323" cy="1134"/>
          </a:xfrm>
        </p:grpSpPr>
        <p:sp>
          <p:nvSpPr>
            <p:cNvPr id="46150" name="Rectangle 5"/>
            <p:cNvSpPr>
              <a:spLocks noChangeArrowheads="1"/>
            </p:cNvSpPr>
            <p:nvPr/>
          </p:nvSpPr>
          <p:spPr bwMode="auto">
            <a:xfrm>
              <a:off x="2880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Rectangle 6"/>
            <p:cNvSpPr>
              <a:spLocks noChangeArrowheads="1"/>
            </p:cNvSpPr>
            <p:nvPr/>
          </p:nvSpPr>
          <p:spPr bwMode="auto">
            <a:xfrm>
              <a:off x="3069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Rectangle 7"/>
            <p:cNvSpPr>
              <a:spLocks noChangeArrowheads="1"/>
            </p:cNvSpPr>
            <p:nvPr/>
          </p:nvSpPr>
          <p:spPr bwMode="auto">
            <a:xfrm>
              <a:off x="3258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Rectangle 8"/>
            <p:cNvSpPr>
              <a:spLocks noChangeArrowheads="1"/>
            </p:cNvSpPr>
            <p:nvPr/>
          </p:nvSpPr>
          <p:spPr bwMode="auto">
            <a:xfrm>
              <a:off x="3447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Rectangle 9"/>
            <p:cNvSpPr>
              <a:spLocks noChangeArrowheads="1"/>
            </p:cNvSpPr>
            <p:nvPr/>
          </p:nvSpPr>
          <p:spPr bwMode="auto">
            <a:xfrm>
              <a:off x="3636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Rectangle 10"/>
            <p:cNvSpPr>
              <a:spLocks noChangeArrowheads="1"/>
            </p:cNvSpPr>
            <p:nvPr/>
          </p:nvSpPr>
          <p:spPr bwMode="auto">
            <a:xfrm>
              <a:off x="3825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Rectangle 11"/>
            <p:cNvSpPr>
              <a:spLocks noChangeArrowheads="1"/>
            </p:cNvSpPr>
            <p:nvPr/>
          </p:nvSpPr>
          <p:spPr bwMode="auto">
            <a:xfrm>
              <a:off x="4014" y="1617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Rectangle 12"/>
            <p:cNvSpPr>
              <a:spLocks noChangeArrowheads="1"/>
            </p:cNvSpPr>
            <p:nvPr/>
          </p:nvSpPr>
          <p:spPr bwMode="auto">
            <a:xfrm>
              <a:off x="2880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Rectangle 13"/>
            <p:cNvSpPr>
              <a:spLocks noChangeArrowheads="1"/>
            </p:cNvSpPr>
            <p:nvPr/>
          </p:nvSpPr>
          <p:spPr bwMode="auto">
            <a:xfrm>
              <a:off x="3069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Rectangle 14"/>
            <p:cNvSpPr>
              <a:spLocks noChangeArrowheads="1"/>
            </p:cNvSpPr>
            <p:nvPr/>
          </p:nvSpPr>
          <p:spPr bwMode="auto">
            <a:xfrm>
              <a:off x="3258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Rectangle 15"/>
            <p:cNvSpPr>
              <a:spLocks noChangeArrowheads="1"/>
            </p:cNvSpPr>
            <p:nvPr/>
          </p:nvSpPr>
          <p:spPr bwMode="auto">
            <a:xfrm>
              <a:off x="3447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Rectangle 16"/>
            <p:cNvSpPr>
              <a:spLocks noChangeArrowheads="1"/>
            </p:cNvSpPr>
            <p:nvPr/>
          </p:nvSpPr>
          <p:spPr bwMode="auto">
            <a:xfrm>
              <a:off x="3636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Rectangle 17"/>
            <p:cNvSpPr>
              <a:spLocks noChangeArrowheads="1"/>
            </p:cNvSpPr>
            <p:nvPr/>
          </p:nvSpPr>
          <p:spPr bwMode="auto">
            <a:xfrm>
              <a:off x="3825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Rectangle 18"/>
            <p:cNvSpPr>
              <a:spLocks noChangeArrowheads="1"/>
            </p:cNvSpPr>
            <p:nvPr/>
          </p:nvSpPr>
          <p:spPr bwMode="auto">
            <a:xfrm>
              <a:off x="4014" y="1806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Rectangle 19"/>
            <p:cNvSpPr>
              <a:spLocks noChangeArrowheads="1"/>
            </p:cNvSpPr>
            <p:nvPr/>
          </p:nvSpPr>
          <p:spPr bwMode="auto">
            <a:xfrm>
              <a:off x="2880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Rectangle 20"/>
            <p:cNvSpPr>
              <a:spLocks noChangeArrowheads="1"/>
            </p:cNvSpPr>
            <p:nvPr/>
          </p:nvSpPr>
          <p:spPr bwMode="auto">
            <a:xfrm>
              <a:off x="3069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Rectangle 21"/>
            <p:cNvSpPr>
              <a:spLocks noChangeArrowheads="1"/>
            </p:cNvSpPr>
            <p:nvPr/>
          </p:nvSpPr>
          <p:spPr bwMode="auto">
            <a:xfrm>
              <a:off x="3258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Rectangle 22"/>
            <p:cNvSpPr>
              <a:spLocks noChangeArrowheads="1"/>
            </p:cNvSpPr>
            <p:nvPr/>
          </p:nvSpPr>
          <p:spPr bwMode="auto">
            <a:xfrm>
              <a:off x="3447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8" name="Rectangle 23"/>
            <p:cNvSpPr>
              <a:spLocks noChangeArrowheads="1"/>
            </p:cNvSpPr>
            <p:nvPr/>
          </p:nvSpPr>
          <p:spPr bwMode="auto">
            <a:xfrm>
              <a:off x="3636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9" name="Rectangle 24"/>
            <p:cNvSpPr>
              <a:spLocks noChangeArrowheads="1"/>
            </p:cNvSpPr>
            <p:nvPr/>
          </p:nvSpPr>
          <p:spPr bwMode="auto">
            <a:xfrm>
              <a:off x="3825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Rectangle 25"/>
            <p:cNvSpPr>
              <a:spLocks noChangeArrowheads="1"/>
            </p:cNvSpPr>
            <p:nvPr/>
          </p:nvSpPr>
          <p:spPr bwMode="auto">
            <a:xfrm>
              <a:off x="4014" y="1995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1" name="Rectangle 26"/>
            <p:cNvSpPr>
              <a:spLocks noChangeArrowheads="1"/>
            </p:cNvSpPr>
            <p:nvPr/>
          </p:nvSpPr>
          <p:spPr bwMode="auto">
            <a:xfrm>
              <a:off x="2880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2" name="Rectangle 27"/>
            <p:cNvSpPr>
              <a:spLocks noChangeArrowheads="1"/>
            </p:cNvSpPr>
            <p:nvPr/>
          </p:nvSpPr>
          <p:spPr bwMode="auto">
            <a:xfrm>
              <a:off x="3069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3" name="Rectangle 28"/>
            <p:cNvSpPr>
              <a:spLocks noChangeArrowheads="1"/>
            </p:cNvSpPr>
            <p:nvPr/>
          </p:nvSpPr>
          <p:spPr bwMode="auto">
            <a:xfrm>
              <a:off x="3258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4" name="Rectangle 29"/>
            <p:cNvSpPr>
              <a:spLocks noChangeArrowheads="1"/>
            </p:cNvSpPr>
            <p:nvPr/>
          </p:nvSpPr>
          <p:spPr bwMode="auto">
            <a:xfrm>
              <a:off x="3447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5" name="Rectangle 30"/>
            <p:cNvSpPr>
              <a:spLocks noChangeArrowheads="1"/>
            </p:cNvSpPr>
            <p:nvPr/>
          </p:nvSpPr>
          <p:spPr bwMode="auto">
            <a:xfrm>
              <a:off x="3636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6" name="Rectangle 31"/>
            <p:cNvSpPr>
              <a:spLocks noChangeArrowheads="1"/>
            </p:cNvSpPr>
            <p:nvPr/>
          </p:nvSpPr>
          <p:spPr bwMode="auto">
            <a:xfrm>
              <a:off x="3825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7" name="Rectangle 32"/>
            <p:cNvSpPr>
              <a:spLocks noChangeArrowheads="1"/>
            </p:cNvSpPr>
            <p:nvPr/>
          </p:nvSpPr>
          <p:spPr bwMode="auto">
            <a:xfrm>
              <a:off x="4014" y="2184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8" name="Rectangle 33"/>
            <p:cNvSpPr>
              <a:spLocks noChangeArrowheads="1"/>
            </p:cNvSpPr>
            <p:nvPr/>
          </p:nvSpPr>
          <p:spPr bwMode="auto">
            <a:xfrm>
              <a:off x="2880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Rectangle 34"/>
            <p:cNvSpPr>
              <a:spLocks noChangeArrowheads="1"/>
            </p:cNvSpPr>
            <p:nvPr/>
          </p:nvSpPr>
          <p:spPr bwMode="auto">
            <a:xfrm>
              <a:off x="3069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Rectangle 35"/>
            <p:cNvSpPr>
              <a:spLocks noChangeArrowheads="1"/>
            </p:cNvSpPr>
            <p:nvPr/>
          </p:nvSpPr>
          <p:spPr bwMode="auto">
            <a:xfrm>
              <a:off x="3258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1" name="Rectangle 36"/>
            <p:cNvSpPr>
              <a:spLocks noChangeArrowheads="1"/>
            </p:cNvSpPr>
            <p:nvPr/>
          </p:nvSpPr>
          <p:spPr bwMode="auto">
            <a:xfrm>
              <a:off x="3447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Rectangle 37"/>
            <p:cNvSpPr>
              <a:spLocks noChangeArrowheads="1"/>
            </p:cNvSpPr>
            <p:nvPr/>
          </p:nvSpPr>
          <p:spPr bwMode="auto">
            <a:xfrm>
              <a:off x="3636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Rectangle 38"/>
            <p:cNvSpPr>
              <a:spLocks noChangeArrowheads="1"/>
            </p:cNvSpPr>
            <p:nvPr/>
          </p:nvSpPr>
          <p:spPr bwMode="auto">
            <a:xfrm>
              <a:off x="3825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Rectangle 39"/>
            <p:cNvSpPr>
              <a:spLocks noChangeArrowheads="1"/>
            </p:cNvSpPr>
            <p:nvPr/>
          </p:nvSpPr>
          <p:spPr bwMode="auto">
            <a:xfrm>
              <a:off x="4014" y="2373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" name="Rectangle 40"/>
            <p:cNvSpPr>
              <a:spLocks noChangeArrowheads="1"/>
            </p:cNvSpPr>
            <p:nvPr/>
          </p:nvSpPr>
          <p:spPr bwMode="auto">
            <a:xfrm>
              <a:off x="2880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Rectangle 41"/>
            <p:cNvSpPr>
              <a:spLocks noChangeArrowheads="1"/>
            </p:cNvSpPr>
            <p:nvPr/>
          </p:nvSpPr>
          <p:spPr bwMode="auto">
            <a:xfrm>
              <a:off x="3069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Rectangle 42"/>
            <p:cNvSpPr>
              <a:spLocks noChangeArrowheads="1"/>
            </p:cNvSpPr>
            <p:nvPr/>
          </p:nvSpPr>
          <p:spPr bwMode="auto">
            <a:xfrm>
              <a:off x="3258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8" name="Rectangle 43"/>
            <p:cNvSpPr>
              <a:spLocks noChangeArrowheads="1"/>
            </p:cNvSpPr>
            <p:nvPr/>
          </p:nvSpPr>
          <p:spPr bwMode="auto">
            <a:xfrm>
              <a:off x="3447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Rectangle 44"/>
            <p:cNvSpPr>
              <a:spLocks noChangeArrowheads="1"/>
            </p:cNvSpPr>
            <p:nvPr/>
          </p:nvSpPr>
          <p:spPr bwMode="auto">
            <a:xfrm>
              <a:off x="3636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Rectangle 45"/>
            <p:cNvSpPr>
              <a:spLocks noChangeArrowheads="1"/>
            </p:cNvSpPr>
            <p:nvPr/>
          </p:nvSpPr>
          <p:spPr bwMode="auto">
            <a:xfrm>
              <a:off x="3825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1" name="Rectangle 46"/>
            <p:cNvSpPr>
              <a:spLocks noChangeArrowheads="1"/>
            </p:cNvSpPr>
            <p:nvPr/>
          </p:nvSpPr>
          <p:spPr bwMode="auto">
            <a:xfrm>
              <a:off x="4014" y="2562"/>
              <a:ext cx="189" cy="18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6" name="Text Box 47"/>
          <p:cNvSpPr txBox="1">
            <a:spLocks noChangeArrowheads="1"/>
          </p:cNvSpPr>
          <p:nvPr/>
        </p:nvSpPr>
        <p:spPr bwMode="auto">
          <a:xfrm>
            <a:off x="4827588" y="3492500"/>
            <a:ext cx="36052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tabLst>
                <a:tab pos="339725" algn="ctr"/>
                <a:tab pos="687388" algn="ctr"/>
                <a:tab pos="971550" algn="ctr"/>
                <a:tab pos="1376363" algn="ctr"/>
                <a:tab pos="1716088" algn="ctr"/>
                <a:tab pos="2111375" algn="ctr"/>
                <a:tab pos="2460625" algn="ctr"/>
                <a:tab pos="2800350" algn="ctr"/>
              </a:tabLst>
            </a:pPr>
            <a:r>
              <a:rPr lang="en-US" sz="2000" b="0"/>
              <a:t> 	0	1	2	3	4	5  	6  	7  </a:t>
            </a:r>
            <a:r>
              <a:rPr lang="en-US" sz="2000" b="0">
                <a:sym typeface="Wingdings" pitchFamily="2" charset="2"/>
              </a:rPr>
              <a:t> J</a:t>
            </a:r>
            <a:endParaRPr lang="en-US" sz="2000" b="0"/>
          </a:p>
        </p:txBody>
      </p:sp>
      <p:sp>
        <p:nvSpPr>
          <p:cNvPr id="46087" name="Text Box 48"/>
          <p:cNvSpPr txBox="1">
            <a:spLocks noChangeArrowheads="1"/>
          </p:cNvSpPr>
          <p:nvPr/>
        </p:nvSpPr>
        <p:spPr bwMode="auto">
          <a:xfrm>
            <a:off x="4848225" y="3752850"/>
            <a:ext cx="322263" cy="2436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0"/>
              <a:t>0</a:t>
            </a:r>
          </a:p>
          <a:p>
            <a:pPr>
              <a:lnSpc>
                <a:spcPct val="110000"/>
              </a:lnSpc>
            </a:pPr>
            <a:r>
              <a:rPr lang="en-US" sz="2000" b="0"/>
              <a:t>1</a:t>
            </a:r>
          </a:p>
          <a:p>
            <a:pPr>
              <a:lnSpc>
                <a:spcPct val="110000"/>
              </a:lnSpc>
            </a:pPr>
            <a:r>
              <a:rPr lang="en-US" sz="2000" b="0"/>
              <a:t>2</a:t>
            </a:r>
          </a:p>
          <a:p>
            <a:pPr>
              <a:lnSpc>
                <a:spcPct val="110000"/>
              </a:lnSpc>
            </a:pPr>
            <a:r>
              <a:rPr lang="en-US" sz="2000" b="0"/>
              <a:t>3</a:t>
            </a:r>
          </a:p>
          <a:p>
            <a:pPr>
              <a:lnSpc>
                <a:spcPct val="110000"/>
              </a:lnSpc>
            </a:pPr>
            <a:r>
              <a:rPr lang="en-US" sz="2000" b="0"/>
              <a:t>4</a:t>
            </a:r>
          </a:p>
          <a:p>
            <a:pPr>
              <a:lnSpc>
                <a:spcPct val="110000"/>
              </a:lnSpc>
            </a:pPr>
            <a:r>
              <a:rPr lang="en-US" sz="2000" b="0"/>
              <a:t>5</a:t>
            </a:r>
          </a:p>
          <a:p>
            <a:pPr>
              <a:lnSpc>
                <a:spcPct val="110000"/>
              </a:lnSpc>
            </a:pPr>
            <a:r>
              <a:rPr lang="en-US" sz="2000" b="0"/>
              <a:t>6</a:t>
            </a:r>
          </a:p>
        </p:txBody>
      </p:sp>
      <p:sp>
        <p:nvSpPr>
          <p:cNvPr id="46088" name="Text Box 49"/>
          <p:cNvSpPr txBox="1">
            <a:spLocks noChangeArrowheads="1"/>
          </p:cNvSpPr>
          <p:nvPr/>
        </p:nvSpPr>
        <p:spPr bwMode="auto">
          <a:xfrm>
            <a:off x="4310063" y="4654550"/>
            <a:ext cx="671512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0"/>
              <a:t>I </a:t>
            </a:r>
            <a:r>
              <a:rPr lang="en-US" b="0">
                <a:sym typeface="Wingdings" pitchFamily="2" charset="2"/>
              </a:rPr>
              <a:t></a:t>
            </a:r>
            <a:endParaRPr lang="en-US" b="0"/>
          </a:p>
        </p:txBody>
      </p:sp>
      <p:sp>
        <p:nvSpPr>
          <p:cNvPr id="46089" name="Oval 50"/>
          <p:cNvSpPr>
            <a:spLocks noChangeArrowheads="1"/>
          </p:cNvSpPr>
          <p:nvPr/>
        </p:nvSpPr>
        <p:spPr bwMode="auto">
          <a:xfrm>
            <a:off x="5181600" y="38798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51"/>
          <p:cNvSpPr>
            <a:spLocks noChangeArrowheads="1"/>
          </p:cNvSpPr>
          <p:nvPr/>
        </p:nvSpPr>
        <p:spPr bwMode="auto">
          <a:xfrm>
            <a:off x="5534025" y="38798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Oval 52"/>
          <p:cNvSpPr>
            <a:spLocks noChangeArrowheads="1"/>
          </p:cNvSpPr>
          <p:nvPr/>
        </p:nvSpPr>
        <p:spPr bwMode="auto">
          <a:xfrm>
            <a:off x="5886450" y="38798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Oval 53"/>
          <p:cNvSpPr>
            <a:spLocks noChangeArrowheads="1"/>
          </p:cNvSpPr>
          <p:nvPr/>
        </p:nvSpPr>
        <p:spPr bwMode="auto">
          <a:xfrm>
            <a:off x="6238875" y="38798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Oval 54"/>
          <p:cNvSpPr>
            <a:spLocks noChangeArrowheads="1"/>
          </p:cNvSpPr>
          <p:nvPr/>
        </p:nvSpPr>
        <p:spPr bwMode="auto">
          <a:xfrm>
            <a:off x="6592888" y="38798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Oval 55"/>
          <p:cNvSpPr>
            <a:spLocks noChangeArrowheads="1"/>
          </p:cNvSpPr>
          <p:nvPr/>
        </p:nvSpPr>
        <p:spPr bwMode="auto">
          <a:xfrm>
            <a:off x="6945313" y="38798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56"/>
          <p:cNvSpPr>
            <a:spLocks noChangeArrowheads="1"/>
          </p:cNvSpPr>
          <p:nvPr/>
        </p:nvSpPr>
        <p:spPr bwMode="auto">
          <a:xfrm>
            <a:off x="7297738" y="38798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Oval 57"/>
          <p:cNvSpPr>
            <a:spLocks noChangeArrowheads="1"/>
          </p:cNvSpPr>
          <p:nvPr/>
        </p:nvSpPr>
        <p:spPr bwMode="auto">
          <a:xfrm>
            <a:off x="7651750" y="38798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Oval 58"/>
          <p:cNvSpPr>
            <a:spLocks noChangeArrowheads="1"/>
          </p:cNvSpPr>
          <p:nvPr/>
        </p:nvSpPr>
        <p:spPr bwMode="auto">
          <a:xfrm>
            <a:off x="5181600" y="42291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Oval 59"/>
          <p:cNvSpPr>
            <a:spLocks noChangeArrowheads="1"/>
          </p:cNvSpPr>
          <p:nvPr/>
        </p:nvSpPr>
        <p:spPr bwMode="auto">
          <a:xfrm>
            <a:off x="5534025" y="42291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Oval 60"/>
          <p:cNvSpPr>
            <a:spLocks noChangeArrowheads="1"/>
          </p:cNvSpPr>
          <p:nvPr/>
        </p:nvSpPr>
        <p:spPr bwMode="auto">
          <a:xfrm>
            <a:off x="5886450" y="42291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61"/>
          <p:cNvSpPr>
            <a:spLocks noChangeArrowheads="1"/>
          </p:cNvSpPr>
          <p:nvPr/>
        </p:nvSpPr>
        <p:spPr bwMode="auto">
          <a:xfrm>
            <a:off x="6238875" y="42291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Oval 62"/>
          <p:cNvSpPr>
            <a:spLocks noChangeArrowheads="1"/>
          </p:cNvSpPr>
          <p:nvPr/>
        </p:nvSpPr>
        <p:spPr bwMode="auto">
          <a:xfrm>
            <a:off x="6592888" y="42291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Oval 63"/>
          <p:cNvSpPr>
            <a:spLocks noChangeArrowheads="1"/>
          </p:cNvSpPr>
          <p:nvPr/>
        </p:nvSpPr>
        <p:spPr bwMode="auto">
          <a:xfrm>
            <a:off x="6945313" y="42291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Oval 64"/>
          <p:cNvSpPr>
            <a:spLocks noChangeArrowheads="1"/>
          </p:cNvSpPr>
          <p:nvPr/>
        </p:nvSpPr>
        <p:spPr bwMode="auto">
          <a:xfrm>
            <a:off x="7297738" y="42291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Oval 65"/>
          <p:cNvSpPr>
            <a:spLocks noChangeArrowheads="1"/>
          </p:cNvSpPr>
          <p:nvPr/>
        </p:nvSpPr>
        <p:spPr bwMode="auto">
          <a:xfrm>
            <a:off x="7651750" y="42291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Oval 66"/>
          <p:cNvSpPr>
            <a:spLocks noChangeArrowheads="1"/>
          </p:cNvSpPr>
          <p:nvPr/>
        </p:nvSpPr>
        <p:spPr bwMode="auto">
          <a:xfrm>
            <a:off x="5181600" y="45783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Oval 67"/>
          <p:cNvSpPr>
            <a:spLocks noChangeArrowheads="1"/>
          </p:cNvSpPr>
          <p:nvPr/>
        </p:nvSpPr>
        <p:spPr bwMode="auto">
          <a:xfrm>
            <a:off x="5534025" y="45783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Oval 68"/>
          <p:cNvSpPr>
            <a:spLocks noChangeArrowheads="1"/>
          </p:cNvSpPr>
          <p:nvPr/>
        </p:nvSpPr>
        <p:spPr bwMode="auto">
          <a:xfrm>
            <a:off x="5886450" y="45783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Oval 69"/>
          <p:cNvSpPr>
            <a:spLocks noChangeArrowheads="1"/>
          </p:cNvSpPr>
          <p:nvPr/>
        </p:nvSpPr>
        <p:spPr bwMode="auto">
          <a:xfrm>
            <a:off x="6238875" y="45783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Oval 70"/>
          <p:cNvSpPr>
            <a:spLocks noChangeArrowheads="1"/>
          </p:cNvSpPr>
          <p:nvPr/>
        </p:nvSpPr>
        <p:spPr bwMode="auto">
          <a:xfrm>
            <a:off x="6592888" y="45783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Oval 71"/>
          <p:cNvSpPr>
            <a:spLocks noChangeArrowheads="1"/>
          </p:cNvSpPr>
          <p:nvPr/>
        </p:nvSpPr>
        <p:spPr bwMode="auto">
          <a:xfrm>
            <a:off x="6945313" y="45783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Oval 72"/>
          <p:cNvSpPr>
            <a:spLocks noChangeArrowheads="1"/>
          </p:cNvSpPr>
          <p:nvPr/>
        </p:nvSpPr>
        <p:spPr bwMode="auto">
          <a:xfrm>
            <a:off x="7297738" y="45783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Oval 73"/>
          <p:cNvSpPr>
            <a:spLocks noChangeArrowheads="1"/>
          </p:cNvSpPr>
          <p:nvPr/>
        </p:nvSpPr>
        <p:spPr bwMode="auto">
          <a:xfrm>
            <a:off x="7651750" y="45783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Oval 74"/>
          <p:cNvSpPr>
            <a:spLocks noChangeArrowheads="1"/>
          </p:cNvSpPr>
          <p:nvPr/>
        </p:nvSpPr>
        <p:spPr bwMode="auto">
          <a:xfrm>
            <a:off x="5181600" y="49276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Oval 75"/>
          <p:cNvSpPr>
            <a:spLocks noChangeArrowheads="1"/>
          </p:cNvSpPr>
          <p:nvPr/>
        </p:nvSpPr>
        <p:spPr bwMode="auto">
          <a:xfrm>
            <a:off x="5534025" y="49276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Oval 76"/>
          <p:cNvSpPr>
            <a:spLocks noChangeArrowheads="1"/>
          </p:cNvSpPr>
          <p:nvPr/>
        </p:nvSpPr>
        <p:spPr bwMode="auto">
          <a:xfrm>
            <a:off x="5886450" y="49276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Oval 77"/>
          <p:cNvSpPr>
            <a:spLocks noChangeArrowheads="1"/>
          </p:cNvSpPr>
          <p:nvPr/>
        </p:nvSpPr>
        <p:spPr bwMode="auto">
          <a:xfrm>
            <a:off x="6238875" y="49276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Oval 78"/>
          <p:cNvSpPr>
            <a:spLocks noChangeArrowheads="1"/>
          </p:cNvSpPr>
          <p:nvPr/>
        </p:nvSpPr>
        <p:spPr bwMode="auto">
          <a:xfrm>
            <a:off x="6592888" y="49276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Oval 79"/>
          <p:cNvSpPr>
            <a:spLocks noChangeArrowheads="1"/>
          </p:cNvSpPr>
          <p:nvPr/>
        </p:nvSpPr>
        <p:spPr bwMode="auto">
          <a:xfrm>
            <a:off x="6945313" y="49276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Oval 80"/>
          <p:cNvSpPr>
            <a:spLocks noChangeArrowheads="1"/>
          </p:cNvSpPr>
          <p:nvPr/>
        </p:nvSpPr>
        <p:spPr bwMode="auto">
          <a:xfrm>
            <a:off x="7297738" y="49276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Oval 81"/>
          <p:cNvSpPr>
            <a:spLocks noChangeArrowheads="1"/>
          </p:cNvSpPr>
          <p:nvPr/>
        </p:nvSpPr>
        <p:spPr bwMode="auto">
          <a:xfrm>
            <a:off x="7651750" y="49276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Oval 82"/>
          <p:cNvSpPr>
            <a:spLocks noChangeArrowheads="1"/>
          </p:cNvSpPr>
          <p:nvPr/>
        </p:nvSpPr>
        <p:spPr bwMode="auto">
          <a:xfrm>
            <a:off x="5181600" y="52768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Oval 83"/>
          <p:cNvSpPr>
            <a:spLocks noChangeArrowheads="1"/>
          </p:cNvSpPr>
          <p:nvPr/>
        </p:nvSpPr>
        <p:spPr bwMode="auto">
          <a:xfrm>
            <a:off x="5534025" y="52768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Oval 84"/>
          <p:cNvSpPr>
            <a:spLocks noChangeArrowheads="1"/>
          </p:cNvSpPr>
          <p:nvPr/>
        </p:nvSpPr>
        <p:spPr bwMode="auto">
          <a:xfrm>
            <a:off x="5886450" y="52768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Oval 85"/>
          <p:cNvSpPr>
            <a:spLocks noChangeArrowheads="1"/>
          </p:cNvSpPr>
          <p:nvPr/>
        </p:nvSpPr>
        <p:spPr bwMode="auto">
          <a:xfrm>
            <a:off x="6238875" y="52768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Oval 86"/>
          <p:cNvSpPr>
            <a:spLocks noChangeArrowheads="1"/>
          </p:cNvSpPr>
          <p:nvPr/>
        </p:nvSpPr>
        <p:spPr bwMode="auto">
          <a:xfrm>
            <a:off x="6592888" y="52768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87"/>
          <p:cNvSpPr>
            <a:spLocks noChangeArrowheads="1"/>
          </p:cNvSpPr>
          <p:nvPr/>
        </p:nvSpPr>
        <p:spPr bwMode="auto">
          <a:xfrm>
            <a:off x="6945313" y="52768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Oval 88"/>
          <p:cNvSpPr>
            <a:spLocks noChangeArrowheads="1"/>
          </p:cNvSpPr>
          <p:nvPr/>
        </p:nvSpPr>
        <p:spPr bwMode="auto">
          <a:xfrm>
            <a:off x="7297738" y="52768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Oval 89"/>
          <p:cNvSpPr>
            <a:spLocks noChangeArrowheads="1"/>
          </p:cNvSpPr>
          <p:nvPr/>
        </p:nvSpPr>
        <p:spPr bwMode="auto">
          <a:xfrm>
            <a:off x="7651750" y="52768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Oval 90"/>
          <p:cNvSpPr>
            <a:spLocks noChangeArrowheads="1"/>
          </p:cNvSpPr>
          <p:nvPr/>
        </p:nvSpPr>
        <p:spPr bwMode="auto">
          <a:xfrm>
            <a:off x="5181600" y="56261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Oval 91"/>
          <p:cNvSpPr>
            <a:spLocks noChangeArrowheads="1"/>
          </p:cNvSpPr>
          <p:nvPr/>
        </p:nvSpPr>
        <p:spPr bwMode="auto">
          <a:xfrm>
            <a:off x="5534025" y="56261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1" name="Oval 92"/>
          <p:cNvSpPr>
            <a:spLocks noChangeArrowheads="1"/>
          </p:cNvSpPr>
          <p:nvPr/>
        </p:nvSpPr>
        <p:spPr bwMode="auto">
          <a:xfrm>
            <a:off x="5886450" y="56261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2" name="Oval 93"/>
          <p:cNvSpPr>
            <a:spLocks noChangeArrowheads="1"/>
          </p:cNvSpPr>
          <p:nvPr/>
        </p:nvSpPr>
        <p:spPr bwMode="auto">
          <a:xfrm>
            <a:off x="6238875" y="562610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Oval 94"/>
          <p:cNvSpPr>
            <a:spLocks noChangeArrowheads="1"/>
          </p:cNvSpPr>
          <p:nvPr/>
        </p:nvSpPr>
        <p:spPr bwMode="auto">
          <a:xfrm>
            <a:off x="6592888" y="562610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Oval 95"/>
          <p:cNvSpPr>
            <a:spLocks noChangeArrowheads="1"/>
          </p:cNvSpPr>
          <p:nvPr/>
        </p:nvSpPr>
        <p:spPr bwMode="auto">
          <a:xfrm>
            <a:off x="6945313" y="56261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Oval 96"/>
          <p:cNvSpPr>
            <a:spLocks noChangeArrowheads="1"/>
          </p:cNvSpPr>
          <p:nvPr/>
        </p:nvSpPr>
        <p:spPr bwMode="auto">
          <a:xfrm>
            <a:off x="7297738" y="562610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6" name="Oval 97"/>
          <p:cNvSpPr>
            <a:spLocks noChangeArrowheads="1"/>
          </p:cNvSpPr>
          <p:nvPr/>
        </p:nvSpPr>
        <p:spPr bwMode="auto">
          <a:xfrm>
            <a:off x="7651750" y="562610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7" name="Oval 98"/>
          <p:cNvSpPr>
            <a:spLocks noChangeArrowheads="1"/>
          </p:cNvSpPr>
          <p:nvPr/>
        </p:nvSpPr>
        <p:spPr bwMode="auto">
          <a:xfrm>
            <a:off x="5181600" y="59753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8" name="Oval 99"/>
          <p:cNvSpPr>
            <a:spLocks noChangeArrowheads="1"/>
          </p:cNvSpPr>
          <p:nvPr/>
        </p:nvSpPr>
        <p:spPr bwMode="auto">
          <a:xfrm>
            <a:off x="5534025" y="59753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9" name="Oval 100"/>
          <p:cNvSpPr>
            <a:spLocks noChangeArrowheads="1"/>
          </p:cNvSpPr>
          <p:nvPr/>
        </p:nvSpPr>
        <p:spPr bwMode="auto">
          <a:xfrm>
            <a:off x="5886450" y="59753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0" name="Oval 101"/>
          <p:cNvSpPr>
            <a:spLocks noChangeArrowheads="1"/>
          </p:cNvSpPr>
          <p:nvPr/>
        </p:nvSpPr>
        <p:spPr bwMode="auto">
          <a:xfrm>
            <a:off x="6238875" y="5975350"/>
            <a:ext cx="112713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1" name="Oval 102"/>
          <p:cNvSpPr>
            <a:spLocks noChangeArrowheads="1"/>
          </p:cNvSpPr>
          <p:nvPr/>
        </p:nvSpPr>
        <p:spPr bwMode="auto">
          <a:xfrm>
            <a:off x="6592888" y="59753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Oval 103"/>
          <p:cNvSpPr>
            <a:spLocks noChangeArrowheads="1"/>
          </p:cNvSpPr>
          <p:nvPr/>
        </p:nvSpPr>
        <p:spPr bwMode="auto">
          <a:xfrm>
            <a:off x="6945313" y="5975350"/>
            <a:ext cx="112712" cy="111125"/>
          </a:xfrm>
          <a:prstGeom prst="ellipse">
            <a:avLst/>
          </a:prstGeom>
          <a:solidFill>
            <a:srgbClr val="0033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Oval 104"/>
          <p:cNvSpPr>
            <a:spLocks noChangeArrowheads="1"/>
          </p:cNvSpPr>
          <p:nvPr/>
        </p:nvSpPr>
        <p:spPr bwMode="auto">
          <a:xfrm>
            <a:off x="7297738" y="5975350"/>
            <a:ext cx="112712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Oval 105"/>
          <p:cNvSpPr>
            <a:spLocks noChangeArrowheads="1"/>
          </p:cNvSpPr>
          <p:nvPr/>
        </p:nvSpPr>
        <p:spPr bwMode="auto">
          <a:xfrm>
            <a:off x="7651750" y="5975350"/>
            <a:ext cx="112713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5" name="Line 106"/>
          <p:cNvSpPr>
            <a:spLocks noChangeShapeType="1"/>
          </p:cNvSpPr>
          <p:nvPr/>
        </p:nvSpPr>
        <p:spPr bwMode="auto">
          <a:xfrm>
            <a:off x="4846638" y="3652838"/>
            <a:ext cx="2679700" cy="268605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46" name="Line 107"/>
          <p:cNvSpPr>
            <a:spLocks noChangeShapeType="1"/>
          </p:cNvSpPr>
          <p:nvPr/>
        </p:nvSpPr>
        <p:spPr bwMode="auto">
          <a:xfrm>
            <a:off x="4872038" y="3830638"/>
            <a:ext cx="3163887" cy="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47" name="Line 108"/>
          <p:cNvSpPr>
            <a:spLocks noChangeShapeType="1"/>
          </p:cNvSpPr>
          <p:nvPr/>
        </p:nvSpPr>
        <p:spPr bwMode="auto">
          <a:xfrm>
            <a:off x="6983413" y="6145213"/>
            <a:ext cx="1011237" cy="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48" name="Line 109"/>
          <p:cNvSpPr>
            <a:spLocks noChangeShapeType="1"/>
          </p:cNvSpPr>
          <p:nvPr/>
        </p:nvSpPr>
        <p:spPr bwMode="auto">
          <a:xfrm>
            <a:off x="7808913" y="3694113"/>
            <a:ext cx="0" cy="2597150"/>
          </a:xfrm>
          <a:prstGeom prst="lin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" name="Rectangle 15"/>
          <p:cNvSpPr txBox="1">
            <a:spLocks noChangeArrowheads="1"/>
          </p:cNvSpPr>
          <p:nvPr/>
        </p:nvSpPr>
        <p:spPr bwMode="auto">
          <a:xfrm>
            <a:off x="4581525" y="1190625"/>
            <a:ext cx="44227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Programming Method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9679"/>
            <a:ext cx="8763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 an </a:t>
            </a:r>
            <a:r>
              <a:rPr lang="en-US" sz="2400" smtClean="0"/>
              <a:t>integer vector</a:t>
            </a:r>
            <a:r>
              <a:rPr lang="en-US" sz="3200" smtClean="0"/>
              <a:t> </a:t>
            </a:r>
            <a:r>
              <a:rPr lang="en-US" sz="2000" smtClean="0">
                <a:cs typeface="Tahoma" pitchFamily="34" charset="0"/>
                <a:sym typeface="Wingdings" pitchFamily="2" charset="2"/>
              </a:rPr>
              <a:t>i̅   </a:t>
            </a:r>
            <a:r>
              <a:rPr lang="en-US" sz="2400" smtClean="0">
                <a:cs typeface="Tahoma" pitchFamily="34" charset="0"/>
                <a:sym typeface="Wingdings" pitchFamily="2" charset="2"/>
              </a:rPr>
              <a:t>such that</a:t>
            </a:r>
            <a:r>
              <a:rPr lang="en-US" sz="2000" smtClean="0">
                <a:cs typeface="Tahoma" pitchFamily="34" charset="0"/>
                <a:sym typeface="Wingdings" pitchFamily="2" charset="2"/>
              </a:rPr>
              <a:t>  Â i̅  ≤ b̅  where</a:t>
            </a:r>
            <a:br>
              <a:rPr lang="en-US" sz="2000" smtClean="0">
                <a:cs typeface="Tahoma" pitchFamily="34" charset="0"/>
                <a:sym typeface="Wingdings" pitchFamily="2" charset="2"/>
              </a:rPr>
            </a:br>
            <a:r>
              <a:rPr lang="en-US" sz="2000" smtClean="0">
                <a:cs typeface="Tahoma" pitchFamily="34" charset="0"/>
                <a:sym typeface="Wingdings" pitchFamily="2" charset="2"/>
              </a:rPr>
              <a:t>	 Â is an integer matrix and b̅  is an integer vector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>
              <a:cs typeface="Tahoma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ahoma" pitchFamily="34" charset="0"/>
                <a:sym typeface="Wingdings" pitchFamily="2" charset="2"/>
              </a:rPr>
              <a:t>Our problem formulation for A[i] and A[i+1]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 integers </a:t>
            </a: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, i</a:t>
            </a:r>
            <a:r>
              <a:rPr lang="en-US" sz="2400" baseline="-25000" smtClean="0"/>
              <a:t>r</a:t>
            </a:r>
            <a:r>
              <a:rPr lang="en-US" sz="2400" smtClean="0"/>
              <a:t>   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,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  </a:t>
            </a: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>
                <a:sym typeface="Symbol" pitchFamily="18" charset="2"/>
              </a:rPr>
              <a:t></a:t>
            </a:r>
            <a:r>
              <a:rPr lang="en-US" sz="2400" smtClean="0"/>
              <a:t>  i</a:t>
            </a:r>
            <a:r>
              <a:rPr lang="en-US" sz="2400" baseline="-25000" smtClean="0"/>
              <a:t>r</a:t>
            </a:r>
            <a:r>
              <a:rPr lang="en-US" sz="2400" smtClean="0">
                <a:cs typeface="Tahoma" pitchFamily="34" charset="0"/>
              </a:rPr>
              <a:t>  </a:t>
            </a: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+ 1 = 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>
                <a:sym typeface="Symbol" pitchFamily="18" charset="2"/>
              </a:rPr>
              <a:t></a:t>
            </a:r>
            <a:r>
              <a:rPr lang="en-US" sz="2400" smtClean="0"/>
              <a:t>  i</a:t>
            </a:r>
            <a:r>
              <a:rPr lang="en-US" sz="2400" baseline="-25000" smtClean="0"/>
              <a:t>r </a:t>
            </a:r>
            <a:r>
              <a:rPr lang="en-US" sz="2400" smtClean="0"/>
              <a:t> </a:t>
            </a:r>
            <a:r>
              <a:rPr lang="en-US" sz="2000" smtClean="0">
                <a:cs typeface="Tahoma" pitchFamily="34" charset="0"/>
                <a:sym typeface="Wingdings" pitchFamily="2" charset="2"/>
              </a:rPr>
              <a:t>is not an affine function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cs typeface="Tahoma" pitchFamily="34" charset="0"/>
                <a:sym typeface="Wingdings" pitchFamily="2" charset="2"/>
              </a:rPr>
              <a:t>divide into 2 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Problem 1 with i</a:t>
            </a:r>
            <a:r>
              <a:rPr lang="en-US" sz="2000" baseline="-25000" smtClean="0"/>
              <a:t>w </a:t>
            </a:r>
            <a:r>
              <a:rPr lang="en-US" sz="2000" smtClean="0">
                <a:cs typeface="Tahoma" pitchFamily="34" charset="0"/>
              </a:rPr>
              <a:t>&lt;</a:t>
            </a:r>
            <a:r>
              <a:rPr lang="en-US" sz="2000" smtClean="0"/>
              <a:t> i</a:t>
            </a:r>
            <a:r>
              <a:rPr lang="en-US" sz="2000" baseline="-25000" smtClean="0"/>
              <a:t>r  </a:t>
            </a:r>
            <a:r>
              <a:rPr lang="en-US" sz="2000" smtClean="0"/>
              <a:t>and problem 2 with i</a:t>
            </a:r>
            <a:r>
              <a:rPr lang="en-US" sz="2000" baseline="-25000" smtClean="0"/>
              <a:t>r</a:t>
            </a:r>
            <a:r>
              <a:rPr lang="en-US" sz="2000" smtClean="0"/>
              <a:t> </a:t>
            </a:r>
            <a:r>
              <a:rPr lang="en-US" sz="2000" smtClean="0">
                <a:cs typeface="Tahoma" pitchFamily="34" charset="0"/>
              </a:rPr>
              <a:t>&lt;</a:t>
            </a:r>
            <a:r>
              <a:rPr lang="en-US" sz="2000" smtClean="0"/>
              <a:t> i</a:t>
            </a:r>
            <a:r>
              <a:rPr lang="en-US" sz="2000" baseline="-25000" smtClean="0"/>
              <a:t>w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either problem has a solution </a:t>
            </a:r>
            <a:r>
              <a:rPr lang="en-US" sz="2000" smtClean="0">
                <a:sym typeface="Wingdings" pitchFamily="2" charset="2"/>
              </a:rPr>
              <a:t> there exists a dependence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about i</a:t>
            </a:r>
            <a:r>
              <a:rPr lang="en-US" sz="2400" baseline="-25000" smtClean="0"/>
              <a:t>w</a:t>
            </a:r>
            <a:r>
              <a:rPr lang="en-US" sz="2400" smtClean="0"/>
              <a:t>+ 1 = 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Add two inequalities to single problem</a:t>
            </a:r>
            <a:br>
              <a:rPr lang="en-US" sz="2000" smtClean="0"/>
            </a:br>
            <a:r>
              <a:rPr lang="en-US" sz="2000" smtClean="0"/>
              <a:t> i</a:t>
            </a:r>
            <a:r>
              <a:rPr lang="en-US" sz="2000" baseline="-25000" smtClean="0"/>
              <a:t>w</a:t>
            </a:r>
            <a:r>
              <a:rPr lang="en-US" sz="2000" smtClean="0"/>
              <a:t>+ 1 </a:t>
            </a:r>
            <a:r>
              <a:rPr lang="en-US" sz="2000" smtClean="0">
                <a:cs typeface="Tahoma" pitchFamily="34" charset="0"/>
              </a:rPr>
              <a:t>≤</a:t>
            </a:r>
            <a:r>
              <a:rPr lang="en-US" sz="2000" smtClean="0"/>
              <a:t> i</a:t>
            </a:r>
            <a:r>
              <a:rPr lang="en-US" sz="2000" baseline="-25000" smtClean="0"/>
              <a:t>r</a:t>
            </a:r>
            <a:r>
              <a:rPr lang="en-US" sz="2000" smtClean="0"/>
              <a:t>, and i</a:t>
            </a:r>
            <a:r>
              <a:rPr lang="en-US" sz="2000" baseline="-25000" smtClean="0"/>
              <a:t>r</a:t>
            </a:r>
            <a:r>
              <a:rPr lang="en-US" sz="2000" smtClean="0"/>
              <a:t> </a:t>
            </a:r>
            <a:r>
              <a:rPr lang="en-US" sz="2000" smtClean="0">
                <a:cs typeface="Tahoma" pitchFamily="34" charset="0"/>
              </a:rPr>
              <a:t>≤</a:t>
            </a:r>
            <a:r>
              <a:rPr lang="en-US" sz="2000" smtClean="0"/>
              <a:t>  i</a:t>
            </a:r>
            <a:r>
              <a:rPr lang="en-US" sz="2000" baseline="-25000" smtClean="0"/>
              <a:t>w</a:t>
            </a:r>
            <a:r>
              <a:rPr lang="en-US" sz="2000" smtClean="0"/>
              <a:t>+ 1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2" eaLnBrk="1" hangingPunct="1">
              <a:lnSpc>
                <a:spcPct val="90000"/>
              </a:lnSpc>
            </a:pPr>
            <a:endParaRPr lang="en-US" sz="2000" baseline="-25000" smtClean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4581525" y="1190625"/>
            <a:ext cx="44227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1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Multicores Are Here!</a:t>
            </a: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1419225" y="1933575"/>
            <a:ext cx="6854825" cy="3917950"/>
            <a:chOff x="714" y="1218"/>
            <a:chExt cx="4048" cy="2468"/>
          </a:xfrm>
        </p:grpSpPr>
        <p:sp>
          <p:nvSpPr>
            <p:cNvPr id="35957" name="Line 4"/>
            <p:cNvSpPr>
              <a:spLocks noChangeShapeType="1"/>
            </p:cNvSpPr>
            <p:nvPr/>
          </p:nvSpPr>
          <p:spPr bwMode="auto">
            <a:xfrm>
              <a:off x="714" y="3686"/>
              <a:ext cx="40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Line 5"/>
            <p:cNvSpPr>
              <a:spLocks noChangeShapeType="1"/>
            </p:cNvSpPr>
            <p:nvPr/>
          </p:nvSpPr>
          <p:spPr bwMode="auto">
            <a:xfrm>
              <a:off x="715" y="3412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Line 6"/>
            <p:cNvSpPr>
              <a:spLocks noChangeShapeType="1"/>
            </p:cNvSpPr>
            <p:nvPr/>
          </p:nvSpPr>
          <p:spPr bwMode="auto">
            <a:xfrm>
              <a:off x="715" y="3138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0" name="Line 7"/>
            <p:cNvSpPr>
              <a:spLocks noChangeShapeType="1"/>
            </p:cNvSpPr>
            <p:nvPr/>
          </p:nvSpPr>
          <p:spPr bwMode="auto">
            <a:xfrm>
              <a:off x="715" y="2864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1" name="Line 8"/>
            <p:cNvSpPr>
              <a:spLocks noChangeShapeType="1"/>
            </p:cNvSpPr>
            <p:nvPr/>
          </p:nvSpPr>
          <p:spPr bwMode="auto">
            <a:xfrm>
              <a:off x="715" y="2590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2" name="Line 9"/>
            <p:cNvSpPr>
              <a:spLocks noChangeShapeType="1"/>
            </p:cNvSpPr>
            <p:nvPr/>
          </p:nvSpPr>
          <p:spPr bwMode="auto">
            <a:xfrm>
              <a:off x="715" y="2316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3" name="Line 10"/>
            <p:cNvSpPr>
              <a:spLocks noChangeShapeType="1"/>
            </p:cNvSpPr>
            <p:nvPr/>
          </p:nvSpPr>
          <p:spPr bwMode="auto">
            <a:xfrm>
              <a:off x="715" y="2042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4" name="Line 11"/>
            <p:cNvSpPr>
              <a:spLocks noChangeShapeType="1"/>
            </p:cNvSpPr>
            <p:nvPr/>
          </p:nvSpPr>
          <p:spPr bwMode="auto">
            <a:xfrm>
              <a:off x="715" y="1768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5" name="Line 12"/>
            <p:cNvSpPr>
              <a:spLocks noChangeShapeType="1"/>
            </p:cNvSpPr>
            <p:nvPr/>
          </p:nvSpPr>
          <p:spPr bwMode="auto">
            <a:xfrm>
              <a:off x="715" y="1495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6" name="Line 13"/>
            <p:cNvSpPr>
              <a:spLocks noChangeShapeType="1"/>
            </p:cNvSpPr>
            <p:nvPr/>
          </p:nvSpPr>
          <p:spPr bwMode="auto">
            <a:xfrm>
              <a:off x="719" y="1218"/>
              <a:ext cx="404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5" name="Line 14"/>
          <p:cNvSpPr>
            <a:spLocks noChangeShapeType="1"/>
          </p:cNvSpPr>
          <p:nvPr/>
        </p:nvSpPr>
        <p:spPr bwMode="auto">
          <a:xfrm>
            <a:off x="1420813" y="6291263"/>
            <a:ext cx="6877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3700463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1985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4460875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1990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2905125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1980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1416050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1970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2117725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1975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5248275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1995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5992813" y="62595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2000</a:t>
            </a:r>
          </a:p>
        </p:txBody>
      </p:sp>
      <p:sp>
        <p:nvSpPr>
          <p:cNvPr id="35853" name="AutoShape 22"/>
          <p:cNvSpPr>
            <a:spLocks noChangeArrowheads="1"/>
          </p:cNvSpPr>
          <p:nvPr/>
        </p:nvSpPr>
        <p:spPr bwMode="auto">
          <a:xfrm>
            <a:off x="1685925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4" name="AutoShape 23"/>
          <p:cNvSpPr>
            <a:spLocks noChangeArrowheads="1"/>
          </p:cNvSpPr>
          <p:nvPr/>
        </p:nvSpPr>
        <p:spPr bwMode="auto">
          <a:xfrm>
            <a:off x="1857375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5" name="AutoShape 24"/>
          <p:cNvSpPr>
            <a:spLocks noChangeArrowheads="1"/>
          </p:cNvSpPr>
          <p:nvPr/>
        </p:nvSpPr>
        <p:spPr bwMode="auto">
          <a:xfrm>
            <a:off x="2170113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6" name="AutoShape 25"/>
          <p:cNvSpPr>
            <a:spLocks noChangeArrowheads="1"/>
          </p:cNvSpPr>
          <p:nvPr/>
        </p:nvSpPr>
        <p:spPr bwMode="auto">
          <a:xfrm>
            <a:off x="2789238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7" name="AutoShape 26"/>
          <p:cNvSpPr>
            <a:spLocks noChangeArrowheads="1"/>
          </p:cNvSpPr>
          <p:nvPr/>
        </p:nvSpPr>
        <p:spPr bwMode="auto">
          <a:xfrm>
            <a:off x="3413125" y="5803900"/>
            <a:ext cx="80963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8" name="AutoShape 27"/>
          <p:cNvSpPr>
            <a:spLocks noChangeArrowheads="1"/>
          </p:cNvSpPr>
          <p:nvPr/>
        </p:nvSpPr>
        <p:spPr bwMode="auto">
          <a:xfrm>
            <a:off x="3863975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9" name="AutoShape 28"/>
          <p:cNvSpPr>
            <a:spLocks noChangeArrowheads="1"/>
          </p:cNvSpPr>
          <p:nvPr/>
        </p:nvSpPr>
        <p:spPr bwMode="auto">
          <a:xfrm>
            <a:off x="4484688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0" name="AutoShape 29"/>
          <p:cNvSpPr>
            <a:spLocks noChangeArrowheads="1"/>
          </p:cNvSpPr>
          <p:nvPr/>
        </p:nvSpPr>
        <p:spPr bwMode="auto">
          <a:xfrm>
            <a:off x="5129213" y="5803900"/>
            <a:ext cx="80962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1" name="AutoShape 30"/>
          <p:cNvSpPr>
            <a:spLocks noChangeArrowheads="1"/>
          </p:cNvSpPr>
          <p:nvPr/>
        </p:nvSpPr>
        <p:spPr bwMode="auto">
          <a:xfrm>
            <a:off x="5740400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2" name="AutoShape 31"/>
          <p:cNvSpPr>
            <a:spLocks noChangeArrowheads="1"/>
          </p:cNvSpPr>
          <p:nvPr/>
        </p:nvSpPr>
        <p:spPr bwMode="auto">
          <a:xfrm>
            <a:off x="6064250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3" name="AutoShape 32"/>
          <p:cNvSpPr>
            <a:spLocks noChangeArrowheads="1"/>
          </p:cNvSpPr>
          <p:nvPr/>
        </p:nvSpPr>
        <p:spPr bwMode="auto">
          <a:xfrm>
            <a:off x="6183313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4" name="AutoShape 33"/>
          <p:cNvSpPr>
            <a:spLocks noChangeArrowheads="1"/>
          </p:cNvSpPr>
          <p:nvPr/>
        </p:nvSpPr>
        <p:spPr bwMode="auto">
          <a:xfrm>
            <a:off x="6615113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5" name="AutoShape 34"/>
          <p:cNvSpPr>
            <a:spLocks noChangeArrowheads="1"/>
          </p:cNvSpPr>
          <p:nvPr/>
        </p:nvSpPr>
        <p:spPr bwMode="auto">
          <a:xfrm>
            <a:off x="6751638" y="5803900"/>
            <a:ext cx="80962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66" name="Text Box 35"/>
          <p:cNvSpPr txBox="1">
            <a:spLocks noChangeArrowheads="1"/>
          </p:cNvSpPr>
          <p:nvPr/>
        </p:nvSpPr>
        <p:spPr bwMode="auto">
          <a:xfrm>
            <a:off x="1419225" y="5602288"/>
            <a:ext cx="46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4004</a:t>
            </a:r>
          </a:p>
        </p:txBody>
      </p:sp>
      <p:sp>
        <p:nvSpPr>
          <p:cNvPr id="35867" name="Text Box 36"/>
          <p:cNvSpPr txBox="1">
            <a:spLocks noChangeArrowheads="1"/>
          </p:cNvSpPr>
          <p:nvPr/>
        </p:nvSpPr>
        <p:spPr bwMode="auto">
          <a:xfrm>
            <a:off x="1658938" y="5868988"/>
            <a:ext cx="46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8008</a:t>
            </a:r>
          </a:p>
        </p:txBody>
      </p:sp>
      <p:sp>
        <p:nvSpPr>
          <p:cNvPr id="35868" name="Text Box 37"/>
          <p:cNvSpPr txBox="1">
            <a:spLocks noChangeArrowheads="1"/>
          </p:cNvSpPr>
          <p:nvPr/>
        </p:nvSpPr>
        <p:spPr bwMode="auto">
          <a:xfrm>
            <a:off x="2589213" y="5602288"/>
            <a:ext cx="46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8086</a:t>
            </a:r>
          </a:p>
        </p:txBody>
      </p:sp>
      <p:sp>
        <p:nvSpPr>
          <p:cNvPr id="35869" name="Text Box 38"/>
          <p:cNvSpPr txBox="1">
            <a:spLocks noChangeArrowheads="1"/>
          </p:cNvSpPr>
          <p:nvPr/>
        </p:nvSpPr>
        <p:spPr bwMode="auto">
          <a:xfrm>
            <a:off x="1949450" y="5602288"/>
            <a:ext cx="46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8080</a:t>
            </a:r>
          </a:p>
        </p:txBody>
      </p:sp>
      <p:sp>
        <p:nvSpPr>
          <p:cNvPr id="35870" name="Text Box 39"/>
          <p:cNvSpPr txBox="1">
            <a:spLocks noChangeArrowheads="1"/>
          </p:cNvSpPr>
          <p:nvPr/>
        </p:nvSpPr>
        <p:spPr bwMode="auto">
          <a:xfrm>
            <a:off x="3230563" y="5602288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286</a:t>
            </a:r>
          </a:p>
        </p:txBody>
      </p:sp>
      <p:sp>
        <p:nvSpPr>
          <p:cNvPr id="35871" name="Text Box 40"/>
          <p:cNvSpPr txBox="1">
            <a:spLocks noChangeArrowheads="1"/>
          </p:cNvSpPr>
          <p:nvPr/>
        </p:nvSpPr>
        <p:spPr bwMode="auto">
          <a:xfrm>
            <a:off x="3700463" y="5602288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386</a:t>
            </a:r>
          </a:p>
        </p:txBody>
      </p:sp>
      <p:sp>
        <p:nvSpPr>
          <p:cNvPr id="35872" name="Text Box 41"/>
          <p:cNvSpPr txBox="1">
            <a:spLocks noChangeArrowheads="1"/>
          </p:cNvSpPr>
          <p:nvPr/>
        </p:nvSpPr>
        <p:spPr bwMode="auto">
          <a:xfrm>
            <a:off x="4294188" y="5602288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486</a:t>
            </a:r>
          </a:p>
        </p:txBody>
      </p:sp>
      <p:sp>
        <p:nvSpPr>
          <p:cNvPr id="35873" name="Text Box 42"/>
          <p:cNvSpPr txBox="1">
            <a:spLocks noChangeArrowheads="1"/>
          </p:cNvSpPr>
          <p:nvPr/>
        </p:nvSpPr>
        <p:spPr bwMode="auto">
          <a:xfrm>
            <a:off x="4772025" y="5602288"/>
            <a:ext cx="684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Pentium</a:t>
            </a:r>
          </a:p>
        </p:txBody>
      </p:sp>
      <p:sp>
        <p:nvSpPr>
          <p:cNvPr id="35874" name="Text Box 43"/>
          <p:cNvSpPr txBox="1">
            <a:spLocks noChangeArrowheads="1"/>
          </p:cNvSpPr>
          <p:nvPr/>
        </p:nvSpPr>
        <p:spPr bwMode="auto">
          <a:xfrm>
            <a:off x="5591175" y="5602288"/>
            <a:ext cx="33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P2</a:t>
            </a:r>
          </a:p>
        </p:txBody>
      </p:sp>
      <p:sp>
        <p:nvSpPr>
          <p:cNvPr id="35875" name="Text Box 44"/>
          <p:cNvSpPr txBox="1">
            <a:spLocks noChangeArrowheads="1"/>
          </p:cNvSpPr>
          <p:nvPr/>
        </p:nvSpPr>
        <p:spPr bwMode="auto">
          <a:xfrm>
            <a:off x="5905500" y="5602288"/>
            <a:ext cx="33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P3</a:t>
            </a:r>
          </a:p>
        </p:txBody>
      </p:sp>
      <p:sp>
        <p:nvSpPr>
          <p:cNvPr id="35876" name="Text Box 45"/>
          <p:cNvSpPr txBox="1">
            <a:spLocks noChangeArrowheads="1"/>
          </p:cNvSpPr>
          <p:nvPr/>
        </p:nvSpPr>
        <p:spPr bwMode="auto">
          <a:xfrm>
            <a:off x="6192838" y="5735638"/>
            <a:ext cx="33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P4</a:t>
            </a:r>
          </a:p>
        </p:txBody>
      </p:sp>
      <p:sp>
        <p:nvSpPr>
          <p:cNvPr id="35877" name="Text Box 46"/>
          <p:cNvSpPr txBox="1">
            <a:spLocks noChangeArrowheads="1"/>
          </p:cNvSpPr>
          <p:nvPr/>
        </p:nvSpPr>
        <p:spPr bwMode="auto">
          <a:xfrm>
            <a:off x="6169025" y="5602288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Itanium</a:t>
            </a:r>
          </a:p>
        </p:txBody>
      </p:sp>
      <p:sp>
        <p:nvSpPr>
          <p:cNvPr id="35878" name="Text Box 47"/>
          <p:cNvSpPr txBox="1">
            <a:spLocks noChangeArrowheads="1"/>
          </p:cNvSpPr>
          <p:nvPr/>
        </p:nvSpPr>
        <p:spPr bwMode="auto">
          <a:xfrm>
            <a:off x="6665913" y="5868988"/>
            <a:ext cx="739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Itanium 2</a:t>
            </a:r>
          </a:p>
        </p:txBody>
      </p:sp>
      <p:sp>
        <p:nvSpPr>
          <p:cNvPr id="35879" name="Text Box 48"/>
          <p:cNvSpPr txBox="1">
            <a:spLocks noChangeArrowheads="1"/>
          </p:cNvSpPr>
          <p:nvPr/>
        </p:nvSpPr>
        <p:spPr bwMode="auto">
          <a:xfrm>
            <a:off x="6799263" y="626745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2005</a:t>
            </a:r>
          </a:p>
        </p:txBody>
      </p:sp>
      <p:sp>
        <p:nvSpPr>
          <p:cNvPr id="35880" name="Line 49"/>
          <p:cNvSpPr>
            <a:spLocks noChangeShapeType="1"/>
          </p:cNvSpPr>
          <p:nvPr/>
        </p:nvSpPr>
        <p:spPr bwMode="auto">
          <a:xfrm rot="-5400000">
            <a:off x="-936625" y="3927476"/>
            <a:ext cx="4733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1" name="Text Box 50"/>
          <p:cNvSpPr txBox="1">
            <a:spLocks noChangeArrowheads="1"/>
          </p:cNvSpPr>
          <p:nvPr/>
        </p:nvSpPr>
        <p:spPr bwMode="auto">
          <a:xfrm>
            <a:off x="7618413" y="6267450"/>
            <a:ext cx="59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20??</a:t>
            </a:r>
          </a:p>
        </p:txBody>
      </p:sp>
      <p:sp>
        <p:nvSpPr>
          <p:cNvPr id="35882" name="Text Box 51"/>
          <p:cNvSpPr txBox="1">
            <a:spLocks noChangeArrowheads="1"/>
          </p:cNvSpPr>
          <p:nvPr/>
        </p:nvSpPr>
        <p:spPr bwMode="auto">
          <a:xfrm>
            <a:off x="0" y="3602038"/>
            <a:ext cx="930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Arial" charset="0"/>
              </a:rPr>
              <a:t># of</a:t>
            </a:r>
          </a:p>
          <a:p>
            <a:pPr algn="ctr"/>
            <a:r>
              <a:rPr lang="en-US" sz="2400" b="0">
                <a:latin typeface="Arial" charset="0"/>
              </a:rPr>
              <a:t>cores</a:t>
            </a:r>
          </a:p>
        </p:txBody>
      </p:sp>
      <p:sp>
        <p:nvSpPr>
          <p:cNvPr id="35883" name="Text Box 52"/>
          <p:cNvSpPr txBox="1">
            <a:spLocks noChangeArrowheads="1"/>
          </p:cNvSpPr>
          <p:nvPr/>
        </p:nvSpPr>
        <p:spPr bwMode="auto">
          <a:xfrm>
            <a:off x="1160463" y="564991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1</a:t>
            </a:r>
          </a:p>
        </p:txBody>
      </p:sp>
      <p:sp>
        <p:nvSpPr>
          <p:cNvPr id="35884" name="Text Box 53"/>
          <p:cNvSpPr txBox="1">
            <a:spLocks noChangeArrowheads="1"/>
          </p:cNvSpPr>
          <p:nvPr/>
        </p:nvSpPr>
        <p:spPr bwMode="auto">
          <a:xfrm>
            <a:off x="1241425" y="5653088"/>
            <a:ext cx="18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3600" b="0">
              <a:latin typeface="Arial" charset="0"/>
            </a:endParaRPr>
          </a:p>
        </p:txBody>
      </p:sp>
      <p:sp>
        <p:nvSpPr>
          <p:cNvPr id="35885" name="Text Box 54"/>
          <p:cNvSpPr txBox="1">
            <a:spLocks noChangeArrowheads="1"/>
          </p:cNvSpPr>
          <p:nvPr/>
        </p:nvSpPr>
        <p:spPr bwMode="auto">
          <a:xfrm>
            <a:off x="1160463" y="52117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2</a:t>
            </a:r>
          </a:p>
        </p:txBody>
      </p:sp>
      <p:sp>
        <p:nvSpPr>
          <p:cNvPr id="35886" name="Text Box 55"/>
          <p:cNvSpPr txBox="1">
            <a:spLocks noChangeArrowheads="1"/>
          </p:cNvSpPr>
          <p:nvPr/>
        </p:nvSpPr>
        <p:spPr bwMode="auto">
          <a:xfrm>
            <a:off x="1160463" y="478313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4</a:t>
            </a:r>
          </a:p>
        </p:txBody>
      </p:sp>
      <p:sp>
        <p:nvSpPr>
          <p:cNvPr id="35887" name="Text Box 56"/>
          <p:cNvSpPr txBox="1">
            <a:spLocks noChangeArrowheads="1"/>
          </p:cNvSpPr>
          <p:nvPr/>
        </p:nvSpPr>
        <p:spPr bwMode="auto">
          <a:xfrm>
            <a:off x="1160463" y="434498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8</a:t>
            </a:r>
          </a:p>
        </p:txBody>
      </p:sp>
      <p:sp>
        <p:nvSpPr>
          <p:cNvPr id="35888" name="Text Box 57"/>
          <p:cNvSpPr txBox="1">
            <a:spLocks noChangeArrowheads="1"/>
          </p:cNvSpPr>
          <p:nvPr/>
        </p:nvSpPr>
        <p:spPr bwMode="auto">
          <a:xfrm>
            <a:off x="1019175" y="39068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16</a:t>
            </a:r>
          </a:p>
        </p:txBody>
      </p:sp>
      <p:sp>
        <p:nvSpPr>
          <p:cNvPr id="35889" name="Text Box 58"/>
          <p:cNvSpPr txBox="1">
            <a:spLocks noChangeArrowheads="1"/>
          </p:cNvSpPr>
          <p:nvPr/>
        </p:nvSpPr>
        <p:spPr bwMode="auto">
          <a:xfrm>
            <a:off x="1019175" y="347821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32</a:t>
            </a:r>
          </a:p>
        </p:txBody>
      </p:sp>
      <p:sp>
        <p:nvSpPr>
          <p:cNvPr id="35890" name="Text Box 59"/>
          <p:cNvSpPr txBox="1">
            <a:spLocks noChangeArrowheads="1"/>
          </p:cNvSpPr>
          <p:nvPr/>
        </p:nvSpPr>
        <p:spPr bwMode="auto">
          <a:xfrm>
            <a:off x="1019175" y="30305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64</a:t>
            </a:r>
          </a:p>
        </p:txBody>
      </p:sp>
      <p:sp>
        <p:nvSpPr>
          <p:cNvPr id="35891" name="Text Box 60"/>
          <p:cNvSpPr txBox="1">
            <a:spLocks noChangeArrowheads="1"/>
          </p:cNvSpPr>
          <p:nvPr/>
        </p:nvSpPr>
        <p:spPr bwMode="auto">
          <a:xfrm>
            <a:off x="877888" y="2601913"/>
            <a:ext cx="608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128</a:t>
            </a:r>
          </a:p>
        </p:txBody>
      </p:sp>
      <p:sp>
        <p:nvSpPr>
          <p:cNvPr id="35892" name="Text Box 61"/>
          <p:cNvSpPr txBox="1">
            <a:spLocks noChangeArrowheads="1"/>
          </p:cNvSpPr>
          <p:nvPr/>
        </p:nvSpPr>
        <p:spPr bwMode="auto">
          <a:xfrm>
            <a:off x="877888" y="2192338"/>
            <a:ext cx="608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256</a:t>
            </a:r>
          </a:p>
        </p:txBody>
      </p:sp>
      <p:sp>
        <p:nvSpPr>
          <p:cNvPr id="35893" name="Text Box 62"/>
          <p:cNvSpPr txBox="1">
            <a:spLocks noChangeArrowheads="1"/>
          </p:cNvSpPr>
          <p:nvPr/>
        </p:nvSpPr>
        <p:spPr bwMode="auto">
          <a:xfrm>
            <a:off x="877888" y="1725613"/>
            <a:ext cx="608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Arial" charset="0"/>
              </a:rPr>
              <a:t>512</a:t>
            </a:r>
          </a:p>
        </p:txBody>
      </p:sp>
      <p:sp>
        <p:nvSpPr>
          <p:cNvPr id="35894" name="AutoShape 63"/>
          <p:cNvSpPr>
            <a:spLocks noChangeArrowheads="1"/>
          </p:cNvSpPr>
          <p:nvPr/>
        </p:nvSpPr>
        <p:spPr bwMode="auto">
          <a:xfrm>
            <a:off x="6130925" y="5803900"/>
            <a:ext cx="79375" cy="90488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95" name="Text Box 64"/>
          <p:cNvSpPr txBox="1">
            <a:spLocks noChangeArrowheads="1"/>
          </p:cNvSpPr>
          <p:nvPr/>
        </p:nvSpPr>
        <p:spPr bwMode="auto">
          <a:xfrm>
            <a:off x="5680075" y="5710238"/>
            <a:ext cx="18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3600" b="0">
              <a:latin typeface="Arial" charset="0"/>
            </a:endParaRPr>
          </a:p>
        </p:txBody>
      </p:sp>
      <p:sp>
        <p:nvSpPr>
          <p:cNvPr id="35896" name="Text Box 65"/>
          <p:cNvSpPr txBox="1">
            <a:spLocks noChangeArrowheads="1"/>
          </p:cNvSpPr>
          <p:nvPr/>
        </p:nvSpPr>
        <p:spPr bwMode="auto">
          <a:xfrm>
            <a:off x="5888038" y="5868988"/>
            <a:ext cx="587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0000"/>
                </a:solidFill>
                <a:latin typeface="Arial" charset="0"/>
                <a:cs typeface="Arial" charset="0"/>
              </a:rPr>
              <a:t>Athlon</a:t>
            </a: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153150" y="3779838"/>
            <a:ext cx="444500" cy="371475"/>
            <a:chOff x="3876" y="2381"/>
            <a:chExt cx="280" cy="234"/>
          </a:xfrm>
        </p:grpSpPr>
        <p:sp>
          <p:nvSpPr>
            <p:cNvPr id="35955" name="AutoShape 67"/>
            <p:cNvSpPr>
              <a:spLocks noChangeArrowheads="1"/>
            </p:cNvSpPr>
            <p:nvPr/>
          </p:nvSpPr>
          <p:spPr bwMode="auto">
            <a:xfrm>
              <a:off x="4008" y="2558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56" name="Text Box 68"/>
            <p:cNvSpPr txBox="1">
              <a:spLocks noChangeArrowheads="1"/>
            </p:cNvSpPr>
            <p:nvPr/>
          </p:nvSpPr>
          <p:spPr bwMode="auto">
            <a:xfrm>
              <a:off x="3876" y="2381"/>
              <a:ext cx="2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Raw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516563" y="5233988"/>
            <a:ext cx="765175" cy="244475"/>
            <a:chOff x="3475" y="3297"/>
            <a:chExt cx="482" cy="154"/>
          </a:xfrm>
        </p:grpSpPr>
        <p:sp>
          <p:nvSpPr>
            <p:cNvPr id="35953" name="AutoShape 70"/>
            <p:cNvSpPr>
              <a:spLocks noChangeArrowheads="1"/>
            </p:cNvSpPr>
            <p:nvPr/>
          </p:nvSpPr>
          <p:spPr bwMode="auto">
            <a:xfrm>
              <a:off x="3907" y="337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54" name="Text Box 71"/>
            <p:cNvSpPr txBox="1">
              <a:spLocks noChangeArrowheads="1"/>
            </p:cNvSpPr>
            <p:nvPr/>
          </p:nvSpPr>
          <p:spPr bwMode="auto">
            <a:xfrm>
              <a:off x="3475" y="3297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Power4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584950" y="5146675"/>
            <a:ext cx="677863" cy="303213"/>
            <a:chOff x="4148" y="3242"/>
            <a:chExt cx="427" cy="191"/>
          </a:xfrm>
        </p:grpSpPr>
        <p:sp>
          <p:nvSpPr>
            <p:cNvPr id="35951" name="AutoShape 73"/>
            <p:cNvSpPr>
              <a:spLocks noChangeArrowheads="1"/>
            </p:cNvSpPr>
            <p:nvPr/>
          </p:nvSpPr>
          <p:spPr bwMode="auto">
            <a:xfrm>
              <a:off x="4370" y="3376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52" name="Text Box 74"/>
            <p:cNvSpPr txBox="1">
              <a:spLocks noChangeArrowheads="1"/>
            </p:cNvSpPr>
            <p:nvPr/>
          </p:nvSpPr>
          <p:spPr bwMode="auto">
            <a:xfrm>
              <a:off x="4148" y="3242"/>
              <a:ext cx="4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Opteron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7018338" y="5359400"/>
            <a:ext cx="633412" cy="312738"/>
            <a:chOff x="4421" y="3376"/>
            <a:chExt cx="399" cy="197"/>
          </a:xfrm>
        </p:grpSpPr>
        <p:sp>
          <p:nvSpPr>
            <p:cNvPr id="35949" name="AutoShape 76"/>
            <p:cNvSpPr>
              <a:spLocks noChangeArrowheads="1"/>
            </p:cNvSpPr>
            <p:nvPr/>
          </p:nvSpPr>
          <p:spPr bwMode="auto">
            <a:xfrm>
              <a:off x="4545" y="3376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50" name="Text Box 77"/>
            <p:cNvSpPr txBox="1">
              <a:spLocks noChangeArrowheads="1"/>
            </p:cNvSpPr>
            <p:nvPr/>
          </p:nvSpPr>
          <p:spPr bwMode="auto">
            <a:xfrm>
              <a:off x="4421" y="3419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Power6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607175" y="4365625"/>
            <a:ext cx="677863" cy="244475"/>
            <a:chOff x="4162" y="2750"/>
            <a:chExt cx="427" cy="154"/>
          </a:xfrm>
        </p:grpSpPr>
        <p:sp>
          <p:nvSpPr>
            <p:cNvPr id="35947" name="AutoShape 79"/>
            <p:cNvSpPr>
              <a:spLocks noChangeArrowheads="1"/>
            </p:cNvSpPr>
            <p:nvPr/>
          </p:nvSpPr>
          <p:spPr bwMode="auto">
            <a:xfrm>
              <a:off x="4539" y="2828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48" name="Text Box 80"/>
            <p:cNvSpPr txBox="1">
              <a:spLocks noChangeArrowheads="1"/>
            </p:cNvSpPr>
            <p:nvPr/>
          </p:nvSpPr>
          <p:spPr bwMode="auto">
            <a:xfrm>
              <a:off x="4162" y="2750"/>
              <a:ext cx="4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Niagara</a:t>
              </a:r>
            </a:p>
          </p:txBody>
        </p: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6669088" y="5359400"/>
            <a:ext cx="571500" cy="409575"/>
            <a:chOff x="4201" y="3376"/>
            <a:chExt cx="360" cy="258"/>
          </a:xfrm>
        </p:grpSpPr>
        <p:sp>
          <p:nvSpPr>
            <p:cNvPr id="35945" name="AutoShape 82"/>
            <p:cNvSpPr>
              <a:spLocks noChangeArrowheads="1"/>
            </p:cNvSpPr>
            <p:nvPr/>
          </p:nvSpPr>
          <p:spPr bwMode="auto">
            <a:xfrm>
              <a:off x="4454" y="3376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46" name="Text Box 83"/>
            <p:cNvSpPr txBox="1">
              <a:spLocks noChangeArrowheads="1"/>
            </p:cNvSpPr>
            <p:nvPr/>
          </p:nvSpPr>
          <p:spPr bwMode="auto">
            <a:xfrm>
              <a:off x="4201" y="3480"/>
              <a:ext cx="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Yonah</a:t>
              </a:r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6254750" y="5359400"/>
            <a:ext cx="766763" cy="301625"/>
            <a:chOff x="3940" y="3376"/>
            <a:chExt cx="483" cy="190"/>
          </a:xfrm>
        </p:grpSpPr>
        <p:sp>
          <p:nvSpPr>
            <p:cNvPr id="35943" name="AutoShape 85"/>
            <p:cNvSpPr>
              <a:spLocks noChangeArrowheads="1"/>
            </p:cNvSpPr>
            <p:nvPr/>
          </p:nvSpPr>
          <p:spPr bwMode="auto">
            <a:xfrm>
              <a:off x="4297" y="3376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44" name="Text Box 86"/>
            <p:cNvSpPr txBox="1">
              <a:spLocks noChangeArrowheads="1"/>
            </p:cNvSpPr>
            <p:nvPr/>
          </p:nvSpPr>
          <p:spPr bwMode="auto">
            <a:xfrm>
              <a:off x="3940" y="3412"/>
              <a:ext cx="4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PExtreme</a:t>
              </a: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7286625" y="5141913"/>
            <a:ext cx="923925" cy="307975"/>
            <a:chOff x="4590" y="3239"/>
            <a:chExt cx="582" cy="194"/>
          </a:xfrm>
        </p:grpSpPr>
        <p:sp>
          <p:nvSpPr>
            <p:cNvPr id="35941" name="AutoShape 88"/>
            <p:cNvSpPr>
              <a:spLocks noChangeArrowheads="1"/>
            </p:cNvSpPr>
            <p:nvPr/>
          </p:nvSpPr>
          <p:spPr bwMode="auto">
            <a:xfrm>
              <a:off x="4670" y="3376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42" name="Text Box 89"/>
            <p:cNvSpPr txBox="1">
              <a:spLocks noChangeArrowheads="1"/>
            </p:cNvSpPr>
            <p:nvPr/>
          </p:nvSpPr>
          <p:spPr bwMode="auto">
            <a:xfrm>
              <a:off x="4590" y="3239"/>
              <a:ext cx="5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Tanglewood</a:t>
              </a:r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7402513" y="4346575"/>
            <a:ext cx="431800" cy="244475"/>
            <a:chOff x="4663" y="2738"/>
            <a:chExt cx="272" cy="154"/>
          </a:xfrm>
        </p:grpSpPr>
        <p:sp>
          <p:nvSpPr>
            <p:cNvPr id="35939" name="AutoShape 91"/>
            <p:cNvSpPr>
              <a:spLocks noChangeArrowheads="1"/>
            </p:cNvSpPr>
            <p:nvPr/>
          </p:nvSpPr>
          <p:spPr bwMode="auto">
            <a:xfrm>
              <a:off x="4663" y="2782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40" name="Text Box 92"/>
            <p:cNvSpPr txBox="1">
              <a:spLocks noChangeArrowheads="1"/>
            </p:cNvSpPr>
            <p:nvPr/>
          </p:nvSpPr>
          <p:spPr bwMode="auto">
            <a:xfrm>
              <a:off x="4673" y="2738"/>
              <a:ext cx="2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Cell</a:t>
              </a: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7340600" y="2617788"/>
            <a:ext cx="565150" cy="463550"/>
            <a:chOff x="4624" y="1649"/>
            <a:chExt cx="356" cy="292"/>
          </a:xfrm>
        </p:grpSpPr>
        <p:sp>
          <p:nvSpPr>
            <p:cNvPr id="35937" name="AutoShape 94"/>
            <p:cNvSpPr>
              <a:spLocks noChangeArrowheads="1"/>
            </p:cNvSpPr>
            <p:nvPr/>
          </p:nvSpPr>
          <p:spPr bwMode="auto">
            <a:xfrm>
              <a:off x="4781" y="1884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38" name="Text Box 95"/>
            <p:cNvSpPr txBox="1">
              <a:spLocks noChangeArrowheads="1"/>
            </p:cNvSpPr>
            <p:nvPr/>
          </p:nvSpPr>
          <p:spPr bwMode="auto">
            <a:xfrm>
              <a:off x="4624" y="1649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Intel</a:t>
              </a:r>
            </a:p>
            <a:p>
              <a:pPr algn="ctr"/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Tflops</a:t>
              </a:r>
            </a:p>
          </p:txBody>
        </p:sp>
      </p:grpSp>
      <p:grpSp>
        <p:nvGrpSpPr>
          <p:cNvPr id="13" name="Group 96"/>
          <p:cNvGrpSpPr>
            <a:grpSpLocks/>
          </p:cNvGrpSpPr>
          <p:nvPr/>
        </p:nvGrpSpPr>
        <p:grpSpPr bwMode="auto">
          <a:xfrm>
            <a:off x="6410325" y="4975225"/>
            <a:ext cx="704850" cy="244475"/>
            <a:chOff x="4038" y="3134"/>
            <a:chExt cx="444" cy="154"/>
          </a:xfrm>
        </p:grpSpPr>
        <p:sp>
          <p:nvSpPr>
            <p:cNvPr id="35935" name="AutoShape 97"/>
            <p:cNvSpPr>
              <a:spLocks noChangeArrowheads="1"/>
            </p:cNvSpPr>
            <p:nvPr/>
          </p:nvSpPr>
          <p:spPr bwMode="auto">
            <a:xfrm>
              <a:off x="4432" y="322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36" name="Text Box 98"/>
            <p:cNvSpPr txBox="1">
              <a:spLocks noChangeArrowheads="1"/>
            </p:cNvSpPr>
            <p:nvPr/>
          </p:nvSpPr>
          <p:spPr bwMode="auto">
            <a:xfrm>
              <a:off x="4038" y="3134"/>
              <a:ext cx="4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Xbox360</a:t>
              </a: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277100" y="3681413"/>
            <a:ext cx="889000" cy="469900"/>
            <a:chOff x="4584" y="2319"/>
            <a:chExt cx="560" cy="296"/>
          </a:xfrm>
        </p:grpSpPr>
        <p:sp>
          <p:nvSpPr>
            <p:cNvPr id="35933" name="AutoShape 100"/>
            <p:cNvSpPr>
              <a:spLocks noChangeArrowheads="1"/>
            </p:cNvSpPr>
            <p:nvPr/>
          </p:nvSpPr>
          <p:spPr bwMode="auto">
            <a:xfrm>
              <a:off x="4663" y="2558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34" name="Text Box 101"/>
            <p:cNvSpPr txBox="1">
              <a:spLocks noChangeArrowheads="1"/>
            </p:cNvSpPr>
            <p:nvPr/>
          </p:nvSpPr>
          <p:spPr bwMode="auto">
            <a:xfrm>
              <a:off x="4584" y="2319"/>
              <a:ext cx="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Cavium</a:t>
              </a:r>
            </a:p>
            <a:p>
              <a:pPr algn="ctr"/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Octeon</a:t>
              </a:r>
            </a:p>
          </p:txBody>
        </p:sp>
      </p:grp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6889750" y="3663950"/>
            <a:ext cx="479425" cy="487363"/>
            <a:chOff x="4340" y="2308"/>
            <a:chExt cx="302" cy="307"/>
          </a:xfrm>
        </p:grpSpPr>
        <p:sp>
          <p:nvSpPr>
            <p:cNvPr id="35931" name="AutoShape 103"/>
            <p:cNvSpPr>
              <a:spLocks noChangeArrowheads="1"/>
            </p:cNvSpPr>
            <p:nvPr/>
          </p:nvSpPr>
          <p:spPr bwMode="auto">
            <a:xfrm>
              <a:off x="4471" y="2558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32" name="Text Box 104"/>
            <p:cNvSpPr txBox="1">
              <a:spLocks noChangeArrowheads="1"/>
            </p:cNvSpPr>
            <p:nvPr/>
          </p:nvSpPr>
          <p:spPr bwMode="auto">
            <a:xfrm>
              <a:off x="4340" y="2308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Raza</a:t>
              </a:r>
            </a:p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XLR</a:t>
              </a:r>
            </a:p>
          </p:txBody>
        </p:sp>
      </p:grp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5964238" y="5106988"/>
            <a:ext cx="717550" cy="341312"/>
            <a:chOff x="3757" y="3217"/>
            <a:chExt cx="452" cy="215"/>
          </a:xfrm>
        </p:grpSpPr>
        <p:sp>
          <p:nvSpPr>
            <p:cNvPr id="35929" name="AutoShape 106"/>
            <p:cNvSpPr>
              <a:spLocks noChangeArrowheads="1"/>
            </p:cNvSpPr>
            <p:nvPr/>
          </p:nvSpPr>
          <p:spPr bwMode="auto">
            <a:xfrm>
              <a:off x="4095" y="337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30" name="Rectangle 107"/>
            <p:cNvSpPr>
              <a:spLocks noChangeArrowheads="1"/>
            </p:cNvSpPr>
            <p:nvPr/>
          </p:nvSpPr>
          <p:spPr bwMode="auto">
            <a:xfrm>
              <a:off x="3757" y="3217"/>
              <a:ext cx="45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</a:rPr>
                <a:t>PA-8800</a:t>
              </a:r>
              <a:r>
                <a:rPr lang="en-US" sz="1000" b="0">
                  <a:solidFill>
                    <a:srgbClr val="FFFF00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17" name="Group 108"/>
          <p:cNvGrpSpPr>
            <a:grpSpLocks/>
          </p:cNvGrpSpPr>
          <p:nvPr/>
        </p:nvGrpSpPr>
        <p:grpSpPr bwMode="auto">
          <a:xfrm>
            <a:off x="6985000" y="2357438"/>
            <a:ext cx="587375" cy="396875"/>
            <a:chOff x="4400" y="1485"/>
            <a:chExt cx="370" cy="250"/>
          </a:xfrm>
        </p:grpSpPr>
        <p:sp>
          <p:nvSpPr>
            <p:cNvPr id="35927" name="AutoShape 109"/>
            <p:cNvSpPr>
              <a:spLocks noChangeArrowheads="1"/>
            </p:cNvSpPr>
            <p:nvPr/>
          </p:nvSpPr>
          <p:spPr bwMode="auto">
            <a:xfrm>
              <a:off x="4720" y="1573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28" name="Text Box 110"/>
            <p:cNvSpPr txBox="1">
              <a:spLocks noChangeArrowheads="1"/>
            </p:cNvSpPr>
            <p:nvPr/>
          </p:nvSpPr>
          <p:spPr bwMode="auto">
            <a:xfrm>
              <a:off x="4400" y="1485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Cisco</a:t>
              </a:r>
            </a:p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CSR-1</a:t>
              </a: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6805613" y="1873250"/>
            <a:ext cx="711200" cy="396875"/>
            <a:chOff x="4287" y="1180"/>
            <a:chExt cx="448" cy="250"/>
          </a:xfrm>
        </p:grpSpPr>
        <p:sp>
          <p:nvSpPr>
            <p:cNvPr id="35925" name="AutoShape 112"/>
            <p:cNvSpPr>
              <a:spLocks noChangeArrowheads="1"/>
            </p:cNvSpPr>
            <p:nvPr/>
          </p:nvSpPr>
          <p:spPr bwMode="auto">
            <a:xfrm>
              <a:off x="4660" y="132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26" name="Text Box 113"/>
            <p:cNvSpPr txBox="1">
              <a:spLocks noChangeArrowheads="1"/>
            </p:cNvSpPr>
            <p:nvPr/>
          </p:nvSpPr>
          <p:spPr bwMode="auto">
            <a:xfrm>
              <a:off x="4287" y="1180"/>
              <a:ext cx="4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Picochip</a:t>
              </a:r>
            </a:p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PC102</a:t>
              </a:r>
            </a:p>
          </p:txBody>
        </p:sp>
      </p:grpSp>
      <p:grpSp>
        <p:nvGrpSpPr>
          <p:cNvPr id="19" name="Group 114"/>
          <p:cNvGrpSpPr>
            <a:grpSpLocks/>
          </p:cNvGrpSpPr>
          <p:nvPr/>
        </p:nvGrpSpPr>
        <p:grpSpPr bwMode="auto">
          <a:xfrm>
            <a:off x="6024563" y="4749800"/>
            <a:ext cx="1316037" cy="269875"/>
            <a:chOff x="3795" y="2992"/>
            <a:chExt cx="829" cy="170"/>
          </a:xfrm>
        </p:grpSpPr>
        <p:sp>
          <p:nvSpPr>
            <p:cNvPr id="35923" name="AutoShape 115"/>
            <p:cNvSpPr>
              <a:spLocks noChangeArrowheads="1"/>
            </p:cNvSpPr>
            <p:nvPr/>
          </p:nvSpPr>
          <p:spPr bwMode="auto">
            <a:xfrm>
              <a:off x="4544" y="310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24" name="Rectangle 116"/>
            <p:cNvSpPr>
              <a:spLocks noChangeArrowheads="1"/>
            </p:cNvSpPr>
            <p:nvPr/>
          </p:nvSpPr>
          <p:spPr bwMode="auto">
            <a:xfrm>
              <a:off x="3795" y="2992"/>
              <a:ext cx="82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</a:rPr>
                <a:t>Boardcom 1480</a:t>
              </a:r>
              <a:endParaRPr lang="en-US" sz="1000" b="0">
                <a:solidFill>
                  <a:srgbClr val="FFFF00"/>
                </a:solidFill>
                <a:latin typeface="Arial" charset="0"/>
              </a:endParaRPr>
            </a:p>
          </p:txBody>
        </p:sp>
      </p:grpSp>
      <p:grpSp>
        <p:nvGrpSpPr>
          <p:cNvPr id="20" name="Group 117"/>
          <p:cNvGrpSpPr>
            <a:grpSpLocks/>
          </p:cNvGrpSpPr>
          <p:nvPr/>
        </p:nvGrpSpPr>
        <p:grpSpPr bwMode="auto">
          <a:xfrm>
            <a:off x="7234238" y="4683125"/>
            <a:ext cx="1316037" cy="336550"/>
            <a:chOff x="4557" y="2950"/>
            <a:chExt cx="829" cy="212"/>
          </a:xfrm>
        </p:grpSpPr>
        <p:sp>
          <p:nvSpPr>
            <p:cNvPr id="35921" name="AutoShape 118"/>
            <p:cNvSpPr>
              <a:spLocks noChangeArrowheads="1"/>
            </p:cNvSpPr>
            <p:nvPr/>
          </p:nvSpPr>
          <p:spPr bwMode="auto">
            <a:xfrm>
              <a:off x="4622" y="310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22" name="Rectangle 119"/>
            <p:cNvSpPr>
              <a:spLocks noChangeArrowheads="1"/>
            </p:cNvSpPr>
            <p:nvPr/>
          </p:nvSpPr>
          <p:spPr bwMode="auto">
            <a:xfrm>
              <a:off x="4557" y="2950"/>
              <a:ext cx="82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</a:rPr>
                <a:t>Opteron 4P</a:t>
              </a:r>
              <a:endParaRPr lang="en-US" sz="1000" b="0">
                <a:solidFill>
                  <a:srgbClr val="FFFF00"/>
                </a:solidFill>
                <a:latin typeface="Arial" charset="0"/>
              </a:endParaRPr>
            </a:p>
          </p:txBody>
        </p:sp>
      </p:grpSp>
      <p:grpSp>
        <p:nvGrpSpPr>
          <p:cNvPr id="21" name="Group 120"/>
          <p:cNvGrpSpPr>
            <a:grpSpLocks/>
          </p:cNvGrpSpPr>
          <p:nvPr/>
        </p:nvGrpSpPr>
        <p:grpSpPr bwMode="auto">
          <a:xfrm>
            <a:off x="7413625" y="4864100"/>
            <a:ext cx="1403350" cy="244475"/>
            <a:chOff x="4670" y="3064"/>
            <a:chExt cx="884" cy="154"/>
          </a:xfrm>
        </p:grpSpPr>
        <p:sp>
          <p:nvSpPr>
            <p:cNvPr id="35919" name="AutoShape 121"/>
            <p:cNvSpPr>
              <a:spLocks noChangeArrowheads="1"/>
            </p:cNvSpPr>
            <p:nvPr/>
          </p:nvSpPr>
          <p:spPr bwMode="auto">
            <a:xfrm>
              <a:off x="4670" y="3105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20" name="Rectangle 122"/>
            <p:cNvSpPr>
              <a:spLocks noChangeArrowheads="1"/>
            </p:cNvSpPr>
            <p:nvPr/>
          </p:nvSpPr>
          <p:spPr bwMode="auto">
            <a:xfrm>
              <a:off x="4725" y="3064"/>
              <a:ext cx="82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</a:rPr>
                <a:t>Xeon MP</a:t>
              </a:r>
              <a:endParaRPr lang="en-US" sz="1000" b="0">
                <a:solidFill>
                  <a:srgbClr val="FFFF00"/>
                </a:solidFill>
                <a:latin typeface="Arial" charset="0"/>
              </a:endParaRPr>
            </a:p>
          </p:txBody>
        </p:sp>
      </p:grpSp>
      <p:grpSp>
        <p:nvGrpSpPr>
          <p:cNvPr id="22" name="Group 123"/>
          <p:cNvGrpSpPr>
            <a:grpSpLocks/>
          </p:cNvGrpSpPr>
          <p:nvPr/>
        </p:nvGrpSpPr>
        <p:grpSpPr bwMode="auto">
          <a:xfrm>
            <a:off x="7483475" y="1920875"/>
            <a:ext cx="679450" cy="396875"/>
            <a:chOff x="4714" y="1210"/>
            <a:chExt cx="428" cy="250"/>
          </a:xfrm>
        </p:grpSpPr>
        <p:sp>
          <p:nvSpPr>
            <p:cNvPr id="35917" name="AutoShape 124"/>
            <p:cNvSpPr>
              <a:spLocks noChangeArrowheads="1"/>
            </p:cNvSpPr>
            <p:nvPr/>
          </p:nvSpPr>
          <p:spPr bwMode="auto">
            <a:xfrm>
              <a:off x="4714" y="1307"/>
              <a:ext cx="50" cy="5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918" name="Text Box 125"/>
            <p:cNvSpPr txBox="1">
              <a:spLocks noChangeArrowheads="1"/>
            </p:cNvSpPr>
            <p:nvPr/>
          </p:nvSpPr>
          <p:spPr bwMode="auto">
            <a:xfrm>
              <a:off x="4725" y="1210"/>
              <a:ext cx="4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Ambric</a:t>
              </a:r>
            </a:p>
            <a:p>
              <a:r>
                <a:rPr lang="en-US" sz="1000">
                  <a:solidFill>
                    <a:srgbClr val="FFFF00"/>
                  </a:solidFill>
                  <a:latin typeface="Arial" charset="0"/>
                  <a:cs typeface="Arial" charset="0"/>
                </a:rPr>
                <a:t>AM2045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Integer Programming Formulation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mtClean="0"/>
              <a:t>Problem 1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w	</a:t>
            </a:r>
            <a:r>
              <a:rPr lang="en-US" sz="2400" smtClean="0">
                <a:cs typeface="Tahoma" pitchFamily="34" charset="0"/>
              </a:rPr>
              <a:t>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r	</a:t>
            </a:r>
            <a:r>
              <a:rPr lang="en-US" sz="2400" smtClean="0">
                <a:cs typeface="Tahoma" pitchFamily="34" charset="0"/>
              </a:rPr>
              <a:t>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>
                <a:cs typeface="Tahoma" pitchFamily="34" charset="0"/>
              </a:rPr>
              <a:t>&lt;</a:t>
            </a:r>
            <a:r>
              <a:rPr lang="en-US" sz="2400" smtClean="0"/>
              <a:t> i</a:t>
            </a:r>
            <a:r>
              <a:rPr lang="en-US" sz="2400" baseline="-25000" smtClean="0"/>
              <a:t>r  	</a:t>
            </a:r>
            <a:r>
              <a:rPr lang="en-US" sz="2400" smtClean="0">
                <a:cs typeface="Tahoma" pitchFamily="34" charset="0"/>
              </a:rPr>
              <a:t>	</a:t>
            </a:r>
            <a:endParaRPr lang="en-US" sz="2400" baseline="-25000" smtClean="0"/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+ 1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i</a:t>
            </a:r>
            <a:r>
              <a:rPr lang="en-US" sz="2400" baseline="-25000" smtClean="0"/>
              <a:t>r</a:t>
            </a:r>
            <a:r>
              <a:rPr lang="en-US" sz="2400" smtClean="0"/>
              <a:t> 	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 i</a:t>
            </a:r>
            <a:r>
              <a:rPr lang="en-US" sz="2400" baseline="-25000" smtClean="0"/>
              <a:t>w</a:t>
            </a:r>
            <a:r>
              <a:rPr lang="en-US" sz="2400" smtClean="0"/>
              <a:t>+ 1		</a:t>
            </a:r>
          </a:p>
          <a:p>
            <a:pPr lvl="1"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baseline="-25000" smtClean="0"/>
          </a:p>
          <a:p>
            <a:pPr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smtClean="0"/>
          </a:p>
          <a:p>
            <a:pPr lvl="1"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smtClean="0"/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 bwMode="auto">
          <a:xfrm>
            <a:off x="4581525" y="1190625"/>
            <a:ext cx="44227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Integer Programming Formulation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mtClean="0"/>
              <a:t>Problem 1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w	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baseline="-25000" smtClean="0"/>
              <a:t> 	 </a:t>
            </a:r>
            <a:r>
              <a:rPr lang="en-US" sz="2400" smtClean="0"/>
              <a:t>-i</a:t>
            </a:r>
            <a:r>
              <a:rPr lang="en-US" sz="2400" baseline="-25000" smtClean="0"/>
              <a:t>w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0</a:t>
            </a:r>
            <a:r>
              <a:rPr lang="en-US" sz="2400" smtClean="0">
                <a:cs typeface="Tahoma" pitchFamily="34" charset="0"/>
              </a:rPr>
              <a:t> 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r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-i</a:t>
            </a:r>
            <a:r>
              <a:rPr lang="en-US" sz="2400" baseline="-25000" smtClean="0"/>
              <a:t>r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0</a:t>
            </a:r>
            <a:r>
              <a:rPr lang="en-US" sz="2400" smtClean="0">
                <a:cs typeface="Tahoma" pitchFamily="34" charset="0"/>
              </a:rPr>
              <a:t> 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>
                <a:cs typeface="Tahoma" pitchFamily="34" charset="0"/>
              </a:rPr>
              <a:t>&lt;</a:t>
            </a:r>
            <a:r>
              <a:rPr lang="en-US" sz="2400" smtClean="0"/>
              <a:t> i</a:t>
            </a:r>
            <a:r>
              <a:rPr lang="en-US" sz="2400" baseline="-25000" smtClean="0"/>
              <a:t>r  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/>
              <a:t>- i</a:t>
            </a:r>
            <a:r>
              <a:rPr lang="en-US" sz="2400" baseline="-25000" smtClean="0"/>
              <a:t>r </a:t>
            </a:r>
            <a:r>
              <a:rPr lang="en-US" sz="2400" smtClean="0">
                <a:cs typeface="Tahoma" pitchFamily="34" charset="0"/>
              </a:rPr>
              <a:t>≤ -1	</a:t>
            </a:r>
            <a:endParaRPr lang="en-US" sz="2400" baseline="-25000" smtClean="0"/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+ 1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i</a:t>
            </a:r>
            <a:r>
              <a:rPr lang="en-US" sz="2400" baseline="-25000" smtClean="0"/>
              <a:t>r</a:t>
            </a:r>
            <a:r>
              <a:rPr lang="en-US" sz="2400" smtClean="0"/>
              <a:t> 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/>
              <a:t>-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-</a:t>
            </a:r>
            <a:r>
              <a:rPr lang="en-US" sz="2400" smtClean="0"/>
              <a:t>1	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 i</a:t>
            </a:r>
            <a:r>
              <a:rPr lang="en-US" sz="2400" baseline="-25000" smtClean="0"/>
              <a:t>w</a:t>
            </a:r>
            <a:r>
              <a:rPr lang="en-US" sz="2400" smtClean="0"/>
              <a:t>+ 1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-i</a:t>
            </a:r>
            <a:r>
              <a:rPr lang="en-US" sz="2400" baseline="-25000" smtClean="0"/>
              <a:t>w</a:t>
            </a:r>
            <a:r>
              <a:rPr lang="en-US" sz="2400" smtClean="0"/>
              <a:t> +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1	</a:t>
            </a:r>
          </a:p>
          <a:p>
            <a:pPr lvl="1"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baseline="-25000" smtClean="0"/>
          </a:p>
          <a:p>
            <a:pPr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smtClean="0"/>
          </a:p>
          <a:p>
            <a:pPr lvl="1"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smtClean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4581525" y="1190625"/>
            <a:ext cx="44227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FOR I = 0 to 5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</a:rPr>
              <a:t>	A[I+1] = A[I] + 1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b="0" kern="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Integer Programming Formulation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mtClean="0"/>
              <a:t>Problem 1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w	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baseline="-25000" smtClean="0"/>
              <a:t> 	 </a:t>
            </a:r>
            <a:r>
              <a:rPr lang="en-US" sz="2400" smtClean="0"/>
              <a:t>-i</a:t>
            </a:r>
            <a:r>
              <a:rPr lang="en-US" sz="2400" baseline="-25000" smtClean="0"/>
              <a:t>w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0</a:t>
            </a:r>
            <a:r>
              <a:rPr lang="en-US" sz="2400" smtClean="0">
                <a:cs typeface="Tahoma" pitchFamily="34" charset="0"/>
              </a:rPr>
              <a:t> 	-1	0	0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1	0	5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0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i</a:t>
            </a:r>
            <a:r>
              <a:rPr lang="en-US" sz="2400" baseline="-25000" smtClean="0"/>
              <a:t>r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-i</a:t>
            </a:r>
            <a:r>
              <a:rPr lang="en-US" sz="2400" baseline="-25000" smtClean="0"/>
              <a:t>r </a:t>
            </a:r>
            <a:r>
              <a:rPr lang="en-US" sz="2400" smtClean="0">
                <a:cs typeface="Tahoma" pitchFamily="34" charset="0"/>
              </a:rPr>
              <a:t>≤ </a:t>
            </a:r>
            <a:r>
              <a:rPr lang="en-US" sz="2400" smtClean="0"/>
              <a:t>0</a:t>
            </a:r>
            <a:r>
              <a:rPr lang="en-US" sz="2400" smtClean="0">
                <a:cs typeface="Tahoma" pitchFamily="34" charset="0"/>
              </a:rPr>
              <a:t> 	0	-1	0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5	0	1	5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>
                <a:cs typeface="Tahoma" pitchFamily="34" charset="0"/>
              </a:rPr>
              <a:t>&lt;</a:t>
            </a:r>
            <a:r>
              <a:rPr lang="en-US" sz="2400" smtClean="0"/>
              <a:t> i</a:t>
            </a:r>
            <a:r>
              <a:rPr lang="en-US" sz="2400" baseline="-25000" smtClean="0"/>
              <a:t>r  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/>
              <a:t>- i</a:t>
            </a:r>
            <a:r>
              <a:rPr lang="en-US" sz="2400" baseline="-25000" smtClean="0"/>
              <a:t>r </a:t>
            </a:r>
            <a:r>
              <a:rPr lang="en-US" sz="2400" smtClean="0">
                <a:cs typeface="Tahoma" pitchFamily="34" charset="0"/>
              </a:rPr>
              <a:t>≤ -1	1	-1	-1</a:t>
            </a:r>
            <a:endParaRPr lang="en-US" sz="2400" baseline="-25000" smtClean="0"/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w</a:t>
            </a:r>
            <a:r>
              <a:rPr lang="en-US" sz="2400" smtClean="0"/>
              <a:t>+ 1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i</a:t>
            </a:r>
            <a:r>
              <a:rPr lang="en-US" sz="2400" baseline="-25000" smtClean="0"/>
              <a:t>r</a:t>
            </a:r>
            <a:r>
              <a:rPr lang="en-US" sz="2400" smtClean="0"/>
              <a:t> 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i</a:t>
            </a:r>
            <a:r>
              <a:rPr lang="en-US" sz="2400" baseline="-25000" smtClean="0"/>
              <a:t>w </a:t>
            </a:r>
            <a:r>
              <a:rPr lang="en-US" sz="2400" smtClean="0"/>
              <a:t>-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 -</a:t>
            </a:r>
            <a:r>
              <a:rPr lang="en-US" sz="2400" smtClean="0"/>
              <a:t>1	1	-1	-1</a:t>
            </a:r>
          </a:p>
          <a:p>
            <a:pPr lvl="1" eaLnBrk="1" hangingPunct="1">
              <a:buFontTx/>
              <a:buNone/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z="2400" smtClean="0"/>
              <a:t>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 i</a:t>
            </a:r>
            <a:r>
              <a:rPr lang="en-US" sz="2400" baseline="-25000" smtClean="0"/>
              <a:t>w</a:t>
            </a:r>
            <a:r>
              <a:rPr lang="en-US" sz="2400" smtClean="0"/>
              <a:t>+ 1	</a:t>
            </a:r>
            <a:r>
              <a:rPr lang="en-US" sz="2400" smtClean="0">
                <a:sym typeface="Wingdings" pitchFamily="2" charset="2"/>
              </a:rPr>
              <a:t>	 </a:t>
            </a:r>
            <a:r>
              <a:rPr lang="en-US" sz="2400" smtClean="0"/>
              <a:t>-i</a:t>
            </a:r>
            <a:r>
              <a:rPr lang="en-US" sz="2400" baseline="-25000" smtClean="0"/>
              <a:t>w</a:t>
            </a:r>
            <a:r>
              <a:rPr lang="en-US" sz="2400" smtClean="0"/>
              <a:t> + i</a:t>
            </a:r>
            <a:r>
              <a:rPr lang="en-US" sz="2400" baseline="-25000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≤</a:t>
            </a:r>
            <a:r>
              <a:rPr lang="en-US" sz="2400" smtClean="0"/>
              <a:t> 1	-1	1	1</a:t>
            </a:r>
          </a:p>
          <a:p>
            <a:pPr lvl="1"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baseline="-25000" smtClean="0"/>
          </a:p>
          <a:p>
            <a:pPr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r>
              <a:rPr lang="en-US" smtClean="0"/>
              <a:t>and problem 2 with i</a:t>
            </a:r>
            <a:r>
              <a:rPr lang="en-US" baseline="-25000" smtClean="0"/>
              <a:t>r</a:t>
            </a:r>
            <a:r>
              <a:rPr lang="en-US" smtClean="0"/>
              <a:t> </a:t>
            </a:r>
            <a:r>
              <a:rPr lang="en-US" smtClean="0">
                <a:cs typeface="Tahoma" pitchFamily="34" charset="0"/>
              </a:rPr>
              <a:t>&lt;</a:t>
            </a:r>
            <a:r>
              <a:rPr lang="en-US" smtClean="0"/>
              <a:t> i</a:t>
            </a:r>
            <a:r>
              <a:rPr lang="en-US" baseline="-25000" smtClean="0"/>
              <a:t>w </a:t>
            </a:r>
            <a:endParaRPr lang="en-US" smtClean="0"/>
          </a:p>
          <a:p>
            <a:pPr lvl="1" eaLnBrk="1" hangingPunct="1">
              <a:tabLst>
                <a:tab pos="2225675" algn="l"/>
                <a:tab pos="2970213" algn="l"/>
                <a:tab pos="5656263" algn="ctr"/>
                <a:tab pos="6400800" algn="ctr"/>
                <a:tab pos="7654925" algn="ctr"/>
              </a:tabLst>
            </a:pP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10250" y="1274763"/>
            <a:ext cx="2617788" cy="3757612"/>
            <a:chOff x="3660" y="803"/>
            <a:chExt cx="1649" cy="2367"/>
          </a:xfrm>
        </p:grpSpPr>
        <p:sp>
          <p:nvSpPr>
            <p:cNvPr id="50182" name="AutoShape 5"/>
            <p:cNvSpPr>
              <a:spLocks/>
            </p:cNvSpPr>
            <p:nvPr/>
          </p:nvSpPr>
          <p:spPr bwMode="auto">
            <a:xfrm>
              <a:off x="3660" y="1258"/>
              <a:ext cx="91" cy="1912"/>
            </a:xfrm>
            <a:prstGeom prst="leftBracket">
              <a:avLst>
                <a:gd name="adj" fmla="val 175092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utoShape 6"/>
            <p:cNvSpPr>
              <a:spLocks/>
            </p:cNvSpPr>
            <p:nvPr/>
          </p:nvSpPr>
          <p:spPr bwMode="auto">
            <a:xfrm flipH="1">
              <a:off x="4414" y="1258"/>
              <a:ext cx="91" cy="1912"/>
            </a:xfrm>
            <a:prstGeom prst="leftBracket">
              <a:avLst>
                <a:gd name="adj" fmla="val 175092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AutoShape 7"/>
            <p:cNvSpPr>
              <a:spLocks/>
            </p:cNvSpPr>
            <p:nvPr/>
          </p:nvSpPr>
          <p:spPr bwMode="auto">
            <a:xfrm>
              <a:off x="4954" y="1258"/>
              <a:ext cx="91" cy="1912"/>
            </a:xfrm>
            <a:prstGeom prst="leftBracket">
              <a:avLst>
                <a:gd name="adj" fmla="val 175092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AutoShape 8"/>
            <p:cNvSpPr>
              <a:spLocks/>
            </p:cNvSpPr>
            <p:nvPr/>
          </p:nvSpPr>
          <p:spPr bwMode="auto">
            <a:xfrm flipH="1">
              <a:off x="5218" y="1258"/>
              <a:ext cx="91" cy="1912"/>
            </a:xfrm>
            <a:prstGeom prst="leftBracket">
              <a:avLst>
                <a:gd name="adj" fmla="val 175092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3949" y="803"/>
              <a:ext cx="27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200" b="0">
                  <a:solidFill>
                    <a:srgbClr val="CCFFFF"/>
                  </a:solidFill>
                  <a:sym typeface="Wingdings" pitchFamily="2" charset="2"/>
                </a:rPr>
                <a:t>Â</a:t>
              </a: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5024" y="803"/>
              <a:ext cx="25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200" b="0">
                  <a:solidFill>
                    <a:srgbClr val="CCFFFF"/>
                  </a:solidFill>
                  <a:sym typeface="Wingdings" pitchFamily="2" charset="2"/>
                </a:rPr>
                <a:t>b̅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163638"/>
            <a:ext cx="8956675" cy="5465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2800" smtClean="0"/>
              <a:t>An affine loop nest</a:t>
            </a:r>
          </a:p>
          <a:p>
            <a:pPr marL="801688" lvl="1" indent="-227013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r>
              <a:rPr lang="en-US" sz="2000" b="1" smtClean="0">
                <a:latin typeface="Courier New" pitchFamily="49" charset="0"/>
              </a:rPr>
              <a:t>FOR i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 = f</a:t>
            </a:r>
            <a:r>
              <a:rPr lang="en-US" sz="2000" b="1" baseline="-25000" smtClean="0">
                <a:latin typeface="Courier New" pitchFamily="49" charset="0"/>
              </a:rPr>
              <a:t>l1</a:t>
            </a:r>
            <a:r>
              <a:rPr lang="en-US" sz="2000" b="1" smtClean="0">
                <a:latin typeface="Courier New" pitchFamily="49" charset="0"/>
              </a:rPr>
              <a:t>(c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…c</a:t>
            </a:r>
            <a:r>
              <a:rPr lang="en-US" sz="2000" b="1" baseline="-25000" smtClean="0">
                <a:latin typeface="Courier New" pitchFamily="49" charset="0"/>
              </a:rPr>
              <a:t>k</a:t>
            </a:r>
            <a:r>
              <a:rPr lang="en-US" sz="2000" b="1" smtClean="0">
                <a:latin typeface="Courier New" pitchFamily="49" charset="0"/>
              </a:rPr>
              <a:t>) to I</a:t>
            </a:r>
            <a:r>
              <a:rPr lang="en-US" sz="2000" b="1" baseline="-25000" smtClean="0">
                <a:latin typeface="Courier New" pitchFamily="49" charset="0"/>
              </a:rPr>
              <a:t>u1</a:t>
            </a:r>
            <a:r>
              <a:rPr lang="en-US" sz="2000" b="1" smtClean="0">
                <a:latin typeface="Courier New" pitchFamily="49" charset="0"/>
              </a:rPr>
              <a:t>(c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…c</a:t>
            </a:r>
            <a:r>
              <a:rPr lang="en-US" sz="2000" b="1" baseline="-25000" smtClean="0">
                <a:latin typeface="Courier New" pitchFamily="49" charset="0"/>
              </a:rPr>
              <a:t>k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marL="801688" lvl="1" indent="-227013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r>
              <a:rPr lang="en-US" sz="2000" b="1" smtClean="0">
                <a:latin typeface="Courier New" pitchFamily="49" charset="0"/>
              </a:rPr>
              <a:t>	FOR i</a:t>
            </a:r>
            <a:r>
              <a:rPr lang="en-US" sz="2000" b="1" baseline="-25000" smtClean="0">
                <a:latin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</a:rPr>
              <a:t> = f</a:t>
            </a:r>
            <a:r>
              <a:rPr lang="en-US" sz="2000" b="1" baseline="-25000" smtClean="0">
                <a:latin typeface="Courier New" pitchFamily="49" charset="0"/>
              </a:rPr>
              <a:t>l2</a:t>
            </a:r>
            <a:r>
              <a:rPr lang="en-US" sz="2000" b="1" smtClean="0">
                <a:latin typeface="Courier New" pitchFamily="49" charset="0"/>
              </a:rPr>
              <a:t>(i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,c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…c</a:t>
            </a:r>
            <a:r>
              <a:rPr lang="en-US" sz="2000" b="1" baseline="-25000" smtClean="0">
                <a:latin typeface="Courier New" pitchFamily="49" charset="0"/>
              </a:rPr>
              <a:t>k</a:t>
            </a:r>
            <a:r>
              <a:rPr lang="en-US" sz="2000" b="1" smtClean="0">
                <a:latin typeface="Courier New" pitchFamily="49" charset="0"/>
              </a:rPr>
              <a:t>) to I</a:t>
            </a:r>
            <a:r>
              <a:rPr lang="en-US" sz="2000" b="1" baseline="-25000" smtClean="0">
                <a:latin typeface="Courier New" pitchFamily="49" charset="0"/>
              </a:rPr>
              <a:t>u2</a:t>
            </a:r>
            <a:r>
              <a:rPr lang="en-US" sz="2000" b="1" smtClean="0">
                <a:latin typeface="Courier New" pitchFamily="49" charset="0"/>
              </a:rPr>
              <a:t>(i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,c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…c</a:t>
            </a:r>
            <a:r>
              <a:rPr lang="en-US" sz="2000" b="1" baseline="-25000" smtClean="0">
                <a:latin typeface="Courier New" pitchFamily="49" charset="0"/>
              </a:rPr>
              <a:t>k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marL="801688" lvl="1" indent="-227013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r>
              <a:rPr lang="en-US" sz="2000" b="1" smtClean="0">
                <a:latin typeface="Courier New" pitchFamily="49" charset="0"/>
              </a:rPr>
              <a:t>		……</a:t>
            </a:r>
          </a:p>
          <a:p>
            <a:pPr marL="801688" lvl="1" indent="-227013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r>
              <a:rPr lang="en-US" sz="2000" b="1" smtClean="0">
                <a:latin typeface="Courier New" pitchFamily="49" charset="0"/>
              </a:rPr>
              <a:t>		 FOR i</a:t>
            </a:r>
            <a:r>
              <a:rPr lang="en-US" sz="2000" b="1" baseline="-25000" smtClean="0">
                <a:latin typeface="Courier New" pitchFamily="49" charset="0"/>
              </a:rPr>
              <a:t>n</a:t>
            </a:r>
            <a:r>
              <a:rPr lang="en-US" sz="2000" b="1" smtClean="0">
                <a:latin typeface="Courier New" pitchFamily="49" charset="0"/>
              </a:rPr>
              <a:t> = f</a:t>
            </a:r>
            <a:r>
              <a:rPr lang="en-US" sz="2000" b="1" baseline="-25000" smtClean="0">
                <a:latin typeface="Courier New" pitchFamily="49" charset="0"/>
              </a:rPr>
              <a:t>ln</a:t>
            </a:r>
            <a:r>
              <a:rPr lang="en-US" sz="2000" b="1" smtClean="0">
                <a:latin typeface="Courier New" pitchFamily="49" charset="0"/>
              </a:rPr>
              <a:t>(i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…i</a:t>
            </a:r>
            <a:r>
              <a:rPr lang="en-US" sz="2000" b="1" baseline="-25000" smtClean="0">
                <a:latin typeface="Courier New" pitchFamily="49" charset="0"/>
              </a:rPr>
              <a:t>n-1</a:t>
            </a:r>
            <a:r>
              <a:rPr lang="en-US" sz="2000" b="1" smtClean="0">
                <a:latin typeface="Courier New" pitchFamily="49" charset="0"/>
              </a:rPr>
              <a:t>,c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…c</a:t>
            </a:r>
            <a:r>
              <a:rPr lang="en-US" sz="2000" b="1" baseline="-25000" smtClean="0">
                <a:latin typeface="Courier New" pitchFamily="49" charset="0"/>
              </a:rPr>
              <a:t>k</a:t>
            </a:r>
            <a:r>
              <a:rPr lang="en-US" sz="2000" b="1" smtClean="0">
                <a:latin typeface="Courier New" pitchFamily="49" charset="0"/>
              </a:rPr>
              <a:t>) to I</a:t>
            </a:r>
            <a:r>
              <a:rPr lang="en-US" sz="2000" b="1" baseline="-25000" smtClean="0">
                <a:latin typeface="Courier New" pitchFamily="49" charset="0"/>
              </a:rPr>
              <a:t>un</a:t>
            </a:r>
            <a:r>
              <a:rPr lang="en-US" sz="2000" b="1" smtClean="0">
                <a:latin typeface="Courier New" pitchFamily="49" charset="0"/>
              </a:rPr>
              <a:t>(i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…i</a:t>
            </a:r>
            <a:r>
              <a:rPr lang="en-US" sz="2000" b="1" baseline="-25000" smtClean="0">
                <a:latin typeface="Courier New" pitchFamily="49" charset="0"/>
              </a:rPr>
              <a:t>n-1</a:t>
            </a:r>
            <a:r>
              <a:rPr lang="en-US" sz="2000" b="1" smtClean="0">
                <a:latin typeface="Courier New" pitchFamily="49" charset="0"/>
              </a:rPr>
              <a:t>,c</a:t>
            </a:r>
            <a:r>
              <a:rPr lang="en-US" sz="2000" b="1" baseline="-25000" smtClean="0">
                <a:latin typeface="Courier New" pitchFamily="49" charset="0"/>
              </a:rPr>
              <a:t>1</a:t>
            </a:r>
            <a:r>
              <a:rPr lang="en-US" sz="2000" b="1" smtClean="0">
                <a:latin typeface="Courier New" pitchFamily="49" charset="0"/>
              </a:rPr>
              <a:t>…c</a:t>
            </a:r>
            <a:r>
              <a:rPr lang="en-US" sz="2000" b="1" baseline="-25000" smtClean="0">
                <a:latin typeface="Courier New" pitchFamily="49" charset="0"/>
              </a:rPr>
              <a:t>k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marL="801688" lvl="1" indent="-227013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r>
              <a:rPr lang="en-US" sz="2400" b="1" smtClean="0">
                <a:latin typeface="Courier New" pitchFamily="49" charset="0"/>
              </a:rPr>
              <a:t>			</a:t>
            </a:r>
            <a:r>
              <a:rPr lang="en-US" sz="1800" b="1" smtClean="0">
                <a:latin typeface="Courier New" pitchFamily="49" charset="0"/>
              </a:rPr>
              <a:t>A[</a:t>
            </a:r>
            <a:r>
              <a:rPr lang="en-US" sz="1600" b="1" smtClean="0">
                <a:latin typeface="Courier New" pitchFamily="49" charset="0"/>
              </a:rPr>
              <a:t>f</a:t>
            </a:r>
            <a:r>
              <a:rPr lang="en-US" sz="1600" b="1" baseline="-25000" smtClean="0">
                <a:latin typeface="Courier New" pitchFamily="49" charset="0"/>
              </a:rPr>
              <a:t>a1</a:t>
            </a:r>
            <a:r>
              <a:rPr lang="en-US" sz="1600" b="1" smtClean="0">
                <a:latin typeface="Courier New" pitchFamily="49" charset="0"/>
              </a:rPr>
              <a:t>(i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…i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  <a:r>
              <a:rPr lang="en-US" sz="1600" b="1" smtClean="0">
                <a:latin typeface="Courier New" pitchFamily="49" charset="0"/>
              </a:rPr>
              <a:t>,c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…c</a:t>
            </a:r>
            <a:r>
              <a:rPr lang="en-US" sz="1600" b="1" baseline="-25000" smtClean="0">
                <a:latin typeface="Courier New" pitchFamily="49" charset="0"/>
              </a:rPr>
              <a:t>k</a:t>
            </a:r>
            <a:r>
              <a:rPr lang="en-US" sz="1600" b="1" smtClean="0">
                <a:latin typeface="Courier New" pitchFamily="49" charset="0"/>
              </a:rPr>
              <a:t>)</a:t>
            </a:r>
            <a:r>
              <a:rPr lang="en-US" sz="1800" b="1" smtClean="0">
                <a:latin typeface="Courier New" pitchFamily="49" charset="0"/>
              </a:rPr>
              <a:t>, </a:t>
            </a:r>
            <a:r>
              <a:rPr lang="en-US" sz="1600" b="1" smtClean="0">
                <a:latin typeface="Courier New" pitchFamily="49" charset="0"/>
              </a:rPr>
              <a:t>f</a:t>
            </a:r>
            <a:r>
              <a:rPr lang="en-US" sz="1600" b="1" baseline="-25000" smtClean="0">
                <a:latin typeface="Courier New" pitchFamily="49" charset="0"/>
              </a:rPr>
              <a:t>a2</a:t>
            </a:r>
            <a:r>
              <a:rPr lang="en-US" sz="1600" b="1" smtClean="0">
                <a:latin typeface="Courier New" pitchFamily="49" charset="0"/>
              </a:rPr>
              <a:t>(i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…i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  <a:r>
              <a:rPr lang="en-US" sz="1600" b="1" smtClean="0">
                <a:latin typeface="Courier New" pitchFamily="49" charset="0"/>
              </a:rPr>
              <a:t>,c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…c</a:t>
            </a:r>
            <a:r>
              <a:rPr lang="en-US" sz="1600" b="1" baseline="-25000" smtClean="0">
                <a:latin typeface="Courier New" pitchFamily="49" charset="0"/>
              </a:rPr>
              <a:t>k</a:t>
            </a:r>
            <a:r>
              <a:rPr lang="en-US" sz="1600" b="1" smtClean="0">
                <a:latin typeface="Courier New" pitchFamily="49" charset="0"/>
              </a:rPr>
              <a:t>)</a:t>
            </a:r>
            <a:r>
              <a:rPr lang="en-US" sz="1800" b="1" smtClean="0">
                <a:latin typeface="Courier New" pitchFamily="49" charset="0"/>
              </a:rPr>
              <a:t>,…,</a:t>
            </a:r>
            <a:r>
              <a:rPr lang="en-US" sz="1600" b="1" smtClean="0">
                <a:latin typeface="Courier New" pitchFamily="49" charset="0"/>
              </a:rPr>
              <a:t>f</a:t>
            </a:r>
            <a:r>
              <a:rPr lang="en-US" sz="1600" b="1" baseline="-25000" smtClean="0">
                <a:latin typeface="Courier New" pitchFamily="49" charset="0"/>
              </a:rPr>
              <a:t>am</a:t>
            </a:r>
            <a:r>
              <a:rPr lang="en-US" sz="1600" b="1" smtClean="0">
                <a:latin typeface="Courier New" pitchFamily="49" charset="0"/>
              </a:rPr>
              <a:t>(i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…i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  <a:r>
              <a:rPr lang="en-US" sz="1600" b="1" smtClean="0">
                <a:latin typeface="Courier New" pitchFamily="49" charset="0"/>
              </a:rPr>
              <a:t>,c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…c</a:t>
            </a:r>
            <a:r>
              <a:rPr lang="en-US" sz="1600" b="1" baseline="-25000" smtClean="0">
                <a:latin typeface="Courier New" pitchFamily="49" charset="0"/>
              </a:rPr>
              <a:t>k</a:t>
            </a:r>
            <a:r>
              <a:rPr lang="en-US" sz="1600" b="1" smtClean="0">
                <a:latin typeface="Courier New" pitchFamily="49" charset="0"/>
              </a:rPr>
              <a:t>)</a:t>
            </a:r>
            <a:r>
              <a:rPr lang="en-US" sz="1800" b="1" smtClean="0">
                <a:latin typeface="Courier New" pitchFamily="49" charset="0"/>
              </a:rPr>
              <a:t>]</a:t>
            </a:r>
          </a:p>
          <a:p>
            <a:pPr marL="801688" lvl="1" indent="-227013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2800" smtClean="0"/>
              <a:t>Solve 2*n problems of the form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, i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,…… i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smtClean="0">
                <a:latin typeface="Courier New" pitchFamily="49" charset="0"/>
              </a:rPr>
              <a:t> j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  <a:r>
              <a:rPr lang="en-US" sz="1600" b="1" smtClean="0">
                <a:latin typeface="Courier New" pitchFamily="49" charset="0"/>
              </a:rPr>
              <a:t>, i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j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, i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,…… i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smtClean="0">
                <a:latin typeface="Courier New" pitchFamily="49" charset="0"/>
              </a:rPr>
              <a:t> j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  <a:r>
              <a:rPr lang="en-US" sz="1600" b="1" smtClean="0">
                <a:latin typeface="Courier New" pitchFamily="49" charset="0"/>
              </a:rPr>
              <a:t>, j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i</a:t>
            </a:r>
            <a:r>
              <a:rPr lang="en-US" sz="1600" b="1" baseline="-25000" smtClean="0">
                <a:latin typeface="Courier New" pitchFamily="49" charset="0"/>
              </a:rPr>
              <a:t>n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, i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,…… i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j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, i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,…… j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i</a:t>
            </a:r>
            <a:r>
              <a:rPr lang="en-US" sz="1600" b="1" baseline="-25000" smtClean="0">
                <a:latin typeface="Courier New" pitchFamily="49" charset="0"/>
              </a:rPr>
              <a:t>n-1</a:t>
            </a:r>
          </a:p>
          <a:p>
            <a:pPr marL="1144588" lvl="2" eaLnBrk="1" hangingPunct="1">
              <a:lnSpc>
                <a:spcPct val="90000"/>
              </a:lnSpc>
              <a:buFontTx/>
              <a:buNone/>
              <a:tabLst>
                <a:tab pos="1027113" algn="l"/>
              </a:tabLst>
            </a:pPr>
            <a:r>
              <a:rPr lang="en-US" sz="1600" b="1" baseline="-25000" smtClean="0">
                <a:latin typeface="Courier New" pitchFamily="49" charset="0"/>
              </a:rPr>
              <a:t>		…………………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, i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j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=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, j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i</a:t>
            </a:r>
            <a:r>
              <a:rPr lang="en-US" sz="1600" b="1" baseline="-25000" smtClean="0">
                <a:latin typeface="Courier New" pitchFamily="49" charset="0"/>
              </a:rPr>
              <a:t>2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</a:p>
          <a:p>
            <a:pPr marL="1144588" lvl="2" eaLnBrk="1" hangingPunct="1">
              <a:lnSpc>
                <a:spcPct val="90000"/>
              </a:lnSpc>
              <a:tabLst>
                <a:tab pos="1027113" algn="l"/>
              </a:tabLst>
            </a:pPr>
            <a:r>
              <a:rPr lang="en-US" sz="1600" b="1" smtClean="0">
                <a:latin typeface="Courier New" pitchFamily="49" charset="0"/>
              </a:rPr>
              <a:t>j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  <a:r>
              <a:rPr lang="en-US" sz="1600" b="1" smtClean="0"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smtClean="0">
                <a:latin typeface="Courier New" pitchFamily="49" charset="0"/>
              </a:rPr>
              <a:t> i</a:t>
            </a:r>
            <a:r>
              <a:rPr lang="en-US" sz="1600" b="1" baseline="-25000" smtClean="0"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8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8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8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8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447800"/>
            <a:ext cx="8763001" cy="5181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Why Parallelism</a:t>
            </a:r>
          </a:p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Parallel Execution</a:t>
            </a:r>
          </a:p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Parallelizing Compilers</a:t>
            </a:r>
          </a:p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Dependence Analysis</a:t>
            </a:r>
          </a:p>
          <a:p>
            <a:pPr eaLnBrk="1" hangingPunct="1"/>
            <a:r>
              <a:rPr lang="en-US" b="1" dirty="0" smtClean="0"/>
              <a:t>Increasing Parallelization Opportunities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Increasing Parallelization Opportunities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Scalar Privatization</a:t>
            </a:r>
          </a:p>
          <a:p>
            <a:pPr eaLnBrk="1" hangingPunct="1"/>
            <a:r>
              <a:rPr lang="en-US" smtClean="0"/>
              <a:t>Reduction Recognition</a:t>
            </a:r>
          </a:p>
          <a:p>
            <a:pPr eaLnBrk="1" hangingPunct="1"/>
            <a:r>
              <a:rPr lang="en-US" smtClean="0"/>
              <a:t>Induction Variable Identification</a:t>
            </a:r>
          </a:p>
          <a:p>
            <a:pPr eaLnBrk="1" hangingPunct="1"/>
            <a:r>
              <a:rPr lang="en-US" smtClean="0"/>
              <a:t>Array Privatization</a:t>
            </a:r>
          </a:p>
          <a:p>
            <a:pPr eaLnBrk="1" hangingPunct="1"/>
            <a:r>
              <a:rPr lang="en-US" smtClean="0"/>
              <a:t>Loop Transformations</a:t>
            </a:r>
          </a:p>
          <a:p>
            <a:pPr eaLnBrk="1" hangingPunct="1"/>
            <a:r>
              <a:rPr lang="en-US" smtClean="0"/>
              <a:t>Granularity of Parallelism</a:t>
            </a:r>
          </a:p>
          <a:p>
            <a:pPr eaLnBrk="1" hangingPunct="1"/>
            <a:r>
              <a:rPr lang="en-US" smtClean="0"/>
              <a:t>Interprocedural Parallelization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Scalar Privatization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X = A[i] * 3;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B[i] = X;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Is there a loop carried dependence?</a:t>
            </a:r>
          </a:p>
          <a:p>
            <a:pPr eaLnBrk="1" hangingPunct="1"/>
            <a:r>
              <a:rPr lang="en-US" smtClean="0"/>
              <a:t>What is the type of dependence?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Privatization 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anti- and output- loop-carried dependences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Eliminate by assigning in local context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integer Xtmp;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Xtmp = A[i] * 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B[i] = Xtmp;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Eliminate by expanding into an array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Xtmp[i] = A[i] * 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B[i] = Xtmp[i];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7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Privatization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Need a final assignment to maintain the correct value after the loop nest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Eliminate by assigning in local context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integer Xtmp;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Xtmp = A[i] * 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B[i] = Xtmp;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if(i == n) X = Xtmp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Eliminate by expanding into an array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Xtmp[i] = A[i] * 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B[i] = Xtmp[i];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X = Xtmp[n];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about loop-carried true dependences?</a:t>
            </a:r>
          </a:p>
          <a:p>
            <a:pPr eaLnBrk="1" hangingPunct="1"/>
            <a:r>
              <a:rPr lang="en-US" sz="360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i = 1 to 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X = X + A[i];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Is this loop parallelizable?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 with Parallelism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5850"/>
            <a:ext cx="8147050" cy="5470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Amdhal’s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Any computation can be analyzed in terms of a portion that must be executed sequentially, Ts, and a portion that can be executed in parallel, Tp. Then for n processors: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T(n) = Ts + Tp/n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T(</a:t>
            </a:r>
            <a:r>
              <a:rPr lang="en-US" sz="2000" smtClean="0">
                <a:sym typeface="Symbol" pitchFamily="18" charset="2"/>
              </a:rPr>
              <a:t></a:t>
            </a:r>
            <a:r>
              <a:rPr lang="en-US" sz="2000" smtClean="0"/>
              <a:t>) = Ts, thus maximum speedup (Ts + Tp) /Ts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Load Balancing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work is distributed among processors so that </a:t>
            </a:r>
            <a:r>
              <a:rPr lang="en-US" sz="2000" b="1" i="1" smtClean="0"/>
              <a:t>all</a:t>
            </a:r>
            <a:r>
              <a:rPr lang="en-US" sz="2000" smtClean="0"/>
              <a:t> processors are kept busy when parallel task is executed.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Granularity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size of the parallel regions between synchronizations or </a:t>
            </a:r>
            <a:br>
              <a:rPr lang="en-US" sz="2000" smtClean="0"/>
            </a:br>
            <a:r>
              <a:rPr lang="en-US" sz="2000" smtClean="0"/>
              <a:t>the ratio of computation (useful work) to communication (overhead).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Reduction Recognition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Reduction 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Only associative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result is never used within the loop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Transformation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Integer Xtmp[NUMPROC];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Barrier();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myPid*Iters to MIN((myPid+1)*Iters, 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Xtmp[myPid] = Xtmp[myPid] + A[i];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Barrier();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If(myPid == 0)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FOR p = 0 to NUMPROC-1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X = X + Xtmp[p];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…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Induction Variables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0 to N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A[i] = 2^i;</a:t>
            </a:r>
          </a:p>
          <a:p>
            <a:pPr eaLnBrk="1" hangingPunct="1"/>
            <a:r>
              <a:rPr lang="en-US" sz="2800" smtClean="0"/>
              <a:t>After strength reduction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 = 1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i = 0 to N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A[i] = t;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t = t*2;</a:t>
            </a:r>
          </a:p>
          <a:p>
            <a:pPr eaLnBrk="1" hangingPunct="1"/>
            <a:r>
              <a:rPr lang="en-US" sz="2800" smtClean="0"/>
              <a:t>What happened to loop carried dependences?</a:t>
            </a:r>
          </a:p>
          <a:p>
            <a:pPr eaLnBrk="1" hangingPunct="1"/>
            <a:r>
              <a:rPr lang="en-US" sz="2800" smtClean="0"/>
              <a:t>Need to do opposite of this!</a:t>
            </a:r>
          </a:p>
          <a:p>
            <a:pPr lvl="1" eaLnBrk="1" hangingPunct="1"/>
            <a:r>
              <a:rPr lang="en-US" sz="2400" smtClean="0"/>
              <a:t>Perform induction variable analysis</a:t>
            </a:r>
          </a:p>
          <a:p>
            <a:pPr lvl="1" eaLnBrk="1" hangingPunct="1"/>
            <a:r>
              <a:rPr lang="en-US" sz="2400" smtClean="0"/>
              <a:t>Rewrite IVs as a function of the loop variable</a:t>
            </a:r>
            <a:endParaRPr 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Privatization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Similar to scalar privatization</a:t>
            </a:r>
          </a:p>
          <a:p>
            <a:pPr lvl="2" eaLnBrk="1" hangingPunct="1"/>
            <a:endParaRPr lang="en-US" sz="2000" smtClean="0"/>
          </a:p>
          <a:p>
            <a:pPr eaLnBrk="1" hangingPunct="1"/>
            <a:r>
              <a:rPr lang="en-US" sz="2800" smtClean="0"/>
              <a:t>However, analysis is more complex</a:t>
            </a:r>
          </a:p>
          <a:p>
            <a:pPr lvl="1" eaLnBrk="1" hangingPunct="1"/>
            <a:r>
              <a:rPr lang="en-US" sz="2400" smtClean="0"/>
              <a:t>Array Data Dependence Analysis:</a:t>
            </a:r>
            <a:br>
              <a:rPr lang="en-US" sz="2400" smtClean="0"/>
            </a:br>
            <a:r>
              <a:rPr lang="en-US" sz="2400" smtClean="0"/>
              <a:t>Checks if two iterations access the same location</a:t>
            </a:r>
          </a:p>
          <a:p>
            <a:pPr lvl="1" eaLnBrk="1" hangingPunct="1"/>
            <a:r>
              <a:rPr lang="en-US" sz="2400" smtClean="0"/>
              <a:t>Array Data Flow Analysis:</a:t>
            </a:r>
            <a:br>
              <a:rPr lang="en-US" sz="2400" smtClean="0"/>
            </a:br>
            <a:r>
              <a:rPr lang="en-US" sz="2400" smtClean="0"/>
              <a:t>Checks if two iterations access the same value</a:t>
            </a:r>
          </a:p>
          <a:p>
            <a:pPr lvl="3" eaLnBrk="1" hangingPunct="1"/>
            <a:endParaRPr lang="en-US" sz="1800" smtClean="0"/>
          </a:p>
          <a:p>
            <a:pPr eaLnBrk="1" hangingPunct="1"/>
            <a:r>
              <a:rPr lang="en-US" sz="2800" smtClean="0"/>
              <a:t>Transformations</a:t>
            </a:r>
          </a:p>
          <a:p>
            <a:pPr lvl="1" eaLnBrk="1" hangingPunct="1"/>
            <a:r>
              <a:rPr lang="en-US" sz="2400" smtClean="0"/>
              <a:t>Similar to scalar privatization </a:t>
            </a:r>
          </a:p>
          <a:p>
            <a:pPr lvl="1" eaLnBrk="1" hangingPunct="1"/>
            <a:r>
              <a:rPr lang="en-US" sz="2400" smtClean="0"/>
              <a:t>Private copy for each processor or expand with an additional dimension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81000" y="1293813"/>
            <a:ext cx="83820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CCFFFF"/>
                </a:solidFill>
              </a:rPr>
              <a:t>A loop may not be parallel as is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CCFFFF"/>
                </a:solidFill>
              </a:rPr>
              <a:t>Example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CCFFFF"/>
                </a:solidFill>
                <a:latin typeface="Courier New" pitchFamily="49" charset="0"/>
              </a:rPr>
              <a:t>FOR i = 1 to N-1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CCFFFF"/>
                </a:solidFill>
                <a:latin typeface="Courier New" pitchFamily="49" charset="0"/>
              </a:rPr>
              <a:t>	FOR j = 1 to N-1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CCFFFF"/>
                </a:solidFill>
                <a:latin typeface="Courier New" pitchFamily="49" charset="0"/>
              </a:rPr>
              <a:t>		A[i,j] = A[i,j-1] + A[i-1,j];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CCFFFF"/>
              </a:solidFill>
              <a:latin typeface="Courier New" pitchFamily="49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Transformations</a:t>
            </a:r>
          </a:p>
        </p:txBody>
      </p:sp>
      <p:sp>
        <p:nvSpPr>
          <p:cNvPr id="61445" name="Line 355"/>
          <p:cNvSpPr>
            <a:spLocks noChangeShapeType="1"/>
          </p:cNvSpPr>
          <p:nvPr/>
        </p:nvSpPr>
        <p:spPr bwMode="auto">
          <a:xfrm>
            <a:off x="7661275" y="10699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46" name="Text Box 356"/>
          <p:cNvSpPr txBox="1">
            <a:spLocks noChangeArrowheads="1"/>
          </p:cNvSpPr>
          <p:nvPr/>
        </p:nvSpPr>
        <p:spPr bwMode="auto">
          <a:xfrm>
            <a:off x="8302625" y="8763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1447" name="Line 357"/>
          <p:cNvSpPr>
            <a:spLocks noChangeShapeType="1"/>
          </p:cNvSpPr>
          <p:nvPr/>
        </p:nvSpPr>
        <p:spPr bwMode="auto">
          <a:xfrm rot="5400000">
            <a:off x="7043738" y="16335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49" name="Text Box 496"/>
          <p:cNvSpPr txBox="1">
            <a:spLocks noChangeArrowheads="1"/>
          </p:cNvSpPr>
          <p:nvPr/>
        </p:nvSpPr>
        <p:spPr bwMode="auto">
          <a:xfrm>
            <a:off x="7197725" y="1955800"/>
            <a:ext cx="325438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46" name="Rectangle 360"/>
          <p:cNvSpPr>
            <a:spLocks noChangeArrowheads="1"/>
          </p:cNvSpPr>
          <p:nvPr/>
        </p:nvSpPr>
        <p:spPr bwMode="auto">
          <a:xfrm>
            <a:off x="7579761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361"/>
          <p:cNvSpPr>
            <a:spLocks noChangeArrowheads="1"/>
          </p:cNvSpPr>
          <p:nvPr/>
        </p:nvSpPr>
        <p:spPr bwMode="auto">
          <a:xfrm>
            <a:off x="7857999" y="1338123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62"/>
          <p:cNvSpPr>
            <a:spLocks noChangeArrowheads="1"/>
          </p:cNvSpPr>
          <p:nvPr/>
        </p:nvSpPr>
        <p:spPr bwMode="auto">
          <a:xfrm>
            <a:off x="8134990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363"/>
          <p:cNvSpPr>
            <a:spLocks noChangeArrowheads="1"/>
          </p:cNvSpPr>
          <p:nvPr/>
        </p:nvSpPr>
        <p:spPr bwMode="auto">
          <a:xfrm>
            <a:off x="8413228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64"/>
          <p:cNvSpPr>
            <a:spLocks noChangeArrowheads="1"/>
          </p:cNvSpPr>
          <p:nvPr/>
        </p:nvSpPr>
        <p:spPr bwMode="auto">
          <a:xfrm>
            <a:off x="8691466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365"/>
          <p:cNvSpPr>
            <a:spLocks noChangeArrowheads="1"/>
          </p:cNvSpPr>
          <p:nvPr/>
        </p:nvSpPr>
        <p:spPr bwMode="auto">
          <a:xfrm>
            <a:off x="7579761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66"/>
          <p:cNvSpPr>
            <a:spLocks noChangeArrowheads="1"/>
          </p:cNvSpPr>
          <p:nvPr/>
        </p:nvSpPr>
        <p:spPr bwMode="auto">
          <a:xfrm>
            <a:off x="7857999" y="1615194"/>
            <a:ext cx="276990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367"/>
          <p:cNvSpPr>
            <a:spLocks noChangeArrowheads="1"/>
          </p:cNvSpPr>
          <p:nvPr/>
        </p:nvSpPr>
        <p:spPr bwMode="auto">
          <a:xfrm>
            <a:off x="8134990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368"/>
          <p:cNvSpPr>
            <a:spLocks noChangeArrowheads="1"/>
          </p:cNvSpPr>
          <p:nvPr/>
        </p:nvSpPr>
        <p:spPr bwMode="auto">
          <a:xfrm>
            <a:off x="8413228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369"/>
          <p:cNvSpPr>
            <a:spLocks noChangeArrowheads="1"/>
          </p:cNvSpPr>
          <p:nvPr/>
        </p:nvSpPr>
        <p:spPr bwMode="auto">
          <a:xfrm>
            <a:off x="8691466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370"/>
          <p:cNvSpPr>
            <a:spLocks noChangeArrowheads="1"/>
          </p:cNvSpPr>
          <p:nvPr/>
        </p:nvSpPr>
        <p:spPr bwMode="auto">
          <a:xfrm>
            <a:off x="7579761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Rectangle 371"/>
          <p:cNvSpPr>
            <a:spLocks noChangeArrowheads="1"/>
          </p:cNvSpPr>
          <p:nvPr/>
        </p:nvSpPr>
        <p:spPr bwMode="auto">
          <a:xfrm>
            <a:off x="7857999" y="1891012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372"/>
          <p:cNvSpPr>
            <a:spLocks noChangeArrowheads="1"/>
          </p:cNvSpPr>
          <p:nvPr/>
        </p:nvSpPr>
        <p:spPr bwMode="auto">
          <a:xfrm>
            <a:off x="8134990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373"/>
          <p:cNvSpPr>
            <a:spLocks noChangeArrowheads="1"/>
          </p:cNvSpPr>
          <p:nvPr/>
        </p:nvSpPr>
        <p:spPr bwMode="auto">
          <a:xfrm>
            <a:off x="8413228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374"/>
          <p:cNvSpPr>
            <a:spLocks noChangeArrowheads="1"/>
          </p:cNvSpPr>
          <p:nvPr/>
        </p:nvSpPr>
        <p:spPr bwMode="auto">
          <a:xfrm>
            <a:off x="8691466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375"/>
          <p:cNvSpPr>
            <a:spLocks noChangeArrowheads="1"/>
          </p:cNvSpPr>
          <p:nvPr/>
        </p:nvSpPr>
        <p:spPr bwMode="auto">
          <a:xfrm>
            <a:off x="7579761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Rectangle 376"/>
          <p:cNvSpPr>
            <a:spLocks noChangeArrowheads="1"/>
          </p:cNvSpPr>
          <p:nvPr/>
        </p:nvSpPr>
        <p:spPr bwMode="auto">
          <a:xfrm>
            <a:off x="7857999" y="2168084"/>
            <a:ext cx="276990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Rectangle 377"/>
          <p:cNvSpPr>
            <a:spLocks noChangeArrowheads="1"/>
          </p:cNvSpPr>
          <p:nvPr/>
        </p:nvSpPr>
        <p:spPr bwMode="auto">
          <a:xfrm>
            <a:off x="8134990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378"/>
          <p:cNvSpPr>
            <a:spLocks noChangeArrowheads="1"/>
          </p:cNvSpPr>
          <p:nvPr/>
        </p:nvSpPr>
        <p:spPr bwMode="auto">
          <a:xfrm>
            <a:off x="8413228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Rectangle 379"/>
          <p:cNvSpPr>
            <a:spLocks noChangeArrowheads="1"/>
          </p:cNvSpPr>
          <p:nvPr/>
        </p:nvSpPr>
        <p:spPr bwMode="auto">
          <a:xfrm>
            <a:off x="8691466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380"/>
          <p:cNvSpPr>
            <a:spLocks noChangeArrowheads="1"/>
          </p:cNvSpPr>
          <p:nvPr/>
        </p:nvSpPr>
        <p:spPr bwMode="auto">
          <a:xfrm>
            <a:off x="7579761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Rectangle 381"/>
          <p:cNvSpPr>
            <a:spLocks noChangeArrowheads="1"/>
          </p:cNvSpPr>
          <p:nvPr/>
        </p:nvSpPr>
        <p:spPr bwMode="auto">
          <a:xfrm>
            <a:off x="7857999" y="2443902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Rectangle 382"/>
          <p:cNvSpPr>
            <a:spLocks noChangeArrowheads="1"/>
          </p:cNvSpPr>
          <p:nvPr/>
        </p:nvSpPr>
        <p:spPr bwMode="auto">
          <a:xfrm>
            <a:off x="8134990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383"/>
          <p:cNvSpPr>
            <a:spLocks noChangeArrowheads="1"/>
          </p:cNvSpPr>
          <p:nvPr/>
        </p:nvSpPr>
        <p:spPr bwMode="auto">
          <a:xfrm>
            <a:off x="8413228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384"/>
          <p:cNvSpPr>
            <a:spLocks noChangeArrowheads="1"/>
          </p:cNvSpPr>
          <p:nvPr/>
        </p:nvSpPr>
        <p:spPr bwMode="auto">
          <a:xfrm>
            <a:off x="8691466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85"/>
          <p:cNvSpPr>
            <a:spLocks noChangeArrowheads="1"/>
          </p:cNvSpPr>
          <p:nvPr/>
        </p:nvSpPr>
        <p:spPr bwMode="auto">
          <a:xfrm>
            <a:off x="753359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6"/>
          <p:cNvSpPr>
            <a:spLocks noChangeArrowheads="1"/>
          </p:cNvSpPr>
          <p:nvPr/>
        </p:nvSpPr>
        <p:spPr bwMode="auto">
          <a:xfrm>
            <a:off x="781058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87"/>
          <p:cNvSpPr>
            <a:spLocks noChangeArrowheads="1"/>
          </p:cNvSpPr>
          <p:nvPr/>
        </p:nvSpPr>
        <p:spPr bwMode="auto">
          <a:xfrm>
            <a:off x="8087577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388"/>
          <p:cNvSpPr>
            <a:spLocks noChangeArrowheads="1"/>
          </p:cNvSpPr>
          <p:nvPr/>
        </p:nvSpPr>
        <p:spPr bwMode="auto">
          <a:xfrm>
            <a:off x="8364567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389"/>
          <p:cNvSpPr>
            <a:spLocks noChangeArrowheads="1"/>
          </p:cNvSpPr>
          <p:nvPr/>
        </p:nvSpPr>
        <p:spPr bwMode="auto">
          <a:xfrm>
            <a:off x="864280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390"/>
          <p:cNvSpPr>
            <a:spLocks noChangeArrowheads="1"/>
          </p:cNvSpPr>
          <p:nvPr/>
        </p:nvSpPr>
        <p:spPr bwMode="auto">
          <a:xfrm>
            <a:off x="891979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391"/>
          <p:cNvSpPr>
            <a:spLocks noChangeArrowheads="1"/>
          </p:cNvSpPr>
          <p:nvPr/>
        </p:nvSpPr>
        <p:spPr bwMode="auto">
          <a:xfrm>
            <a:off x="753359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392"/>
          <p:cNvSpPr>
            <a:spLocks noChangeArrowheads="1"/>
          </p:cNvSpPr>
          <p:nvPr/>
        </p:nvSpPr>
        <p:spPr bwMode="auto">
          <a:xfrm>
            <a:off x="781058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393"/>
          <p:cNvSpPr>
            <a:spLocks noChangeArrowheads="1"/>
          </p:cNvSpPr>
          <p:nvPr/>
        </p:nvSpPr>
        <p:spPr bwMode="auto">
          <a:xfrm>
            <a:off x="8087577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Oval 394"/>
          <p:cNvSpPr>
            <a:spLocks noChangeArrowheads="1"/>
          </p:cNvSpPr>
          <p:nvPr/>
        </p:nvSpPr>
        <p:spPr bwMode="auto">
          <a:xfrm>
            <a:off x="8364567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395"/>
          <p:cNvSpPr>
            <a:spLocks noChangeArrowheads="1"/>
          </p:cNvSpPr>
          <p:nvPr/>
        </p:nvSpPr>
        <p:spPr bwMode="auto">
          <a:xfrm>
            <a:off x="864280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Oval 396"/>
          <p:cNvSpPr>
            <a:spLocks noChangeArrowheads="1"/>
          </p:cNvSpPr>
          <p:nvPr/>
        </p:nvSpPr>
        <p:spPr bwMode="auto">
          <a:xfrm>
            <a:off x="891979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Oval 397"/>
          <p:cNvSpPr>
            <a:spLocks noChangeArrowheads="1"/>
          </p:cNvSpPr>
          <p:nvPr/>
        </p:nvSpPr>
        <p:spPr bwMode="auto">
          <a:xfrm>
            <a:off x="753359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398"/>
          <p:cNvSpPr>
            <a:spLocks noChangeArrowheads="1"/>
          </p:cNvSpPr>
          <p:nvPr/>
        </p:nvSpPr>
        <p:spPr bwMode="auto">
          <a:xfrm>
            <a:off x="781058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Oval 399"/>
          <p:cNvSpPr>
            <a:spLocks noChangeArrowheads="1"/>
          </p:cNvSpPr>
          <p:nvPr/>
        </p:nvSpPr>
        <p:spPr bwMode="auto">
          <a:xfrm>
            <a:off x="8087577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Oval 400"/>
          <p:cNvSpPr>
            <a:spLocks noChangeArrowheads="1"/>
          </p:cNvSpPr>
          <p:nvPr/>
        </p:nvSpPr>
        <p:spPr bwMode="auto">
          <a:xfrm>
            <a:off x="8364567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Oval 401"/>
          <p:cNvSpPr>
            <a:spLocks noChangeArrowheads="1"/>
          </p:cNvSpPr>
          <p:nvPr/>
        </p:nvSpPr>
        <p:spPr bwMode="auto">
          <a:xfrm>
            <a:off x="864280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Oval 402"/>
          <p:cNvSpPr>
            <a:spLocks noChangeArrowheads="1"/>
          </p:cNvSpPr>
          <p:nvPr/>
        </p:nvSpPr>
        <p:spPr bwMode="auto">
          <a:xfrm>
            <a:off x="891979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Oval 403"/>
          <p:cNvSpPr>
            <a:spLocks noChangeArrowheads="1"/>
          </p:cNvSpPr>
          <p:nvPr/>
        </p:nvSpPr>
        <p:spPr bwMode="auto">
          <a:xfrm>
            <a:off x="753359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Oval 404"/>
          <p:cNvSpPr>
            <a:spLocks noChangeArrowheads="1"/>
          </p:cNvSpPr>
          <p:nvPr/>
        </p:nvSpPr>
        <p:spPr bwMode="auto">
          <a:xfrm>
            <a:off x="781058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Oval 405"/>
          <p:cNvSpPr>
            <a:spLocks noChangeArrowheads="1"/>
          </p:cNvSpPr>
          <p:nvPr/>
        </p:nvSpPr>
        <p:spPr bwMode="auto">
          <a:xfrm>
            <a:off x="8087577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Oval 406"/>
          <p:cNvSpPr>
            <a:spLocks noChangeArrowheads="1"/>
          </p:cNvSpPr>
          <p:nvPr/>
        </p:nvSpPr>
        <p:spPr bwMode="auto">
          <a:xfrm>
            <a:off x="8364567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Oval 407"/>
          <p:cNvSpPr>
            <a:spLocks noChangeArrowheads="1"/>
          </p:cNvSpPr>
          <p:nvPr/>
        </p:nvSpPr>
        <p:spPr bwMode="auto">
          <a:xfrm>
            <a:off x="864280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Oval 408"/>
          <p:cNvSpPr>
            <a:spLocks noChangeArrowheads="1"/>
          </p:cNvSpPr>
          <p:nvPr/>
        </p:nvSpPr>
        <p:spPr bwMode="auto">
          <a:xfrm>
            <a:off x="891979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Oval 409"/>
          <p:cNvSpPr>
            <a:spLocks noChangeArrowheads="1"/>
          </p:cNvSpPr>
          <p:nvPr/>
        </p:nvSpPr>
        <p:spPr bwMode="auto">
          <a:xfrm>
            <a:off x="753359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Oval 410"/>
          <p:cNvSpPr>
            <a:spLocks noChangeArrowheads="1"/>
          </p:cNvSpPr>
          <p:nvPr/>
        </p:nvSpPr>
        <p:spPr bwMode="auto">
          <a:xfrm>
            <a:off x="781058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411"/>
          <p:cNvSpPr>
            <a:spLocks noChangeArrowheads="1"/>
          </p:cNvSpPr>
          <p:nvPr/>
        </p:nvSpPr>
        <p:spPr bwMode="auto">
          <a:xfrm>
            <a:off x="8087577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Oval 412"/>
          <p:cNvSpPr>
            <a:spLocks noChangeArrowheads="1"/>
          </p:cNvSpPr>
          <p:nvPr/>
        </p:nvSpPr>
        <p:spPr bwMode="auto">
          <a:xfrm>
            <a:off x="8364567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Oval 413"/>
          <p:cNvSpPr>
            <a:spLocks noChangeArrowheads="1"/>
          </p:cNvSpPr>
          <p:nvPr/>
        </p:nvSpPr>
        <p:spPr bwMode="auto">
          <a:xfrm>
            <a:off x="864280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Oval 414"/>
          <p:cNvSpPr>
            <a:spLocks noChangeArrowheads="1"/>
          </p:cNvSpPr>
          <p:nvPr/>
        </p:nvSpPr>
        <p:spPr bwMode="auto">
          <a:xfrm>
            <a:off x="891979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Oval 415"/>
          <p:cNvSpPr>
            <a:spLocks noChangeArrowheads="1"/>
          </p:cNvSpPr>
          <p:nvPr/>
        </p:nvSpPr>
        <p:spPr bwMode="auto">
          <a:xfrm>
            <a:off x="753359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Oval 416"/>
          <p:cNvSpPr>
            <a:spLocks noChangeArrowheads="1"/>
          </p:cNvSpPr>
          <p:nvPr/>
        </p:nvSpPr>
        <p:spPr bwMode="auto">
          <a:xfrm>
            <a:off x="781058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Oval 417"/>
          <p:cNvSpPr>
            <a:spLocks noChangeArrowheads="1"/>
          </p:cNvSpPr>
          <p:nvPr/>
        </p:nvSpPr>
        <p:spPr bwMode="auto">
          <a:xfrm>
            <a:off x="8087577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Oval 418"/>
          <p:cNvSpPr>
            <a:spLocks noChangeArrowheads="1"/>
          </p:cNvSpPr>
          <p:nvPr/>
        </p:nvSpPr>
        <p:spPr bwMode="auto">
          <a:xfrm>
            <a:off x="8364567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Oval 419"/>
          <p:cNvSpPr>
            <a:spLocks noChangeArrowheads="1"/>
          </p:cNvSpPr>
          <p:nvPr/>
        </p:nvSpPr>
        <p:spPr bwMode="auto">
          <a:xfrm>
            <a:off x="864280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Oval 420"/>
          <p:cNvSpPr>
            <a:spLocks noChangeArrowheads="1"/>
          </p:cNvSpPr>
          <p:nvPr/>
        </p:nvSpPr>
        <p:spPr bwMode="auto">
          <a:xfrm>
            <a:off x="891979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424"/>
          <p:cNvSpPr>
            <a:spLocks noChangeShapeType="1"/>
          </p:cNvSpPr>
          <p:nvPr/>
        </p:nvSpPr>
        <p:spPr bwMode="auto">
          <a:xfrm flipH="1">
            <a:off x="8742622" y="133561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8" name="Line 425"/>
          <p:cNvSpPr>
            <a:spLocks noChangeShapeType="1"/>
          </p:cNvSpPr>
          <p:nvPr/>
        </p:nvSpPr>
        <p:spPr bwMode="auto">
          <a:xfrm flipH="1">
            <a:off x="8465632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9" name="Line 426"/>
          <p:cNvSpPr>
            <a:spLocks noChangeShapeType="1"/>
          </p:cNvSpPr>
          <p:nvPr/>
        </p:nvSpPr>
        <p:spPr bwMode="auto">
          <a:xfrm flipH="1">
            <a:off x="8188642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0" name="Line 427"/>
          <p:cNvSpPr>
            <a:spLocks noChangeShapeType="1"/>
          </p:cNvSpPr>
          <p:nvPr/>
        </p:nvSpPr>
        <p:spPr bwMode="auto">
          <a:xfrm flipH="1">
            <a:off x="7911651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1" name="Line 428"/>
          <p:cNvSpPr>
            <a:spLocks noChangeShapeType="1"/>
          </p:cNvSpPr>
          <p:nvPr/>
        </p:nvSpPr>
        <p:spPr bwMode="auto">
          <a:xfrm flipH="1">
            <a:off x="7633413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2" name="Line 430"/>
          <p:cNvSpPr>
            <a:spLocks noChangeShapeType="1"/>
          </p:cNvSpPr>
          <p:nvPr/>
        </p:nvSpPr>
        <p:spPr bwMode="auto">
          <a:xfrm flipH="1">
            <a:off x="8742622" y="1611433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3" name="Line 431"/>
          <p:cNvSpPr>
            <a:spLocks noChangeShapeType="1"/>
          </p:cNvSpPr>
          <p:nvPr/>
        </p:nvSpPr>
        <p:spPr bwMode="auto">
          <a:xfrm flipH="1">
            <a:off x="8465632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4" name="Line 432"/>
          <p:cNvSpPr>
            <a:spLocks noChangeShapeType="1"/>
          </p:cNvSpPr>
          <p:nvPr/>
        </p:nvSpPr>
        <p:spPr bwMode="auto">
          <a:xfrm flipH="1">
            <a:off x="8188642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" name="Line 433"/>
          <p:cNvSpPr>
            <a:spLocks noChangeShapeType="1"/>
          </p:cNvSpPr>
          <p:nvPr/>
        </p:nvSpPr>
        <p:spPr bwMode="auto">
          <a:xfrm flipH="1">
            <a:off x="7911651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6" name="Line 434"/>
          <p:cNvSpPr>
            <a:spLocks noChangeShapeType="1"/>
          </p:cNvSpPr>
          <p:nvPr/>
        </p:nvSpPr>
        <p:spPr bwMode="auto">
          <a:xfrm flipH="1">
            <a:off x="7633413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7" name="Line 436"/>
          <p:cNvSpPr>
            <a:spLocks noChangeShapeType="1"/>
          </p:cNvSpPr>
          <p:nvPr/>
        </p:nvSpPr>
        <p:spPr bwMode="auto">
          <a:xfrm flipH="1">
            <a:off x="8742622" y="188850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" name="Line 437"/>
          <p:cNvSpPr>
            <a:spLocks noChangeShapeType="1"/>
          </p:cNvSpPr>
          <p:nvPr/>
        </p:nvSpPr>
        <p:spPr bwMode="auto">
          <a:xfrm flipH="1">
            <a:off x="8465632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9" name="Line 438"/>
          <p:cNvSpPr>
            <a:spLocks noChangeShapeType="1"/>
          </p:cNvSpPr>
          <p:nvPr/>
        </p:nvSpPr>
        <p:spPr bwMode="auto">
          <a:xfrm flipH="1">
            <a:off x="8188642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0" name="Line 439"/>
          <p:cNvSpPr>
            <a:spLocks noChangeShapeType="1"/>
          </p:cNvSpPr>
          <p:nvPr/>
        </p:nvSpPr>
        <p:spPr bwMode="auto">
          <a:xfrm flipH="1">
            <a:off x="7911651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1" name="Line 440"/>
          <p:cNvSpPr>
            <a:spLocks noChangeShapeType="1"/>
          </p:cNvSpPr>
          <p:nvPr/>
        </p:nvSpPr>
        <p:spPr bwMode="auto">
          <a:xfrm flipH="1">
            <a:off x="7633413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2" name="Line 442"/>
          <p:cNvSpPr>
            <a:spLocks noChangeShapeType="1"/>
          </p:cNvSpPr>
          <p:nvPr/>
        </p:nvSpPr>
        <p:spPr bwMode="auto">
          <a:xfrm flipH="1">
            <a:off x="8742622" y="2164323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3" name="Line 443"/>
          <p:cNvSpPr>
            <a:spLocks noChangeShapeType="1"/>
          </p:cNvSpPr>
          <p:nvPr/>
        </p:nvSpPr>
        <p:spPr bwMode="auto">
          <a:xfrm flipH="1">
            <a:off x="8465632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4" name="Line 444"/>
          <p:cNvSpPr>
            <a:spLocks noChangeShapeType="1"/>
          </p:cNvSpPr>
          <p:nvPr/>
        </p:nvSpPr>
        <p:spPr bwMode="auto">
          <a:xfrm flipH="1">
            <a:off x="8188642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" name="Line 445"/>
          <p:cNvSpPr>
            <a:spLocks noChangeShapeType="1"/>
          </p:cNvSpPr>
          <p:nvPr/>
        </p:nvSpPr>
        <p:spPr bwMode="auto">
          <a:xfrm flipH="1">
            <a:off x="7911651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" name="Line 446"/>
          <p:cNvSpPr>
            <a:spLocks noChangeShapeType="1"/>
          </p:cNvSpPr>
          <p:nvPr/>
        </p:nvSpPr>
        <p:spPr bwMode="auto">
          <a:xfrm flipH="1">
            <a:off x="7633413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7" name="Line 448"/>
          <p:cNvSpPr>
            <a:spLocks noChangeShapeType="1"/>
          </p:cNvSpPr>
          <p:nvPr/>
        </p:nvSpPr>
        <p:spPr bwMode="auto">
          <a:xfrm flipH="1">
            <a:off x="8742622" y="244139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8" name="Line 449"/>
          <p:cNvSpPr>
            <a:spLocks noChangeShapeType="1"/>
          </p:cNvSpPr>
          <p:nvPr/>
        </p:nvSpPr>
        <p:spPr bwMode="auto">
          <a:xfrm flipH="1">
            <a:off x="8465632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9" name="Line 450"/>
          <p:cNvSpPr>
            <a:spLocks noChangeShapeType="1"/>
          </p:cNvSpPr>
          <p:nvPr/>
        </p:nvSpPr>
        <p:spPr bwMode="auto">
          <a:xfrm flipH="1">
            <a:off x="8188642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0" name="Line 451"/>
          <p:cNvSpPr>
            <a:spLocks noChangeShapeType="1"/>
          </p:cNvSpPr>
          <p:nvPr/>
        </p:nvSpPr>
        <p:spPr bwMode="auto">
          <a:xfrm flipH="1">
            <a:off x="7911651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1" name="Line 452"/>
          <p:cNvSpPr>
            <a:spLocks noChangeShapeType="1"/>
          </p:cNvSpPr>
          <p:nvPr/>
        </p:nvSpPr>
        <p:spPr bwMode="auto">
          <a:xfrm flipH="1">
            <a:off x="7633413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2" name="Line 454"/>
          <p:cNvSpPr>
            <a:spLocks noChangeShapeType="1"/>
          </p:cNvSpPr>
          <p:nvPr/>
        </p:nvSpPr>
        <p:spPr bwMode="auto">
          <a:xfrm flipH="1">
            <a:off x="8742622" y="2718466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3" name="Line 455"/>
          <p:cNvSpPr>
            <a:spLocks noChangeShapeType="1"/>
          </p:cNvSpPr>
          <p:nvPr/>
        </p:nvSpPr>
        <p:spPr bwMode="auto">
          <a:xfrm flipH="1">
            <a:off x="8465632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4" name="Line 456"/>
          <p:cNvSpPr>
            <a:spLocks noChangeShapeType="1"/>
          </p:cNvSpPr>
          <p:nvPr/>
        </p:nvSpPr>
        <p:spPr bwMode="auto">
          <a:xfrm flipH="1">
            <a:off x="8188642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" name="Line 457"/>
          <p:cNvSpPr>
            <a:spLocks noChangeShapeType="1"/>
          </p:cNvSpPr>
          <p:nvPr/>
        </p:nvSpPr>
        <p:spPr bwMode="auto">
          <a:xfrm flipH="1">
            <a:off x="7911651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36" name="Line 458"/>
          <p:cNvSpPr>
            <a:spLocks noChangeShapeType="1"/>
          </p:cNvSpPr>
          <p:nvPr/>
        </p:nvSpPr>
        <p:spPr bwMode="auto">
          <a:xfrm flipH="1">
            <a:off x="7633413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7" name="Line 461"/>
          <p:cNvSpPr>
            <a:spLocks noChangeShapeType="1"/>
          </p:cNvSpPr>
          <p:nvPr/>
        </p:nvSpPr>
        <p:spPr bwMode="auto">
          <a:xfrm rot="5400000" flipH="1">
            <a:off x="8871318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8" name="Line 462"/>
          <p:cNvSpPr>
            <a:spLocks noChangeShapeType="1"/>
          </p:cNvSpPr>
          <p:nvPr/>
        </p:nvSpPr>
        <p:spPr bwMode="auto">
          <a:xfrm rot="5400000" flipH="1">
            <a:off x="8870070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9" name="Line 463"/>
          <p:cNvSpPr>
            <a:spLocks noChangeShapeType="1"/>
          </p:cNvSpPr>
          <p:nvPr/>
        </p:nvSpPr>
        <p:spPr bwMode="auto">
          <a:xfrm rot="5400000" flipH="1">
            <a:off x="8870070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" name="Line 464"/>
          <p:cNvSpPr>
            <a:spLocks noChangeShapeType="1"/>
          </p:cNvSpPr>
          <p:nvPr/>
        </p:nvSpPr>
        <p:spPr bwMode="auto">
          <a:xfrm rot="5400000" flipH="1">
            <a:off x="8870070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" name="Line 465"/>
          <p:cNvSpPr>
            <a:spLocks noChangeShapeType="1"/>
          </p:cNvSpPr>
          <p:nvPr/>
        </p:nvSpPr>
        <p:spPr bwMode="auto">
          <a:xfrm rot="5400000" flipH="1">
            <a:off x="8870070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2" name="Line 467"/>
          <p:cNvSpPr>
            <a:spLocks noChangeShapeType="1"/>
          </p:cNvSpPr>
          <p:nvPr/>
        </p:nvSpPr>
        <p:spPr bwMode="auto">
          <a:xfrm rot="5400000" flipH="1">
            <a:off x="8596823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3" name="Line 468"/>
          <p:cNvSpPr>
            <a:spLocks noChangeShapeType="1"/>
          </p:cNvSpPr>
          <p:nvPr/>
        </p:nvSpPr>
        <p:spPr bwMode="auto">
          <a:xfrm rot="5400000" flipH="1">
            <a:off x="8595575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4" name="Line 469"/>
          <p:cNvSpPr>
            <a:spLocks noChangeShapeType="1"/>
          </p:cNvSpPr>
          <p:nvPr/>
        </p:nvSpPr>
        <p:spPr bwMode="auto">
          <a:xfrm rot="5400000" flipH="1">
            <a:off x="8595575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" name="Line 470"/>
          <p:cNvSpPr>
            <a:spLocks noChangeShapeType="1"/>
          </p:cNvSpPr>
          <p:nvPr/>
        </p:nvSpPr>
        <p:spPr bwMode="auto">
          <a:xfrm rot="5400000" flipH="1">
            <a:off x="8595575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" name="Line 471"/>
          <p:cNvSpPr>
            <a:spLocks noChangeShapeType="1"/>
          </p:cNvSpPr>
          <p:nvPr/>
        </p:nvSpPr>
        <p:spPr bwMode="auto">
          <a:xfrm rot="5400000" flipH="1">
            <a:off x="8595575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7" name="Line 473"/>
          <p:cNvSpPr>
            <a:spLocks noChangeShapeType="1"/>
          </p:cNvSpPr>
          <p:nvPr/>
        </p:nvSpPr>
        <p:spPr bwMode="auto">
          <a:xfrm rot="5400000" flipH="1">
            <a:off x="8321080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8" name="Line 474"/>
          <p:cNvSpPr>
            <a:spLocks noChangeShapeType="1"/>
          </p:cNvSpPr>
          <p:nvPr/>
        </p:nvSpPr>
        <p:spPr bwMode="auto">
          <a:xfrm rot="5400000" flipH="1">
            <a:off x="8319832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9" name="Line 475"/>
          <p:cNvSpPr>
            <a:spLocks noChangeShapeType="1"/>
          </p:cNvSpPr>
          <p:nvPr/>
        </p:nvSpPr>
        <p:spPr bwMode="auto">
          <a:xfrm rot="5400000" flipH="1">
            <a:off x="8319832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0" name="Line 476"/>
          <p:cNvSpPr>
            <a:spLocks noChangeShapeType="1"/>
          </p:cNvSpPr>
          <p:nvPr/>
        </p:nvSpPr>
        <p:spPr bwMode="auto">
          <a:xfrm rot="5400000" flipH="1">
            <a:off x="8319832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1" name="Line 477"/>
          <p:cNvSpPr>
            <a:spLocks noChangeShapeType="1"/>
          </p:cNvSpPr>
          <p:nvPr/>
        </p:nvSpPr>
        <p:spPr bwMode="auto">
          <a:xfrm rot="5400000" flipH="1">
            <a:off x="8319832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2" name="Line 479"/>
          <p:cNvSpPr>
            <a:spLocks noChangeShapeType="1"/>
          </p:cNvSpPr>
          <p:nvPr/>
        </p:nvSpPr>
        <p:spPr bwMode="auto">
          <a:xfrm rot="5400000" flipH="1">
            <a:off x="8046585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3" name="Line 480"/>
          <p:cNvSpPr>
            <a:spLocks noChangeShapeType="1"/>
          </p:cNvSpPr>
          <p:nvPr/>
        </p:nvSpPr>
        <p:spPr bwMode="auto">
          <a:xfrm rot="5400000" flipH="1">
            <a:off x="8045337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4" name="Line 481"/>
          <p:cNvSpPr>
            <a:spLocks noChangeShapeType="1"/>
          </p:cNvSpPr>
          <p:nvPr/>
        </p:nvSpPr>
        <p:spPr bwMode="auto">
          <a:xfrm rot="5400000" flipH="1">
            <a:off x="8045337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5" name="Line 482"/>
          <p:cNvSpPr>
            <a:spLocks noChangeShapeType="1"/>
          </p:cNvSpPr>
          <p:nvPr/>
        </p:nvSpPr>
        <p:spPr bwMode="auto">
          <a:xfrm rot="5400000" flipH="1">
            <a:off x="8045337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" name="Line 483"/>
          <p:cNvSpPr>
            <a:spLocks noChangeShapeType="1"/>
          </p:cNvSpPr>
          <p:nvPr/>
        </p:nvSpPr>
        <p:spPr bwMode="auto">
          <a:xfrm rot="5400000" flipH="1">
            <a:off x="8045337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7" name="Line 485"/>
          <p:cNvSpPr>
            <a:spLocks noChangeShapeType="1"/>
          </p:cNvSpPr>
          <p:nvPr/>
        </p:nvSpPr>
        <p:spPr bwMode="auto">
          <a:xfrm rot="5400000" flipH="1">
            <a:off x="7770843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" name="Line 486"/>
          <p:cNvSpPr>
            <a:spLocks noChangeShapeType="1"/>
          </p:cNvSpPr>
          <p:nvPr/>
        </p:nvSpPr>
        <p:spPr bwMode="auto">
          <a:xfrm rot="5400000" flipH="1">
            <a:off x="7769595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9" name="Line 487"/>
          <p:cNvSpPr>
            <a:spLocks noChangeShapeType="1"/>
          </p:cNvSpPr>
          <p:nvPr/>
        </p:nvSpPr>
        <p:spPr bwMode="auto">
          <a:xfrm rot="5400000" flipH="1">
            <a:off x="7769595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0" name="Line 488"/>
          <p:cNvSpPr>
            <a:spLocks noChangeShapeType="1"/>
          </p:cNvSpPr>
          <p:nvPr/>
        </p:nvSpPr>
        <p:spPr bwMode="auto">
          <a:xfrm rot="5400000" flipH="1">
            <a:off x="7769595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1" name="Line 489"/>
          <p:cNvSpPr>
            <a:spLocks noChangeShapeType="1"/>
          </p:cNvSpPr>
          <p:nvPr/>
        </p:nvSpPr>
        <p:spPr bwMode="auto">
          <a:xfrm rot="5400000" flipH="1">
            <a:off x="7769595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2" name="Line 491"/>
          <p:cNvSpPr>
            <a:spLocks noChangeShapeType="1"/>
          </p:cNvSpPr>
          <p:nvPr/>
        </p:nvSpPr>
        <p:spPr bwMode="auto">
          <a:xfrm rot="5400000" flipH="1">
            <a:off x="7495100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3" name="Line 492"/>
          <p:cNvSpPr>
            <a:spLocks noChangeShapeType="1"/>
          </p:cNvSpPr>
          <p:nvPr/>
        </p:nvSpPr>
        <p:spPr bwMode="auto">
          <a:xfrm rot="5400000" flipH="1">
            <a:off x="7493852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4" name="Line 493"/>
          <p:cNvSpPr>
            <a:spLocks noChangeShapeType="1"/>
          </p:cNvSpPr>
          <p:nvPr/>
        </p:nvSpPr>
        <p:spPr bwMode="auto">
          <a:xfrm rot="5400000" flipH="1">
            <a:off x="7493852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5" name="Line 494"/>
          <p:cNvSpPr>
            <a:spLocks noChangeShapeType="1"/>
          </p:cNvSpPr>
          <p:nvPr/>
        </p:nvSpPr>
        <p:spPr bwMode="auto">
          <a:xfrm rot="5400000" flipH="1">
            <a:off x="7493852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" name="Line 495"/>
          <p:cNvSpPr>
            <a:spLocks noChangeShapeType="1"/>
          </p:cNvSpPr>
          <p:nvPr/>
        </p:nvSpPr>
        <p:spPr bwMode="auto">
          <a:xfrm rot="5400000" flipH="1">
            <a:off x="7493852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86"/>
          <p:cNvSpPr>
            <a:spLocks noChangeArrowheads="1"/>
          </p:cNvSpPr>
          <p:nvPr/>
        </p:nvSpPr>
        <p:spPr bwMode="auto">
          <a:xfrm>
            <a:off x="381000" y="1293813"/>
            <a:ext cx="83820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>
                <a:solidFill>
                  <a:srgbClr val="CCFFFF"/>
                </a:solidFill>
              </a:rPr>
              <a:t>A loop may not be parallel as is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>
                <a:solidFill>
                  <a:srgbClr val="CCFFFF"/>
                </a:solidFill>
              </a:rPr>
              <a:t>Example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FOR 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 = 1 to N-1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	FOR j = 1 to N-1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		A[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i,j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] = A[i,j-1] + A[i-1,j];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CCFFFF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>
                <a:solidFill>
                  <a:srgbClr val="CCFFFF"/>
                </a:solidFill>
              </a:rPr>
              <a:t>After loop Skewing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FOR 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 = 1 to 2*N-3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	FORPAR j = max(1,i-N+2) to min(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, N-1)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		A[i-j+1,j] = A[i-j+1,j-1] + A[</a:t>
            </a:r>
            <a:r>
              <a:rPr lang="en-US" sz="2000" dirty="0" err="1">
                <a:solidFill>
                  <a:srgbClr val="CCFFFF"/>
                </a:solidFill>
                <a:latin typeface="Courier New" pitchFamily="49" charset="0"/>
              </a:rPr>
              <a:t>i-j,j</a:t>
            </a:r>
            <a:r>
              <a:rPr lang="en-US" sz="2000" dirty="0">
                <a:solidFill>
                  <a:srgbClr val="CCFFFF"/>
                </a:solidFill>
                <a:latin typeface="Courier New" pitchFamily="49" charset="0"/>
              </a:rPr>
              <a:t>];</a:t>
            </a:r>
            <a:endParaRPr lang="en-US" sz="2800" b="0" dirty="0">
              <a:solidFill>
                <a:srgbClr val="CCFFFF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Transformations</a:t>
            </a:r>
          </a:p>
        </p:txBody>
      </p:sp>
      <p:sp>
        <p:nvSpPr>
          <p:cNvPr id="7174" name="Line 66"/>
          <p:cNvSpPr>
            <a:spLocks noChangeShapeType="1"/>
          </p:cNvSpPr>
          <p:nvPr/>
        </p:nvSpPr>
        <p:spPr bwMode="auto">
          <a:xfrm>
            <a:off x="7661275" y="1069975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5" name="Text Box 67"/>
          <p:cNvSpPr txBox="1">
            <a:spLocks noChangeArrowheads="1"/>
          </p:cNvSpPr>
          <p:nvPr/>
        </p:nvSpPr>
        <p:spPr bwMode="auto">
          <a:xfrm>
            <a:off x="8302625" y="876300"/>
            <a:ext cx="33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7176" name="Line 68"/>
          <p:cNvSpPr>
            <a:spLocks noChangeShapeType="1"/>
          </p:cNvSpPr>
          <p:nvPr/>
        </p:nvSpPr>
        <p:spPr bwMode="auto">
          <a:xfrm rot="5400000">
            <a:off x="7043738" y="16335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Text Box 143"/>
          <p:cNvSpPr txBox="1">
            <a:spLocks noChangeArrowheads="1"/>
          </p:cNvSpPr>
          <p:nvPr/>
        </p:nvSpPr>
        <p:spPr bwMode="auto">
          <a:xfrm>
            <a:off x="7197725" y="1955800"/>
            <a:ext cx="325438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179" name="Line 346"/>
          <p:cNvSpPr>
            <a:spLocks noChangeShapeType="1"/>
          </p:cNvSpPr>
          <p:nvPr/>
        </p:nvSpPr>
        <p:spPr bwMode="auto">
          <a:xfrm>
            <a:off x="7599363" y="3335338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0" name="Text Box 347"/>
          <p:cNvSpPr txBox="1">
            <a:spLocks noChangeArrowheads="1"/>
          </p:cNvSpPr>
          <p:nvPr/>
        </p:nvSpPr>
        <p:spPr bwMode="auto">
          <a:xfrm>
            <a:off x="8240713" y="3046413"/>
            <a:ext cx="330200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7181" name="Line 348"/>
          <p:cNvSpPr>
            <a:spLocks noChangeShapeType="1"/>
          </p:cNvSpPr>
          <p:nvPr/>
        </p:nvSpPr>
        <p:spPr bwMode="auto">
          <a:xfrm rot="5400000">
            <a:off x="6981825" y="3898900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Text Box 423"/>
          <p:cNvSpPr txBox="1">
            <a:spLocks noChangeArrowheads="1"/>
          </p:cNvSpPr>
          <p:nvPr/>
        </p:nvSpPr>
        <p:spPr bwMode="auto">
          <a:xfrm>
            <a:off x="7135813" y="4221163"/>
            <a:ext cx="3254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pSp>
        <p:nvGrpSpPr>
          <p:cNvPr id="19" name="Group 545"/>
          <p:cNvGrpSpPr>
            <a:grpSpLocks/>
          </p:cNvGrpSpPr>
          <p:nvPr/>
        </p:nvGrpSpPr>
        <p:grpSpPr bwMode="auto">
          <a:xfrm rot="5400000">
            <a:off x="6679407" y="4412456"/>
            <a:ext cx="3224212" cy="1495425"/>
            <a:chOff x="3425" y="2697"/>
            <a:chExt cx="2296" cy="1170"/>
          </a:xfrm>
        </p:grpSpPr>
        <p:grpSp>
          <p:nvGrpSpPr>
            <p:cNvPr id="20" name="Group 500"/>
            <p:cNvGrpSpPr>
              <a:grpSpLocks/>
            </p:cNvGrpSpPr>
            <p:nvPr/>
          </p:nvGrpSpPr>
          <p:grpSpPr bwMode="auto">
            <a:xfrm>
              <a:off x="3425" y="2697"/>
              <a:ext cx="2296" cy="1170"/>
              <a:chOff x="3425" y="2697"/>
              <a:chExt cx="2296" cy="1170"/>
            </a:xfrm>
          </p:grpSpPr>
          <p:sp>
            <p:nvSpPr>
              <p:cNvPr id="7256" name="Rectangle 285"/>
              <p:cNvSpPr>
                <a:spLocks noChangeArrowheads="1"/>
              </p:cNvSpPr>
              <p:nvPr/>
            </p:nvSpPr>
            <p:spPr bwMode="auto">
              <a:xfrm>
                <a:off x="3462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7" name="Rectangle 286"/>
              <p:cNvSpPr>
                <a:spLocks noChangeArrowheads="1"/>
              </p:cNvSpPr>
              <p:nvPr/>
            </p:nvSpPr>
            <p:spPr bwMode="auto">
              <a:xfrm>
                <a:off x="3685" y="2734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8" name="Rectangle 287"/>
              <p:cNvSpPr>
                <a:spLocks noChangeArrowheads="1"/>
              </p:cNvSpPr>
              <p:nvPr/>
            </p:nvSpPr>
            <p:spPr bwMode="auto">
              <a:xfrm>
                <a:off x="3907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9" name="Rectangle 288"/>
              <p:cNvSpPr>
                <a:spLocks noChangeArrowheads="1"/>
              </p:cNvSpPr>
              <p:nvPr/>
            </p:nvSpPr>
            <p:spPr bwMode="auto">
              <a:xfrm>
                <a:off x="4130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0" name="Rectangle 289"/>
              <p:cNvSpPr>
                <a:spLocks noChangeArrowheads="1"/>
              </p:cNvSpPr>
              <p:nvPr/>
            </p:nvSpPr>
            <p:spPr bwMode="auto">
              <a:xfrm>
                <a:off x="4353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1" name="Rectangle 290"/>
              <p:cNvSpPr>
                <a:spLocks noChangeArrowheads="1"/>
              </p:cNvSpPr>
              <p:nvPr/>
            </p:nvSpPr>
            <p:spPr bwMode="auto">
              <a:xfrm>
                <a:off x="3462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2" name="Rectangle 291"/>
              <p:cNvSpPr>
                <a:spLocks noChangeArrowheads="1"/>
              </p:cNvSpPr>
              <p:nvPr/>
            </p:nvSpPr>
            <p:spPr bwMode="auto">
              <a:xfrm>
                <a:off x="3685" y="2955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3" name="Rectangle 292"/>
              <p:cNvSpPr>
                <a:spLocks noChangeArrowheads="1"/>
              </p:cNvSpPr>
              <p:nvPr/>
            </p:nvSpPr>
            <p:spPr bwMode="auto">
              <a:xfrm>
                <a:off x="3907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4" name="Rectangle 293"/>
              <p:cNvSpPr>
                <a:spLocks noChangeArrowheads="1"/>
              </p:cNvSpPr>
              <p:nvPr/>
            </p:nvSpPr>
            <p:spPr bwMode="auto">
              <a:xfrm>
                <a:off x="4130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5" name="Rectangle 294"/>
              <p:cNvSpPr>
                <a:spLocks noChangeArrowheads="1"/>
              </p:cNvSpPr>
              <p:nvPr/>
            </p:nvSpPr>
            <p:spPr bwMode="auto">
              <a:xfrm>
                <a:off x="4353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6" name="Rectangle 295"/>
              <p:cNvSpPr>
                <a:spLocks noChangeArrowheads="1"/>
              </p:cNvSpPr>
              <p:nvPr/>
            </p:nvSpPr>
            <p:spPr bwMode="auto">
              <a:xfrm>
                <a:off x="3462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7" name="Rectangle 296"/>
              <p:cNvSpPr>
                <a:spLocks noChangeArrowheads="1"/>
              </p:cNvSpPr>
              <p:nvPr/>
            </p:nvSpPr>
            <p:spPr bwMode="auto">
              <a:xfrm>
                <a:off x="3685" y="3175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8" name="Rectangle 297"/>
              <p:cNvSpPr>
                <a:spLocks noChangeArrowheads="1"/>
              </p:cNvSpPr>
              <p:nvPr/>
            </p:nvSpPr>
            <p:spPr bwMode="auto">
              <a:xfrm>
                <a:off x="3907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9" name="Rectangle 298"/>
              <p:cNvSpPr>
                <a:spLocks noChangeArrowheads="1"/>
              </p:cNvSpPr>
              <p:nvPr/>
            </p:nvSpPr>
            <p:spPr bwMode="auto">
              <a:xfrm>
                <a:off x="4130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0" name="Rectangle 299"/>
              <p:cNvSpPr>
                <a:spLocks noChangeArrowheads="1"/>
              </p:cNvSpPr>
              <p:nvPr/>
            </p:nvSpPr>
            <p:spPr bwMode="auto">
              <a:xfrm>
                <a:off x="4353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" name="Rectangle 300"/>
              <p:cNvSpPr>
                <a:spLocks noChangeArrowheads="1"/>
              </p:cNvSpPr>
              <p:nvPr/>
            </p:nvSpPr>
            <p:spPr bwMode="auto">
              <a:xfrm>
                <a:off x="3462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" name="Rectangle 301"/>
              <p:cNvSpPr>
                <a:spLocks noChangeArrowheads="1"/>
              </p:cNvSpPr>
              <p:nvPr/>
            </p:nvSpPr>
            <p:spPr bwMode="auto">
              <a:xfrm>
                <a:off x="3685" y="3396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" name="Rectangle 302"/>
              <p:cNvSpPr>
                <a:spLocks noChangeArrowheads="1"/>
              </p:cNvSpPr>
              <p:nvPr/>
            </p:nvSpPr>
            <p:spPr bwMode="auto">
              <a:xfrm>
                <a:off x="3907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" name="Rectangle 303"/>
              <p:cNvSpPr>
                <a:spLocks noChangeArrowheads="1"/>
              </p:cNvSpPr>
              <p:nvPr/>
            </p:nvSpPr>
            <p:spPr bwMode="auto">
              <a:xfrm>
                <a:off x="4130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" name="Rectangle 304"/>
              <p:cNvSpPr>
                <a:spLocks noChangeArrowheads="1"/>
              </p:cNvSpPr>
              <p:nvPr/>
            </p:nvSpPr>
            <p:spPr bwMode="auto">
              <a:xfrm>
                <a:off x="4353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" name="Rectangle 305"/>
              <p:cNvSpPr>
                <a:spLocks noChangeArrowheads="1"/>
              </p:cNvSpPr>
              <p:nvPr/>
            </p:nvSpPr>
            <p:spPr bwMode="auto">
              <a:xfrm>
                <a:off x="3462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Rectangle 306"/>
              <p:cNvSpPr>
                <a:spLocks noChangeArrowheads="1"/>
              </p:cNvSpPr>
              <p:nvPr/>
            </p:nvSpPr>
            <p:spPr bwMode="auto">
              <a:xfrm>
                <a:off x="3685" y="3616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Rectangle 307"/>
              <p:cNvSpPr>
                <a:spLocks noChangeArrowheads="1"/>
              </p:cNvSpPr>
              <p:nvPr/>
            </p:nvSpPr>
            <p:spPr bwMode="auto">
              <a:xfrm>
                <a:off x="3907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Rectangle 308"/>
              <p:cNvSpPr>
                <a:spLocks noChangeArrowheads="1"/>
              </p:cNvSpPr>
              <p:nvPr/>
            </p:nvSpPr>
            <p:spPr bwMode="auto">
              <a:xfrm>
                <a:off x="4130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" name="Rectangle 309"/>
              <p:cNvSpPr>
                <a:spLocks noChangeArrowheads="1"/>
              </p:cNvSpPr>
              <p:nvPr/>
            </p:nvSpPr>
            <p:spPr bwMode="auto">
              <a:xfrm>
                <a:off x="4353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" name="Oval 310"/>
              <p:cNvSpPr>
                <a:spLocks noChangeArrowheads="1"/>
              </p:cNvSpPr>
              <p:nvPr/>
            </p:nvSpPr>
            <p:spPr bwMode="auto">
              <a:xfrm>
                <a:off x="3425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" name="Oval 311"/>
              <p:cNvSpPr>
                <a:spLocks noChangeArrowheads="1"/>
              </p:cNvSpPr>
              <p:nvPr/>
            </p:nvSpPr>
            <p:spPr bwMode="auto">
              <a:xfrm>
                <a:off x="3647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" name="Oval 312"/>
              <p:cNvSpPr>
                <a:spLocks noChangeArrowheads="1"/>
              </p:cNvSpPr>
              <p:nvPr/>
            </p:nvSpPr>
            <p:spPr bwMode="auto">
              <a:xfrm>
                <a:off x="3869" y="26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" name="Oval 313"/>
              <p:cNvSpPr>
                <a:spLocks noChangeArrowheads="1"/>
              </p:cNvSpPr>
              <p:nvPr/>
            </p:nvSpPr>
            <p:spPr bwMode="auto">
              <a:xfrm>
                <a:off x="4091" y="26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" name="Oval 314"/>
              <p:cNvSpPr>
                <a:spLocks noChangeArrowheads="1"/>
              </p:cNvSpPr>
              <p:nvPr/>
            </p:nvSpPr>
            <p:spPr bwMode="auto">
              <a:xfrm>
                <a:off x="4314" y="26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" name="Oval 315"/>
              <p:cNvSpPr>
                <a:spLocks noChangeArrowheads="1"/>
              </p:cNvSpPr>
              <p:nvPr/>
            </p:nvSpPr>
            <p:spPr bwMode="auto">
              <a:xfrm>
                <a:off x="4536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" name="Oval 316"/>
              <p:cNvSpPr>
                <a:spLocks noChangeArrowheads="1"/>
              </p:cNvSpPr>
              <p:nvPr/>
            </p:nvSpPr>
            <p:spPr bwMode="auto">
              <a:xfrm>
                <a:off x="3425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8" name="Oval 317"/>
              <p:cNvSpPr>
                <a:spLocks noChangeArrowheads="1"/>
              </p:cNvSpPr>
              <p:nvPr/>
            </p:nvSpPr>
            <p:spPr bwMode="auto">
              <a:xfrm>
                <a:off x="3647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Oval 318"/>
              <p:cNvSpPr>
                <a:spLocks noChangeArrowheads="1"/>
              </p:cNvSpPr>
              <p:nvPr/>
            </p:nvSpPr>
            <p:spPr bwMode="auto">
              <a:xfrm>
                <a:off x="3869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Oval 319"/>
              <p:cNvSpPr>
                <a:spLocks noChangeArrowheads="1"/>
              </p:cNvSpPr>
              <p:nvPr/>
            </p:nvSpPr>
            <p:spPr bwMode="auto">
              <a:xfrm>
                <a:off x="4091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" name="Oval 320"/>
              <p:cNvSpPr>
                <a:spLocks noChangeArrowheads="1"/>
              </p:cNvSpPr>
              <p:nvPr/>
            </p:nvSpPr>
            <p:spPr bwMode="auto">
              <a:xfrm>
                <a:off x="4314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Oval 321"/>
              <p:cNvSpPr>
                <a:spLocks noChangeArrowheads="1"/>
              </p:cNvSpPr>
              <p:nvPr/>
            </p:nvSpPr>
            <p:spPr bwMode="auto">
              <a:xfrm>
                <a:off x="4536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Oval 322"/>
              <p:cNvSpPr>
                <a:spLocks noChangeArrowheads="1"/>
              </p:cNvSpPr>
              <p:nvPr/>
            </p:nvSpPr>
            <p:spPr bwMode="auto">
              <a:xfrm>
                <a:off x="3425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4" name="Oval 323"/>
              <p:cNvSpPr>
                <a:spLocks noChangeArrowheads="1"/>
              </p:cNvSpPr>
              <p:nvPr/>
            </p:nvSpPr>
            <p:spPr bwMode="auto">
              <a:xfrm>
                <a:off x="3647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Oval 324"/>
              <p:cNvSpPr>
                <a:spLocks noChangeArrowheads="1"/>
              </p:cNvSpPr>
              <p:nvPr/>
            </p:nvSpPr>
            <p:spPr bwMode="auto">
              <a:xfrm>
                <a:off x="3869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6" name="Oval 325"/>
              <p:cNvSpPr>
                <a:spLocks noChangeArrowheads="1"/>
              </p:cNvSpPr>
              <p:nvPr/>
            </p:nvSpPr>
            <p:spPr bwMode="auto">
              <a:xfrm>
                <a:off x="4091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7" name="Oval 326"/>
              <p:cNvSpPr>
                <a:spLocks noChangeArrowheads="1"/>
              </p:cNvSpPr>
              <p:nvPr/>
            </p:nvSpPr>
            <p:spPr bwMode="auto">
              <a:xfrm>
                <a:off x="4314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8" name="Oval 327"/>
              <p:cNvSpPr>
                <a:spLocks noChangeArrowheads="1"/>
              </p:cNvSpPr>
              <p:nvPr/>
            </p:nvSpPr>
            <p:spPr bwMode="auto">
              <a:xfrm>
                <a:off x="4536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9" name="Oval 328"/>
              <p:cNvSpPr>
                <a:spLocks noChangeArrowheads="1"/>
              </p:cNvSpPr>
              <p:nvPr/>
            </p:nvSpPr>
            <p:spPr bwMode="auto">
              <a:xfrm>
                <a:off x="3425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0" name="Oval 329"/>
              <p:cNvSpPr>
                <a:spLocks noChangeArrowheads="1"/>
              </p:cNvSpPr>
              <p:nvPr/>
            </p:nvSpPr>
            <p:spPr bwMode="auto">
              <a:xfrm>
                <a:off x="3647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" name="Oval 330"/>
              <p:cNvSpPr>
                <a:spLocks noChangeArrowheads="1"/>
              </p:cNvSpPr>
              <p:nvPr/>
            </p:nvSpPr>
            <p:spPr bwMode="auto">
              <a:xfrm>
                <a:off x="3869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2" name="Oval 331"/>
              <p:cNvSpPr>
                <a:spLocks noChangeArrowheads="1"/>
              </p:cNvSpPr>
              <p:nvPr/>
            </p:nvSpPr>
            <p:spPr bwMode="auto">
              <a:xfrm>
                <a:off x="4091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3" name="Oval 332"/>
              <p:cNvSpPr>
                <a:spLocks noChangeArrowheads="1"/>
              </p:cNvSpPr>
              <p:nvPr/>
            </p:nvSpPr>
            <p:spPr bwMode="auto">
              <a:xfrm>
                <a:off x="4314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4" name="Oval 333"/>
              <p:cNvSpPr>
                <a:spLocks noChangeArrowheads="1"/>
              </p:cNvSpPr>
              <p:nvPr/>
            </p:nvSpPr>
            <p:spPr bwMode="auto">
              <a:xfrm>
                <a:off x="4536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5" name="Oval 334"/>
              <p:cNvSpPr>
                <a:spLocks noChangeArrowheads="1"/>
              </p:cNvSpPr>
              <p:nvPr/>
            </p:nvSpPr>
            <p:spPr bwMode="auto">
              <a:xfrm>
                <a:off x="3425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6" name="Oval 335"/>
              <p:cNvSpPr>
                <a:spLocks noChangeArrowheads="1"/>
              </p:cNvSpPr>
              <p:nvPr/>
            </p:nvSpPr>
            <p:spPr bwMode="auto">
              <a:xfrm>
                <a:off x="3647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7" name="Oval 336"/>
              <p:cNvSpPr>
                <a:spLocks noChangeArrowheads="1"/>
              </p:cNvSpPr>
              <p:nvPr/>
            </p:nvSpPr>
            <p:spPr bwMode="auto">
              <a:xfrm>
                <a:off x="3869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8" name="Oval 337"/>
              <p:cNvSpPr>
                <a:spLocks noChangeArrowheads="1"/>
              </p:cNvSpPr>
              <p:nvPr/>
            </p:nvSpPr>
            <p:spPr bwMode="auto">
              <a:xfrm>
                <a:off x="4091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9" name="Oval 338"/>
              <p:cNvSpPr>
                <a:spLocks noChangeArrowheads="1"/>
              </p:cNvSpPr>
              <p:nvPr/>
            </p:nvSpPr>
            <p:spPr bwMode="auto">
              <a:xfrm>
                <a:off x="4314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0" name="Oval 339"/>
              <p:cNvSpPr>
                <a:spLocks noChangeArrowheads="1"/>
              </p:cNvSpPr>
              <p:nvPr/>
            </p:nvSpPr>
            <p:spPr bwMode="auto">
              <a:xfrm>
                <a:off x="4536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" name="Oval 340"/>
              <p:cNvSpPr>
                <a:spLocks noChangeArrowheads="1"/>
              </p:cNvSpPr>
              <p:nvPr/>
            </p:nvSpPr>
            <p:spPr bwMode="auto">
              <a:xfrm>
                <a:off x="3425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2" name="Oval 341"/>
              <p:cNvSpPr>
                <a:spLocks noChangeArrowheads="1"/>
              </p:cNvSpPr>
              <p:nvPr/>
            </p:nvSpPr>
            <p:spPr bwMode="auto">
              <a:xfrm>
                <a:off x="3647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3" name="Oval 342"/>
              <p:cNvSpPr>
                <a:spLocks noChangeArrowheads="1"/>
              </p:cNvSpPr>
              <p:nvPr/>
            </p:nvSpPr>
            <p:spPr bwMode="auto">
              <a:xfrm>
                <a:off x="3869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4" name="Oval 343"/>
              <p:cNvSpPr>
                <a:spLocks noChangeArrowheads="1"/>
              </p:cNvSpPr>
              <p:nvPr/>
            </p:nvSpPr>
            <p:spPr bwMode="auto">
              <a:xfrm>
                <a:off x="4091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5" name="Oval 344"/>
              <p:cNvSpPr>
                <a:spLocks noChangeArrowheads="1"/>
              </p:cNvSpPr>
              <p:nvPr/>
            </p:nvSpPr>
            <p:spPr bwMode="auto">
              <a:xfrm>
                <a:off x="4314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6" name="Oval 345"/>
              <p:cNvSpPr>
                <a:spLocks noChangeArrowheads="1"/>
              </p:cNvSpPr>
              <p:nvPr/>
            </p:nvSpPr>
            <p:spPr bwMode="auto">
              <a:xfrm>
                <a:off x="4536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7" name="Rectangle 425"/>
              <p:cNvSpPr>
                <a:spLocks noChangeArrowheads="1"/>
              </p:cNvSpPr>
              <p:nvPr/>
            </p:nvSpPr>
            <p:spPr bwMode="auto">
              <a:xfrm>
                <a:off x="4576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8" name="Rectangle 426"/>
              <p:cNvSpPr>
                <a:spLocks noChangeArrowheads="1"/>
              </p:cNvSpPr>
              <p:nvPr/>
            </p:nvSpPr>
            <p:spPr bwMode="auto">
              <a:xfrm>
                <a:off x="4799" y="2734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9" name="Rectangle 427"/>
              <p:cNvSpPr>
                <a:spLocks noChangeArrowheads="1"/>
              </p:cNvSpPr>
              <p:nvPr/>
            </p:nvSpPr>
            <p:spPr bwMode="auto">
              <a:xfrm>
                <a:off x="5021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0" name="Rectangle 428"/>
              <p:cNvSpPr>
                <a:spLocks noChangeArrowheads="1"/>
              </p:cNvSpPr>
              <p:nvPr/>
            </p:nvSpPr>
            <p:spPr bwMode="auto">
              <a:xfrm>
                <a:off x="5244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1" name="Rectangle 429"/>
              <p:cNvSpPr>
                <a:spLocks noChangeArrowheads="1"/>
              </p:cNvSpPr>
              <p:nvPr/>
            </p:nvSpPr>
            <p:spPr bwMode="auto">
              <a:xfrm>
                <a:off x="5467" y="2734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2" name="Rectangle 430"/>
              <p:cNvSpPr>
                <a:spLocks noChangeArrowheads="1"/>
              </p:cNvSpPr>
              <p:nvPr/>
            </p:nvSpPr>
            <p:spPr bwMode="auto">
              <a:xfrm>
                <a:off x="4576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3" name="Rectangle 431"/>
              <p:cNvSpPr>
                <a:spLocks noChangeArrowheads="1"/>
              </p:cNvSpPr>
              <p:nvPr/>
            </p:nvSpPr>
            <p:spPr bwMode="auto">
              <a:xfrm>
                <a:off x="4799" y="2955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4" name="Rectangle 432"/>
              <p:cNvSpPr>
                <a:spLocks noChangeArrowheads="1"/>
              </p:cNvSpPr>
              <p:nvPr/>
            </p:nvSpPr>
            <p:spPr bwMode="auto">
              <a:xfrm>
                <a:off x="5021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5" name="Rectangle 433"/>
              <p:cNvSpPr>
                <a:spLocks noChangeArrowheads="1"/>
              </p:cNvSpPr>
              <p:nvPr/>
            </p:nvSpPr>
            <p:spPr bwMode="auto">
              <a:xfrm>
                <a:off x="5244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6" name="Rectangle 434"/>
              <p:cNvSpPr>
                <a:spLocks noChangeArrowheads="1"/>
              </p:cNvSpPr>
              <p:nvPr/>
            </p:nvSpPr>
            <p:spPr bwMode="auto">
              <a:xfrm>
                <a:off x="5467" y="2955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7" name="Rectangle 435"/>
              <p:cNvSpPr>
                <a:spLocks noChangeArrowheads="1"/>
              </p:cNvSpPr>
              <p:nvPr/>
            </p:nvSpPr>
            <p:spPr bwMode="auto">
              <a:xfrm>
                <a:off x="4576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8" name="Rectangle 436"/>
              <p:cNvSpPr>
                <a:spLocks noChangeArrowheads="1"/>
              </p:cNvSpPr>
              <p:nvPr/>
            </p:nvSpPr>
            <p:spPr bwMode="auto">
              <a:xfrm>
                <a:off x="4799" y="3175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9" name="Rectangle 437"/>
              <p:cNvSpPr>
                <a:spLocks noChangeArrowheads="1"/>
              </p:cNvSpPr>
              <p:nvPr/>
            </p:nvSpPr>
            <p:spPr bwMode="auto">
              <a:xfrm>
                <a:off x="5021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0" name="Rectangle 438"/>
              <p:cNvSpPr>
                <a:spLocks noChangeArrowheads="1"/>
              </p:cNvSpPr>
              <p:nvPr/>
            </p:nvSpPr>
            <p:spPr bwMode="auto">
              <a:xfrm>
                <a:off x="5244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1" name="Rectangle 439"/>
              <p:cNvSpPr>
                <a:spLocks noChangeArrowheads="1"/>
              </p:cNvSpPr>
              <p:nvPr/>
            </p:nvSpPr>
            <p:spPr bwMode="auto">
              <a:xfrm>
                <a:off x="5467" y="3175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2" name="Rectangle 440"/>
              <p:cNvSpPr>
                <a:spLocks noChangeArrowheads="1"/>
              </p:cNvSpPr>
              <p:nvPr/>
            </p:nvSpPr>
            <p:spPr bwMode="auto">
              <a:xfrm>
                <a:off x="4576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3" name="Rectangle 441"/>
              <p:cNvSpPr>
                <a:spLocks noChangeArrowheads="1"/>
              </p:cNvSpPr>
              <p:nvPr/>
            </p:nvSpPr>
            <p:spPr bwMode="auto">
              <a:xfrm>
                <a:off x="4799" y="3396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4" name="Rectangle 442"/>
              <p:cNvSpPr>
                <a:spLocks noChangeArrowheads="1"/>
              </p:cNvSpPr>
              <p:nvPr/>
            </p:nvSpPr>
            <p:spPr bwMode="auto">
              <a:xfrm>
                <a:off x="5021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5" name="Rectangle 443"/>
              <p:cNvSpPr>
                <a:spLocks noChangeArrowheads="1"/>
              </p:cNvSpPr>
              <p:nvPr/>
            </p:nvSpPr>
            <p:spPr bwMode="auto">
              <a:xfrm>
                <a:off x="5244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6" name="Rectangle 444"/>
              <p:cNvSpPr>
                <a:spLocks noChangeArrowheads="1"/>
              </p:cNvSpPr>
              <p:nvPr/>
            </p:nvSpPr>
            <p:spPr bwMode="auto">
              <a:xfrm>
                <a:off x="5467" y="3396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7" name="Rectangle 445"/>
              <p:cNvSpPr>
                <a:spLocks noChangeArrowheads="1"/>
              </p:cNvSpPr>
              <p:nvPr/>
            </p:nvSpPr>
            <p:spPr bwMode="auto">
              <a:xfrm>
                <a:off x="4576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8" name="Rectangle 446"/>
              <p:cNvSpPr>
                <a:spLocks noChangeArrowheads="1"/>
              </p:cNvSpPr>
              <p:nvPr/>
            </p:nvSpPr>
            <p:spPr bwMode="auto">
              <a:xfrm>
                <a:off x="4799" y="3616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9" name="Rectangle 447"/>
              <p:cNvSpPr>
                <a:spLocks noChangeArrowheads="1"/>
              </p:cNvSpPr>
              <p:nvPr/>
            </p:nvSpPr>
            <p:spPr bwMode="auto">
              <a:xfrm>
                <a:off x="5021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0" name="Rectangle 448"/>
              <p:cNvSpPr>
                <a:spLocks noChangeArrowheads="1"/>
              </p:cNvSpPr>
              <p:nvPr/>
            </p:nvSpPr>
            <p:spPr bwMode="auto">
              <a:xfrm>
                <a:off x="5244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1" name="Rectangle 449"/>
              <p:cNvSpPr>
                <a:spLocks noChangeArrowheads="1"/>
              </p:cNvSpPr>
              <p:nvPr/>
            </p:nvSpPr>
            <p:spPr bwMode="auto">
              <a:xfrm>
                <a:off x="5467" y="3616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2" name="Oval 450"/>
              <p:cNvSpPr>
                <a:spLocks noChangeArrowheads="1"/>
              </p:cNvSpPr>
              <p:nvPr/>
            </p:nvSpPr>
            <p:spPr bwMode="auto">
              <a:xfrm>
                <a:off x="4539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3" name="Oval 451"/>
              <p:cNvSpPr>
                <a:spLocks noChangeArrowheads="1"/>
              </p:cNvSpPr>
              <p:nvPr/>
            </p:nvSpPr>
            <p:spPr bwMode="auto">
              <a:xfrm>
                <a:off x="4761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4" name="Oval 452"/>
              <p:cNvSpPr>
                <a:spLocks noChangeArrowheads="1"/>
              </p:cNvSpPr>
              <p:nvPr/>
            </p:nvSpPr>
            <p:spPr bwMode="auto">
              <a:xfrm>
                <a:off x="4983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5" name="Oval 453"/>
              <p:cNvSpPr>
                <a:spLocks noChangeArrowheads="1"/>
              </p:cNvSpPr>
              <p:nvPr/>
            </p:nvSpPr>
            <p:spPr bwMode="auto">
              <a:xfrm>
                <a:off x="5205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6" name="Oval 454"/>
              <p:cNvSpPr>
                <a:spLocks noChangeArrowheads="1"/>
              </p:cNvSpPr>
              <p:nvPr/>
            </p:nvSpPr>
            <p:spPr bwMode="auto">
              <a:xfrm>
                <a:off x="5428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7" name="Oval 455"/>
              <p:cNvSpPr>
                <a:spLocks noChangeArrowheads="1"/>
              </p:cNvSpPr>
              <p:nvPr/>
            </p:nvSpPr>
            <p:spPr bwMode="auto">
              <a:xfrm>
                <a:off x="5650" y="26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8" name="Oval 456"/>
              <p:cNvSpPr>
                <a:spLocks noChangeArrowheads="1"/>
              </p:cNvSpPr>
              <p:nvPr/>
            </p:nvSpPr>
            <p:spPr bwMode="auto">
              <a:xfrm>
                <a:off x="4539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9" name="Oval 457"/>
              <p:cNvSpPr>
                <a:spLocks noChangeArrowheads="1"/>
              </p:cNvSpPr>
              <p:nvPr/>
            </p:nvSpPr>
            <p:spPr bwMode="auto">
              <a:xfrm>
                <a:off x="4761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0" name="Oval 458"/>
              <p:cNvSpPr>
                <a:spLocks noChangeArrowheads="1"/>
              </p:cNvSpPr>
              <p:nvPr/>
            </p:nvSpPr>
            <p:spPr bwMode="auto">
              <a:xfrm>
                <a:off x="4983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1" name="Oval 459"/>
              <p:cNvSpPr>
                <a:spLocks noChangeArrowheads="1"/>
              </p:cNvSpPr>
              <p:nvPr/>
            </p:nvSpPr>
            <p:spPr bwMode="auto">
              <a:xfrm>
                <a:off x="5205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" name="Oval 460"/>
              <p:cNvSpPr>
                <a:spLocks noChangeArrowheads="1"/>
              </p:cNvSpPr>
              <p:nvPr/>
            </p:nvSpPr>
            <p:spPr bwMode="auto">
              <a:xfrm>
                <a:off x="5428" y="291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" name="Oval 461"/>
              <p:cNvSpPr>
                <a:spLocks noChangeArrowheads="1"/>
              </p:cNvSpPr>
              <p:nvPr/>
            </p:nvSpPr>
            <p:spPr bwMode="auto">
              <a:xfrm>
                <a:off x="5650" y="291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4" name="Oval 462"/>
              <p:cNvSpPr>
                <a:spLocks noChangeArrowheads="1"/>
              </p:cNvSpPr>
              <p:nvPr/>
            </p:nvSpPr>
            <p:spPr bwMode="auto">
              <a:xfrm>
                <a:off x="4539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5" name="Oval 463"/>
              <p:cNvSpPr>
                <a:spLocks noChangeArrowheads="1"/>
              </p:cNvSpPr>
              <p:nvPr/>
            </p:nvSpPr>
            <p:spPr bwMode="auto">
              <a:xfrm>
                <a:off x="4761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6" name="Oval 464"/>
              <p:cNvSpPr>
                <a:spLocks noChangeArrowheads="1"/>
              </p:cNvSpPr>
              <p:nvPr/>
            </p:nvSpPr>
            <p:spPr bwMode="auto">
              <a:xfrm>
                <a:off x="4983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7" name="Oval 465"/>
              <p:cNvSpPr>
                <a:spLocks noChangeArrowheads="1"/>
              </p:cNvSpPr>
              <p:nvPr/>
            </p:nvSpPr>
            <p:spPr bwMode="auto">
              <a:xfrm>
                <a:off x="5205" y="313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8" name="Oval 466"/>
              <p:cNvSpPr>
                <a:spLocks noChangeArrowheads="1"/>
              </p:cNvSpPr>
              <p:nvPr/>
            </p:nvSpPr>
            <p:spPr bwMode="auto">
              <a:xfrm>
                <a:off x="5428" y="313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9" name="Oval 467"/>
              <p:cNvSpPr>
                <a:spLocks noChangeArrowheads="1"/>
              </p:cNvSpPr>
              <p:nvPr/>
            </p:nvSpPr>
            <p:spPr bwMode="auto">
              <a:xfrm>
                <a:off x="5650" y="313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0" name="Oval 468"/>
              <p:cNvSpPr>
                <a:spLocks noChangeArrowheads="1"/>
              </p:cNvSpPr>
              <p:nvPr/>
            </p:nvSpPr>
            <p:spPr bwMode="auto">
              <a:xfrm>
                <a:off x="4539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1" name="Oval 469"/>
              <p:cNvSpPr>
                <a:spLocks noChangeArrowheads="1"/>
              </p:cNvSpPr>
              <p:nvPr/>
            </p:nvSpPr>
            <p:spPr bwMode="auto">
              <a:xfrm>
                <a:off x="4761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" name="Oval 470"/>
              <p:cNvSpPr>
                <a:spLocks noChangeArrowheads="1"/>
              </p:cNvSpPr>
              <p:nvPr/>
            </p:nvSpPr>
            <p:spPr bwMode="auto">
              <a:xfrm>
                <a:off x="4983" y="335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" name="Oval 471"/>
              <p:cNvSpPr>
                <a:spLocks noChangeArrowheads="1"/>
              </p:cNvSpPr>
              <p:nvPr/>
            </p:nvSpPr>
            <p:spPr bwMode="auto">
              <a:xfrm>
                <a:off x="5205" y="335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4" name="Oval 472"/>
              <p:cNvSpPr>
                <a:spLocks noChangeArrowheads="1"/>
              </p:cNvSpPr>
              <p:nvPr/>
            </p:nvSpPr>
            <p:spPr bwMode="auto">
              <a:xfrm>
                <a:off x="5428" y="335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5" name="Oval 473"/>
              <p:cNvSpPr>
                <a:spLocks noChangeArrowheads="1"/>
              </p:cNvSpPr>
              <p:nvPr/>
            </p:nvSpPr>
            <p:spPr bwMode="auto">
              <a:xfrm>
                <a:off x="5650" y="335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6" name="Oval 474"/>
              <p:cNvSpPr>
                <a:spLocks noChangeArrowheads="1"/>
              </p:cNvSpPr>
              <p:nvPr/>
            </p:nvSpPr>
            <p:spPr bwMode="auto">
              <a:xfrm>
                <a:off x="4539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7" name="Oval 475"/>
              <p:cNvSpPr>
                <a:spLocks noChangeArrowheads="1"/>
              </p:cNvSpPr>
              <p:nvPr/>
            </p:nvSpPr>
            <p:spPr bwMode="auto">
              <a:xfrm>
                <a:off x="4761" y="357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8" name="Oval 476"/>
              <p:cNvSpPr>
                <a:spLocks noChangeArrowheads="1"/>
              </p:cNvSpPr>
              <p:nvPr/>
            </p:nvSpPr>
            <p:spPr bwMode="auto">
              <a:xfrm>
                <a:off x="4983" y="357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9" name="Oval 477"/>
              <p:cNvSpPr>
                <a:spLocks noChangeArrowheads="1"/>
              </p:cNvSpPr>
              <p:nvPr/>
            </p:nvSpPr>
            <p:spPr bwMode="auto">
              <a:xfrm>
                <a:off x="5205" y="357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0" name="Oval 478"/>
              <p:cNvSpPr>
                <a:spLocks noChangeArrowheads="1"/>
              </p:cNvSpPr>
              <p:nvPr/>
            </p:nvSpPr>
            <p:spPr bwMode="auto">
              <a:xfrm>
                <a:off x="5428" y="357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1" name="Oval 479"/>
              <p:cNvSpPr>
                <a:spLocks noChangeArrowheads="1"/>
              </p:cNvSpPr>
              <p:nvPr/>
            </p:nvSpPr>
            <p:spPr bwMode="auto">
              <a:xfrm>
                <a:off x="5650" y="357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2" name="Oval 480"/>
              <p:cNvSpPr>
                <a:spLocks noChangeArrowheads="1"/>
              </p:cNvSpPr>
              <p:nvPr/>
            </p:nvSpPr>
            <p:spPr bwMode="auto">
              <a:xfrm>
                <a:off x="4539" y="3797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" name="Oval 481"/>
              <p:cNvSpPr>
                <a:spLocks noChangeArrowheads="1"/>
              </p:cNvSpPr>
              <p:nvPr/>
            </p:nvSpPr>
            <p:spPr bwMode="auto">
              <a:xfrm>
                <a:off x="4761" y="37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" name="Oval 482"/>
              <p:cNvSpPr>
                <a:spLocks noChangeArrowheads="1"/>
              </p:cNvSpPr>
              <p:nvPr/>
            </p:nvSpPr>
            <p:spPr bwMode="auto">
              <a:xfrm>
                <a:off x="4983" y="37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" name="Oval 483"/>
              <p:cNvSpPr>
                <a:spLocks noChangeArrowheads="1"/>
              </p:cNvSpPr>
              <p:nvPr/>
            </p:nvSpPr>
            <p:spPr bwMode="auto">
              <a:xfrm>
                <a:off x="5205" y="37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" name="Oval 484"/>
              <p:cNvSpPr>
                <a:spLocks noChangeArrowheads="1"/>
              </p:cNvSpPr>
              <p:nvPr/>
            </p:nvSpPr>
            <p:spPr bwMode="auto">
              <a:xfrm>
                <a:off x="5428" y="37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" name="Oval 485"/>
              <p:cNvSpPr>
                <a:spLocks noChangeArrowheads="1"/>
              </p:cNvSpPr>
              <p:nvPr/>
            </p:nvSpPr>
            <p:spPr bwMode="auto">
              <a:xfrm>
                <a:off x="5650" y="37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" name="Oval 487"/>
              <p:cNvSpPr>
                <a:spLocks noChangeArrowheads="1"/>
              </p:cNvSpPr>
              <p:nvPr/>
            </p:nvSpPr>
            <p:spPr bwMode="auto">
              <a:xfrm>
                <a:off x="3425" y="26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" name="Oval 488"/>
              <p:cNvSpPr>
                <a:spLocks noChangeArrowheads="1"/>
              </p:cNvSpPr>
              <p:nvPr/>
            </p:nvSpPr>
            <p:spPr bwMode="auto">
              <a:xfrm>
                <a:off x="3647" y="269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" name="Oval 489"/>
              <p:cNvSpPr>
                <a:spLocks noChangeArrowheads="1"/>
              </p:cNvSpPr>
              <p:nvPr/>
            </p:nvSpPr>
            <p:spPr bwMode="auto">
              <a:xfrm>
                <a:off x="3425" y="291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" name="Oval 490"/>
              <p:cNvSpPr>
                <a:spLocks noChangeArrowheads="1"/>
              </p:cNvSpPr>
              <p:nvPr/>
            </p:nvSpPr>
            <p:spPr bwMode="auto">
              <a:xfrm>
                <a:off x="3647" y="291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" name="Oval 491"/>
              <p:cNvSpPr>
                <a:spLocks noChangeArrowheads="1"/>
              </p:cNvSpPr>
              <p:nvPr/>
            </p:nvSpPr>
            <p:spPr bwMode="auto">
              <a:xfrm>
                <a:off x="3869" y="291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" name="Oval 492"/>
              <p:cNvSpPr>
                <a:spLocks noChangeArrowheads="1"/>
              </p:cNvSpPr>
              <p:nvPr/>
            </p:nvSpPr>
            <p:spPr bwMode="auto">
              <a:xfrm>
                <a:off x="4091" y="291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" name="Oval 493"/>
              <p:cNvSpPr>
                <a:spLocks noChangeArrowheads="1"/>
              </p:cNvSpPr>
              <p:nvPr/>
            </p:nvSpPr>
            <p:spPr bwMode="auto">
              <a:xfrm>
                <a:off x="3425" y="313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" name="Oval 494"/>
              <p:cNvSpPr>
                <a:spLocks noChangeArrowheads="1"/>
              </p:cNvSpPr>
              <p:nvPr/>
            </p:nvSpPr>
            <p:spPr bwMode="auto">
              <a:xfrm>
                <a:off x="3647" y="313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" name="Oval 495"/>
              <p:cNvSpPr>
                <a:spLocks noChangeArrowheads="1"/>
              </p:cNvSpPr>
              <p:nvPr/>
            </p:nvSpPr>
            <p:spPr bwMode="auto">
              <a:xfrm>
                <a:off x="3869" y="313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" name="Oval 496"/>
              <p:cNvSpPr>
                <a:spLocks noChangeArrowheads="1"/>
              </p:cNvSpPr>
              <p:nvPr/>
            </p:nvSpPr>
            <p:spPr bwMode="auto">
              <a:xfrm>
                <a:off x="3425" y="335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" name="Oval 497"/>
              <p:cNvSpPr>
                <a:spLocks noChangeArrowheads="1"/>
              </p:cNvSpPr>
              <p:nvPr/>
            </p:nvSpPr>
            <p:spPr bwMode="auto">
              <a:xfrm>
                <a:off x="3647" y="335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9" name="Oval 498"/>
              <p:cNvSpPr>
                <a:spLocks noChangeArrowheads="1"/>
              </p:cNvSpPr>
              <p:nvPr/>
            </p:nvSpPr>
            <p:spPr bwMode="auto">
              <a:xfrm>
                <a:off x="3425" y="3577"/>
                <a:ext cx="71" cy="70"/>
              </a:xfrm>
              <a:prstGeom prst="ellipse">
                <a:avLst/>
              </a:prstGeom>
              <a:solidFill>
                <a:srgbClr val="2F2F6B"/>
              </a:solidFill>
              <a:ln w="127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350"/>
            <p:cNvGrpSpPr>
              <a:grpSpLocks/>
            </p:cNvGrpSpPr>
            <p:nvPr/>
          </p:nvGrpSpPr>
          <p:grpSpPr bwMode="auto">
            <a:xfrm>
              <a:off x="4622" y="2730"/>
              <a:ext cx="1036" cy="1"/>
              <a:chOff x="3696" y="939"/>
              <a:chExt cx="1036" cy="1"/>
            </a:xfrm>
          </p:grpSpPr>
          <p:sp>
            <p:nvSpPr>
              <p:cNvPr id="7251" name="Line 351"/>
              <p:cNvSpPr>
                <a:spLocks noChangeShapeType="1"/>
              </p:cNvSpPr>
              <p:nvPr/>
            </p:nvSpPr>
            <p:spPr bwMode="auto">
              <a:xfrm>
                <a:off x="3696" y="939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52" name="Line 352"/>
              <p:cNvSpPr>
                <a:spLocks noChangeShapeType="1"/>
              </p:cNvSpPr>
              <p:nvPr/>
            </p:nvSpPr>
            <p:spPr bwMode="auto">
              <a:xfrm>
                <a:off x="3918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53" name="Line 353"/>
              <p:cNvSpPr>
                <a:spLocks noChangeShapeType="1"/>
              </p:cNvSpPr>
              <p:nvPr/>
            </p:nvSpPr>
            <p:spPr bwMode="auto">
              <a:xfrm>
                <a:off x="4140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54" name="Line 354"/>
              <p:cNvSpPr>
                <a:spLocks noChangeShapeType="1"/>
              </p:cNvSpPr>
              <p:nvPr/>
            </p:nvSpPr>
            <p:spPr bwMode="auto">
              <a:xfrm>
                <a:off x="4362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55" name="Line 355"/>
              <p:cNvSpPr>
                <a:spLocks noChangeShapeType="1"/>
              </p:cNvSpPr>
              <p:nvPr/>
            </p:nvSpPr>
            <p:spPr bwMode="auto">
              <a:xfrm>
                <a:off x="4585" y="940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356"/>
            <p:cNvGrpSpPr>
              <a:grpSpLocks/>
            </p:cNvGrpSpPr>
            <p:nvPr/>
          </p:nvGrpSpPr>
          <p:grpSpPr bwMode="auto">
            <a:xfrm>
              <a:off x="4397" y="2955"/>
              <a:ext cx="1036" cy="1"/>
              <a:chOff x="3697" y="1033"/>
              <a:chExt cx="1036" cy="1"/>
            </a:xfrm>
          </p:grpSpPr>
          <p:sp>
            <p:nvSpPr>
              <p:cNvPr id="7246" name="Line 357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7" name="Line 358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8" name="Line 359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9" name="Line 360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50" name="Line 361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362"/>
            <p:cNvGrpSpPr>
              <a:grpSpLocks/>
            </p:cNvGrpSpPr>
            <p:nvPr/>
          </p:nvGrpSpPr>
          <p:grpSpPr bwMode="auto">
            <a:xfrm>
              <a:off x="4174" y="3171"/>
              <a:ext cx="1036" cy="1"/>
              <a:chOff x="3697" y="1033"/>
              <a:chExt cx="1036" cy="1"/>
            </a:xfrm>
          </p:grpSpPr>
          <p:sp>
            <p:nvSpPr>
              <p:cNvPr id="7241" name="Line 363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2" name="Line 364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3" name="Line 365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4" name="Line 366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5" name="Line 367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368"/>
            <p:cNvGrpSpPr>
              <a:grpSpLocks/>
            </p:cNvGrpSpPr>
            <p:nvPr/>
          </p:nvGrpSpPr>
          <p:grpSpPr bwMode="auto">
            <a:xfrm>
              <a:off x="3935" y="3396"/>
              <a:ext cx="1036" cy="1"/>
              <a:chOff x="3697" y="1033"/>
              <a:chExt cx="1036" cy="1"/>
            </a:xfrm>
          </p:grpSpPr>
          <p:sp>
            <p:nvSpPr>
              <p:cNvPr id="7236" name="Line 369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7" name="Line 370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8" name="Line 371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9" name="Line 372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40" name="Line 373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374"/>
            <p:cNvGrpSpPr>
              <a:grpSpLocks/>
            </p:cNvGrpSpPr>
            <p:nvPr/>
          </p:nvGrpSpPr>
          <p:grpSpPr bwMode="auto">
            <a:xfrm>
              <a:off x="3716" y="3612"/>
              <a:ext cx="1036" cy="1"/>
              <a:chOff x="3697" y="1033"/>
              <a:chExt cx="1036" cy="1"/>
            </a:xfrm>
          </p:grpSpPr>
          <p:sp>
            <p:nvSpPr>
              <p:cNvPr id="7231" name="Line 375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2" name="Line 376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3" name="Line 377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4" name="Line 378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5" name="Line 379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380"/>
            <p:cNvGrpSpPr>
              <a:grpSpLocks/>
            </p:cNvGrpSpPr>
            <p:nvPr/>
          </p:nvGrpSpPr>
          <p:grpSpPr bwMode="auto">
            <a:xfrm>
              <a:off x="3506" y="3833"/>
              <a:ext cx="1036" cy="1"/>
              <a:chOff x="3697" y="1033"/>
              <a:chExt cx="1036" cy="1"/>
            </a:xfrm>
          </p:grpSpPr>
          <p:sp>
            <p:nvSpPr>
              <p:cNvPr id="7226" name="Line 381"/>
              <p:cNvSpPr>
                <a:spLocks noChangeShapeType="1"/>
              </p:cNvSpPr>
              <p:nvPr/>
            </p:nvSpPr>
            <p:spPr bwMode="auto">
              <a:xfrm>
                <a:off x="3697" y="1033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7" name="Line 382"/>
              <p:cNvSpPr>
                <a:spLocks noChangeShapeType="1"/>
              </p:cNvSpPr>
              <p:nvPr/>
            </p:nvSpPr>
            <p:spPr bwMode="auto">
              <a:xfrm>
                <a:off x="3919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8" name="Line 383"/>
              <p:cNvSpPr>
                <a:spLocks noChangeShapeType="1"/>
              </p:cNvSpPr>
              <p:nvPr/>
            </p:nvSpPr>
            <p:spPr bwMode="auto">
              <a:xfrm>
                <a:off x="4141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9" name="Line 384"/>
              <p:cNvSpPr>
                <a:spLocks noChangeShapeType="1"/>
              </p:cNvSpPr>
              <p:nvPr/>
            </p:nvSpPr>
            <p:spPr bwMode="auto">
              <a:xfrm>
                <a:off x="4363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" name="Line 385"/>
              <p:cNvSpPr>
                <a:spLocks noChangeShapeType="1"/>
              </p:cNvSpPr>
              <p:nvPr/>
            </p:nvSpPr>
            <p:spPr bwMode="auto">
              <a:xfrm>
                <a:off x="4586" y="1034"/>
                <a:ext cx="147" cy="0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513"/>
            <p:cNvGrpSpPr>
              <a:grpSpLocks/>
            </p:cNvGrpSpPr>
            <p:nvPr/>
          </p:nvGrpSpPr>
          <p:grpSpPr bwMode="auto">
            <a:xfrm>
              <a:off x="3492" y="3645"/>
              <a:ext cx="1057" cy="153"/>
              <a:chOff x="3492" y="3645"/>
              <a:chExt cx="1057" cy="153"/>
            </a:xfrm>
          </p:grpSpPr>
          <p:sp>
            <p:nvSpPr>
              <p:cNvPr id="7221" name="Line 504"/>
              <p:cNvSpPr>
                <a:spLocks noChangeShapeType="1"/>
              </p:cNvSpPr>
              <p:nvPr/>
            </p:nvSpPr>
            <p:spPr bwMode="auto">
              <a:xfrm flipV="1">
                <a:off x="3492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2" name="Line 509"/>
              <p:cNvSpPr>
                <a:spLocks noChangeShapeType="1"/>
              </p:cNvSpPr>
              <p:nvPr/>
            </p:nvSpPr>
            <p:spPr bwMode="auto">
              <a:xfrm flipV="1">
                <a:off x="439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3" name="Line 510"/>
              <p:cNvSpPr>
                <a:spLocks noChangeShapeType="1"/>
              </p:cNvSpPr>
              <p:nvPr/>
            </p:nvSpPr>
            <p:spPr bwMode="auto">
              <a:xfrm flipV="1">
                <a:off x="416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4" name="Line 511"/>
              <p:cNvSpPr>
                <a:spLocks noChangeShapeType="1"/>
              </p:cNvSpPr>
              <p:nvPr/>
            </p:nvSpPr>
            <p:spPr bwMode="auto">
              <a:xfrm flipV="1">
                <a:off x="371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5" name="Line 512"/>
              <p:cNvSpPr>
                <a:spLocks noChangeShapeType="1"/>
              </p:cNvSpPr>
              <p:nvPr/>
            </p:nvSpPr>
            <p:spPr bwMode="auto">
              <a:xfrm flipV="1">
                <a:off x="394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514"/>
            <p:cNvGrpSpPr>
              <a:grpSpLocks/>
            </p:cNvGrpSpPr>
            <p:nvPr/>
          </p:nvGrpSpPr>
          <p:grpSpPr bwMode="auto">
            <a:xfrm>
              <a:off x="3718" y="3428"/>
              <a:ext cx="1057" cy="153"/>
              <a:chOff x="3492" y="3645"/>
              <a:chExt cx="1057" cy="153"/>
            </a:xfrm>
          </p:grpSpPr>
          <p:sp>
            <p:nvSpPr>
              <p:cNvPr id="7216" name="Line 515"/>
              <p:cNvSpPr>
                <a:spLocks noChangeShapeType="1"/>
              </p:cNvSpPr>
              <p:nvPr/>
            </p:nvSpPr>
            <p:spPr bwMode="auto">
              <a:xfrm flipV="1">
                <a:off x="3492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7" name="Line 516"/>
              <p:cNvSpPr>
                <a:spLocks noChangeShapeType="1"/>
              </p:cNvSpPr>
              <p:nvPr/>
            </p:nvSpPr>
            <p:spPr bwMode="auto">
              <a:xfrm flipV="1">
                <a:off x="439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8" name="Line 517"/>
              <p:cNvSpPr>
                <a:spLocks noChangeShapeType="1"/>
              </p:cNvSpPr>
              <p:nvPr/>
            </p:nvSpPr>
            <p:spPr bwMode="auto">
              <a:xfrm flipV="1">
                <a:off x="416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9" name="Line 518"/>
              <p:cNvSpPr>
                <a:spLocks noChangeShapeType="1"/>
              </p:cNvSpPr>
              <p:nvPr/>
            </p:nvSpPr>
            <p:spPr bwMode="auto">
              <a:xfrm flipV="1">
                <a:off x="371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0" name="Line 519"/>
              <p:cNvSpPr>
                <a:spLocks noChangeShapeType="1"/>
              </p:cNvSpPr>
              <p:nvPr/>
            </p:nvSpPr>
            <p:spPr bwMode="auto">
              <a:xfrm flipV="1">
                <a:off x="394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520"/>
            <p:cNvGrpSpPr>
              <a:grpSpLocks/>
            </p:cNvGrpSpPr>
            <p:nvPr/>
          </p:nvGrpSpPr>
          <p:grpSpPr bwMode="auto">
            <a:xfrm>
              <a:off x="3928" y="3199"/>
              <a:ext cx="1057" cy="153"/>
              <a:chOff x="3492" y="3645"/>
              <a:chExt cx="1057" cy="153"/>
            </a:xfrm>
          </p:grpSpPr>
          <p:sp>
            <p:nvSpPr>
              <p:cNvPr id="7211" name="Line 521"/>
              <p:cNvSpPr>
                <a:spLocks noChangeShapeType="1"/>
              </p:cNvSpPr>
              <p:nvPr/>
            </p:nvSpPr>
            <p:spPr bwMode="auto">
              <a:xfrm flipV="1">
                <a:off x="3492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2" name="Line 522"/>
              <p:cNvSpPr>
                <a:spLocks noChangeShapeType="1"/>
              </p:cNvSpPr>
              <p:nvPr/>
            </p:nvSpPr>
            <p:spPr bwMode="auto">
              <a:xfrm flipV="1">
                <a:off x="439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3" name="Line 523"/>
              <p:cNvSpPr>
                <a:spLocks noChangeShapeType="1"/>
              </p:cNvSpPr>
              <p:nvPr/>
            </p:nvSpPr>
            <p:spPr bwMode="auto">
              <a:xfrm flipV="1">
                <a:off x="416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4" name="Line 524"/>
              <p:cNvSpPr>
                <a:spLocks noChangeShapeType="1"/>
              </p:cNvSpPr>
              <p:nvPr/>
            </p:nvSpPr>
            <p:spPr bwMode="auto">
              <a:xfrm flipV="1">
                <a:off x="371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Line 525"/>
              <p:cNvSpPr>
                <a:spLocks noChangeShapeType="1"/>
              </p:cNvSpPr>
              <p:nvPr/>
            </p:nvSpPr>
            <p:spPr bwMode="auto">
              <a:xfrm flipV="1">
                <a:off x="394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94" name="Line 527"/>
            <p:cNvSpPr>
              <a:spLocks noChangeShapeType="1"/>
            </p:cNvSpPr>
            <p:nvPr/>
          </p:nvSpPr>
          <p:spPr bwMode="auto">
            <a:xfrm flipV="1">
              <a:off x="5497" y="2766"/>
              <a:ext cx="158" cy="153"/>
            </a:xfrm>
            <a:prstGeom prst="line">
              <a:avLst/>
            </a:prstGeom>
            <a:noFill/>
            <a:ln w="28575" cap="sq">
              <a:solidFill>
                <a:srgbClr val="FF5050"/>
              </a:solidFill>
              <a:miter lim="800000"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5" name="Line 528"/>
            <p:cNvSpPr>
              <a:spLocks noChangeShapeType="1"/>
            </p:cNvSpPr>
            <p:nvPr/>
          </p:nvSpPr>
          <p:spPr bwMode="auto">
            <a:xfrm flipV="1">
              <a:off x="4607" y="3643"/>
              <a:ext cx="158" cy="153"/>
            </a:xfrm>
            <a:prstGeom prst="line">
              <a:avLst/>
            </a:prstGeom>
            <a:noFill/>
            <a:ln w="28575" cap="sq">
              <a:solidFill>
                <a:srgbClr val="FF5050"/>
              </a:solidFill>
              <a:miter lim="800000"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6" name="Line 529"/>
            <p:cNvSpPr>
              <a:spLocks noChangeShapeType="1"/>
            </p:cNvSpPr>
            <p:nvPr/>
          </p:nvSpPr>
          <p:spPr bwMode="auto">
            <a:xfrm flipV="1">
              <a:off x="4826" y="3414"/>
              <a:ext cx="158" cy="153"/>
            </a:xfrm>
            <a:prstGeom prst="line">
              <a:avLst/>
            </a:prstGeom>
            <a:noFill/>
            <a:ln w="28575" cap="sq">
              <a:solidFill>
                <a:srgbClr val="FF5050"/>
              </a:solidFill>
              <a:miter lim="800000"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7" name="Line 530"/>
            <p:cNvSpPr>
              <a:spLocks noChangeShapeType="1"/>
            </p:cNvSpPr>
            <p:nvPr/>
          </p:nvSpPr>
          <p:spPr bwMode="auto">
            <a:xfrm flipV="1">
              <a:off x="5273" y="2991"/>
              <a:ext cx="158" cy="153"/>
            </a:xfrm>
            <a:prstGeom prst="line">
              <a:avLst/>
            </a:prstGeom>
            <a:noFill/>
            <a:ln w="28575" cap="sq">
              <a:solidFill>
                <a:srgbClr val="FF5050"/>
              </a:solidFill>
              <a:miter lim="800000"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8" name="Line 531"/>
            <p:cNvSpPr>
              <a:spLocks noChangeShapeType="1"/>
            </p:cNvSpPr>
            <p:nvPr/>
          </p:nvSpPr>
          <p:spPr bwMode="auto">
            <a:xfrm flipV="1">
              <a:off x="5054" y="3204"/>
              <a:ext cx="158" cy="153"/>
            </a:xfrm>
            <a:prstGeom prst="line">
              <a:avLst/>
            </a:prstGeom>
            <a:noFill/>
            <a:ln w="28575" cap="sq">
              <a:solidFill>
                <a:srgbClr val="FF5050"/>
              </a:solidFill>
              <a:miter lim="800000"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0" name="Group 532"/>
            <p:cNvGrpSpPr>
              <a:grpSpLocks/>
            </p:cNvGrpSpPr>
            <p:nvPr/>
          </p:nvGrpSpPr>
          <p:grpSpPr bwMode="auto">
            <a:xfrm>
              <a:off x="4162" y="2985"/>
              <a:ext cx="1057" cy="153"/>
              <a:chOff x="3492" y="3645"/>
              <a:chExt cx="1057" cy="153"/>
            </a:xfrm>
          </p:grpSpPr>
          <p:sp>
            <p:nvSpPr>
              <p:cNvPr id="7206" name="Line 533"/>
              <p:cNvSpPr>
                <a:spLocks noChangeShapeType="1"/>
              </p:cNvSpPr>
              <p:nvPr/>
            </p:nvSpPr>
            <p:spPr bwMode="auto">
              <a:xfrm flipV="1">
                <a:off x="3492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7" name="Line 534"/>
              <p:cNvSpPr>
                <a:spLocks noChangeShapeType="1"/>
              </p:cNvSpPr>
              <p:nvPr/>
            </p:nvSpPr>
            <p:spPr bwMode="auto">
              <a:xfrm flipV="1">
                <a:off x="439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8" name="Line 535"/>
              <p:cNvSpPr>
                <a:spLocks noChangeShapeType="1"/>
              </p:cNvSpPr>
              <p:nvPr/>
            </p:nvSpPr>
            <p:spPr bwMode="auto">
              <a:xfrm flipV="1">
                <a:off x="416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" name="Line 536"/>
              <p:cNvSpPr>
                <a:spLocks noChangeShapeType="1"/>
              </p:cNvSpPr>
              <p:nvPr/>
            </p:nvSpPr>
            <p:spPr bwMode="auto">
              <a:xfrm flipV="1">
                <a:off x="371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0" name="Line 537"/>
              <p:cNvSpPr>
                <a:spLocks noChangeShapeType="1"/>
              </p:cNvSpPr>
              <p:nvPr/>
            </p:nvSpPr>
            <p:spPr bwMode="auto">
              <a:xfrm flipV="1">
                <a:off x="394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538"/>
            <p:cNvGrpSpPr>
              <a:grpSpLocks/>
            </p:cNvGrpSpPr>
            <p:nvPr/>
          </p:nvGrpSpPr>
          <p:grpSpPr bwMode="auto">
            <a:xfrm>
              <a:off x="4376" y="2765"/>
              <a:ext cx="1057" cy="153"/>
              <a:chOff x="3492" y="3645"/>
              <a:chExt cx="1057" cy="153"/>
            </a:xfrm>
          </p:grpSpPr>
          <p:sp>
            <p:nvSpPr>
              <p:cNvPr id="7201" name="Line 539"/>
              <p:cNvSpPr>
                <a:spLocks noChangeShapeType="1"/>
              </p:cNvSpPr>
              <p:nvPr/>
            </p:nvSpPr>
            <p:spPr bwMode="auto">
              <a:xfrm flipV="1">
                <a:off x="3492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2" name="Line 540"/>
              <p:cNvSpPr>
                <a:spLocks noChangeShapeType="1"/>
              </p:cNvSpPr>
              <p:nvPr/>
            </p:nvSpPr>
            <p:spPr bwMode="auto">
              <a:xfrm flipV="1">
                <a:off x="439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3" name="Line 541"/>
              <p:cNvSpPr>
                <a:spLocks noChangeShapeType="1"/>
              </p:cNvSpPr>
              <p:nvPr/>
            </p:nvSpPr>
            <p:spPr bwMode="auto">
              <a:xfrm flipV="1">
                <a:off x="416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4" name="Line 542"/>
              <p:cNvSpPr>
                <a:spLocks noChangeShapeType="1"/>
              </p:cNvSpPr>
              <p:nvPr/>
            </p:nvSpPr>
            <p:spPr bwMode="auto">
              <a:xfrm flipV="1">
                <a:off x="3716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5" name="Line 543"/>
              <p:cNvSpPr>
                <a:spLocks noChangeShapeType="1"/>
              </p:cNvSpPr>
              <p:nvPr/>
            </p:nvSpPr>
            <p:spPr bwMode="auto">
              <a:xfrm flipV="1">
                <a:off x="3941" y="3645"/>
                <a:ext cx="158" cy="153"/>
              </a:xfrm>
              <a:prstGeom prst="line">
                <a:avLst/>
              </a:prstGeom>
              <a:noFill/>
              <a:ln w="28575" cap="sq">
                <a:solidFill>
                  <a:srgbClr val="FF5050"/>
                </a:solidFill>
                <a:miter lim="800000"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7170" name="Object 358"/>
          <p:cNvGraphicFramePr>
            <a:graphicFrameLocks noChangeAspect="1"/>
          </p:cNvGraphicFramePr>
          <p:nvPr/>
        </p:nvGraphicFramePr>
        <p:xfrm>
          <a:off x="4430713" y="4457700"/>
          <a:ext cx="24447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1" name="Equation" r:id="rId3" imgW="1307880" imgH="482400" progId="Equation.3">
                  <p:embed/>
                </p:oleObj>
              </mc:Choice>
              <mc:Fallback>
                <p:oleObj name="Equation" r:id="rId3" imgW="1307880" imgH="482400" progId="Equation.3">
                  <p:embed/>
                  <p:pic>
                    <p:nvPicPr>
                      <p:cNvPr id="0" name="Object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457700"/>
                        <a:ext cx="2444750" cy="903288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" name="Rectangle 360"/>
          <p:cNvSpPr>
            <a:spLocks noChangeArrowheads="1"/>
          </p:cNvSpPr>
          <p:nvPr/>
        </p:nvSpPr>
        <p:spPr bwMode="auto">
          <a:xfrm>
            <a:off x="7579761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Rectangle 361"/>
          <p:cNvSpPr>
            <a:spLocks noChangeArrowheads="1"/>
          </p:cNvSpPr>
          <p:nvPr/>
        </p:nvSpPr>
        <p:spPr bwMode="auto">
          <a:xfrm>
            <a:off x="7857999" y="1338123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362"/>
          <p:cNvSpPr>
            <a:spLocks noChangeArrowheads="1"/>
          </p:cNvSpPr>
          <p:nvPr/>
        </p:nvSpPr>
        <p:spPr bwMode="auto">
          <a:xfrm>
            <a:off x="8134990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363"/>
          <p:cNvSpPr>
            <a:spLocks noChangeArrowheads="1"/>
          </p:cNvSpPr>
          <p:nvPr/>
        </p:nvSpPr>
        <p:spPr bwMode="auto">
          <a:xfrm>
            <a:off x="8413228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364"/>
          <p:cNvSpPr>
            <a:spLocks noChangeArrowheads="1"/>
          </p:cNvSpPr>
          <p:nvPr/>
        </p:nvSpPr>
        <p:spPr bwMode="auto">
          <a:xfrm>
            <a:off x="8691466" y="1338123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365"/>
          <p:cNvSpPr>
            <a:spLocks noChangeArrowheads="1"/>
          </p:cNvSpPr>
          <p:nvPr/>
        </p:nvSpPr>
        <p:spPr bwMode="auto">
          <a:xfrm>
            <a:off x="7579761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366"/>
          <p:cNvSpPr>
            <a:spLocks noChangeArrowheads="1"/>
          </p:cNvSpPr>
          <p:nvPr/>
        </p:nvSpPr>
        <p:spPr bwMode="auto">
          <a:xfrm>
            <a:off x="7857999" y="1615194"/>
            <a:ext cx="276990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367"/>
          <p:cNvSpPr>
            <a:spLocks noChangeArrowheads="1"/>
          </p:cNvSpPr>
          <p:nvPr/>
        </p:nvSpPr>
        <p:spPr bwMode="auto">
          <a:xfrm>
            <a:off x="8134990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368"/>
          <p:cNvSpPr>
            <a:spLocks noChangeArrowheads="1"/>
          </p:cNvSpPr>
          <p:nvPr/>
        </p:nvSpPr>
        <p:spPr bwMode="auto">
          <a:xfrm>
            <a:off x="8413228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Rectangle 369"/>
          <p:cNvSpPr>
            <a:spLocks noChangeArrowheads="1"/>
          </p:cNvSpPr>
          <p:nvPr/>
        </p:nvSpPr>
        <p:spPr bwMode="auto">
          <a:xfrm>
            <a:off x="8691466" y="161519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Rectangle 370"/>
          <p:cNvSpPr>
            <a:spLocks noChangeArrowheads="1"/>
          </p:cNvSpPr>
          <p:nvPr/>
        </p:nvSpPr>
        <p:spPr bwMode="auto">
          <a:xfrm>
            <a:off x="7579761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371"/>
          <p:cNvSpPr>
            <a:spLocks noChangeArrowheads="1"/>
          </p:cNvSpPr>
          <p:nvPr/>
        </p:nvSpPr>
        <p:spPr bwMode="auto">
          <a:xfrm>
            <a:off x="7857999" y="1891012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Rectangle 372"/>
          <p:cNvSpPr>
            <a:spLocks noChangeArrowheads="1"/>
          </p:cNvSpPr>
          <p:nvPr/>
        </p:nvSpPr>
        <p:spPr bwMode="auto">
          <a:xfrm>
            <a:off x="8134990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Rectangle 373"/>
          <p:cNvSpPr>
            <a:spLocks noChangeArrowheads="1"/>
          </p:cNvSpPr>
          <p:nvPr/>
        </p:nvSpPr>
        <p:spPr bwMode="auto">
          <a:xfrm>
            <a:off x="8413228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Rectangle 374"/>
          <p:cNvSpPr>
            <a:spLocks noChangeArrowheads="1"/>
          </p:cNvSpPr>
          <p:nvPr/>
        </p:nvSpPr>
        <p:spPr bwMode="auto">
          <a:xfrm>
            <a:off x="8691466" y="189101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Rectangle 375"/>
          <p:cNvSpPr>
            <a:spLocks noChangeArrowheads="1"/>
          </p:cNvSpPr>
          <p:nvPr/>
        </p:nvSpPr>
        <p:spPr bwMode="auto">
          <a:xfrm>
            <a:off x="7579761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Rectangle 376"/>
          <p:cNvSpPr>
            <a:spLocks noChangeArrowheads="1"/>
          </p:cNvSpPr>
          <p:nvPr/>
        </p:nvSpPr>
        <p:spPr bwMode="auto">
          <a:xfrm>
            <a:off x="7857999" y="2168084"/>
            <a:ext cx="276990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Rectangle 377"/>
          <p:cNvSpPr>
            <a:spLocks noChangeArrowheads="1"/>
          </p:cNvSpPr>
          <p:nvPr/>
        </p:nvSpPr>
        <p:spPr bwMode="auto">
          <a:xfrm>
            <a:off x="8134990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Rectangle 378"/>
          <p:cNvSpPr>
            <a:spLocks noChangeArrowheads="1"/>
          </p:cNvSpPr>
          <p:nvPr/>
        </p:nvSpPr>
        <p:spPr bwMode="auto">
          <a:xfrm>
            <a:off x="8413228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Rectangle 379"/>
          <p:cNvSpPr>
            <a:spLocks noChangeArrowheads="1"/>
          </p:cNvSpPr>
          <p:nvPr/>
        </p:nvSpPr>
        <p:spPr bwMode="auto">
          <a:xfrm>
            <a:off x="8691466" y="2168084"/>
            <a:ext cx="278238" cy="27581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Rectangle 380"/>
          <p:cNvSpPr>
            <a:spLocks noChangeArrowheads="1"/>
          </p:cNvSpPr>
          <p:nvPr/>
        </p:nvSpPr>
        <p:spPr bwMode="auto">
          <a:xfrm>
            <a:off x="7579761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381"/>
          <p:cNvSpPr>
            <a:spLocks noChangeArrowheads="1"/>
          </p:cNvSpPr>
          <p:nvPr/>
        </p:nvSpPr>
        <p:spPr bwMode="auto">
          <a:xfrm>
            <a:off x="7857999" y="2443902"/>
            <a:ext cx="276990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382"/>
          <p:cNvSpPr>
            <a:spLocks noChangeArrowheads="1"/>
          </p:cNvSpPr>
          <p:nvPr/>
        </p:nvSpPr>
        <p:spPr bwMode="auto">
          <a:xfrm>
            <a:off x="8134990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Rectangle 383"/>
          <p:cNvSpPr>
            <a:spLocks noChangeArrowheads="1"/>
          </p:cNvSpPr>
          <p:nvPr/>
        </p:nvSpPr>
        <p:spPr bwMode="auto">
          <a:xfrm>
            <a:off x="8413228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Rectangle 384"/>
          <p:cNvSpPr>
            <a:spLocks noChangeArrowheads="1"/>
          </p:cNvSpPr>
          <p:nvPr/>
        </p:nvSpPr>
        <p:spPr bwMode="auto">
          <a:xfrm>
            <a:off x="8691466" y="2443902"/>
            <a:ext cx="278238" cy="277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Oval 385"/>
          <p:cNvSpPr>
            <a:spLocks noChangeArrowheads="1"/>
          </p:cNvSpPr>
          <p:nvPr/>
        </p:nvSpPr>
        <p:spPr bwMode="auto">
          <a:xfrm>
            <a:off x="753359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Oval 386"/>
          <p:cNvSpPr>
            <a:spLocks noChangeArrowheads="1"/>
          </p:cNvSpPr>
          <p:nvPr/>
        </p:nvSpPr>
        <p:spPr bwMode="auto">
          <a:xfrm>
            <a:off x="781058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Oval 387"/>
          <p:cNvSpPr>
            <a:spLocks noChangeArrowheads="1"/>
          </p:cNvSpPr>
          <p:nvPr/>
        </p:nvSpPr>
        <p:spPr bwMode="auto">
          <a:xfrm>
            <a:off x="8087577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Oval 388"/>
          <p:cNvSpPr>
            <a:spLocks noChangeArrowheads="1"/>
          </p:cNvSpPr>
          <p:nvPr/>
        </p:nvSpPr>
        <p:spPr bwMode="auto">
          <a:xfrm>
            <a:off x="8364567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Oval 389"/>
          <p:cNvSpPr>
            <a:spLocks noChangeArrowheads="1"/>
          </p:cNvSpPr>
          <p:nvPr/>
        </p:nvSpPr>
        <p:spPr bwMode="auto">
          <a:xfrm>
            <a:off x="864280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Oval 390"/>
          <p:cNvSpPr>
            <a:spLocks noChangeArrowheads="1"/>
          </p:cNvSpPr>
          <p:nvPr/>
        </p:nvSpPr>
        <p:spPr bwMode="auto">
          <a:xfrm>
            <a:off x="8919796" y="129173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Oval 391"/>
          <p:cNvSpPr>
            <a:spLocks noChangeArrowheads="1"/>
          </p:cNvSpPr>
          <p:nvPr/>
        </p:nvSpPr>
        <p:spPr bwMode="auto">
          <a:xfrm>
            <a:off x="753359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Oval 392"/>
          <p:cNvSpPr>
            <a:spLocks noChangeArrowheads="1"/>
          </p:cNvSpPr>
          <p:nvPr/>
        </p:nvSpPr>
        <p:spPr bwMode="auto">
          <a:xfrm>
            <a:off x="781058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Oval 393"/>
          <p:cNvSpPr>
            <a:spLocks noChangeArrowheads="1"/>
          </p:cNvSpPr>
          <p:nvPr/>
        </p:nvSpPr>
        <p:spPr bwMode="auto">
          <a:xfrm>
            <a:off x="8087577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Oval 394"/>
          <p:cNvSpPr>
            <a:spLocks noChangeArrowheads="1"/>
          </p:cNvSpPr>
          <p:nvPr/>
        </p:nvSpPr>
        <p:spPr bwMode="auto">
          <a:xfrm>
            <a:off x="8364567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Oval 395"/>
          <p:cNvSpPr>
            <a:spLocks noChangeArrowheads="1"/>
          </p:cNvSpPr>
          <p:nvPr/>
        </p:nvSpPr>
        <p:spPr bwMode="auto">
          <a:xfrm>
            <a:off x="864280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Oval 396"/>
          <p:cNvSpPr>
            <a:spLocks noChangeArrowheads="1"/>
          </p:cNvSpPr>
          <p:nvPr/>
        </p:nvSpPr>
        <p:spPr bwMode="auto">
          <a:xfrm>
            <a:off x="8919796" y="1567553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Oval 397"/>
          <p:cNvSpPr>
            <a:spLocks noChangeArrowheads="1"/>
          </p:cNvSpPr>
          <p:nvPr/>
        </p:nvSpPr>
        <p:spPr bwMode="auto">
          <a:xfrm>
            <a:off x="753359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Oval 398"/>
          <p:cNvSpPr>
            <a:spLocks noChangeArrowheads="1"/>
          </p:cNvSpPr>
          <p:nvPr/>
        </p:nvSpPr>
        <p:spPr bwMode="auto">
          <a:xfrm>
            <a:off x="781058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Oval 399"/>
          <p:cNvSpPr>
            <a:spLocks noChangeArrowheads="1"/>
          </p:cNvSpPr>
          <p:nvPr/>
        </p:nvSpPr>
        <p:spPr bwMode="auto">
          <a:xfrm>
            <a:off x="8087577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Oval 400"/>
          <p:cNvSpPr>
            <a:spLocks noChangeArrowheads="1"/>
          </p:cNvSpPr>
          <p:nvPr/>
        </p:nvSpPr>
        <p:spPr bwMode="auto">
          <a:xfrm>
            <a:off x="8364567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Oval 401"/>
          <p:cNvSpPr>
            <a:spLocks noChangeArrowheads="1"/>
          </p:cNvSpPr>
          <p:nvPr/>
        </p:nvSpPr>
        <p:spPr bwMode="auto">
          <a:xfrm>
            <a:off x="864280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Oval 402"/>
          <p:cNvSpPr>
            <a:spLocks noChangeArrowheads="1"/>
          </p:cNvSpPr>
          <p:nvPr/>
        </p:nvSpPr>
        <p:spPr bwMode="auto">
          <a:xfrm>
            <a:off x="8919796" y="1843371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Oval 403"/>
          <p:cNvSpPr>
            <a:spLocks noChangeArrowheads="1"/>
          </p:cNvSpPr>
          <p:nvPr/>
        </p:nvSpPr>
        <p:spPr bwMode="auto">
          <a:xfrm>
            <a:off x="753359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Oval 404"/>
          <p:cNvSpPr>
            <a:spLocks noChangeArrowheads="1"/>
          </p:cNvSpPr>
          <p:nvPr/>
        </p:nvSpPr>
        <p:spPr bwMode="auto">
          <a:xfrm>
            <a:off x="781058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Oval 405"/>
          <p:cNvSpPr>
            <a:spLocks noChangeArrowheads="1"/>
          </p:cNvSpPr>
          <p:nvPr/>
        </p:nvSpPr>
        <p:spPr bwMode="auto">
          <a:xfrm>
            <a:off x="8087577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Oval 406"/>
          <p:cNvSpPr>
            <a:spLocks noChangeArrowheads="1"/>
          </p:cNvSpPr>
          <p:nvPr/>
        </p:nvSpPr>
        <p:spPr bwMode="auto">
          <a:xfrm>
            <a:off x="8364567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Oval 407"/>
          <p:cNvSpPr>
            <a:spLocks noChangeArrowheads="1"/>
          </p:cNvSpPr>
          <p:nvPr/>
        </p:nvSpPr>
        <p:spPr bwMode="auto">
          <a:xfrm>
            <a:off x="864280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Oval 408"/>
          <p:cNvSpPr>
            <a:spLocks noChangeArrowheads="1"/>
          </p:cNvSpPr>
          <p:nvPr/>
        </p:nvSpPr>
        <p:spPr bwMode="auto">
          <a:xfrm>
            <a:off x="8919796" y="2119189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Oval 409"/>
          <p:cNvSpPr>
            <a:spLocks noChangeArrowheads="1"/>
          </p:cNvSpPr>
          <p:nvPr/>
        </p:nvSpPr>
        <p:spPr bwMode="auto">
          <a:xfrm>
            <a:off x="753359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Oval 410"/>
          <p:cNvSpPr>
            <a:spLocks noChangeArrowheads="1"/>
          </p:cNvSpPr>
          <p:nvPr/>
        </p:nvSpPr>
        <p:spPr bwMode="auto">
          <a:xfrm>
            <a:off x="781058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Oval 411"/>
          <p:cNvSpPr>
            <a:spLocks noChangeArrowheads="1"/>
          </p:cNvSpPr>
          <p:nvPr/>
        </p:nvSpPr>
        <p:spPr bwMode="auto">
          <a:xfrm>
            <a:off x="8087577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Oval 412"/>
          <p:cNvSpPr>
            <a:spLocks noChangeArrowheads="1"/>
          </p:cNvSpPr>
          <p:nvPr/>
        </p:nvSpPr>
        <p:spPr bwMode="auto">
          <a:xfrm>
            <a:off x="8364567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Oval 413"/>
          <p:cNvSpPr>
            <a:spLocks noChangeArrowheads="1"/>
          </p:cNvSpPr>
          <p:nvPr/>
        </p:nvSpPr>
        <p:spPr bwMode="auto">
          <a:xfrm>
            <a:off x="864280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Oval 414"/>
          <p:cNvSpPr>
            <a:spLocks noChangeArrowheads="1"/>
          </p:cNvSpPr>
          <p:nvPr/>
        </p:nvSpPr>
        <p:spPr bwMode="auto">
          <a:xfrm>
            <a:off x="8919796" y="2395007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Oval 415"/>
          <p:cNvSpPr>
            <a:spLocks noChangeArrowheads="1"/>
          </p:cNvSpPr>
          <p:nvPr/>
        </p:nvSpPr>
        <p:spPr bwMode="auto">
          <a:xfrm>
            <a:off x="753359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Oval 416"/>
          <p:cNvSpPr>
            <a:spLocks noChangeArrowheads="1"/>
          </p:cNvSpPr>
          <p:nvPr/>
        </p:nvSpPr>
        <p:spPr bwMode="auto">
          <a:xfrm>
            <a:off x="781058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Oval 417"/>
          <p:cNvSpPr>
            <a:spLocks noChangeArrowheads="1"/>
          </p:cNvSpPr>
          <p:nvPr/>
        </p:nvSpPr>
        <p:spPr bwMode="auto">
          <a:xfrm>
            <a:off x="8087577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Oval 418"/>
          <p:cNvSpPr>
            <a:spLocks noChangeArrowheads="1"/>
          </p:cNvSpPr>
          <p:nvPr/>
        </p:nvSpPr>
        <p:spPr bwMode="auto">
          <a:xfrm>
            <a:off x="8364567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Oval 419"/>
          <p:cNvSpPr>
            <a:spLocks noChangeArrowheads="1"/>
          </p:cNvSpPr>
          <p:nvPr/>
        </p:nvSpPr>
        <p:spPr bwMode="auto">
          <a:xfrm>
            <a:off x="864280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Oval 420"/>
          <p:cNvSpPr>
            <a:spLocks noChangeArrowheads="1"/>
          </p:cNvSpPr>
          <p:nvPr/>
        </p:nvSpPr>
        <p:spPr bwMode="auto">
          <a:xfrm>
            <a:off x="8919796" y="2670825"/>
            <a:ext cx="88587" cy="8776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Line 424"/>
          <p:cNvSpPr>
            <a:spLocks noChangeShapeType="1"/>
          </p:cNvSpPr>
          <p:nvPr/>
        </p:nvSpPr>
        <p:spPr bwMode="auto">
          <a:xfrm flipH="1">
            <a:off x="8742622" y="133561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" name="Line 425"/>
          <p:cNvSpPr>
            <a:spLocks noChangeShapeType="1"/>
          </p:cNvSpPr>
          <p:nvPr/>
        </p:nvSpPr>
        <p:spPr bwMode="auto">
          <a:xfrm flipH="1">
            <a:off x="8465632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1" name="Line 426"/>
          <p:cNvSpPr>
            <a:spLocks noChangeShapeType="1"/>
          </p:cNvSpPr>
          <p:nvPr/>
        </p:nvSpPr>
        <p:spPr bwMode="auto">
          <a:xfrm flipH="1">
            <a:off x="8188642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2" name="Line 427"/>
          <p:cNvSpPr>
            <a:spLocks noChangeShapeType="1"/>
          </p:cNvSpPr>
          <p:nvPr/>
        </p:nvSpPr>
        <p:spPr bwMode="auto">
          <a:xfrm flipH="1">
            <a:off x="7911651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3" name="Line 428"/>
          <p:cNvSpPr>
            <a:spLocks noChangeShapeType="1"/>
          </p:cNvSpPr>
          <p:nvPr/>
        </p:nvSpPr>
        <p:spPr bwMode="auto">
          <a:xfrm flipH="1">
            <a:off x="7633413" y="133686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4" name="Line 430"/>
          <p:cNvSpPr>
            <a:spLocks noChangeShapeType="1"/>
          </p:cNvSpPr>
          <p:nvPr/>
        </p:nvSpPr>
        <p:spPr bwMode="auto">
          <a:xfrm flipH="1">
            <a:off x="8742622" y="1611433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5" name="Line 431"/>
          <p:cNvSpPr>
            <a:spLocks noChangeShapeType="1"/>
          </p:cNvSpPr>
          <p:nvPr/>
        </p:nvSpPr>
        <p:spPr bwMode="auto">
          <a:xfrm flipH="1">
            <a:off x="8465632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6" name="Line 432"/>
          <p:cNvSpPr>
            <a:spLocks noChangeShapeType="1"/>
          </p:cNvSpPr>
          <p:nvPr/>
        </p:nvSpPr>
        <p:spPr bwMode="auto">
          <a:xfrm flipH="1">
            <a:off x="8188642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7" name="Line 433"/>
          <p:cNvSpPr>
            <a:spLocks noChangeShapeType="1"/>
          </p:cNvSpPr>
          <p:nvPr/>
        </p:nvSpPr>
        <p:spPr bwMode="auto">
          <a:xfrm flipH="1">
            <a:off x="7911651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8" name="Line 434"/>
          <p:cNvSpPr>
            <a:spLocks noChangeShapeType="1"/>
          </p:cNvSpPr>
          <p:nvPr/>
        </p:nvSpPr>
        <p:spPr bwMode="auto">
          <a:xfrm flipH="1">
            <a:off x="7633413" y="161268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9" name="Line 436"/>
          <p:cNvSpPr>
            <a:spLocks noChangeShapeType="1"/>
          </p:cNvSpPr>
          <p:nvPr/>
        </p:nvSpPr>
        <p:spPr bwMode="auto">
          <a:xfrm flipH="1">
            <a:off x="8742622" y="188850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" name="Line 437"/>
          <p:cNvSpPr>
            <a:spLocks noChangeShapeType="1"/>
          </p:cNvSpPr>
          <p:nvPr/>
        </p:nvSpPr>
        <p:spPr bwMode="auto">
          <a:xfrm flipH="1">
            <a:off x="8465632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1" name="Line 438"/>
          <p:cNvSpPr>
            <a:spLocks noChangeShapeType="1"/>
          </p:cNvSpPr>
          <p:nvPr/>
        </p:nvSpPr>
        <p:spPr bwMode="auto">
          <a:xfrm flipH="1">
            <a:off x="8188642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2" name="Line 439"/>
          <p:cNvSpPr>
            <a:spLocks noChangeShapeType="1"/>
          </p:cNvSpPr>
          <p:nvPr/>
        </p:nvSpPr>
        <p:spPr bwMode="auto">
          <a:xfrm flipH="1">
            <a:off x="7911651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3" name="Line 440"/>
          <p:cNvSpPr>
            <a:spLocks noChangeShapeType="1"/>
          </p:cNvSpPr>
          <p:nvPr/>
        </p:nvSpPr>
        <p:spPr bwMode="auto">
          <a:xfrm flipH="1">
            <a:off x="7633413" y="188975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4" name="Line 442"/>
          <p:cNvSpPr>
            <a:spLocks noChangeShapeType="1"/>
          </p:cNvSpPr>
          <p:nvPr/>
        </p:nvSpPr>
        <p:spPr bwMode="auto">
          <a:xfrm flipH="1">
            <a:off x="8742622" y="2164323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5" name="Line 443"/>
          <p:cNvSpPr>
            <a:spLocks noChangeShapeType="1"/>
          </p:cNvSpPr>
          <p:nvPr/>
        </p:nvSpPr>
        <p:spPr bwMode="auto">
          <a:xfrm flipH="1">
            <a:off x="8465632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6" name="Line 444"/>
          <p:cNvSpPr>
            <a:spLocks noChangeShapeType="1"/>
          </p:cNvSpPr>
          <p:nvPr/>
        </p:nvSpPr>
        <p:spPr bwMode="auto">
          <a:xfrm flipH="1">
            <a:off x="8188642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7" name="Line 445"/>
          <p:cNvSpPr>
            <a:spLocks noChangeShapeType="1"/>
          </p:cNvSpPr>
          <p:nvPr/>
        </p:nvSpPr>
        <p:spPr bwMode="auto">
          <a:xfrm flipH="1">
            <a:off x="7911651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8" name="Line 446"/>
          <p:cNvSpPr>
            <a:spLocks noChangeShapeType="1"/>
          </p:cNvSpPr>
          <p:nvPr/>
        </p:nvSpPr>
        <p:spPr bwMode="auto">
          <a:xfrm flipH="1">
            <a:off x="7633413" y="2165577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9" name="Line 448"/>
          <p:cNvSpPr>
            <a:spLocks noChangeShapeType="1"/>
          </p:cNvSpPr>
          <p:nvPr/>
        </p:nvSpPr>
        <p:spPr bwMode="auto">
          <a:xfrm flipH="1">
            <a:off x="8742622" y="2441395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" name="Line 449"/>
          <p:cNvSpPr>
            <a:spLocks noChangeShapeType="1"/>
          </p:cNvSpPr>
          <p:nvPr/>
        </p:nvSpPr>
        <p:spPr bwMode="auto">
          <a:xfrm flipH="1">
            <a:off x="8465632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1" name="Line 450"/>
          <p:cNvSpPr>
            <a:spLocks noChangeShapeType="1"/>
          </p:cNvSpPr>
          <p:nvPr/>
        </p:nvSpPr>
        <p:spPr bwMode="auto">
          <a:xfrm flipH="1">
            <a:off x="8188642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2" name="Line 451"/>
          <p:cNvSpPr>
            <a:spLocks noChangeShapeType="1"/>
          </p:cNvSpPr>
          <p:nvPr/>
        </p:nvSpPr>
        <p:spPr bwMode="auto">
          <a:xfrm flipH="1">
            <a:off x="7911651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3" name="Line 452"/>
          <p:cNvSpPr>
            <a:spLocks noChangeShapeType="1"/>
          </p:cNvSpPr>
          <p:nvPr/>
        </p:nvSpPr>
        <p:spPr bwMode="auto">
          <a:xfrm flipH="1">
            <a:off x="7633413" y="2442649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4" name="Line 454"/>
          <p:cNvSpPr>
            <a:spLocks noChangeShapeType="1"/>
          </p:cNvSpPr>
          <p:nvPr/>
        </p:nvSpPr>
        <p:spPr bwMode="auto">
          <a:xfrm flipH="1">
            <a:off x="8742622" y="2718466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5" name="Line 455"/>
          <p:cNvSpPr>
            <a:spLocks noChangeShapeType="1"/>
          </p:cNvSpPr>
          <p:nvPr/>
        </p:nvSpPr>
        <p:spPr bwMode="auto">
          <a:xfrm flipH="1">
            <a:off x="8465632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6" name="Line 456"/>
          <p:cNvSpPr>
            <a:spLocks noChangeShapeType="1"/>
          </p:cNvSpPr>
          <p:nvPr/>
        </p:nvSpPr>
        <p:spPr bwMode="auto">
          <a:xfrm flipH="1">
            <a:off x="8188642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7" name="Line 457"/>
          <p:cNvSpPr>
            <a:spLocks noChangeShapeType="1"/>
          </p:cNvSpPr>
          <p:nvPr/>
        </p:nvSpPr>
        <p:spPr bwMode="auto">
          <a:xfrm flipH="1">
            <a:off x="7911651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48" name="Line 458"/>
          <p:cNvSpPr>
            <a:spLocks noChangeShapeType="1"/>
          </p:cNvSpPr>
          <p:nvPr/>
        </p:nvSpPr>
        <p:spPr bwMode="auto">
          <a:xfrm flipH="1">
            <a:off x="7633413" y="2719720"/>
            <a:ext cx="183413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9" name="Line 461"/>
          <p:cNvSpPr>
            <a:spLocks noChangeShapeType="1"/>
          </p:cNvSpPr>
          <p:nvPr/>
        </p:nvSpPr>
        <p:spPr bwMode="auto">
          <a:xfrm rot="5400000" flipH="1">
            <a:off x="8871318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" name="Line 462"/>
          <p:cNvSpPr>
            <a:spLocks noChangeShapeType="1"/>
          </p:cNvSpPr>
          <p:nvPr/>
        </p:nvSpPr>
        <p:spPr bwMode="auto">
          <a:xfrm rot="5400000" flipH="1">
            <a:off x="8870070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1" name="Line 463"/>
          <p:cNvSpPr>
            <a:spLocks noChangeShapeType="1"/>
          </p:cNvSpPr>
          <p:nvPr/>
        </p:nvSpPr>
        <p:spPr bwMode="auto">
          <a:xfrm rot="5400000" flipH="1">
            <a:off x="8870070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2" name="Line 464"/>
          <p:cNvSpPr>
            <a:spLocks noChangeShapeType="1"/>
          </p:cNvSpPr>
          <p:nvPr/>
        </p:nvSpPr>
        <p:spPr bwMode="auto">
          <a:xfrm rot="5400000" flipH="1">
            <a:off x="8870070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3" name="Line 465"/>
          <p:cNvSpPr>
            <a:spLocks noChangeShapeType="1"/>
          </p:cNvSpPr>
          <p:nvPr/>
        </p:nvSpPr>
        <p:spPr bwMode="auto">
          <a:xfrm rot="5400000" flipH="1">
            <a:off x="8870070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4" name="Line 467"/>
          <p:cNvSpPr>
            <a:spLocks noChangeShapeType="1"/>
          </p:cNvSpPr>
          <p:nvPr/>
        </p:nvSpPr>
        <p:spPr bwMode="auto">
          <a:xfrm rot="5400000" flipH="1">
            <a:off x="8596823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5" name="Line 468"/>
          <p:cNvSpPr>
            <a:spLocks noChangeShapeType="1"/>
          </p:cNvSpPr>
          <p:nvPr/>
        </p:nvSpPr>
        <p:spPr bwMode="auto">
          <a:xfrm rot="5400000" flipH="1">
            <a:off x="8595575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6" name="Line 469"/>
          <p:cNvSpPr>
            <a:spLocks noChangeShapeType="1"/>
          </p:cNvSpPr>
          <p:nvPr/>
        </p:nvSpPr>
        <p:spPr bwMode="auto">
          <a:xfrm rot="5400000" flipH="1">
            <a:off x="8595575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7" name="Line 470"/>
          <p:cNvSpPr>
            <a:spLocks noChangeShapeType="1"/>
          </p:cNvSpPr>
          <p:nvPr/>
        </p:nvSpPr>
        <p:spPr bwMode="auto">
          <a:xfrm rot="5400000" flipH="1">
            <a:off x="8595575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8" name="Line 471"/>
          <p:cNvSpPr>
            <a:spLocks noChangeShapeType="1"/>
          </p:cNvSpPr>
          <p:nvPr/>
        </p:nvSpPr>
        <p:spPr bwMode="auto">
          <a:xfrm rot="5400000" flipH="1">
            <a:off x="8595575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9" name="Line 473"/>
          <p:cNvSpPr>
            <a:spLocks noChangeShapeType="1"/>
          </p:cNvSpPr>
          <p:nvPr/>
        </p:nvSpPr>
        <p:spPr bwMode="auto">
          <a:xfrm rot="5400000" flipH="1">
            <a:off x="8321080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" name="Line 474"/>
          <p:cNvSpPr>
            <a:spLocks noChangeShapeType="1"/>
          </p:cNvSpPr>
          <p:nvPr/>
        </p:nvSpPr>
        <p:spPr bwMode="auto">
          <a:xfrm rot="5400000" flipH="1">
            <a:off x="8319832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" name="Line 475"/>
          <p:cNvSpPr>
            <a:spLocks noChangeShapeType="1"/>
          </p:cNvSpPr>
          <p:nvPr/>
        </p:nvSpPr>
        <p:spPr bwMode="auto">
          <a:xfrm rot="5400000" flipH="1">
            <a:off x="8319832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2" name="Line 476"/>
          <p:cNvSpPr>
            <a:spLocks noChangeShapeType="1"/>
          </p:cNvSpPr>
          <p:nvPr/>
        </p:nvSpPr>
        <p:spPr bwMode="auto">
          <a:xfrm rot="5400000" flipH="1">
            <a:off x="8319832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3" name="Line 477"/>
          <p:cNvSpPr>
            <a:spLocks noChangeShapeType="1"/>
          </p:cNvSpPr>
          <p:nvPr/>
        </p:nvSpPr>
        <p:spPr bwMode="auto">
          <a:xfrm rot="5400000" flipH="1">
            <a:off x="8319832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4" name="Line 479"/>
          <p:cNvSpPr>
            <a:spLocks noChangeShapeType="1"/>
          </p:cNvSpPr>
          <p:nvPr/>
        </p:nvSpPr>
        <p:spPr bwMode="auto">
          <a:xfrm rot="5400000" flipH="1">
            <a:off x="8046585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5" name="Line 480"/>
          <p:cNvSpPr>
            <a:spLocks noChangeShapeType="1"/>
          </p:cNvSpPr>
          <p:nvPr/>
        </p:nvSpPr>
        <p:spPr bwMode="auto">
          <a:xfrm rot="5400000" flipH="1">
            <a:off x="8045337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6" name="Line 481"/>
          <p:cNvSpPr>
            <a:spLocks noChangeShapeType="1"/>
          </p:cNvSpPr>
          <p:nvPr/>
        </p:nvSpPr>
        <p:spPr bwMode="auto">
          <a:xfrm rot="5400000" flipH="1">
            <a:off x="8045337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7" name="Line 482"/>
          <p:cNvSpPr>
            <a:spLocks noChangeShapeType="1"/>
          </p:cNvSpPr>
          <p:nvPr/>
        </p:nvSpPr>
        <p:spPr bwMode="auto">
          <a:xfrm rot="5400000" flipH="1">
            <a:off x="8045337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8" name="Line 483"/>
          <p:cNvSpPr>
            <a:spLocks noChangeShapeType="1"/>
          </p:cNvSpPr>
          <p:nvPr/>
        </p:nvSpPr>
        <p:spPr bwMode="auto">
          <a:xfrm rot="5400000" flipH="1">
            <a:off x="8045337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9" name="Line 485"/>
          <p:cNvSpPr>
            <a:spLocks noChangeShapeType="1"/>
          </p:cNvSpPr>
          <p:nvPr/>
        </p:nvSpPr>
        <p:spPr bwMode="auto">
          <a:xfrm rot="5400000" flipH="1">
            <a:off x="7770843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0" name="Line 486"/>
          <p:cNvSpPr>
            <a:spLocks noChangeShapeType="1"/>
          </p:cNvSpPr>
          <p:nvPr/>
        </p:nvSpPr>
        <p:spPr bwMode="auto">
          <a:xfrm rot="5400000" flipH="1">
            <a:off x="7769595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" name="Line 487"/>
          <p:cNvSpPr>
            <a:spLocks noChangeShapeType="1"/>
          </p:cNvSpPr>
          <p:nvPr/>
        </p:nvSpPr>
        <p:spPr bwMode="auto">
          <a:xfrm rot="5400000" flipH="1">
            <a:off x="7769595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2" name="Line 488"/>
          <p:cNvSpPr>
            <a:spLocks noChangeShapeType="1"/>
          </p:cNvSpPr>
          <p:nvPr/>
        </p:nvSpPr>
        <p:spPr bwMode="auto">
          <a:xfrm rot="5400000" flipH="1">
            <a:off x="7769595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3" name="Line 489"/>
          <p:cNvSpPr>
            <a:spLocks noChangeShapeType="1"/>
          </p:cNvSpPr>
          <p:nvPr/>
        </p:nvSpPr>
        <p:spPr bwMode="auto">
          <a:xfrm rot="5400000" flipH="1">
            <a:off x="7769595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4" name="Line 491"/>
          <p:cNvSpPr>
            <a:spLocks noChangeShapeType="1"/>
          </p:cNvSpPr>
          <p:nvPr/>
        </p:nvSpPr>
        <p:spPr bwMode="auto">
          <a:xfrm rot="5400000" flipH="1">
            <a:off x="7495100" y="2577423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5" name="Line 492"/>
          <p:cNvSpPr>
            <a:spLocks noChangeShapeType="1"/>
          </p:cNvSpPr>
          <p:nvPr/>
        </p:nvSpPr>
        <p:spPr bwMode="auto">
          <a:xfrm rot="5400000" flipH="1">
            <a:off x="7493852" y="229909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6" name="Line 493"/>
          <p:cNvSpPr>
            <a:spLocks noChangeShapeType="1"/>
          </p:cNvSpPr>
          <p:nvPr/>
        </p:nvSpPr>
        <p:spPr bwMode="auto">
          <a:xfrm rot="5400000" flipH="1">
            <a:off x="7493852" y="2020772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7" name="Line 494"/>
          <p:cNvSpPr>
            <a:spLocks noChangeShapeType="1"/>
          </p:cNvSpPr>
          <p:nvPr/>
        </p:nvSpPr>
        <p:spPr bwMode="auto">
          <a:xfrm rot="5400000" flipH="1">
            <a:off x="7493852" y="1742446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8" name="Line 495"/>
          <p:cNvSpPr>
            <a:spLocks noChangeShapeType="1"/>
          </p:cNvSpPr>
          <p:nvPr/>
        </p:nvSpPr>
        <p:spPr bwMode="auto">
          <a:xfrm rot="5400000" flipH="1">
            <a:off x="7493852" y="1462867"/>
            <a:ext cx="184297" cy="0"/>
          </a:xfrm>
          <a:prstGeom prst="line">
            <a:avLst/>
          </a:prstGeom>
          <a:noFill/>
          <a:ln w="28575" cap="sq">
            <a:solidFill>
              <a:srgbClr val="FF5050"/>
            </a:solidFill>
            <a:miter lim="800000"/>
            <a:headEnd type="triangle" w="sm" len="sm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Granularity of Parallelism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FOR j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A[</a:t>
            </a:r>
            <a:r>
              <a:rPr lang="en-US" sz="1600" b="1" dirty="0" err="1" smtClean="0">
                <a:latin typeface="Courier New" pitchFamily="49" charset="0"/>
              </a:rPr>
              <a:t>i,j</a:t>
            </a:r>
            <a:r>
              <a:rPr lang="en-US" sz="1600" b="1" dirty="0" smtClean="0">
                <a:latin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</a:rPr>
              <a:t>i,j</a:t>
            </a:r>
            <a:r>
              <a:rPr lang="en-US" sz="1600" b="1" dirty="0" smtClean="0">
                <a:latin typeface="Courier New" pitchFamily="49" charset="0"/>
              </a:rPr>
              <a:t>] + A[i-1,j];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Gets transformed into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Barrier();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FOR j = 1+ </a:t>
            </a:r>
            <a:r>
              <a:rPr lang="en-US" sz="1600" b="1" dirty="0" err="1" smtClean="0">
                <a:latin typeface="Courier New" pitchFamily="49" charset="0"/>
              </a:rPr>
              <a:t>myPid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 to MIN((myPid+1)*</a:t>
            </a:r>
            <a:r>
              <a:rPr lang="en-US" sz="1600" b="1" dirty="0" err="1" smtClean="0">
                <a:latin typeface="Courier New" pitchFamily="49" charset="0"/>
              </a:rPr>
              <a:t>Iters</a:t>
            </a:r>
            <a:r>
              <a:rPr lang="en-US" sz="1600" b="1" dirty="0" smtClean="0">
                <a:latin typeface="Courier New" pitchFamily="49" charset="0"/>
              </a:rPr>
              <a:t>, n-1)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 A[</a:t>
            </a:r>
            <a:r>
              <a:rPr lang="en-US" sz="1600" b="1" dirty="0" err="1" smtClean="0">
                <a:latin typeface="Courier New" pitchFamily="49" charset="0"/>
              </a:rPr>
              <a:t>i,j</a:t>
            </a:r>
            <a:r>
              <a:rPr lang="en-US" sz="1600" b="1" dirty="0" smtClean="0">
                <a:latin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</a:rPr>
              <a:t>i,j</a:t>
            </a:r>
            <a:r>
              <a:rPr lang="en-US" sz="1600" b="1" dirty="0" smtClean="0">
                <a:latin typeface="Courier New" pitchFamily="49" charset="0"/>
              </a:rPr>
              <a:t>] + A[i-1,j];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Barrier();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Inner loop parallelism can be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Startup and teardown overhead of parallel regions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Lot of 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even lead to slowdowns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6546850" y="1420813"/>
            <a:ext cx="2235200" cy="2228850"/>
            <a:chOff x="4124" y="895"/>
            <a:chExt cx="1408" cy="14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50" y="1129"/>
              <a:ext cx="1182" cy="1170"/>
              <a:chOff x="3624" y="904"/>
              <a:chExt cx="1182" cy="1170"/>
            </a:xfrm>
          </p:grpSpPr>
          <p:sp>
            <p:nvSpPr>
              <p:cNvPr id="62512" name="Rectangle 5"/>
              <p:cNvSpPr>
                <a:spLocks noChangeArrowheads="1"/>
              </p:cNvSpPr>
              <p:nvPr/>
            </p:nvSpPr>
            <p:spPr bwMode="auto">
              <a:xfrm>
                <a:off x="3661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3" name="Rectangle 6"/>
              <p:cNvSpPr>
                <a:spLocks noChangeArrowheads="1"/>
              </p:cNvSpPr>
              <p:nvPr/>
            </p:nvSpPr>
            <p:spPr bwMode="auto">
              <a:xfrm>
                <a:off x="3884" y="941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4" name="Rectangle 7"/>
              <p:cNvSpPr>
                <a:spLocks noChangeArrowheads="1"/>
              </p:cNvSpPr>
              <p:nvPr/>
            </p:nvSpPr>
            <p:spPr bwMode="auto">
              <a:xfrm>
                <a:off x="4106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5" name="Rectangle 8"/>
              <p:cNvSpPr>
                <a:spLocks noChangeArrowheads="1"/>
              </p:cNvSpPr>
              <p:nvPr/>
            </p:nvSpPr>
            <p:spPr bwMode="auto">
              <a:xfrm>
                <a:off x="4329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6" name="Rectangle 9"/>
              <p:cNvSpPr>
                <a:spLocks noChangeArrowheads="1"/>
              </p:cNvSpPr>
              <p:nvPr/>
            </p:nvSpPr>
            <p:spPr bwMode="auto">
              <a:xfrm>
                <a:off x="4552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7" name="Rectangle 10"/>
              <p:cNvSpPr>
                <a:spLocks noChangeArrowheads="1"/>
              </p:cNvSpPr>
              <p:nvPr/>
            </p:nvSpPr>
            <p:spPr bwMode="auto">
              <a:xfrm>
                <a:off x="3661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8" name="Rectangle 11"/>
              <p:cNvSpPr>
                <a:spLocks noChangeArrowheads="1"/>
              </p:cNvSpPr>
              <p:nvPr/>
            </p:nvSpPr>
            <p:spPr bwMode="auto">
              <a:xfrm>
                <a:off x="3884" y="1162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9" name="Rectangle 12"/>
              <p:cNvSpPr>
                <a:spLocks noChangeArrowheads="1"/>
              </p:cNvSpPr>
              <p:nvPr/>
            </p:nvSpPr>
            <p:spPr bwMode="auto">
              <a:xfrm>
                <a:off x="4106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0" name="Rectangle 13"/>
              <p:cNvSpPr>
                <a:spLocks noChangeArrowheads="1"/>
              </p:cNvSpPr>
              <p:nvPr/>
            </p:nvSpPr>
            <p:spPr bwMode="auto">
              <a:xfrm>
                <a:off x="4329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1" name="Rectangle 14"/>
              <p:cNvSpPr>
                <a:spLocks noChangeArrowheads="1"/>
              </p:cNvSpPr>
              <p:nvPr/>
            </p:nvSpPr>
            <p:spPr bwMode="auto">
              <a:xfrm>
                <a:off x="4552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2" name="Rectangle 15"/>
              <p:cNvSpPr>
                <a:spLocks noChangeArrowheads="1"/>
              </p:cNvSpPr>
              <p:nvPr/>
            </p:nvSpPr>
            <p:spPr bwMode="auto">
              <a:xfrm>
                <a:off x="3661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3" name="Rectangle 16"/>
              <p:cNvSpPr>
                <a:spLocks noChangeArrowheads="1"/>
              </p:cNvSpPr>
              <p:nvPr/>
            </p:nvSpPr>
            <p:spPr bwMode="auto">
              <a:xfrm>
                <a:off x="3884" y="1382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4" name="Rectangle 17"/>
              <p:cNvSpPr>
                <a:spLocks noChangeArrowheads="1"/>
              </p:cNvSpPr>
              <p:nvPr/>
            </p:nvSpPr>
            <p:spPr bwMode="auto">
              <a:xfrm>
                <a:off x="4106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5" name="Rectangle 18"/>
              <p:cNvSpPr>
                <a:spLocks noChangeArrowheads="1"/>
              </p:cNvSpPr>
              <p:nvPr/>
            </p:nvSpPr>
            <p:spPr bwMode="auto">
              <a:xfrm>
                <a:off x="4329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6" name="Rectangle 19"/>
              <p:cNvSpPr>
                <a:spLocks noChangeArrowheads="1"/>
              </p:cNvSpPr>
              <p:nvPr/>
            </p:nvSpPr>
            <p:spPr bwMode="auto">
              <a:xfrm>
                <a:off x="4552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7" name="Rectangle 20"/>
              <p:cNvSpPr>
                <a:spLocks noChangeArrowheads="1"/>
              </p:cNvSpPr>
              <p:nvPr/>
            </p:nvSpPr>
            <p:spPr bwMode="auto">
              <a:xfrm>
                <a:off x="3661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8" name="Rectangle 21"/>
              <p:cNvSpPr>
                <a:spLocks noChangeArrowheads="1"/>
              </p:cNvSpPr>
              <p:nvPr/>
            </p:nvSpPr>
            <p:spPr bwMode="auto">
              <a:xfrm>
                <a:off x="3884" y="1603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9" name="Rectangle 22"/>
              <p:cNvSpPr>
                <a:spLocks noChangeArrowheads="1"/>
              </p:cNvSpPr>
              <p:nvPr/>
            </p:nvSpPr>
            <p:spPr bwMode="auto">
              <a:xfrm>
                <a:off x="4106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0" name="Rectangle 23"/>
              <p:cNvSpPr>
                <a:spLocks noChangeArrowheads="1"/>
              </p:cNvSpPr>
              <p:nvPr/>
            </p:nvSpPr>
            <p:spPr bwMode="auto">
              <a:xfrm>
                <a:off x="4329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1" name="Rectangle 24"/>
              <p:cNvSpPr>
                <a:spLocks noChangeArrowheads="1"/>
              </p:cNvSpPr>
              <p:nvPr/>
            </p:nvSpPr>
            <p:spPr bwMode="auto">
              <a:xfrm>
                <a:off x="4552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2" name="Rectangle 25"/>
              <p:cNvSpPr>
                <a:spLocks noChangeArrowheads="1"/>
              </p:cNvSpPr>
              <p:nvPr/>
            </p:nvSpPr>
            <p:spPr bwMode="auto">
              <a:xfrm>
                <a:off x="3661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3" name="Rectangle 26"/>
              <p:cNvSpPr>
                <a:spLocks noChangeArrowheads="1"/>
              </p:cNvSpPr>
              <p:nvPr/>
            </p:nvSpPr>
            <p:spPr bwMode="auto">
              <a:xfrm>
                <a:off x="3884" y="1823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4" name="Rectangle 27"/>
              <p:cNvSpPr>
                <a:spLocks noChangeArrowheads="1"/>
              </p:cNvSpPr>
              <p:nvPr/>
            </p:nvSpPr>
            <p:spPr bwMode="auto">
              <a:xfrm>
                <a:off x="4106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5" name="Rectangle 28"/>
              <p:cNvSpPr>
                <a:spLocks noChangeArrowheads="1"/>
              </p:cNvSpPr>
              <p:nvPr/>
            </p:nvSpPr>
            <p:spPr bwMode="auto">
              <a:xfrm>
                <a:off x="4329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6" name="Rectangle 29"/>
              <p:cNvSpPr>
                <a:spLocks noChangeArrowheads="1"/>
              </p:cNvSpPr>
              <p:nvPr/>
            </p:nvSpPr>
            <p:spPr bwMode="auto">
              <a:xfrm>
                <a:off x="4552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7" name="Oval 30"/>
              <p:cNvSpPr>
                <a:spLocks noChangeArrowheads="1"/>
              </p:cNvSpPr>
              <p:nvPr/>
            </p:nvSpPr>
            <p:spPr bwMode="auto">
              <a:xfrm>
                <a:off x="3624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8" name="Oval 31"/>
              <p:cNvSpPr>
                <a:spLocks noChangeArrowheads="1"/>
              </p:cNvSpPr>
              <p:nvPr/>
            </p:nvSpPr>
            <p:spPr bwMode="auto">
              <a:xfrm>
                <a:off x="3846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9" name="Oval 32"/>
              <p:cNvSpPr>
                <a:spLocks noChangeArrowheads="1"/>
              </p:cNvSpPr>
              <p:nvPr/>
            </p:nvSpPr>
            <p:spPr bwMode="auto">
              <a:xfrm>
                <a:off x="4068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0" name="Oval 33"/>
              <p:cNvSpPr>
                <a:spLocks noChangeArrowheads="1"/>
              </p:cNvSpPr>
              <p:nvPr/>
            </p:nvSpPr>
            <p:spPr bwMode="auto">
              <a:xfrm>
                <a:off x="4290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1" name="Oval 34"/>
              <p:cNvSpPr>
                <a:spLocks noChangeArrowheads="1"/>
              </p:cNvSpPr>
              <p:nvPr/>
            </p:nvSpPr>
            <p:spPr bwMode="auto">
              <a:xfrm>
                <a:off x="4513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2" name="Oval 35"/>
              <p:cNvSpPr>
                <a:spLocks noChangeArrowheads="1"/>
              </p:cNvSpPr>
              <p:nvPr/>
            </p:nvSpPr>
            <p:spPr bwMode="auto">
              <a:xfrm>
                <a:off x="4735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3" name="Oval 36"/>
              <p:cNvSpPr>
                <a:spLocks noChangeArrowheads="1"/>
              </p:cNvSpPr>
              <p:nvPr/>
            </p:nvSpPr>
            <p:spPr bwMode="auto">
              <a:xfrm>
                <a:off x="3624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4" name="Oval 37"/>
              <p:cNvSpPr>
                <a:spLocks noChangeArrowheads="1"/>
              </p:cNvSpPr>
              <p:nvPr/>
            </p:nvSpPr>
            <p:spPr bwMode="auto">
              <a:xfrm>
                <a:off x="3846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5" name="Oval 38"/>
              <p:cNvSpPr>
                <a:spLocks noChangeArrowheads="1"/>
              </p:cNvSpPr>
              <p:nvPr/>
            </p:nvSpPr>
            <p:spPr bwMode="auto">
              <a:xfrm>
                <a:off x="4068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6" name="Oval 39"/>
              <p:cNvSpPr>
                <a:spLocks noChangeArrowheads="1"/>
              </p:cNvSpPr>
              <p:nvPr/>
            </p:nvSpPr>
            <p:spPr bwMode="auto">
              <a:xfrm>
                <a:off x="4290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7" name="Oval 40"/>
              <p:cNvSpPr>
                <a:spLocks noChangeArrowheads="1"/>
              </p:cNvSpPr>
              <p:nvPr/>
            </p:nvSpPr>
            <p:spPr bwMode="auto">
              <a:xfrm>
                <a:off x="4513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8" name="Oval 41"/>
              <p:cNvSpPr>
                <a:spLocks noChangeArrowheads="1"/>
              </p:cNvSpPr>
              <p:nvPr/>
            </p:nvSpPr>
            <p:spPr bwMode="auto">
              <a:xfrm>
                <a:off x="4735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9" name="Oval 42"/>
              <p:cNvSpPr>
                <a:spLocks noChangeArrowheads="1"/>
              </p:cNvSpPr>
              <p:nvPr/>
            </p:nvSpPr>
            <p:spPr bwMode="auto">
              <a:xfrm>
                <a:off x="3624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0" name="Oval 43"/>
              <p:cNvSpPr>
                <a:spLocks noChangeArrowheads="1"/>
              </p:cNvSpPr>
              <p:nvPr/>
            </p:nvSpPr>
            <p:spPr bwMode="auto">
              <a:xfrm>
                <a:off x="3846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1" name="Oval 44"/>
              <p:cNvSpPr>
                <a:spLocks noChangeArrowheads="1"/>
              </p:cNvSpPr>
              <p:nvPr/>
            </p:nvSpPr>
            <p:spPr bwMode="auto">
              <a:xfrm>
                <a:off x="4068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2" name="Oval 45"/>
              <p:cNvSpPr>
                <a:spLocks noChangeArrowheads="1"/>
              </p:cNvSpPr>
              <p:nvPr/>
            </p:nvSpPr>
            <p:spPr bwMode="auto">
              <a:xfrm>
                <a:off x="4290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3" name="Oval 46"/>
              <p:cNvSpPr>
                <a:spLocks noChangeArrowheads="1"/>
              </p:cNvSpPr>
              <p:nvPr/>
            </p:nvSpPr>
            <p:spPr bwMode="auto">
              <a:xfrm>
                <a:off x="4513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4" name="Oval 47"/>
              <p:cNvSpPr>
                <a:spLocks noChangeArrowheads="1"/>
              </p:cNvSpPr>
              <p:nvPr/>
            </p:nvSpPr>
            <p:spPr bwMode="auto">
              <a:xfrm>
                <a:off x="4735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5" name="Oval 48"/>
              <p:cNvSpPr>
                <a:spLocks noChangeArrowheads="1"/>
              </p:cNvSpPr>
              <p:nvPr/>
            </p:nvSpPr>
            <p:spPr bwMode="auto">
              <a:xfrm>
                <a:off x="3624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6" name="Oval 49"/>
              <p:cNvSpPr>
                <a:spLocks noChangeArrowheads="1"/>
              </p:cNvSpPr>
              <p:nvPr/>
            </p:nvSpPr>
            <p:spPr bwMode="auto">
              <a:xfrm>
                <a:off x="3846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7" name="Oval 50"/>
              <p:cNvSpPr>
                <a:spLocks noChangeArrowheads="1"/>
              </p:cNvSpPr>
              <p:nvPr/>
            </p:nvSpPr>
            <p:spPr bwMode="auto">
              <a:xfrm>
                <a:off x="4068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8" name="Oval 51"/>
              <p:cNvSpPr>
                <a:spLocks noChangeArrowheads="1"/>
              </p:cNvSpPr>
              <p:nvPr/>
            </p:nvSpPr>
            <p:spPr bwMode="auto">
              <a:xfrm>
                <a:off x="4290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9" name="Oval 52"/>
              <p:cNvSpPr>
                <a:spLocks noChangeArrowheads="1"/>
              </p:cNvSpPr>
              <p:nvPr/>
            </p:nvSpPr>
            <p:spPr bwMode="auto">
              <a:xfrm>
                <a:off x="4513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0" name="Oval 53"/>
              <p:cNvSpPr>
                <a:spLocks noChangeArrowheads="1"/>
              </p:cNvSpPr>
              <p:nvPr/>
            </p:nvSpPr>
            <p:spPr bwMode="auto">
              <a:xfrm>
                <a:off x="4735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1" name="Oval 54"/>
              <p:cNvSpPr>
                <a:spLocks noChangeArrowheads="1"/>
              </p:cNvSpPr>
              <p:nvPr/>
            </p:nvSpPr>
            <p:spPr bwMode="auto">
              <a:xfrm>
                <a:off x="3624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2" name="Oval 55"/>
              <p:cNvSpPr>
                <a:spLocks noChangeArrowheads="1"/>
              </p:cNvSpPr>
              <p:nvPr/>
            </p:nvSpPr>
            <p:spPr bwMode="auto">
              <a:xfrm>
                <a:off x="3846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3" name="Oval 56"/>
              <p:cNvSpPr>
                <a:spLocks noChangeArrowheads="1"/>
              </p:cNvSpPr>
              <p:nvPr/>
            </p:nvSpPr>
            <p:spPr bwMode="auto">
              <a:xfrm>
                <a:off x="4068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4" name="Oval 57"/>
              <p:cNvSpPr>
                <a:spLocks noChangeArrowheads="1"/>
              </p:cNvSpPr>
              <p:nvPr/>
            </p:nvSpPr>
            <p:spPr bwMode="auto">
              <a:xfrm>
                <a:off x="4290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5" name="Oval 58"/>
              <p:cNvSpPr>
                <a:spLocks noChangeArrowheads="1"/>
              </p:cNvSpPr>
              <p:nvPr/>
            </p:nvSpPr>
            <p:spPr bwMode="auto">
              <a:xfrm>
                <a:off x="4513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6" name="Oval 59"/>
              <p:cNvSpPr>
                <a:spLocks noChangeArrowheads="1"/>
              </p:cNvSpPr>
              <p:nvPr/>
            </p:nvSpPr>
            <p:spPr bwMode="auto">
              <a:xfrm>
                <a:off x="4735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" name="Oval 60"/>
              <p:cNvSpPr>
                <a:spLocks noChangeArrowheads="1"/>
              </p:cNvSpPr>
              <p:nvPr/>
            </p:nvSpPr>
            <p:spPr bwMode="auto">
              <a:xfrm>
                <a:off x="3624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8" name="Oval 61"/>
              <p:cNvSpPr>
                <a:spLocks noChangeArrowheads="1"/>
              </p:cNvSpPr>
              <p:nvPr/>
            </p:nvSpPr>
            <p:spPr bwMode="auto">
              <a:xfrm>
                <a:off x="3846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9" name="Oval 62"/>
              <p:cNvSpPr>
                <a:spLocks noChangeArrowheads="1"/>
              </p:cNvSpPr>
              <p:nvPr/>
            </p:nvSpPr>
            <p:spPr bwMode="auto">
              <a:xfrm>
                <a:off x="4068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0" name="Oval 63"/>
              <p:cNvSpPr>
                <a:spLocks noChangeArrowheads="1"/>
              </p:cNvSpPr>
              <p:nvPr/>
            </p:nvSpPr>
            <p:spPr bwMode="auto">
              <a:xfrm>
                <a:off x="4290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1" name="Oval 64"/>
              <p:cNvSpPr>
                <a:spLocks noChangeArrowheads="1"/>
              </p:cNvSpPr>
              <p:nvPr/>
            </p:nvSpPr>
            <p:spPr bwMode="auto">
              <a:xfrm>
                <a:off x="4513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2" name="Oval 65"/>
              <p:cNvSpPr>
                <a:spLocks noChangeArrowheads="1"/>
              </p:cNvSpPr>
              <p:nvPr/>
            </p:nvSpPr>
            <p:spPr bwMode="auto">
              <a:xfrm>
                <a:off x="4735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71" name="Line 66"/>
            <p:cNvSpPr>
              <a:spLocks noChangeShapeType="1"/>
            </p:cNvSpPr>
            <p:nvPr/>
          </p:nvSpPr>
          <p:spPr bwMode="auto">
            <a:xfrm>
              <a:off x="4416" y="1017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2" name="Text Box 67"/>
            <p:cNvSpPr txBox="1">
              <a:spLocks noChangeArrowheads="1"/>
            </p:cNvSpPr>
            <p:nvPr/>
          </p:nvSpPr>
          <p:spPr bwMode="auto">
            <a:xfrm>
              <a:off x="4820" y="895"/>
              <a:ext cx="208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2473" name="Line 68"/>
            <p:cNvSpPr>
              <a:spLocks noChangeShapeType="1"/>
            </p:cNvSpPr>
            <p:nvPr/>
          </p:nvSpPr>
          <p:spPr bwMode="auto">
            <a:xfrm rot="5400000">
              <a:off x="4027" y="1372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106"/>
            <p:cNvGrpSpPr>
              <a:grpSpLocks/>
            </p:cNvGrpSpPr>
            <p:nvPr/>
          </p:nvGrpSpPr>
          <p:grpSpPr bwMode="auto">
            <a:xfrm rot="-5400000">
              <a:off x="4426" y="1158"/>
              <a:ext cx="1036" cy="1104"/>
              <a:chOff x="3696" y="939"/>
              <a:chExt cx="1036" cy="1104"/>
            </a:xfrm>
          </p:grpSpPr>
          <p:grpSp>
            <p:nvGrpSpPr>
              <p:cNvPr id="5" name="Group 107"/>
              <p:cNvGrpSpPr>
                <a:grpSpLocks/>
              </p:cNvGrpSpPr>
              <p:nvPr/>
            </p:nvGrpSpPr>
            <p:grpSpPr bwMode="auto">
              <a:xfrm>
                <a:off x="3696" y="939"/>
                <a:ext cx="1036" cy="1"/>
                <a:chOff x="3696" y="939"/>
                <a:chExt cx="1036" cy="1"/>
              </a:xfrm>
            </p:grpSpPr>
            <p:sp>
              <p:nvSpPr>
                <p:cNvPr id="62507" name="Line 108"/>
                <p:cNvSpPr>
                  <a:spLocks noChangeShapeType="1"/>
                </p:cNvSpPr>
                <p:nvPr/>
              </p:nvSpPr>
              <p:spPr bwMode="auto">
                <a:xfrm>
                  <a:off x="3696" y="939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8" name="Line 109"/>
                <p:cNvSpPr>
                  <a:spLocks noChangeShapeType="1"/>
                </p:cNvSpPr>
                <p:nvPr/>
              </p:nvSpPr>
              <p:spPr bwMode="auto">
                <a:xfrm>
                  <a:off x="3918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9" name="Line 110"/>
                <p:cNvSpPr>
                  <a:spLocks noChangeShapeType="1"/>
                </p:cNvSpPr>
                <p:nvPr/>
              </p:nvSpPr>
              <p:spPr bwMode="auto">
                <a:xfrm>
                  <a:off x="4140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10" name="Line 111"/>
                <p:cNvSpPr>
                  <a:spLocks noChangeShapeType="1"/>
                </p:cNvSpPr>
                <p:nvPr/>
              </p:nvSpPr>
              <p:spPr bwMode="auto">
                <a:xfrm>
                  <a:off x="4362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11" name="Line 112"/>
                <p:cNvSpPr>
                  <a:spLocks noChangeShapeType="1"/>
                </p:cNvSpPr>
                <p:nvPr/>
              </p:nvSpPr>
              <p:spPr bwMode="auto">
                <a:xfrm>
                  <a:off x="4585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3"/>
              <p:cNvGrpSpPr>
                <a:grpSpLocks/>
              </p:cNvGrpSpPr>
              <p:nvPr/>
            </p:nvGrpSpPr>
            <p:grpSpPr bwMode="auto">
              <a:xfrm>
                <a:off x="3696" y="1159"/>
                <a:ext cx="1036" cy="1"/>
                <a:chOff x="3697" y="1033"/>
                <a:chExt cx="1036" cy="1"/>
              </a:xfrm>
            </p:grpSpPr>
            <p:sp>
              <p:nvSpPr>
                <p:cNvPr id="62502" name="Line 114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3" name="Line 115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4" name="Line 116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5" name="Line 117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6" name="Line 118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19"/>
              <p:cNvGrpSpPr>
                <a:grpSpLocks/>
              </p:cNvGrpSpPr>
              <p:nvPr/>
            </p:nvGrpSpPr>
            <p:grpSpPr bwMode="auto">
              <a:xfrm>
                <a:off x="3696" y="1380"/>
                <a:ext cx="1036" cy="1"/>
                <a:chOff x="3697" y="1033"/>
                <a:chExt cx="1036" cy="1"/>
              </a:xfrm>
            </p:grpSpPr>
            <p:sp>
              <p:nvSpPr>
                <p:cNvPr id="62497" name="Line 120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8" name="Line 121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9" name="Line 122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0" name="Line 123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1" name="Line 124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25"/>
              <p:cNvGrpSpPr>
                <a:grpSpLocks/>
              </p:cNvGrpSpPr>
              <p:nvPr/>
            </p:nvGrpSpPr>
            <p:grpSpPr bwMode="auto">
              <a:xfrm>
                <a:off x="3696" y="1600"/>
                <a:ext cx="1036" cy="1"/>
                <a:chOff x="3697" y="1033"/>
                <a:chExt cx="1036" cy="1"/>
              </a:xfrm>
            </p:grpSpPr>
            <p:sp>
              <p:nvSpPr>
                <p:cNvPr id="62492" name="Line 126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3" name="Line 127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4" name="Line 128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5" name="Line 129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6" name="Line 130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31"/>
              <p:cNvGrpSpPr>
                <a:grpSpLocks/>
              </p:cNvGrpSpPr>
              <p:nvPr/>
            </p:nvGrpSpPr>
            <p:grpSpPr bwMode="auto">
              <a:xfrm>
                <a:off x="3696" y="1821"/>
                <a:ext cx="1036" cy="1"/>
                <a:chOff x="3697" y="1033"/>
                <a:chExt cx="1036" cy="1"/>
              </a:xfrm>
            </p:grpSpPr>
            <p:sp>
              <p:nvSpPr>
                <p:cNvPr id="62487" name="Line 132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8" name="Line 133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9" name="Line 134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0" name="Line 135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91" name="Line 136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7"/>
              <p:cNvGrpSpPr>
                <a:grpSpLocks/>
              </p:cNvGrpSpPr>
              <p:nvPr/>
            </p:nvGrpSpPr>
            <p:grpSpPr bwMode="auto">
              <a:xfrm>
                <a:off x="3696" y="2042"/>
                <a:ext cx="1036" cy="1"/>
                <a:chOff x="3697" y="1033"/>
                <a:chExt cx="1036" cy="1"/>
              </a:xfrm>
            </p:grpSpPr>
            <p:sp>
              <p:nvSpPr>
                <p:cNvPr id="62482" name="Line 138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3" name="Line 139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4" name="Line 140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5" name="Line 141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486" name="Line 142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triangle" w="sm" len="sm"/>
                  <a:tailEnd type="non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2475" name="Text Box 143"/>
            <p:cNvSpPr txBox="1">
              <a:spLocks noChangeArrowheads="1"/>
            </p:cNvSpPr>
            <p:nvPr/>
          </p:nvSpPr>
          <p:spPr bwMode="auto">
            <a:xfrm>
              <a:off x="4124" y="1575"/>
              <a:ext cx="205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3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3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37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Granularity of Parallelism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Inner loop parallelism can be expensive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Solutions</a:t>
            </a:r>
          </a:p>
          <a:p>
            <a:pPr lvl="1" eaLnBrk="1" hangingPunct="1"/>
            <a:r>
              <a:rPr lang="en-US" smtClean="0"/>
              <a:t>Don’t parallelize if the amount of work within the loop is too small</a:t>
            </a:r>
          </a:p>
          <a:p>
            <a:pPr lvl="1" eaLnBrk="1" hangingPunct="1">
              <a:buFontTx/>
              <a:buNone/>
            </a:pPr>
            <a:r>
              <a:rPr lang="en-US" smtClean="0"/>
              <a:t>or</a:t>
            </a:r>
          </a:p>
          <a:p>
            <a:pPr lvl="1" eaLnBrk="1" hangingPunct="1"/>
            <a:r>
              <a:rPr lang="en-US" smtClean="0"/>
              <a:t>Transform into outer-loop parallelism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Outer Loop Parallelism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027113" algn="l"/>
                <a:tab pos="1311275" algn="l"/>
              </a:tabLst>
            </a:pPr>
            <a:r>
              <a:rPr lang="en-US" sz="240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FOR i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FOR j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	A[i,j] = A[i,j] + A[i-1,j];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1027113" algn="l"/>
                <a:tab pos="1311275" algn="l"/>
              </a:tabLst>
            </a:pPr>
            <a:r>
              <a:rPr lang="en-US" sz="2400" smtClean="0"/>
              <a:t>After Loop Transpose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FOR j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FOR i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	A[i,j] = A[i,j] + A[i-1,j];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endParaRPr lang="en-US" sz="2000" smtClean="0"/>
          </a:p>
          <a:p>
            <a:pPr eaLnBrk="1" hangingPunct="1">
              <a:lnSpc>
                <a:spcPct val="90000"/>
              </a:lnSpc>
              <a:tabLst>
                <a:tab pos="1027113" algn="l"/>
                <a:tab pos="1311275" algn="l"/>
              </a:tabLst>
            </a:pPr>
            <a:r>
              <a:rPr lang="en-US" sz="2400" smtClean="0"/>
              <a:t>Get mapped into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Barrier();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FOR j = 1+ myPid*Iters to MIN((myPid+1)*Iters, n-1)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	FOR i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		A[i,j] = A[i,j] + A[i-1,j];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027113" algn="l"/>
                <a:tab pos="1311275" algn="l"/>
              </a:tabLst>
            </a:pPr>
            <a:r>
              <a:rPr lang="en-US" sz="1600" b="1" smtClean="0">
                <a:latin typeface="Courier New" pitchFamily="49" charset="0"/>
              </a:rPr>
              <a:t>	Barrier();</a:t>
            </a:r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6546850" y="1235075"/>
            <a:ext cx="2073275" cy="2017713"/>
            <a:chOff x="4124" y="645"/>
            <a:chExt cx="1408" cy="14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50" y="879"/>
              <a:ext cx="1182" cy="1170"/>
              <a:chOff x="3624" y="904"/>
              <a:chExt cx="1182" cy="1170"/>
            </a:xfrm>
          </p:grpSpPr>
          <p:sp>
            <p:nvSpPr>
              <p:cNvPr id="64664" name="Rectangle 5"/>
              <p:cNvSpPr>
                <a:spLocks noChangeArrowheads="1"/>
              </p:cNvSpPr>
              <p:nvPr/>
            </p:nvSpPr>
            <p:spPr bwMode="auto">
              <a:xfrm>
                <a:off x="3661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65" name="Rectangle 6"/>
              <p:cNvSpPr>
                <a:spLocks noChangeArrowheads="1"/>
              </p:cNvSpPr>
              <p:nvPr/>
            </p:nvSpPr>
            <p:spPr bwMode="auto">
              <a:xfrm>
                <a:off x="3884" y="941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66" name="Rectangle 7"/>
              <p:cNvSpPr>
                <a:spLocks noChangeArrowheads="1"/>
              </p:cNvSpPr>
              <p:nvPr/>
            </p:nvSpPr>
            <p:spPr bwMode="auto">
              <a:xfrm>
                <a:off x="4106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67" name="Rectangle 8"/>
              <p:cNvSpPr>
                <a:spLocks noChangeArrowheads="1"/>
              </p:cNvSpPr>
              <p:nvPr/>
            </p:nvSpPr>
            <p:spPr bwMode="auto">
              <a:xfrm>
                <a:off x="4329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68" name="Rectangle 9"/>
              <p:cNvSpPr>
                <a:spLocks noChangeArrowheads="1"/>
              </p:cNvSpPr>
              <p:nvPr/>
            </p:nvSpPr>
            <p:spPr bwMode="auto">
              <a:xfrm>
                <a:off x="4552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69" name="Rectangle 10"/>
              <p:cNvSpPr>
                <a:spLocks noChangeArrowheads="1"/>
              </p:cNvSpPr>
              <p:nvPr/>
            </p:nvSpPr>
            <p:spPr bwMode="auto">
              <a:xfrm>
                <a:off x="3661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0" name="Rectangle 11"/>
              <p:cNvSpPr>
                <a:spLocks noChangeArrowheads="1"/>
              </p:cNvSpPr>
              <p:nvPr/>
            </p:nvSpPr>
            <p:spPr bwMode="auto">
              <a:xfrm>
                <a:off x="3884" y="1162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1" name="Rectangle 12"/>
              <p:cNvSpPr>
                <a:spLocks noChangeArrowheads="1"/>
              </p:cNvSpPr>
              <p:nvPr/>
            </p:nvSpPr>
            <p:spPr bwMode="auto">
              <a:xfrm>
                <a:off x="4106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2" name="Rectangle 13"/>
              <p:cNvSpPr>
                <a:spLocks noChangeArrowheads="1"/>
              </p:cNvSpPr>
              <p:nvPr/>
            </p:nvSpPr>
            <p:spPr bwMode="auto">
              <a:xfrm>
                <a:off x="4329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3" name="Rectangle 14"/>
              <p:cNvSpPr>
                <a:spLocks noChangeArrowheads="1"/>
              </p:cNvSpPr>
              <p:nvPr/>
            </p:nvSpPr>
            <p:spPr bwMode="auto">
              <a:xfrm>
                <a:off x="4552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4" name="Rectangle 15"/>
              <p:cNvSpPr>
                <a:spLocks noChangeArrowheads="1"/>
              </p:cNvSpPr>
              <p:nvPr/>
            </p:nvSpPr>
            <p:spPr bwMode="auto">
              <a:xfrm>
                <a:off x="3661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5" name="Rectangle 16"/>
              <p:cNvSpPr>
                <a:spLocks noChangeArrowheads="1"/>
              </p:cNvSpPr>
              <p:nvPr/>
            </p:nvSpPr>
            <p:spPr bwMode="auto">
              <a:xfrm>
                <a:off x="3884" y="1382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6" name="Rectangle 17"/>
              <p:cNvSpPr>
                <a:spLocks noChangeArrowheads="1"/>
              </p:cNvSpPr>
              <p:nvPr/>
            </p:nvSpPr>
            <p:spPr bwMode="auto">
              <a:xfrm>
                <a:off x="4106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7" name="Rectangle 18"/>
              <p:cNvSpPr>
                <a:spLocks noChangeArrowheads="1"/>
              </p:cNvSpPr>
              <p:nvPr/>
            </p:nvSpPr>
            <p:spPr bwMode="auto">
              <a:xfrm>
                <a:off x="4329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8" name="Rectangle 19"/>
              <p:cNvSpPr>
                <a:spLocks noChangeArrowheads="1"/>
              </p:cNvSpPr>
              <p:nvPr/>
            </p:nvSpPr>
            <p:spPr bwMode="auto">
              <a:xfrm>
                <a:off x="4552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9" name="Rectangle 20"/>
              <p:cNvSpPr>
                <a:spLocks noChangeArrowheads="1"/>
              </p:cNvSpPr>
              <p:nvPr/>
            </p:nvSpPr>
            <p:spPr bwMode="auto">
              <a:xfrm>
                <a:off x="3661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0" name="Rectangle 21"/>
              <p:cNvSpPr>
                <a:spLocks noChangeArrowheads="1"/>
              </p:cNvSpPr>
              <p:nvPr/>
            </p:nvSpPr>
            <p:spPr bwMode="auto">
              <a:xfrm>
                <a:off x="3884" y="1603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1" name="Rectangle 22"/>
              <p:cNvSpPr>
                <a:spLocks noChangeArrowheads="1"/>
              </p:cNvSpPr>
              <p:nvPr/>
            </p:nvSpPr>
            <p:spPr bwMode="auto">
              <a:xfrm>
                <a:off x="4106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2" name="Rectangle 23"/>
              <p:cNvSpPr>
                <a:spLocks noChangeArrowheads="1"/>
              </p:cNvSpPr>
              <p:nvPr/>
            </p:nvSpPr>
            <p:spPr bwMode="auto">
              <a:xfrm>
                <a:off x="4329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3" name="Rectangle 24"/>
              <p:cNvSpPr>
                <a:spLocks noChangeArrowheads="1"/>
              </p:cNvSpPr>
              <p:nvPr/>
            </p:nvSpPr>
            <p:spPr bwMode="auto">
              <a:xfrm>
                <a:off x="4552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4" name="Rectangle 25"/>
              <p:cNvSpPr>
                <a:spLocks noChangeArrowheads="1"/>
              </p:cNvSpPr>
              <p:nvPr/>
            </p:nvSpPr>
            <p:spPr bwMode="auto">
              <a:xfrm>
                <a:off x="3661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5" name="Rectangle 26"/>
              <p:cNvSpPr>
                <a:spLocks noChangeArrowheads="1"/>
              </p:cNvSpPr>
              <p:nvPr/>
            </p:nvSpPr>
            <p:spPr bwMode="auto">
              <a:xfrm>
                <a:off x="3884" y="1823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6" name="Rectangle 27"/>
              <p:cNvSpPr>
                <a:spLocks noChangeArrowheads="1"/>
              </p:cNvSpPr>
              <p:nvPr/>
            </p:nvSpPr>
            <p:spPr bwMode="auto">
              <a:xfrm>
                <a:off x="4106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7" name="Rectangle 28"/>
              <p:cNvSpPr>
                <a:spLocks noChangeArrowheads="1"/>
              </p:cNvSpPr>
              <p:nvPr/>
            </p:nvSpPr>
            <p:spPr bwMode="auto">
              <a:xfrm>
                <a:off x="4329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8" name="Rectangle 29"/>
              <p:cNvSpPr>
                <a:spLocks noChangeArrowheads="1"/>
              </p:cNvSpPr>
              <p:nvPr/>
            </p:nvSpPr>
            <p:spPr bwMode="auto">
              <a:xfrm>
                <a:off x="4552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9" name="Oval 30"/>
              <p:cNvSpPr>
                <a:spLocks noChangeArrowheads="1"/>
              </p:cNvSpPr>
              <p:nvPr/>
            </p:nvSpPr>
            <p:spPr bwMode="auto">
              <a:xfrm>
                <a:off x="3624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0" name="Oval 31"/>
              <p:cNvSpPr>
                <a:spLocks noChangeArrowheads="1"/>
              </p:cNvSpPr>
              <p:nvPr/>
            </p:nvSpPr>
            <p:spPr bwMode="auto">
              <a:xfrm>
                <a:off x="3846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1" name="Oval 32"/>
              <p:cNvSpPr>
                <a:spLocks noChangeArrowheads="1"/>
              </p:cNvSpPr>
              <p:nvPr/>
            </p:nvSpPr>
            <p:spPr bwMode="auto">
              <a:xfrm>
                <a:off x="4068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2" name="Oval 33"/>
              <p:cNvSpPr>
                <a:spLocks noChangeArrowheads="1"/>
              </p:cNvSpPr>
              <p:nvPr/>
            </p:nvSpPr>
            <p:spPr bwMode="auto">
              <a:xfrm>
                <a:off x="4290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3" name="Oval 34"/>
              <p:cNvSpPr>
                <a:spLocks noChangeArrowheads="1"/>
              </p:cNvSpPr>
              <p:nvPr/>
            </p:nvSpPr>
            <p:spPr bwMode="auto">
              <a:xfrm>
                <a:off x="4513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4" name="Oval 35"/>
              <p:cNvSpPr>
                <a:spLocks noChangeArrowheads="1"/>
              </p:cNvSpPr>
              <p:nvPr/>
            </p:nvSpPr>
            <p:spPr bwMode="auto">
              <a:xfrm>
                <a:off x="4735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5" name="Oval 36"/>
              <p:cNvSpPr>
                <a:spLocks noChangeArrowheads="1"/>
              </p:cNvSpPr>
              <p:nvPr/>
            </p:nvSpPr>
            <p:spPr bwMode="auto">
              <a:xfrm>
                <a:off x="3624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6" name="Oval 37"/>
              <p:cNvSpPr>
                <a:spLocks noChangeArrowheads="1"/>
              </p:cNvSpPr>
              <p:nvPr/>
            </p:nvSpPr>
            <p:spPr bwMode="auto">
              <a:xfrm>
                <a:off x="3846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7" name="Oval 38"/>
              <p:cNvSpPr>
                <a:spLocks noChangeArrowheads="1"/>
              </p:cNvSpPr>
              <p:nvPr/>
            </p:nvSpPr>
            <p:spPr bwMode="auto">
              <a:xfrm>
                <a:off x="4068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8" name="Oval 39"/>
              <p:cNvSpPr>
                <a:spLocks noChangeArrowheads="1"/>
              </p:cNvSpPr>
              <p:nvPr/>
            </p:nvSpPr>
            <p:spPr bwMode="auto">
              <a:xfrm>
                <a:off x="4290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99" name="Oval 40"/>
              <p:cNvSpPr>
                <a:spLocks noChangeArrowheads="1"/>
              </p:cNvSpPr>
              <p:nvPr/>
            </p:nvSpPr>
            <p:spPr bwMode="auto">
              <a:xfrm>
                <a:off x="4513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0" name="Oval 41"/>
              <p:cNvSpPr>
                <a:spLocks noChangeArrowheads="1"/>
              </p:cNvSpPr>
              <p:nvPr/>
            </p:nvSpPr>
            <p:spPr bwMode="auto">
              <a:xfrm>
                <a:off x="4735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1" name="Oval 42"/>
              <p:cNvSpPr>
                <a:spLocks noChangeArrowheads="1"/>
              </p:cNvSpPr>
              <p:nvPr/>
            </p:nvSpPr>
            <p:spPr bwMode="auto">
              <a:xfrm>
                <a:off x="3624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2" name="Oval 43"/>
              <p:cNvSpPr>
                <a:spLocks noChangeArrowheads="1"/>
              </p:cNvSpPr>
              <p:nvPr/>
            </p:nvSpPr>
            <p:spPr bwMode="auto">
              <a:xfrm>
                <a:off x="3846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3" name="Oval 44"/>
              <p:cNvSpPr>
                <a:spLocks noChangeArrowheads="1"/>
              </p:cNvSpPr>
              <p:nvPr/>
            </p:nvSpPr>
            <p:spPr bwMode="auto">
              <a:xfrm>
                <a:off x="4068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4" name="Oval 45"/>
              <p:cNvSpPr>
                <a:spLocks noChangeArrowheads="1"/>
              </p:cNvSpPr>
              <p:nvPr/>
            </p:nvSpPr>
            <p:spPr bwMode="auto">
              <a:xfrm>
                <a:off x="4290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5" name="Oval 46"/>
              <p:cNvSpPr>
                <a:spLocks noChangeArrowheads="1"/>
              </p:cNvSpPr>
              <p:nvPr/>
            </p:nvSpPr>
            <p:spPr bwMode="auto">
              <a:xfrm>
                <a:off x="4513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6" name="Oval 47"/>
              <p:cNvSpPr>
                <a:spLocks noChangeArrowheads="1"/>
              </p:cNvSpPr>
              <p:nvPr/>
            </p:nvSpPr>
            <p:spPr bwMode="auto">
              <a:xfrm>
                <a:off x="4735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7" name="Oval 48"/>
              <p:cNvSpPr>
                <a:spLocks noChangeArrowheads="1"/>
              </p:cNvSpPr>
              <p:nvPr/>
            </p:nvSpPr>
            <p:spPr bwMode="auto">
              <a:xfrm>
                <a:off x="3624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8" name="Oval 49"/>
              <p:cNvSpPr>
                <a:spLocks noChangeArrowheads="1"/>
              </p:cNvSpPr>
              <p:nvPr/>
            </p:nvSpPr>
            <p:spPr bwMode="auto">
              <a:xfrm>
                <a:off x="3846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09" name="Oval 50"/>
              <p:cNvSpPr>
                <a:spLocks noChangeArrowheads="1"/>
              </p:cNvSpPr>
              <p:nvPr/>
            </p:nvSpPr>
            <p:spPr bwMode="auto">
              <a:xfrm>
                <a:off x="4068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0" name="Oval 51"/>
              <p:cNvSpPr>
                <a:spLocks noChangeArrowheads="1"/>
              </p:cNvSpPr>
              <p:nvPr/>
            </p:nvSpPr>
            <p:spPr bwMode="auto">
              <a:xfrm>
                <a:off x="4290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1" name="Oval 52"/>
              <p:cNvSpPr>
                <a:spLocks noChangeArrowheads="1"/>
              </p:cNvSpPr>
              <p:nvPr/>
            </p:nvSpPr>
            <p:spPr bwMode="auto">
              <a:xfrm>
                <a:off x="4513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2" name="Oval 53"/>
              <p:cNvSpPr>
                <a:spLocks noChangeArrowheads="1"/>
              </p:cNvSpPr>
              <p:nvPr/>
            </p:nvSpPr>
            <p:spPr bwMode="auto">
              <a:xfrm>
                <a:off x="4735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3" name="Oval 54"/>
              <p:cNvSpPr>
                <a:spLocks noChangeArrowheads="1"/>
              </p:cNvSpPr>
              <p:nvPr/>
            </p:nvSpPr>
            <p:spPr bwMode="auto">
              <a:xfrm>
                <a:off x="3624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4" name="Oval 55"/>
              <p:cNvSpPr>
                <a:spLocks noChangeArrowheads="1"/>
              </p:cNvSpPr>
              <p:nvPr/>
            </p:nvSpPr>
            <p:spPr bwMode="auto">
              <a:xfrm>
                <a:off x="3846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5" name="Oval 56"/>
              <p:cNvSpPr>
                <a:spLocks noChangeArrowheads="1"/>
              </p:cNvSpPr>
              <p:nvPr/>
            </p:nvSpPr>
            <p:spPr bwMode="auto">
              <a:xfrm>
                <a:off x="4068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6" name="Oval 57"/>
              <p:cNvSpPr>
                <a:spLocks noChangeArrowheads="1"/>
              </p:cNvSpPr>
              <p:nvPr/>
            </p:nvSpPr>
            <p:spPr bwMode="auto">
              <a:xfrm>
                <a:off x="4290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7" name="Oval 58"/>
              <p:cNvSpPr>
                <a:spLocks noChangeArrowheads="1"/>
              </p:cNvSpPr>
              <p:nvPr/>
            </p:nvSpPr>
            <p:spPr bwMode="auto">
              <a:xfrm>
                <a:off x="4513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8" name="Oval 59"/>
              <p:cNvSpPr>
                <a:spLocks noChangeArrowheads="1"/>
              </p:cNvSpPr>
              <p:nvPr/>
            </p:nvSpPr>
            <p:spPr bwMode="auto">
              <a:xfrm>
                <a:off x="4735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19" name="Oval 60"/>
              <p:cNvSpPr>
                <a:spLocks noChangeArrowheads="1"/>
              </p:cNvSpPr>
              <p:nvPr/>
            </p:nvSpPr>
            <p:spPr bwMode="auto">
              <a:xfrm>
                <a:off x="3624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20" name="Oval 61"/>
              <p:cNvSpPr>
                <a:spLocks noChangeArrowheads="1"/>
              </p:cNvSpPr>
              <p:nvPr/>
            </p:nvSpPr>
            <p:spPr bwMode="auto">
              <a:xfrm>
                <a:off x="3846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21" name="Oval 62"/>
              <p:cNvSpPr>
                <a:spLocks noChangeArrowheads="1"/>
              </p:cNvSpPr>
              <p:nvPr/>
            </p:nvSpPr>
            <p:spPr bwMode="auto">
              <a:xfrm>
                <a:off x="4068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22" name="Oval 63"/>
              <p:cNvSpPr>
                <a:spLocks noChangeArrowheads="1"/>
              </p:cNvSpPr>
              <p:nvPr/>
            </p:nvSpPr>
            <p:spPr bwMode="auto">
              <a:xfrm>
                <a:off x="4290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23" name="Oval 64"/>
              <p:cNvSpPr>
                <a:spLocks noChangeArrowheads="1"/>
              </p:cNvSpPr>
              <p:nvPr/>
            </p:nvSpPr>
            <p:spPr bwMode="auto">
              <a:xfrm>
                <a:off x="4513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24" name="Oval 65"/>
              <p:cNvSpPr>
                <a:spLocks noChangeArrowheads="1"/>
              </p:cNvSpPr>
              <p:nvPr/>
            </p:nvSpPr>
            <p:spPr bwMode="auto">
              <a:xfrm>
                <a:off x="4735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623" name="Line 66"/>
            <p:cNvSpPr>
              <a:spLocks noChangeShapeType="1"/>
            </p:cNvSpPr>
            <p:nvPr/>
          </p:nvSpPr>
          <p:spPr bwMode="auto">
            <a:xfrm>
              <a:off x="4416" y="767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624" name="Text Box 67"/>
            <p:cNvSpPr txBox="1">
              <a:spLocks noChangeArrowheads="1"/>
            </p:cNvSpPr>
            <p:nvPr/>
          </p:nvSpPr>
          <p:spPr bwMode="auto">
            <a:xfrm>
              <a:off x="4820" y="645"/>
              <a:ext cx="225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4625" name="Line 68"/>
            <p:cNvSpPr>
              <a:spLocks noChangeShapeType="1"/>
            </p:cNvSpPr>
            <p:nvPr/>
          </p:nvSpPr>
          <p:spPr bwMode="auto">
            <a:xfrm rot="5400000">
              <a:off x="4027" y="1122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426" y="908"/>
              <a:ext cx="1036" cy="1104"/>
              <a:chOff x="3696" y="939"/>
              <a:chExt cx="1036" cy="1104"/>
            </a:xfrm>
          </p:grpSpPr>
          <p:grpSp>
            <p:nvGrpSpPr>
              <p:cNvPr id="5" name="Group 70"/>
              <p:cNvGrpSpPr>
                <a:grpSpLocks/>
              </p:cNvGrpSpPr>
              <p:nvPr/>
            </p:nvGrpSpPr>
            <p:grpSpPr bwMode="auto">
              <a:xfrm>
                <a:off x="3696" y="939"/>
                <a:ext cx="1036" cy="1"/>
                <a:chOff x="3696" y="939"/>
                <a:chExt cx="1036" cy="1"/>
              </a:xfrm>
            </p:grpSpPr>
            <p:sp>
              <p:nvSpPr>
                <p:cNvPr id="64659" name="Line 71"/>
                <p:cNvSpPr>
                  <a:spLocks noChangeShapeType="1"/>
                </p:cNvSpPr>
                <p:nvPr/>
              </p:nvSpPr>
              <p:spPr bwMode="auto">
                <a:xfrm>
                  <a:off x="3696" y="939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60" name="Line 72"/>
                <p:cNvSpPr>
                  <a:spLocks noChangeShapeType="1"/>
                </p:cNvSpPr>
                <p:nvPr/>
              </p:nvSpPr>
              <p:spPr bwMode="auto">
                <a:xfrm>
                  <a:off x="3918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61" name="Line 73"/>
                <p:cNvSpPr>
                  <a:spLocks noChangeShapeType="1"/>
                </p:cNvSpPr>
                <p:nvPr/>
              </p:nvSpPr>
              <p:spPr bwMode="auto">
                <a:xfrm>
                  <a:off x="4140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62" name="Line 74"/>
                <p:cNvSpPr>
                  <a:spLocks noChangeShapeType="1"/>
                </p:cNvSpPr>
                <p:nvPr/>
              </p:nvSpPr>
              <p:spPr bwMode="auto">
                <a:xfrm>
                  <a:off x="4362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63" name="Line 75"/>
                <p:cNvSpPr>
                  <a:spLocks noChangeShapeType="1"/>
                </p:cNvSpPr>
                <p:nvPr/>
              </p:nvSpPr>
              <p:spPr bwMode="auto">
                <a:xfrm>
                  <a:off x="4585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3696" y="1159"/>
                <a:ext cx="1036" cy="1"/>
                <a:chOff x="3697" y="1033"/>
                <a:chExt cx="1036" cy="1"/>
              </a:xfrm>
            </p:grpSpPr>
            <p:sp>
              <p:nvSpPr>
                <p:cNvPr id="64654" name="Line 77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5" name="Line 78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6" name="Line 79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7" name="Line 80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8" name="Line 81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82"/>
              <p:cNvGrpSpPr>
                <a:grpSpLocks/>
              </p:cNvGrpSpPr>
              <p:nvPr/>
            </p:nvGrpSpPr>
            <p:grpSpPr bwMode="auto">
              <a:xfrm>
                <a:off x="3696" y="1380"/>
                <a:ext cx="1036" cy="1"/>
                <a:chOff x="3697" y="1033"/>
                <a:chExt cx="1036" cy="1"/>
              </a:xfrm>
            </p:grpSpPr>
            <p:sp>
              <p:nvSpPr>
                <p:cNvPr id="64649" name="Line 83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0" name="Line 84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1" name="Line 85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2" name="Line 86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53" name="Line 87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88"/>
              <p:cNvGrpSpPr>
                <a:grpSpLocks/>
              </p:cNvGrpSpPr>
              <p:nvPr/>
            </p:nvGrpSpPr>
            <p:grpSpPr bwMode="auto">
              <a:xfrm>
                <a:off x="3696" y="1600"/>
                <a:ext cx="1036" cy="1"/>
                <a:chOff x="3697" y="1033"/>
                <a:chExt cx="1036" cy="1"/>
              </a:xfrm>
            </p:grpSpPr>
            <p:sp>
              <p:nvSpPr>
                <p:cNvPr id="64644" name="Line 89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5" name="Line 90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6" name="Line 91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7" name="Line 92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8" name="Line 93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94"/>
              <p:cNvGrpSpPr>
                <a:grpSpLocks/>
              </p:cNvGrpSpPr>
              <p:nvPr/>
            </p:nvGrpSpPr>
            <p:grpSpPr bwMode="auto">
              <a:xfrm>
                <a:off x="3696" y="1821"/>
                <a:ext cx="1036" cy="1"/>
                <a:chOff x="3697" y="1033"/>
                <a:chExt cx="1036" cy="1"/>
              </a:xfrm>
            </p:grpSpPr>
            <p:sp>
              <p:nvSpPr>
                <p:cNvPr id="64639" name="Line 95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0" name="Line 96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1" name="Line 97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2" name="Line 98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43" name="Line 99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0"/>
              <p:cNvGrpSpPr>
                <a:grpSpLocks/>
              </p:cNvGrpSpPr>
              <p:nvPr/>
            </p:nvGrpSpPr>
            <p:grpSpPr bwMode="auto">
              <a:xfrm>
                <a:off x="3696" y="2042"/>
                <a:ext cx="1036" cy="1"/>
                <a:chOff x="3697" y="1033"/>
                <a:chExt cx="1036" cy="1"/>
              </a:xfrm>
            </p:grpSpPr>
            <p:sp>
              <p:nvSpPr>
                <p:cNvPr id="64634" name="Line 101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35" name="Line 102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36" name="Line 103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37" name="Line 104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638" name="Line 105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4627" name="Text Box 106"/>
            <p:cNvSpPr txBox="1">
              <a:spLocks noChangeArrowheads="1"/>
            </p:cNvSpPr>
            <p:nvPr/>
          </p:nvSpPr>
          <p:spPr bwMode="auto">
            <a:xfrm>
              <a:off x="4124" y="1325"/>
              <a:ext cx="221" cy="3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</p:grpSp>
      <p:grpSp>
        <p:nvGrpSpPr>
          <p:cNvPr id="11" name="Group 210"/>
          <p:cNvGrpSpPr>
            <a:grpSpLocks/>
          </p:cNvGrpSpPr>
          <p:nvPr/>
        </p:nvGrpSpPr>
        <p:grpSpPr bwMode="auto">
          <a:xfrm>
            <a:off x="6540500" y="3373438"/>
            <a:ext cx="2055813" cy="2005012"/>
            <a:chOff x="4120" y="2019"/>
            <a:chExt cx="1408" cy="1404"/>
          </a:xfrm>
        </p:grpSpPr>
        <p:grpSp>
          <p:nvGrpSpPr>
            <p:cNvPr id="12" name="Group 107"/>
            <p:cNvGrpSpPr>
              <a:grpSpLocks/>
            </p:cNvGrpSpPr>
            <p:nvPr/>
          </p:nvGrpSpPr>
          <p:grpSpPr bwMode="auto">
            <a:xfrm>
              <a:off x="4346" y="2253"/>
              <a:ext cx="1182" cy="1170"/>
              <a:chOff x="3624" y="904"/>
              <a:chExt cx="1182" cy="1170"/>
            </a:xfrm>
          </p:grpSpPr>
          <p:sp>
            <p:nvSpPr>
              <p:cNvPr id="64561" name="Rectangle 108"/>
              <p:cNvSpPr>
                <a:spLocks noChangeArrowheads="1"/>
              </p:cNvSpPr>
              <p:nvPr/>
            </p:nvSpPr>
            <p:spPr bwMode="auto">
              <a:xfrm>
                <a:off x="3661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Rectangle 109"/>
              <p:cNvSpPr>
                <a:spLocks noChangeArrowheads="1"/>
              </p:cNvSpPr>
              <p:nvPr/>
            </p:nvSpPr>
            <p:spPr bwMode="auto">
              <a:xfrm>
                <a:off x="3884" y="941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Rectangle 110"/>
              <p:cNvSpPr>
                <a:spLocks noChangeArrowheads="1"/>
              </p:cNvSpPr>
              <p:nvPr/>
            </p:nvSpPr>
            <p:spPr bwMode="auto">
              <a:xfrm>
                <a:off x="4106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Rectangle 111"/>
              <p:cNvSpPr>
                <a:spLocks noChangeArrowheads="1"/>
              </p:cNvSpPr>
              <p:nvPr/>
            </p:nvSpPr>
            <p:spPr bwMode="auto">
              <a:xfrm>
                <a:off x="4329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Rectangle 112"/>
              <p:cNvSpPr>
                <a:spLocks noChangeArrowheads="1"/>
              </p:cNvSpPr>
              <p:nvPr/>
            </p:nvSpPr>
            <p:spPr bwMode="auto">
              <a:xfrm>
                <a:off x="4552" y="941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6" name="Rectangle 113"/>
              <p:cNvSpPr>
                <a:spLocks noChangeArrowheads="1"/>
              </p:cNvSpPr>
              <p:nvPr/>
            </p:nvSpPr>
            <p:spPr bwMode="auto">
              <a:xfrm>
                <a:off x="3661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7" name="Rectangle 114"/>
              <p:cNvSpPr>
                <a:spLocks noChangeArrowheads="1"/>
              </p:cNvSpPr>
              <p:nvPr/>
            </p:nvSpPr>
            <p:spPr bwMode="auto">
              <a:xfrm>
                <a:off x="3884" y="1162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8" name="Rectangle 115"/>
              <p:cNvSpPr>
                <a:spLocks noChangeArrowheads="1"/>
              </p:cNvSpPr>
              <p:nvPr/>
            </p:nvSpPr>
            <p:spPr bwMode="auto">
              <a:xfrm>
                <a:off x="4106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9" name="Rectangle 116"/>
              <p:cNvSpPr>
                <a:spLocks noChangeArrowheads="1"/>
              </p:cNvSpPr>
              <p:nvPr/>
            </p:nvSpPr>
            <p:spPr bwMode="auto">
              <a:xfrm>
                <a:off x="4329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0" name="Rectangle 117"/>
              <p:cNvSpPr>
                <a:spLocks noChangeArrowheads="1"/>
              </p:cNvSpPr>
              <p:nvPr/>
            </p:nvSpPr>
            <p:spPr bwMode="auto">
              <a:xfrm>
                <a:off x="4552" y="1162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1" name="Rectangle 118"/>
              <p:cNvSpPr>
                <a:spLocks noChangeArrowheads="1"/>
              </p:cNvSpPr>
              <p:nvPr/>
            </p:nvSpPr>
            <p:spPr bwMode="auto">
              <a:xfrm>
                <a:off x="3661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2" name="Rectangle 119"/>
              <p:cNvSpPr>
                <a:spLocks noChangeArrowheads="1"/>
              </p:cNvSpPr>
              <p:nvPr/>
            </p:nvSpPr>
            <p:spPr bwMode="auto">
              <a:xfrm>
                <a:off x="3884" y="1382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3" name="Rectangle 120"/>
              <p:cNvSpPr>
                <a:spLocks noChangeArrowheads="1"/>
              </p:cNvSpPr>
              <p:nvPr/>
            </p:nvSpPr>
            <p:spPr bwMode="auto">
              <a:xfrm>
                <a:off x="4106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4" name="Rectangle 121"/>
              <p:cNvSpPr>
                <a:spLocks noChangeArrowheads="1"/>
              </p:cNvSpPr>
              <p:nvPr/>
            </p:nvSpPr>
            <p:spPr bwMode="auto">
              <a:xfrm>
                <a:off x="4329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5" name="Rectangle 122"/>
              <p:cNvSpPr>
                <a:spLocks noChangeArrowheads="1"/>
              </p:cNvSpPr>
              <p:nvPr/>
            </p:nvSpPr>
            <p:spPr bwMode="auto">
              <a:xfrm>
                <a:off x="4552" y="1382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6" name="Rectangle 123"/>
              <p:cNvSpPr>
                <a:spLocks noChangeArrowheads="1"/>
              </p:cNvSpPr>
              <p:nvPr/>
            </p:nvSpPr>
            <p:spPr bwMode="auto">
              <a:xfrm>
                <a:off x="3661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7" name="Rectangle 124"/>
              <p:cNvSpPr>
                <a:spLocks noChangeArrowheads="1"/>
              </p:cNvSpPr>
              <p:nvPr/>
            </p:nvSpPr>
            <p:spPr bwMode="auto">
              <a:xfrm>
                <a:off x="3884" y="1603"/>
                <a:ext cx="22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8" name="Rectangle 125"/>
              <p:cNvSpPr>
                <a:spLocks noChangeArrowheads="1"/>
              </p:cNvSpPr>
              <p:nvPr/>
            </p:nvSpPr>
            <p:spPr bwMode="auto">
              <a:xfrm>
                <a:off x="4106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Rectangle 126"/>
              <p:cNvSpPr>
                <a:spLocks noChangeArrowheads="1"/>
              </p:cNvSpPr>
              <p:nvPr/>
            </p:nvSpPr>
            <p:spPr bwMode="auto">
              <a:xfrm>
                <a:off x="4329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0" name="Rectangle 127"/>
              <p:cNvSpPr>
                <a:spLocks noChangeArrowheads="1"/>
              </p:cNvSpPr>
              <p:nvPr/>
            </p:nvSpPr>
            <p:spPr bwMode="auto">
              <a:xfrm>
                <a:off x="4552" y="1603"/>
                <a:ext cx="223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1" name="Rectangle 128"/>
              <p:cNvSpPr>
                <a:spLocks noChangeArrowheads="1"/>
              </p:cNvSpPr>
              <p:nvPr/>
            </p:nvSpPr>
            <p:spPr bwMode="auto">
              <a:xfrm>
                <a:off x="3661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2" name="Rectangle 129"/>
              <p:cNvSpPr>
                <a:spLocks noChangeArrowheads="1"/>
              </p:cNvSpPr>
              <p:nvPr/>
            </p:nvSpPr>
            <p:spPr bwMode="auto">
              <a:xfrm>
                <a:off x="3884" y="1823"/>
                <a:ext cx="222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3" name="Rectangle 130"/>
              <p:cNvSpPr>
                <a:spLocks noChangeArrowheads="1"/>
              </p:cNvSpPr>
              <p:nvPr/>
            </p:nvSpPr>
            <p:spPr bwMode="auto">
              <a:xfrm>
                <a:off x="4106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4" name="Rectangle 131"/>
              <p:cNvSpPr>
                <a:spLocks noChangeArrowheads="1"/>
              </p:cNvSpPr>
              <p:nvPr/>
            </p:nvSpPr>
            <p:spPr bwMode="auto">
              <a:xfrm>
                <a:off x="4329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5" name="Rectangle 132"/>
              <p:cNvSpPr>
                <a:spLocks noChangeArrowheads="1"/>
              </p:cNvSpPr>
              <p:nvPr/>
            </p:nvSpPr>
            <p:spPr bwMode="auto">
              <a:xfrm>
                <a:off x="4552" y="1823"/>
                <a:ext cx="223" cy="22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6" name="Oval 133"/>
              <p:cNvSpPr>
                <a:spLocks noChangeArrowheads="1"/>
              </p:cNvSpPr>
              <p:nvPr/>
            </p:nvSpPr>
            <p:spPr bwMode="auto">
              <a:xfrm>
                <a:off x="3624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7" name="Oval 134"/>
              <p:cNvSpPr>
                <a:spLocks noChangeArrowheads="1"/>
              </p:cNvSpPr>
              <p:nvPr/>
            </p:nvSpPr>
            <p:spPr bwMode="auto">
              <a:xfrm>
                <a:off x="3846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8" name="Oval 135"/>
              <p:cNvSpPr>
                <a:spLocks noChangeArrowheads="1"/>
              </p:cNvSpPr>
              <p:nvPr/>
            </p:nvSpPr>
            <p:spPr bwMode="auto">
              <a:xfrm>
                <a:off x="4068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9" name="Oval 136"/>
              <p:cNvSpPr>
                <a:spLocks noChangeArrowheads="1"/>
              </p:cNvSpPr>
              <p:nvPr/>
            </p:nvSpPr>
            <p:spPr bwMode="auto">
              <a:xfrm>
                <a:off x="4290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0" name="Oval 137"/>
              <p:cNvSpPr>
                <a:spLocks noChangeArrowheads="1"/>
              </p:cNvSpPr>
              <p:nvPr/>
            </p:nvSpPr>
            <p:spPr bwMode="auto">
              <a:xfrm>
                <a:off x="4513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1" name="Oval 138"/>
              <p:cNvSpPr>
                <a:spLocks noChangeArrowheads="1"/>
              </p:cNvSpPr>
              <p:nvPr/>
            </p:nvSpPr>
            <p:spPr bwMode="auto">
              <a:xfrm>
                <a:off x="4735" y="9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2" name="Oval 139"/>
              <p:cNvSpPr>
                <a:spLocks noChangeArrowheads="1"/>
              </p:cNvSpPr>
              <p:nvPr/>
            </p:nvSpPr>
            <p:spPr bwMode="auto">
              <a:xfrm>
                <a:off x="3624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3" name="Oval 140"/>
              <p:cNvSpPr>
                <a:spLocks noChangeArrowheads="1"/>
              </p:cNvSpPr>
              <p:nvPr/>
            </p:nvSpPr>
            <p:spPr bwMode="auto">
              <a:xfrm>
                <a:off x="3846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4" name="Oval 141"/>
              <p:cNvSpPr>
                <a:spLocks noChangeArrowheads="1"/>
              </p:cNvSpPr>
              <p:nvPr/>
            </p:nvSpPr>
            <p:spPr bwMode="auto">
              <a:xfrm>
                <a:off x="4068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5" name="Oval 142"/>
              <p:cNvSpPr>
                <a:spLocks noChangeArrowheads="1"/>
              </p:cNvSpPr>
              <p:nvPr/>
            </p:nvSpPr>
            <p:spPr bwMode="auto">
              <a:xfrm>
                <a:off x="4290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6" name="Oval 143"/>
              <p:cNvSpPr>
                <a:spLocks noChangeArrowheads="1"/>
              </p:cNvSpPr>
              <p:nvPr/>
            </p:nvSpPr>
            <p:spPr bwMode="auto">
              <a:xfrm>
                <a:off x="4513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7" name="Oval 144"/>
              <p:cNvSpPr>
                <a:spLocks noChangeArrowheads="1"/>
              </p:cNvSpPr>
              <p:nvPr/>
            </p:nvSpPr>
            <p:spPr bwMode="auto">
              <a:xfrm>
                <a:off x="4735" y="112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8" name="Oval 145"/>
              <p:cNvSpPr>
                <a:spLocks noChangeArrowheads="1"/>
              </p:cNvSpPr>
              <p:nvPr/>
            </p:nvSpPr>
            <p:spPr bwMode="auto">
              <a:xfrm>
                <a:off x="3624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9" name="Oval 146"/>
              <p:cNvSpPr>
                <a:spLocks noChangeArrowheads="1"/>
              </p:cNvSpPr>
              <p:nvPr/>
            </p:nvSpPr>
            <p:spPr bwMode="auto">
              <a:xfrm>
                <a:off x="3846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0" name="Oval 147"/>
              <p:cNvSpPr>
                <a:spLocks noChangeArrowheads="1"/>
              </p:cNvSpPr>
              <p:nvPr/>
            </p:nvSpPr>
            <p:spPr bwMode="auto">
              <a:xfrm>
                <a:off x="4068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1" name="Oval 148"/>
              <p:cNvSpPr>
                <a:spLocks noChangeArrowheads="1"/>
              </p:cNvSpPr>
              <p:nvPr/>
            </p:nvSpPr>
            <p:spPr bwMode="auto">
              <a:xfrm>
                <a:off x="4290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2" name="Oval 149"/>
              <p:cNvSpPr>
                <a:spLocks noChangeArrowheads="1"/>
              </p:cNvSpPr>
              <p:nvPr/>
            </p:nvSpPr>
            <p:spPr bwMode="auto">
              <a:xfrm>
                <a:off x="4513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3" name="Oval 150"/>
              <p:cNvSpPr>
                <a:spLocks noChangeArrowheads="1"/>
              </p:cNvSpPr>
              <p:nvPr/>
            </p:nvSpPr>
            <p:spPr bwMode="auto">
              <a:xfrm>
                <a:off x="4735" y="134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4" name="Oval 151"/>
              <p:cNvSpPr>
                <a:spLocks noChangeArrowheads="1"/>
              </p:cNvSpPr>
              <p:nvPr/>
            </p:nvSpPr>
            <p:spPr bwMode="auto">
              <a:xfrm>
                <a:off x="3624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5" name="Oval 152"/>
              <p:cNvSpPr>
                <a:spLocks noChangeArrowheads="1"/>
              </p:cNvSpPr>
              <p:nvPr/>
            </p:nvSpPr>
            <p:spPr bwMode="auto">
              <a:xfrm>
                <a:off x="3846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6" name="Oval 153"/>
              <p:cNvSpPr>
                <a:spLocks noChangeArrowheads="1"/>
              </p:cNvSpPr>
              <p:nvPr/>
            </p:nvSpPr>
            <p:spPr bwMode="auto">
              <a:xfrm>
                <a:off x="4068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7" name="Oval 154"/>
              <p:cNvSpPr>
                <a:spLocks noChangeArrowheads="1"/>
              </p:cNvSpPr>
              <p:nvPr/>
            </p:nvSpPr>
            <p:spPr bwMode="auto">
              <a:xfrm>
                <a:off x="4290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8" name="Oval 155"/>
              <p:cNvSpPr>
                <a:spLocks noChangeArrowheads="1"/>
              </p:cNvSpPr>
              <p:nvPr/>
            </p:nvSpPr>
            <p:spPr bwMode="auto">
              <a:xfrm>
                <a:off x="4513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9" name="Oval 156"/>
              <p:cNvSpPr>
                <a:spLocks noChangeArrowheads="1"/>
              </p:cNvSpPr>
              <p:nvPr/>
            </p:nvSpPr>
            <p:spPr bwMode="auto">
              <a:xfrm>
                <a:off x="4735" y="156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0" name="Oval 157"/>
              <p:cNvSpPr>
                <a:spLocks noChangeArrowheads="1"/>
              </p:cNvSpPr>
              <p:nvPr/>
            </p:nvSpPr>
            <p:spPr bwMode="auto">
              <a:xfrm>
                <a:off x="3624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1" name="Oval 158"/>
              <p:cNvSpPr>
                <a:spLocks noChangeArrowheads="1"/>
              </p:cNvSpPr>
              <p:nvPr/>
            </p:nvSpPr>
            <p:spPr bwMode="auto">
              <a:xfrm>
                <a:off x="3846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2" name="Oval 159"/>
              <p:cNvSpPr>
                <a:spLocks noChangeArrowheads="1"/>
              </p:cNvSpPr>
              <p:nvPr/>
            </p:nvSpPr>
            <p:spPr bwMode="auto">
              <a:xfrm>
                <a:off x="4068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3" name="Oval 160"/>
              <p:cNvSpPr>
                <a:spLocks noChangeArrowheads="1"/>
              </p:cNvSpPr>
              <p:nvPr/>
            </p:nvSpPr>
            <p:spPr bwMode="auto">
              <a:xfrm>
                <a:off x="4290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4" name="Oval 161"/>
              <p:cNvSpPr>
                <a:spLocks noChangeArrowheads="1"/>
              </p:cNvSpPr>
              <p:nvPr/>
            </p:nvSpPr>
            <p:spPr bwMode="auto">
              <a:xfrm>
                <a:off x="4513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5" name="Oval 162"/>
              <p:cNvSpPr>
                <a:spLocks noChangeArrowheads="1"/>
              </p:cNvSpPr>
              <p:nvPr/>
            </p:nvSpPr>
            <p:spPr bwMode="auto">
              <a:xfrm>
                <a:off x="4735" y="178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6" name="Oval 163"/>
              <p:cNvSpPr>
                <a:spLocks noChangeArrowheads="1"/>
              </p:cNvSpPr>
              <p:nvPr/>
            </p:nvSpPr>
            <p:spPr bwMode="auto">
              <a:xfrm>
                <a:off x="3624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7" name="Oval 164"/>
              <p:cNvSpPr>
                <a:spLocks noChangeArrowheads="1"/>
              </p:cNvSpPr>
              <p:nvPr/>
            </p:nvSpPr>
            <p:spPr bwMode="auto">
              <a:xfrm>
                <a:off x="3846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8" name="Oval 165"/>
              <p:cNvSpPr>
                <a:spLocks noChangeArrowheads="1"/>
              </p:cNvSpPr>
              <p:nvPr/>
            </p:nvSpPr>
            <p:spPr bwMode="auto">
              <a:xfrm>
                <a:off x="4068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9" name="Oval 166"/>
              <p:cNvSpPr>
                <a:spLocks noChangeArrowheads="1"/>
              </p:cNvSpPr>
              <p:nvPr/>
            </p:nvSpPr>
            <p:spPr bwMode="auto">
              <a:xfrm>
                <a:off x="4290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20" name="Oval 167"/>
              <p:cNvSpPr>
                <a:spLocks noChangeArrowheads="1"/>
              </p:cNvSpPr>
              <p:nvPr/>
            </p:nvSpPr>
            <p:spPr bwMode="auto">
              <a:xfrm>
                <a:off x="4513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21" name="Oval 168"/>
              <p:cNvSpPr>
                <a:spLocks noChangeArrowheads="1"/>
              </p:cNvSpPr>
              <p:nvPr/>
            </p:nvSpPr>
            <p:spPr bwMode="auto">
              <a:xfrm>
                <a:off x="4735" y="2004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20" name="Line 169"/>
            <p:cNvSpPr>
              <a:spLocks noChangeShapeType="1"/>
            </p:cNvSpPr>
            <p:nvPr/>
          </p:nvSpPr>
          <p:spPr bwMode="auto">
            <a:xfrm>
              <a:off x="4412" y="2141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1" name="Text Box 170"/>
            <p:cNvSpPr txBox="1">
              <a:spLocks noChangeArrowheads="1"/>
            </p:cNvSpPr>
            <p:nvPr/>
          </p:nvSpPr>
          <p:spPr bwMode="auto">
            <a:xfrm>
              <a:off x="4816" y="2019"/>
              <a:ext cx="223" cy="3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4522" name="Line 171"/>
            <p:cNvSpPr>
              <a:spLocks noChangeShapeType="1"/>
            </p:cNvSpPr>
            <p:nvPr/>
          </p:nvSpPr>
          <p:spPr bwMode="auto">
            <a:xfrm rot="5400000">
              <a:off x="4023" y="2496"/>
              <a:ext cx="4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>
              <a:off x="4427" y="2287"/>
              <a:ext cx="1036" cy="1104"/>
              <a:chOff x="3696" y="939"/>
              <a:chExt cx="1036" cy="1104"/>
            </a:xfrm>
          </p:grpSpPr>
          <p:grpSp>
            <p:nvGrpSpPr>
              <p:cNvPr id="14" name="Group 173"/>
              <p:cNvGrpSpPr>
                <a:grpSpLocks/>
              </p:cNvGrpSpPr>
              <p:nvPr/>
            </p:nvGrpSpPr>
            <p:grpSpPr bwMode="auto">
              <a:xfrm>
                <a:off x="3696" y="939"/>
                <a:ext cx="1036" cy="1"/>
                <a:chOff x="3696" y="939"/>
                <a:chExt cx="1036" cy="1"/>
              </a:xfrm>
            </p:grpSpPr>
            <p:sp>
              <p:nvSpPr>
                <p:cNvPr id="64556" name="Line 174"/>
                <p:cNvSpPr>
                  <a:spLocks noChangeShapeType="1"/>
                </p:cNvSpPr>
                <p:nvPr/>
              </p:nvSpPr>
              <p:spPr bwMode="auto">
                <a:xfrm>
                  <a:off x="3696" y="939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7" name="Line 175"/>
                <p:cNvSpPr>
                  <a:spLocks noChangeShapeType="1"/>
                </p:cNvSpPr>
                <p:nvPr/>
              </p:nvSpPr>
              <p:spPr bwMode="auto">
                <a:xfrm>
                  <a:off x="3918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8" name="Line 176"/>
                <p:cNvSpPr>
                  <a:spLocks noChangeShapeType="1"/>
                </p:cNvSpPr>
                <p:nvPr/>
              </p:nvSpPr>
              <p:spPr bwMode="auto">
                <a:xfrm>
                  <a:off x="4140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9" name="Line 177"/>
                <p:cNvSpPr>
                  <a:spLocks noChangeShapeType="1"/>
                </p:cNvSpPr>
                <p:nvPr/>
              </p:nvSpPr>
              <p:spPr bwMode="auto">
                <a:xfrm>
                  <a:off x="4362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60" name="Line 178"/>
                <p:cNvSpPr>
                  <a:spLocks noChangeShapeType="1"/>
                </p:cNvSpPr>
                <p:nvPr/>
              </p:nvSpPr>
              <p:spPr bwMode="auto">
                <a:xfrm>
                  <a:off x="4585" y="940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79"/>
              <p:cNvGrpSpPr>
                <a:grpSpLocks/>
              </p:cNvGrpSpPr>
              <p:nvPr/>
            </p:nvGrpSpPr>
            <p:grpSpPr bwMode="auto">
              <a:xfrm>
                <a:off x="3696" y="1159"/>
                <a:ext cx="1036" cy="1"/>
                <a:chOff x="3697" y="1033"/>
                <a:chExt cx="1036" cy="1"/>
              </a:xfrm>
            </p:grpSpPr>
            <p:sp>
              <p:nvSpPr>
                <p:cNvPr id="64551" name="Line 180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2" name="Line 181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3" name="Line 182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4" name="Line 183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5" name="Line 184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85"/>
              <p:cNvGrpSpPr>
                <a:grpSpLocks/>
              </p:cNvGrpSpPr>
              <p:nvPr/>
            </p:nvGrpSpPr>
            <p:grpSpPr bwMode="auto">
              <a:xfrm>
                <a:off x="3696" y="1380"/>
                <a:ext cx="1036" cy="1"/>
                <a:chOff x="3697" y="1033"/>
                <a:chExt cx="1036" cy="1"/>
              </a:xfrm>
            </p:grpSpPr>
            <p:sp>
              <p:nvSpPr>
                <p:cNvPr id="64546" name="Line 186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7" name="Line 187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8" name="Line 188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9" name="Line 189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0" name="Line 190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91"/>
              <p:cNvGrpSpPr>
                <a:grpSpLocks/>
              </p:cNvGrpSpPr>
              <p:nvPr/>
            </p:nvGrpSpPr>
            <p:grpSpPr bwMode="auto">
              <a:xfrm>
                <a:off x="3696" y="1600"/>
                <a:ext cx="1036" cy="1"/>
                <a:chOff x="3697" y="1033"/>
                <a:chExt cx="1036" cy="1"/>
              </a:xfrm>
            </p:grpSpPr>
            <p:sp>
              <p:nvSpPr>
                <p:cNvPr id="64541" name="Line 192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2" name="Line 193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3" name="Line 194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4" name="Line 195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5" name="Line 196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7"/>
              <p:cNvGrpSpPr>
                <a:grpSpLocks/>
              </p:cNvGrpSpPr>
              <p:nvPr/>
            </p:nvGrpSpPr>
            <p:grpSpPr bwMode="auto">
              <a:xfrm>
                <a:off x="3696" y="1821"/>
                <a:ext cx="1036" cy="1"/>
                <a:chOff x="3697" y="1033"/>
                <a:chExt cx="1036" cy="1"/>
              </a:xfrm>
            </p:grpSpPr>
            <p:sp>
              <p:nvSpPr>
                <p:cNvPr id="64536" name="Line 198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7" name="Line 199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8" name="Line 200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9" name="Line 201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40" name="Line 202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03"/>
              <p:cNvGrpSpPr>
                <a:grpSpLocks/>
              </p:cNvGrpSpPr>
              <p:nvPr/>
            </p:nvGrpSpPr>
            <p:grpSpPr bwMode="auto">
              <a:xfrm>
                <a:off x="3696" y="2042"/>
                <a:ext cx="1036" cy="1"/>
                <a:chOff x="3697" y="1033"/>
                <a:chExt cx="1036" cy="1"/>
              </a:xfrm>
            </p:grpSpPr>
            <p:sp>
              <p:nvSpPr>
                <p:cNvPr id="64531" name="Line 204"/>
                <p:cNvSpPr>
                  <a:spLocks noChangeShapeType="1"/>
                </p:cNvSpPr>
                <p:nvPr/>
              </p:nvSpPr>
              <p:spPr bwMode="auto">
                <a:xfrm>
                  <a:off x="3697" y="1033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2" name="Line 205"/>
                <p:cNvSpPr>
                  <a:spLocks noChangeShapeType="1"/>
                </p:cNvSpPr>
                <p:nvPr/>
              </p:nvSpPr>
              <p:spPr bwMode="auto">
                <a:xfrm>
                  <a:off x="3919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3" name="Line 206"/>
                <p:cNvSpPr>
                  <a:spLocks noChangeShapeType="1"/>
                </p:cNvSpPr>
                <p:nvPr/>
              </p:nvSpPr>
              <p:spPr bwMode="auto">
                <a:xfrm>
                  <a:off x="4141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4" name="Line 207"/>
                <p:cNvSpPr>
                  <a:spLocks noChangeShapeType="1"/>
                </p:cNvSpPr>
                <p:nvPr/>
              </p:nvSpPr>
              <p:spPr bwMode="auto">
                <a:xfrm>
                  <a:off x="4363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35" name="Line 208"/>
                <p:cNvSpPr>
                  <a:spLocks noChangeShapeType="1"/>
                </p:cNvSpPr>
                <p:nvPr/>
              </p:nvSpPr>
              <p:spPr bwMode="auto">
                <a:xfrm>
                  <a:off x="4586" y="1034"/>
                  <a:ext cx="147" cy="0"/>
                </a:xfrm>
                <a:prstGeom prst="line">
                  <a:avLst/>
                </a:prstGeom>
                <a:noFill/>
                <a:ln w="28575" cap="sq">
                  <a:solidFill>
                    <a:srgbClr val="FF5050"/>
                  </a:solidFill>
                  <a:miter lim="800000"/>
                  <a:headEnd type="none" w="sm" len="sm"/>
                  <a:tailEnd type="triangle" w="lg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4524" name="Text Box 209"/>
            <p:cNvSpPr txBox="1">
              <a:spLocks noChangeArrowheads="1"/>
            </p:cNvSpPr>
            <p:nvPr/>
          </p:nvSpPr>
          <p:spPr bwMode="auto">
            <a:xfrm>
              <a:off x="4120" y="2699"/>
              <a:ext cx="226" cy="3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0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40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Interchange, reverse and skew</a:t>
            </a:r>
          </a:p>
          <a:p>
            <a:r>
              <a:rPr lang="en-US" smtClean="0"/>
              <a:t>Use a matrix transformation</a:t>
            </a:r>
            <a:br>
              <a:rPr lang="en-US" smtClean="0"/>
            </a:br>
            <a:r>
              <a:rPr lang="en-US" smtClean="0"/>
              <a:t>	I</a:t>
            </a:r>
            <a:r>
              <a:rPr lang="en-US" baseline="-25000" smtClean="0"/>
              <a:t>new</a:t>
            </a:r>
            <a:r>
              <a:rPr lang="en-US" smtClean="0"/>
              <a:t> = A I</a:t>
            </a:r>
            <a:r>
              <a:rPr lang="en-US" baseline="-25000" smtClean="0"/>
              <a:t>old</a:t>
            </a:r>
          </a:p>
          <a:p>
            <a:endParaRPr lang="en-US" baseline="-25000" smtClean="0"/>
          </a:p>
          <a:p>
            <a:r>
              <a:rPr lang="en-US" smtClean="0"/>
              <a:t>Interchange</a:t>
            </a:r>
          </a:p>
          <a:p>
            <a:endParaRPr lang="en-US" smtClean="0"/>
          </a:p>
          <a:p>
            <a:r>
              <a:rPr lang="en-US" smtClean="0"/>
              <a:t>Reverse</a:t>
            </a:r>
          </a:p>
          <a:p>
            <a:endParaRPr lang="en-US" smtClean="0"/>
          </a:p>
          <a:p>
            <a:r>
              <a:rPr lang="en-US" smtClean="0"/>
              <a:t>Skew</a:t>
            </a:r>
          </a:p>
          <a:p>
            <a:endParaRPr lang="en-US" baseline="-25000" smtClean="0"/>
          </a:p>
          <a:p>
            <a:pPr>
              <a:buFontTx/>
              <a:buNone/>
            </a:pPr>
            <a:endParaRPr lang="en-US" baseline="-25000" smtClean="0"/>
          </a:p>
        </p:txBody>
      </p:sp>
      <p:graphicFrame>
        <p:nvGraphicFramePr>
          <p:cNvPr id="135170" name="Object 195"/>
          <p:cNvGraphicFramePr>
            <a:graphicFrameLocks noChangeAspect="1"/>
          </p:cNvGraphicFramePr>
          <p:nvPr/>
        </p:nvGraphicFramePr>
        <p:xfrm>
          <a:off x="3527425" y="3302000"/>
          <a:ext cx="2767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7" name="Equation" r:id="rId3" imgW="1333440" imgH="482400" progId="Equation.3">
                  <p:embed/>
                </p:oleObj>
              </mc:Choice>
              <mc:Fallback>
                <p:oleObj name="Equation" r:id="rId3" imgW="1333440" imgH="4824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302000"/>
                        <a:ext cx="2767013" cy="100330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3487738" y="4457700"/>
          <a:ext cx="29257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8" name="Equation" r:id="rId5" imgW="1409400" imgH="482400" progId="Equation.3">
                  <p:embed/>
                </p:oleObj>
              </mc:Choice>
              <mc:Fallback>
                <p:oleObj name="Equation" r:id="rId5" imgW="14094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457700"/>
                        <a:ext cx="2925762" cy="100330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3568700" y="5689600"/>
          <a:ext cx="2714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" name="Equation" r:id="rId7" imgW="1307880" imgH="482400" progId="Equation.3">
                  <p:embed/>
                </p:oleObj>
              </mc:Choice>
              <mc:Fallback>
                <p:oleObj name="Equation" r:id="rId7" imgW="13078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689600"/>
                        <a:ext cx="2714625" cy="100330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Legality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2050"/>
            <a:ext cx="8763000" cy="5467350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Unimodular</a:t>
            </a:r>
            <a:r>
              <a:rPr lang="en-US" sz="2800" dirty="0" smtClean="0"/>
              <a:t> transformation with matrix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dirty="0" smtClean="0"/>
              <a:t> is valid </a:t>
            </a:r>
            <a:r>
              <a:rPr lang="en-US" sz="2800" dirty="0" err="1" smtClean="0"/>
              <a:t>iff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For all dependence vectors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the first non-zero in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Av</a:t>
            </a:r>
            <a:r>
              <a:rPr lang="en-US" sz="2800" dirty="0" smtClean="0"/>
              <a:t> is positive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</a:rPr>
              <a:t>FOR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</a:rPr>
              <a:t>	FOR j = 1 to N-1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</a:rPr>
              <a:t>		A[</a:t>
            </a:r>
            <a:r>
              <a:rPr lang="en-US" sz="1600" b="1" dirty="0" err="1" smtClean="0">
                <a:latin typeface="Courier New" pitchFamily="49" charset="0"/>
              </a:rPr>
              <a:t>i,j</a:t>
            </a:r>
            <a:r>
              <a:rPr lang="en-US" sz="1600" b="1" dirty="0" smtClean="0">
                <a:latin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</a:rPr>
              <a:t>i,j</a:t>
            </a:r>
            <a:r>
              <a:rPr lang="en-US" sz="1600" b="1" dirty="0" smtClean="0">
                <a:latin typeface="Courier New" pitchFamily="49" charset="0"/>
              </a:rPr>
              <a:t>] + A[i-1,j];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Interchange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Reverse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Skew</a:t>
            </a:r>
          </a:p>
          <a:p>
            <a:pPr>
              <a:buFontTx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36194" name="Object 195"/>
          <p:cNvGraphicFramePr>
            <a:graphicFrameLocks noChangeAspect="1"/>
          </p:cNvGraphicFramePr>
          <p:nvPr/>
        </p:nvGraphicFramePr>
        <p:xfrm>
          <a:off x="3140075" y="3906838"/>
          <a:ext cx="1133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5" name="Equation" r:id="rId3" imgW="723600" imgH="457200" progId="Equation.3">
                  <p:embed/>
                </p:oleObj>
              </mc:Choice>
              <mc:Fallback>
                <p:oleObj name="Equation" r:id="rId3" imgW="723600" imgH="4572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906838"/>
                        <a:ext cx="1133475" cy="71755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3140075" y="4897438"/>
          <a:ext cx="12731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6" name="Equation" r:id="rId5" imgW="812520" imgH="457200" progId="Equation.3">
                  <p:embed/>
                </p:oleObj>
              </mc:Choice>
              <mc:Fallback>
                <p:oleObj name="Equation" r:id="rId5" imgW="8125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897438"/>
                        <a:ext cx="1273175" cy="71755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140075" y="5930900"/>
          <a:ext cx="10937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7" name="Equation" r:id="rId7" imgW="698400" imgH="457200" progId="Equation.3">
                  <p:embed/>
                </p:oleObj>
              </mc:Choice>
              <mc:Fallback>
                <p:oleObj name="Equation" r:id="rId7" imgW="698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930900"/>
                        <a:ext cx="1093788" cy="71755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5230813" y="2727325"/>
          <a:ext cx="26844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8" name="Equation" r:id="rId9" imgW="1726920" imgH="457200" progId="Equation.3">
                  <p:embed/>
                </p:oleObj>
              </mc:Choice>
              <mc:Fallback>
                <p:oleObj name="Equation" r:id="rId9" imgW="1726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727325"/>
                        <a:ext cx="2684462" cy="711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4883150" y="3906838"/>
          <a:ext cx="2286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9" name="Equation" r:id="rId11" imgW="1460160" imgH="457200" progId="Equation.3">
                  <p:embed/>
                </p:oleObj>
              </mc:Choice>
              <mc:Fallback>
                <p:oleObj name="Equation" r:id="rId11" imgW="14601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906838"/>
                        <a:ext cx="2286000" cy="71755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4883150" y="4897438"/>
          <a:ext cx="25638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0" name="Equation" r:id="rId13" imgW="1638000" imgH="457200" progId="Equation.3">
                  <p:embed/>
                </p:oleObj>
              </mc:Choice>
              <mc:Fallback>
                <p:oleObj name="Equation" r:id="rId13" imgW="16380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4897438"/>
                        <a:ext cx="2563813" cy="71755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4883150" y="5930900"/>
          <a:ext cx="22066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1" name="Equation" r:id="rId15" imgW="1409400" imgH="457200" progId="Equation.3">
                  <p:embed/>
                </p:oleObj>
              </mc:Choice>
              <mc:Fallback>
                <p:oleObj name="Equation" r:id="rId15" imgW="1409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930900"/>
                        <a:ext cx="2206625" cy="717550"/>
                      </a:xfrm>
                      <a:prstGeom prst="rect">
                        <a:avLst/>
                      </a:prstGeom>
                      <a:solidFill>
                        <a:srgbClr val="71A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05725" y="4041775"/>
            <a:ext cx="417513" cy="447675"/>
          </a:xfrm>
          <a:prstGeom prst="rect">
            <a:avLst/>
          </a:prstGeom>
          <a:solidFill>
            <a:srgbClr val="71AA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sym typeface="Wingdings" pitchFamily="2" charset="2"/>
              </a:rPr>
              <a:t>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27950" y="5033963"/>
            <a:ext cx="371475" cy="446087"/>
          </a:xfrm>
          <a:prstGeom prst="rect">
            <a:avLst/>
          </a:prstGeom>
          <a:solidFill>
            <a:srgbClr val="71AA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sym typeface="Wingdings" pitchFamily="2" charset="2"/>
              </a:rPr>
              <a:t>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05725" y="6067425"/>
            <a:ext cx="649288" cy="446088"/>
          </a:xfrm>
          <a:prstGeom prst="rect">
            <a:avLst/>
          </a:prstGeom>
          <a:solidFill>
            <a:srgbClr val="71AA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sym typeface="Wingdings" pitchFamily="2" charset="2"/>
              </a:rPr>
              <a:t>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5050"/>
                </a:solidFill>
              </a:rPr>
              <a:t>Why Parallelism</a:t>
            </a:r>
          </a:p>
          <a:p>
            <a:pPr eaLnBrk="1" hangingPunct="1"/>
            <a:r>
              <a:rPr lang="en-US" b="1" dirty="0" smtClean="0"/>
              <a:t>Parallel Execution</a:t>
            </a:r>
          </a:p>
          <a:p>
            <a:pPr eaLnBrk="1" hangingPunct="1"/>
            <a:r>
              <a:rPr lang="en-US" dirty="0" smtClean="0"/>
              <a:t>Parallelizing Compilers</a:t>
            </a:r>
          </a:p>
          <a:p>
            <a:pPr eaLnBrk="1" hangingPunct="1"/>
            <a:r>
              <a:rPr lang="en-US" dirty="0" smtClean="0"/>
              <a:t>Dependence Analysis</a:t>
            </a:r>
          </a:p>
          <a:p>
            <a:pPr eaLnBrk="1" hangingPunct="1"/>
            <a:r>
              <a:rPr lang="en-US" dirty="0" smtClean="0"/>
              <a:t>Increasing Parallelization Opportunities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Interprocedural Parallelization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Function calls will make a </a:t>
            </a:r>
            <a:r>
              <a:rPr lang="en-US" sz="2400" smtClean="0"/>
              <a:t>loop</a:t>
            </a:r>
            <a:r>
              <a:rPr lang="en-US" sz="2800" smtClean="0"/>
              <a:t> unparallelizatble</a:t>
            </a:r>
          </a:p>
          <a:p>
            <a:pPr lvl="1" eaLnBrk="1" hangingPunct="1"/>
            <a:r>
              <a:rPr lang="en-US" sz="2400" smtClean="0"/>
              <a:t>Reduction of available parallelism</a:t>
            </a:r>
          </a:p>
          <a:p>
            <a:pPr lvl="1" eaLnBrk="1" hangingPunct="1"/>
            <a:r>
              <a:rPr lang="en-US" sz="2400" smtClean="0"/>
              <a:t>A lot of inner-loop parallelism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Solutions</a:t>
            </a:r>
          </a:p>
          <a:p>
            <a:pPr lvl="1" eaLnBrk="1" hangingPunct="1"/>
            <a:r>
              <a:rPr lang="en-US" sz="2400" smtClean="0"/>
              <a:t>Interprocedural Analysis</a:t>
            </a:r>
          </a:p>
          <a:p>
            <a:pPr lvl="1" eaLnBrk="1" hangingPunct="1"/>
            <a:r>
              <a:rPr lang="en-US" sz="2400" smtClean="0"/>
              <a:t>Inlining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Interprocedural</a:t>
            </a:r>
            <a:r>
              <a:rPr lang="en-US" dirty="0" smtClean="0"/>
              <a:t> Parallelization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487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Same function reused many times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Analyze a function on each trace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Possibly exponential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Analyze a function once </a:t>
            </a:r>
            <a:r>
              <a:rPr lang="en-US" sz="2400" dirty="0" smtClean="0">
                <a:sym typeface="Wingdings" pitchFamily="2" charset="2"/>
              </a:rPr>
              <a:t> unrealizable path problem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Interprocedural</a:t>
            </a:r>
            <a:r>
              <a:rPr lang="en-US" sz="2800" dirty="0" smtClean="0"/>
              <a:t>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Need to update all the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Complex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be expensive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Inlining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Works with existing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Large code bloat </a:t>
            </a:r>
            <a:r>
              <a:rPr lang="en-US" sz="2400" dirty="0" smtClean="0">
                <a:sym typeface="Wingdings" pitchFamily="2" charset="2"/>
              </a:rPr>
              <a:t> can be very expensive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HashSet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 = compute(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h.insert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Are iterations independent?</a:t>
            </a:r>
          </a:p>
          <a:p>
            <a:pPr marL="457200" lvl="1" indent="0">
              <a:buNone/>
            </a:pPr>
            <a:r>
              <a:rPr lang="en-US" dirty="0" smtClean="0"/>
              <a:t>Can you still execute the loop in parallel?</a:t>
            </a:r>
          </a:p>
          <a:p>
            <a:pPr marL="457200" lvl="1" indent="0">
              <a:buNone/>
            </a:pPr>
            <a:r>
              <a:rPr lang="en-US" dirty="0" smtClean="0"/>
              <a:t>Do all parallel executions give same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15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Multicores are here</a:t>
            </a:r>
          </a:p>
          <a:p>
            <a:pPr lvl="1" eaLnBrk="1" hangingPunct="1"/>
            <a:r>
              <a:rPr lang="en-US" sz="2400" smtClean="0">
                <a:sym typeface="Wingdings" pitchFamily="2" charset="2"/>
              </a:rPr>
              <a:t>Need parallelism to keep the performance gains</a:t>
            </a:r>
          </a:p>
          <a:p>
            <a:pPr lvl="1" eaLnBrk="1" hangingPunct="1"/>
            <a:r>
              <a:rPr lang="en-US" sz="2400" smtClean="0">
                <a:sym typeface="Wingdings" pitchFamily="2" charset="2"/>
              </a:rPr>
              <a:t>Programmer defined or compiler extracted parallelism</a:t>
            </a:r>
          </a:p>
          <a:p>
            <a:pPr eaLnBrk="1" hangingPunct="1"/>
            <a:endParaRPr lang="en-US" sz="2800" smtClean="0">
              <a:sym typeface="Wingdings" pitchFamily="2" charset="2"/>
            </a:endParaRPr>
          </a:p>
          <a:p>
            <a:pPr eaLnBrk="1" hangingPunct="1"/>
            <a:r>
              <a:rPr lang="en-US" sz="2800" smtClean="0"/>
              <a:t>Automatic parallelization of loops with arrays</a:t>
            </a:r>
          </a:p>
          <a:p>
            <a:pPr lvl="1" eaLnBrk="1" hangingPunct="1"/>
            <a:r>
              <a:rPr lang="en-US" sz="2400" smtClean="0"/>
              <a:t>Requires Data Dependence Analysis</a:t>
            </a:r>
          </a:p>
          <a:p>
            <a:pPr lvl="1" eaLnBrk="1" hangingPunct="1"/>
            <a:r>
              <a:rPr lang="en-US" sz="2400" smtClean="0"/>
              <a:t>Iteration space &amp; data space abstraction</a:t>
            </a:r>
          </a:p>
          <a:p>
            <a:pPr lvl="1" eaLnBrk="1" hangingPunct="1"/>
            <a:r>
              <a:rPr lang="en-US" sz="2400" smtClean="0"/>
              <a:t>An integer programming problem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Many optimizations that’ll increase parallelism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Parallelism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Instruction Level Parallelism (ILP)</a:t>
            </a:r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2400" smtClean="0"/>
              <a:t>Task Level Parallelism (TLP)</a:t>
            </a:r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2400" smtClean="0"/>
              <a:t>Loop Level Parallelism (LLP) or Data Parallelism</a:t>
            </a:r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2400" smtClean="0"/>
              <a:t>Pipeline Parallelism</a:t>
            </a:r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2400" smtClean="0"/>
              <a:t>Divide and Conquer Parallelism</a:t>
            </a:r>
          </a:p>
        </p:txBody>
      </p:sp>
      <p:sp>
        <p:nvSpPr>
          <p:cNvPr id="8929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495800" cy="5181600"/>
          </a:xfrm>
        </p:spPr>
        <p:txBody>
          <a:bodyPr/>
          <a:lstStyle/>
          <a:p>
            <a:pPr lvl="2" eaLnBrk="1" hangingPunct="1">
              <a:buFontTx/>
              <a:buNone/>
            </a:pPr>
            <a:endParaRPr 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Scheduling and Hardware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Mainly by hand</a:t>
            </a:r>
            <a:br>
              <a:rPr lang="en-US" sz="2400" smtClean="0"/>
            </a:br>
            <a:endParaRPr lang="en-US" sz="2400" smtClean="0"/>
          </a:p>
          <a:p>
            <a:pPr lvl="2" eaLnBrk="1" hangingPunct="1">
              <a:buFontTx/>
              <a:buNone/>
            </a:pPr>
            <a:endParaRPr lang="en-US" sz="1800" smtClean="0"/>
          </a:p>
          <a:p>
            <a:pPr lvl="2" eaLnBrk="1" hangingPunct="1">
              <a:buFontTx/>
              <a:buNone/>
            </a:pPr>
            <a:endParaRPr lang="en-US" sz="1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Hand or Compiler Generated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Hardware or Streaming</a:t>
            </a:r>
          </a:p>
          <a:p>
            <a:pPr lvl="2"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Recursive functions</a:t>
            </a:r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304800" y="3733800"/>
            <a:ext cx="876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Loops?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90% of the execution time in 10% of the code</a:t>
            </a:r>
          </a:p>
          <a:p>
            <a:pPr lvl="1" eaLnBrk="1" hangingPunct="1"/>
            <a:r>
              <a:rPr lang="en-US" sz="2400" smtClean="0"/>
              <a:t>Mostly in loops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If parallel, can get good performance</a:t>
            </a:r>
          </a:p>
          <a:p>
            <a:pPr lvl="1" eaLnBrk="1" hangingPunct="1"/>
            <a:r>
              <a:rPr lang="en-US" sz="2400" smtClean="0"/>
              <a:t>Load balancing 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Relatively easy to analyze 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35">
  <a:themeElements>
    <a:clrScheme name="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35">
  <a:themeElements>
    <a:clrScheme name="1_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1_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35">
  <a:themeElements>
    <a:clrScheme name="2_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2_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36159</TotalTime>
  <Words>2237</Words>
  <Application>Microsoft Macintosh PowerPoint</Application>
  <PresentationFormat>On-screen Show (4:3)</PresentationFormat>
  <Paragraphs>1047</Paragraphs>
  <Slides>73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6.035</vt:lpstr>
      <vt:lpstr>1_6.035</vt:lpstr>
      <vt:lpstr>2_6.035</vt:lpstr>
      <vt:lpstr>Worksheet</vt:lpstr>
      <vt:lpstr>Excel.Sheet.8</vt:lpstr>
      <vt:lpstr>Equation</vt:lpstr>
      <vt:lpstr>PowerPoint Presentation</vt:lpstr>
      <vt:lpstr>Outline</vt:lpstr>
      <vt:lpstr>Moore’s Law</vt:lpstr>
      <vt:lpstr>Uniprocessor Performance (SPECint)</vt:lpstr>
      <vt:lpstr>Multicores Are Here!</vt:lpstr>
      <vt:lpstr>Issues with Parallelism</vt:lpstr>
      <vt:lpstr>Outline</vt:lpstr>
      <vt:lpstr>Types of Parallelism</vt:lpstr>
      <vt:lpstr>Why Loops?</vt:lpstr>
      <vt:lpstr>Programmer Defined Parallel Loop</vt:lpstr>
      <vt:lpstr>Parallel Execution</vt:lpstr>
      <vt:lpstr>Parallel Execution</vt:lpstr>
      <vt:lpstr>Parallel Execution</vt:lpstr>
      <vt:lpstr>Parallel Thread Basics</vt:lpstr>
      <vt:lpstr>Outline</vt:lpstr>
      <vt:lpstr>Parallelizing Compilers</vt:lpstr>
      <vt:lpstr>Iteration Space</vt:lpstr>
      <vt:lpstr>Iteration Space</vt:lpstr>
      <vt:lpstr>Iteration Space</vt:lpstr>
      <vt:lpstr>Iteration Space</vt:lpstr>
      <vt:lpstr>Iteration Space</vt:lpstr>
      <vt:lpstr>Data Space</vt:lpstr>
      <vt:lpstr>Dependences </vt:lpstr>
      <vt:lpstr>Outline</vt:lpstr>
      <vt:lpstr>Array Accesses in a loop</vt:lpstr>
      <vt:lpstr>Array Accesses in a loop</vt:lpstr>
      <vt:lpstr>Array Accesses in a loop</vt:lpstr>
      <vt:lpstr>Array Accesses in a loop</vt:lpstr>
      <vt:lpstr>Array Accesses in a loop</vt:lpstr>
      <vt:lpstr>Distance Vectors</vt:lpstr>
      <vt:lpstr>Multi-Dimensional Dependence</vt:lpstr>
      <vt:lpstr>Multi-Dimensional Dependence</vt:lpstr>
      <vt:lpstr>Outline</vt:lpstr>
      <vt:lpstr>What is the Dependence?</vt:lpstr>
      <vt:lpstr>What is the Dependence?</vt:lpstr>
      <vt:lpstr>What is the Dependence?</vt:lpstr>
      <vt:lpstr>What is the Dependence?</vt:lpstr>
      <vt:lpstr>What is the Dependence?</vt:lpstr>
      <vt:lpstr>What is the Dependence?</vt:lpstr>
      <vt:lpstr>Recognizing FORALL Loops</vt:lpstr>
      <vt:lpstr>Data Dependence Analysis </vt:lpstr>
      <vt:lpstr>Distance Vector Method</vt:lpstr>
      <vt:lpstr>Is the Loop Parallelizable?</vt:lpstr>
      <vt:lpstr>Are the Loops Parallelizable?</vt:lpstr>
      <vt:lpstr>Are the Loops Parallelizable?</vt:lpstr>
      <vt:lpstr>Integer Programming Method</vt:lpstr>
      <vt:lpstr>Integer Programming Method</vt:lpstr>
      <vt:lpstr>Iteration Space</vt:lpstr>
      <vt:lpstr>Integer Programming Method</vt:lpstr>
      <vt:lpstr>Integer Programming Formulation</vt:lpstr>
      <vt:lpstr>Integer Programming Formulation</vt:lpstr>
      <vt:lpstr>Integer Programming Formulation</vt:lpstr>
      <vt:lpstr>Generalization</vt:lpstr>
      <vt:lpstr>Outline</vt:lpstr>
      <vt:lpstr>Increasing Parallelization Opportunities</vt:lpstr>
      <vt:lpstr>Scalar Privatization</vt:lpstr>
      <vt:lpstr>Privatization </vt:lpstr>
      <vt:lpstr>Privatization </vt:lpstr>
      <vt:lpstr>Another Example</vt:lpstr>
      <vt:lpstr>Reduction Recognition</vt:lpstr>
      <vt:lpstr>Induction Variables</vt:lpstr>
      <vt:lpstr>Array Privatization</vt:lpstr>
      <vt:lpstr>Loop Transformations</vt:lpstr>
      <vt:lpstr>Loop Transformations</vt:lpstr>
      <vt:lpstr>Granularity of Parallelism</vt:lpstr>
      <vt:lpstr>Granularity of Parallelism</vt:lpstr>
      <vt:lpstr>Outer Loop Parallelism</vt:lpstr>
      <vt:lpstr>Unimodular Transformations</vt:lpstr>
      <vt:lpstr>Legality of Transformations</vt:lpstr>
      <vt:lpstr>Interprocedural Parallelization</vt:lpstr>
      <vt:lpstr>Interprocedural Parallelization</vt:lpstr>
      <vt:lpstr>PowerPoint Presentation</vt:lpstr>
      <vt:lpstr>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Design-Driven Compilation</dc:title>
  <dc:creator>Martin Rinard</dc:creator>
  <cp:lastModifiedBy>A B</cp:lastModifiedBy>
  <cp:revision>1151</cp:revision>
  <dcterms:created xsi:type="dcterms:W3CDTF">1999-03-09T00:43:56Z</dcterms:created>
  <dcterms:modified xsi:type="dcterms:W3CDTF">2012-05-01T13:58:29Z</dcterms:modified>
</cp:coreProperties>
</file>