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61" r:id="rId2"/>
    <p:sldId id="281" r:id="rId3"/>
    <p:sldId id="402" r:id="rId4"/>
    <p:sldId id="584" r:id="rId5"/>
    <p:sldId id="585" r:id="rId6"/>
    <p:sldId id="403" r:id="rId7"/>
    <p:sldId id="493" r:id="rId8"/>
    <p:sldId id="587" r:id="rId9"/>
    <p:sldId id="588" r:id="rId10"/>
    <p:sldId id="589" r:id="rId11"/>
    <p:sldId id="590" r:id="rId12"/>
    <p:sldId id="417" r:id="rId13"/>
    <p:sldId id="494" r:id="rId14"/>
    <p:sldId id="418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421" r:id="rId24"/>
    <p:sldId id="495" r:id="rId25"/>
    <p:sldId id="423" r:id="rId26"/>
    <p:sldId id="513" r:id="rId27"/>
    <p:sldId id="559" r:id="rId28"/>
    <p:sldId id="560" r:id="rId29"/>
    <p:sldId id="561" r:id="rId30"/>
    <p:sldId id="426" r:id="rId31"/>
    <p:sldId id="562" r:id="rId32"/>
    <p:sldId id="563" r:id="rId33"/>
    <p:sldId id="496" r:id="rId34"/>
    <p:sldId id="427" r:id="rId35"/>
    <p:sldId id="428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437" r:id="rId45"/>
    <p:sldId id="438" r:id="rId46"/>
    <p:sldId id="522" r:id="rId47"/>
    <p:sldId id="523" r:id="rId48"/>
    <p:sldId id="524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532" r:id="rId57"/>
    <p:sldId id="533" r:id="rId58"/>
    <p:sldId id="534" r:id="rId59"/>
    <p:sldId id="535" r:id="rId60"/>
    <p:sldId id="536" r:id="rId61"/>
    <p:sldId id="537" r:id="rId62"/>
    <p:sldId id="538" r:id="rId63"/>
    <p:sldId id="539" r:id="rId64"/>
    <p:sldId id="540" r:id="rId65"/>
    <p:sldId id="541" r:id="rId66"/>
    <p:sldId id="542" r:id="rId67"/>
    <p:sldId id="543" r:id="rId68"/>
    <p:sldId id="544" r:id="rId69"/>
    <p:sldId id="545" r:id="rId70"/>
    <p:sldId id="546" r:id="rId71"/>
    <p:sldId id="547" r:id="rId72"/>
    <p:sldId id="548" r:id="rId73"/>
    <p:sldId id="549" r:id="rId74"/>
    <p:sldId id="550" r:id="rId75"/>
    <p:sldId id="517" r:id="rId76"/>
    <p:sldId id="518" r:id="rId77"/>
    <p:sldId id="519" r:id="rId78"/>
    <p:sldId id="520" r:id="rId79"/>
    <p:sldId id="521" r:id="rId80"/>
    <p:sldId id="497" r:id="rId81"/>
    <p:sldId id="452" r:id="rId82"/>
    <p:sldId id="572" r:id="rId83"/>
    <p:sldId id="573" r:id="rId84"/>
    <p:sldId id="574" r:id="rId85"/>
    <p:sldId id="575" r:id="rId86"/>
    <p:sldId id="576" r:id="rId87"/>
    <p:sldId id="577" r:id="rId88"/>
    <p:sldId id="578" r:id="rId89"/>
    <p:sldId id="579" r:id="rId90"/>
    <p:sldId id="580" r:id="rId91"/>
    <p:sldId id="581" r:id="rId92"/>
    <p:sldId id="582" r:id="rId93"/>
    <p:sldId id="463" r:id="rId94"/>
    <p:sldId id="486" r:id="rId95"/>
    <p:sldId id="498" r:id="rId96"/>
    <p:sldId id="487" r:id="rId97"/>
    <p:sldId id="488" r:id="rId98"/>
    <p:sldId id="489" r:id="rId99"/>
    <p:sldId id="490" r:id="rId100"/>
    <p:sldId id="491" r:id="rId101"/>
    <p:sldId id="586" r:id="rId10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33"/>
    <a:srgbClr val="FFFFFF"/>
    <a:srgbClr val="663300"/>
    <a:srgbClr val="333399"/>
    <a:srgbClr val="009900"/>
    <a:srgbClr val="A5002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72" autoAdjust="0"/>
    <p:restoredTop sz="94712" autoAdjust="0"/>
  </p:normalViewPr>
  <p:slideViewPr>
    <p:cSldViewPr>
      <p:cViewPr varScale="1">
        <p:scale>
          <a:sx n="118" d="100"/>
          <a:sy n="118" d="100"/>
        </p:scale>
        <p:origin x="-104" y="-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fld id="{72ED1033-81FD-4361-A555-D4F022D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 smtClean="0"/>
            </a:lvl1pPr>
          </a:lstStyle>
          <a:p>
            <a:pPr>
              <a:defRPr/>
            </a:pPr>
            <a:fld id="{B0A371BE-5ACD-46EF-A498-B5CA4B4C3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FFE175"/>
            </a:gs>
            <a:gs pos="100000">
              <a:srgbClr val="FFFFCC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9"/>
          <p:cNvSpPr>
            <a:spLocks noChangeArrowheads="1" noChangeShapeType="1" noTextEdit="1"/>
          </p:cNvSpPr>
          <p:nvPr/>
        </p:nvSpPr>
        <p:spPr bwMode="auto">
          <a:xfrm>
            <a:off x="3505200" y="228600"/>
            <a:ext cx="2133600" cy="1466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72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6.035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BDD04E31-9E62-42A2-A311-1CB70FCCD052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7A77C366-078B-44A9-AEB5-B2F1E78AF2B8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B2BB37A9-7A8C-40B6-B96F-FAE8D73547D1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7FA0446D-61DC-4078-81E8-77EFFE509A34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4D606703-C462-42DC-B2CF-F9A85620D9EB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5FF044DD-FC0F-4632-8167-3DA322C009D6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E9374469-E0A0-4B7A-8CD7-5263837B7342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BF456F45-ADC9-4C96-AD20-531F73CBECFF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4A68F270-E4FE-43D3-8ACD-13426846F27D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98609989-DD7D-4344-B1E7-A641B631FBB8}" type="slidenum">
              <a:rPr lang="en-US"/>
              <a:pPr>
                <a:defRPr/>
              </a:pPr>
              <a:t>‹#›</a:t>
            </a:fld>
            <a:r>
              <a:rPr lang="en-US"/>
              <a:t>			</a:t>
            </a:r>
            <a:r>
              <a:rPr lang="en-US" b="1"/>
              <a:t>6.035</a:t>
            </a:r>
            <a:r>
              <a:rPr lang="en-US"/>
              <a:t>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838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Saman Amarasinghe &amp; Armando Solar-</a:t>
            </a:r>
            <a:r>
              <a:rPr lang="en-US" err="1"/>
              <a:t>Lezama</a:t>
            </a:r>
            <a:r>
              <a:rPr lang="en-US"/>
              <a:t>		</a:t>
            </a:r>
            <a:fld id="{F2AAE9C0-9F06-41AB-A119-3B095B6FA532}" type="slidenum">
              <a:rPr lang="en-US"/>
              <a:pPr>
                <a:defRPr/>
              </a:pPr>
              <a:t>‹#›</a:t>
            </a:fld>
            <a:r>
              <a:rPr lang="en-US"/>
              <a:t>			6.035      </a:t>
            </a:r>
            <a:r>
              <a:rPr lang="en-US">
                <a:latin typeface="Lucida Sans Unicode" pitchFamily="34" charset="0"/>
              </a:rPr>
              <a:t>©MIT </a:t>
            </a:r>
            <a:r>
              <a:rPr lang="en-US" sz="1200"/>
              <a:t>Fall 1999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7.x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8.x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9.x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0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1.xml"/><Relationship Id="rId2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2.xml"/><Relationship Id="rId2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3.xml"/><Relationship Id="rId2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4.xml"/><Relationship Id="rId2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5.xml"/><Relationship Id="rId2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6.x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7.x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8.xml"/><Relationship Id="rId2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9.x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0.x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1.xml"/><Relationship Id="rId2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2.x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3.x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5.xml"/><Relationship Id="rId2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6.xml"/><Relationship Id="rId2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7.xml"/><Relationship Id="rId2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8.xml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Register Allocation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Two live temporaries can’t use the same register at the same time</a:t>
            </a:r>
          </a:p>
          <a:p>
            <a:pPr>
              <a:lnSpc>
                <a:spcPct val="80000"/>
              </a:lnSpc>
              <a:defRPr/>
            </a:pPr>
            <a:endParaRPr 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Example 2: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 := c + d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e := a + b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f := e - a</a:t>
            </a:r>
          </a:p>
          <a:p>
            <a:pPr>
              <a:defRPr/>
            </a:pPr>
            <a:r>
              <a:rPr lang="en-US" sz="2400" dirty="0" smtClean="0"/>
              <a:t>temporaries e and a can not go in the same register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r1 := c + d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r2 := r1 + b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r1 := r2 – r1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Interprocedural register allocation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saving registers across procedure boundaries is expensive </a:t>
            </a:r>
          </a:p>
          <a:p>
            <a:pPr lvl="1"/>
            <a:r>
              <a:rPr lang="en-US" smtClean="0"/>
              <a:t>especially for programs with many small functions</a:t>
            </a:r>
          </a:p>
          <a:p>
            <a:pPr lvl="1"/>
            <a:endParaRPr lang="en-US" smtClean="0"/>
          </a:p>
          <a:p>
            <a:r>
              <a:rPr lang="en-US" smtClean="0"/>
              <a:t>Calling convention is too general and inefficient</a:t>
            </a:r>
          </a:p>
          <a:p>
            <a:pPr lvl="1"/>
            <a:endParaRPr lang="en-US" smtClean="0"/>
          </a:p>
          <a:p>
            <a:r>
              <a:rPr lang="en-US" smtClean="0"/>
              <a:t>Customize calling convention per function by doing interprocedural register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Register Allocation</a:t>
            </a:r>
          </a:p>
          <a:p>
            <a:pPr lvl="1"/>
            <a:r>
              <a:rPr lang="en-US" smtClean="0"/>
              <a:t>Store values in registers between def and use</a:t>
            </a:r>
          </a:p>
          <a:p>
            <a:pPr lvl="1"/>
            <a:r>
              <a:rPr lang="en-US" smtClean="0"/>
              <a:t>Can improve performance substantially</a:t>
            </a:r>
          </a:p>
          <a:p>
            <a:pPr lvl="1"/>
            <a:endParaRPr lang="en-US" smtClean="0"/>
          </a:p>
          <a:p>
            <a:r>
              <a:rPr lang="en-US" smtClean="0"/>
              <a:t>Key concepts</a:t>
            </a:r>
          </a:p>
          <a:p>
            <a:pPr lvl="1"/>
            <a:r>
              <a:rPr lang="en-US" smtClean="0"/>
              <a:t>Webs</a:t>
            </a:r>
          </a:p>
          <a:p>
            <a:pPr lvl="1"/>
            <a:r>
              <a:rPr lang="en-US" smtClean="0"/>
              <a:t>Interference graphs</a:t>
            </a:r>
          </a:p>
          <a:p>
            <a:pPr lvl="1"/>
            <a:r>
              <a:rPr lang="en-US" smtClean="0"/>
              <a:t>Colorability</a:t>
            </a:r>
          </a:p>
          <a:p>
            <a:pPr lvl="1"/>
            <a:r>
              <a:rPr lang="en-US" smtClean="0"/>
              <a:t>Splitting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Sometimes more live variables than registers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 := c + d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e := c + b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f := e – c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g := e + f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h := a + g</a:t>
            </a:r>
          </a:p>
          <a:p>
            <a:pPr algn="r">
              <a:buFontTx/>
              <a:buNone/>
              <a:defRPr/>
            </a:pPr>
            <a:r>
              <a:rPr lang="en-US" sz="2400" dirty="0" smtClean="0"/>
              <a:t>(assume only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sz="2400" dirty="0" smtClean="0"/>
              <a:t> live at the end)</a:t>
            </a:r>
          </a:p>
          <a:p>
            <a:pPr>
              <a:defRPr/>
            </a:pPr>
            <a:r>
              <a:rPr lang="en-US" sz="2400" dirty="0" smtClean="0"/>
              <a:t>You can split a live range by storing to memory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 := c + d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store a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e := c + b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f := e – c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g := e + f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load a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h := a + g</a:t>
            </a:r>
            <a:endParaRPr lang="en-US" sz="2400" dirty="0" smtClean="0"/>
          </a:p>
        </p:txBody>
      </p: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3429000" y="2387600"/>
            <a:ext cx="2628900" cy="915988"/>
            <a:chOff x="1600200" y="2387600"/>
            <a:chExt cx="4457700" cy="915988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1600200" y="3302000"/>
              <a:ext cx="4420014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>
              <a:off x="1624427" y="2995613"/>
              <a:ext cx="4420014" cy="15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>
              <a:off x="1637886" y="2717800"/>
              <a:ext cx="4420014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>
              <a:off x="1637886" y="2387600"/>
              <a:ext cx="4420014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3429000" y="5092700"/>
            <a:ext cx="2362200" cy="1219200"/>
            <a:chOff x="1333500" y="5092700"/>
            <a:chExt cx="4457700" cy="1219200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1333500" y="6007100"/>
              <a:ext cx="4418756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>
              <a:off x="1357466" y="5700713"/>
              <a:ext cx="4421751" cy="15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>
              <a:off x="1372446" y="5422900"/>
              <a:ext cx="4418754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>
              <a:off x="1372446" y="5092700"/>
              <a:ext cx="4418754" cy="1588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>
              <a:off x="1372446" y="6310313"/>
              <a:ext cx="4418754" cy="15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35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things don’t work out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3278188" y="2667000"/>
            <a:ext cx="1217612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>
            <a:off x="3887788" y="2667000"/>
            <a:ext cx="608012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4445794" y="2844006"/>
            <a:ext cx="2540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4570413" y="3200400"/>
            <a:ext cx="458788" cy="15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5027613" y="3352800"/>
            <a:ext cx="153988" cy="15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3468688" y="4610100"/>
            <a:ext cx="531812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rot="5400000">
            <a:off x="3735388" y="5410200"/>
            <a:ext cx="608012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4268788" y="5562600"/>
            <a:ext cx="303212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5400000">
            <a:off x="4229101" y="6134100"/>
            <a:ext cx="838200" cy="317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>
            <a:off x="4840288" y="6438900"/>
            <a:ext cx="227012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 rot="5400000">
            <a:off x="3581401" y="6172200"/>
            <a:ext cx="304800" cy="317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29400" y="2209800"/>
            <a:ext cx="2236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Won’t work for</a:t>
            </a:r>
          </a:p>
          <a:p>
            <a:r>
              <a:rPr lang="en-US"/>
              <a:t>2 registers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Web-Based Register Allocation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Determine live ranges for each value (</a:t>
            </a:r>
            <a:r>
              <a:rPr lang="en-US" i="1" smtClean="0"/>
              <a:t>web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Determine overlapping ranges (interference)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 the benefit of keeping each web in a register (spill cost)</a:t>
            </a:r>
          </a:p>
          <a:p>
            <a:pPr>
              <a:lnSpc>
                <a:spcPct val="90000"/>
              </a:lnSpc>
            </a:pPr>
            <a:r>
              <a:rPr lang="en-US" smtClean="0"/>
              <a:t>Decide which webs get a register (allocation)</a:t>
            </a:r>
          </a:p>
          <a:p>
            <a:pPr>
              <a:lnSpc>
                <a:spcPct val="90000"/>
              </a:lnSpc>
            </a:pPr>
            <a:r>
              <a:rPr lang="en-US" smtClean="0"/>
              <a:t>Split webs if needed (spilling and splitting)</a:t>
            </a:r>
          </a:p>
          <a:p>
            <a:pPr>
              <a:lnSpc>
                <a:spcPct val="90000"/>
              </a:lnSpc>
            </a:pPr>
            <a:r>
              <a:rPr lang="en-US" smtClean="0"/>
              <a:t>Assign hard registers to webs (assignment)</a:t>
            </a:r>
          </a:p>
          <a:p>
            <a:pPr>
              <a:lnSpc>
                <a:spcPct val="90000"/>
              </a:lnSpc>
            </a:pPr>
            <a:r>
              <a:rPr lang="en-US" smtClean="0"/>
              <a:t>Generate code including spills (code gen)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7575"/>
                </a:solidFill>
              </a:rPr>
              <a:t>What is register allocation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Key ideas in register allocation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Webs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Interference Graphs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Graph coloring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Splitting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More optimizations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25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</p:spPr>
        <p:txBody>
          <a:bodyPr/>
          <a:lstStyle/>
          <a:p>
            <a:r>
              <a:rPr lang="en-US" smtClean="0"/>
              <a:t>Starting Point: def-use chains (DU chains)</a:t>
            </a:r>
          </a:p>
          <a:p>
            <a:pPr lvl="1"/>
            <a:r>
              <a:rPr lang="en-US" smtClean="0"/>
              <a:t>Connects definition to all reachable uses</a:t>
            </a:r>
          </a:p>
          <a:p>
            <a:pPr lvl="1"/>
            <a:endParaRPr lang="en-US" smtClean="0"/>
          </a:p>
          <a:p>
            <a:r>
              <a:rPr lang="en-US" smtClean="0"/>
              <a:t>Conditions for putting defs and uses into same web</a:t>
            </a:r>
          </a:p>
          <a:p>
            <a:pPr lvl="1"/>
            <a:r>
              <a:rPr lang="en-US" smtClean="0"/>
              <a:t>Def and all reachable uses must be in same web</a:t>
            </a:r>
          </a:p>
          <a:p>
            <a:pPr lvl="1"/>
            <a:r>
              <a:rPr lang="en-US" smtClean="0"/>
              <a:t>All defs that reach same use must be in same web</a:t>
            </a:r>
          </a:p>
          <a:p>
            <a:pPr lvl="1"/>
            <a:endParaRPr lang="en-US" smtClean="0"/>
          </a:p>
          <a:p>
            <a:r>
              <a:rPr lang="en-US" smtClean="0"/>
              <a:t>Use a union-find algorithm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60" name="AutoShape 11"/>
          <p:cNvCxnSpPr>
            <a:cxnSpLocks noChangeShapeType="1"/>
            <a:stCxn id="27652" idx="2"/>
            <a:endCxn id="27653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661" name="AutoShape 12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662" name="AutoShape 13"/>
          <p:cNvCxnSpPr>
            <a:cxnSpLocks noChangeShapeType="1"/>
            <a:stCxn id="27654" idx="2"/>
            <a:endCxn id="27655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663" name="AutoShape 14"/>
          <p:cNvCxnSpPr>
            <a:cxnSpLocks noChangeShapeType="1"/>
            <a:stCxn id="27654" idx="2"/>
            <a:endCxn id="27657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664" name="AutoShape 15"/>
          <p:cNvCxnSpPr>
            <a:cxnSpLocks noChangeShapeType="1"/>
            <a:stCxn id="27655" idx="2"/>
            <a:endCxn id="27656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7665" name="Line 16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85" name="AutoShape 12"/>
          <p:cNvCxnSpPr>
            <a:cxnSpLocks noChangeShapeType="1"/>
            <a:stCxn id="28677" idx="2"/>
            <a:endCxn id="28678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  <a:stCxn id="28678" idx="2"/>
            <a:endCxn id="28680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  <a:stCxn id="28679" idx="2"/>
            <a:endCxn id="28680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688" name="AutoShape 15"/>
          <p:cNvCxnSpPr>
            <a:cxnSpLocks noChangeShapeType="1"/>
            <a:stCxn id="28679" idx="2"/>
            <a:endCxn id="28682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689" name="AutoShape 16"/>
          <p:cNvCxnSpPr>
            <a:cxnSpLocks noChangeShapeType="1"/>
            <a:stCxn id="28680" idx="2"/>
            <a:endCxn id="28681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Freeform 3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10" name="AutoShape 13"/>
          <p:cNvCxnSpPr>
            <a:cxnSpLocks noChangeShapeType="1"/>
            <a:stCxn id="29702" idx="2"/>
            <a:endCxn id="29703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711" name="AutoShape 14"/>
          <p:cNvCxnSpPr>
            <a:cxnSpLocks noChangeShapeType="1"/>
            <a:stCxn id="29703" idx="2"/>
            <a:endCxn id="29705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713" name="AutoShape 16"/>
          <p:cNvCxnSpPr>
            <a:cxnSpLocks noChangeShapeType="1"/>
            <a:stCxn id="29704" idx="2"/>
            <a:endCxn id="29707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714" name="AutoShape 17"/>
          <p:cNvCxnSpPr>
            <a:cxnSpLocks noChangeShapeType="1"/>
            <a:stCxn id="29705" idx="2"/>
            <a:endCxn id="29706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Freeform 4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35" name="AutoShape 14"/>
          <p:cNvCxnSpPr>
            <a:cxnSpLocks noChangeShapeType="1"/>
            <a:stCxn id="30727" idx="2"/>
            <a:endCxn id="30728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736" name="AutoShape 15"/>
          <p:cNvCxnSpPr>
            <a:cxnSpLocks noChangeShapeType="1"/>
            <a:stCxn id="30728" idx="2"/>
            <a:endCxn id="30730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737" name="AutoShape 16"/>
          <p:cNvCxnSpPr>
            <a:cxnSpLocks noChangeShapeType="1"/>
            <a:stCxn id="30729" idx="2"/>
            <a:endCxn id="30730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738" name="AutoShape 17"/>
          <p:cNvCxnSpPr>
            <a:cxnSpLocks noChangeShapeType="1"/>
            <a:stCxn id="30729" idx="2"/>
            <a:endCxn id="30732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739" name="AutoShape 18"/>
          <p:cNvCxnSpPr>
            <a:cxnSpLocks noChangeShapeType="1"/>
            <a:stCxn id="30730" idx="2"/>
            <a:endCxn id="30731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reeform 2"/>
          <p:cNvSpPr>
            <a:spLocks/>
          </p:cNvSpPr>
          <p:nvPr/>
        </p:nvSpPr>
        <p:spPr bwMode="auto">
          <a:xfrm>
            <a:off x="1828800" y="2743200"/>
            <a:ext cx="1371600" cy="1752600"/>
          </a:xfrm>
          <a:custGeom>
            <a:avLst/>
            <a:gdLst>
              <a:gd name="T0" fmla="*/ 864 w 864"/>
              <a:gd name="T1" fmla="*/ 0 h 1104"/>
              <a:gd name="T2" fmla="*/ 0 w 864"/>
              <a:gd name="T3" fmla="*/ 912 h 1104"/>
              <a:gd name="T4" fmla="*/ 0 w 864"/>
              <a:gd name="T5" fmla="*/ 1104 h 1104"/>
              <a:gd name="T6" fmla="*/ 528 w 864"/>
              <a:gd name="T7" fmla="*/ 1104 h 1104"/>
              <a:gd name="T8" fmla="*/ 528 w 864"/>
              <a:gd name="T9" fmla="*/ 864 h 1104"/>
              <a:gd name="T10" fmla="*/ 864 w 864"/>
              <a:gd name="T11" fmla="*/ 240 h 1104"/>
              <a:gd name="T12" fmla="*/ 864 w 864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1104"/>
              <a:gd name="T23" fmla="*/ 864 w 864"/>
              <a:gd name="T24" fmla="*/ 1104 h 1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1104">
                <a:moveTo>
                  <a:pt x="864" y="0"/>
                </a:moveTo>
                <a:lnTo>
                  <a:pt x="0" y="912"/>
                </a:lnTo>
                <a:lnTo>
                  <a:pt x="0" y="1104"/>
                </a:lnTo>
                <a:lnTo>
                  <a:pt x="528" y="1104"/>
                </a:lnTo>
                <a:lnTo>
                  <a:pt x="528" y="864"/>
                </a:lnTo>
                <a:lnTo>
                  <a:pt x="864" y="24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Freeform 3"/>
          <p:cNvSpPr>
            <a:spLocks/>
          </p:cNvSpPr>
          <p:nvPr/>
        </p:nvSpPr>
        <p:spPr bwMode="auto">
          <a:xfrm>
            <a:off x="3200400" y="2743200"/>
            <a:ext cx="2057400" cy="1752600"/>
          </a:xfrm>
          <a:custGeom>
            <a:avLst/>
            <a:gdLst>
              <a:gd name="T0" fmla="*/ 0 w 1296"/>
              <a:gd name="T1" fmla="*/ 0 h 1056"/>
              <a:gd name="T2" fmla="*/ 0 w 1296"/>
              <a:gd name="T3" fmla="*/ 240 h 1056"/>
              <a:gd name="T4" fmla="*/ 528 w 1296"/>
              <a:gd name="T5" fmla="*/ 240 h 1056"/>
              <a:gd name="T6" fmla="*/ 816 w 1296"/>
              <a:gd name="T7" fmla="*/ 1056 h 1056"/>
              <a:gd name="T8" fmla="*/ 1296 w 1296"/>
              <a:gd name="T9" fmla="*/ 1056 h 1056"/>
              <a:gd name="T10" fmla="*/ 1296 w 1296"/>
              <a:gd name="T11" fmla="*/ 864 h 1056"/>
              <a:gd name="T12" fmla="*/ 816 w 1296"/>
              <a:gd name="T13" fmla="*/ 864 h 1056"/>
              <a:gd name="T14" fmla="*/ 480 w 1296"/>
              <a:gd name="T15" fmla="*/ 0 h 1056"/>
              <a:gd name="T16" fmla="*/ 0 w 1296"/>
              <a:gd name="T17" fmla="*/ 0 h 1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96"/>
              <a:gd name="T28" fmla="*/ 0 h 1056"/>
              <a:gd name="T29" fmla="*/ 1296 w 1296"/>
              <a:gd name="T30" fmla="*/ 1056 h 10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96" h="1056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816" y="1056"/>
                </a:lnTo>
                <a:lnTo>
                  <a:pt x="1296" y="1056"/>
                </a:lnTo>
                <a:lnTo>
                  <a:pt x="1296" y="864"/>
                </a:lnTo>
                <a:lnTo>
                  <a:pt x="816" y="864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Freeform 4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Freeform 5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1" name="AutoShape 16"/>
          <p:cNvCxnSpPr>
            <a:cxnSpLocks noChangeShapeType="1"/>
            <a:stCxn id="31753" idx="2"/>
            <a:endCxn id="31754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1762" name="AutoShape 17"/>
          <p:cNvCxnSpPr>
            <a:cxnSpLocks noChangeShapeType="1"/>
            <a:stCxn id="31754" idx="2"/>
            <a:endCxn id="31756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1763" name="AutoShape 18"/>
          <p:cNvCxnSpPr>
            <a:cxnSpLocks noChangeShapeType="1"/>
            <a:stCxn id="31755" idx="2"/>
            <a:endCxn id="31756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1764" name="AutoShape 19"/>
          <p:cNvCxnSpPr>
            <a:cxnSpLocks noChangeShapeType="1"/>
            <a:stCxn id="31755" idx="2"/>
            <a:endCxn id="31758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1765" name="AutoShape 20"/>
          <p:cNvCxnSpPr>
            <a:cxnSpLocks noChangeShapeType="1"/>
            <a:stCxn id="31756" idx="2"/>
            <a:endCxn id="31757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What is register allocation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Webs</a:t>
            </a:r>
          </a:p>
          <a:p>
            <a:pPr>
              <a:lnSpc>
                <a:spcPct val="90000"/>
              </a:lnSpc>
            </a:pPr>
            <a:r>
              <a:rPr lang="en-US" smtClean="0"/>
              <a:t>Interference Graphs</a:t>
            </a:r>
          </a:p>
          <a:p>
            <a:pPr>
              <a:lnSpc>
                <a:spcPct val="90000"/>
              </a:lnSpc>
            </a:pPr>
            <a:r>
              <a:rPr lang="en-US" smtClean="0"/>
              <a:t>Graph coloring</a:t>
            </a:r>
          </a:p>
          <a:p>
            <a:pPr>
              <a:lnSpc>
                <a:spcPct val="90000"/>
              </a:lnSpc>
            </a:pPr>
            <a:r>
              <a:rPr lang="en-US" smtClean="0"/>
              <a:t>Spilling</a:t>
            </a:r>
          </a:p>
          <a:p>
            <a:pPr>
              <a:lnSpc>
                <a:spcPct val="90000"/>
              </a:lnSpc>
            </a:pPr>
            <a:r>
              <a:rPr lang="en-US" smtClean="0"/>
              <a:t>Splitting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optimizations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686800" y="76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5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reeform 2"/>
          <p:cNvSpPr>
            <a:spLocks/>
          </p:cNvSpPr>
          <p:nvPr/>
        </p:nvSpPr>
        <p:spPr bwMode="auto">
          <a:xfrm>
            <a:off x="1828800" y="2743200"/>
            <a:ext cx="1371600" cy="1752600"/>
          </a:xfrm>
          <a:custGeom>
            <a:avLst/>
            <a:gdLst>
              <a:gd name="T0" fmla="*/ 864 w 864"/>
              <a:gd name="T1" fmla="*/ 0 h 1104"/>
              <a:gd name="T2" fmla="*/ 0 w 864"/>
              <a:gd name="T3" fmla="*/ 912 h 1104"/>
              <a:gd name="T4" fmla="*/ 0 w 864"/>
              <a:gd name="T5" fmla="*/ 1104 h 1104"/>
              <a:gd name="T6" fmla="*/ 528 w 864"/>
              <a:gd name="T7" fmla="*/ 1104 h 1104"/>
              <a:gd name="T8" fmla="*/ 528 w 864"/>
              <a:gd name="T9" fmla="*/ 864 h 1104"/>
              <a:gd name="T10" fmla="*/ 864 w 864"/>
              <a:gd name="T11" fmla="*/ 240 h 1104"/>
              <a:gd name="T12" fmla="*/ 864 w 864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1104"/>
              <a:gd name="T23" fmla="*/ 864 w 864"/>
              <a:gd name="T24" fmla="*/ 1104 h 1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1104">
                <a:moveTo>
                  <a:pt x="864" y="0"/>
                </a:moveTo>
                <a:lnTo>
                  <a:pt x="0" y="912"/>
                </a:lnTo>
                <a:lnTo>
                  <a:pt x="0" y="1104"/>
                </a:lnTo>
                <a:lnTo>
                  <a:pt x="528" y="1104"/>
                </a:lnTo>
                <a:lnTo>
                  <a:pt x="528" y="864"/>
                </a:lnTo>
                <a:lnTo>
                  <a:pt x="864" y="24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Freeform 3"/>
          <p:cNvSpPr>
            <a:spLocks/>
          </p:cNvSpPr>
          <p:nvPr/>
        </p:nvSpPr>
        <p:spPr bwMode="auto">
          <a:xfrm>
            <a:off x="4572000" y="2743200"/>
            <a:ext cx="1981200" cy="1828800"/>
          </a:xfrm>
          <a:custGeom>
            <a:avLst/>
            <a:gdLst>
              <a:gd name="T0" fmla="*/ 1248 w 1248"/>
              <a:gd name="T1" fmla="*/ 0 h 1104"/>
              <a:gd name="T2" fmla="*/ 1248 w 1248"/>
              <a:gd name="T3" fmla="*/ 192 h 1104"/>
              <a:gd name="T4" fmla="*/ 720 w 1248"/>
              <a:gd name="T5" fmla="*/ 192 h 1104"/>
              <a:gd name="T6" fmla="*/ 480 w 1248"/>
              <a:gd name="T7" fmla="*/ 1104 h 1104"/>
              <a:gd name="T8" fmla="*/ 0 w 1248"/>
              <a:gd name="T9" fmla="*/ 1104 h 1104"/>
              <a:gd name="T10" fmla="*/ 0 w 1248"/>
              <a:gd name="T11" fmla="*/ 912 h 1104"/>
              <a:gd name="T12" fmla="*/ 432 w 1248"/>
              <a:gd name="T13" fmla="*/ 912 h 1104"/>
              <a:gd name="T14" fmla="*/ 720 w 1248"/>
              <a:gd name="T15" fmla="*/ 0 h 1104"/>
              <a:gd name="T16" fmla="*/ 1248 w 1248"/>
              <a:gd name="T17" fmla="*/ 0 h 11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48"/>
              <a:gd name="T28" fmla="*/ 0 h 1104"/>
              <a:gd name="T29" fmla="*/ 1248 w 1248"/>
              <a:gd name="T30" fmla="*/ 1104 h 11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48" h="1104">
                <a:moveTo>
                  <a:pt x="1248" y="0"/>
                </a:moveTo>
                <a:lnTo>
                  <a:pt x="1248" y="192"/>
                </a:lnTo>
                <a:lnTo>
                  <a:pt x="720" y="192"/>
                </a:lnTo>
                <a:lnTo>
                  <a:pt x="480" y="1104"/>
                </a:lnTo>
                <a:lnTo>
                  <a:pt x="0" y="1104"/>
                </a:lnTo>
                <a:lnTo>
                  <a:pt x="0" y="912"/>
                </a:lnTo>
                <a:lnTo>
                  <a:pt x="432" y="912"/>
                </a:lnTo>
                <a:lnTo>
                  <a:pt x="720" y="0"/>
                </a:lnTo>
                <a:lnTo>
                  <a:pt x="1248" y="0"/>
                </a:lnTo>
                <a:close/>
              </a:path>
            </a:pathLst>
          </a:cu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Freeform 4"/>
          <p:cNvSpPr>
            <a:spLocks/>
          </p:cNvSpPr>
          <p:nvPr/>
        </p:nvSpPr>
        <p:spPr bwMode="auto">
          <a:xfrm>
            <a:off x="3200400" y="2743200"/>
            <a:ext cx="2057400" cy="1752600"/>
          </a:xfrm>
          <a:custGeom>
            <a:avLst/>
            <a:gdLst>
              <a:gd name="T0" fmla="*/ 0 w 1296"/>
              <a:gd name="T1" fmla="*/ 0 h 1056"/>
              <a:gd name="T2" fmla="*/ 0 w 1296"/>
              <a:gd name="T3" fmla="*/ 240 h 1056"/>
              <a:gd name="T4" fmla="*/ 528 w 1296"/>
              <a:gd name="T5" fmla="*/ 240 h 1056"/>
              <a:gd name="T6" fmla="*/ 816 w 1296"/>
              <a:gd name="T7" fmla="*/ 1056 h 1056"/>
              <a:gd name="T8" fmla="*/ 1296 w 1296"/>
              <a:gd name="T9" fmla="*/ 1056 h 1056"/>
              <a:gd name="T10" fmla="*/ 1296 w 1296"/>
              <a:gd name="T11" fmla="*/ 864 h 1056"/>
              <a:gd name="T12" fmla="*/ 816 w 1296"/>
              <a:gd name="T13" fmla="*/ 864 h 1056"/>
              <a:gd name="T14" fmla="*/ 480 w 1296"/>
              <a:gd name="T15" fmla="*/ 0 h 1056"/>
              <a:gd name="T16" fmla="*/ 0 w 1296"/>
              <a:gd name="T17" fmla="*/ 0 h 1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96"/>
              <a:gd name="T28" fmla="*/ 0 h 1056"/>
              <a:gd name="T29" fmla="*/ 1296 w 1296"/>
              <a:gd name="T30" fmla="*/ 1056 h 10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96" h="1056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816" y="1056"/>
                </a:lnTo>
                <a:lnTo>
                  <a:pt x="1296" y="1056"/>
                </a:lnTo>
                <a:lnTo>
                  <a:pt x="1296" y="864"/>
                </a:lnTo>
                <a:lnTo>
                  <a:pt x="816" y="864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Freeform 6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Freeform 7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86" name="AutoShape 17"/>
          <p:cNvCxnSpPr>
            <a:cxnSpLocks noChangeShapeType="1"/>
            <a:stCxn id="32778" idx="2"/>
            <a:endCxn id="32779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2787" name="AutoShape 18"/>
          <p:cNvCxnSpPr>
            <a:cxnSpLocks noChangeShapeType="1"/>
            <a:stCxn id="32779" idx="2"/>
            <a:endCxn id="32781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2788" name="AutoShape 19"/>
          <p:cNvCxnSpPr>
            <a:cxnSpLocks noChangeShapeType="1"/>
            <a:stCxn id="32780" idx="2"/>
            <a:endCxn id="32781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2789" name="AutoShape 20"/>
          <p:cNvCxnSpPr>
            <a:cxnSpLocks noChangeShapeType="1"/>
            <a:stCxn id="32780" idx="2"/>
            <a:endCxn id="32783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2790" name="AutoShape 21"/>
          <p:cNvCxnSpPr>
            <a:cxnSpLocks noChangeShapeType="1"/>
            <a:stCxn id="32781" idx="2"/>
            <a:endCxn id="32782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2791" name="Line 22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Freeform 4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08" name="AutoShape 15"/>
          <p:cNvCxnSpPr>
            <a:cxnSpLocks noChangeShapeType="1"/>
            <a:stCxn id="33800" idx="2"/>
            <a:endCxn id="33801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3809" name="AutoShape 16"/>
          <p:cNvCxnSpPr>
            <a:cxnSpLocks noChangeShapeType="1"/>
            <a:stCxn id="33801" idx="2"/>
            <a:endCxn id="33803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3810" name="AutoShape 17"/>
          <p:cNvCxnSpPr>
            <a:cxnSpLocks noChangeShapeType="1"/>
            <a:stCxn id="33802" idx="2"/>
            <a:endCxn id="33803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3811" name="AutoShape 18"/>
          <p:cNvCxnSpPr>
            <a:cxnSpLocks noChangeShapeType="1"/>
            <a:stCxn id="33802" idx="2"/>
            <a:endCxn id="33805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3812" name="AutoShape 19"/>
          <p:cNvCxnSpPr>
            <a:cxnSpLocks noChangeShapeType="1"/>
            <a:stCxn id="33803" idx="2"/>
            <a:endCxn id="33804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Freeform 4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Freeform 5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32" name="AutoShape 15"/>
          <p:cNvCxnSpPr>
            <a:cxnSpLocks noChangeShapeType="1"/>
            <a:stCxn id="34824" idx="2"/>
            <a:endCxn id="34825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4833" name="AutoShape 16"/>
          <p:cNvCxnSpPr>
            <a:cxnSpLocks noChangeShapeType="1"/>
            <a:stCxn id="34825" idx="2"/>
            <a:endCxn id="34827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4834" name="AutoShape 17"/>
          <p:cNvCxnSpPr>
            <a:cxnSpLocks noChangeShapeType="1"/>
            <a:stCxn id="34826" idx="2"/>
            <a:endCxn id="34827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4835" name="AutoShape 18"/>
          <p:cNvCxnSpPr>
            <a:cxnSpLocks noChangeShapeType="1"/>
            <a:stCxn id="34826" idx="2"/>
            <a:endCxn id="34829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4836" name="AutoShape 19"/>
          <p:cNvCxnSpPr>
            <a:cxnSpLocks noChangeShapeType="1"/>
            <a:stCxn id="34827" idx="2"/>
            <a:endCxn id="34828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s1</a:t>
            </a:r>
            <a:endParaRPr lang="en-US"/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s2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s3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s4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Web is unit of register allocation</a:t>
            </a:r>
          </a:p>
          <a:p>
            <a:pPr lvl="1"/>
            <a:endParaRPr lang="en-US" smtClean="0"/>
          </a:p>
          <a:p>
            <a:r>
              <a:rPr lang="en-US" smtClean="0"/>
              <a:t>If web allocated to a given register R</a:t>
            </a:r>
          </a:p>
          <a:p>
            <a:pPr lvl="1"/>
            <a:r>
              <a:rPr lang="en-US" smtClean="0"/>
              <a:t>All definitions computed into R</a:t>
            </a:r>
          </a:p>
          <a:p>
            <a:pPr lvl="1"/>
            <a:r>
              <a:rPr lang="en-US" smtClean="0"/>
              <a:t>All uses read from R</a:t>
            </a:r>
          </a:p>
          <a:p>
            <a:pPr lvl="1"/>
            <a:endParaRPr lang="en-US" smtClean="0"/>
          </a:p>
          <a:p>
            <a:r>
              <a:rPr lang="en-US" smtClean="0"/>
              <a:t>If web allocated to a memory location M</a:t>
            </a:r>
          </a:p>
          <a:p>
            <a:pPr lvl="1"/>
            <a:r>
              <a:rPr lang="en-US" smtClean="0"/>
              <a:t>All definitions computed into M</a:t>
            </a:r>
          </a:p>
          <a:p>
            <a:pPr lvl="1"/>
            <a:r>
              <a:rPr lang="en-US" smtClean="0"/>
              <a:t>All uses read from M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What is register allocation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Webs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Interference Graphs</a:t>
            </a:r>
          </a:p>
          <a:p>
            <a:pPr>
              <a:lnSpc>
                <a:spcPct val="90000"/>
              </a:lnSpc>
            </a:pPr>
            <a:r>
              <a:rPr lang="en-US" smtClean="0"/>
              <a:t>Graph coloring</a:t>
            </a:r>
          </a:p>
          <a:p>
            <a:pPr>
              <a:lnSpc>
                <a:spcPct val="90000"/>
              </a:lnSpc>
            </a:pPr>
            <a:r>
              <a:rPr lang="en-US" smtClean="0"/>
              <a:t>Splitting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optimizations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31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Convex Sets and Live Ranges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smtClean="0"/>
              <a:t>Concept of convex set </a:t>
            </a:r>
          </a:p>
          <a:p>
            <a:pPr lvl="1"/>
            <a:endParaRPr lang="en-US" smtClean="0"/>
          </a:p>
          <a:p>
            <a:r>
              <a:rPr lang="en-US" smtClean="0"/>
              <a:t>A set S is convex if</a:t>
            </a:r>
          </a:p>
          <a:p>
            <a:pPr lvl="1"/>
            <a:r>
              <a:rPr lang="en-US" smtClean="0"/>
              <a:t>A, B in S and C is on a path from A to B implies</a:t>
            </a:r>
          </a:p>
          <a:p>
            <a:pPr lvl="1"/>
            <a:r>
              <a:rPr lang="en-US" smtClean="0"/>
              <a:t>C is in S</a:t>
            </a:r>
          </a:p>
          <a:p>
            <a:pPr lvl="1"/>
            <a:endParaRPr lang="en-US" smtClean="0"/>
          </a:p>
          <a:p>
            <a:r>
              <a:rPr lang="en-US" smtClean="0"/>
              <a:t>Concept of live range of a web</a:t>
            </a:r>
          </a:p>
          <a:p>
            <a:pPr lvl="1"/>
            <a:r>
              <a:rPr lang="en-US" smtClean="0"/>
              <a:t>Minimal convex set of instructions that includes all defs and uses in web</a:t>
            </a:r>
          </a:p>
          <a:p>
            <a:pPr lvl="1"/>
            <a:r>
              <a:rPr lang="en-US" smtClean="0"/>
              <a:t>Intuitively, region in which web’s value is live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Interference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Two webs </a:t>
            </a:r>
            <a:r>
              <a:rPr lang="en-US" smtClean="0">
                <a:solidFill>
                  <a:srgbClr val="FFFF00"/>
                </a:solidFill>
              </a:rPr>
              <a:t>interfere</a:t>
            </a:r>
            <a:r>
              <a:rPr lang="en-US" smtClean="0"/>
              <a:t> if their live ranges overlap (have a nonemtpy intersection)</a:t>
            </a:r>
          </a:p>
          <a:p>
            <a:pPr lvl="1"/>
            <a:endParaRPr lang="en-US" smtClean="0"/>
          </a:p>
          <a:p>
            <a:r>
              <a:rPr lang="en-US" smtClean="0"/>
              <a:t>If two webs interfere, values must be stored in different registers or memory locations</a:t>
            </a:r>
          </a:p>
          <a:p>
            <a:pPr lvl="1"/>
            <a:endParaRPr lang="en-US" smtClean="0"/>
          </a:p>
          <a:p>
            <a:r>
              <a:rPr lang="en-US" smtClean="0"/>
              <a:t>If two webs do not interfere, can store values in same register or memory 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reeform 2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Freeform 3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Freeform 4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Freeform 5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952" name="AutoShape 15"/>
          <p:cNvCxnSpPr>
            <a:cxnSpLocks noChangeShapeType="1"/>
            <a:stCxn id="39944" idx="2"/>
            <a:endCxn id="39945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9953" name="AutoShape 16"/>
          <p:cNvCxnSpPr>
            <a:cxnSpLocks noChangeShapeType="1"/>
            <a:stCxn id="39945" idx="2"/>
            <a:endCxn id="39947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9954" name="AutoShape 17"/>
          <p:cNvCxnSpPr>
            <a:cxnSpLocks noChangeShapeType="1"/>
            <a:stCxn id="39946" idx="2"/>
            <a:endCxn id="39947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9955" name="AutoShape 18"/>
          <p:cNvCxnSpPr>
            <a:cxnSpLocks noChangeShapeType="1"/>
            <a:stCxn id="39946" idx="2"/>
            <a:endCxn id="39949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9956" name="AutoShape 19"/>
          <p:cNvCxnSpPr>
            <a:cxnSpLocks noChangeShapeType="1"/>
            <a:stCxn id="39947" idx="2"/>
            <a:endCxn id="39948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s1</a:t>
            </a:r>
            <a:endParaRPr lang="en-US"/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s2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s3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s4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Freeform 3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5715000" y="2743200"/>
            <a:ext cx="8382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00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Freeform 5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Freeform 6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5" name="AutoShape 14"/>
          <p:cNvCxnSpPr>
            <a:cxnSpLocks noChangeShapeType="1"/>
            <a:stCxn id="40969" idx="2"/>
            <a:endCxn id="40970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976" name="AutoShape 15"/>
          <p:cNvCxnSpPr>
            <a:cxnSpLocks noChangeShapeType="1"/>
            <a:stCxn id="40970" idx="2"/>
            <a:endCxn id="40971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977" name="AutoShape 16"/>
          <p:cNvCxnSpPr>
            <a:cxnSpLocks noChangeShapeType="1"/>
            <a:stCxn id="40987" idx="2"/>
            <a:endCxn id="40971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978" name="AutoShape 17"/>
          <p:cNvCxnSpPr>
            <a:cxnSpLocks noChangeShapeType="1"/>
            <a:stCxn id="40987" idx="2"/>
            <a:endCxn id="40989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0979" name="AutoShape 18"/>
          <p:cNvCxnSpPr>
            <a:cxnSpLocks noChangeShapeType="1"/>
            <a:stCxn id="40971" idx="2"/>
            <a:endCxn id="40972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s1</a:t>
            </a:r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s2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s3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s4</a:t>
            </a:r>
          </a:p>
        </p:txBody>
      </p:sp>
      <p:sp>
        <p:nvSpPr>
          <p:cNvPr id="40986" name="Rectangle 25"/>
          <p:cNvSpPr>
            <a:spLocks noChangeArrowheads="1"/>
          </p:cNvSpPr>
          <p:nvPr/>
        </p:nvSpPr>
        <p:spPr bwMode="auto">
          <a:xfrm>
            <a:off x="3200400" y="3124200"/>
            <a:ext cx="8382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Text Box 26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1905000" y="4191000"/>
            <a:ext cx="762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0990" name="Freeform 29"/>
          <p:cNvSpPr>
            <a:spLocks/>
          </p:cNvSpPr>
          <p:nvPr/>
        </p:nvSpPr>
        <p:spPr bwMode="auto">
          <a:xfrm>
            <a:off x="3048000" y="3124200"/>
            <a:ext cx="1104900" cy="508000"/>
          </a:xfrm>
          <a:custGeom>
            <a:avLst/>
            <a:gdLst>
              <a:gd name="T0" fmla="*/ 576 w 696"/>
              <a:gd name="T1" fmla="*/ 48 h 320"/>
              <a:gd name="T2" fmla="*/ 624 w 696"/>
              <a:gd name="T3" fmla="*/ 240 h 320"/>
              <a:gd name="T4" fmla="*/ 144 w 696"/>
              <a:gd name="T5" fmla="*/ 288 h 320"/>
              <a:gd name="T6" fmla="*/ 48 w 696"/>
              <a:gd name="T7" fmla="*/ 48 h 320"/>
              <a:gd name="T8" fmla="*/ 432 w 696"/>
              <a:gd name="T9" fmla="*/ 0 h 320"/>
              <a:gd name="T10" fmla="*/ 576 w 696"/>
              <a:gd name="T11" fmla="*/ 48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6"/>
              <a:gd name="T19" fmla="*/ 0 h 320"/>
              <a:gd name="T20" fmla="*/ 696 w 696"/>
              <a:gd name="T21" fmla="*/ 320 h 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6" h="320">
                <a:moveTo>
                  <a:pt x="576" y="48"/>
                </a:moveTo>
                <a:cubicBezTo>
                  <a:pt x="608" y="88"/>
                  <a:pt x="696" y="200"/>
                  <a:pt x="624" y="240"/>
                </a:cubicBezTo>
                <a:cubicBezTo>
                  <a:pt x="552" y="280"/>
                  <a:pt x="240" y="320"/>
                  <a:pt x="144" y="288"/>
                </a:cubicBezTo>
                <a:cubicBezTo>
                  <a:pt x="48" y="256"/>
                  <a:pt x="0" y="96"/>
                  <a:pt x="48" y="48"/>
                </a:cubicBezTo>
                <a:cubicBezTo>
                  <a:pt x="96" y="0"/>
                  <a:pt x="344" y="0"/>
                  <a:pt x="432" y="0"/>
                </a:cubicBezTo>
                <a:cubicBezTo>
                  <a:pt x="520" y="0"/>
                  <a:pt x="544" y="8"/>
                  <a:pt x="576" y="48"/>
                </a:cubicBez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Freeform 30"/>
          <p:cNvSpPr>
            <a:spLocks/>
          </p:cNvSpPr>
          <p:nvPr/>
        </p:nvSpPr>
        <p:spPr bwMode="auto">
          <a:xfrm>
            <a:off x="1816100" y="4076700"/>
            <a:ext cx="952500" cy="508000"/>
          </a:xfrm>
          <a:custGeom>
            <a:avLst/>
            <a:gdLst>
              <a:gd name="T0" fmla="*/ 248 w 600"/>
              <a:gd name="T1" fmla="*/ 24 h 320"/>
              <a:gd name="T2" fmla="*/ 56 w 600"/>
              <a:gd name="T3" fmla="*/ 72 h 320"/>
              <a:gd name="T4" fmla="*/ 8 w 600"/>
              <a:gd name="T5" fmla="*/ 216 h 320"/>
              <a:gd name="T6" fmla="*/ 56 w 600"/>
              <a:gd name="T7" fmla="*/ 312 h 320"/>
              <a:gd name="T8" fmla="*/ 344 w 600"/>
              <a:gd name="T9" fmla="*/ 264 h 320"/>
              <a:gd name="T10" fmla="*/ 488 w 600"/>
              <a:gd name="T11" fmla="*/ 264 h 320"/>
              <a:gd name="T12" fmla="*/ 584 w 600"/>
              <a:gd name="T13" fmla="*/ 168 h 320"/>
              <a:gd name="T14" fmla="*/ 536 w 600"/>
              <a:gd name="T15" fmla="*/ 24 h 320"/>
              <a:gd name="T16" fmla="*/ 200 w 600"/>
              <a:gd name="T17" fmla="*/ 24 h 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0"/>
              <a:gd name="T28" fmla="*/ 0 h 320"/>
              <a:gd name="T29" fmla="*/ 600 w 600"/>
              <a:gd name="T30" fmla="*/ 320 h 3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0" h="320">
                <a:moveTo>
                  <a:pt x="248" y="24"/>
                </a:moveTo>
                <a:cubicBezTo>
                  <a:pt x="172" y="32"/>
                  <a:pt x="96" y="40"/>
                  <a:pt x="56" y="72"/>
                </a:cubicBezTo>
                <a:cubicBezTo>
                  <a:pt x="16" y="104"/>
                  <a:pt x="8" y="176"/>
                  <a:pt x="8" y="216"/>
                </a:cubicBezTo>
                <a:cubicBezTo>
                  <a:pt x="8" y="256"/>
                  <a:pt x="0" y="304"/>
                  <a:pt x="56" y="312"/>
                </a:cubicBezTo>
                <a:cubicBezTo>
                  <a:pt x="112" y="320"/>
                  <a:pt x="272" y="272"/>
                  <a:pt x="344" y="264"/>
                </a:cubicBezTo>
                <a:cubicBezTo>
                  <a:pt x="416" y="256"/>
                  <a:pt x="448" y="280"/>
                  <a:pt x="488" y="264"/>
                </a:cubicBezTo>
                <a:cubicBezTo>
                  <a:pt x="528" y="248"/>
                  <a:pt x="576" y="208"/>
                  <a:pt x="584" y="168"/>
                </a:cubicBezTo>
                <a:cubicBezTo>
                  <a:pt x="592" y="128"/>
                  <a:pt x="600" y="48"/>
                  <a:pt x="536" y="24"/>
                </a:cubicBezTo>
                <a:cubicBezTo>
                  <a:pt x="472" y="0"/>
                  <a:pt x="336" y="12"/>
                  <a:pt x="200" y="24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Freeform 31"/>
          <p:cNvSpPr>
            <a:spLocks/>
          </p:cNvSpPr>
          <p:nvPr/>
        </p:nvSpPr>
        <p:spPr bwMode="auto">
          <a:xfrm>
            <a:off x="5638800" y="2692400"/>
            <a:ext cx="1003300" cy="838200"/>
          </a:xfrm>
          <a:custGeom>
            <a:avLst/>
            <a:gdLst>
              <a:gd name="T0" fmla="*/ 624 w 632"/>
              <a:gd name="T1" fmla="*/ 128 h 528"/>
              <a:gd name="T2" fmla="*/ 576 w 632"/>
              <a:gd name="T3" fmla="*/ 128 h 528"/>
              <a:gd name="T4" fmla="*/ 480 w 632"/>
              <a:gd name="T5" fmla="*/ 32 h 528"/>
              <a:gd name="T6" fmla="*/ 288 w 632"/>
              <a:gd name="T7" fmla="*/ 32 h 528"/>
              <a:gd name="T8" fmla="*/ 48 w 632"/>
              <a:gd name="T9" fmla="*/ 32 h 528"/>
              <a:gd name="T10" fmla="*/ 0 w 632"/>
              <a:gd name="T11" fmla="*/ 224 h 528"/>
              <a:gd name="T12" fmla="*/ 48 w 632"/>
              <a:gd name="T13" fmla="*/ 416 h 528"/>
              <a:gd name="T14" fmla="*/ 192 w 632"/>
              <a:gd name="T15" fmla="*/ 512 h 528"/>
              <a:gd name="T16" fmla="*/ 432 w 632"/>
              <a:gd name="T17" fmla="*/ 512 h 528"/>
              <a:gd name="T18" fmla="*/ 576 w 632"/>
              <a:gd name="T19" fmla="*/ 416 h 528"/>
              <a:gd name="T20" fmla="*/ 624 w 632"/>
              <a:gd name="T21" fmla="*/ 176 h 528"/>
              <a:gd name="T22" fmla="*/ 624 w 632"/>
              <a:gd name="T23" fmla="*/ 128 h 5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32"/>
              <a:gd name="T37" fmla="*/ 0 h 528"/>
              <a:gd name="T38" fmla="*/ 632 w 632"/>
              <a:gd name="T39" fmla="*/ 528 h 52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32" h="528">
                <a:moveTo>
                  <a:pt x="624" y="128"/>
                </a:moveTo>
                <a:cubicBezTo>
                  <a:pt x="616" y="120"/>
                  <a:pt x="600" y="144"/>
                  <a:pt x="576" y="128"/>
                </a:cubicBezTo>
                <a:cubicBezTo>
                  <a:pt x="552" y="112"/>
                  <a:pt x="528" y="48"/>
                  <a:pt x="480" y="32"/>
                </a:cubicBezTo>
                <a:cubicBezTo>
                  <a:pt x="432" y="16"/>
                  <a:pt x="360" y="32"/>
                  <a:pt x="288" y="32"/>
                </a:cubicBezTo>
                <a:cubicBezTo>
                  <a:pt x="216" y="32"/>
                  <a:pt x="96" y="0"/>
                  <a:pt x="48" y="32"/>
                </a:cubicBezTo>
                <a:cubicBezTo>
                  <a:pt x="0" y="64"/>
                  <a:pt x="0" y="160"/>
                  <a:pt x="0" y="224"/>
                </a:cubicBezTo>
                <a:cubicBezTo>
                  <a:pt x="0" y="288"/>
                  <a:pt x="16" y="368"/>
                  <a:pt x="48" y="416"/>
                </a:cubicBezTo>
                <a:cubicBezTo>
                  <a:pt x="80" y="464"/>
                  <a:pt x="128" y="496"/>
                  <a:pt x="192" y="512"/>
                </a:cubicBezTo>
                <a:cubicBezTo>
                  <a:pt x="256" y="528"/>
                  <a:pt x="368" y="528"/>
                  <a:pt x="432" y="512"/>
                </a:cubicBezTo>
                <a:cubicBezTo>
                  <a:pt x="496" y="496"/>
                  <a:pt x="544" y="472"/>
                  <a:pt x="576" y="416"/>
                </a:cubicBezTo>
                <a:cubicBezTo>
                  <a:pt x="608" y="360"/>
                  <a:pt x="616" y="224"/>
                  <a:pt x="624" y="176"/>
                </a:cubicBezTo>
                <a:cubicBezTo>
                  <a:pt x="632" y="128"/>
                  <a:pt x="632" y="136"/>
                  <a:pt x="624" y="128"/>
                </a:cubicBez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reeform 1026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Freeform 1027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1028"/>
          <p:cNvSpPr>
            <a:spLocks noChangeArrowheads="1"/>
          </p:cNvSpPr>
          <p:nvPr/>
        </p:nvSpPr>
        <p:spPr bwMode="auto">
          <a:xfrm>
            <a:off x="5715000" y="2743200"/>
            <a:ext cx="8382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00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Freeform 1029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Freeform 1030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1993" name="Text Box 1032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41994" name="Text Box 1033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1995" name="Text Box 1034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41996" name="Text Box 1035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41997" name="Line 1036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037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9" name="AutoShape 1038"/>
          <p:cNvCxnSpPr>
            <a:cxnSpLocks noChangeShapeType="1"/>
            <a:stCxn id="41993" idx="2"/>
            <a:endCxn id="41994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2000" name="AutoShape 1039"/>
          <p:cNvCxnSpPr>
            <a:cxnSpLocks noChangeShapeType="1"/>
            <a:stCxn id="41994" idx="2"/>
            <a:endCxn id="41995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2001" name="AutoShape 1040"/>
          <p:cNvCxnSpPr>
            <a:cxnSpLocks noChangeShapeType="1"/>
            <a:stCxn id="42011" idx="2"/>
            <a:endCxn id="41995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2002" name="AutoShape 1041"/>
          <p:cNvCxnSpPr>
            <a:cxnSpLocks noChangeShapeType="1"/>
            <a:stCxn id="42011" idx="2"/>
            <a:endCxn id="42013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2003" name="AutoShape 1042"/>
          <p:cNvCxnSpPr>
            <a:cxnSpLocks noChangeShapeType="1"/>
            <a:stCxn id="41995" idx="2"/>
            <a:endCxn id="41996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2004" name="Line 1043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1044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1045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s1</a:t>
            </a:r>
            <a:endParaRPr lang="en-US"/>
          </a:p>
        </p:txBody>
      </p:sp>
      <p:sp>
        <p:nvSpPr>
          <p:cNvPr id="42007" name="Text Box 1046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s2</a:t>
            </a:r>
          </a:p>
        </p:txBody>
      </p:sp>
      <p:sp>
        <p:nvSpPr>
          <p:cNvPr id="42008" name="Text Box 1047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s3</a:t>
            </a:r>
          </a:p>
        </p:txBody>
      </p:sp>
      <p:sp>
        <p:nvSpPr>
          <p:cNvPr id="42009" name="Text Box 1048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s4</a:t>
            </a:r>
          </a:p>
        </p:txBody>
      </p:sp>
      <p:sp>
        <p:nvSpPr>
          <p:cNvPr id="42010" name="Rectangle 1049"/>
          <p:cNvSpPr>
            <a:spLocks noChangeArrowheads="1"/>
          </p:cNvSpPr>
          <p:nvPr/>
        </p:nvSpPr>
        <p:spPr bwMode="auto">
          <a:xfrm>
            <a:off x="3200400" y="3124200"/>
            <a:ext cx="8382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Text Box 1050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42012" name="Rectangle 1051"/>
          <p:cNvSpPr>
            <a:spLocks noChangeArrowheads="1"/>
          </p:cNvSpPr>
          <p:nvPr/>
        </p:nvSpPr>
        <p:spPr bwMode="auto">
          <a:xfrm>
            <a:off x="1905000" y="4191000"/>
            <a:ext cx="762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105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2014" name="Text Box 1053"/>
          <p:cNvSpPr txBox="1">
            <a:spLocks noChangeArrowheads="1"/>
          </p:cNvSpPr>
          <p:nvPr/>
        </p:nvSpPr>
        <p:spPr bwMode="auto">
          <a:xfrm>
            <a:off x="349250" y="1235075"/>
            <a:ext cx="338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Webs s1 and s2 interfere</a:t>
            </a:r>
          </a:p>
          <a:p>
            <a:pPr algn="l"/>
            <a:r>
              <a:rPr lang="en-US"/>
              <a:t>Webs s2 and s3 interfere</a:t>
            </a:r>
          </a:p>
        </p:txBody>
      </p:sp>
      <p:sp>
        <p:nvSpPr>
          <p:cNvPr id="42015" name="Freeform 1054"/>
          <p:cNvSpPr>
            <a:spLocks/>
          </p:cNvSpPr>
          <p:nvPr/>
        </p:nvSpPr>
        <p:spPr bwMode="auto">
          <a:xfrm>
            <a:off x="3048000" y="3124200"/>
            <a:ext cx="1104900" cy="508000"/>
          </a:xfrm>
          <a:custGeom>
            <a:avLst/>
            <a:gdLst>
              <a:gd name="T0" fmla="*/ 576 w 696"/>
              <a:gd name="T1" fmla="*/ 48 h 320"/>
              <a:gd name="T2" fmla="*/ 624 w 696"/>
              <a:gd name="T3" fmla="*/ 240 h 320"/>
              <a:gd name="T4" fmla="*/ 144 w 696"/>
              <a:gd name="T5" fmla="*/ 288 h 320"/>
              <a:gd name="T6" fmla="*/ 48 w 696"/>
              <a:gd name="T7" fmla="*/ 48 h 320"/>
              <a:gd name="T8" fmla="*/ 432 w 696"/>
              <a:gd name="T9" fmla="*/ 0 h 320"/>
              <a:gd name="T10" fmla="*/ 576 w 696"/>
              <a:gd name="T11" fmla="*/ 48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6"/>
              <a:gd name="T19" fmla="*/ 0 h 320"/>
              <a:gd name="T20" fmla="*/ 696 w 696"/>
              <a:gd name="T21" fmla="*/ 320 h 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6" h="320">
                <a:moveTo>
                  <a:pt x="576" y="48"/>
                </a:moveTo>
                <a:cubicBezTo>
                  <a:pt x="608" y="88"/>
                  <a:pt x="696" y="200"/>
                  <a:pt x="624" y="240"/>
                </a:cubicBezTo>
                <a:cubicBezTo>
                  <a:pt x="552" y="280"/>
                  <a:pt x="240" y="320"/>
                  <a:pt x="144" y="288"/>
                </a:cubicBezTo>
                <a:cubicBezTo>
                  <a:pt x="48" y="256"/>
                  <a:pt x="0" y="96"/>
                  <a:pt x="48" y="48"/>
                </a:cubicBezTo>
                <a:cubicBezTo>
                  <a:pt x="96" y="0"/>
                  <a:pt x="344" y="0"/>
                  <a:pt x="432" y="0"/>
                </a:cubicBezTo>
                <a:cubicBezTo>
                  <a:pt x="520" y="0"/>
                  <a:pt x="544" y="8"/>
                  <a:pt x="576" y="48"/>
                </a:cubicBez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Freeform 1055"/>
          <p:cNvSpPr>
            <a:spLocks/>
          </p:cNvSpPr>
          <p:nvPr/>
        </p:nvSpPr>
        <p:spPr bwMode="auto">
          <a:xfrm>
            <a:off x="1816100" y="4076700"/>
            <a:ext cx="952500" cy="508000"/>
          </a:xfrm>
          <a:custGeom>
            <a:avLst/>
            <a:gdLst>
              <a:gd name="T0" fmla="*/ 248 w 600"/>
              <a:gd name="T1" fmla="*/ 24 h 320"/>
              <a:gd name="T2" fmla="*/ 56 w 600"/>
              <a:gd name="T3" fmla="*/ 72 h 320"/>
              <a:gd name="T4" fmla="*/ 8 w 600"/>
              <a:gd name="T5" fmla="*/ 216 h 320"/>
              <a:gd name="T6" fmla="*/ 56 w 600"/>
              <a:gd name="T7" fmla="*/ 312 h 320"/>
              <a:gd name="T8" fmla="*/ 344 w 600"/>
              <a:gd name="T9" fmla="*/ 264 h 320"/>
              <a:gd name="T10" fmla="*/ 488 w 600"/>
              <a:gd name="T11" fmla="*/ 264 h 320"/>
              <a:gd name="T12" fmla="*/ 584 w 600"/>
              <a:gd name="T13" fmla="*/ 168 h 320"/>
              <a:gd name="T14" fmla="*/ 536 w 600"/>
              <a:gd name="T15" fmla="*/ 24 h 320"/>
              <a:gd name="T16" fmla="*/ 200 w 600"/>
              <a:gd name="T17" fmla="*/ 24 h 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0"/>
              <a:gd name="T28" fmla="*/ 0 h 320"/>
              <a:gd name="T29" fmla="*/ 600 w 600"/>
              <a:gd name="T30" fmla="*/ 320 h 3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0" h="320">
                <a:moveTo>
                  <a:pt x="248" y="24"/>
                </a:moveTo>
                <a:cubicBezTo>
                  <a:pt x="172" y="32"/>
                  <a:pt x="96" y="40"/>
                  <a:pt x="56" y="72"/>
                </a:cubicBezTo>
                <a:cubicBezTo>
                  <a:pt x="16" y="104"/>
                  <a:pt x="8" y="176"/>
                  <a:pt x="8" y="216"/>
                </a:cubicBezTo>
                <a:cubicBezTo>
                  <a:pt x="8" y="256"/>
                  <a:pt x="0" y="304"/>
                  <a:pt x="56" y="312"/>
                </a:cubicBezTo>
                <a:cubicBezTo>
                  <a:pt x="112" y="320"/>
                  <a:pt x="272" y="272"/>
                  <a:pt x="344" y="264"/>
                </a:cubicBezTo>
                <a:cubicBezTo>
                  <a:pt x="416" y="256"/>
                  <a:pt x="448" y="280"/>
                  <a:pt x="488" y="264"/>
                </a:cubicBezTo>
                <a:cubicBezTo>
                  <a:pt x="528" y="248"/>
                  <a:pt x="576" y="208"/>
                  <a:pt x="584" y="168"/>
                </a:cubicBezTo>
                <a:cubicBezTo>
                  <a:pt x="592" y="128"/>
                  <a:pt x="600" y="48"/>
                  <a:pt x="536" y="24"/>
                </a:cubicBezTo>
                <a:cubicBezTo>
                  <a:pt x="472" y="0"/>
                  <a:pt x="336" y="12"/>
                  <a:pt x="200" y="24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Freeform 1056"/>
          <p:cNvSpPr>
            <a:spLocks/>
          </p:cNvSpPr>
          <p:nvPr/>
        </p:nvSpPr>
        <p:spPr bwMode="auto">
          <a:xfrm>
            <a:off x="5638800" y="2692400"/>
            <a:ext cx="1003300" cy="838200"/>
          </a:xfrm>
          <a:custGeom>
            <a:avLst/>
            <a:gdLst>
              <a:gd name="T0" fmla="*/ 624 w 632"/>
              <a:gd name="T1" fmla="*/ 128 h 528"/>
              <a:gd name="T2" fmla="*/ 576 w 632"/>
              <a:gd name="T3" fmla="*/ 128 h 528"/>
              <a:gd name="T4" fmla="*/ 480 w 632"/>
              <a:gd name="T5" fmla="*/ 32 h 528"/>
              <a:gd name="T6" fmla="*/ 288 w 632"/>
              <a:gd name="T7" fmla="*/ 32 h 528"/>
              <a:gd name="T8" fmla="*/ 48 w 632"/>
              <a:gd name="T9" fmla="*/ 32 h 528"/>
              <a:gd name="T10" fmla="*/ 0 w 632"/>
              <a:gd name="T11" fmla="*/ 224 h 528"/>
              <a:gd name="T12" fmla="*/ 48 w 632"/>
              <a:gd name="T13" fmla="*/ 416 h 528"/>
              <a:gd name="T14" fmla="*/ 192 w 632"/>
              <a:gd name="T15" fmla="*/ 512 h 528"/>
              <a:gd name="T16" fmla="*/ 432 w 632"/>
              <a:gd name="T17" fmla="*/ 512 h 528"/>
              <a:gd name="T18" fmla="*/ 576 w 632"/>
              <a:gd name="T19" fmla="*/ 416 h 528"/>
              <a:gd name="T20" fmla="*/ 624 w 632"/>
              <a:gd name="T21" fmla="*/ 176 h 528"/>
              <a:gd name="T22" fmla="*/ 624 w 632"/>
              <a:gd name="T23" fmla="*/ 128 h 5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32"/>
              <a:gd name="T37" fmla="*/ 0 h 528"/>
              <a:gd name="T38" fmla="*/ 632 w 632"/>
              <a:gd name="T39" fmla="*/ 528 h 52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32" h="528">
                <a:moveTo>
                  <a:pt x="624" y="128"/>
                </a:moveTo>
                <a:cubicBezTo>
                  <a:pt x="616" y="120"/>
                  <a:pt x="600" y="144"/>
                  <a:pt x="576" y="128"/>
                </a:cubicBezTo>
                <a:cubicBezTo>
                  <a:pt x="552" y="112"/>
                  <a:pt x="528" y="48"/>
                  <a:pt x="480" y="32"/>
                </a:cubicBezTo>
                <a:cubicBezTo>
                  <a:pt x="432" y="16"/>
                  <a:pt x="360" y="32"/>
                  <a:pt x="288" y="32"/>
                </a:cubicBezTo>
                <a:cubicBezTo>
                  <a:pt x="216" y="32"/>
                  <a:pt x="96" y="0"/>
                  <a:pt x="48" y="32"/>
                </a:cubicBezTo>
                <a:cubicBezTo>
                  <a:pt x="0" y="64"/>
                  <a:pt x="0" y="160"/>
                  <a:pt x="0" y="224"/>
                </a:cubicBezTo>
                <a:cubicBezTo>
                  <a:pt x="0" y="288"/>
                  <a:pt x="16" y="368"/>
                  <a:pt x="48" y="416"/>
                </a:cubicBezTo>
                <a:cubicBezTo>
                  <a:pt x="80" y="464"/>
                  <a:pt x="128" y="496"/>
                  <a:pt x="192" y="512"/>
                </a:cubicBezTo>
                <a:cubicBezTo>
                  <a:pt x="256" y="528"/>
                  <a:pt x="368" y="528"/>
                  <a:pt x="432" y="512"/>
                </a:cubicBezTo>
                <a:cubicBezTo>
                  <a:pt x="496" y="496"/>
                  <a:pt x="544" y="472"/>
                  <a:pt x="576" y="416"/>
                </a:cubicBezTo>
                <a:cubicBezTo>
                  <a:pt x="608" y="360"/>
                  <a:pt x="616" y="224"/>
                  <a:pt x="624" y="176"/>
                </a:cubicBezTo>
                <a:cubicBezTo>
                  <a:pt x="632" y="128"/>
                  <a:pt x="632" y="136"/>
                  <a:pt x="624" y="128"/>
                </a:cubicBez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mtClean="0"/>
              <a:t>Storing values between def and use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smtClean="0"/>
              <a:t>Program computes with values</a:t>
            </a:r>
          </a:p>
          <a:p>
            <a:pPr lvl="1"/>
            <a:r>
              <a:rPr lang="en-US" smtClean="0"/>
              <a:t>value definitions (where computed)</a:t>
            </a:r>
          </a:p>
          <a:p>
            <a:pPr lvl="1"/>
            <a:r>
              <a:rPr lang="en-US" smtClean="0"/>
              <a:t>value uses (where read to compute new values)</a:t>
            </a:r>
          </a:p>
          <a:p>
            <a:pPr lvl="3"/>
            <a:endParaRPr lang="en-US" smtClean="0"/>
          </a:p>
          <a:p>
            <a:r>
              <a:rPr lang="en-US" smtClean="0"/>
              <a:t>Values must be stored between def and use</a:t>
            </a:r>
          </a:p>
          <a:p>
            <a:pPr lvl="1"/>
            <a:r>
              <a:rPr lang="en-US" smtClean="0"/>
              <a:t>First Option</a:t>
            </a:r>
          </a:p>
          <a:p>
            <a:pPr lvl="2"/>
            <a:r>
              <a:rPr lang="en-US" smtClean="0"/>
              <a:t>store each value in memory at definition</a:t>
            </a:r>
          </a:p>
          <a:p>
            <a:pPr lvl="2"/>
            <a:r>
              <a:rPr lang="en-US" smtClean="0"/>
              <a:t>retrieve from memory at each use</a:t>
            </a:r>
          </a:p>
          <a:p>
            <a:pPr lvl="1"/>
            <a:r>
              <a:rPr lang="en-US" smtClean="0"/>
              <a:t>Second Option</a:t>
            </a:r>
          </a:p>
          <a:p>
            <a:pPr lvl="2"/>
            <a:r>
              <a:rPr lang="en-US" smtClean="0"/>
              <a:t>store each value in register at definition</a:t>
            </a:r>
          </a:p>
          <a:p>
            <a:pPr lvl="2"/>
            <a:r>
              <a:rPr lang="en-US" smtClean="0"/>
              <a:t>retrieve value from register at each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Interference Graph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Representation of webs and their interference</a:t>
            </a:r>
          </a:p>
          <a:p>
            <a:pPr lvl="1"/>
            <a:r>
              <a:rPr lang="en-US" smtClean="0"/>
              <a:t>Nodes are the webs</a:t>
            </a:r>
          </a:p>
          <a:p>
            <a:pPr lvl="1"/>
            <a:r>
              <a:rPr lang="en-US" smtClean="0"/>
              <a:t>An edge exists between two nodes if they interfere</a:t>
            </a:r>
          </a:p>
          <a:p>
            <a:endParaRPr lang="en-US" smtClean="0"/>
          </a:p>
        </p:txBody>
      </p:sp>
      <p:sp>
        <p:nvSpPr>
          <p:cNvPr id="43013" name="Oval 15"/>
          <p:cNvSpPr>
            <a:spLocks noChangeArrowheads="1"/>
          </p:cNvSpPr>
          <p:nvPr/>
        </p:nvSpPr>
        <p:spPr bwMode="auto">
          <a:xfrm>
            <a:off x="4953000" y="4267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Text Box 16"/>
          <p:cNvSpPr txBox="1">
            <a:spLocks noChangeArrowheads="1"/>
          </p:cNvSpPr>
          <p:nvPr/>
        </p:nvSpPr>
        <p:spPr bwMode="auto">
          <a:xfrm>
            <a:off x="50292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43015" name="Oval 17"/>
          <p:cNvSpPr>
            <a:spLocks noChangeArrowheads="1"/>
          </p:cNvSpPr>
          <p:nvPr/>
        </p:nvSpPr>
        <p:spPr bwMode="auto">
          <a:xfrm>
            <a:off x="6629400" y="4267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18"/>
          <p:cNvSpPr txBox="1">
            <a:spLocks noChangeArrowheads="1"/>
          </p:cNvSpPr>
          <p:nvPr/>
        </p:nvSpPr>
        <p:spPr bwMode="auto">
          <a:xfrm>
            <a:off x="670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43017" name="Oval 19"/>
          <p:cNvSpPr>
            <a:spLocks noChangeArrowheads="1"/>
          </p:cNvSpPr>
          <p:nvPr/>
        </p:nvSpPr>
        <p:spPr bwMode="auto">
          <a:xfrm>
            <a:off x="4953000" y="58674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20"/>
          <p:cNvSpPr txBox="1">
            <a:spLocks noChangeArrowheads="1"/>
          </p:cNvSpPr>
          <p:nvPr/>
        </p:nvSpPr>
        <p:spPr bwMode="auto">
          <a:xfrm>
            <a:off x="5029200" y="5943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43019" name="Oval 21"/>
          <p:cNvSpPr>
            <a:spLocks noChangeArrowheads="1"/>
          </p:cNvSpPr>
          <p:nvPr/>
        </p:nvSpPr>
        <p:spPr bwMode="auto">
          <a:xfrm>
            <a:off x="6629400" y="58674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22"/>
          <p:cNvSpPr txBox="1">
            <a:spLocks noChangeArrowheads="1"/>
          </p:cNvSpPr>
          <p:nvPr/>
        </p:nvSpPr>
        <p:spPr bwMode="auto">
          <a:xfrm>
            <a:off x="6705600" y="5943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43021" name="AutoShape 23"/>
          <p:cNvCxnSpPr>
            <a:cxnSpLocks noChangeShapeType="1"/>
            <a:stCxn id="43013" idx="6"/>
            <a:endCxn id="43015" idx="2"/>
          </p:cNvCxnSpPr>
          <p:nvPr/>
        </p:nvCxnSpPr>
        <p:spPr bwMode="auto">
          <a:xfrm>
            <a:off x="5562600" y="4572000"/>
            <a:ext cx="1066800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3022" name="AutoShape 24"/>
          <p:cNvCxnSpPr>
            <a:cxnSpLocks noChangeShapeType="1"/>
            <a:stCxn id="43017" idx="7"/>
            <a:endCxn id="43015" idx="3"/>
          </p:cNvCxnSpPr>
          <p:nvPr/>
        </p:nvCxnSpPr>
        <p:spPr bwMode="auto">
          <a:xfrm flipV="1">
            <a:off x="5473700" y="4787900"/>
            <a:ext cx="1244600" cy="1168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reeform 2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Freeform 3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5715000" y="2743200"/>
            <a:ext cx="8382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00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Freeform 5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Freeform 6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7" name="AutoShape 14"/>
          <p:cNvCxnSpPr>
            <a:cxnSpLocks noChangeShapeType="1"/>
            <a:stCxn id="44041" idx="2"/>
            <a:endCxn id="44042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4048" name="AutoShape 15"/>
          <p:cNvCxnSpPr>
            <a:cxnSpLocks noChangeShapeType="1"/>
            <a:stCxn id="44042" idx="2"/>
            <a:endCxn id="44043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4049" name="AutoShape 16"/>
          <p:cNvCxnSpPr>
            <a:cxnSpLocks noChangeShapeType="1"/>
            <a:stCxn id="44059" idx="2"/>
            <a:endCxn id="44043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4050" name="AutoShape 17"/>
          <p:cNvCxnSpPr>
            <a:cxnSpLocks noChangeShapeType="1"/>
            <a:stCxn id="44059" idx="2"/>
            <a:endCxn id="44061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4051" name="AutoShape 18"/>
          <p:cNvCxnSpPr>
            <a:cxnSpLocks noChangeShapeType="1"/>
            <a:stCxn id="44043" idx="2"/>
            <a:endCxn id="44044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s1</a:t>
            </a:r>
            <a:endParaRPr lang="en-US"/>
          </a:p>
        </p:txBody>
      </p:sp>
      <p:sp>
        <p:nvSpPr>
          <p:cNvPr id="44055" name="Text Box 22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s2</a:t>
            </a:r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s3</a:t>
            </a:r>
          </a:p>
        </p:txBody>
      </p:sp>
      <p:sp>
        <p:nvSpPr>
          <p:cNvPr id="44057" name="Text Box 24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s4</a:t>
            </a:r>
          </a:p>
        </p:txBody>
      </p: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3200400" y="3124200"/>
            <a:ext cx="8382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Text Box 26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1905000" y="4191000"/>
            <a:ext cx="762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8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4062" name="Oval 29"/>
          <p:cNvSpPr>
            <a:spLocks noChangeArrowheads="1"/>
          </p:cNvSpPr>
          <p:nvPr/>
        </p:nvSpPr>
        <p:spPr bwMode="auto">
          <a:xfrm>
            <a:off x="6248400" y="40386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Text Box 30"/>
          <p:cNvSpPr txBox="1">
            <a:spLocks noChangeArrowheads="1"/>
          </p:cNvSpPr>
          <p:nvPr/>
        </p:nvSpPr>
        <p:spPr bwMode="auto">
          <a:xfrm>
            <a:off x="6324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44064" name="Oval 31"/>
          <p:cNvSpPr>
            <a:spLocks noChangeArrowheads="1"/>
          </p:cNvSpPr>
          <p:nvPr/>
        </p:nvSpPr>
        <p:spPr bwMode="auto">
          <a:xfrm>
            <a:off x="7924800" y="40386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Text Box 32"/>
          <p:cNvSpPr txBox="1">
            <a:spLocks noChangeArrowheads="1"/>
          </p:cNvSpPr>
          <p:nvPr/>
        </p:nvSpPr>
        <p:spPr bwMode="auto">
          <a:xfrm>
            <a:off x="80010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44066" name="Oval 33"/>
          <p:cNvSpPr>
            <a:spLocks noChangeArrowheads="1"/>
          </p:cNvSpPr>
          <p:nvPr/>
        </p:nvSpPr>
        <p:spPr bwMode="auto">
          <a:xfrm>
            <a:off x="6248400" y="5638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Text Box 34"/>
          <p:cNvSpPr txBox="1">
            <a:spLocks noChangeArrowheads="1"/>
          </p:cNvSpPr>
          <p:nvPr/>
        </p:nvSpPr>
        <p:spPr bwMode="auto">
          <a:xfrm>
            <a:off x="6324600" y="5715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44068" name="Oval 35"/>
          <p:cNvSpPr>
            <a:spLocks noChangeArrowheads="1"/>
          </p:cNvSpPr>
          <p:nvPr/>
        </p:nvSpPr>
        <p:spPr bwMode="auto">
          <a:xfrm>
            <a:off x="7924800" y="5638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6"/>
          <p:cNvSpPr txBox="1">
            <a:spLocks noChangeArrowheads="1"/>
          </p:cNvSpPr>
          <p:nvPr/>
        </p:nvSpPr>
        <p:spPr bwMode="auto">
          <a:xfrm>
            <a:off x="8001000" y="5715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reeform 1026"/>
          <p:cNvSpPr>
            <a:spLocks/>
          </p:cNvSpPr>
          <p:nvPr/>
        </p:nvSpPr>
        <p:spPr bwMode="auto">
          <a:xfrm>
            <a:off x="5715000" y="1600200"/>
            <a:ext cx="1447800" cy="1905000"/>
          </a:xfrm>
          <a:custGeom>
            <a:avLst/>
            <a:gdLst>
              <a:gd name="T0" fmla="*/ 576 w 912"/>
              <a:gd name="T1" fmla="*/ 0 h 1200"/>
              <a:gd name="T2" fmla="*/ 0 w 912"/>
              <a:gd name="T3" fmla="*/ 0 h 1200"/>
              <a:gd name="T4" fmla="*/ 0 w 912"/>
              <a:gd name="T5" fmla="*/ 240 h 1200"/>
              <a:gd name="T6" fmla="*/ 576 w 912"/>
              <a:gd name="T7" fmla="*/ 240 h 1200"/>
              <a:gd name="T8" fmla="*/ 720 w 912"/>
              <a:gd name="T9" fmla="*/ 576 h 1200"/>
              <a:gd name="T10" fmla="*/ 576 w 912"/>
              <a:gd name="T11" fmla="*/ 960 h 1200"/>
              <a:gd name="T12" fmla="*/ 0 w 912"/>
              <a:gd name="T13" fmla="*/ 960 h 1200"/>
              <a:gd name="T14" fmla="*/ 0 w 912"/>
              <a:gd name="T15" fmla="*/ 1200 h 1200"/>
              <a:gd name="T16" fmla="*/ 912 w 912"/>
              <a:gd name="T17" fmla="*/ 1152 h 1200"/>
              <a:gd name="T18" fmla="*/ 912 w 912"/>
              <a:gd name="T19" fmla="*/ 0 h 1200"/>
              <a:gd name="T20" fmla="*/ 576 w 912"/>
              <a:gd name="T21" fmla="*/ 0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12"/>
              <a:gd name="T34" fmla="*/ 0 h 1200"/>
              <a:gd name="T35" fmla="*/ 912 w 912"/>
              <a:gd name="T36" fmla="*/ 1200 h 1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12" h="120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720" y="576"/>
                </a:lnTo>
                <a:lnTo>
                  <a:pt x="576" y="960"/>
                </a:lnTo>
                <a:lnTo>
                  <a:pt x="0" y="960"/>
                </a:lnTo>
                <a:lnTo>
                  <a:pt x="0" y="1200"/>
                </a:lnTo>
                <a:lnTo>
                  <a:pt x="912" y="1152"/>
                </a:lnTo>
                <a:lnTo>
                  <a:pt x="912" y="0"/>
                </a:lnTo>
                <a:lnTo>
                  <a:pt x="576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Freeform 1027"/>
          <p:cNvSpPr>
            <a:spLocks/>
          </p:cNvSpPr>
          <p:nvPr/>
        </p:nvSpPr>
        <p:spPr bwMode="auto">
          <a:xfrm>
            <a:off x="1828800" y="2743200"/>
            <a:ext cx="4724400" cy="1752600"/>
          </a:xfrm>
          <a:custGeom>
            <a:avLst/>
            <a:gdLst>
              <a:gd name="T0" fmla="*/ 2208 w 2976"/>
              <a:gd name="T1" fmla="*/ 1104 h 1104"/>
              <a:gd name="T2" fmla="*/ 2448 w 2976"/>
              <a:gd name="T3" fmla="*/ 192 h 1104"/>
              <a:gd name="T4" fmla="*/ 2976 w 2976"/>
              <a:gd name="T5" fmla="*/ 192 h 1104"/>
              <a:gd name="T6" fmla="*/ 2976 w 2976"/>
              <a:gd name="T7" fmla="*/ 0 h 1104"/>
              <a:gd name="T8" fmla="*/ 864 w 2976"/>
              <a:gd name="T9" fmla="*/ 0 h 1104"/>
              <a:gd name="T10" fmla="*/ 0 w 2976"/>
              <a:gd name="T11" fmla="*/ 912 h 1104"/>
              <a:gd name="T12" fmla="*/ 48 w 2976"/>
              <a:gd name="T13" fmla="*/ 1104 h 1104"/>
              <a:gd name="T14" fmla="*/ 528 w 2976"/>
              <a:gd name="T15" fmla="*/ 1104 h 1104"/>
              <a:gd name="T16" fmla="*/ 864 w 2976"/>
              <a:gd name="T17" fmla="*/ 240 h 1104"/>
              <a:gd name="T18" fmla="*/ 1392 w 2976"/>
              <a:gd name="T19" fmla="*/ 240 h 1104"/>
              <a:gd name="T20" fmla="*/ 1680 w 2976"/>
              <a:gd name="T21" fmla="*/ 1104 h 1104"/>
              <a:gd name="T22" fmla="*/ 2208 w 2976"/>
              <a:gd name="T23" fmla="*/ 1104 h 1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76"/>
              <a:gd name="T37" fmla="*/ 0 h 1104"/>
              <a:gd name="T38" fmla="*/ 2976 w 2976"/>
              <a:gd name="T39" fmla="*/ 1104 h 1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76" h="1104">
                <a:moveTo>
                  <a:pt x="2208" y="1104"/>
                </a:moveTo>
                <a:lnTo>
                  <a:pt x="2448" y="192"/>
                </a:lnTo>
                <a:lnTo>
                  <a:pt x="2976" y="192"/>
                </a:lnTo>
                <a:lnTo>
                  <a:pt x="2976" y="0"/>
                </a:lnTo>
                <a:lnTo>
                  <a:pt x="864" y="0"/>
                </a:lnTo>
                <a:lnTo>
                  <a:pt x="0" y="912"/>
                </a:lnTo>
                <a:lnTo>
                  <a:pt x="48" y="1104"/>
                </a:lnTo>
                <a:lnTo>
                  <a:pt x="528" y="1104"/>
                </a:lnTo>
                <a:lnTo>
                  <a:pt x="864" y="240"/>
                </a:lnTo>
                <a:lnTo>
                  <a:pt x="1392" y="240"/>
                </a:lnTo>
                <a:lnTo>
                  <a:pt x="1680" y="1104"/>
                </a:lnTo>
                <a:lnTo>
                  <a:pt x="2208" y="1104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1028"/>
          <p:cNvSpPr>
            <a:spLocks noChangeArrowheads="1"/>
          </p:cNvSpPr>
          <p:nvPr/>
        </p:nvSpPr>
        <p:spPr bwMode="auto">
          <a:xfrm>
            <a:off x="5715000" y="2743200"/>
            <a:ext cx="8382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00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Freeform 1029"/>
          <p:cNvSpPr>
            <a:spLocks/>
          </p:cNvSpPr>
          <p:nvPr/>
        </p:nvSpPr>
        <p:spPr bwMode="auto">
          <a:xfrm>
            <a:off x="1828800" y="3124200"/>
            <a:ext cx="2133600" cy="1828800"/>
          </a:xfrm>
          <a:custGeom>
            <a:avLst/>
            <a:gdLst>
              <a:gd name="T0" fmla="*/ 0 w 1344"/>
              <a:gd name="T1" fmla="*/ 960 h 1152"/>
              <a:gd name="T2" fmla="*/ 0 w 1344"/>
              <a:gd name="T3" fmla="*/ 1152 h 1152"/>
              <a:gd name="T4" fmla="*/ 528 w 1344"/>
              <a:gd name="T5" fmla="*/ 1152 h 1152"/>
              <a:gd name="T6" fmla="*/ 1344 w 1344"/>
              <a:gd name="T7" fmla="*/ 240 h 1152"/>
              <a:gd name="T8" fmla="*/ 1344 w 1344"/>
              <a:gd name="T9" fmla="*/ 0 h 1152"/>
              <a:gd name="T10" fmla="*/ 864 w 1344"/>
              <a:gd name="T11" fmla="*/ 48 h 1152"/>
              <a:gd name="T12" fmla="*/ 528 w 1344"/>
              <a:gd name="T13" fmla="*/ 912 h 1152"/>
              <a:gd name="T14" fmla="*/ 0 w 1344"/>
              <a:gd name="T15" fmla="*/ 960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152"/>
              <a:gd name="T26" fmla="*/ 1344 w 1344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152">
                <a:moveTo>
                  <a:pt x="0" y="960"/>
                </a:moveTo>
                <a:lnTo>
                  <a:pt x="0" y="1152"/>
                </a:lnTo>
                <a:lnTo>
                  <a:pt x="528" y="1152"/>
                </a:lnTo>
                <a:lnTo>
                  <a:pt x="1344" y="240"/>
                </a:lnTo>
                <a:lnTo>
                  <a:pt x="1344" y="0"/>
                </a:lnTo>
                <a:lnTo>
                  <a:pt x="864" y="48"/>
                </a:lnTo>
                <a:lnTo>
                  <a:pt x="528" y="912"/>
                </a:lnTo>
                <a:lnTo>
                  <a:pt x="0" y="96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Freeform 1030"/>
          <p:cNvSpPr>
            <a:spLocks/>
          </p:cNvSpPr>
          <p:nvPr/>
        </p:nvSpPr>
        <p:spPr bwMode="auto">
          <a:xfrm>
            <a:off x="4419600" y="4572000"/>
            <a:ext cx="990600" cy="1371600"/>
          </a:xfrm>
          <a:custGeom>
            <a:avLst/>
            <a:gdLst>
              <a:gd name="T0" fmla="*/ 0 w 624"/>
              <a:gd name="T1" fmla="*/ 0 h 864"/>
              <a:gd name="T2" fmla="*/ 624 w 624"/>
              <a:gd name="T3" fmla="*/ 0 h 864"/>
              <a:gd name="T4" fmla="*/ 624 w 624"/>
              <a:gd name="T5" fmla="*/ 864 h 864"/>
              <a:gd name="T6" fmla="*/ 0 w 624"/>
              <a:gd name="T7" fmla="*/ 864 h 864"/>
              <a:gd name="T8" fmla="*/ 0 w 62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864"/>
              <a:gd name="T17" fmla="*/ 624 w 6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864">
                <a:moveTo>
                  <a:pt x="0" y="0"/>
                </a:moveTo>
                <a:lnTo>
                  <a:pt x="624" y="0"/>
                </a:lnTo>
                <a:lnTo>
                  <a:pt x="624" y="864"/>
                </a:lnTo>
                <a:lnTo>
                  <a:pt x="0" y="86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5065" name="Text Box 1032"/>
          <p:cNvSpPr txBox="1">
            <a:spLocks noChangeArrowheads="1"/>
          </p:cNvSpPr>
          <p:nvPr/>
        </p:nvSpPr>
        <p:spPr bwMode="auto">
          <a:xfrm>
            <a:off x="5699125" y="1565275"/>
            <a:ext cx="828675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y</a:t>
            </a:r>
          </a:p>
        </p:txBody>
      </p:sp>
      <p:sp>
        <p:nvSpPr>
          <p:cNvPr id="45066" name="Text Box 1033"/>
          <p:cNvSpPr txBox="1">
            <a:spLocks noChangeArrowheads="1"/>
          </p:cNvSpPr>
          <p:nvPr/>
        </p:nvSpPr>
        <p:spPr bwMode="auto">
          <a:xfrm>
            <a:off x="5715000" y="266700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5067" name="Text Box 1034"/>
          <p:cNvSpPr txBox="1">
            <a:spLocks noChangeArrowheads="1"/>
          </p:cNvSpPr>
          <p:nvPr/>
        </p:nvSpPr>
        <p:spPr bwMode="auto">
          <a:xfrm>
            <a:off x="4495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def x</a:t>
            </a:r>
          </a:p>
        </p:txBody>
      </p:sp>
      <p:sp>
        <p:nvSpPr>
          <p:cNvPr id="45068" name="Text Box 1035"/>
          <p:cNvSpPr txBox="1">
            <a:spLocks noChangeArrowheads="1"/>
          </p:cNvSpPr>
          <p:nvPr/>
        </p:nvSpPr>
        <p:spPr bwMode="auto">
          <a:xfrm>
            <a:off x="4495800" y="5562600"/>
            <a:ext cx="846138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</p:txBody>
      </p:sp>
      <p:sp>
        <p:nvSpPr>
          <p:cNvPr id="45069" name="Line 1036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037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1" name="AutoShape 1038"/>
          <p:cNvCxnSpPr>
            <a:cxnSpLocks noChangeShapeType="1"/>
            <a:stCxn id="45065" idx="2"/>
            <a:endCxn id="45066" idx="0"/>
          </p:cNvCxnSpPr>
          <p:nvPr/>
        </p:nvCxnSpPr>
        <p:spPr bwMode="auto">
          <a:xfrm>
            <a:off x="6113463" y="2032000"/>
            <a:ext cx="25400" cy="6350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5072" name="AutoShape 1039"/>
          <p:cNvCxnSpPr>
            <a:cxnSpLocks noChangeShapeType="1"/>
            <a:stCxn id="45066" idx="2"/>
            <a:endCxn id="45067" idx="0"/>
          </p:cNvCxnSpPr>
          <p:nvPr/>
        </p:nvCxnSpPr>
        <p:spPr bwMode="auto">
          <a:xfrm flipH="1">
            <a:off x="4919663" y="3498850"/>
            <a:ext cx="1219200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5073" name="AutoShape 1040"/>
          <p:cNvCxnSpPr>
            <a:cxnSpLocks noChangeShapeType="1"/>
            <a:stCxn id="45083" idx="2"/>
            <a:endCxn id="45067" idx="0"/>
          </p:cNvCxnSpPr>
          <p:nvPr/>
        </p:nvCxnSpPr>
        <p:spPr bwMode="auto">
          <a:xfrm>
            <a:off x="3614738" y="3498850"/>
            <a:ext cx="130492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5074" name="AutoShape 1041"/>
          <p:cNvCxnSpPr>
            <a:cxnSpLocks noChangeShapeType="1"/>
            <a:stCxn id="45083" idx="2"/>
            <a:endCxn id="45085" idx="0"/>
          </p:cNvCxnSpPr>
          <p:nvPr/>
        </p:nvCxnSpPr>
        <p:spPr bwMode="auto">
          <a:xfrm flipH="1">
            <a:off x="2252663" y="3498850"/>
            <a:ext cx="1362075" cy="6223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5075" name="AutoShape 1042"/>
          <p:cNvCxnSpPr>
            <a:cxnSpLocks noChangeShapeType="1"/>
            <a:stCxn id="45067" idx="2"/>
            <a:endCxn id="45068" idx="0"/>
          </p:cNvCxnSpPr>
          <p:nvPr/>
        </p:nvCxnSpPr>
        <p:spPr bwMode="auto">
          <a:xfrm>
            <a:off x="4919663" y="4953000"/>
            <a:ext cx="0" cy="6096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5076" name="Line 1043"/>
          <p:cNvSpPr>
            <a:spLocks noChangeShapeType="1"/>
          </p:cNvSpPr>
          <p:nvPr/>
        </p:nvSpPr>
        <p:spPr bwMode="auto">
          <a:xfrm>
            <a:off x="4953000" y="6019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1044"/>
          <p:cNvSpPr>
            <a:spLocks noChangeShapeType="1"/>
          </p:cNvSpPr>
          <p:nvPr/>
        </p:nvSpPr>
        <p:spPr bwMode="auto">
          <a:xfrm>
            <a:off x="2286000" y="4953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Text Box 1045"/>
          <p:cNvSpPr txBox="1">
            <a:spLocks noChangeArrowheads="1"/>
          </p:cNvSpPr>
          <p:nvPr/>
        </p:nvSpPr>
        <p:spPr bwMode="auto">
          <a:xfrm>
            <a:off x="6783388" y="1524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s1</a:t>
            </a:r>
            <a:endParaRPr lang="en-US"/>
          </a:p>
        </p:txBody>
      </p:sp>
      <p:sp>
        <p:nvSpPr>
          <p:cNvPr id="45079" name="Text Box 1046"/>
          <p:cNvSpPr txBox="1">
            <a:spLocks noChangeArrowheads="1"/>
          </p:cNvSpPr>
          <p:nvPr/>
        </p:nvSpPr>
        <p:spPr bwMode="auto">
          <a:xfrm>
            <a:off x="4344988" y="2743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s2</a:t>
            </a:r>
          </a:p>
        </p:txBody>
      </p:sp>
      <p:sp>
        <p:nvSpPr>
          <p:cNvPr id="45080" name="Text Box 1047"/>
          <p:cNvSpPr txBox="1">
            <a:spLocks noChangeArrowheads="1"/>
          </p:cNvSpPr>
          <p:nvPr/>
        </p:nvSpPr>
        <p:spPr bwMode="auto">
          <a:xfrm>
            <a:off x="2897188" y="38100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s3</a:t>
            </a:r>
          </a:p>
        </p:txBody>
      </p:sp>
      <p:sp>
        <p:nvSpPr>
          <p:cNvPr id="45081" name="Text Box 1048"/>
          <p:cNvSpPr txBox="1">
            <a:spLocks noChangeArrowheads="1"/>
          </p:cNvSpPr>
          <p:nvPr/>
        </p:nvSpPr>
        <p:spPr bwMode="auto">
          <a:xfrm>
            <a:off x="4954588" y="50292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E175"/>
                </a:solidFill>
              </a:rPr>
              <a:t>s4</a:t>
            </a:r>
          </a:p>
        </p:txBody>
      </p:sp>
      <p:sp>
        <p:nvSpPr>
          <p:cNvPr id="45082" name="Rectangle 1049"/>
          <p:cNvSpPr>
            <a:spLocks noChangeArrowheads="1"/>
          </p:cNvSpPr>
          <p:nvPr/>
        </p:nvSpPr>
        <p:spPr bwMode="auto">
          <a:xfrm>
            <a:off x="3200400" y="3124200"/>
            <a:ext cx="8382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Text Box 1050"/>
          <p:cNvSpPr txBox="1">
            <a:spLocks noChangeArrowheads="1"/>
          </p:cNvSpPr>
          <p:nvPr/>
        </p:nvSpPr>
        <p:spPr bwMode="auto">
          <a:xfrm>
            <a:off x="3200400" y="2667000"/>
            <a:ext cx="828675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def x</a:t>
            </a:r>
          </a:p>
          <a:p>
            <a:pPr algn="l"/>
            <a:r>
              <a:rPr lang="en-US"/>
              <a:t>def y</a:t>
            </a:r>
          </a:p>
        </p:txBody>
      </p:sp>
      <p:sp>
        <p:nvSpPr>
          <p:cNvPr id="45084" name="Rectangle 1051"/>
          <p:cNvSpPr>
            <a:spLocks noChangeArrowheads="1"/>
          </p:cNvSpPr>
          <p:nvPr/>
        </p:nvSpPr>
        <p:spPr bwMode="auto">
          <a:xfrm>
            <a:off x="1905000" y="4191000"/>
            <a:ext cx="7620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633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Text Box 1052"/>
          <p:cNvSpPr txBox="1">
            <a:spLocks noChangeArrowheads="1"/>
          </p:cNvSpPr>
          <p:nvPr/>
        </p:nvSpPr>
        <p:spPr bwMode="auto">
          <a:xfrm>
            <a:off x="1828800" y="4121150"/>
            <a:ext cx="846138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use x</a:t>
            </a:r>
          </a:p>
          <a:p>
            <a:pPr algn="l"/>
            <a:r>
              <a:rPr lang="en-US"/>
              <a:t>use y</a:t>
            </a:r>
          </a:p>
        </p:txBody>
      </p:sp>
      <p:sp>
        <p:nvSpPr>
          <p:cNvPr id="45086" name="Text Box 1053"/>
          <p:cNvSpPr txBox="1">
            <a:spLocks noChangeArrowheads="1"/>
          </p:cNvSpPr>
          <p:nvPr/>
        </p:nvSpPr>
        <p:spPr bwMode="auto">
          <a:xfrm>
            <a:off x="349250" y="1235075"/>
            <a:ext cx="338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Webs s1 and s2 interfere</a:t>
            </a:r>
          </a:p>
          <a:p>
            <a:pPr algn="l"/>
            <a:r>
              <a:rPr lang="en-US"/>
              <a:t>Webs s2 and s3 interfere</a:t>
            </a:r>
          </a:p>
        </p:txBody>
      </p:sp>
      <p:sp>
        <p:nvSpPr>
          <p:cNvPr id="45087" name="Freeform 1054"/>
          <p:cNvSpPr>
            <a:spLocks/>
          </p:cNvSpPr>
          <p:nvPr/>
        </p:nvSpPr>
        <p:spPr bwMode="auto">
          <a:xfrm>
            <a:off x="3048000" y="3124200"/>
            <a:ext cx="1104900" cy="508000"/>
          </a:xfrm>
          <a:custGeom>
            <a:avLst/>
            <a:gdLst>
              <a:gd name="T0" fmla="*/ 576 w 696"/>
              <a:gd name="T1" fmla="*/ 48 h 320"/>
              <a:gd name="T2" fmla="*/ 624 w 696"/>
              <a:gd name="T3" fmla="*/ 240 h 320"/>
              <a:gd name="T4" fmla="*/ 144 w 696"/>
              <a:gd name="T5" fmla="*/ 288 h 320"/>
              <a:gd name="T6" fmla="*/ 48 w 696"/>
              <a:gd name="T7" fmla="*/ 48 h 320"/>
              <a:gd name="T8" fmla="*/ 432 w 696"/>
              <a:gd name="T9" fmla="*/ 0 h 320"/>
              <a:gd name="T10" fmla="*/ 576 w 696"/>
              <a:gd name="T11" fmla="*/ 48 h 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6"/>
              <a:gd name="T19" fmla="*/ 0 h 320"/>
              <a:gd name="T20" fmla="*/ 696 w 696"/>
              <a:gd name="T21" fmla="*/ 320 h 3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6" h="320">
                <a:moveTo>
                  <a:pt x="576" y="48"/>
                </a:moveTo>
                <a:cubicBezTo>
                  <a:pt x="608" y="88"/>
                  <a:pt x="696" y="200"/>
                  <a:pt x="624" y="240"/>
                </a:cubicBezTo>
                <a:cubicBezTo>
                  <a:pt x="552" y="280"/>
                  <a:pt x="240" y="320"/>
                  <a:pt x="144" y="288"/>
                </a:cubicBezTo>
                <a:cubicBezTo>
                  <a:pt x="48" y="256"/>
                  <a:pt x="0" y="96"/>
                  <a:pt x="48" y="48"/>
                </a:cubicBezTo>
                <a:cubicBezTo>
                  <a:pt x="96" y="0"/>
                  <a:pt x="344" y="0"/>
                  <a:pt x="432" y="0"/>
                </a:cubicBezTo>
                <a:cubicBezTo>
                  <a:pt x="520" y="0"/>
                  <a:pt x="544" y="8"/>
                  <a:pt x="576" y="48"/>
                </a:cubicBez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Freeform 1055"/>
          <p:cNvSpPr>
            <a:spLocks/>
          </p:cNvSpPr>
          <p:nvPr/>
        </p:nvSpPr>
        <p:spPr bwMode="auto">
          <a:xfrm>
            <a:off x="1816100" y="4076700"/>
            <a:ext cx="952500" cy="508000"/>
          </a:xfrm>
          <a:custGeom>
            <a:avLst/>
            <a:gdLst>
              <a:gd name="T0" fmla="*/ 248 w 600"/>
              <a:gd name="T1" fmla="*/ 24 h 320"/>
              <a:gd name="T2" fmla="*/ 56 w 600"/>
              <a:gd name="T3" fmla="*/ 72 h 320"/>
              <a:gd name="T4" fmla="*/ 8 w 600"/>
              <a:gd name="T5" fmla="*/ 216 h 320"/>
              <a:gd name="T6" fmla="*/ 56 w 600"/>
              <a:gd name="T7" fmla="*/ 312 h 320"/>
              <a:gd name="T8" fmla="*/ 344 w 600"/>
              <a:gd name="T9" fmla="*/ 264 h 320"/>
              <a:gd name="T10" fmla="*/ 488 w 600"/>
              <a:gd name="T11" fmla="*/ 264 h 320"/>
              <a:gd name="T12" fmla="*/ 584 w 600"/>
              <a:gd name="T13" fmla="*/ 168 h 320"/>
              <a:gd name="T14" fmla="*/ 536 w 600"/>
              <a:gd name="T15" fmla="*/ 24 h 320"/>
              <a:gd name="T16" fmla="*/ 200 w 600"/>
              <a:gd name="T17" fmla="*/ 24 h 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0"/>
              <a:gd name="T28" fmla="*/ 0 h 320"/>
              <a:gd name="T29" fmla="*/ 600 w 600"/>
              <a:gd name="T30" fmla="*/ 320 h 3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0" h="320">
                <a:moveTo>
                  <a:pt x="248" y="24"/>
                </a:moveTo>
                <a:cubicBezTo>
                  <a:pt x="172" y="32"/>
                  <a:pt x="96" y="40"/>
                  <a:pt x="56" y="72"/>
                </a:cubicBezTo>
                <a:cubicBezTo>
                  <a:pt x="16" y="104"/>
                  <a:pt x="8" y="176"/>
                  <a:pt x="8" y="216"/>
                </a:cubicBezTo>
                <a:cubicBezTo>
                  <a:pt x="8" y="256"/>
                  <a:pt x="0" y="304"/>
                  <a:pt x="56" y="312"/>
                </a:cubicBezTo>
                <a:cubicBezTo>
                  <a:pt x="112" y="320"/>
                  <a:pt x="272" y="272"/>
                  <a:pt x="344" y="264"/>
                </a:cubicBezTo>
                <a:cubicBezTo>
                  <a:pt x="416" y="256"/>
                  <a:pt x="448" y="280"/>
                  <a:pt x="488" y="264"/>
                </a:cubicBezTo>
                <a:cubicBezTo>
                  <a:pt x="528" y="248"/>
                  <a:pt x="576" y="208"/>
                  <a:pt x="584" y="168"/>
                </a:cubicBezTo>
                <a:cubicBezTo>
                  <a:pt x="592" y="128"/>
                  <a:pt x="600" y="48"/>
                  <a:pt x="536" y="24"/>
                </a:cubicBezTo>
                <a:cubicBezTo>
                  <a:pt x="472" y="0"/>
                  <a:pt x="336" y="12"/>
                  <a:pt x="200" y="24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Freeform 1056"/>
          <p:cNvSpPr>
            <a:spLocks/>
          </p:cNvSpPr>
          <p:nvPr/>
        </p:nvSpPr>
        <p:spPr bwMode="auto">
          <a:xfrm>
            <a:off x="5638800" y="2692400"/>
            <a:ext cx="1003300" cy="838200"/>
          </a:xfrm>
          <a:custGeom>
            <a:avLst/>
            <a:gdLst>
              <a:gd name="T0" fmla="*/ 624 w 632"/>
              <a:gd name="T1" fmla="*/ 128 h 528"/>
              <a:gd name="T2" fmla="*/ 576 w 632"/>
              <a:gd name="T3" fmla="*/ 128 h 528"/>
              <a:gd name="T4" fmla="*/ 480 w 632"/>
              <a:gd name="T5" fmla="*/ 32 h 528"/>
              <a:gd name="T6" fmla="*/ 288 w 632"/>
              <a:gd name="T7" fmla="*/ 32 h 528"/>
              <a:gd name="T8" fmla="*/ 48 w 632"/>
              <a:gd name="T9" fmla="*/ 32 h 528"/>
              <a:gd name="T10" fmla="*/ 0 w 632"/>
              <a:gd name="T11" fmla="*/ 224 h 528"/>
              <a:gd name="T12" fmla="*/ 48 w 632"/>
              <a:gd name="T13" fmla="*/ 416 h 528"/>
              <a:gd name="T14" fmla="*/ 192 w 632"/>
              <a:gd name="T15" fmla="*/ 512 h 528"/>
              <a:gd name="T16" fmla="*/ 432 w 632"/>
              <a:gd name="T17" fmla="*/ 512 h 528"/>
              <a:gd name="T18" fmla="*/ 576 w 632"/>
              <a:gd name="T19" fmla="*/ 416 h 528"/>
              <a:gd name="T20" fmla="*/ 624 w 632"/>
              <a:gd name="T21" fmla="*/ 176 h 528"/>
              <a:gd name="T22" fmla="*/ 624 w 632"/>
              <a:gd name="T23" fmla="*/ 128 h 5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32"/>
              <a:gd name="T37" fmla="*/ 0 h 528"/>
              <a:gd name="T38" fmla="*/ 632 w 632"/>
              <a:gd name="T39" fmla="*/ 528 h 52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32" h="528">
                <a:moveTo>
                  <a:pt x="624" y="128"/>
                </a:moveTo>
                <a:cubicBezTo>
                  <a:pt x="616" y="120"/>
                  <a:pt x="600" y="144"/>
                  <a:pt x="576" y="128"/>
                </a:cubicBezTo>
                <a:cubicBezTo>
                  <a:pt x="552" y="112"/>
                  <a:pt x="528" y="48"/>
                  <a:pt x="480" y="32"/>
                </a:cubicBezTo>
                <a:cubicBezTo>
                  <a:pt x="432" y="16"/>
                  <a:pt x="360" y="32"/>
                  <a:pt x="288" y="32"/>
                </a:cubicBezTo>
                <a:cubicBezTo>
                  <a:pt x="216" y="32"/>
                  <a:pt x="96" y="0"/>
                  <a:pt x="48" y="32"/>
                </a:cubicBezTo>
                <a:cubicBezTo>
                  <a:pt x="0" y="64"/>
                  <a:pt x="0" y="160"/>
                  <a:pt x="0" y="224"/>
                </a:cubicBezTo>
                <a:cubicBezTo>
                  <a:pt x="0" y="288"/>
                  <a:pt x="16" y="368"/>
                  <a:pt x="48" y="416"/>
                </a:cubicBezTo>
                <a:cubicBezTo>
                  <a:pt x="80" y="464"/>
                  <a:pt x="128" y="496"/>
                  <a:pt x="192" y="512"/>
                </a:cubicBezTo>
                <a:cubicBezTo>
                  <a:pt x="256" y="528"/>
                  <a:pt x="368" y="528"/>
                  <a:pt x="432" y="512"/>
                </a:cubicBezTo>
                <a:cubicBezTo>
                  <a:pt x="496" y="496"/>
                  <a:pt x="544" y="472"/>
                  <a:pt x="576" y="416"/>
                </a:cubicBezTo>
                <a:cubicBezTo>
                  <a:pt x="608" y="360"/>
                  <a:pt x="616" y="224"/>
                  <a:pt x="624" y="176"/>
                </a:cubicBezTo>
                <a:cubicBezTo>
                  <a:pt x="632" y="128"/>
                  <a:pt x="632" y="136"/>
                  <a:pt x="624" y="128"/>
                </a:cubicBez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Oval 1057"/>
          <p:cNvSpPr>
            <a:spLocks noChangeArrowheads="1"/>
          </p:cNvSpPr>
          <p:nvPr/>
        </p:nvSpPr>
        <p:spPr bwMode="auto">
          <a:xfrm>
            <a:off x="6248400" y="40386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Text Box 1058"/>
          <p:cNvSpPr txBox="1">
            <a:spLocks noChangeArrowheads="1"/>
          </p:cNvSpPr>
          <p:nvPr/>
        </p:nvSpPr>
        <p:spPr bwMode="auto">
          <a:xfrm>
            <a:off x="6324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45092" name="Oval 1059"/>
          <p:cNvSpPr>
            <a:spLocks noChangeArrowheads="1"/>
          </p:cNvSpPr>
          <p:nvPr/>
        </p:nvSpPr>
        <p:spPr bwMode="auto">
          <a:xfrm>
            <a:off x="7924800" y="40386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Text Box 1060"/>
          <p:cNvSpPr txBox="1">
            <a:spLocks noChangeArrowheads="1"/>
          </p:cNvSpPr>
          <p:nvPr/>
        </p:nvSpPr>
        <p:spPr bwMode="auto">
          <a:xfrm>
            <a:off x="80010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45094" name="Oval 1061"/>
          <p:cNvSpPr>
            <a:spLocks noChangeArrowheads="1"/>
          </p:cNvSpPr>
          <p:nvPr/>
        </p:nvSpPr>
        <p:spPr bwMode="auto">
          <a:xfrm>
            <a:off x="6248400" y="5638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Text Box 1062"/>
          <p:cNvSpPr txBox="1">
            <a:spLocks noChangeArrowheads="1"/>
          </p:cNvSpPr>
          <p:nvPr/>
        </p:nvSpPr>
        <p:spPr bwMode="auto">
          <a:xfrm>
            <a:off x="6324600" y="5715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45096" name="Oval 1063"/>
          <p:cNvSpPr>
            <a:spLocks noChangeArrowheads="1"/>
          </p:cNvSpPr>
          <p:nvPr/>
        </p:nvSpPr>
        <p:spPr bwMode="auto">
          <a:xfrm>
            <a:off x="7924800" y="5638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Text Box 1064"/>
          <p:cNvSpPr txBox="1">
            <a:spLocks noChangeArrowheads="1"/>
          </p:cNvSpPr>
          <p:nvPr/>
        </p:nvSpPr>
        <p:spPr bwMode="auto">
          <a:xfrm>
            <a:off x="8001000" y="5715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45098" name="AutoShape 1065"/>
          <p:cNvCxnSpPr>
            <a:cxnSpLocks noChangeShapeType="1"/>
            <a:stCxn id="45090" idx="6"/>
            <a:endCxn id="45092" idx="2"/>
          </p:cNvCxnSpPr>
          <p:nvPr/>
        </p:nvCxnSpPr>
        <p:spPr bwMode="auto">
          <a:xfrm>
            <a:off x="6858000" y="4343400"/>
            <a:ext cx="10668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5099" name="AutoShape 1066"/>
          <p:cNvCxnSpPr>
            <a:cxnSpLocks noChangeShapeType="1"/>
            <a:stCxn id="45094" idx="7"/>
            <a:endCxn id="45092" idx="3"/>
          </p:cNvCxnSpPr>
          <p:nvPr/>
        </p:nvCxnSpPr>
        <p:spPr bwMode="auto">
          <a:xfrm flipV="1">
            <a:off x="6769100" y="4559300"/>
            <a:ext cx="1244600" cy="11684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Overview of procedure optimizations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What is register allocation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A simple register allocator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Webs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Interference Graphs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Graph coloring</a:t>
            </a:r>
          </a:p>
          <a:p>
            <a:pPr>
              <a:lnSpc>
                <a:spcPct val="90000"/>
              </a:lnSpc>
            </a:pPr>
            <a:r>
              <a:rPr lang="en-US" smtClean="0"/>
              <a:t>Splitting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optimizations</a:t>
            </a:r>
          </a:p>
        </p:txBody>
      </p:sp>
      <p:sp>
        <p:nvSpPr>
          <p:cNvPr id="46085" name="Text Box 1028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37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Allocation Using </a:t>
            </a:r>
            <a:br>
              <a:rPr lang="en-US" smtClean="0"/>
            </a:br>
            <a:r>
              <a:rPr lang="en-US" smtClean="0"/>
              <a:t>Graph Coloring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Each web is allocated a register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node gets a register (color)</a:t>
            </a:r>
          </a:p>
          <a:p>
            <a:pPr>
              <a:lnSpc>
                <a:spcPct val="90000"/>
              </a:lnSpc>
            </a:pPr>
            <a:r>
              <a:rPr lang="en-US" smtClean="0"/>
              <a:t>If two webs interfere they cannot use the same register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two nodes have an edge between them, they cannot have the same color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endParaRPr lang="en-US" smtClean="0"/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4953000" y="4267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50292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47111" name="Oval 6"/>
          <p:cNvSpPr>
            <a:spLocks noChangeArrowheads="1"/>
          </p:cNvSpPr>
          <p:nvPr/>
        </p:nvSpPr>
        <p:spPr bwMode="auto">
          <a:xfrm>
            <a:off x="6629400" y="4267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705600" y="4343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47113" name="Oval 8"/>
          <p:cNvSpPr>
            <a:spLocks noChangeArrowheads="1"/>
          </p:cNvSpPr>
          <p:nvPr/>
        </p:nvSpPr>
        <p:spPr bwMode="auto">
          <a:xfrm>
            <a:off x="4953000" y="58674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029200" y="5943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47115" name="Oval 10"/>
          <p:cNvSpPr>
            <a:spLocks noChangeArrowheads="1"/>
          </p:cNvSpPr>
          <p:nvPr/>
        </p:nvSpPr>
        <p:spPr bwMode="auto">
          <a:xfrm>
            <a:off x="6629400" y="58674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6705600" y="5943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47117" name="AutoShape 12"/>
          <p:cNvCxnSpPr>
            <a:cxnSpLocks noChangeShapeType="1"/>
            <a:stCxn id="47109" idx="6"/>
            <a:endCxn id="47111" idx="2"/>
          </p:cNvCxnSpPr>
          <p:nvPr/>
        </p:nvCxnSpPr>
        <p:spPr bwMode="auto">
          <a:xfrm>
            <a:off x="5562600" y="45720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8" name="AutoShape 13"/>
          <p:cNvCxnSpPr>
            <a:cxnSpLocks noChangeShapeType="1"/>
            <a:stCxn id="47113" idx="7"/>
            <a:endCxn id="47111" idx="3"/>
          </p:cNvCxnSpPr>
          <p:nvPr/>
        </p:nvCxnSpPr>
        <p:spPr bwMode="auto">
          <a:xfrm flipV="1">
            <a:off x="5473700" y="4787900"/>
            <a:ext cx="1244600" cy="116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Assign a color to each node in graph</a:t>
            </a:r>
          </a:p>
          <a:p>
            <a:pPr lvl="1"/>
            <a:endParaRPr lang="en-US" smtClean="0"/>
          </a:p>
          <a:p>
            <a:r>
              <a:rPr lang="en-US" smtClean="0"/>
              <a:t>Two nodes connected to same edge must have different colors</a:t>
            </a:r>
          </a:p>
          <a:p>
            <a:pPr lvl="1"/>
            <a:endParaRPr lang="en-US" smtClean="0"/>
          </a:p>
          <a:p>
            <a:r>
              <a:rPr lang="en-US" smtClean="0"/>
              <a:t>Classic problem in graph theory</a:t>
            </a:r>
          </a:p>
          <a:p>
            <a:pPr lvl="1"/>
            <a:endParaRPr lang="en-US" smtClean="0"/>
          </a:p>
          <a:p>
            <a:r>
              <a:rPr lang="en-US" smtClean="0"/>
              <a:t>NP complete</a:t>
            </a:r>
          </a:p>
          <a:p>
            <a:pPr lvl="1"/>
            <a:r>
              <a:rPr lang="en-US" smtClean="0"/>
              <a:t>But good heuristics exist for register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1595438" y="4816475"/>
            <a:ext cx="193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  1 Color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08" name="AutoShape 7"/>
          <p:cNvCxnSpPr>
            <a:cxnSpLocks noChangeShapeType="1"/>
            <a:stCxn id="51204" idx="6"/>
            <a:endCxn id="51205" idx="2"/>
          </p:cNvCxnSpPr>
          <p:nvPr/>
        </p:nvCxnSpPr>
        <p:spPr bwMode="auto">
          <a:xfrm>
            <a:off x="3657600" y="22098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2" name="AutoShape 7"/>
          <p:cNvCxnSpPr>
            <a:cxnSpLocks noChangeShapeType="1"/>
            <a:stCxn id="52228" idx="6"/>
            <a:endCxn id="52229" idx="2"/>
          </p:cNvCxnSpPr>
          <p:nvPr/>
        </p:nvCxnSpPr>
        <p:spPr bwMode="auto">
          <a:xfrm>
            <a:off x="3657600" y="22098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1516063" y="4816475"/>
            <a:ext cx="2089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  2 Colors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Allocation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Deciding which values to store in limited </a:t>
            </a:r>
            <a:br>
              <a:rPr lang="en-US" smtClean="0"/>
            </a:br>
            <a:r>
              <a:rPr lang="en-US" smtClean="0"/>
              <a:t>number of registers</a:t>
            </a:r>
          </a:p>
          <a:p>
            <a:pPr lvl="2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Register allocation has a direct impact on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Affects almost every statement of the program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Eliminates expensive memory instructions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# of instructions goes down due to direct manipulation of registers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Limited mem-to-mem ALU ops, may need two instructions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Probably is the optimization with the most impact!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3252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256" name="AutoShape 7"/>
          <p:cNvCxnSpPr>
            <a:cxnSpLocks noChangeShapeType="1"/>
            <a:stCxn id="53252" idx="6"/>
            <a:endCxn id="53253" idx="2"/>
          </p:cNvCxnSpPr>
          <p:nvPr/>
        </p:nvCxnSpPr>
        <p:spPr bwMode="auto">
          <a:xfrm>
            <a:off x="3657600" y="22098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3257" name="AutoShape 8"/>
          <p:cNvCxnSpPr>
            <a:cxnSpLocks noChangeShapeType="1"/>
            <a:stCxn id="53254" idx="7"/>
            <a:endCxn id="53253" idx="3"/>
          </p:cNvCxnSpPr>
          <p:nvPr/>
        </p:nvCxnSpPr>
        <p:spPr bwMode="auto">
          <a:xfrm flipV="1">
            <a:off x="3568700" y="2425700"/>
            <a:ext cx="1244600" cy="116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3258" name="AutoShape 9"/>
          <p:cNvCxnSpPr>
            <a:cxnSpLocks noChangeShapeType="1"/>
          </p:cNvCxnSpPr>
          <p:nvPr/>
        </p:nvCxnSpPr>
        <p:spPr bwMode="auto">
          <a:xfrm>
            <a:off x="3657600" y="38100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280" name="AutoShape 7"/>
          <p:cNvCxnSpPr>
            <a:cxnSpLocks noChangeShapeType="1"/>
            <a:stCxn id="54276" idx="6"/>
            <a:endCxn id="54277" idx="2"/>
          </p:cNvCxnSpPr>
          <p:nvPr/>
        </p:nvCxnSpPr>
        <p:spPr bwMode="auto">
          <a:xfrm>
            <a:off x="3657600" y="22098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4281" name="AutoShape 8"/>
          <p:cNvCxnSpPr>
            <a:cxnSpLocks noChangeShapeType="1"/>
            <a:stCxn id="54278" idx="7"/>
            <a:endCxn id="54277" idx="3"/>
          </p:cNvCxnSpPr>
          <p:nvPr/>
        </p:nvCxnSpPr>
        <p:spPr bwMode="auto">
          <a:xfrm flipV="1">
            <a:off x="3568700" y="2425700"/>
            <a:ext cx="1244600" cy="116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1119188" y="4816475"/>
            <a:ext cx="2889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  Still 2 Colors</a:t>
            </a:r>
          </a:p>
        </p:txBody>
      </p:sp>
      <p:cxnSp>
        <p:nvCxnSpPr>
          <p:cNvPr id="54283" name="AutoShape 10"/>
          <p:cNvCxnSpPr>
            <a:cxnSpLocks noChangeShapeType="1"/>
            <a:stCxn id="54278" idx="6"/>
            <a:endCxn id="54279" idx="2"/>
          </p:cNvCxnSpPr>
          <p:nvPr/>
        </p:nvCxnSpPr>
        <p:spPr bwMode="auto">
          <a:xfrm>
            <a:off x="3657600" y="38100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5300" name="Oval 3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4" name="AutoShape 7"/>
          <p:cNvCxnSpPr>
            <a:cxnSpLocks noChangeShapeType="1"/>
            <a:stCxn id="55300" idx="6"/>
            <a:endCxn id="55301" idx="2"/>
          </p:cNvCxnSpPr>
          <p:nvPr/>
        </p:nvCxnSpPr>
        <p:spPr bwMode="auto">
          <a:xfrm>
            <a:off x="3657600" y="2209800"/>
            <a:ext cx="10668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5305" name="AutoShape 8"/>
          <p:cNvCxnSpPr>
            <a:cxnSpLocks noChangeShapeType="1"/>
            <a:stCxn id="55302" idx="7"/>
            <a:endCxn id="55301" idx="3"/>
          </p:cNvCxnSpPr>
          <p:nvPr/>
        </p:nvCxnSpPr>
        <p:spPr bwMode="auto">
          <a:xfrm flipV="1">
            <a:off x="3568700" y="2425700"/>
            <a:ext cx="1244600" cy="1168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5306" name="AutoShape 9"/>
          <p:cNvCxnSpPr>
            <a:cxnSpLocks noChangeShapeType="1"/>
          </p:cNvCxnSpPr>
          <p:nvPr/>
        </p:nvCxnSpPr>
        <p:spPr bwMode="auto">
          <a:xfrm>
            <a:off x="3657600" y="3810000"/>
            <a:ext cx="10668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5307" name="AutoShape 10"/>
          <p:cNvCxnSpPr>
            <a:cxnSpLocks noChangeShapeType="1"/>
            <a:stCxn id="55300" idx="5"/>
            <a:endCxn id="55303" idx="1"/>
          </p:cNvCxnSpPr>
          <p:nvPr/>
        </p:nvCxnSpPr>
        <p:spPr bwMode="auto">
          <a:xfrm>
            <a:off x="3568700" y="2425700"/>
            <a:ext cx="1244600" cy="1168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5308" name="AutoShape 11"/>
          <p:cNvCxnSpPr>
            <a:cxnSpLocks noChangeShapeType="1"/>
            <a:stCxn id="55301" idx="4"/>
            <a:endCxn id="55303" idx="0"/>
          </p:cNvCxnSpPr>
          <p:nvPr/>
        </p:nvCxnSpPr>
        <p:spPr bwMode="auto">
          <a:xfrm>
            <a:off x="5029200" y="2514600"/>
            <a:ext cx="0" cy="990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Coloring Example</a:t>
            </a:r>
          </a:p>
        </p:txBody>
      </p:sp>
      <p:sp>
        <p:nvSpPr>
          <p:cNvPr id="56324" name="Oval 1027"/>
          <p:cNvSpPr>
            <a:spLocks noChangeArrowheads="1"/>
          </p:cNvSpPr>
          <p:nvPr/>
        </p:nvSpPr>
        <p:spPr bwMode="auto">
          <a:xfrm>
            <a:off x="3048000" y="19050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1028"/>
          <p:cNvSpPr>
            <a:spLocks noChangeArrowheads="1"/>
          </p:cNvSpPr>
          <p:nvPr/>
        </p:nvSpPr>
        <p:spPr bwMode="auto">
          <a:xfrm>
            <a:off x="4724400" y="1905000"/>
            <a:ext cx="609600" cy="609600"/>
          </a:xfrm>
          <a:prstGeom prst="ellipse">
            <a:avLst/>
          </a:prstGeom>
          <a:solidFill>
            <a:srgbClr val="3399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1029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1030"/>
          <p:cNvSpPr>
            <a:spLocks noChangeArrowheads="1"/>
          </p:cNvSpPr>
          <p:nvPr/>
        </p:nvSpPr>
        <p:spPr bwMode="auto">
          <a:xfrm>
            <a:off x="4724400" y="35052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28" name="AutoShape 1031"/>
          <p:cNvCxnSpPr>
            <a:cxnSpLocks noChangeShapeType="1"/>
            <a:stCxn id="56324" idx="6"/>
            <a:endCxn id="56325" idx="2"/>
          </p:cNvCxnSpPr>
          <p:nvPr/>
        </p:nvCxnSpPr>
        <p:spPr bwMode="auto">
          <a:xfrm>
            <a:off x="3657600" y="22098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6329" name="AutoShape 1032"/>
          <p:cNvCxnSpPr>
            <a:cxnSpLocks noChangeShapeType="1"/>
            <a:stCxn id="56326" idx="7"/>
            <a:endCxn id="56325" idx="3"/>
          </p:cNvCxnSpPr>
          <p:nvPr/>
        </p:nvCxnSpPr>
        <p:spPr bwMode="auto">
          <a:xfrm flipV="1">
            <a:off x="3568700" y="2425700"/>
            <a:ext cx="1244600" cy="116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56330" name="Text Box 1033"/>
          <p:cNvSpPr txBox="1">
            <a:spLocks noChangeArrowheads="1"/>
          </p:cNvSpPr>
          <p:nvPr/>
        </p:nvSpPr>
        <p:spPr bwMode="auto">
          <a:xfrm>
            <a:off x="1516063" y="4816475"/>
            <a:ext cx="2089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sz="3200"/>
              <a:t>   3 Colors</a:t>
            </a:r>
          </a:p>
        </p:txBody>
      </p:sp>
      <p:cxnSp>
        <p:nvCxnSpPr>
          <p:cNvPr id="56331" name="AutoShape 1034"/>
          <p:cNvCxnSpPr>
            <a:cxnSpLocks noChangeShapeType="1"/>
            <a:stCxn id="56326" idx="6"/>
            <a:endCxn id="56327" idx="2"/>
          </p:cNvCxnSpPr>
          <p:nvPr/>
        </p:nvCxnSpPr>
        <p:spPr bwMode="auto">
          <a:xfrm>
            <a:off x="3657600" y="3810000"/>
            <a:ext cx="1066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6332" name="AutoShape 1035"/>
          <p:cNvCxnSpPr>
            <a:cxnSpLocks noChangeShapeType="1"/>
          </p:cNvCxnSpPr>
          <p:nvPr/>
        </p:nvCxnSpPr>
        <p:spPr bwMode="auto">
          <a:xfrm>
            <a:off x="3568700" y="2425700"/>
            <a:ext cx="1244600" cy="1168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6333" name="AutoShape 1036"/>
          <p:cNvCxnSpPr>
            <a:cxnSpLocks noChangeShapeType="1"/>
          </p:cNvCxnSpPr>
          <p:nvPr/>
        </p:nvCxnSpPr>
        <p:spPr bwMode="auto">
          <a:xfrm>
            <a:off x="5029200" y="2514600"/>
            <a:ext cx="0" cy="9906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Heuristics for Register Coloring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Coloring a graph with N colors </a:t>
            </a:r>
          </a:p>
          <a:p>
            <a:r>
              <a:rPr lang="en-US" smtClean="0"/>
              <a:t>If degree &lt; N (degree of a node = # of edges)</a:t>
            </a:r>
          </a:p>
          <a:p>
            <a:pPr lvl="1"/>
            <a:r>
              <a:rPr lang="en-US" smtClean="0"/>
              <a:t>Node can always be colored</a:t>
            </a:r>
          </a:p>
          <a:p>
            <a:pPr lvl="1"/>
            <a:r>
              <a:rPr lang="en-US" smtClean="0"/>
              <a:t>After coloring the rest of the nodes, you’ll have at least one color left to color the current node</a:t>
            </a:r>
          </a:p>
          <a:p>
            <a:r>
              <a:rPr lang="en-US" smtClean="0"/>
              <a:t>If degree &gt;= N</a:t>
            </a:r>
          </a:p>
          <a:p>
            <a:pPr lvl="1"/>
            <a:r>
              <a:rPr lang="en-US" smtClean="0"/>
              <a:t>still may be colorable with N colors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Heuristics for Register Coloring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Remove nodes that have degree &lt; N</a:t>
            </a:r>
          </a:p>
          <a:p>
            <a:pPr lvl="1"/>
            <a:r>
              <a:rPr lang="en-US" smtClean="0"/>
              <a:t>push the removed nodes onto a stack</a:t>
            </a:r>
          </a:p>
          <a:p>
            <a:r>
              <a:rPr lang="en-US" smtClean="0"/>
              <a:t>When all the nodes have degree &gt;= N </a:t>
            </a:r>
          </a:p>
          <a:p>
            <a:pPr lvl="1"/>
            <a:r>
              <a:rPr lang="en-US" smtClean="0"/>
              <a:t> Find a node to spill (no color for that node)</a:t>
            </a:r>
          </a:p>
          <a:p>
            <a:pPr lvl="1"/>
            <a:r>
              <a:rPr lang="en-US" smtClean="0"/>
              <a:t>Remove that node</a:t>
            </a:r>
          </a:p>
          <a:p>
            <a:r>
              <a:rPr lang="en-US" smtClean="0"/>
              <a:t>When empty, start to color</a:t>
            </a:r>
          </a:p>
          <a:p>
            <a:pPr lvl="1"/>
            <a:r>
              <a:rPr lang="en-US" smtClean="0"/>
              <a:t>pop a node from stack back</a:t>
            </a:r>
          </a:p>
          <a:p>
            <a:pPr lvl="1"/>
            <a:r>
              <a:rPr lang="en-US" smtClean="0"/>
              <a:t>Assign it a color that is different from its connected nodes (since degree &lt; N, a color should exist)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59404" name="AutoShape 11"/>
          <p:cNvCxnSpPr>
            <a:cxnSpLocks noChangeShapeType="1"/>
            <a:stCxn id="59396" idx="6"/>
            <a:endCxn id="59398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5" name="AutoShape 12"/>
          <p:cNvCxnSpPr>
            <a:cxnSpLocks noChangeShapeType="1"/>
            <a:stCxn id="59406" idx="7"/>
            <a:endCxn id="59398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59406" name="Oval 13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Text Box 14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59408" name="AutoShape 15"/>
          <p:cNvCxnSpPr>
            <a:cxnSpLocks noChangeShapeType="1"/>
            <a:stCxn id="59396" idx="5"/>
            <a:endCxn id="59406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09" name="AutoShape 16"/>
          <p:cNvCxnSpPr>
            <a:cxnSpLocks noChangeShapeType="1"/>
            <a:stCxn id="59396" idx="4"/>
            <a:endCxn id="59400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10" name="AutoShape 17"/>
          <p:cNvCxnSpPr>
            <a:cxnSpLocks noChangeShapeType="1"/>
            <a:stCxn id="59400" idx="6"/>
            <a:endCxn id="59402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11" name="AutoShape 18"/>
          <p:cNvCxnSpPr>
            <a:cxnSpLocks noChangeShapeType="1"/>
            <a:stCxn id="59398" idx="4"/>
            <a:endCxn id="59402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9412" name="AutoShape 19"/>
          <p:cNvCxnSpPr>
            <a:cxnSpLocks noChangeShapeType="1"/>
            <a:stCxn id="59400" idx="7"/>
            <a:endCxn id="59406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59413" name="Text Box 20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60431" name="AutoShape 14"/>
          <p:cNvCxnSpPr>
            <a:cxnSpLocks noChangeShapeType="1"/>
            <a:stCxn id="60423" idx="6"/>
            <a:endCxn id="60425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32" name="AutoShape 15"/>
          <p:cNvCxnSpPr>
            <a:cxnSpLocks noChangeShapeType="1"/>
            <a:stCxn id="60433" idx="7"/>
            <a:endCxn id="60425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0433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0435" name="AutoShape 18"/>
          <p:cNvCxnSpPr>
            <a:cxnSpLocks noChangeShapeType="1"/>
            <a:stCxn id="60423" idx="5"/>
            <a:endCxn id="60433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36" name="AutoShape 19"/>
          <p:cNvCxnSpPr>
            <a:cxnSpLocks noChangeShapeType="1"/>
            <a:stCxn id="60423" idx="4"/>
            <a:endCxn id="60427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37" name="AutoShape 20"/>
          <p:cNvCxnSpPr>
            <a:cxnSpLocks noChangeShapeType="1"/>
            <a:stCxn id="60427" idx="6"/>
            <a:endCxn id="60429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38" name="AutoShape 21"/>
          <p:cNvCxnSpPr>
            <a:cxnSpLocks noChangeShapeType="1"/>
            <a:stCxn id="60425" idx="4"/>
            <a:endCxn id="60429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439" name="AutoShape 22"/>
          <p:cNvCxnSpPr>
            <a:cxnSpLocks noChangeShapeType="1"/>
            <a:stCxn id="60427" idx="7"/>
            <a:endCxn id="60433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0440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1451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1455" name="AutoShape 14"/>
          <p:cNvCxnSpPr>
            <a:cxnSpLocks noChangeShapeType="1"/>
            <a:stCxn id="61447" idx="6"/>
            <a:endCxn id="61449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456" name="AutoShape 15"/>
          <p:cNvCxnSpPr>
            <a:cxnSpLocks noChangeShapeType="1"/>
            <a:stCxn id="61457" idx="7"/>
            <a:endCxn id="61449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1457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1459" name="AutoShape 18"/>
          <p:cNvCxnSpPr>
            <a:cxnSpLocks noChangeShapeType="1"/>
            <a:stCxn id="61447" idx="5"/>
            <a:endCxn id="61457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460" name="AutoShape 19"/>
          <p:cNvCxnSpPr>
            <a:cxnSpLocks noChangeShapeType="1"/>
            <a:stCxn id="61447" idx="4"/>
            <a:endCxn id="61451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461" name="AutoShape 20"/>
          <p:cNvCxnSpPr>
            <a:cxnSpLocks noChangeShapeType="1"/>
            <a:stCxn id="61451" idx="6"/>
            <a:endCxn id="61453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1462" name="AutoShape 21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1463" name="AutoShape 22"/>
          <p:cNvCxnSpPr>
            <a:cxnSpLocks noChangeShapeType="1"/>
            <a:stCxn id="61451" idx="7"/>
            <a:endCxn id="61457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478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2479" name="AutoShape 14"/>
          <p:cNvCxnSpPr>
            <a:cxnSpLocks noChangeShapeType="1"/>
            <a:stCxn id="62471" idx="6"/>
            <a:endCxn id="62473" idx="2"/>
          </p:cNvCxnSpPr>
          <p:nvPr/>
        </p:nvCxnSpPr>
        <p:spPr bwMode="auto">
          <a:xfrm>
            <a:off x="3138488" y="3124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2480" name="AutoShape 15"/>
          <p:cNvCxnSpPr>
            <a:cxnSpLocks noChangeShapeType="1"/>
            <a:stCxn id="62481" idx="7"/>
            <a:endCxn id="62473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2481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2483" name="AutoShape 18"/>
          <p:cNvCxnSpPr>
            <a:cxnSpLocks noChangeShapeType="1"/>
            <a:stCxn id="62471" idx="5"/>
            <a:endCxn id="62481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2484" name="AutoShape 19"/>
          <p:cNvCxnSpPr>
            <a:cxnSpLocks noChangeShapeType="1"/>
            <a:stCxn id="62471" idx="4"/>
            <a:endCxn id="62475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2485" name="AutoShape 20"/>
          <p:cNvCxnSpPr>
            <a:cxnSpLocks noChangeShapeType="1"/>
            <a:stCxn id="62475" idx="6"/>
            <a:endCxn id="62477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2486" name="AutoShape 21"/>
          <p:cNvCxnSpPr>
            <a:cxnSpLocks noChangeShapeType="1"/>
            <a:stCxn id="62473" idx="4"/>
            <a:endCxn id="62477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2487" name="AutoShape 22"/>
          <p:cNvCxnSpPr>
            <a:cxnSpLocks noChangeShapeType="1"/>
            <a:stCxn id="62475" idx="7"/>
            <a:endCxn id="62481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2489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2490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be put in a register?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Values stored in compiler-generated temps </a:t>
            </a:r>
          </a:p>
          <a:p>
            <a:pPr lvl="2"/>
            <a:endParaRPr lang="en-US" smtClean="0"/>
          </a:p>
          <a:p>
            <a:r>
              <a:rPr lang="en-US" smtClean="0"/>
              <a:t>Language-level values</a:t>
            </a:r>
          </a:p>
          <a:p>
            <a:pPr lvl="1"/>
            <a:r>
              <a:rPr lang="en-US" smtClean="0"/>
              <a:t>Values stored in local scalar variables</a:t>
            </a:r>
          </a:p>
          <a:p>
            <a:pPr lvl="1"/>
            <a:r>
              <a:rPr lang="en-US" smtClean="0"/>
              <a:t>Big constants</a:t>
            </a:r>
          </a:p>
          <a:p>
            <a:pPr lvl="1"/>
            <a:r>
              <a:rPr lang="en-US" smtClean="0"/>
              <a:t>Values stored in array elements and object fields </a:t>
            </a:r>
          </a:p>
          <a:p>
            <a:pPr lvl="2"/>
            <a:r>
              <a:rPr lang="en-US" smtClean="0"/>
              <a:t>Issue: alias analysis</a:t>
            </a:r>
          </a:p>
          <a:p>
            <a:pPr lvl="2"/>
            <a:endParaRPr lang="en-US" smtClean="0"/>
          </a:p>
          <a:p>
            <a:r>
              <a:rPr lang="en-US" smtClean="0"/>
              <a:t>Register set depends on the data-type</a:t>
            </a:r>
          </a:p>
          <a:p>
            <a:pPr lvl="1"/>
            <a:r>
              <a:rPr lang="en-US" smtClean="0"/>
              <a:t>floating-point values in floating point registers</a:t>
            </a:r>
          </a:p>
          <a:p>
            <a:pPr lvl="1"/>
            <a:r>
              <a:rPr lang="en-US" smtClean="0"/>
              <a:t>integer and pointer values in integer registers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3499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3503" name="AutoShape 14"/>
          <p:cNvCxnSpPr>
            <a:cxnSpLocks noChangeShapeType="1"/>
            <a:stCxn id="63495" idx="6"/>
            <a:endCxn id="63497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3504" name="AutoShape 15"/>
          <p:cNvCxnSpPr>
            <a:cxnSpLocks noChangeShapeType="1"/>
            <a:stCxn id="63505" idx="7"/>
            <a:endCxn id="63497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3505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3507" name="AutoShape 18"/>
          <p:cNvCxnSpPr>
            <a:cxnSpLocks noChangeShapeType="1"/>
            <a:stCxn id="63495" idx="5"/>
            <a:endCxn id="63505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3508" name="AutoShape 19"/>
          <p:cNvCxnSpPr>
            <a:cxnSpLocks noChangeShapeType="1"/>
            <a:stCxn id="63495" idx="4"/>
            <a:endCxn id="63499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3509" name="AutoShape 20"/>
          <p:cNvCxnSpPr>
            <a:cxnSpLocks noChangeShapeType="1"/>
            <a:stCxn id="63499" idx="6"/>
            <a:endCxn id="63501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3510" name="AutoShape 21"/>
          <p:cNvCxnSpPr>
            <a:cxnSpLocks noChangeShapeType="1"/>
            <a:stCxn id="63497" idx="4"/>
            <a:endCxn id="63501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3511" name="AutoShape 22"/>
          <p:cNvCxnSpPr>
            <a:cxnSpLocks noChangeShapeType="1"/>
            <a:stCxn id="63499" idx="7"/>
            <a:endCxn id="63505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7467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64525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4526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4527" name="AutoShape 14"/>
          <p:cNvCxnSpPr>
            <a:cxnSpLocks noChangeShapeType="1"/>
            <a:stCxn id="64519" idx="6"/>
            <a:endCxn id="64521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4528" name="AutoShape 15"/>
          <p:cNvCxnSpPr>
            <a:cxnSpLocks noChangeShapeType="1"/>
            <a:stCxn id="64529" idx="7"/>
            <a:endCxn id="64521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4529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4531" name="AutoShape 18"/>
          <p:cNvCxnSpPr>
            <a:cxnSpLocks noChangeShapeType="1"/>
            <a:stCxn id="64519" idx="5"/>
            <a:endCxn id="64529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4532" name="AutoShape 19"/>
          <p:cNvCxnSpPr>
            <a:cxnSpLocks noChangeShapeType="1"/>
            <a:stCxn id="64519" idx="4"/>
            <a:endCxn id="64523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4533" name="AutoShape 20"/>
          <p:cNvCxnSpPr>
            <a:cxnSpLocks noChangeShapeType="1"/>
            <a:stCxn id="64523" idx="6"/>
            <a:endCxn id="64525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4534" name="AutoShape 21"/>
          <p:cNvCxnSpPr>
            <a:cxnSpLocks noChangeShapeType="1"/>
            <a:stCxn id="64521" idx="4"/>
            <a:endCxn id="64525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4535" name="AutoShape 22"/>
          <p:cNvCxnSpPr>
            <a:cxnSpLocks noChangeShapeType="1"/>
            <a:stCxn id="64523" idx="7"/>
            <a:endCxn id="64529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4537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4538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4539" name="Text Box 26"/>
          <p:cNvSpPr txBox="1">
            <a:spLocks noChangeArrowheads="1"/>
          </p:cNvSpPr>
          <p:nvPr/>
        </p:nvSpPr>
        <p:spPr bwMode="auto">
          <a:xfrm>
            <a:off x="7467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7467600" y="3810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5547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65549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550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5551" name="AutoShape 14"/>
          <p:cNvCxnSpPr>
            <a:cxnSpLocks noChangeShapeType="1"/>
            <a:stCxn id="65543" idx="6"/>
            <a:endCxn id="65545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5552" name="AutoShape 15"/>
          <p:cNvCxnSpPr>
            <a:cxnSpLocks noChangeShapeType="1"/>
            <a:stCxn id="65553" idx="7"/>
            <a:endCxn id="65545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5553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5555" name="AutoShape 18"/>
          <p:cNvCxnSpPr>
            <a:cxnSpLocks noChangeShapeType="1"/>
            <a:stCxn id="65543" idx="5"/>
            <a:endCxn id="65553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5556" name="AutoShape 19"/>
          <p:cNvCxnSpPr>
            <a:cxnSpLocks noChangeShapeType="1"/>
            <a:stCxn id="65543" idx="4"/>
            <a:endCxn id="65547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5557" name="AutoShape 20"/>
          <p:cNvCxnSpPr>
            <a:cxnSpLocks noChangeShapeType="1"/>
            <a:stCxn id="65547" idx="6"/>
            <a:endCxn id="65549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5558" name="AutoShape 21"/>
          <p:cNvCxnSpPr>
            <a:cxnSpLocks noChangeShapeType="1"/>
            <a:stCxn id="65545" idx="4"/>
            <a:endCxn id="65549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5559" name="AutoShape 22"/>
          <p:cNvCxnSpPr>
            <a:cxnSpLocks noChangeShapeType="1"/>
            <a:stCxn id="65547" idx="7"/>
            <a:endCxn id="65553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5562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5563" name="Text Box 26"/>
          <p:cNvSpPr txBox="1">
            <a:spLocks noChangeArrowheads="1"/>
          </p:cNvSpPr>
          <p:nvPr/>
        </p:nvSpPr>
        <p:spPr bwMode="auto">
          <a:xfrm>
            <a:off x="7467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5564" name="Text Box 27"/>
          <p:cNvSpPr txBox="1">
            <a:spLocks noChangeArrowheads="1"/>
          </p:cNvSpPr>
          <p:nvPr/>
        </p:nvSpPr>
        <p:spPr bwMode="auto">
          <a:xfrm>
            <a:off x="7467600" y="3810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5565" name="Rectangle 28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Rectangle 29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Rectangle 30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6564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6571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66573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574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6575" name="AutoShape 14"/>
          <p:cNvCxnSpPr>
            <a:cxnSpLocks noChangeShapeType="1"/>
            <a:stCxn id="66567" idx="6"/>
            <a:endCxn id="66569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6576" name="AutoShape 15"/>
          <p:cNvCxnSpPr>
            <a:cxnSpLocks noChangeShapeType="1"/>
            <a:stCxn id="66577" idx="7"/>
            <a:endCxn id="66569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6577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6579" name="AutoShape 18"/>
          <p:cNvCxnSpPr>
            <a:cxnSpLocks noChangeShapeType="1"/>
            <a:stCxn id="66567" idx="5"/>
            <a:endCxn id="66577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6580" name="AutoShape 19"/>
          <p:cNvCxnSpPr>
            <a:cxnSpLocks noChangeShapeType="1"/>
            <a:stCxn id="66567" idx="4"/>
            <a:endCxn id="66571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6581" name="AutoShape 20"/>
          <p:cNvCxnSpPr>
            <a:cxnSpLocks noChangeShapeType="1"/>
            <a:stCxn id="66571" idx="6"/>
            <a:endCxn id="66573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6582" name="AutoShape 21"/>
          <p:cNvCxnSpPr>
            <a:cxnSpLocks noChangeShapeType="1"/>
            <a:stCxn id="66569" idx="4"/>
            <a:endCxn id="66573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6583" name="AutoShape 22"/>
          <p:cNvCxnSpPr>
            <a:cxnSpLocks noChangeShapeType="1"/>
            <a:stCxn id="66571" idx="7"/>
            <a:endCxn id="66577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6585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6586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6587" name="Text Box 26"/>
          <p:cNvSpPr txBox="1">
            <a:spLocks noChangeArrowheads="1"/>
          </p:cNvSpPr>
          <p:nvPr/>
        </p:nvSpPr>
        <p:spPr bwMode="auto">
          <a:xfrm>
            <a:off x="7467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6588" name="Text Box 27"/>
          <p:cNvSpPr txBox="1">
            <a:spLocks noChangeArrowheads="1"/>
          </p:cNvSpPr>
          <p:nvPr/>
        </p:nvSpPr>
        <p:spPr bwMode="auto">
          <a:xfrm>
            <a:off x="7467600" y="3810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6589" name="Rectangle 28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Rectangle 29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91" name="Rectangle 30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7588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7595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7597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598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7599" name="AutoShape 14"/>
          <p:cNvCxnSpPr>
            <a:cxnSpLocks noChangeShapeType="1"/>
            <a:stCxn id="67591" idx="6"/>
            <a:endCxn id="67593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7600" name="AutoShape 15"/>
          <p:cNvCxnSpPr>
            <a:cxnSpLocks noChangeShapeType="1"/>
            <a:stCxn id="67601" idx="7"/>
            <a:endCxn id="67593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7601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7603" name="AutoShape 18"/>
          <p:cNvCxnSpPr>
            <a:cxnSpLocks noChangeShapeType="1"/>
            <a:stCxn id="67591" idx="5"/>
            <a:endCxn id="67601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7604" name="AutoShape 19"/>
          <p:cNvCxnSpPr>
            <a:cxnSpLocks noChangeShapeType="1"/>
            <a:stCxn id="67591" idx="4"/>
            <a:endCxn id="67595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7605" name="AutoShape 20"/>
          <p:cNvCxnSpPr>
            <a:cxnSpLocks noChangeShapeType="1"/>
            <a:stCxn id="67595" idx="6"/>
            <a:endCxn id="67597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7606" name="AutoShape 21"/>
          <p:cNvCxnSpPr>
            <a:cxnSpLocks noChangeShapeType="1"/>
            <a:stCxn id="67593" idx="4"/>
            <a:endCxn id="67597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7607" name="AutoShape 22"/>
          <p:cNvCxnSpPr>
            <a:cxnSpLocks noChangeShapeType="1"/>
            <a:stCxn id="67595" idx="7"/>
            <a:endCxn id="67601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7608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7609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7610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7611" name="Text Box 26"/>
          <p:cNvSpPr txBox="1">
            <a:spLocks noChangeArrowheads="1"/>
          </p:cNvSpPr>
          <p:nvPr/>
        </p:nvSpPr>
        <p:spPr bwMode="auto">
          <a:xfrm>
            <a:off x="7467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7612" name="Rectangle 27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Rectangle 28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Rectangle 29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8612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68617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8619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8621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8623" name="AutoShape 14"/>
          <p:cNvCxnSpPr>
            <a:cxnSpLocks noChangeShapeType="1"/>
            <a:stCxn id="68615" idx="6"/>
            <a:endCxn id="68617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8624" name="AutoShape 15"/>
          <p:cNvCxnSpPr>
            <a:cxnSpLocks noChangeShapeType="1"/>
            <a:stCxn id="68625" idx="7"/>
            <a:endCxn id="68617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68625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8627" name="AutoShape 18"/>
          <p:cNvCxnSpPr>
            <a:cxnSpLocks noChangeShapeType="1"/>
            <a:stCxn id="68615" idx="5"/>
            <a:endCxn id="68625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8628" name="AutoShape 19"/>
          <p:cNvCxnSpPr>
            <a:cxnSpLocks noChangeShapeType="1"/>
            <a:stCxn id="68615" idx="4"/>
            <a:endCxn id="68619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8629" name="AutoShape 20"/>
          <p:cNvCxnSpPr>
            <a:cxnSpLocks noChangeShapeType="1"/>
            <a:stCxn id="68619" idx="6"/>
            <a:endCxn id="68621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8630" name="AutoShape 21"/>
          <p:cNvCxnSpPr>
            <a:cxnSpLocks noChangeShapeType="1"/>
            <a:stCxn id="68617" idx="4"/>
            <a:endCxn id="68621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8631" name="AutoShape 22"/>
          <p:cNvCxnSpPr>
            <a:cxnSpLocks noChangeShapeType="1"/>
            <a:stCxn id="68619" idx="7"/>
            <a:endCxn id="68625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8632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8633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8634" name="Text Box 25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8635" name="Text Box 26"/>
          <p:cNvSpPr txBox="1">
            <a:spLocks noChangeArrowheads="1"/>
          </p:cNvSpPr>
          <p:nvPr/>
        </p:nvSpPr>
        <p:spPr bwMode="auto">
          <a:xfrm>
            <a:off x="7467600" y="4114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8636" name="Rectangle 27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Rectangle 28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Rectangle 29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69636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69641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12700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  <a:endParaRPr lang="en-US"/>
          </a:p>
        </p:txBody>
      </p:sp>
      <p:sp>
        <p:nvSpPr>
          <p:cNvPr id="69643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9645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646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69647" name="AutoShape 14"/>
          <p:cNvCxnSpPr>
            <a:cxnSpLocks noChangeShapeType="1"/>
            <a:stCxn id="69639" idx="6"/>
            <a:endCxn id="69641" idx="2"/>
          </p:cNvCxnSpPr>
          <p:nvPr/>
        </p:nvCxnSpPr>
        <p:spPr bwMode="auto">
          <a:xfrm>
            <a:off x="3138488" y="3124200"/>
            <a:ext cx="1662112" cy="0"/>
          </a:xfrm>
          <a:prstGeom prst="straightConnector1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9648" name="AutoShape 15"/>
          <p:cNvCxnSpPr>
            <a:cxnSpLocks noChangeShapeType="1"/>
            <a:stCxn id="69649" idx="7"/>
            <a:endCxn id="69641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</p:spPr>
      </p:cxnSp>
      <p:sp>
        <p:nvSpPr>
          <p:cNvPr id="69649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69651" name="AutoShape 18"/>
          <p:cNvCxnSpPr>
            <a:cxnSpLocks noChangeShapeType="1"/>
            <a:stCxn id="69639" idx="5"/>
            <a:endCxn id="69649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52" name="AutoShape 19"/>
          <p:cNvCxnSpPr>
            <a:cxnSpLocks noChangeShapeType="1"/>
            <a:stCxn id="69639" idx="4"/>
            <a:endCxn id="69643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53" name="AutoShape 20"/>
          <p:cNvCxnSpPr>
            <a:cxnSpLocks noChangeShapeType="1"/>
            <a:stCxn id="69643" idx="6"/>
            <a:endCxn id="69645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9654" name="AutoShape 21"/>
          <p:cNvCxnSpPr>
            <a:cxnSpLocks noChangeShapeType="1"/>
            <a:stCxn id="69641" idx="4"/>
            <a:endCxn id="69645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69655" name="AutoShape 22"/>
          <p:cNvCxnSpPr>
            <a:cxnSpLocks noChangeShapeType="1"/>
            <a:stCxn id="69643" idx="7"/>
            <a:endCxn id="69649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9658" name="Rectangle 25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Rectangle 27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Text Box 28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70660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0665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12700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  <a:endParaRPr lang="en-US"/>
          </a:p>
        </p:txBody>
      </p:sp>
      <p:sp>
        <p:nvSpPr>
          <p:cNvPr id="70667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0669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670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0671" name="AutoShape 14"/>
          <p:cNvCxnSpPr>
            <a:cxnSpLocks noChangeShapeType="1"/>
            <a:stCxn id="70663" idx="6"/>
            <a:endCxn id="70665" idx="2"/>
          </p:cNvCxnSpPr>
          <p:nvPr/>
        </p:nvCxnSpPr>
        <p:spPr bwMode="auto">
          <a:xfrm>
            <a:off x="3138488" y="3124200"/>
            <a:ext cx="1662112" cy="0"/>
          </a:xfrm>
          <a:prstGeom prst="straightConnector1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0672" name="AutoShape 15"/>
          <p:cNvCxnSpPr>
            <a:cxnSpLocks noChangeShapeType="1"/>
            <a:stCxn id="70673" idx="7"/>
            <a:endCxn id="70665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</p:spPr>
      </p:cxnSp>
      <p:sp>
        <p:nvSpPr>
          <p:cNvPr id="70673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0675" name="AutoShape 18"/>
          <p:cNvCxnSpPr>
            <a:cxnSpLocks noChangeShapeType="1"/>
            <a:stCxn id="70663" idx="5"/>
            <a:endCxn id="70673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6" name="AutoShape 19"/>
          <p:cNvCxnSpPr>
            <a:cxnSpLocks noChangeShapeType="1"/>
            <a:stCxn id="70663" idx="4"/>
            <a:endCxn id="70667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7" name="AutoShape 20"/>
          <p:cNvCxnSpPr>
            <a:cxnSpLocks noChangeShapeType="1"/>
            <a:stCxn id="70667" idx="6"/>
            <a:endCxn id="70669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0678" name="AutoShape 21"/>
          <p:cNvCxnSpPr>
            <a:cxnSpLocks noChangeShapeType="1"/>
            <a:stCxn id="70665" idx="4"/>
            <a:endCxn id="70669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0679" name="AutoShape 22"/>
          <p:cNvCxnSpPr>
            <a:cxnSpLocks noChangeShapeType="1"/>
            <a:stCxn id="70667" idx="7"/>
            <a:endCxn id="70673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0680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0681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70682" name="Rectangle 25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Rectangle 26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Rectangle 27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Text Box 28"/>
          <p:cNvSpPr txBox="1">
            <a:spLocks noChangeArrowheads="1"/>
          </p:cNvSpPr>
          <p:nvPr/>
        </p:nvSpPr>
        <p:spPr bwMode="auto">
          <a:xfrm>
            <a:off x="7467600" y="4419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71684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1691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1693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1694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1695" name="AutoShape 14"/>
          <p:cNvCxnSpPr>
            <a:cxnSpLocks noChangeShapeType="1"/>
            <a:stCxn id="71687" idx="6"/>
            <a:endCxn id="71689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6" name="AutoShape 15"/>
          <p:cNvCxnSpPr>
            <a:cxnSpLocks noChangeShapeType="1"/>
            <a:stCxn id="71697" idx="7"/>
            <a:endCxn id="71689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697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1699" name="AutoShape 18"/>
          <p:cNvCxnSpPr>
            <a:cxnSpLocks noChangeShapeType="1"/>
            <a:stCxn id="71687" idx="5"/>
            <a:endCxn id="71697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0" name="AutoShape 19"/>
          <p:cNvCxnSpPr>
            <a:cxnSpLocks noChangeShapeType="1"/>
            <a:stCxn id="71687" idx="4"/>
            <a:endCxn id="71691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1" name="AutoShape 20"/>
          <p:cNvCxnSpPr>
            <a:cxnSpLocks noChangeShapeType="1"/>
            <a:stCxn id="71691" idx="6"/>
            <a:endCxn id="71693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1702" name="AutoShape 21"/>
          <p:cNvCxnSpPr>
            <a:cxnSpLocks noChangeShapeType="1"/>
            <a:stCxn id="71689" idx="4"/>
            <a:endCxn id="71693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1703" name="AutoShape 22"/>
          <p:cNvCxnSpPr>
            <a:cxnSpLocks noChangeShapeType="1"/>
            <a:stCxn id="71691" idx="7"/>
            <a:endCxn id="71697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704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1705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71706" name="Rectangle 25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Rectangle 26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Rectangle 27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72708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2713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2715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2717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2719" name="AutoShape 14"/>
          <p:cNvCxnSpPr>
            <a:cxnSpLocks noChangeShapeType="1"/>
            <a:stCxn id="72711" idx="6"/>
            <a:endCxn id="72713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0" name="AutoShape 15"/>
          <p:cNvCxnSpPr>
            <a:cxnSpLocks noChangeShapeType="1"/>
            <a:stCxn id="72721" idx="7"/>
            <a:endCxn id="72713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21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2723" name="AutoShape 18"/>
          <p:cNvCxnSpPr>
            <a:cxnSpLocks noChangeShapeType="1"/>
            <a:stCxn id="72711" idx="5"/>
            <a:endCxn id="72721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4" name="AutoShape 19"/>
          <p:cNvCxnSpPr>
            <a:cxnSpLocks noChangeShapeType="1"/>
            <a:stCxn id="72711" idx="4"/>
            <a:endCxn id="72715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5" name="AutoShape 20"/>
          <p:cNvCxnSpPr>
            <a:cxnSpLocks noChangeShapeType="1"/>
            <a:stCxn id="72715" idx="6"/>
            <a:endCxn id="72717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2726" name="AutoShape 21"/>
          <p:cNvCxnSpPr>
            <a:cxnSpLocks noChangeShapeType="1"/>
            <a:stCxn id="72713" idx="4"/>
            <a:endCxn id="72717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2727" name="AutoShape 22"/>
          <p:cNvCxnSpPr>
            <a:cxnSpLocks noChangeShapeType="1"/>
            <a:stCxn id="72715" idx="7"/>
            <a:endCxn id="72721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28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2729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72730" name="Rectangle 25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Rectangle 26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Rectangle 27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/>
          <a:lstStyle/>
          <a:p>
            <a:r>
              <a:rPr lang="en-US" smtClean="0"/>
              <a:t>Issues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Fewer instructions when using registers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Additional instructions when using memory accesses</a:t>
            </a:r>
          </a:p>
          <a:p>
            <a:pPr lvl="2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Registers are faster than memory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wider gap in faster, newer processors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Factor of about 4 bandwidth, factor of about 3 latency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Could be bigger if program characteristics were different</a:t>
            </a:r>
          </a:p>
          <a:p>
            <a:pPr lvl="2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But only a small number of registers available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Usually 16 integer and 16 floating-point registers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Some of those registers have fixed users (ex: RSP, RBP)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3739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3743" name="AutoShape 14"/>
          <p:cNvCxnSpPr>
            <a:cxnSpLocks noChangeShapeType="1"/>
            <a:stCxn id="73735" idx="6"/>
            <a:endCxn id="73737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744" name="AutoShape 15"/>
          <p:cNvCxnSpPr>
            <a:cxnSpLocks noChangeShapeType="1"/>
            <a:stCxn id="73745" idx="7"/>
            <a:endCxn id="73737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3745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3747" name="AutoShape 18"/>
          <p:cNvCxnSpPr>
            <a:cxnSpLocks noChangeShapeType="1"/>
            <a:stCxn id="73735" idx="5"/>
            <a:endCxn id="73745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748" name="AutoShape 19"/>
          <p:cNvCxnSpPr>
            <a:cxnSpLocks noChangeShapeType="1"/>
            <a:stCxn id="73735" idx="4"/>
            <a:endCxn id="73739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749" name="AutoShape 20"/>
          <p:cNvCxnSpPr>
            <a:cxnSpLocks noChangeShapeType="1"/>
            <a:stCxn id="73739" idx="6"/>
            <a:endCxn id="73741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750" name="AutoShape 21"/>
          <p:cNvCxnSpPr>
            <a:cxnSpLocks noChangeShapeType="1"/>
            <a:stCxn id="73737" idx="4"/>
            <a:endCxn id="73741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751" name="AutoShape 22"/>
          <p:cNvCxnSpPr>
            <a:cxnSpLocks noChangeShapeType="1"/>
            <a:stCxn id="73739" idx="7"/>
            <a:endCxn id="73745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3752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3753" name="Rectangle 24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Rectangle 25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Rectangle 26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Example</a:t>
            </a:r>
          </a:p>
        </p:txBody>
      </p:sp>
      <p:sp>
        <p:nvSpPr>
          <p:cNvPr id="74756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4761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4763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0099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4765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4767" name="AutoShape 14"/>
          <p:cNvCxnSpPr>
            <a:cxnSpLocks noChangeShapeType="1"/>
            <a:stCxn id="74759" idx="6"/>
            <a:endCxn id="74761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4768" name="AutoShape 15"/>
          <p:cNvCxnSpPr>
            <a:cxnSpLocks noChangeShapeType="1"/>
            <a:stCxn id="74769" idx="7"/>
            <a:endCxn id="74761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4769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4771" name="AutoShape 18"/>
          <p:cNvCxnSpPr>
            <a:cxnSpLocks noChangeShapeType="1"/>
            <a:stCxn id="74759" idx="5"/>
            <a:endCxn id="74769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4772" name="AutoShape 19"/>
          <p:cNvCxnSpPr>
            <a:cxnSpLocks noChangeShapeType="1"/>
            <a:stCxn id="74759" idx="4"/>
            <a:endCxn id="74763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4773" name="AutoShape 20"/>
          <p:cNvCxnSpPr>
            <a:cxnSpLocks noChangeShapeType="1"/>
            <a:stCxn id="74763" idx="6"/>
            <a:endCxn id="74765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4774" name="AutoShape 21"/>
          <p:cNvCxnSpPr>
            <a:cxnSpLocks noChangeShapeType="1"/>
            <a:stCxn id="74761" idx="4"/>
            <a:endCxn id="74765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4775" name="AutoShape 22"/>
          <p:cNvCxnSpPr>
            <a:cxnSpLocks noChangeShapeType="1"/>
            <a:stCxn id="74763" idx="7"/>
            <a:endCxn id="74769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4776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4777" name="Rectangle 24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Rectangle 25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Rectangle 26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75780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5785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5787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5789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5791" name="AutoShape 14"/>
          <p:cNvCxnSpPr>
            <a:cxnSpLocks noChangeShapeType="1"/>
            <a:stCxn id="75783" idx="6"/>
            <a:endCxn id="75785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5792" name="AutoShape 15"/>
          <p:cNvCxnSpPr>
            <a:cxnSpLocks noChangeShapeType="1"/>
            <a:stCxn id="75793" idx="7"/>
            <a:endCxn id="75785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5793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5795" name="AutoShape 18"/>
          <p:cNvCxnSpPr>
            <a:cxnSpLocks noChangeShapeType="1"/>
            <a:stCxn id="75783" idx="5"/>
            <a:endCxn id="75793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5796" name="AutoShape 19"/>
          <p:cNvCxnSpPr>
            <a:cxnSpLocks noChangeShapeType="1"/>
            <a:stCxn id="75783" idx="4"/>
            <a:endCxn id="75787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5797" name="AutoShape 20"/>
          <p:cNvCxnSpPr>
            <a:cxnSpLocks noChangeShapeType="1"/>
            <a:stCxn id="75787" idx="6"/>
            <a:endCxn id="75789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5798" name="AutoShape 21"/>
          <p:cNvCxnSpPr>
            <a:cxnSpLocks noChangeShapeType="1"/>
            <a:stCxn id="75785" idx="4"/>
            <a:endCxn id="75789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5799" name="AutoShape 22"/>
          <p:cNvCxnSpPr>
            <a:cxnSpLocks noChangeShapeType="1"/>
            <a:stCxn id="75787" idx="7"/>
            <a:endCxn id="75793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5800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cxnSp>
        <p:nvCxnSpPr>
          <p:cNvPr id="75801" name="AutoShape 24"/>
          <p:cNvCxnSpPr>
            <a:cxnSpLocks noChangeShapeType="1"/>
            <a:stCxn id="75785" idx="1"/>
            <a:endCxn id="75787" idx="2"/>
          </p:cNvCxnSpPr>
          <p:nvPr/>
        </p:nvCxnSpPr>
        <p:spPr bwMode="auto">
          <a:xfrm rot="-5400000" flipH="1" flipV="1">
            <a:off x="2436813" y="2957513"/>
            <a:ext cx="2516187" cy="2389187"/>
          </a:xfrm>
          <a:prstGeom prst="curvedConnector4">
            <a:avLst>
              <a:gd name="adj1" fmla="val -24231"/>
              <a:gd name="adj2" fmla="val 120199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76804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6809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6811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6813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6815" name="AutoShape 14"/>
          <p:cNvCxnSpPr>
            <a:cxnSpLocks noChangeShapeType="1"/>
            <a:stCxn id="76807" idx="6"/>
            <a:endCxn id="76809" idx="2"/>
          </p:cNvCxnSpPr>
          <p:nvPr/>
        </p:nvCxnSpPr>
        <p:spPr bwMode="auto">
          <a:xfrm>
            <a:off x="3138488" y="3124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6816" name="AutoShape 15"/>
          <p:cNvCxnSpPr>
            <a:cxnSpLocks noChangeShapeType="1"/>
            <a:stCxn id="76817" idx="7"/>
            <a:endCxn id="76809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6817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6819" name="AutoShape 18"/>
          <p:cNvCxnSpPr>
            <a:cxnSpLocks noChangeShapeType="1"/>
            <a:stCxn id="76807" idx="5"/>
            <a:endCxn id="76817" idx="1"/>
          </p:cNvCxnSpPr>
          <p:nvPr/>
        </p:nvCxnSpPr>
        <p:spPr bwMode="auto">
          <a:xfrm>
            <a:off x="3035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6820" name="AutoShape 19"/>
          <p:cNvCxnSpPr>
            <a:cxnSpLocks noChangeShapeType="1"/>
            <a:stCxn id="76807" idx="4"/>
            <a:endCxn id="76811" idx="0"/>
          </p:cNvCxnSpPr>
          <p:nvPr/>
        </p:nvCxnSpPr>
        <p:spPr bwMode="auto">
          <a:xfrm>
            <a:off x="2819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6821" name="AutoShape 20"/>
          <p:cNvCxnSpPr>
            <a:cxnSpLocks noChangeShapeType="1"/>
            <a:stCxn id="76811" idx="6"/>
            <a:endCxn id="76813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6822" name="AutoShape 21"/>
          <p:cNvCxnSpPr>
            <a:cxnSpLocks noChangeShapeType="1"/>
            <a:stCxn id="76809" idx="4"/>
            <a:endCxn id="76813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6823" name="AutoShape 22"/>
          <p:cNvCxnSpPr>
            <a:cxnSpLocks noChangeShapeType="1"/>
            <a:stCxn id="76811" idx="7"/>
            <a:endCxn id="76817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6824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6825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6826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77833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7835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7837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838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7839" name="AutoShape 14"/>
          <p:cNvCxnSpPr>
            <a:cxnSpLocks noChangeShapeType="1"/>
            <a:stCxn id="77831" idx="6"/>
            <a:endCxn id="77833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7840" name="AutoShape 15"/>
          <p:cNvCxnSpPr>
            <a:cxnSpLocks noChangeShapeType="1"/>
            <a:stCxn id="77841" idx="7"/>
            <a:endCxn id="77833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7841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7843" name="AutoShape 18"/>
          <p:cNvCxnSpPr>
            <a:cxnSpLocks noChangeShapeType="1"/>
            <a:stCxn id="77831" idx="5"/>
            <a:endCxn id="77841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7844" name="AutoShape 19"/>
          <p:cNvCxnSpPr>
            <a:cxnSpLocks noChangeShapeType="1"/>
            <a:stCxn id="77831" idx="4"/>
            <a:endCxn id="77835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7845" name="AutoShape 20"/>
          <p:cNvCxnSpPr>
            <a:cxnSpLocks noChangeShapeType="1"/>
            <a:stCxn id="77835" idx="6"/>
            <a:endCxn id="77837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7846" name="AutoShape 21"/>
          <p:cNvCxnSpPr>
            <a:cxnSpLocks noChangeShapeType="1"/>
            <a:stCxn id="77833" idx="4"/>
            <a:endCxn id="77837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7847" name="AutoShape 22"/>
          <p:cNvCxnSpPr>
            <a:cxnSpLocks noChangeShapeType="1"/>
            <a:stCxn id="77835" idx="7"/>
            <a:endCxn id="77841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7848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7849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7850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78852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78861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8862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8863" name="AutoShape 14"/>
          <p:cNvCxnSpPr>
            <a:cxnSpLocks noChangeShapeType="1"/>
            <a:stCxn id="78855" idx="6"/>
            <a:endCxn id="78857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8864" name="AutoShape 15"/>
          <p:cNvCxnSpPr>
            <a:cxnSpLocks noChangeShapeType="1"/>
            <a:stCxn id="78865" idx="7"/>
            <a:endCxn id="78857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78865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8867" name="AutoShape 18"/>
          <p:cNvCxnSpPr>
            <a:cxnSpLocks noChangeShapeType="1"/>
            <a:stCxn id="78855" idx="5"/>
            <a:endCxn id="78865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8868" name="AutoShape 19"/>
          <p:cNvCxnSpPr>
            <a:cxnSpLocks noChangeShapeType="1"/>
            <a:stCxn id="78855" idx="4"/>
            <a:endCxn id="78859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8869" name="AutoShape 20"/>
          <p:cNvCxnSpPr>
            <a:cxnSpLocks noChangeShapeType="1"/>
            <a:stCxn id="78859" idx="6"/>
            <a:endCxn id="78861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8870" name="AutoShape 21"/>
          <p:cNvCxnSpPr>
            <a:cxnSpLocks noChangeShapeType="1"/>
            <a:stCxn id="78857" idx="4"/>
            <a:endCxn id="78861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8871" name="AutoShape 22"/>
          <p:cNvCxnSpPr>
            <a:cxnSpLocks noChangeShapeType="1"/>
            <a:stCxn id="78859" idx="7"/>
            <a:endCxn id="78865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78872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8873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8874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78875" name="Text Box 26"/>
          <p:cNvSpPr txBox="1">
            <a:spLocks noChangeArrowheads="1"/>
          </p:cNvSpPr>
          <p:nvPr/>
        </p:nvSpPr>
        <p:spPr bwMode="auto">
          <a:xfrm>
            <a:off x="7469188" y="4343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79876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  <a:endParaRPr lang="en-US"/>
          </a:p>
        </p:txBody>
      </p:sp>
      <p:sp>
        <p:nvSpPr>
          <p:cNvPr id="79883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79885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886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79887" name="AutoShape 14"/>
          <p:cNvCxnSpPr>
            <a:cxnSpLocks noChangeShapeType="1"/>
            <a:stCxn id="79879" idx="6"/>
            <a:endCxn id="79881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9888" name="AutoShape 15"/>
          <p:cNvCxnSpPr>
            <a:cxnSpLocks noChangeShapeType="1"/>
            <a:stCxn id="79889" idx="7"/>
            <a:endCxn id="79881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79889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79891" name="AutoShape 18"/>
          <p:cNvCxnSpPr>
            <a:cxnSpLocks noChangeShapeType="1"/>
            <a:stCxn id="79879" idx="5"/>
            <a:endCxn id="79889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9892" name="AutoShape 19"/>
          <p:cNvCxnSpPr>
            <a:cxnSpLocks noChangeShapeType="1"/>
            <a:stCxn id="79879" idx="4"/>
            <a:endCxn id="79883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79893" name="AutoShape 20"/>
          <p:cNvCxnSpPr>
            <a:cxnSpLocks noChangeShapeType="1"/>
            <a:stCxn id="79883" idx="6"/>
            <a:endCxn id="79885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9894" name="AutoShape 21"/>
          <p:cNvCxnSpPr>
            <a:cxnSpLocks noChangeShapeType="1"/>
            <a:stCxn id="79881" idx="4"/>
            <a:endCxn id="79885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79895" name="AutoShape 22"/>
          <p:cNvCxnSpPr>
            <a:cxnSpLocks noChangeShapeType="1"/>
            <a:stCxn id="79883" idx="7"/>
            <a:endCxn id="79889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79896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79897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79898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79899" name="Text Box 26"/>
          <p:cNvSpPr txBox="1">
            <a:spLocks noChangeArrowheads="1"/>
          </p:cNvSpPr>
          <p:nvPr/>
        </p:nvSpPr>
        <p:spPr bwMode="auto">
          <a:xfrm>
            <a:off x="7469188" y="4343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9900" name="Text Box 27"/>
          <p:cNvSpPr txBox="1">
            <a:spLocks noChangeArrowheads="1"/>
          </p:cNvSpPr>
          <p:nvPr/>
        </p:nvSpPr>
        <p:spPr bwMode="auto">
          <a:xfrm>
            <a:off x="7469188" y="3962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0900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  <a:endParaRPr 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80909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0910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80911" name="AutoShape 14"/>
          <p:cNvCxnSpPr>
            <a:cxnSpLocks noChangeShapeType="1"/>
            <a:stCxn id="80903" idx="6"/>
            <a:endCxn id="80905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0912" name="AutoShape 15"/>
          <p:cNvCxnSpPr>
            <a:cxnSpLocks noChangeShapeType="1"/>
            <a:stCxn id="80913" idx="7"/>
            <a:endCxn id="80905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0913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0915" name="AutoShape 18"/>
          <p:cNvCxnSpPr>
            <a:cxnSpLocks noChangeShapeType="1"/>
            <a:stCxn id="80903" idx="5"/>
            <a:endCxn id="80913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0916" name="AutoShape 19"/>
          <p:cNvCxnSpPr>
            <a:cxnSpLocks noChangeShapeType="1"/>
            <a:stCxn id="80903" idx="4"/>
            <a:endCxn id="80907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0917" name="AutoShape 20"/>
          <p:cNvCxnSpPr>
            <a:cxnSpLocks noChangeShapeType="1"/>
            <a:stCxn id="80907" idx="6"/>
            <a:endCxn id="80909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0918" name="AutoShape 21"/>
          <p:cNvCxnSpPr>
            <a:cxnSpLocks noChangeShapeType="1"/>
            <a:stCxn id="80905" idx="4"/>
            <a:endCxn id="80909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0919" name="AutoShape 22"/>
          <p:cNvCxnSpPr>
            <a:cxnSpLocks noChangeShapeType="1"/>
            <a:stCxn id="80907" idx="7"/>
            <a:endCxn id="80913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80922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0923" name="Text Box 26"/>
          <p:cNvSpPr txBox="1">
            <a:spLocks noChangeArrowheads="1"/>
          </p:cNvSpPr>
          <p:nvPr/>
        </p:nvSpPr>
        <p:spPr bwMode="auto">
          <a:xfrm>
            <a:off x="7469188" y="4343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0924" name="Text Box 27"/>
          <p:cNvSpPr txBox="1">
            <a:spLocks noChangeArrowheads="1"/>
          </p:cNvSpPr>
          <p:nvPr/>
        </p:nvSpPr>
        <p:spPr bwMode="auto">
          <a:xfrm>
            <a:off x="7469188" y="3962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0925" name="Rectangle 28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Rectangle 29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7" name="Rectangle 30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1924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s2</a:t>
            </a:r>
            <a:endParaRPr lang="en-US"/>
          </a:p>
        </p:txBody>
      </p:sp>
      <p:sp>
        <p:nvSpPr>
          <p:cNvPr id="81931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81933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934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81935" name="AutoShape 14"/>
          <p:cNvCxnSpPr>
            <a:cxnSpLocks noChangeShapeType="1"/>
            <a:stCxn id="81927" idx="6"/>
            <a:endCxn id="81929" idx="2"/>
          </p:cNvCxnSpPr>
          <p:nvPr/>
        </p:nvCxnSpPr>
        <p:spPr bwMode="auto">
          <a:xfrm>
            <a:off x="3124200" y="3124200"/>
            <a:ext cx="1676400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1936" name="AutoShape 15"/>
          <p:cNvCxnSpPr>
            <a:cxnSpLocks noChangeShapeType="1"/>
            <a:stCxn id="81937" idx="7"/>
            <a:endCxn id="81929" idx="3"/>
          </p:cNvCxnSpPr>
          <p:nvPr/>
        </p:nvCxnSpPr>
        <p:spPr bwMode="auto">
          <a:xfrm flipV="1">
            <a:off x="4178300" y="3340100"/>
            <a:ext cx="711200" cy="696913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1937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1939" name="AutoShape 18"/>
          <p:cNvCxnSpPr>
            <a:cxnSpLocks noChangeShapeType="1"/>
            <a:stCxn id="81927" idx="5"/>
            <a:endCxn id="81937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1940" name="AutoShape 19"/>
          <p:cNvCxnSpPr>
            <a:cxnSpLocks noChangeShapeType="1"/>
            <a:stCxn id="81927" idx="4"/>
            <a:endCxn id="81931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1941" name="AutoShape 20"/>
          <p:cNvCxnSpPr>
            <a:cxnSpLocks noChangeShapeType="1"/>
            <a:stCxn id="81931" idx="6"/>
            <a:endCxn id="81933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1942" name="AutoShape 21"/>
          <p:cNvCxnSpPr>
            <a:cxnSpLocks noChangeShapeType="1"/>
            <a:stCxn id="81929" idx="4"/>
            <a:endCxn id="81933" idx="0"/>
          </p:cNvCxnSpPr>
          <p:nvPr/>
        </p:nvCxnSpPr>
        <p:spPr bwMode="auto">
          <a:xfrm>
            <a:off x="5105400" y="3429000"/>
            <a:ext cx="0" cy="167640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1943" name="AutoShape 22"/>
          <p:cNvCxnSpPr>
            <a:cxnSpLocks noChangeShapeType="1"/>
            <a:stCxn id="81931" idx="7"/>
            <a:endCxn id="81937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1944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81945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81946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1947" name="Text Box 26"/>
          <p:cNvSpPr txBox="1">
            <a:spLocks noChangeArrowheads="1"/>
          </p:cNvSpPr>
          <p:nvPr/>
        </p:nvSpPr>
        <p:spPr bwMode="auto">
          <a:xfrm>
            <a:off x="7469188" y="4343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1948" name="Text Box 27"/>
          <p:cNvSpPr txBox="1">
            <a:spLocks noChangeArrowheads="1"/>
          </p:cNvSpPr>
          <p:nvPr/>
        </p:nvSpPr>
        <p:spPr bwMode="auto">
          <a:xfrm>
            <a:off x="7469188" y="3962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1949" name="Rectangle 28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Rectangle 29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Rectangle 30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2948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82957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2958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82959" name="AutoShape 14"/>
          <p:cNvCxnSpPr>
            <a:cxnSpLocks noChangeShapeType="1"/>
            <a:stCxn id="82951" idx="6"/>
            <a:endCxn id="82953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2960" name="AutoShape 15"/>
          <p:cNvCxnSpPr>
            <a:cxnSpLocks noChangeShapeType="1"/>
            <a:stCxn id="82961" idx="7"/>
            <a:endCxn id="82953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961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2963" name="AutoShape 18"/>
          <p:cNvCxnSpPr>
            <a:cxnSpLocks noChangeShapeType="1"/>
            <a:stCxn id="82951" idx="5"/>
            <a:endCxn id="82961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2964" name="AutoShape 19"/>
          <p:cNvCxnSpPr>
            <a:cxnSpLocks noChangeShapeType="1"/>
            <a:stCxn id="82951" idx="4"/>
            <a:endCxn id="82955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2965" name="AutoShape 20"/>
          <p:cNvCxnSpPr>
            <a:cxnSpLocks noChangeShapeType="1"/>
            <a:stCxn id="82955" idx="6"/>
            <a:endCxn id="82957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2966" name="AutoShape 21"/>
          <p:cNvCxnSpPr>
            <a:cxnSpLocks noChangeShapeType="1"/>
            <a:stCxn id="82953" idx="4"/>
            <a:endCxn id="82957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2967" name="AutoShape 22"/>
          <p:cNvCxnSpPr>
            <a:cxnSpLocks noChangeShapeType="1"/>
            <a:stCxn id="82955" idx="7"/>
            <a:endCxn id="82961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82970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2971" name="Text Box 26"/>
          <p:cNvSpPr txBox="1">
            <a:spLocks noChangeArrowheads="1"/>
          </p:cNvSpPr>
          <p:nvPr/>
        </p:nvSpPr>
        <p:spPr bwMode="auto">
          <a:xfrm>
            <a:off x="7469188" y="4343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2972" name="Rectangle 27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3" name="Rectangle 28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4" name="Rectangle 29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What is register allocation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Key ideas in register allocation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Webs</a:t>
            </a:r>
          </a:p>
          <a:p>
            <a:pPr>
              <a:lnSpc>
                <a:spcPct val="90000"/>
              </a:lnSpc>
            </a:pPr>
            <a:r>
              <a:rPr lang="en-US" smtClean="0"/>
              <a:t>Interference Graphs</a:t>
            </a:r>
          </a:p>
          <a:p>
            <a:pPr>
              <a:lnSpc>
                <a:spcPct val="90000"/>
              </a:lnSpc>
            </a:pPr>
            <a:r>
              <a:rPr lang="en-US" smtClean="0"/>
              <a:t>Graph coloring</a:t>
            </a:r>
          </a:p>
          <a:p>
            <a:pPr>
              <a:lnSpc>
                <a:spcPct val="90000"/>
              </a:lnSpc>
            </a:pPr>
            <a:r>
              <a:rPr lang="en-US" smtClean="0"/>
              <a:t>Splitting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optimizations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15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3972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3979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s3</a:t>
            </a:r>
            <a:endParaRPr lang="en-US"/>
          </a:p>
        </p:txBody>
      </p: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83983" name="AutoShape 14"/>
          <p:cNvCxnSpPr>
            <a:cxnSpLocks noChangeShapeType="1"/>
            <a:stCxn id="83975" idx="6"/>
            <a:endCxn id="83977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3984" name="AutoShape 15"/>
          <p:cNvCxnSpPr>
            <a:cxnSpLocks noChangeShapeType="1"/>
            <a:stCxn id="83985" idx="7"/>
            <a:endCxn id="83977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3985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3987" name="AutoShape 18"/>
          <p:cNvCxnSpPr>
            <a:cxnSpLocks noChangeShapeType="1"/>
            <a:stCxn id="83975" idx="5"/>
            <a:endCxn id="83985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3988" name="AutoShape 19"/>
          <p:cNvCxnSpPr>
            <a:cxnSpLocks noChangeShapeType="1"/>
            <a:stCxn id="83975" idx="4"/>
            <a:endCxn id="83979" idx="0"/>
          </p:cNvCxnSpPr>
          <p:nvPr/>
        </p:nvCxnSpPr>
        <p:spPr bwMode="auto">
          <a:xfrm>
            <a:off x="2819400" y="3429000"/>
            <a:ext cx="0" cy="167640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3989" name="AutoShape 20"/>
          <p:cNvCxnSpPr>
            <a:cxnSpLocks noChangeShapeType="1"/>
            <a:stCxn id="83979" idx="6"/>
            <a:endCxn id="83981" idx="2"/>
          </p:cNvCxnSpPr>
          <p:nvPr/>
        </p:nvCxnSpPr>
        <p:spPr bwMode="auto">
          <a:xfrm>
            <a:off x="3124200" y="5410200"/>
            <a:ext cx="1676400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3990" name="AutoShape 21"/>
          <p:cNvCxnSpPr>
            <a:cxnSpLocks noChangeShapeType="1"/>
            <a:stCxn id="83977" idx="4"/>
            <a:endCxn id="83981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3991" name="AutoShape 22"/>
          <p:cNvCxnSpPr>
            <a:cxnSpLocks noChangeShapeType="1"/>
            <a:stCxn id="83979" idx="7"/>
            <a:endCxn id="83985" idx="3"/>
          </p:cNvCxnSpPr>
          <p:nvPr/>
        </p:nvCxnSpPr>
        <p:spPr bwMode="auto">
          <a:xfrm flipV="1">
            <a:off x="3035300" y="4497388"/>
            <a:ext cx="711200" cy="6969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3992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83994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sp>
        <p:nvSpPr>
          <p:cNvPr id="83995" name="Text Box 26"/>
          <p:cNvSpPr txBox="1">
            <a:spLocks noChangeArrowheads="1"/>
          </p:cNvSpPr>
          <p:nvPr/>
        </p:nvSpPr>
        <p:spPr bwMode="auto">
          <a:xfrm>
            <a:off x="7469188" y="4343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3996" name="Rectangle 27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Rectangle 28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Rectangle 29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4996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5006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85007" name="AutoShape 14"/>
          <p:cNvCxnSpPr>
            <a:cxnSpLocks noChangeShapeType="1"/>
            <a:stCxn id="84999" idx="6"/>
            <a:endCxn id="85001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5008" name="AutoShape 15"/>
          <p:cNvCxnSpPr>
            <a:cxnSpLocks noChangeShapeType="1"/>
            <a:stCxn id="85009" idx="7"/>
            <a:endCxn id="85001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5009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5011" name="AutoShape 18"/>
          <p:cNvCxnSpPr>
            <a:cxnSpLocks noChangeShapeType="1"/>
            <a:stCxn id="84999" idx="5"/>
            <a:endCxn id="85009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5012" name="AutoShape 19"/>
          <p:cNvCxnSpPr>
            <a:cxnSpLocks noChangeShapeType="1"/>
            <a:stCxn id="84999" idx="4"/>
            <a:endCxn id="85003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5013" name="AutoShape 20"/>
          <p:cNvCxnSpPr>
            <a:cxnSpLocks noChangeShapeType="1"/>
            <a:stCxn id="85003" idx="6"/>
            <a:endCxn id="85005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5014" name="AutoShape 21"/>
          <p:cNvCxnSpPr>
            <a:cxnSpLocks noChangeShapeType="1"/>
            <a:stCxn id="85001" idx="4"/>
            <a:endCxn id="85005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5015" name="AutoShape 22"/>
          <p:cNvCxnSpPr>
            <a:cxnSpLocks noChangeShapeType="1"/>
            <a:stCxn id="85003" idx="7"/>
            <a:endCxn id="85009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5016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85017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85018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5019" name="Rectangle 26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Rectangle 27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Rectangle 28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6025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6027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6029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30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s4</a:t>
            </a:r>
          </a:p>
        </p:txBody>
      </p:sp>
      <p:cxnSp>
        <p:nvCxnSpPr>
          <p:cNvPr id="86031" name="AutoShape 14"/>
          <p:cNvCxnSpPr>
            <a:cxnSpLocks noChangeShapeType="1"/>
            <a:stCxn id="86023" idx="6"/>
            <a:endCxn id="86025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6032" name="AutoShape 15"/>
          <p:cNvCxnSpPr>
            <a:cxnSpLocks noChangeShapeType="1"/>
            <a:stCxn id="86033" idx="7"/>
            <a:endCxn id="86025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6033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6035" name="AutoShape 18"/>
          <p:cNvCxnSpPr>
            <a:cxnSpLocks noChangeShapeType="1"/>
            <a:stCxn id="86023" idx="5"/>
            <a:endCxn id="86033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6036" name="AutoShape 19"/>
          <p:cNvCxnSpPr>
            <a:cxnSpLocks noChangeShapeType="1"/>
            <a:stCxn id="86023" idx="4"/>
            <a:endCxn id="86027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6037" name="AutoShape 20"/>
          <p:cNvCxnSpPr>
            <a:cxnSpLocks noChangeShapeType="1"/>
            <a:stCxn id="86027" idx="6"/>
            <a:endCxn id="86029" idx="2"/>
          </p:cNvCxnSpPr>
          <p:nvPr/>
        </p:nvCxnSpPr>
        <p:spPr bwMode="auto">
          <a:xfrm>
            <a:off x="3138488" y="5410200"/>
            <a:ext cx="1662112" cy="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6038" name="AutoShape 21"/>
          <p:cNvCxnSpPr>
            <a:cxnSpLocks noChangeShapeType="1"/>
            <a:stCxn id="86025" idx="4"/>
            <a:endCxn id="86029" idx="0"/>
          </p:cNvCxnSpPr>
          <p:nvPr/>
        </p:nvCxnSpPr>
        <p:spPr bwMode="auto">
          <a:xfrm>
            <a:off x="5105400" y="3443288"/>
            <a:ext cx="0" cy="166211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</p:spPr>
      </p:cxnSp>
      <p:cxnSp>
        <p:nvCxnSpPr>
          <p:cNvPr id="86039" name="AutoShape 22"/>
          <p:cNvCxnSpPr>
            <a:cxnSpLocks noChangeShapeType="1"/>
            <a:stCxn id="86027" idx="7"/>
            <a:endCxn id="86033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7469188" y="4724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</a:p>
        </p:txBody>
      </p:sp>
      <p:cxnSp>
        <p:nvCxnSpPr>
          <p:cNvPr id="86042" name="AutoShape 25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6043" name="Rectangle 26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Rectangle 27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Rectangle 28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7044" name="Line 3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5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7049" name="Oval 8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7051" name="Oval 10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7053" name="Oval 12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87055" name="AutoShape 14"/>
          <p:cNvCxnSpPr>
            <a:cxnSpLocks noChangeShapeType="1"/>
            <a:stCxn id="87047" idx="6"/>
            <a:endCxn id="87049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7056" name="AutoShape 15"/>
          <p:cNvCxnSpPr>
            <a:cxnSpLocks noChangeShapeType="1"/>
            <a:stCxn id="87057" idx="7"/>
            <a:endCxn id="87049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7057" name="Oval 16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7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7059" name="AutoShape 18"/>
          <p:cNvCxnSpPr>
            <a:cxnSpLocks noChangeShapeType="1"/>
            <a:stCxn id="87047" idx="5"/>
            <a:endCxn id="87057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7060" name="AutoShape 19"/>
          <p:cNvCxnSpPr>
            <a:cxnSpLocks noChangeShapeType="1"/>
            <a:stCxn id="87047" idx="4"/>
            <a:endCxn id="87051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7061" name="AutoShape 20"/>
          <p:cNvCxnSpPr>
            <a:cxnSpLocks noChangeShapeType="1"/>
            <a:stCxn id="87051" idx="6"/>
            <a:endCxn id="87053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7062" name="AutoShape 21"/>
          <p:cNvCxnSpPr>
            <a:cxnSpLocks noChangeShapeType="1"/>
            <a:stCxn id="87049" idx="4"/>
            <a:endCxn id="87053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7063" name="AutoShape 22"/>
          <p:cNvCxnSpPr>
            <a:cxnSpLocks noChangeShapeType="1"/>
            <a:stCxn id="87051" idx="7"/>
            <a:endCxn id="87057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7064" name="Text Box 23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cxnSp>
        <p:nvCxnSpPr>
          <p:cNvPr id="87065" name="AutoShape 24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7066" name="Rectangle 25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7" name="Rectangle 26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8" name="Rectangle 27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Coloring Example</a:t>
            </a:r>
          </a:p>
        </p:txBody>
      </p:sp>
      <p:sp>
        <p:nvSpPr>
          <p:cNvPr id="88068" name="Line 1027"/>
          <p:cNvSpPr>
            <a:spLocks noChangeShapeType="1"/>
          </p:cNvSpPr>
          <p:nvPr/>
        </p:nvSpPr>
        <p:spPr bwMode="auto">
          <a:xfrm>
            <a:off x="73914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1028"/>
          <p:cNvSpPr>
            <a:spLocks noChangeShapeType="1"/>
          </p:cNvSpPr>
          <p:nvPr/>
        </p:nvSpPr>
        <p:spPr bwMode="auto">
          <a:xfrm>
            <a:off x="8001000" y="1752600"/>
            <a:ext cx="0" cy="3505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1029"/>
          <p:cNvSpPr>
            <a:spLocks noChangeShapeType="1"/>
          </p:cNvSpPr>
          <p:nvPr/>
        </p:nvSpPr>
        <p:spPr bwMode="auto">
          <a:xfrm>
            <a:off x="7391400" y="52578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Oval 1030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Text Box 1031"/>
          <p:cNvSpPr txBox="1">
            <a:spLocks noChangeArrowheads="1"/>
          </p:cNvSpPr>
          <p:nvPr/>
        </p:nvSpPr>
        <p:spPr bwMode="auto">
          <a:xfrm>
            <a:off x="2590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s1</a:t>
            </a:r>
            <a:endParaRPr lang="en-US"/>
          </a:p>
        </p:txBody>
      </p:sp>
      <p:sp>
        <p:nvSpPr>
          <p:cNvPr id="88073" name="Oval 1032"/>
          <p:cNvSpPr>
            <a:spLocks noChangeArrowheads="1"/>
          </p:cNvSpPr>
          <p:nvPr/>
        </p:nvSpPr>
        <p:spPr bwMode="auto">
          <a:xfrm>
            <a:off x="4800600" y="2819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Text Box 1033"/>
          <p:cNvSpPr txBox="1">
            <a:spLocks noChangeArrowheads="1"/>
          </p:cNvSpPr>
          <p:nvPr/>
        </p:nvSpPr>
        <p:spPr bwMode="auto">
          <a:xfrm>
            <a:off x="4876800" y="2895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8075" name="Oval 1034"/>
          <p:cNvSpPr>
            <a:spLocks noChangeArrowheads="1"/>
          </p:cNvSpPr>
          <p:nvPr/>
        </p:nvSpPr>
        <p:spPr bwMode="auto">
          <a:xfrm>
            <a:off x="2514600" y="5105400"/>
            <a:ext cx="609600" cy="609600"/>
          </a:xfrm>
          <a:prstGeom prst="ellipse">
            <a:avLst/>
          </a:prstGeom>
          <a:solidFill>
            <a:srgbClr val="333399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Text Box 1035"/>
          <p:cNvSpPr txBox="1">
            <a:spLocks noChangeArrowheads="1"/>
          </p:cNvSpPr>
          <p:nvPr/>
        </p:nvSpPr>
        <p:spPr bwMode="auto">
          <a:xfrm>
            <a:off x="2590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88077" name="Oval 1036"/>
          <p:cNvSpPr>
            <a:spLocks noChangeArrowheads="1"/>
          </p:cNvSpPr>
          <p:nvPr/>
        </p:nvSpPr>
        <p:spPr bwMode="auto">
          <a:xfrm>
            <a:off x="4800600" y="5105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Text Box 1037"/>
          <p:cNvSpPr txBox="1">
            <a:spLocks noChangeArrowheads="1"/>
          </p:cNvSpPr>
          <p:nvPr/>
        </p:nvSpPr>
        <p:spPr bwMode="auto">
          <a:xfrm>
            <a:off x="4876800" y="5181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s4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88079" name="AutoShape 1038"/>
          <p:cNvCxnSpPr>
            <a:cxnSpLocks noChangeShapeType="1"/>
            <a:stCxn id="88071" idx="6"/>
            <a:endCxn id="88073" idx="2"/>
          </p:cNvCxnSpPr>
          <p:nvPr/>
        </p:nvCxnSpPr>
        <p:spPr bwMode="auto">
          <a:xfrm>
            <a:off x="3124200" y="3124200"/>
            <a:ext cx="1662113" cy="0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8080" name="AutoShape 1039"/>
          <p:cNvCxnSpPr>
            <a:cxnSpLocks noChangeShapeType="1"/>
            <a:stCxn id="88081" idx="7"/>
            <a:endCxn id="88073" idx="3"/>
          </p:cNvCxnSpPr>
          <p:nvPr/>
        </p:nvCxnSpPr>
        <p:spPr bwMode="auto">
          <a:xfrm flipV="1">
            <a:off x="4178300" y="3354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8081" name="Oval 1040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ellipse">
            <a:avLst/>
          </a:prstGeom>
          <a:solidFill>
            <a:srgbClr val="663300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Text Box 1041"/>
          <p:cNvSpPr txBox="1">
            <a:spLocks noChangeArrowheads="1"/>
          </p:cNvSpPr>
          <p:nvPr/>
        </p:nvSpPr>
        <p:spPr bwMode="auto">
          <a:xfrm>
            <a:off x="3733800" y="4038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s0</a:t>
            </a:r>
          </a:p>
        </p:txBody>
      </p:sp>
      <p:cxnSp>
        <p:nvCxnSpPr>
          <p:cNvPr id="88083" name="AutoShape 1042"/>
          <p:cNvCxnSpPr>
            <a:cxnSpLocks noChangeShapeType="1"/>
            <a:stCxn id="88071" idx="5"/>
            <a:endCxn id="88081" idx="1"/>
          </p:cNvCxnSpPr>
          <p:nvPr/>
        </p:nvCxnSpPr>
        <p:spPr bwMode="auto">
          <a:xfrm>
            <a:off x="3035300" y="3340100"/>
            <a:ext cx="711200" cy="6969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8084" name="AutoShape 1043"/>
          <p:cNvCxnSpPr>
            <a:cxnSpLocks noChangeShapeType="1"/>
            <a:stCxn id="88071" idx="4"/>
            <a:endCxn id="88075" idx="0"/>
          </p:cNvCxnSpPr>
          <p:nvPr/>
        </p:nvCxnSpPr>
        <p:spPr bwMode="auto">
          <a:xfrm>
            <a:off x="2819400" y="3429000"/>
            <a:ext cx="0" cy="1662113"/>
          </a:xfrm>
          <a:prstGeom prst="straightConnector1">
            <a:avLst/>
          </a:prstGeom>
          <a:noFill/>
          <a:ln w="12700">
            <a:solidFill>
              <a:srgbClr val="A50021"/>
            </a:solidFill>
            <a:prstDash val="dash"/>
            <a:round/>
            <a:headEnd/>
            <a:tailEnd/>
          </a:ln>
        </p:spPr>
      </p:cxnSp>
      <p:cxnSp>
        <p:nvCxnSpPr>
          <p:cNvPr id="88085" name="AutoShape 1044"/>
          <p:cNvCxnSpPr>
            <a:cxnSpLocks noChangeShapeType="1"/>
            <a:stCxn id="88075" idx="6"/>
            <a:endCxn id="88077" idx="2"/>
          </p:cNvCxnSpPr>
          <p:nvPr/>
        </p:nvCxnSpPr>
        <p:spPr bwMode="auto">
          <a:xfrm>
            <a:off x="3138488" y="5410200"/>
            <a:ext cx="164782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8086" name="AutoShape 1045"/>
          <p:cNvCxnSpPr>
            <a:cxnSpLocks noChangeShapeType="1"/>
            <a:stCxn id="88073" idx="4"/>
            <a:endCxn id="88077" idx="0"/>
          </p:cNvCxnSpPr>
          <p:nvPr/>
        </p:nvCxnSpPr>
        <p:spPr bwMode="auto">
          <a:xfrm>
            <a:off x="5105400" y="3443288"/>
            <a:ext cx="0" cy="1647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8087" name="AutoShape 1046"/>
          <p:cNvCxnSpPr>
            <a:cxnSpLocks noChangeShapeType="1"/>
            <a:stCxn id="88075" idx="7"/>
            <a:endCxn id="88081" idx="3"/>
          </p:cNvCxnSpPr>
          <p:nvPr/>
        </p:nvCxnSpPr>
        <p:spPr bwMode="auto">
          <a:xfrm flipV="1">
            <a:off x="3035300" y="4497388"/>
            <a:ext cx="711200" cy="6826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8088" name="Text Box 1047"/>
          <p:cNvSpPr txBox="1">
            <a:spLocks noChangeArrowheads="1"/>
          </p:cNvSpPr>
          <p:nvPr/>
        </p:nvSpPr>
        <p:spPr bwMode="auto">
          <a:xfrm>
            <a:off x="2438400" y="1311275"/>
            <a:ext cx="111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N = 3</a:t>
            </a:r>
          </a:p>
        </p:txBody>
      </p:sp>
      <p:cxnSp>
        <p:nvCxnSpPr>
          <p:cNvPr id="88089" name="AutoShape 1048"/>
          <p:cNvCxnSpPr>
            <a:cxnSpLocks noChangeShapeType="1"/>
          </p:cNvCxnSpPr>
          <p:nvPr/>
        </p:nvCxnSpPr>
        <p:spPr bwMode="auto">
          <a:xfrm rot="-5400000" flipH="1" flipV="1">
            <a:off x="2451100" y="2971800"/>
            <a:ext cx="2501900" cy="2374900"/>
          </a:xfrm>
          <a:prstGeom prst="curvedConnector4">
            <a:avLst>
              <a:gd name="adj1" fmla="val -28935"/>
              <a:gd name="adj2" fmla="val 13415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8090" name="Rectangle 1049"/>
          <p:cNvSpPr>
            <a:spLocks noChangeArrowheads="1"/>
          </p:cNvSpPr>
          <p:nvPr/>
        </p:nvSpPr>
        <p:spPr bwMode="auto">
          <a:xfrm>
            <a:off x="3733800" y="1219200"/>
            <a:ext cx="533400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Rectangle 1050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rect">
            <a:avLst/>
          </a:prstGeom>
          <a:solidFill>
            <a:srgbClr val="00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Rectangle 1051"/>
          <p:cNvSpPr>
            <a:spLocks noChangeArrowheads="1"/>
          </p:cNvSpPr>
          <p:nvPr/>
        </p:nvSpPr>
        <p:spPr bwMode="auto">
          <a:xfrm>
            <a:off x="5105400" y="1219200"/>
            <a:ext cx="533400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Now?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Option 1</a:t>
            </a:r>
          </a:p>
          <a:p>
            <a:pPr lvl="1"/>
            <a:r>
              <a:rPr lang="en-US" smtClean="0"/>
              <a:t>Pick a web and allocate value in memory</a:t>
            </a:r>
          </a:p>
          <a:p>
            <a:pPr lvl="1"/>
            <a:r>
              <a:rPr lang="en-US" smtClean="0"/>
              <a:t>All defs go to memory, all uses come from memory</a:t>
            </a:r>
          </a:p>
          <a:p>
            <a:r>
              <a:rPr lang="en-US" smtClean="0"/>
              <a:t>Option 2</a:t>
            </a:r>
          </a:p>
          <a:p>
            <a:pPr lvl="1"/>
            <a:r>
              <a:rPr lang="en-US" smtClean="0"/>
              <a:t>Split the web into multiple webs</a:t>
            </a:r>
          </a:p>
          <a:p>
            <a:r>
              <a:rPr lang="en-US" smtClean="0"/>
              <a:t>In either case, will retry the coloring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web to pick?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with interference degree &gt;= N</a:t>
            </a:r>
          </a:p>
          <a:p>
            <a:r>
              <a:rPr lang="en-US" smtClean="0"/>
              <a:t>One with minimal </a:t>
            </a:r>
            <a:r>
              <a:rPr lang="en-US" smtClean="0">
                <a:solidFill>
                  <a:srgbClr val="FFFF00"/>
                </a:solidFill>
              </a:rPr>
              <a:t>spill cost </a:t>
            </a:r>
            <a:r>
              <a:rPr lang="en-US" smtClean="0"/>
              <a:t>(cost of placing value in memory rather than in register)</a:t>
            </a:r>
          </a:p>
          <a:p>
            <a:r>
              <a:rPr lang="en-US" smtClean="0"/>
              <a:t>What is spill cost? </a:t>
            </a:r>
          </a:p>
          <a:p>
            <a:pPr lvl="1"/>
            <a:r>
              <a:rPr lang="en-US" smtClean="0"/>
              <a:t>Cost of extra load and store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Ideal and Useful Spill Costs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r>
              <a:rPr lang="en-US" smtClean="0"/>
              <a:t>Ideal spill cost - dynamic cost of extra load and store instructions. Can’t expect to compute this.</a:t>
            </a:r>
          </a:p>
          <a:p>
            <a:pPr lvl="1"/>
            <a:r>
              <a:rPr lang="en-US" smtClean="0"/>
              <a:t>Don’t know which way branches resolve</a:t>
            </a:r>
          </a:p>
          <a:p>
            <a:pPr lvl="1"/>
            <a:r>
              <a:rPr lang="en-US" smtClean="0"/>
              <a:t>Don’t know how many times loops execute</a:t>
            </a:r>
          </a:p>
          <a:p>
            <a:pPr lvl="1"/>
            <a:r>
              <a:rPr lang="en-US" smtClean="0"/>
              <a:t>Actual cost may be different for different executions</a:t>
            </a:r>
          </a:p>
          <a:p>
            <a:r>
              <a:rPr lang="en-US" smtClean="0"/>
              <a:t>Solution: Use a static approximation</a:t>
            </a:r>
          </a:p>
          <a:p>
            <a:pPr lvl="1"/>
            <a:r>
              <a:rPr lang="en-US" smtClean="0"/>
              <a:t>profiling can give instruction execution frequencies</a:t>
            </a:r>
          </a:p>
          <a:p>
            <a:pPr lvl="1"/>
            <a:r>
              <a:rPr lang="en-US" smtClean="0"/>
              <a:t>or use heuristics based on structure of control flow graph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Way to Compute Spill Cost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Goal: give priority to values used in loops</a:t>
            </a:r>
          </a:p>
          <a:p>
            <a:r>
              <a:rPr lang="en-US" smtClean="0"/>
              <a:t>So assume loops execute 10 or 100 times</a:t>
            </a:r>
          </a:p>
          <a:p>
            <a:r>
              <a:rPr lang="en-US" smtClean="0"/>
              <a:t>Spill cost =</a:t>
            </a:r>
          </a:p>
          <a:p>
            <a:pPr lvl="1"/>
            <a:r>
              <a:rPr lang="en-US" smtClean="0"/>
              <a:t>sum over all def sites of cost of a store instruction times 10 to the loop nesting depth power, plus</a:t>
            </a:r>
          </a:p>
          <a:p>
            <a:pPr lvl="1"/>
            <a:r>
              <a:rPr lang="en-US" smtClean="0"/>
              <a:t>sum over all use sites of cost of a load instruction times 10 to the loop nesting depth power</a:t>
            </a:r>
          </a:p>
          <a:p>
            <a:r>
              <a:rPr lang="en-US" smtClean="0"/>
              <a:t>Choose the web with the lowest spill cost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Spill Cost Example</a:t>
            </a:r>
          </a:p>
        </p:txBody>
      </p:sp>
      <p:sp>
        <p:nvSpPr>
          <p:cNvPr id="93188" name="Rectangle 1028"/>
          <p:cNvSpPr>
            <a:spLocks noChangeArrowheads="1"/>
          </p:cNvSpPr>
          <p:nvPr/>
        </p:nvSpPr>
        <p:spPr bwMode="auto">
          <a:xfrm>
            <a:off x="1181100" y="1828800"/>
            <a:ext cx="1066800" cy="990600"/>
          </a:xfrm>
          <a:prstGeom prst="rect">
            <a:avLst/>
          </a:prstGeom>
          <a:noFill/>
          <a:ln w="28575" cap="sq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def x</a:t>
            </a:r>
          </a:p>
          <a:p>
            <a:r>
              <a:rPr lang="en-US"/>
              <a:t>def y</a:t>
            </a:r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181100" y="3429000"/>
            <a:ext cx="1066800" cy="990600"/>
          </a:xfrm>
          <a:prstGeom prst="rect">
            <a:avLst/>
          </a:prstGeom>
          <a:noFill/>
          <a:ln w="28575" cap="sq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use y</a:t>
            </a:r>
          </a:p>
          <a:p>
            <a:r>
              <a:rPr lang="en-US"/>
              <a:t>def y</a:t>
            </a:r>
          </a:p>
        </p:txBody>
      </p:sp>
      <p:sp>
        <p:nvSpPr>
          <p:cNvPr id="93190" name="Rectangle 1030"/>
          <p:cNvSpPr>
            <a:spLocks noChangeArrowheads="1"/>
          </p:cNvSpPr>
          <p:nvPr/>
        </p:nvSpPr>
        <p:spPr bwMode="auto">
          <a:xfrm>
            <a:off x="1181100" y="5105400"/>
            <a:ext cx="1066800" cy="990600"/>
          </a:xfrm>
          <a:prstGeom prst="rect">
            <a:avLst/>
          </a:prstGeom>
          <a:noFill/>
          <a:ln w="28575" cap="sq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use x</a:t>
            </a:r>
          </a:p>
          <a:p>
            <a:r>
              <a:rPr lang="en-US"/>
              <a:t>use y</a:t>
            </a:r>
          </a:p>
        </p:txBody>
      </p:sp>
      <p:cxnSp>
        <p:nvCxnSpPr>
          <p:cNvPr id="93191" name="AutoShape 1032"/>
          <p:cNvCxnSpPr>
            <a:cxnSpLocks noChangeShapeType="1"/>
            <a:stCxn id="93188" idx="2"/>
            <a:endCxn id="93189" idx="0"/>
          </p:cNvCxnSpPr>
          <p:nvPr/>
        </p:nvCxnSpPr>
        <p:spPr bwMode="auto">
          <a:xfrm>
            <a:off x="1714500" y="2833688"/>
            <a:ext cx="0" cy="5810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93192" name="AutoShape 1033"/>
          <p:cNvCxnSpPr>
            <a:cxnSpLocks noChangeShapeType="1"/>
            <a:stCxn id="93189" idx="2"/>
            <a:endCxn id="93190" idx="0"/>
          </p:cNvCxnSpPr>
          <p:nvPr/>
        </p:nvCxnSpPr>
        <p:spPr bwMode="auto">
          <a:xfrm>
            <a:off x="1714500" y="4433888"/>
            <a:ext cx="0" cy="6572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93193" name="AutoShape 1034"/>
          <p:cNvCxnSpPr>
            <a:cxnSpLocks noChangeShapeType="1"/>
            <a:stCxn id="93189" idx="2"/>
            <a:endCxn id="93189" idx="0"/>
          </p:cNvCxnSpPr>
          <p:nvPr/>
        </p:nvCxnSpPr>
        <p:spPr bwMode="auto">
          <a:xfrm rot="5400000" flipH="1" flipV="1">
            <a:off x="1205706" y="3923507"/>
            <a:ext cx="1019175" cy="1588"/>
          </a:xfrm>
          <a:prstGeom prst="curvedConnector5">
            <a:avLst>
              <a:gd name="adj1" fmla="val -21028"/>
              <a:gd name="adj2" fmla="val 48000014"/>
              <a:gd name="adj3" fmla="val 121028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93194" name="Text Box 1035"/>
          <p:cNvSpPr txBox="1">
            <a:spLocks noChangeArrowheads="1"/>
          </p:cNvSpPr>
          <p:nvPr/>
        </p:nvSpPr>
        <p:spPr bwMode="auto">
          <a:xfrm>
            <a:off x="4318000" y="1660525"/>
            <a:ext cx="3173413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Spill Cost For x</a:t>
            </a:r>
          </a:p>
          <a:p>
            <a:r>
              <a:rPr lang="en-US" sz="2800">
                <a:solidFill>
                  <a:srgbClr val="FFFFFF"/>
                </a:solidFill>
              </a:rPr>
              <a:t>storeCost+loadCost</a:t>
            </a:r>
          </a:p>
          <a:p>
            <a:endParaRPr lang="en-US" sz="2800"/>
          </a:p>
        </p:txBody>
      </p:sp>
      <p:sp>
        <p:nvSpPr>
          <p:cNvPr id="93195" name="Text Box 1036"/>
          <p:cNvSpPr txBox="1">
            <a:spLocks noChangeArrowheads="1"/>
          </p:cNvSpPr>
          <p:nvPr/>
        </p:nvSpPr>
        <p:spPr bwMode="auto">
          <a:xfrm>
            <a:off x="3962400" y="3124200"/>
            <a:ext cx="3884613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Spill Cost For y</a:t>
            </a:r>
          </a:p>
          <a:p>
            <a:r>
              <a:rPr lang="en-US" sz="2800">
                <a:solidFill>
                  <a:srgbClr val="FFFFFF"/>
                </a:solidFill>
              </a:rPr>
              <a:t>9*storeCost+9*loadCost</a:t>
            </a:r>
          </a:p>
          <a:p>
            <a:endParaRPr lang="en-US" sz="2800"/>
          </a:p>
        </p:txBody>
      </p:sp>
      <p:sp>
        <p:nvSpPr>
          <p:cNvPr id="93196" name="Text Box 1037"/>
          <p:cNvSpPr txBox="1">
            <a:spLocks noChangeArrowheads="1"/>
          </p:cNvSpPr>
          <p:nvPr/>
        </p:nvSpPr>
        <p:spPr bwMode="auto">
          <a:xfrm>
            <a:off x="3962400" y="4724400"/>
            <a:ext cx="3884613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With 1 Register, Which</a:t>
            </a:r>
          </a:p>
          <a:p>
            <a:r>
              <a:rPr lang="en-US" sz="2800">
                <a:solidFill>
                  <a:srgbClr val="FFFFFF"/>
                </a:solidFill>
              </a:rPr>
              <a:t>Variable Gets Spilled?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You want to put each temporary in a register</a:t>
            </a:r>
          </a:p>
          <a:p>
            <a:pPr lvl="1">
              <a:defRPr/>
            </a:pPr>
            <a:r>
              <a:rPr lang="en-US" sz="2000" i="1" dirty="0" smtClean="0"/>
              <a:t>But</a:t>
            </a:r>
            <a:r>
              <a:rPr lang="en-US" sz="2000" dirty="0" smtClean="0"/>
              <a:t>, you don’t have enough registers.</a:t>
            </a:r>
          </a:p>
          <a:p>
            <a:pPr>
              <a:defRPr/>
            </a:pPr>
            <a:r>
              <a:rPr lang="en-US" sz="2400" dirty="0" smtClean="0"/>
              <a:t>Key Ideas: 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 a temporary goes dead, its register can be reused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Two live temporaries can’t use the same register at the same time</a:t>
            </a:r>
          </a:p>
          <a:p>
            <a:pPr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Overview of procedure optimizations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What is register allocation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A simple register allocator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Webs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Interference Graphs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Graph coloring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Splitting</a:t>
            </a:r>
          </a:p>
          <a:p>
            <a:pPr>
              <a:lnSpc>
                <a:spcPct val="90000"/>
              </a:lnSpc>
            </a:pPr>
            <a:r>
              <a:rPr lang="en-US" smtClean="0"/>
              <a:t>More optimizations</a:t>
            </a:r>
          </a:p>
        </p:txBody>
      </p:sp>
      <p:sp>
        <p:nvSpPr>
          <p:cNvPr id="94213" name="Text Box 1028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47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Rather Than Spilling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Split the web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Split a web into multiple webs so that there will be less interference in the interference graph making it N-colorable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Spill the value to memory and load it back at the points where the web is split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96263" name="AutoShape 6"/>
          <p:cNvCxnSpPr>
            <a:cxnSpLocks noChangeShapeType="1"/>
            <a:stCxn id="96260" idx="2"/>
            <a:endCxn id="96261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6264" name="AutoShape 7"/>
          <p:cNvCxnSpPr>
            <a:cxnSpLocks noChangeShapeType="1"/>
            <a:stCxn id="96261" idx="2"/>
            <a:endCxn id="96262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6265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Rectangle 13"/>
          <p:cNvSpPr>
            <a:spLocks noChangeArrowheads="1"/>
          </p:cNvSpPr>
          <p:nvPr/>
        </p:nvSpPr>
        <p:spPr bwMode="auto">
          <a:xfrm>
            <a:off x="5641975" y="1524000"/>
            <a:ext cx="9525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Text Box 14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97286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97287" name="AutoShape 6"/>
          <p:cNvCxnSpPr>
            <a:cxnSpLocks noChangeShapeType="1"/>
            <a:stCxn id="97284" idx="2"/>
            <a:endCxn id="97285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7288" name="AutoShape 7"/>
          <p:cNvCxnSpPr>
            <a:cxnSpLocks noChangeShapeType="1"/>
            <a:stCxn id="97285" idx="2"/>
            <a:endCxn id="97286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7289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3"/>
          <p:cNvSpPr>
            <a:spLocks noChangeArrowheads="1"/>
          </p:cNvSpPr>
          <p:nvPr/>
        </p:nvSpPr>
        <p:spPr bwMode="auto">
          <a:xfrm>
            <a:off x="5641975" y="1524000"/>
            <a:ext cx="9525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Text Box 14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97296" name="Oval 15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Text Box 16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298" name="Oval 17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Text Box 18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97300" name="AutoShape 19"/>
          <p:cNvCxnSpPr>
            <a:cxnSpLocks noChangeShapeType="1"/>
            <a:stCxn id="97296" idx="6"/>
            <a:endCxn id="97298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7301" name="AutoShape 20"/>
          <p:cNvCxnSpPr>
            <a:cxnSpLocks noChangeShapeType="1"/>
            <a:stCxn id="97302" idx="7"/>
            <a:endCxn id="97298" idx="3"/>
          </p:cNvCxnSpPr>
          <p:nvPr/>
        </p:nvCxnSpPr>
        <p:spPr bwMode="auto">
          <a:xfrm flipV="1">
            <a:off x="7835900" y="3873500"/>
            <a:ext cx="711200" cy="711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97302" name="Oval 21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Text Box 22"/>
          <p:cNvSpPr txBox="1">
            <a:spLocks noChangeArrowheads="1"/>
          </p:cNvSpPr>
          <p:nvPr/>
        </p:nvSpPr>
        <p:spPr bwMode="auto">
          <a:xfrm>
            <a:off x="7459663" y="45720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</a:t>
            </a:r>
          </a:p>
        </p:txBody>
      </p:sp>
      <p:cxnSp>
        <p:nvCxnSpPr>
          <p:cNvPr id="97304" name="AutoShape 23"/>
          <p:cNvCxnSpPr>
            <a:cxnSpLocks noChangeShapeType="1"/>
            <a:stCxn id="97296" idx="5"/>
            <a:endCxn id="97302" idx="1"/>
          </p:cNvCxnSpPr>
          <p:nvPr/>
        </p:nvCxnSpPr>
        <p:spPr bwMode="auto">
          <a:xfrm>
            <a:off x="6692900" y="3873500"/>
            <a:ext cx="711200" cy="711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98311" name="AutoShape 6"/>
          <p:cNvCxnSpPr>
            <a:cxnSpLocks noChangeShapeType="1"/>
            <a:stCxn id="98308" idx="2"/>
            <a:endCxn id="98309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8312" name="AutoShape 7"/>
          <p:cNvCxnSpPr>
            <a:cxnSpLocks noChangeShapeType="1"/>
            <a:stCxn id="98309" idx="2"/>
            <a:endCxn id="98310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8313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Rectangle 13"/>
          <p:cNvSpPr>
            <a:spLocks noChangeArrowheads="1"/>
          </p:cNvSpPr>
          <p:nvPr/>
        </p:nvSpPr>
        <p:spPr bwMode="auto">
          <a:xfrm>
            <a:off x="5641975" y="1524000"/>
            <a:ext cx="9525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98320" name="Oval 15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8322" name="Oval 17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Text Box 18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98324" name="AutoShape 19"/>
          <p:cNvCxnSpPr>
            <a:cxnSpLocks noChangeShapeType="1"/>
            <a:stCxn id="98320" idx="6"/>
            <a:endCxn id="98322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8325" name="AutoShape 20"/>
          <p:cNvCxnSpPr>
            <a:cxnSpLocks noChangeShapeType="1"/>
            <a:stCxn id="98326" idx="7"/>
            <a:endCxn id="98322" idx="3"/>
          </p:cNvCxnSpPr>
          <p:nvPr/>
        </p:nvCxnSpPr>
        <p:spPr bwMode="auto">
          <a:xfrm flipV="1">
            <a:off x="7835900" y="3873500"/>
            <a:ext cx="711200" cy="711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98326" name="Oval 21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7" name="Text Box 22"/>
          <p:cNvSpPr txBox="1">
            <a:spLocks noChangeArrowheads="1"/>
          </p:cNvSpPr>
          <p:nvPr/>
        </p:nvSpPr>
        <p:spPr bwMode="auto">
          <a:xfrm>
            <a:off x="7459663" y="45720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</a:t>
            </a:r>
          </a:p>
        </p:txBody>
      </p:sp>
      <p:cxnSp>
        <p:nvCxnSpPr>
          <p:cNvPr id="98328" name="AutoShape 23"/>
          <p:cNvCxnSpPr>
            <a:cxnSpLocks noChangeShapeType="1"/>
            <a:stCxn id="98320" idx="5"/>
            <a:endCxn id="98326" idx="1"/>
          </p:cNvCxnSpPr>
          <p:nvPr/>
        </p:nvCxnSpPr>
        <p:spPr bwMode="auto">
          <a:xfrm>
            <a:off x="6692900" y="3873500"/>
            <a:ext cx="711200" cy="711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98329" name="Text Box 24"/>
          <p:cNvSpPr txBox="1">
            <a:spLocks noChangeArrowheads="1"/>
          </p:cNvSpPr>
          <p:nvPr/>
        </p:nvSpPr>
        <p:spPr bwMode="auto">
          <a:xfrm>
            <a:off x="6364288" y="5349875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2 colorable?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99334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99335" name="AutoShape 6"/>
          <p:cNvCxnSpPr>
            <a:cxnSpLocks noChangeShapeType="1"/>
            <a:stCxn id="99332" idx="2"/>
            <a:endCxn id="99333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9336" name="AutoShape 7"/>
          <p:cNvCxnSpPr>
            <a:cxnSpLocks noChangeShapeType="1"/>
            <a:stCxn id="99333" idx="2"/>
            <a:endCxn id="99334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9337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Rectangle 13"/>
          <p:cNvSpPr>
            <a:spLocks noChangeArrowheads="1"/>
          </p:cNvSpPr>
          <p:nvPr/>
        </p:nvSpPr>
        <p:spPr bwMode="auto">
          <a:xfrm>
            <a:off x="5641975" y="1524000"/>
            <a:ext cx="9525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Text Box 14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99344" name="Oval 15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Text Box 16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9346" name="Oval 17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Text Box 18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99348" name="AutoShape 19"/>
          <p:cNvCxnSpPr>
            <a:cxnSpLocks noChangeShapeType="1"/>
            <a:stCxn id="99344" idx="6"/>
            <a:endCxn id="99346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9349" name="AutoShape 20"/>
          <p:cNvCxnSpPr>
            <a:cxnSpLocks noChangeShapeType="1"/>
            <a:stCxn id="99350" idx="7"/>
            <a:endCxn id="99346" idx="3"/>
          </p:cNvCxnSpPr>
          <p:nvPr/>
        </p:nvCxnSpPr>
        <p:spPr bwMode="auto">
          <a:xfrm flipV="1">
            <a:off x="7835900" y="3873500"/>
            <a:ext cx="711200" cy="711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99350" name="Oval 21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Text Box 22"/>
          <p:cNvSpPr txBox="1">
            <a:spLocks noChangeArrowheads="1"/>
          </p:cNvSpPr>
          <p:nvPr/>
        </p:nvSpPr>
        <p:spPr bwMode="auto">
          <a:xfrm>
            <a:off x="7459663" y="45720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</a:t>
            </a:r>
          </a:p>
        </p:txBody>
      </p:sp>
      <p:cxnSp>
        <p:nvCxnSpPr>
          <p:cNvPr id="99352" name="AutoShape 23"/>
          <p:cNvCxnSpPr>
            <a:cxnSpLocks noChangeShapeType="1"/>
            <a:stCxn id="99344" idx="5"/>
            <a:endCxn id="99350" idx="1"/>
          </p:cNvCxnSpPr>
          <p:nvPr/>
        </p:nvCxnSpPr>
        <p:spPr bwMode="auto">
          <a:xfrm>
            <a:off x="6692900" y="3873500"/>
            <a:ext cx="711200" cy="711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99353" name="Text Box 24"/>
          <p:cNvSpPr txBox="1">
            <a:spLocks noChangeArrowheads="1"/>
          </p:cNvSpPr>
          <p:nvPr/>
        </p:nvSpPr>
        <p:spPr bwMode="auto">
          <a:xfrm>
            <a:off x="6364288" y="5349875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2 colorable?</a:t>
            </a:r>
          </a:p>
        </p:txBody>
      </p:sp>
      <p:sp>
        <p:nvSpPr>
          <p:cNvPr id="99354" name="Text Box 25"/>
          <p:cNvSpPr txBox="1">
            <a:spLocks noChangeArrowheads="1"/>
          </p:cNvSpPr>
          <p:nvPr/>
        </p:nvSpPr>
        <p:spPr bwMode="auto">
          <a:xfrm>
            <a:off x="7345363" y="5715000"/>
            <a:ext cx="836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NO!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100359" name="AutoShape 6"/>
          <p:cNvCxnSpPr>
            <a:cxnSpLocks noChangeShapeType="1"/>
            <a:stCxn id="100356" idx="2"/>
            <a:endCxn id="100357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0360" name="AutoShape 7"/>
          <p:cNvCxnSpPr>
            <a:cxnSpLocks noChangeShapeType="1"/>
            <a:stCxn id="100357" idx="2"/>
            <a:endCxn id="100358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0361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Rectangle 13"/>
          <p:cNvSpPr>
            <a:spLocks noChangeArrowheads="1"/>
          </p:cNvSpPr>
          <p:nvPr/>
        </p:nvSpPr>
        <p:spPr bwMode="auto">
          <a:xfrm>
            <a:off x="5641975" y="1524000"/>
            <a:ext cx="9525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Text Box 14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101383" name="AutoShape 6"/>
          <p:cNvCxnSpPr>
            <a:cxnSpLocks noChangeShapeType="1"/>
            <a:stCxn id="101380" idx="2"/>
            <a:endCxn id="101381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1384" name="AutoShape 7"/>
          <p:cNvCxnSpPr>
            <a:cxnSpLocks noChangeShapeType="1"/>
            <a:stCxn id="101381" idx="2"/>
            <a:endCxn id="101382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1385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3"/>
          <p:cNvSpPr>
            <a:spLocks noChangeArrowheads="1"/>
          </p:cNvSpPr>
          <p:nvPr/>
        </p:nvSpPr>
        <p:spPr bwMode="auto">
          <a:xfrm>
            <a:off x="5641975" y="1524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4"/>
          <p:cNvSpPr>
            <a:spLocks noChangeArrowheads="1"/>
          </p:cNvSpPr>
          <p:nvPr/>
        </p:nvSpPr>
        <p:spPr bwMode="auto">
          <a:xfrm>
            <a:off x="5641975" y="5105400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2" name="Text Box 15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102407" name="AutoShape 6"/>
          <p:cNvCxnSpPr>
            <a:cxnSpLocks noChangeShapeType="1"/>
            <a:stCxn id="102404" idx="2"/>
            <a:endCxn id="102405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408" name="AutoShape 7"/>
          <p:cNvCxnSpPr>
            <a:cxnSpLocks noChangeShapeType="1"/>
            <a:stCxn id="102405" idx="2"/>
            <a:endCxn id="102406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409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Rectangle 13"/>
          <p:cNvSpPr>
            <a:spLocks noChangeArrowheads="1"/>
          </p:cNvSpPr>
          <p:nvPr/>
        </p:nvSpPr>
        <p:spPr bwMode="auto">
          <a:xfrm>
            <a:off x="5641975" y="1524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Rectangle 14"/>
          <p:cNvSpPr>
            <a:spLocks noChangeArrowheads="1"/>
          </p:cNvSpPr>
          <p:nvPr/>
        </p:nvSpPr>
        <p:spPr bwMode="auto">
          <a:xfrm>
            <a:off x="5641975" y="5105400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Text Box 15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102417" name="Oval 16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Text Box 17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2419" name="Oval 18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Text Box 19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2421" name="AutoShape 20"/>
          <p:cNvCxnSpPr>
            <a:cxnSpLocks noChangeShapeType="1"/>
            <a:stCxn id="102417" idx="6"/>
            <a:endCxn id="102419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422" name="Oval 21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Text Box 22"/>
          <p:cNvSpPr txBox="1">
            <a:spLocks noChangeArrowheads="1"/>
          </p:cNvSpPr>
          <p:nvPr/>
        </p:nvSpPr>
        <p:spPr bwMode="auto">
          <a:xfrm>
            <a:off x="7383463" y="45720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z2</a:t>
            </a:r>
          </a:p>
        </p:txBody>
      </p:sp>
      <p:sp>
        <p:nvSpPr>
          <p:cNvPr id="102424" name="Oval 23"/>
          <p:cNvSpPr>
            <a:spLocks noChangeArrowheads="1"/>
          </p:cNvSpPr>
          <p:nvPr/>
        </p:nvSpPr>
        <p:spPr bwMode="auto">
          <a:xfrm flipV="1">
            <a:off x="7327900" y="2147888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Text Box 24"/>
          <p:cNvSpPr txBox="1">
            <a:spLocks noChangeArrowheads="1"/>
          </p:cNvSpPr>
          <p:nvPr/>
        </p:nvSpPr>
        <p:spPr bwMode="auto">
          <a:xfrm>
            <a:off x="7396163" y="2224088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z1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3428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3430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103431" name="AutoShape 6"/>
          <p:cNvCxnSpPr>
            <a:cxnSpLocks noChangeShapeType="1"/>
            <a:stCxn id="103428" idx="2"/>
            <a:endCxn id="103429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3432" name="AutoShape 7"/>
          <p:cNvCxnSpPr>
            <a:cxnSpLocks noChangeShapeType="1"/>
            <a:stCxn id="103429" idx="2"/>
            <a:endCxn id="103430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3433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Rectangle 13"/>
          <p:cNvSpPr>
            <a:spLocks noChangeArrowheads="1"/>
          </p:cNvSpPr>
          <p:nvPr/>
        </p:nvSpPr>
        <p:spPr bwMode="auto">
          <a:xfrm>
            <a:off x="5641975" y="1524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Rectangle 14"/>
          <p:cNvSpPr>
            <a:spLocks noChangeArrowheads="1"/>
          </p:cNvSpPr>
          <p:nvPr/>
        </p:nvSpPr>
        <p:spPr bwMode="auto">
          <a:xfrm>
            <a:off x="5641975" y="5105400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Text Box 15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103441" name="Oval 16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2" name="Text Box 17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3443" name="Oval 18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Text Box 19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3445" name="AutoShape 20"/>
          <p:cNvCxnSpPr>
            <a:cxnSpLocks noChangeShapeType="1"/>
            <a:stCxn id="103441" idx="6"/>
            <a:endCxn id="103443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3446" name="Oval 21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Text Box 22"/>
          <p:cNvSpPr txBox="1">
            <a:spLocks noChangeArrowheads="1"/>
          </p:cNvSpPr>
          <p:nvPr/>
        </p:nvSpPr>
        <p:spPr bwMode="auto">
          <a:xfrm>
            <a:off x="7383463" y="45720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z2</a:t>
            </a:r>
          </a:p>
        </p:txBody>
      </p:sp>
      <p:sp>
        <p:nvSpPr>
          <p:cNvPr id="103448" name="Oval 23"/>
          <p:cNvSpPr>
            <a:spLocks noChangeArrowheads="1"/>
          </p:cNvSpPr>
          <p:nvPr/>
        </p:nvSpPr>
        <p:spPr bwMode="auto">
          <a:xfrm flipV="1">
            <a:off x="7327900" y="2147888"/>
            <a:ext cx="609600" cy="6096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9" name="Text Box 24"/>
          <p:cNvSpPr txBox="1">
            <a:spLocks noChangeArrowheads="1"/>
          </p:cNvSpPr>
          <p:nvPr/>
        </p:nvSpPr>
        <p:spPr bwMode="auto">
          <a:xfrm>
            <a:off x="7396163" y="2224088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z1</a:t>
            </a:r>
          </a:p>
        </p:txBody>
      </p:sp>
      <p:sp>
        <p:nvSpPr>
          <p:cNvPr id="103450" name="Text Box 25"/>
          <p:cNvSpPr txBox="1">
            <a:spLocks noChangeArrowheads="1"/>
          </p:cNvSpPr>
          <p:nvPr/>
        </p:nvSpPr>
        <p:spPr bwMode="auto">
          <a:xfrm>
            <a:off x="6364288" y="5349875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2 colorable?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When a temporary goes dead, its register can be reused</a:t>
            </a:r>
            <a:endParaRPr 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Example: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 := c + d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e := a + b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f := e - 1</a:t>
            </a:r>
          </a:p>
          <a:p>
            <a:pPr lvl="1" algn="r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(assume that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sz="2000" dirty="0" smtClean="0"/>
              <a:t> die after use)</a:t>
            </a:r>
          </a:p>
          <a:p>
            <a:pPr>
              <a:defRPr/>
            </a:pPr>
            <a:r>
              <a:rPr lang="en-US" sz="2400" dirty="0" smtClean="0"/>
              <a:t>temporaries a, e and f can go in the same register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r1 := c + d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r1 := r1 + b</a:t>
            </a:r>
          </a:p>
          <a:p>
            <a:pPr lvl="4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r1:= r1 –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4454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104455" name="AutoShape 6"/>
          <p:cNvCxnSpPr>
            <a:cxnSpLocks noChangeShapeType="1"/>
            <a:stCxn id="104452" idx="2"/>
            <a:endCxn id="104453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4456" name="AutoShape 7"/>
          <p:cNvCxnSpPr>
            <a:cxnSpLocks noChangeShapeType="1"/>
            <a:stCxn id="104453" idx="2"/>
            <a:endCxn id="104454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4457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Rectangle 13"/>
          <p:cNvSpPr>
            <a:spLocks noChangeArrowheads="1"/>
          </p:cNvSpPr>
          <p:nvPr/>
        </p:nvSpPr>
        <p:spPr bwMode="auto">
          <a:xfrm>
            <a:off x="5641975" y="1524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Rectangle 14"/>
          <p:cNvSpPr>
            <a:spLocks noChangeArrowheads="1"/>
          </p:cNvSpPr>
          <p:nvPr/>
        </p:nvSpPr>
        <p:spPr bwMode="auto">
          <a:xfrm>
            <a:off x="5641975" y="5105400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Text Box 15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104465" name="Oval 16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Text Box 17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4467" name="Oval 18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Text Box 19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4469" name="AutoShape 20"/>
          <p:cNvCxnSpPr>
            <a:cxnSpLocks noChangeShapeType="1"/>
            <a:stCxn id="104465" idx="6"/>
            <a:endCxn id="104467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4470" name="Oval 21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Text Box 22"/>
          <p:cNvSpPr txBox="1">
            <a:spLocks noChangeArrowheads="1"/>
          </p:cNvSpPr>
          <p:nvPr/>
        </p:nvSpPr>
        <p:spPr bwMode="auto">
          <a:xfrm>
            <a:off x="7383463" y="45720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z2</a:t>
            </a:r>
          </a:p>
        </p:txBody>
      </p:sp>
      <p:sp>
        <p:nvSpPr>
          <p:cNvPr id="104472" name="Oval 23"/>
          <p:cNvSpPr>
            <a:spLocks noChangeArrowheads="1"/>
          </p:cNvSpPr>
          <p:nvPr/>
        </p:nvSpPr>
        <p:spPr bwMode="auto">
          <a:xfrm flipV="1">
            <a:off x="7327900" y="2147888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Text Box 24"/>
          <p:cNvSpPr txBox="1">
            <a:spLocks noChangeArrowheads="1"/>
          </p:cNvSpPr>
          <p:nvPr/>
        </p:nvSpPr>
        <p:spPr bwMode="auto">
          <a:xfrm>
            <a:off x="7396163" y="2224088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z1</a:t>
            </a:r>
          </a:p>
        </p:txBody>
      </p:sp>
      <p:sp>
        <p:nvSpPr>
          <p:cNvPr id="104474" name="Text Box 25"/>
          <p:cNvSpPr txBox="1">
            <a:spLocks noChangeArrowheads="1"/>
          </p:cNvSpPr>
          <p:nvPr/>
        </p:nvSpPr>
        <p:spPr bwMode="auto">
          <a:xfrm>
            <a:off x="6364288" y="5349875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2 colorable?</a:t>
            </a:r>
          </a:p>
        </p:txBody>
      </p:sp>
      <p:sp>
        <p:nvSpPr>
          <p:cNvPr id="104475" name="Text Box 26"/>
          <p:cNvSpPr txBox="1">
            <a:spLocks noChangeArrowheads="1"/>
          </p:cNvSpPr>
          <p:nvPr/>
        </p:nvSpPr>
        <p:spPr bwMode="auto">
          <a:xfrm>
            <a:off x="7267575" y="5715000"/>
            <a:ext cx="99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YES!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3833813" y="14478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3833813" y="5105400"/>
            <a:ext cx="811212" cy="4667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use z</a:t>
            </a:r>
          </a:p>
        </p:txBody>
      </p:sp>
      <p:cxnSp>
        <p:nvCxnSpPr>
          <p:cNvPr id="105479" name="AutoShape 6"/>
          <p:cNvCxnSpPr>
            <a:cxnSpLocks noChangeShapeType="1"/>
            <a:stCxn id="105476" idx="2"/>
            <a:endCxn id="105477" idx="0"/>
          </p:cNvCxnSpPr>
          <p:nvPr/>
        </p:nvCxnSpPr>
        <p:spPr bwMode="auto">
          <a:xfrm>
            <a:off x="4240213" y="2279650"/>
            <a:ext cx="0" cy="3873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5480" name="AutoShape 7"/>
          <p:cNvCxnSpPr>
            <a:cxnSpLocks noChangeShapeType="1"/>
            <a:stCxn id="105477" idx="2"/>
            <a:endCxn id="105478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5481" name="Freeform 8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9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0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Line 11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Line 12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Rectangle 13"/>
          <p:cNvSpPr>
            <a:spLocks noChangeArrowheads="1"/>
          </p:cNvSpPr>
          <p:nvPr/>
        </p:nvSpPr>
        <p:spPr bwMode="auto">
          <a:xfrm>
            <a:off x="5641975" y="1524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4"/>
          <p:cNvSpPr>
            <a:spLocks noChangeArrowheads="1"/>
          </p:cNvSpPr>
          <p:nvPr/>
        </p:nvSpPr>
        <p:spPr bwMode="auto">
          <a:xfrm>
            <a:off x="5641975" y="5105400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Text Box 15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105489" name="Text Box 16"/>
          <p:cNvSpPr txBox="1">
            <a:spLocks noChangeArrowheads="1"/>
          </p:cNvSpPr>
          <p:nvPr/>
        </p:nvSpPr>
        <p:spPr bwMode="auto">
          <a:xfrm>
            <a:off x="5548313" y="20224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r1</a:t>
            </a:r>
          </a:p>
        </p:txBody>
      </p:sp>
      <p:sp>
        <p:nvSpPr>
          <p:cNvPr id="105490" name="Text Box 17"/>
          <p:cNvSpPr txBox="1">
            <a:spLocks noChangeArrowheads="1"/>
          </p:cNvSpPr>
          <p:nvPr/>
        </p:nvSpPr>
        <p:spPr bwMode="auto">
          <a:xfrm>
            <a:off x="5014913" y="24034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r2</a:t>
            </a:r>
          </a:p>
        </p:txBody>
      </p:sp>
      <p:sp>
        <p:nvSpPr>
          <p:cNvPr id="105491" name="Text Box 18"/>
          <p:cNvSpPr txBox="1">
            <a:spLocks noChangeArrowheads="1"/>
          </p:cNvSpPr>
          <p:nvPr/>
        </p:nvSpPr>
        <p:spPr bwMode="auto">
          <a:xfrm>
            <a:off x="5259388" y="27432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r1</a:t>
            </a:r>
          </a:p>
        </p:txBody>
      </p:sp>
      <p:sp>
        <p:nvSpPr>
          <p:cNvPr id="105492" name="Text Box 19"/>
          <p:cNvSpPr txBox="1">
            <a:spLocks noChangeArrowheads="1"/>
          </p:cNvSpPr>
          <p:nvPr/>
        </p:nvSpPr>
        <p:spPr bwMode="auto">
          <a:xfrm>
            <a:off x="5548313" y="46132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r1</a:t>
            </a:r>
          </a:p>
        </p:txBody>
      </p:sp>
      <p:sp>
        <p:nvSpPr>
          <p:cNvPr id="105493" name="Oval 20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Text Box 21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5495" name="Oval 22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Text Box 23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497" name="AutoShape 24"/>
          <p:cNvCxnSpPr>
            <a:cxnSpLocks noChangeShapeType="1"/>
            <a:stCxn id="105493" idx="6"/>
            <a:endCxn id="105495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5498" name="Oval 25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Text Box 26"/>
          <p:cNvSpPr txBox="1">
            <a:spLocks noChangeArrowheads="1"/>
          </p:cNvSpPr>
          <p:nvPr/>
        </p:nvSpPr>
        <p:spPr bwMode="auto">
          <a:xfrm>
            <a:off x="7383463" y="45720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z2</a:t>
            </a:r>
          </a:p>
        </p:txBody>
      </p:sp>
      <p:sp>
        <p:nvSpPr>
          <p:cNvPr id="105500" name="Oval 27"/>
          <p:cNvSpPr>
            <a:spLocks noChangeArrowheads="1"/>
          </p:cNvSpPr>
          <p:nvPr/>
        </p:nvSpPr>
        <p:spPr bwMode="auto">
          <a:xfrm flipV="1">
            <a:off x="7327900" y="2147888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Text Box 28"/>
          <p:cNvSpPr txBox="1">
            <a:spLocks noChangeArrowheads="1"/>
          </p:cNvSpPr>
          <p:nvPr/>
        </p:nvSpPr>
        <p:spPr bwMode="auto">
          <a:xfrm>
            <a:off x="7396163" y="2224088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z1</a:t>
            </a:r>
          </a:p>
        </p:txBody>
      </p:sp>
      <p:sp>
        <p:nvSpPr>
          <p:cNvPr id="105502" name="Text Box 29"/>
          <p:cNvSpPr txBox="1">
            <a:spLocks noChangeArrowheads="1"/>
          </p:cNvSpPr>
          <p:nvPr/>
        </p:nvSpPr>
        <p:spPr bwMode="auto">
          <a:xfrm>
            <a:off x="6364288" y="5349875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2 colorable?</a:t>
            </a:r>
          </a:p>
        </p:txBody>
      </p:sp>
      <p:sp>
        <p:nvSpPr>
          <p:cNvPr id="105503" name="Text Box 30"/>
          <p:cNvSpPr txBox="1">
            <a:spLocks noChangeArrowheads="1"/>
          </p:cNvSpPr>
          <p:nvPr/>
        </p:nvSpPr>
        <p:spPr bwMode="auto">
          <a:xfrm>
            <a:off x="7267575" y="5715000"/>
            <a:ext cx="99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YES!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Example</a:t>
            </a:r>
          </a:p>
        </p:txBody>
      </p:sp>
      <p:sp>
        <p:nvSpPr>
          <p:cNvPr id="106500" name="Text Box 1027"/>
          <p:cNvSpPr txBox="1">
            <a:spLocks noChangeArrowheads="1"/>
          </p:cNvSpPr>
          <p:nvPr/>
        </p:nvSpPr>
        <p:spPr bwMode="auto">
          <a:xfrm>
            <a:off x="3833813" y="990600"/>
            <a:ext cx="811212" cy="119697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z</a:t>
            </a:r>
            <a:br>
              <a:rPr lang="en-US" b="0"/>
            </a:br>
            <a:r>
              <a:rPr lang="en-US" b="0"/>
              <a:t>use z</a:t>
            </a:r>
          </a:p>
          <a:p>
            <a:pPr algn="l"/>
            <a:r>
              <a:rPr lang="en-US" b="0"/>
              <a:t>str z</a:t>
            </a:r>
          </a:p>
        </p:txBody>
      </p:sp>
      <p:sp>
        <p:nvSpPr>
          <p:cNvPr id="106501" name="Text Box 1028"/>
          <p:cNvSpPr txBox="1">
            <a:spLocks noChangeArrowheads="1"/>
          </p:cNvSpPr>
          <p:nvPr/>
        </p:nvSpPr>
        <p:spPr bwMode="auto">
          <a:xfrm>
            <a:off x="3825875" y="2667000"/>
            <a:ext cx="828675" cy="1927225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def x</a:t>
            </a:r>
          </a:p>
          <a:p>
            <a:pPr algn="l"/>
            <a:r>
              <a:rPr lang="en-US" b="0"/>
              <a:t>def y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x</a:t>
            </a:r>
          </a:p>
          <a:p>
            <a:pPr algn="l"/>
            <a:r>
              <a:rPr lang="en-US" b="0"/>
              <a:t>use y</a:t>
            </a:r>
          </a:p>
        </p:txBody>
      </p:sp>
      <p:sp>
        <p:nvSpPr>
          <p:cNvPr id="106502" name="Text Box 1029"/>
          <p:cNvSpPr txBox="1">
            <a:spLocks noChangeArrowheads="1"/>
          </p:cNvSpPr>
          <p:nvPr/>
        </p:nvSpPr>
        <p:spPr bwMode="auto">
          <a:xfrm>
            <a:off x="3833813" y="5105400"/>
            <a:ext cx="811212" cy="831850"/>
          </a:xfrm>
          <a:prstGeom prst="rect">
            <a:avLst/>
          </a:prstGeom>
          <a:noFill/>
          <a:ln w="9525">
            <a:solidFill>
              <a:srgbClr val="FFE17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ld z</a:t>
            </a:r>
          </a:p>
          <a:p>
            <a:pPr algn="l"/>
            <a:r>
              <a:rPr lang="en-US" b="0"/>
              <a:t>use z</a:t>
            </a:r>
          </a:p>
        </p:txBody>
      </p:sp>
      <p:cxnSp>
        <p:nvCxnSpPr>
          <p:cNvPr id="106503" name="AutoShape 1030"/>
          <p:cNvCxnSpPr>
            <a:cxnSpLocks noChangeShapeType="1"/>
            <a:stCxn id="106500" idx="2"/>
            <a:endCxn id="106501" idx="0"/>
          </p:cNvCxnSpPr>
          <p:nvPr/>
        </p:nvCxnSpPr>
        <p:spPr bwMode="auto">
          <a:xfrm>
            <a:off x="4240213" y="2187575"/>
            <a:ext cx="0" cy="4794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6504" name="AutoShape 1031"/>
          <p:cNvCxnSpPr>
            <a:cxnSpLocks noChangeShapeType="1"/>
            <a:stCxn id="106501" idx="2"/>
            <a:endCxn id="106502" idx="0"/>
          </p:cNvCxnSpPr>
          <p:nvPr/>
        </p:nvCxnSpPr>
        <p:spPr bwMode="auto">
          <a:xfrm>
            <a:off x="4240213" y="4594225"/>
            <a:ext cx="0" cy="511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6505" name="Freeform 1032"/>
          <p:cNvSpPr>
            <a:spLocks/>
          </p:cNvSpPr>
          <p:nvPr/>
        </p:nvSpPr>
        <p:spPr bwMode="auto">
          <a:xfrm>
            <a:off x="3200400" y="2371725"/>
            <a:ext cx="854075" cy="2428875"/>
          </a:xfrm>
          <a:custGeom>
            <a:avLst/>
            <a:gdLst>
              <a:gd name="T0" fmla="*/ 538 w 538"/>
              <a:gd name="T1" fmla="*/ 1386 h 1530"/>
              <a:gd name="T2" fmla="*/ 387 w 538"/>
              <a:gd name="T3" fmla="*/ 1530 h 1530"/>
              <a:gd name="T4" fmla="*/ 161 w 538"/>
              <a:gd name="T5" fmla="*/ 1386 h 1530"/>
              <a:gd name="T6" fmla="*/ 10 w 538"/>
              <a:gd name="T7" fmla="*/ 714 h 1530"/>
              <a:gd name="T8" fmla="*/ 98 w 538"/>
              <a:gd name="T9" fmla="*/ 150 h 1530"/>
              <a:gd name="T10" fmla="*/ 321 w 538"/>
              <a:gd name="T11" fmla="*/ 6 h 1530"/>
              <a:gd name="T12" fmla="*/ 500 w 538"/>
              <a:gd name="T13" fmla="*/ 186 h 1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530"/>
              <a:gd name="T23" fmla="*/ 538 w 538"/>
              <a:gd name="T24" fmla="*/ 1530 h 1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530">
                <a:moveTo>
                  <a:pt x="538" y="1386"/>
                </a:moveTo>
                <a:cubicBezTo>
                  <a:pt x="494" y="1458"/>
                  <a:pt x="450" y="1530"/>
                  <a:pt x="387" y="1530"/>
                </a:cubicBezTo>
                <a:cubicBezTo>
                  <a:pt x="324" y="1530"/>
                  <a:pt x="224" y="1522"/>
                  <a:pt x="161" y="1386"/>
                </a:cubicBezTo>
                <a:cubicBezTo>
                  <a:pt x="98" y="1250"/>
                  <a:pt x="20" y="920"/>
                  <a:pt x="10" y="714"/>
                </a:cubicBezTo>
                <a:cubicBezTo>
                  <a:pt x="0" y="508"/>
                  <a:pt x="46" y="268"/>
                  <a:pt x="98" y="150"/>
                </a:cubicBezTo>
                <a:cubicBezTo>
                  <a:pt x="150" y="32"/>
                  <a:pt x="254" y="0"/>
                  <a:pt x="321" y="6"/>
                </a:cubicBezTo>
                <a:cubicBezTo>
                  <a:pt x="388" y="12"/>
                  <a:pt x="463" y="148"/>
                  <a:pt x="500" y="18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Rectangle 1033"/>
          <p:cNvSpPr>
            <a:spLocks noChangeArrowheads="1"/>
          </p:cNvSpPr>
          <p:nvPr/>
        </p:nvSpPr>
        <p:spPr bwMode="auto">
          <a:xfrm>
            <a:off x="5191125" y="2819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1034"/>
          <p:cNvSpPr>
            <a:spLocks noChangeArrowheads="1"/>
          </p:cNvSpPr>
          <p:nvPr/>
        </p:nvSpPr>
        <p:spPr bwMode="auto">
          <a:xfrm>
            <a:off x="5419725" y="3200400"/>
            <a:ext cx="76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Line 1035"/>
          <p:cNvSpPr>
            <a:spLocks noChangeShapeType="1"/>
          </p:cNvSpPr>
          <p:nvPr/>
        </p:nvSpPr>
        <p:spPr bwMode="auto">
          <a:xfrm>
            <a:off x="5335588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036"/>
          <p:cNvSpPr>
            <a:spLocks noChangeShapeType="1"/>
          </p:cNvSpPr>
          <p:nvPr/>
        </p:nvSpPr>
        <p:spPr bwMode="auto">
          <a:xfrm>
            <a:off x="5565775" y="1143000"/>
            <a:ext cx="0" cy="472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Rectangle 1037"/>
          <p:cNvSpPr>
            <a:spLocks noChangeArrowheads="1"/>
          </p:cNvSpPr>
          <p:nvPr/>
        </p:nvSpPr>
        <p:spPr bwMode="auto">
          <a:xfrm>
            <a:off x="5641975" y="1524000"/>
            <a:ext cx="76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Rectangle 1038"/>
          <p:cNvSpPr>
            <a:spLocks noChangeArrowheads="1"/>
          </p:cNvSpPr>
          <p:nvPr/>
        </p:nvSpPr>
        <p:spPr bwMode="auto">
          <a:xfrm>
            <a:off x="5641975" y="5105400"/>
            <a:ext cx="76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Text Box 1039"/>
          <p:cNvSpPr txBox="1">
            <a:spLocks noChangeArrowheads="1"/>
          </p:cNvSpPr>
          <p:nvPr/>
        </p:nvSpPr>
        <p:spPr bwMode="auto">
          <a:xfrm>
            <a:off x="5092700" y="10318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x y z</a:t>
            </a:r>
          </a:p>
        </p:txBody>
      </p:sp>
      <p:sp>
        <p:nvSpPr>
          <p:cNvPr id="106513" name="Text Box 1040"/>
          <p:cNvSpPr txBox="1">
            <a:spLocks noChangeArrowheads="1"/>
          </p:cNvSpPr>
          <p:nvPr/>
        </p:nvSpPr>
        <p:spPr bwMode="auto">
          <a:xfrm>
            <a:off x="5548313" y="20224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r1</a:t>
            </a:r>
          </a:p>
        </p:txBody>
      </p:sp>
      <p:sp>
        <p:nvSpPr>
          <p:cNvPr id="106514" name="Text Box 1041"/>
          <p:cNvSpPr txBox="1">
            <a:spLocks noChangeArrowheads="1"/>
          </p:cNvSpPr>
          <p:nvPr/>
        </p:nvSpPr>
        <p:spPr bwMode="auto">
          <a:xfrm>
            <a:off x="5014913" y="24034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r2</a:t>
            </a:r>
          </a:p>
        </p:txBody>
      </p:sp>
      <p:sp>
        <p:nvSpPr>
          <p:cNvPr id="106515" name="Text Box 1042"/>
          <p:cNvSpPr txBox="1">
            <a:spLocks noChangeArrowheads="1"/>
          </p:cNvSpPr>
          <p:nvPr/>
        </p:nvSpPr>
        <p:spPr bwMode="auto">
          <a:xfrm>
            <a:off x="5259388" y="27432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r1</a:t>
            </a:r>
          </a:p>
        </p:txBody>
      </p:sp>
      <p:sp>
        <p:nvSpPr>
          <p:cNvPr id="106516" name="Text Box 1043"/>
          <p:cNvSpPr txBox="1">
            <a:spLocks noChangeArrowheads="1"/>
          </p:cNvSpPr>
          <p:nvPr/>
        </p:nvSpPr>
        <p:spPr bwMode="auto">
          <a:xfrm>
            <a:off x="5548313" y="46132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E175"/>
                </a:solidFill>
              </a:rPr>
              <a:t>r1</a:t>
            </a:r>
          </a:p>
        </p:txBody>
      </p:sp>
      <p:sp>
        <p:nvSpPr>
          <p:cNvPr id="106517" name="Oval 1044"/>
          <p:cNvSpPr>
            <a:spLocks noChangeArrowheads="1"/>
          </p:cNvSpPr>
          <p:nvPr/>
        </p:nvSpPr>
        <p:spPr bwMode="auto">
          <a:xfrm>
            <a:off x="6172200" y="3352800"/>
            <a:ext cx="609600" cy="609600"/>
          </a:xfrm>
          <a:prstGeom prst="ellipse">
            <a:avLst/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Text Box 1045"/>
          <p:cNvSpPr txBox="1">
            <a:spLocks noChangeArrowheads="1"/>
          </p:cNvSpPr>
          <p:nvPr/>
        </p:nvSpPr>
        <p:spPr bwMode="auto">
          <a:xfrm>
            <a:off x="6307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6519" name="Oval 1046"/>
          <p:cNvSpPr>
            <a:spLocks noChangeArrowheads="1"/>
          </p:cNvSpPr>
          <p:nvPr/>
        </p:nvSpPr>
        <p:spPr bwMode="auto">
          <a:xfrm>
            <a:off x="8458200" y="3352800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0" name="Text Box 1047"/>
          <p:cNvSpPr txBox="1">
            <a:spLocks noChangeArrowheads="1"/>
          </p:cNvSpPr>
          <p:nvPr/>
        </p:nvSpPr>
        <p:spPr bwMode="auto">
          <a:xfrm>
            <a:off x="8593138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6521" name="AutoShape 1048"/>
          <p:cNvCxnSpPr>
            <a:cxnSpLocks noChangeShapeType="1"/>
            <a:stCxn id="106517" idx="6"/>
            <a:endCxn id="106519" idx="2"/>
          </p:cNvCxnSpPr>
          <p:nvPr/>
        </p:nvCxnSpPr>
        <p:spPr bwMode="auto">
          <a:xfrm>
            <a:off x="6781800" y="3657600"/>
            <a:ext cx="16764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6522" name="Oval 1049"/>
          <p:cNvSpPr>
            <a:spLocks noChangeArrowheads="1"/>
          </p:cNvSpPr>
          <p:nvPr/>
        </p:nvSpPr>
        <p:spPr bwMode="auto">
          <a:xfrm>
            <a:off x="7315200" y="4495800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Text Box 1050"/>
          <p:cNvSpPr txBox="1">
            <a:spLocks noChangeArrowheads="1"/>
          </p:cNvSpPr>
          <p:nvPr/>
        </p:nvSpPr>
        <p:spPr bwMode="auto">
          <a:xfrm>
            <a:off x="7383463" y="45720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z2</a:t>
            </a:r>
          </a:p>
        </p:txBody>
      </p:sp>
      <p:sp>
        <p:nvSpPr>
          <p:cNvPr id="106524" name="Oval 1051"/>
          <p:cNvSpPr>
            <a:spLocks noChangeArrowheads="1"/>
          </p:cNvSpPr>
          <p:nvPr/>
        </p:nvSpPr>
        <p:spPr bwMode="auto">
          <a:xfrm flipV="1">
            <a:off x="7327900" y="2147888"/>
            <a:ext cx="609600" cy="609600"/>
          </a:xfrm>
          <a:prstGeom prst="ellipse">
            <a:avLst/>
          </a:prstGeom>
          <a:solidFill>
            <a:srgbClr val="996633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25" name="Text Box 1052"/>
          <p:cNvSpPr txBox="1">
            <a:spLocks noChangeArrowheads="1"/>
          </p:cNvSpPr>
          <p:nvPr/>
        </p:nvSpPr>
        <p:spPr bwMode="auto">
          <a:xfrm>
            <a:off x="7396163" y="2224088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z1</a:t>
            </a:r>
          </a:p>
        </p:txBody>
      </p:sp>
      <p:sp>
        <p:nvSpPr>
          <p:cNvPr id="106526" name="Text Box 1053"/>
          <p:cNvSpPr txBox="1">
            <a:spLocks noChangeArrowheads="1"/>
          </p:cNvSpPr>
          <p:nvPr/>
        </p:nvSpPr>
        <p:spPr bwMode="auto">
          <a:xfrm>
            <a:off x="6364288" y="5349875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/>
              <a:t>2 colorable?</a:t>
            </a:r>
          </a:p>
        </p:txBody>
      </p:sp>
      <p:sp>
        <p:nvSpPr>
          <p:cNvPr id="106527" name="Text Box 1054"/>
          <p:cNvSpPr txBox="1">
            <a:spLocks noChangeArrowheads="1"/>
          </p:cNvSpPr>
          <p:nvPr/>
        </p:nvSpPr>
        <p:spPr bwMode="auto">
          <a:xfrm>
            <a:off x="7267575" y="5715000"/>
            <a:ext cx="99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YES!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Heuristic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Identify a program point where the graph is not R-colorable (point where # of webs &gt; N)</a:t>
            </a:r>
          </a:p>
          <a:p>
            <a:pPr lvl="1"/>
            <a:r>
              <a:rPr lang="en-US" smtClean="0"/>
              <a:t>Pick a web that is not used for the largest enclosing block around that point of the program</a:t>
            </a:r>
          </a:p>
          <a:p>
            <a:pPr lvl="1"/>
            <a:r>
              <a:rPr lang="en-US" smtClean="0"/>
              <a:t>Split that web at the corresponding edge</a:t>
            </a:r>
          </a:p>
          <a:p>
            <a:pPr lvl="1"/>
            <a:r>
              <a:rPr lang="en-US" smtClean="0"/>
              <a:t>Redo the interference graph</a:t>
            </a:r>
          </a:p>
          <a:p>
            <a:pPr lvl="1"/>
            <a:r>
              <a:rPr lang="en-US" smtClean="0"/>
              <a:t>Try to re-color the graph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and benefit of splitting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Cost of splitting a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Proportional to number of times </a:t>
            </a:r>
            <a:r>
              <a:rPr lang="en-US" dirty="0" err="1" smtClean="0"/>
              <a:t>splitted</a:t>
            </a:r>
            <a:r>
              <a:rPr lang="en-US" dirty="0" smtClean="0"/>
              <a:t> edge has to be crossed dynamically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by its loop nesting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Benefit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Increase </a:t>
            </a:r>
            <a:r>
              <a:rPr lang="en-US" dirty="0" err="1" smtClean="0"/>
              <a:t>colorability</a:t>
            </a:r>
            <a:r>
              <a:rPr lang="en-US" dirty="0" smtClean="0"/>
              <a:t> of the nodes the </a:t>
            </a:r>
            <a:r>
              <a:rPr lang="en-US" dirty="0" err="1" smtClean="0"/>
              <a:t>splitted</a:t>
            </a:r>
            <a:r>
              <a:rPr lang="en-US" dirty="0" smtClean="0"/>
              <a:t> web interferes with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approximate by its degree in the interference graph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Greedy heuristic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pick the live-range with the highest benefit-to-cost ration to spill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95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Overview of procedure optimizations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What is register allocation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A simple register allocator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Webs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Interference Graphs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Graph coloring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7575"/>
                </a:solidFill>
              </a:rPr>
              <a:t>Splitting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More optimizations</a:t>
            </a:r>
          </a:p>
        </p:txBody>
      </p:sp>
      <p:sp>
        <p:nvSpPr>
          <p:cNvPr id="109573" name="Text Box 1028"/>
          <p:cNvSpPr txBox="1">
            <a:spLocks noChangeArrowheads="1"/>
          </p:cNvSpPr>
          <p:nvPr/>
        </p:nvSpPr>
        <p:spPr bwMode="auto">
          <a:xfrm>
            <a:off x="8686800" y="7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latin typeface="Helvetica" pitchFamily="34" charset="0"/>
              </a:rPr>
              <a:t>52</a:t>
            </a:r>
            <a:endParaRPr lang="en-US" b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Optimizations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Register coalescing</a:t>
            </a:r>
          </a:p>
          <a:p>
            <a:r>
              <a:rPr lang="en-US" smtClean="0"/>
              <a:t>Register targeting (pre-coloring)</a:t>
            </a:r>
          </a:p>
          <a:p>
            <a:r>
              <a:rPr lang="en-US" smtClean="0"/>
              <a:t>Presplitting of webs</a:t>
            </a:r>
          </a:p>
          <a:p>
            <a:r>
              <a:rPr lang="en-US" smtClean="0"/>
              <a:t>Interprocedural register allocation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Coalescing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Find register copy instructions sj = si</a:t>
            </a:r>
          </a:p>
          <a:p>
            <a:pPr lvl="3"/>
            <a:endParaRPr lang="en-US" smtClean="0"/>
          </a:p>
          <a:p>
            <a:r>
              <a:rPr lang="en-US" smtClean="0"/>
              <a:t>If sj and si do not interfere, combine their webs</a:t>
            </a:r>
          </a:p>
          <a:p>
            <a:pPr lvl="3"/>
            <a:endParaRPr lang="en-US" smtClean="0"/>
          </a:p>
          <a:p>
            <a:r>
              <a:rPr lang="en-US" smtClean="0"/>
              <a:t>Pros</a:t>
            </a:r>
          </a:p>
          <a:p>
            <a:pPr lvl="1"/>
            <a:r>
              <a:rPr lang="en-US" smtClean="0"/>
              <a:t>similar to copy propagation</a:t>
            </a:r>
          </a:p>
          <a:p>
            <a:pPr lvl="1"/>
            <a:r>
              <a:rPr lang="en-US" smtClean="0"/>
              <a:t>reduce the number of instructions</a:t>
            </a:r>
          </a:p>
          <a:p>
            <a:pPr lvl="3"/>
            <a:endParaRPr lang="en-US" smtClean="0"/>
          </a:p>
          <a:p>
            <a:r>
              <a:rPr lang="en-US" smtClean="0"/>
              <a:t>Cons</a:t>
            </a:r>
          </a:p>
          <a:p>
            <a:pPr lvl="1"/>
            <a:r>
              <a:rPr lang="en-US" smtClean="0"/>
              <a:t>may increase the degree of the combined node</a:t>
            </a:r>
          </a:p>
          <a:p>
            <a:pPr lvl="1"/>
            <a:r>
              <a:rPr lang="en-US" smtClean="0"/>
              <a:t>a colorable graph may become non-colorable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Targeting (pre-coloring)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variables need to be in special registers at a given time</a:t>
            </a:r>
          </a:p>
          <a:p>
            <a:pPr lvl="1"/>
            <a:r>
              <a:rPr lang="en-US" smtClean="0"/>
              <a:t>fist 6 arguments to a function</a:t>
            </a:r>
          </a:p>
          <a:p>
            <a:pPr lvl="1"/>
            <a:r>
              <a:rPr lang="en-US" smtClean="0"/>
              <a:t>return value</a:t>
            </a:r>
          </a:p>
          <a:p>
            <a:pPr lvl="1"/>
            <a:endParaRPr lang="en-US" smtClean="0"/>
          </a:p>
          <a:p>
            <a:r>
              <a:rPr lang="en-US" smtClean="0"/>
              <a:t>Pre-color those webs and bind them to the right register</a:t>
            </a:r>
          </a:p>
          <a:p>
            <a:pPr lvl="1"/>
            <a:endParaRPr lang="en-US" smtClean="0"/>
          </a:p>
          <a:p>
            <a:r>
              <a:rPr lang="en-US" smtClean="0"/>
              <a:t>Will eliminate unnecessary copy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Pre-splitting of the webs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live ranges have very large “dead” regions.</a:t>
            </a:r>
          </a:p>
          <a:p>
            <a:pPr lvl="1"/>
            <a:r>
              <a:rPr lang="en-US" dirty="0" smtClean="0"/>
              <a:t>Large region where the variable is unused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Break up the live ranges</a:t>
            </a:r>
          </a:p>
          <a:p>
            <a:pPr lvl="1"/>
            <a:r>
              <a:rPr lang="en-US" dirty="0" smtClean="0"/>
              <a:t>need to pay a small cost in spilling </a:t>
            </a:r>
          </a:p>
          <a:p>
            <a:pPr lvl="1"/>
            <a:r>
              <a:rPr lang="en-US" dirty="0" smtClean="0"/>
              <a:t>but the graph will be very easy to color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Can find strategic locations to break-up</a:t>
            </a:r>
          </a:p>
          <a:p>
            <a:pPr lvl="1"/>
            <a:r>
              <a:rPr lang="en-US" dirty="0" smtClean="0"/>
              <a:t>at a call site (need to spill anyway)</a:t>
            </a:r>
          </a:p>
          <a:p>
            <a:pPr lvl="1"/>
            <a:r>
              <a:rPr lang="en-US" dirty="0" smtClean="0"/>
              <a:t>around a large loop nest (reserve registers for values used in the loop)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theme/theme1.xml><?xml version="1.0" encoding="utf-8"?>
<a:theme xmlns:a="http://schemas.openxmlformats.org/drawingml/2006/main" name="6.035">
  <a:themeElements>
    <a:clrScheme name="6.035 8">
      <a:dk1>
        <a:srgbClr val="0066CC"/>
      </a:dk1>
      <a:lt1>
        <a:srgbClr val="00FFFF"/>
      </a:lt1>
      <a:dk2>
        <a:srgbClr val="0000CC"/>
      </a:dk2>
      <a:lt2>
        <a:srgbClr val="CCFFFF"/>
      </a:lt2>
      <a:accent1>
        <a:srgbClr val="0099CC"/>
      </a:accent1>
      <a:accent2>
        <a:srgbClr val="0000CC"/>
      </a:accent2>
      <a:accent3>
        <a:srgbClr val="AAAAE2"/>
      </a:accent3>
      <a:accent4>
        <a:srgbClr val="00DADA"/>
      </a:accent4>
      <a:accent5>
        <a:srgbClr val="AACAE2"/>
      </a:accent5>
      <a:accent6>
        <a:srgbClr val="0000B9"/>
      </a:accent6>
      <a:hlink>
        <a:srgbClr val="9966FF"/>
      </a:hlink>
      <a:folHlink>
        <a:srgbClr val="CCCCFF"/>
      </a:folHlink>
    </a:clrScheme>
    <a:fontScheme name="6.03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6.03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35 7">
        <a:dk1>
          <a:srgbClr val="00FF00"/>
        </a:dk1>
        <a:lt1>
          <a:srgbClr val="CCFF99"/>
        </a:lt1>
        <a:dk2>
          <a:srgbClr val="009900"/>
        </a:dk2>
        <a:lt2>
          <a:srgbClr val="FFFF00"/>
        </a:lt2>
        <a:accent1>
          <a:srgbClr val="00CC99"/>
        </a:accent1>
        <a:accent2>
          <a:srgbClr val="003300"/>
        </a:accent2>
        <a:accent3>
          <a:srgbClr val="AACAAA"/>
        </a:accent3>
        <a:accent4>
          <a:srgbClr val="AEDA82"/>
        </a:accent4>
        <a:accent5>
          <a:srgbClr val="AAE2CA"/>
        </a:accent5>
        <a:accent6>
          <a:srgbClr val="002D00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8">
        <a:dk1>
          <a:srgbClr val="0066CC"/>
        </a:dk1>
        <a:lt1>
          <a:srgbClr val="00FFFF"/>
        </a:lt1>
        <a:dk2>
          <a:srgbClr val="0000CC"/>
        </a:dk2>
        <a:lt2>
          <a:srgbClr val="CCFFFF"/>
        </a:lt2>
        <a:accent1>
          <a:srgbClr val="0099CC"/>
        </a:accent1>
        <a:accent2>
          <a:srgbClr val="0000CC"/>
        </a:accent2>
        <a:accent3>
          <a:srgbClr val="AAAAE2"/>
        </a:accent3>
        <a:accent4>
          <a:srgbClr val="00DADA"/>
        </a:accent4>
        <a:accent5>
          <a:srgbClr val="AACAE2"/>
        </a:accent5>
        <a:accent6>
          <a:srgbClr val="0000B9"/>
        </a:accent6>
        <a:hlink>
          <a:srgbClr val="99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35 9">
        <a:dk1>
          <a:srgbClr val="FFFF99"/>
        </a:dk1>
        <a:lt1>
          <a:srgbClr val="FFFF00"/>
        </a:lt1>
        <a:dk2>
          <a:srgbClr val="CC0000"/>
        </a:dk2>
        <a:lt2>
          <a:srgbClr val="FFD5EB"/>
        </a:lt2>
        <a:accent1>
          <a:srgbClr val="FF9900"/>
        </a:accent1>
        <a:accent2>
          <a:srgbClr val="A50021"/>
        </a:accent2>
        <a:accent3>
          <a:srgbClr val="E2AAAA"/>
        </a:accent3>
        <a:accent4>
          <a:srgbClr val="DADA00"/>
        </a:accent4>
        <a:accent5>
          <a:srgbClr val="FFCAAA"/>
        </a:accent5>
        <a:accent6>
          <a:srgbClr val="95001D"/>
        </a:accent6>
        <a:hlink>
          <a:srgbClr val="FF99FF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1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2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1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18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1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2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2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3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3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4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6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5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5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0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1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2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3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4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5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6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68.xml><?xml version="1.0" encoding="utf-8"?>
<a:themeOverride xmlns:a="http://schemas.openxmlformats.org/drawingml/2006/main">
  <a:clrScheme name="6.035 9">
    <a:dk1>
      <a:srgbClr val="FFFF99"/>
    </a:dk1>
    <a:lt1>
      <a:srgbClr val="FFFF00"/>
    </a:lt1>
    <a:dk2>
      <a:srgbClr val="CC0000"/>
    </a:dk2>
    <a:lt2>
      <a:srgbClr val="FFD5EB"/>
    </a:lt2>
    <a:accent1>
      <a:srgbClr val="FF9900"/>
    </a:accent1>
    <a:accent2>
      <a:srgbClr val="A50021"/>
    </a:accent2>
    <a:accent3>
      <a:srgbClr val="E2AAAA"/>
    </a:accent3>
    <a:accent4>
      <a:srgbClr val="DADA00"/>
    </a:accent4>
    <a:accent5>
      <a:srgbClr val="FFCAAA"/>
    </a:accent5>
    <a:accent6>
      <a:srgbClr val="95001D"/>
    </a:accent6>
    <a:hlink>
      <a:srgbClr val="FF99FF"/>
    </a:hlink>
    <a:folHlink>
      <a:srgbClr val="FFCCCC"/>
    </a:folHlink>
  </a:clrScheme>
</a:themeOverride>
</file>

<file path=ppt/theme/themeOverride7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8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ppt/theme/themeOverride9.xml><?xml version="1.0" encoding="utf-8"?>
<a:themeOverride xmlns:a="http://schemas.openxmlformats.org/drawingml/2006/main">
  <a:clrScheme name="6.035 7">
    <a:dk1>
      <a:srgbClr val="00FF00"/>
    </a:dk1>
    <a:lt1>
      <a:srgbClr val="CCFF99"/>
    </a:lt1>
    <a:dk2>
      <a:srgbClr val="009900"/>
    </a:dk2>
    <a:lt2>
      <a:srgbClr val="FFFF00"/>
    </a:lt2>
    <a:accent1>
      <a:srgbClr val="00CC99"/>
    </a:accent1>
    <a:accent2>
      <a:srgbClr val="003300"/>
    </a:accent2>
    <a:accent3>
      <a:srgbClr val="AACAAA"/>
    </a:accent3>
    <a:accent4>
      <a:srgbClr val="AEDA82"/>
    </a:accent4>
    <a:accent5>
      <a:srgbClr val="AAE2CA"/>
    </a:accent5>
    <a:accent6>
      <a:srgbClr val="002D00"/>
    </a:accent6>
    <a:hlink>
      <a:srgbClr val="FF99FF"/>
    </a:hlink>
    <a:folHlink>
      <a:srgbClr val="FFCC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Office\Templates\Presentations\Company Meeting (Online).pot</Template>
  <TotalTime>8897</TotalTime>
  <Words>2817</Words>
  <Application>Microsoft Macintosh PowerPoint</Application>
  <PresentationFormat>On-screen Show (4:3)</PresentationFormat>
  <Paragraphs>945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6.035</vt:lpstr>
      <vt:lpstr>Register Allocation</vt:lpstr>
      <vt:lpstr>Outline</vt:lpstr>
      <vt:lpstr>Storing values between def and use</vt:lpstr>
      <vt:lpstr>Register Allocation</vt:lpstr>
      <vt:lpstr>What can be put in a register?</vt:lpstr>
      <vt:lpstr>Issues</vt:lpstr>
      <vt:lpstr>Outline</vt:lpstr>
      <vt:lpstr>Summary of Register Allocation</vt:lpstr>
      <vt:lpstr>Summary of Register Allocation</vt:lpstr>
      <vt:lpstr>Summary of Register Allocation</vt:lpstr>
      <vt:lpstr>When things don’t work out</vt:lpstr>
      <vt:lpstr>Web-Based Register Allocation</vt:lpstr>
      <vt:lpstr>Outline</vt:lpstr>
      <vt:lpstr>Webs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Webs</vt:lpstr>
      <vt:lpstr>Outline</vt:lpstr>
      <vt:lpstr>Convex Sets and Live Ranges</vt:lpstr>
      <vt:lpstr>Interference</vt:lpstr>
      <vt:lpstr>Example</vt:lpstr>
      <vt:lpstr>Example</vt:lpstr>
      <vt:lpstr>Example</vt:lpstr>
      <vt:lpstr>Interference Graph</vt:lpstr>
      <vt:lpstr>Example</vt:lpstr>
      <vt:lpstr>Example</vt:lpstr>
      <vt:lpstr>Outline</vt:lpstr>
      <vt:lpstr>Register Allocation Using  Graph Coloring</vt:lpstr>
      <vt:lpstr>Graph Coloring</vt:lpstr>
      <vt:lpstr>Graph Coloring Example</vt:lpstr>
      <vt:lpstr>Graph Coloring Example</vt:lpstr>
      <vt:lpstr>Graph Coloring Example</vt:lpstr>
      <vt:lpstr>Graph Coloring Example</vt:lpstr>
      <vt:lpstr>Graph Coloring Example</vt:lpstr>
      <vt:lpstr>Graph Coloring Example</vt:lpstr>
      <vt:lpstr>Graph Coloring Example</vt:lpstr>
      <vt:lpstr>Graph Coloring Example</vt:lpstr>
      <vt:lpstr>Heuristics for Register Coloring</vt:lpstr>
      <vt:lpstr>Heuristics for Register Coloring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Another Coloring Example</vt:lpstr>
      <vt:lpstr>What Now?</vt:lpstr>
      <vt:lpstr>Which web to pick?</vt:lpstr>
      <vt:lpstr>Ideal and Useful Spill Costs</vt:lpstr>
      <vt:lpstr>One Way to Compute Spill Cost</vt:lpstr>
      <vt:lpstr>Spill Cost Example</vt:lpstr>
      <vt:lpstr>Outline</vt:lpstr>
      <vt:lpstr>Splitting Rather Than Spilling</vt:lpstr>
      <vt:lpstr>Splitting Example</vt:lpstr>
      <vt:lpstr>Splitting Example</vt:lpstr>
      <vt:lpstr>Splitting Example</vt:lpstr>
      <vt:lpstr>Splitting Example</vt:lpstr>
      <vt:lpstr>Splitting Example</vt:lpstr>
      <vt:lpstr>Splitting Example</vt:lpstr>
      <vt:lpstr>Splitting Example</vt:lpstr>
      <vt:lpstr>Splitting Example</vt:lpstr>
      <vt:lpstr>Splitting Example</vt:lpstr>
      <vt:lpstr>Splitting Example</vt:lpstr>
      <vt:lpstr>Splitting Example</vt:lpstr>
      <vt:lpstr>Splitting Heuristic</vt:lpstr>
      <vt:lpstr>Cost and benefit of splitting</vt:lpstr>
      <vt:lpstr>Outline</vt:lpstr>
      <vt:lpstr>Further Optimizations</vt:lpstr>
      <vt:lpstr>Register Coalescing</vt:lpstr>
      <vt:lpstr>Register Targeting (pre-coloring)</vt:lpstr>
      <vt:lpstr>Pre-splitting of the webs</vt:lpstr>
      <vt:lpstr>Interprocedural register allocation</vt:lpstr>
      <vt:lpstr>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Procedure                           Optimizations</dc:title>
  <dc:creator>Saman Amarasinghe</dc:creator>
  <cp:lastModifiedBy>ab</cp:lastModifiedBy>
  <cp:revision>134</cp:revision>
  <cp:lastPrinted>1998-11-09T14:09:02Z</cp:lastPrinted>
  <dcterms:created xsi:type="dcterms:W3CDTF">1998-11-09T00:08:14Z</dcterms:created>
  <dcterms:modified xsi:type="dcterms:W3CDTF">2013-04-02T15:03:38Z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saman@lcs.mit.edu</vt:lpwstr>
  </property>
  <property fmtid="{D5CDD505-2E9C-101B-9397-08002B2CF9AE}" pid="8" name="HomePage">
    <vt:lpwstr>http://compiler.lcs.mit.edu/~saman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E:\InetPub\wwwroot\6035</vt:lpwstr>
  </property>
</Properties>
</file>