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5"/>
  </p:notesMasterIdLst>
  <p:sldIdLst>
    <p:sldId id="256" r:id="rId2"/>
    <p:sldId id="259" r:id="rId3"/>
    <p:sldId id="257" r:id="rId4"/>
    <p:sldId id="258" r:id="rId5"/>
    <p:sldId id="262" r:id="rId6"/>
    <p:sldId id="261" r:id="rId7"/>
    <p:sldId id="263" r:id="rId8"/>
    <p:sldId id="267" r:id="rId9"/>
    <p:sldId id="268" r:id="rId10"/>
    <p:sldId id="269" r:id="rId11"/>
    <p:sldId id="270" r:id="rId12"/>
    <p:sldId id="266"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869"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0EF85F-2D5A-43DD-91D2-65E17231C02D}" type="datetimeFigureOut">
              <a:rPr lang="en-US" smtClean="0"/>
              <a:t>10/13/2022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8C8E8A-864D-4A9E-A86B-4ACCB7AE3A8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8C8E8A-864D-4A9E-A86B-4ACCB7AE3A83}" type="slidenum">
              <a:rPr lang="en-US" smtClean="0"/>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B2081BB2-A7A0-4502-A1A6-F837F8B16889}" type="datetimeFigureOut">
              <a:rPr lang="en-US" smtClean="0"/>
              <a:pPr/>
              <a:t>10/13/2022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91EE4517-714E-4AEE-9966-C7A46909280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spd="med">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081BB2-A7A0-4502-A1A6-F837F8B16889}" type="datetimeFigureOut">
              <a:rPr lang="en-US" smtClean="0"/>
              <a:pPr/>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E4517-714E-4AEE-9966-C7A469092803}" type="slidenum">
              <a:rPr lang="en-US" smtClean="0"/>
              <a:pPr/>
              <a:t>‹#›</a:t>
            </a:fld>
            <a:endParaRPr lang="en-US"/>
          </a:p>
        </p:txBody>
      </p:sp>
    </p:spTree>
  </p:cSld>
  <p:clrMapOvr>
    <a:masterClrMapping/>
  </p:clrMapOvr>
  <p:transition spd="med">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081BB2-A7A0-4502-A1A6-F837F8B16889}" type="datetimeFigureOut">
              <a:rPr lang="en-US" smtClean="0"/>
              <a:pPr/>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E4517-714E-4AEE-9966-C7A469092803}" type="slidenum">
              <a:rPr lang="en-US" smtClean="0"/>
              <a:pPr/>
              <a:t>‹#›</a:t>
            </a:fld>
            <a:endParaRPr lang="en-US"/>
          </a:p>
        </p:txBody>
      </p:sp>
    </p:spTree>
  </p:cSld>
  <p:clrMapOvr>
    <a:masterClrMapping/>
  </p:clrMapOvr>
  <p:transition spd="med">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B2081BB2-A7A0-4502-A1A6-F837F8B16889}" type="datetimeFigureOut">
              <a:rPr lang="en-US" smtClean="0"/>
              <a:pPr/>
              <a:t>10/13/2022</a:t>
            </a:fld>
            <a:endParaRPr lang="en-US"/>
          </a:p>
        </p:txBody>
      </p:sp>
      <p:sp>
        <p:nvSpPr>
          <p:cNvPr id="9" name="Slide Number Placeholder 8"/>
          <p:cNvSpPr>
            <a:spLocks noGrp="1"/>
          </p:cNvSpPr>
          <p:nvPr>
            <p:ph type="sldNum" sz="quarter" idx="15"/>
          </p:nvPr>
        </p:nvSpPr>
        <p:spPr/>
        <p:txBody>
          <a:bodyPr rtlCol="0"/>
          <a:lstStyle/>
          <a:p>
            <a:fld id="{91EE4517-714E-4AEE-9966-C7A469092803}"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transition spd="med">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B2081BB2-A7A0-4502-A1A6-F837F8B16889}" type="datetimeFigureOut">
              <a:rPr lang="en-US" smtClean="0"/>
              <a:pPr/>
              <a:t>10/13/2022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91EE4517-714E-4AEE-9966-C7A46909280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med">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2081BB2-A7A0-4502-A1A6-F837F8B16889}" type="datetimeFigureOut">
              <a:rPr lang="en-US" smtClean="0"/>
              <a:pPr/>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EE4517-714E-4AEE-9966-C7A469092803}"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med">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2081BB2-A7A0-4502-A1A6-F837F8B16889}" type="datetimeFigureOut">
              <a:rPr lang="en-US" smtClean="0"/>
              <a:pPr/>
              <a:t>10/13/2022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EE4517-714E-4AEE-9966-C7A469092803}"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spd="med">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B2081BB2-A7A0-4502-A1A6-F837F8B16889}" type="datetimeFigureOut">
              <a:rPr lang="en-US" smtClean="0"/>
              <a:pPr/>
              <a:t>10/13/2022</a:t>
            </a:fld>
            <a:endParaRPr lang="en-US"/>
          </a:p>
        </p:txBody>
      </p:sp>
      <p:sp>
        <p:nvSpPr>
          <p:cNvPr id="7" name="Slide Number Placeholder 6"/>
          <p:cNvSpPr>
            <a:spLocks noGrp="1"/>
          </p:cNvSpPr>
          <p:nvPr>
            <p:ph type="sldNum" sz="quarter" idx="11"/>
          </p:nvPr>
        </p:nvSpPr>
        <p:spPr/>
        <p:txBody>
          <a:bodyPr rtlCol="0"/>
          <a:lstStyle/>
          <a:p>
            <a:fld id="{91EE4517-714E-4AEE-9966-C7A469092803}"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transition spd="med">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081BB2-A7A0-4502-A1A6-F837F8B16889}" type="datetimeFigureOut">
              <a:rPr lang="en-US" smtClean="0"/>
              <a:pPr/>
              <a:t>10/13/2022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EE4517-714E-4AEE-9966-C7A469092803}" type="slidenum">
              <a:rPr lang="en-US" smtClean="0"/>
              <a:pPr/>
              <a:t>‹#›</a:t>
            </a:fld>
            <a:endParaRPr lang="en-US"/>
          </a:p>
        </p:txBody>
      </p:sp>
    </p:spTree>
  </p:cSld>
  <p:clrMapOvr>
    <a:masterClrMapping/>
  </p:clrMapOvr>
  <p:transition spd="med">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B2081BB2-A7A0-4502-A1A6-F837F8B16889}" type="datetimeFigureOut">
              <a:rPr lang="en-US" smtClean="0"/>
              <a:pPr/>
              <a:t>10/13/2022</a:t>
            </a:fld>
            <a:endParaRPr lang="en-US"/>
          </a:p>
        </p:txBody>
      </p:sp>
      <p:sp>
        <p:nvSpPr>
          <p:cNvPr id="22" name="Slide Number Placeholder 21"/>
          <p:cNvSpPr>
            <a:spLocks noGrp="1"/>
          </p:cNvSpPr>
          <p:nvPr>
            <p:ph type="sldNum" sz="quarter" idx="15"/>
          </p:nvPr>
        </p:nvSpPr>
        <p:spPr/>
        <p:txBody>
          <a:bodyPr rtlCol="0"/>
          <a:lstStyle/>
          <a:p>
            <a:fld id="{91EE4517-714E-4AEE-9966-C7A469092803}"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ransition spd="med">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2081BB2-A7A0-4502-A1A6-F837F8B16889}" type="datetimeFigureOut">
              <a:rPr lang="en-US" smtClean="0"/>
              <a:pPr/>
              <a:t>10/13/2022</a:t>
            </a:fld>
            <a:endParaRPr lang="en-US"/>
          </a:p>
        </p:txBody>
      </p:sp>
      <p:sp>
        <p:nvSpPr>
          <p:cNvPr id="18" name="Slide Number Placeholder 17"/>
          <p:cNvSpPr>
            <a:spLocks noGrp="1"/>
          </p:cNvSpPr>
          <p:nvPr>
            <p:ph type="sldNum" sz="quarter" idx="11"/>
          </p:nvPr>
        </p:nvSpPr>
        <p:spPr/>
        <p:txBody>
          <a:bodyPr rtlCol="0"/>
          <a:lstStyle/>
          <a:p>
            <a:fld id="{91EE4517-714E-4AEE-9966-C7A469092803}"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ransition spd="med">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2081BB2-A7A0-4502-A1A6-F837F8B16889}" type="datetimeFigureOut">
              <a:rPr lang="en-US" smtClean="0"/>
              <a:pPr/>
              <a:t>10/13/2022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1EE4517-714E-4AEE-9966-C7A46909280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ransition spd="med">
    <p:wipe dir="d"/>
  </p:transition>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geeksforgeeks.org/wireless-mobile-computing-technologies/" TargetMode="External"/><Relationship Id="rId2" Type="http://schemas.openxmlformats.org/officeDocument/2006/relationships/hyperlink" Target="https://www.javatpoint.com/mobile-comput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javatpoint.com/wifi-full-for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20" y="1"/>
            <a:ext cx="8172480" cy="1857363"/>
          </a:xfrm>
        </p:spPr>
        <p:txBody>
          <a:bodyPr>
            <a:normAutofit/>
          </a:bodyPr>
          <a:lstStyle/>
          <a:p>
            <a:r>
              <a:rPr lang="en-US" sz="3200" b="1" i="1" dirty="0" smtClean="0">
                <a:latin typeface="Times New Roman" pitchFamily="18" charset="0"/>
                <a:cs typeface="Times New Roman" pitchFamily="18" charset="0"/>
              </a:rPr>
              <a:t>MOBILE COMPUTING AND ITS APPLICATIONS</a:t>
            </a:r>
            <a:endParaRPr lang="en-US" sz="3200" b="1" i="1"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dirty="0" smtClean="0"/>
              <a:t>Presented by</a:t>
            </a:r>
            <a:r>
              <a:rPr lang="en-US" dirty="0" smtClean="0"/>
              <a:t>:- </a:t>
            </a:r>
            <a:r>
              <a:rPr lang="en-US" dirty="0" err="1" smtClean="0"/>
              <a:t>Priyanka</a:t>
            </a:r>
            <a:r>
              <a:rPr lang="en-US" dirty="0" smtClean="0"/>
              <a:t> </a:t>
            </a:r>
            <a:r>
              <a:rPr lang="en-US" dirty="0" err="1" smtClean="0"/>
              <a:t>Pandey</a:t>
            </a:r>
            <a:endParaRPr lang="en-US" dirty="0" smtClean="0"/>
          </a:p>
          <a:p>
            <a:r>
              <a:rPr lang="en-US" dirty="0" smtClean="0"/>
              <a:t>MCA 1</a:t>
            </a:r>
            <a:r>
              <a:rPr lang="en-US" baseline="30000" dirty="0" smtClean="0"/>
              <a:t>st</a:t>
            </a:r>
            <a:r>
              <a:rPr lang="en-US" dirty="0" smtClean="0"/>
              <a:t> year </a:t>
            </a:r>
            <a:endParaRPr lang="en-US" dirty="0"/>
          </a:p>
        </p:txBody>
      </p:sp>
    </p:spTree>
  </p:cSld>
  <p:clrMapOvr>
    <a:masterClrMapping/>
  </p:clrMapOvr>
  <p:transition spd="med">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com.jpg"/>
          <p:cNvPicPr>
            <a:picLocks noChangeAspect="1"/>
          </p:cNvPicPr>
          <p:nvPr/>
        </p:nvPicPr>
        <p:blipFill>
          <a:blip r:embed="rId2"/>
          <a:stretch>
            <a:fillRect/>
          </a:stretch>
        </p:blipFill>
        <p:spPr>
          <a:xfrm>
            <a:off x="571472" y="428604"/>
            <a:ext cx="7500990" cy="5715040"/>
          </a:xfrm>
          <a:prstGeom prst="rect">
            <a:avLst/>
          </a:prstGeom>
        </p:spPr>
      </p:pic>
    </p:spTree>
  </p:cSld>
  <p:clrMapOvr>
    <a:masterClrMapping/>
  </p:clrMapOvr>
  <p:transition spd="med">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Applications of mobile computing</a:t>
            </a:r>
            <a:endParaRPr lang="en-US" dirty="0"/>
          </a:p>
        </p:txBody>
      </p:sp>
      <p:sp>
        <p:nvSpPr>
          <p:cNvPr id="3" name="Content Placeholder 2"/>
          <p:cNvSpPr>
            <a:spLocks noGrp="1"/>
          </p:cNvSpPr>
          <p:nvPr>
            <p:ph sz="quarter" idx="1"/>
          </p:nvPr>
        </p:nvSpPr>
        <p:spPr/>
        <p:txBody>
          <a:bodyPr/>
          <a:lstStyle/>
          <a:p>
            <a:r>
              <a:rPr lang="en-US" dirty="0" smtClean="0">
                <a:latin typeface="Times New Roman" pitchFamily="18" charset="0"/>
                <a:cs typeface="Times New Roman" pitchFamily="18" charset="0"/>
              </a:rPr>
              <a:t>E-governance.</a:t>
            </a:r>
          </a:p>
          <a:p>
            <a:r>
              <a:rPr lang="en-US" dirty="0" smtClean="0">
                <a:latin typeface="Times New Roman" pitchFamily="18" charset="0"/>
                <a:cs typeface="Times New Roman" pitchFamily="18" charset="0"/>
              </a:rPr>
              <a:t>Educational services.</a:t>
            </a:r>
          </a:p>
          <a:p>
            <a:r>
              <a:rPr lang="en-US" dirty="0" smtClean="0">
                <a:latin typeface="Times New Roman" pitchFamily="18" charset="0"/>
                <a:cs typeface="Times New Roman" pitchFamily="18" charset="0"/>
              </a:rPr>
              <a:t>Tourism.</a:t>
            </a:r>
          </a:p>
          <a:p>
            <a:r>
              <a:rPr lang="en-US" dirty="0" smtClean="0">
                <a:latin typeface="Times New Roman" pitchFamily="18" charset="0"/>
                <a:cs typeface="Times New Roman" pitchFamily="18" charset="0"/>
              </a:rPr>
              <a:t>Emergencies.</a:t>
            </a:r>
          </a:p>
          <a:p>
            <a:r>
              <a:rPr lang="en-US" dirty="0" smtClean="0">
                <a:latin typeface="Times New Roman" pitchFamily="18" charset="0"/>
                <a:cs typeface="Times New Roman" pitchFamily="18" charset="0"/>
              </a:rPr>
              <a:t>Credit card verifications during shopping.</a:t>
            </a:r>
          </a:p>
          <a:p>
            <a:r>
              <a:rPr lang="en-US" dirty="0" smtClean="0">
                <a:latin typeface="Times New Roman" pitchFamily="18" charset="0"/>
                <a:cs typeface="Times New Roman" pitchFamily="18" charset="0"/>
              </a:rPr>
              <a:t>Manage personal records</a:t>
            </a:r>
          </a:p>
          <a:p>
            <a:endParaRPr lang="en-US" dirty="0"/>
          </a:p>
        </p:txBody>
      </p:sp>
    </p:spTree>
  </p:cSld>
  <p:clrMapOvr>
    <a:masterClrMapping/>
  </p:clrMapOvr>
  <p:transition spd="med">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in mobile computing</a:t>
            </a:r>
            <a:endParaRPr lang="en-US" dirty="0"/>
          </a:p>
        </p:txBody>
      </p:sp>
      <p:sp>
        <p:nvSpPr>
          <p:cNvPr id="3" name="Content Placeholder 2"/>
          <p:cNvSpPr>
            <a:spLocks noGrp="1"/>
          </p:cNvSpPr>
          <p:nvPr>
            <p:ph sz="quarter" idx="1"/>
          </p:nvPr>
        </p:nvSpPr>
        <p:spPr/>
        <p:txBody>
          <a:bodyPr>
            <a:normAutofit/>
          </a:bodyPr>
          <a:lstStyle/>
          <a:p>
            <a:r>
              <a:rPr lang="en-US" sz="2800" dirty="0" err="1" smtClean="0">
                <a:latin typeface="Times New Roman" pitchFamily="18" charset="0"/>
                <a:cs typeface="Times New Roman" pitchFamily="18" charset="0"/>
              </a:rPr>
              <a:t>Costlty</a:t>
            </a:r>
            <a:r>
              <a:rPr lang="en-US" sz="2800" dirty="0" smtClean="0">
                <a:latin typeface="Times New Roman" pitchFamily="18" charset="0"/>
                <a:cs typeface="Times New Roman" pitchFamily="18" charset="0"/>
              </a:rPr>
              <a:t> due to wireless medium.</a:t>
            </a:r>
          </a:p>
          <a:p>
            <a:pPr fontAlgn="base"/>
            <a:r>
              <a:rPr lang="en-US" sz="2800" dirty="0" smtClean="0">
                <a:latin typeface="Times New Roman" pitchFamily="18" charset="0"/>
                <a:cs typeface="Times New Roman" pitchFamily="18" charset="0"/>
              </a:rPr>
              <a:t>Issues due to device mobility</a:t>
            </a:r>
            <a:r>
              <a:rPr lang="en-US" sz="2800" dirty="0" smtClean="0">
                <a:latin typeface="Times New Roman" pitchFamily="18" charset="0"/>
                <a:cs typeface="Times New Roman" pitchFamily="18" charset="0"/>
              </a:rPr>
              <a:t>.</a:t>
            </a:r>
            <a:r>
              <a:rPr lang="en-US" sz="2800" dirty="0" smtClean="0">
                <a:latin typeface="Times New Roman" pitchFamily="18" charset="0"/>
                <a:cs typeface="Times New Roman" pitchFamily="18" charset="0"/>
              </a:rPr>
              <a:t> </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Security </a:t>
            </a:r>
            <a:r>
              <a:rPr lang="en-US" sz="2800" dirty="0" smtClean="0">
                <a:latin typeface="Times New Roman" pitchFamily="18" charset="0"/>
                <a:cs typeface="Times New Roman" pitchFamily="18" charset="0"/>
              </a:rPr>
              <a:t>issues.</a:t>
            </a:r>
          </a:p>
          <a:p>
            <a:r>
              <a:rPr lang="en-US" sz="2800" dirty="0" smtClean="0">
                <a:latin typeface="Times New Roman" pitchFamily="18" charset="0"/>
                <a:cs typeface="Times New Roman" pitchFamily="18" charset="0"/>
              </a:rPr>
              <a:t>Connectivity and reliability issues.</a:t>
            </a:r>
            <a:endParaRPr lang="en-US" sz="2800" dirty="0" smtClean="0">
              <a:latin typeface="Times New Roman" pitchFamily="18" charset="0"/>
              <a:cs typeface="Times New Roman" pitchFamily="18" charset="0"/>
            </a:endParaRPr>
          </a:p>
          <a:p>
            <a:endParaRPr lang="en-US" dirty="0" smtClean="0"/>
          </a:p>
          <a:p>
            <a:endParaRPr lang="en-US" dirty="0"/>
          </a:p>
        </p:txBody>
      </p:sp>
    </p:spTree>
  </p:cSld>
  <p:clrMapOvr>
    <a:masterClrMapping/>
  </p:clrMapOvr>
  <p:transition spd="med">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p:txBody>
          <a:bodyPr/>
          <a:lstStyle/>
          <a:p>
            <a:r>
              <a:rPr lang="en-US" dirty="0" smtClean="0">
                <a:hlinkClick r:id="rId2"/>
              </a:rPr>
              <a:t>https://</a:t>
            </a:r>
            <a:r>
              <a:rPr lang="en-US" dirty="0" smtClean="0">
                <a:hlinkClick r:id="rId2"/>
              </a:rPr>
              <a:t>www.javatpoint.com/mobile-computing</a:t>
            </a:r>
            <a:endParaRPr lang="en-US" dirty="0" smtClean="0"/>
          </a:p>
          <a:p>
            <a:r>
              <a:rPr lang="en-US" dirty="0" smtClean="0">
                <a:hlinkClick r:id="rId3"/>
              </a:rPr>
              <a:t>https://www.geeksforgeeks.org/wireless-mobile-computing-technologies</a:t>
            </a:r>
            <a:r>
              <a:rPr lang="en-US" dirty="0" smtClean="0">
                <a:hlinkClick r:id="rId3"/>
              </a:rPr>
              <a:t>/</a:t>
            </a:r>
            <a:endParaRPr lang="en-US" dirty="0" smtClean="0"/>
          </a:p>
          <a:p>
            <a:pPr>
              <a:buNone/>
            </a:pPr>
            <a:r>
              <a:rPr lang="en-US" dirty="0" smtClean="0"/>
              <a:t> </a:t>
            </a:r>
            <a:r>
              <a:rPr lang="en-US" dirty="0" smtClean="0"/>
              <a:t>                                                                                                                                                                	</a:t>
            </a:r>
          </a:p>
          <a:p>
            <a:pPr>
              <a:buNone/>
            </a:pPr>
            <a:endParaRPr lang="en-US" dirty="0" smtClean="0"/>
          </a:p>
          <a:p>
            <a:pPr>
              <a:buNone/>
            </a:pPr>
            <a:r>
              <a:rPr lang="en-US" dirty="0" smtClean="0"/>
              <a:t>          		  </a:t>
            </a:r>
            <a:r>
              <a:rPr lang="en-US" sz="4000" b="1" i="1" dirty="0" smtClean="0"/>
              <a:t>THANK YOU</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spTree>
  </p:cSld>
  <p:clrMapOvr>
    <a:masterClrMapping/>
  </p:clrMapOvr>
  <p:transition spd="med">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7467600" cy="1143000"/>
          </a:xfrm>
        </p:spPr>
        <p:txBody>
          <a:bodyPr/>
          <a:lstStyle/>
          <a:p>
            <a:r>
              <a:rPr lang="en-US" dirty="0" smtClean="0"/>
              <a:t>CONTENT</a:t>
            </a:r>
            <a:endParaRPr lang="en-US" dirty="0"/>
          </a:p>
        </p:txBody>
      </p:sp>
      <p:sp>
        <p:nvSpPr>
          <p:cNvPr id="3" name="Content Placeholder 2"/>
          <p:cNvSpPr>
            <a:spLocks noGrp="1"/>
          </p:cNvSpPr>
          <p:nvPr>
            <p:ph sz="quarter" idx="1"/>
          </p:nvPr>
        </p:nvSpPr>
        <p:spPr/>
        <p:txBody>
          <a:bodyPr/>
          <a:lstStyle/>
          <a:p>
            <a:r>
              <a:rPr lang="en-US" dirty="0" smtClean="0"/>
              <a:t>Introduction to mobile computing</a:t>
            </a:r>
          </a:p>
          <a:p>
            <a:r>
              <a:rPr lang="en-US" dirty="0" smtClean="0"/>
              <a:t>Components of mobile </a:t>
            </a:r>
            <a:r>
              <a:rPr lang="en-US" dirty="0" smtClean="0"/>
              <a:t>computing</a:t>
            </a:r>
          </a:p>
          <a:p>
            <a:r>
              <a:rPr lang="en-US" dirty="0" smtClean="0"/>
              <a:t>W</a:t>
            </a:r>
            <a:r>
              <a:rPr lang="en-US" dirty="0" smtClean="0"/>
              <a:t>ired v/s wireless network</a:t>
            </a:r>
            <a:endParaRPr lang="en-US" dirty="0" smtClean="0"/>
          </a:p>
          <a:p>
            <a:r>
              <a:rPr lang="en-US" dirty="0" smtClean="0"/>
              <a:t>Architecture of mobile computing</a:t>
            </a:r>
          </a:p>
          <a:p>
            <a:r>
              <a:rPr lang="en-US" dirty="0" smtClean="0"/>
              <a:t>Applications of mobile computing</a:t>
            </a:r>
          </a:p>
          <a:p>
            <a:r>
              <a:rPr lang="en-US" dirty="0" smtClean="0"/>
              <a:t>Issues in mobile computing</a:t>
            </a:r>
            <a:endParaRPr lang="en-US" dirty="0" smtClean="0"/>
          </a:p>
          <a:p>
            <a:endParaRPr lang="en-US" dirty="0" smtClean="0"/>
          </a:p>
          <a:p>
            <a:endParaRPr lang="en-US" dirty="0"/>
          </a:p>
        </p:txBody>
      </p:sp>
    </p:spTree>
  </p:cSld>
  <p:clrMapOvr>
    <a:masterClrMapping/>
  </p:clrMapOvr>
  <p:transition spd="med" advClick="0">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 to mobile computing</a:t>
            </a:r>
            <a:endParaRPr lang="en-US" dirty="0"/>
          </a:p>
        </p:txBody>
      </p:sp>
      <p:sp>
        <p:nvSpPr>
          <p:cNvPr id="3" name="Content Placeholder 2"/>
          <p:cNvSpPr>
            <a:spLocks noGrp="1"/>
          </p:cNvSpPr>
          <p:nvPr>
            <p:ph sz="quarter" idx="1"/>
          </p:nvPr>
        </p:nvSpPr>
        <p:spPr/>
        <p:txBody>
          <a:bodyPr/>
          <a:lstStyle/>
          <a:p>
            <a:r>
              <a:rPr lang="en-US" dirty="0" smtClean="0">
                <a:latin typeface="Times New Roman" pitchFamily="18" charset="0"/>
                <a:cs typeface="Times New Roman" pitchFamily="18" charset="0"/>
              </a:rPr>
              <a:t>Mobile Computing is a technology that provides an environment that enables users to transmit data from one device to another device anytime, any place and anywhere without the use of any physical link or cables.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It facilitates the user to move </a:t>
            </a:r>
          </a:p>
          <a:p>
            <a:pPr>
              <a:buNone/>
            </a:pPr>
            <a:r>
              <a:rPr lang="en-US" dirty="0" smtClean="0">
                <a:latin typeface="Times New Roman" pitchFamily="18" charset="0"/>
                <a:cs typeface="Times New Roman" pitchFamily="18" charset="0"/>
              </a:rPr>
              <a:t>   from one physical location</a:t>
            </a:r>
          </a:p>
          <a:p>
            <a:pPr>
              <a:buNone/>
            </a:pPr>
            <a:r>
              <a:rPr lang="en-US" dirty="0" smtClean="0">
                <a:latin typeface="Times New Roman" pitchFamily="18" charset="0"/>
                <a:cs typeface="Times New Roman" pitchFamily="18" charset="0"/>
              </a:rPr>
              <a:t>   to another during communication.</a:t>
            </a:r>
          </a:p>
          <a:p>
            <a:pPr>
              <a:buNone/>
            </a:pPr>
            <a:endParaRPr lang="en-US" dirty="0" smtClean="0"/>
          </a:p>
          <a:p>
            <a:pPr>
              <a:buNone/>
            </a:pPr>
            <a:endParaRPr lang="en-US" dirty="0"/>
          </a:p>
        </p:txBody>
      </p:sp>
      <p:pic>
        <p:nvPicPr>
          <p:cNvPr id="5" name="Picture 4" descr="mobilecommunication.jpg"/>
          <p:cNvPicPr>
            <a:picLocks noChangeAspect="1"/>
          </p:cNvPicPr>
          <p:nvPr/>
        </p:nvPicPr>
        <p:blipFill>
          <a:blip r:embed="rId2"/>
          <a:stretch>
            <a:fillRect/>
          </a:stretch>
        </p:blipFill>
        <p:spPr>
          <a:xfrm>
            <a:off x="5643570" y="3557572"/>
            <a:ext cx="3071834" cy="3157576"/>
          </a:xfrm>
          <a:prstGeom prst="rect">
            <a:avLst/>
          </a:prstGeom>
        </p:spPr>
      </p:pic>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20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2000"/>
                                        <p:tgtEl>
                                          <p:spTgt spid="3">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Components of mobile computing</a:t>
            </a:r>
            <a:endParaRPr lang="en-US" dirty="0"/>
          </a:p>
        </p:txBody>
      </p:sp>
      <p:sp>
        <p:nvSpPr>
          <p:cNvPr id="3" name="Content Placeholder 2"/>
          <p:cNvSpPr>
            <a:spLocks noGrp="1"/>
          </p:cNvSpPr>
          <p:nvPr>
            <p:ph sz="quarter" idx="1"/>
          </p:nvPr>
        </p:nvSpPr>
        <p:spPr/>
        <p:txBody>
          <a:bodyPr/>
          <a:lstStyle/>
          <a:p>
            <a:r>
              <a:rPr lang="en-US" dirty="0" smtClean="0">
                <a:latin typeface="Times New Roman" pitchFamily="18" charset="0"/>
                <a:cs typeface="Times New Roman" pitchFamily="18" charset="0"/>
              </a:rPr>
              <a:t>Mobile Communication</a:t>
            </a:r>
          </a:p>
          <a:p>
            <a:r>
              <a:rPr lang="en-US" dirty="0" smtClean="0">
                <a:latin typeface="Times New Roman" pitchFamily="18" charset="0"/>
                <a:cs typeface="Times New Roman" pitchFamily="18" charset="0"/>
              </a:rPr>
              <a:t>Mobile Hardware</a:t>
            </a:r>
          </a:p>
          <a:p>
            <a:r>
              <a:rPr lang="en-US" dirty="0" smtClean="0">
                <a:latin typeface="Times New Roman" pitchFamily="18" charset="0"/>
                <a:cs typeface="Times New Roman" pitchFamily="18" charset="0"/>
              </a:rPr>
              <a:t>Mobile Software</a:t>
            </a:r>
          </a:p>
          <a:p>
            <a:pPr>
              <a:buNone/>
            </a:pPr>
            <a:endParaRPr lang="en-US" dirty="0"/>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communication</a:t>
            </a:r>
            <a:endParaRPr lang="en-US" dirty="0"/>
          </a:p>
        </p:txBody>
      </p:sp>
      <p:sp>
        <p:nvSpPr>
          <p:cNvPr id="3" name="Content Placeholder 2"/>
          <p:cNvSpPr>
            <a:spLocks noGrp="1"/>
          </p:cNvSpPr>
          <p:nvPr>
            <p:ph sz="quarter" idx="1"/>
          </p:nvPr>
        </p:nvSpPr>
        <p:spPr/>
        <p:txBody>
          <a:bodyPr/>
          <a:lstStyle/>
          <a:p>
            <a:r>
              <a:rPr lang="en-US" sz="2000" b="1" dirty="0" smtClean="0">
                <a:latin typeface="Times New Roman" pitchFamily="18" charset="0"/>
                <a:cs typeface="Times New Roman" pitchFamily="18" charset="0"/>
              </a:rPr>
              <a:t>Mobile Communication</a:t>
            </a:r>
            <a:r>
              <a:rPr lang="en-US" sz="2000" dirty="0" smtClean="0">
                <a:latin typeface="Times New Roman" pitchFamily="18" charset="0"/>
                <a:cs typeface="Times New Roman" pitchFamily="18" charset="0"/>
              </a:rPr>
              <a:t> is the use of technology that allows us to communicate with others in different locations without the use of any physical connection (wires or cables).</a:t>
            </a:r>
          </a:p>
          <a:p>
            <a:endParaRPr lang="en-US" sz="2000" dirty="0" smtClean="0">
              <a:latin typeface="Times New Roman" pitchFamily="18" charset="0"/>
              <a:cs typeface="Times New Roman" pitchFamily="18" charset="0"/>
            </a:endParaRPr>
          </a:p>
          <a:p>
            <a:endParaRPr lang="en-US" dirty="0" smtClean="0"/>
          </a:p>
          <a:p>
            <a:endParaRPr lang="en-US" dirty="0" smtClean="0"/>
          </a:p>
          <a:p>
            <a:endParaRPr lang="en-US" dirty="0" smtClean="0"/>
          </a:p>
          <a:p>
            <a:endParaRPr lang="en-US" dirty="0" smtClean="0"/>
          </a:p>
          <a:p>
            <a:endParaRPr lang="en-US" dirty="0" smtClean="0"/>
          </a:p>
          <a:p>
            <a:r>
              <a:rPr lang="en-US" sz="1800" dirty="0" smtClean="0">
                <a:latin typeface="Times New Roman" pitchFamily="18" charset="0"/>
                <a:cs typeface="Times New Roman" pitchFamily="18" charset="0"/>
              </a:rPr>
              <a:t>Desktop computer   Communication Towers,     Laptop                      </a:t>
            </a:r>
            <a:r>
              <a:rPr lang="en-US" sz="1800" dirty="0" err="1" smtClean="0">
                <a:latin typeface="Times New Roman" pitchFamily="18" charset="0"/>
                <a:cs typeface="Times New Roman" pitchFamily="18" charset="0"/>
              </a:rPr>
              <a:t>Wi-fi</a:t>
            </a: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hlinkClick r:id="rId3"/>
              </a:rPr>
              <a:t>WiFi</a:t>
            </a:r>
            <a:r>
              <a:rPr lang="en-US" sz="1800" dirty="0" smtClean="0">
                <a:latin typeface="Times New Roman" pitchFamily="18" charset="0"/>
                <a:cs typeface="Times New Roman" pitchFamily="18" charset="0"/>
              </a:rPr>
              <a:t> router                                                         Dongle</a:t>
            </a:r>
            <a:endParaRPr lang="en-US" sz="1800" dirty="0">
              <a:latin typeface="Times New Roman" pitchFamily="18" charset="0"/>
              <a:cs typeface="Times New Roman" pitchFamily="18" charset="0"/>
            </a:endParaRPr>
          </a:p>
        </p:txBody>
      </p:sp>
      <p:pic>
        <p:nvPicPr>
          <p:cNvPr id="4" name="Picture 3" descr="types of mc.png"/>
          <p:cNvPicPr>
            <a:picLocks noChangeAspect="1"/>
          </p:cNvPicPr>
          <p:nvPr/>
        </p:nvPicPr>
        <p:blipFill>
          <a:blip r:embed="rId4"/>
          <a:stretch>
            <a:fillRect/>
          </a:stretch>
        </p:blipFill>
        <p:spPr>
          <a:xfrm>
            <a:off x="857224" y="2786058"/>
            <a:ext cx="7500990" cy="2357454"/>
          </a:xfrm>
          <a:prstGeom prst="rect">
            <a:avLst/>
          </a:prstGeom>
        </p:spPr>
      </p:pic>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20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Mobile hardware</a:t>
            </a:r>
            <a:endParaRPr lang="en-US" dirty="0"/>
          </a:p>
        </p:txBody>
      </p:sp>
      <p:sp>
        <p:nvSpPr>
          <p:cNvPr id="6" name="Content Placeholder 5"/>
          <p:cNvSpPr>
            <a:spLocks noGrp="1"/>
          </p:cNvSpPr>
          <p:nvPr>
            <p:ph sz="quarter" idx="1"/>
          </p:nvPr>
        </p:nvSpPr>
        <p:spPr/>
        <p:txBody>
          <a:bodyPr>
            <a:normAutofit/>
          </a:bodyPr>
          <a:lstStyle/>
          <a:p>
            <a:r>
              <a:rPr lang="en-US" sz="2000" dirty="0" smtClean="0">
                <a:latin typeface="Times New Roman" pitchFamily="18" charset="0"/>
                <a:cs typeface="Times New Roman" pitchFamily="18" charset="0"/>
              </a:rPr>
              <a:t>Mobile hardware consists of mobile devices or device components that can be used to receive or access the service of mobility. Examples of mobile hardware can be </a:t>
            </a:r>
            <a:r>
              <a:rPr lang="en-US" sz="2000" dirty="0" err="1" smtClean="0">
                <a:latin typeface="Times New Roman" pitchFamily="18" charset="0"/>
                <a:cs typeface="Times New Roman" pitchFamily="18" charset="0"/>
              </a:rPr>
              <a:t>smartphones</a:t>
            </a:r>
            <a:r>
              <a:rPr lang="en-US" sz="2000" dirty="0" smtClean="0">
                <a:latin typeface="Times New Roman" pitchFamily="18" charset="0"/>
                <a:cs typeface="Times New Roman" pitchFamily="18" charset="0"/>
              </a:rPr>
              <a:t>, laptops, portable PCs, tablet PCs, Personal Digital Assistants, etc.</a:t>
            </a:r>
          </a:p>
          <a:p>
            <a:r>
              <a:rPr lang="en-US" sz="2000" dirty="0" smtClean="0">
                <a:latin typeface="Times New Roman" pitchFamily="18" charset="0"/>
                <a:cs typeface="Times New Roman" pitchFamily="18" charset="0"/>
              </a:rPr>
              <a:t>These devices are capable of operating in full-duplex. It means they can send and receive signals at the same time. They don't have to wait until one device has finished communicating for the other device to initiate communications.</a:t>
            </a:r>
            <a:endParaRPr lang="en-US" sz="2000" dirty="0">
              <a:latin typeface="Times New Roman" pitchFamily="18" charset="0"/>
              <a:cs typeface="Times New Roman" pitchFamily="18" charset="0"/>
            </a:endParaRPr>
          </a:p>
        </p:txBody>
      </p:sp>
      <p:pic>
        <p:nvPicPr>
          <p:cNvPr id="7" name="Picture 6" descr="mobile hardware.png"/>
          <p:cNvPicPr>
            <a:picLocks noChangeAspect="1"/>
          </p:cNvPicPr>
          <p:nvPr/>
        </p:nvPicPr>
        <p:blipFill>
          <a:blip r:embed="rId2"/>
          <a:stretch>
            <a:fillRect/>
          </a:stretch>
        </p:blipFill>
        <p:spPr>
          <a:xfrm>
            <a:off x="857224" y="4214818"/>
            <a:ext cx="7643866" cy="2357454"/>
          </a:xfrm>
          <a:prstGeom prst="rect">
            <a:avLst/>
          </a:prstGeom>
        </p:spPr>
      </p:pic>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20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SOFTWARE</a:t>
            </a:r>
            <a:endParaRPr lang="en-US" dirty="0"/>
          </a:p>
        </p:txBody>
      </p:sp>
      <p:sp>
        <p:nvSpPr>
          <p:cNvPr id="3" name="Content Placeholder 2"/>
          <p:cNvSpPr>
            <a:spLocks noGrp="1"/>
          </p:cNvSpPr>
          <p:nvPr>
            <p:ph sz="quarter" idx="1"/>
          </p:nvPr>
        </p:nvSpPr>
        <p:spPr/>
        <p:txBody>
          <a:bodyPr>
            <a:normAutofit/>
          </a:bodyPr>
          <a:lstStyle/>
          <a:p>
            <a:r>
              <a:rPr lang="en-US" sz="2000" dirty="0" smtClean="0">
                <a:latin typeface="Times New Roman" pitchFamily="18" charset="0"/>
                <a:cs typeface="Times New Roman" pitchFamily="18" charset="0"/>
              </a:rPr>
              <a:t>Mobile software is a program that runs on mobile hardware. </a:t>
            </a:r>
          </a:p>
          <a:p>
            <a:r>
              <a:rPr lang="en-US" sz="2000" dirty="0" smtClean="0">
                <a:latin typeface="Times New Roman" pitchFamily="18" charset="0"/>
                <a:cs typeface="Times New Roman" pitchFamily="18" charset="0"/>
              </a:rPr>
              <a:t>This is designed to deal capably with the characteristics and requirements of mobile applications. </a:t>
            </a:r>
          </a:p>
          <a:p>
            <a:r>
              <a:rPr lang="en-US" sz="2000" dirty="0" smtClean="0">
                <a:latin typeface="Times New Roman" pitchFamily="18" charset="0"/>
                <a:cs typeface="Times New Roman" pitchFamily="18" charset="0"/>
              </a:rPr>
              <a:t>Since portability is the main factor, this type of computing ensures that users are not tied or pinned to a single physical location, but are able to operate from anywhere. It merge all aspects of wireless communications.</a:t>
            </a:r>
          </a:p>
          <a:p>
            <a:endParaRPr lang="en-US" sz="2000" dirty="0" smtClean="0">
              <a:latin typeface="Times New Roman" pitchFamily="18" charset="0"/>
              <a:cs typeface="Times New Roman" pitchFamily="18" charset="0"/>
            </a:endParaRPr>
          </a:p>
        </p:txBody>
      </p:sp>
      <p:pic>
        <p:nvPicPr>
          <p:cNvPr id="4" name="Picture 3" descr="mobile software.png"/>
          <p:cNvPicPr>
            <a:picLocks noChangeAspect="1"/>
          </p:cNvPicPr>
          <p:nvPr/>
        </p:nvPicPr>
        <p:blipFill>
          <a:blip r:embed="rId2"/>
          <a:stretch>
            <a:fillRect/>
          </a:stretch>
        </p:blipFill>
        <p:spPr>
          <a:xfrm>
            <a:off x="785786" y="4071942"/>
            <a:ext cx="6786610" cy="2643206"/>
          </a:xfrm>
          <a:prstGeom prst="rect">
            <a:avLst/>
          </a:prstGeom>
        </p:spPr>
      </p:pic>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a:t>
            </a:r>
            <a:r>
              <a:rPr lang="en-US" dirty="0" err="1" smtClean="0"/>
              <a:t>vs</a:t>
            </a:r>
            <a:r>
              <a:rPr lang="en-US" dirty="0" smtClean="0"/>
              <a:t> wireless networks</a:t>
            </a:r>
            <a:endParaRPr lang="en-US" dirty="0"/>
          </a:p>
        </p:txBody>
      </p:sp>
      <p:sp>
        <p:nvSpPr>
          <p:cNvPr id="3" name="Content Placeholder 2"/>
          <p:cNvSpPr>
            <a:spLocks noGrp="1"/>
          </p:cNvSpPr>
          <p:nvPr>
            <p:ph sz="quarter" idx="2"/>
          </p:nvPr>
        </p:nvSpPr>
        <p:spPr/>
        <p:txBody>
          <a:bodyPr>
            <a:normAutofit/>
          </a:bodyPr>
          <a:lstStyle/>
          <a:p>
            <a:r>
              <a:rPr lang="en-US" sz="1600" dirty="0" smtClean="0"/>
              <a:t>There is no requirement of any physical configuration in the wireless network.</a:t>
            </a:r>
          </a:p>
          <a:p>
            <a:r>
              <a:rPr lang="en-US" sz="1600" dirty="0" smtClean="0"/>
              <a:t>The data loss rate is high in Wireless Networks.</a:t>
            </a:r>
          </a:p>
          <a:p>
            <a:r>
              <a:rPr lang="en-US" sz="1600" dirty="0" smtClean="0"/>
              <a:t>In Wireless Networks, the data transmission rate is comparatively low, so it provides less speed.</a:t>
            </a:r>
          </a:p>
          <a:p>
            <a:r>
              <a:rPr lang="en-US" sz="1600" dirty="0" smtClean="0"/>
              <a:t>The Wireless Networks may be hacked; that's why the security is always low in this type of network.</a:t>
            </a:r>
            <a:endParaRPr lang="en-US" sz="1600" dirty="0" smtClean="0">
              <a:latin typeface="Times New Roman" pitchFamily="18" charset="0"/>
              <a:cs typeface="Times New Roman" pitchFamily="18" charset="0"/>
            </a:endParaRPr>
          </a:p>
        </p:txBody>
      </p:sp>
      <p:sp>
        <p:nvSpPr>
          <p:cNvPr id="4" name="Content Placeholder 3"/>
          <p:cNvSpPr>
            <a:spLocks noGrp="1"/>
          </p:cNvSpPr>
          <p:nvPr>
            <p:ph sz="quarter" idx="4"/>
          </p:nvPr>
        </p:nvSpPr>
        <p:spPr/>
        <p:txBody>
          <a:bodyPr>
            <a:normAutofit/>
          </a:bodyPr>
          <a:lstStyle/>
          <a:p>
            <a:r>
              <a:rPr lang="en-US" sz="1600" dirty="0" smtClean="0">
                <a:latin typeface="Times New Roman" pitchFamily="18" charset="0"/>
                <a:cs typeface="Times New Roman" pitchFamily="18" charset="0"/>
              </a:rPr>
              <a:t>In Fixed Networks, a physical configuration is required in any condition.</a:t>
            </a:r>
          </a:p>
          <a:p>
            <a:r>
              <a:rPr lang="en-US" sz="1600" dirty="0" smtClean="0"/>
              <a:t>In Fixed Networks, a perfect link is established between the devices, so; the data loss rate is very low.</a:t>
            </a:r>
          </a:p>
          <a:p>
            <a:r>
              <a:rPr lang="en-US" sz="1600" dirty="0" smtClean="0"/>
              <a:t>In Fixed Networks, the rate of data transmission is high, so it provides high speed.</a:t>
            </a:r>
          </a:p>
          <a:p>
            <a:r>
              <a:rPr lang="en-US" sz="1600" dirty="0" smtClean="0"/>
              <a:t>Fixed Networks connections are highly secured.</a:t>
            </a:r>
            <a:endParaRPr lang="en-US" sz="1600" dirty="0">
              <a:latin typeface="Times New Roman" pitchFamily="18" charset="0"/>
              <a:cs typeface="Times New Roman" pitchFamily="18" charset="0"/>
            </a:endParaRPr>
          </a:p>
        </p:txBody>
      </p:sp>
      <p:sp>
        <p:nvSpPr>
          <p:cNvPr id="5" name="Text Placeholder 4"/>
          <p:cNvSpPr>
            <a:spLocks noGrp="1"/>
          </p:cNvSpPr>
          <p:nvPr>
            <p:ph type="body" sz="quarter" idx="1"/>
          </p:nvPr>
        </p:nvSpPr>
        <p:spPr>
          <a:xfrm>
            <a:off x="428596" y="1571612"/>
            <a:ext cx="3657600" cy="658368"/>
          </a:xfrm>
        </p:spPr>
        <p:txBody>
          <a:bodyPr/>
          <a:lstStyle/>
          <a:p>
            <a:r>
              <a:rPr lang="en-US" dirty="0" err="1" smtClean="0"/>
              <a:t>Wirless</a:t>
            </a:r>
            <a:r>
              <a:rPr lang="en-US" dirty="0" smtClean="0"/>
              <a:t> Network</a:t>
            </a:r>
            <a:endParaRPr lang="en-US" dirty="0"/>
          </a:p>
        </p:txBody>
      </p:sp>
      <p:sp>
        <p:nvSpPr>
          <p:cNvPr id="6" name="Text Placeholder 5"/>
          <p:cNvSpPr>
            <a:spLocks noGrp="1"/>
          </p:cNvSpPr>
          <p:nvPr>
            <p:ph type="body" sz="quarter" idx="3"/>
          </p:nvPr>
        </p:nvSpPr>
        <p:spPr/>
        <p:txBody>
          <a:bodyPr/>
          <a:lstStyle/>
          <a:p>
            <a:r>
              <a:rPr lang="en-US" dirty="0" smtClean="0"/>
              <a:t>Fixed Network</a:t>
            </a:r>
            <a:endParaRPr lang="en-US" dirty="0"/>
          </a:p>
        </p:txBody>
      </p:sp>
    </p:spTree>
  </p:cSld>
  <p:clrMapOvr>
    <a:masterClrMapping/>
  </p:clrMapOvr>
  <p:transition spd="med">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3 tier architecture of mobile computing</a:t>
            </a:r>
            <a:endParaRPr lang="en-US" dirty="0"/>
          </a:p>
        </p:txBody>
      </p:sp>
      <p:sp>
        <p:nvSpPr>
          <p:cNvPr id="3" name="Content Placeholder 2"/>
          <p:cNvSpPr>
            <a:spLocks noGrp="1"/>
          </p:cNvSpPr>
          <p:nvPr>
            <p:ph sz="quarter" idx="1"/>
          </p:nvPr>
        </p:nvSpPr>
        <p:spPr/>
        <p:txBody>
          <a:bodyPr>
            <a:normAutofit fontScale="85000" lnSpcReduction="20000"/>
          </a:bodyPr>
          <a:lstStyle/>
          <a:p>
            <a:pPr fontAlgn="base"/>
            <a:r>
              <a:rPr lang="en-US" b="1" dirty="0" smtClean="0">
                <a:latin typeface="Times New Roman" pitchFamily="18" charset="0"/>
                <a:cs typeface="Times New Roman" pitchFamily="18" charset="0"/>
              </a:rPr>
              <a:t>Presentation Tier: </a:t>
            </a:r>
            <a:r>
              <a:rPr lang="en-US" dirty="0" smtClean="0">
                <a:latin typeface="Times New Roman" pitchFamily="18" charset="0"/>
                <a:cs typeface="Times New Roman" pitchFamily="18" charset="0"/>
              </a:rPr>
              <a:t>It is the user interface and topmost tier in the architecture. Its purpose is to take request from the client and displays information to the client. It communicates with other tiers using a web browser as it gives output on the browser. If we talk about Web-based tiers then these are developed using languages like- HTML, CSS, JavaScript.</a:t>
            </a:r>
          </a:p>
          <a:p>
            <a:pPr fontAlgn="base"/>
            <a:r>
              <a:rPr lang="en-US" b="1" dirty="0" smtClean="0">
                <a:latin typeface="Times New Roman" pitchFamily="18" charset="0"/>
                <a:cs typeface="Times New Roman" pitchFamily="18" charset="0"/>
              </a:rPr>
              <a:t>Application Tier: </a:t>
            </a:r>
            <a:r>
              <a:rPr lang="en-US" dirty="0" smtClean="0">
                <a:latin typeface="Times New Roman" pitchFamily="18" charset="0"/>
                <a:cs typeface="Times New Roman" pitchFamily="18" charset="0"/>
              </a:rPr>
              <a:t>It is the middle tier of the architecture also known as the logic tier as the information/request gathered through the presentation tier is processed in detail here. It also interacts with the server that stores the data. It processes the client’s request, formats, it and sends it back to the client. It is developed using languages like- Python, Java, PHP, etc.</a:t>
            </a:r>
          </a:p>
          <a:p>
            <a:pPr fontAlgn="base"/>
            <a:r>
              <a:rPr lang="en-US" b="1" dirty="0" smtClean="0">
                <a:latin typeface="Times New Roman" pitchFamily="18" charset="0"/>
                <a:cs typeface="Times New Roman" pitchFamily="18" charset="0"/>
              </a:rPr>
              <a:t>Data Tier: </a:t>
            </a:r>
            <a:r>
              <a:rPr lang="en-US" dirty="0" smtClean="0">
                <a:latin typeface="Times New Roman" pitchFamily="18" charset="0"/>
                <a:cs typeface="Times New Roman" pitchFamily="18" charset="0"/>
              </a:rPr>
              <a:t>It is the last tier of the architecture also known as the Database Tier. It is used to store the processed information so that it can be retrieved later on when required. It consists of Database Servers like- Oracle, </a:t>
            </a:r>
            <a:r>
              <a:rPr lang="en-US" dirty="0" err="1" smtClean="0">
                <a:latin typeface="Times New Roman" pitchFamily="18" charset="0"/>
                <a:cs typeface="Times New Roman" pitchFamily="18" charset="0"/>
              </a:rPr>
              <a:t>MySQL</a:t>
            </a:r>
            <a:r>
              <a:rPr lang="en-US" dirty="0" smtClean="0">
                <a:latin typeface="Times New Roman" pitchFamily="18" charset="0"/>
                <a:cs typeface="Times New Roman" pitchFamily="18" charset="0"/>
              </a:rPr>
              <a:t>, etc. The communication between the Presentation Tier and Data-Tier is done using middle-tier i.e. Application Tier.</a:t>
            </a:r>
          </a:p>
          <a:p>
            <a:endParaRPr lang="en-US" dirty="0"/>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243</TotalTime>
  <Words>420</Words>
  <Application>Microsoft Office PowerPoint</Application>
  <PresentationFormat>On-screen Show (4:3)</PresentationFormat>
  <Paragraphs>84</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Oriel</vt:lpstr>
      <vt:lpstr>MOBILE COMPUTING AND ITS APPLICATIONS</vt:lpstr>
      <vt:lpstr>CONTENT</vt:lpstr>
      <vt:lpstr>Introduction to mobile computing</vt:lpstr>
      <vt:lpstr>Components of mobile computing</vt:lpstr>
      <vt:lpstr>Mobile communication</vt:lpstr>
      <vt:lpstr>Mobile hardware</vt:lpstr>
      <vt:lpstr>MOBILE SOFTWARE</vt:lpstr>
      <vt:lpstr>Fixed vs wireless networks</vt:lpstr>
      <vt:lpstr>3 tier architecture of mobile computing</vt:lpstr>
      <vt:lpstr>Slide 10</vt:lpstr>
      <vt:lpstr>Applications of mobile computing</vt:lpstr>
      <vt:lpstr>Issues in mobile computing</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COMPUTING AND ITS APPLICATIONS</dc:title>
  <dc:creator>Friends</dc:creator>
  <cp:lastModifiedBy>Friends</cp:lastModifiedBy>
  <cp:revision>22</cp:revision>
  <dcterms:created xsi:type="dcterms:W3CDTF">2022-10-12T12:54:11Z</dcterms:created>
  <dcterms:modified xsi:type="dcterms:W3CDTF">2022-10-13T16:54:53Z</dcterms:modified>
</cp:coreProperties>
</file>