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sldIdLst>
    <p:sldId id="256" r:id="rId2"/>
    <p:sldId id="257" r:id="rId3"/>
    <p:sldId id="267" r:id="rId4"/>
    <p:sldId id="258" r:id="rId5"/>
    <p:sldId id="259" r:id="rId6"/>
    <p:sldId id="260" r:id="rId7"/>
    <p:sldId id="261" r:id="rId8"/>
    <p:sldId id="262" r:id="rId9"/>
    <p:sldId id="263" r:id="rId10"/>
    <p:sldId id="264" r:id="rId11"/>
    <p:sldId id="266"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3CAD0DE-C686-45EA-A11D-8639FE6BA8F5}" type="datetimeFigureOut">
              <a:rPr lang="en-US" smtClean="0"/>
              <a:pPr/>
              <a:t>9/25/2023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E7F57B6-FA3F-493C-A10E-F9314CF8AEB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AD0DE-C686-45EA-A11D-8639FE6BA8F5}"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F57B6-FA3F-493C-A10E-F9314CF8AE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AD0DE-C686-45EA-A11D-8639FE6BA8F5}"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7F57B6-FA3F-493C-A10E-F9314CF8AE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3CAD0DE-C686-45EA-A11D-8639FE6BA8F5}" type="datetimeFigureOut">
              <a:rPr lang="en-US" smtClean="0"/>
              <a:pPr/>
              <a:t>9/25/2023</a:t>
            </a:fld>
            <a:endParaRPr lang="en-US"/>
          </a:p>
        </p:txBody>
      </p:sp>
      <p:sp>
        <p:nvSpPr>
          <p:cNvPr id="9" name="Slide Number Placeholder 8"/>
          <p:cNvSpPr>
            <a:spLocks noGrp="1"/>
          </p:cNvSpPr>
          <p:nvPr>
            <p:ph type="sldNum" sz="quarter" idx="15"/>
          </p:nvPr>
        </p:nvSpPr>
        <p:spPr/>
        <p:txBody>
          <a:bodyPr rtlCol="0"/>
          <a:lstStyle/>
          <a:p>
            <a:fld id="{CE7F57B6-FA3F-493C-A10E-F9314CF8AEB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3CAD0DE-C686-45EA-A11D-8639FE6BA8F5}" type="datetimeFigureOut">
              <a:rPr lang="en-US" smtClean="0"/>
              <a:pPr/>
              <a:t>9/25/2023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E7F57B6-FA3F-493C-A10E-F9314CF8AEB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CAD0DE-C686-45EA-A11D-8639FE6BA8F5}"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F57B6-FA3F-493C-A10E-F9314CF8AEB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3CAD0DE-C686-45EA-A11D-8639FE6BA8F5}"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7F57B6-FA3F-493C-A10E-F9314CF8AEB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3CAD0DE-C686-45EA-A11D-8639FE6BA8F5}" type="datetimeFigureOut">
              <a:rPr lang="en-US" smtClean="0"/>
              <a:pPr/>
              <a:t>9/25/2023</a:t>
            </a:fld>
            <a:endParaRPr lang="en-US"/>
          </a:p>
        </p:txBody>
      </p:sp>
      <p:sp>
        <p:nvSpPr>
          <p:cNvPr id="7" name="Slide Number Placeholder 6"/>
          <p:cNvSpPr>
            <a:spLocks noGrp="1"/>
          </p:cNvSpPr>
          <p:nvPr>
            <p:ph type="sldNum" sz="quarter" idx="11"/>
          </p:nvPr>
        </p:nvSpPr>
        <p:spPr/>
        <p:txBody>
          <a:bodyPr rtlCol="0"/>
          <a:lstStyle/>
          <a:p>
            <a:fld id="{CE7F57B6-FA3F-493C-A10E-F9314CF8AEB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AD0DE-C686-45EA-A11D-8639FE6BA8F5}"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7F57B6-FA3F-493C-A10E-F9314CF8AE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3CAD0DE-C686-45EA-A11D-8639FE6BA8F5}" type="datetimeFigureOut">
              <a:rPr lang="en-US" smtClean="0"/>
              <a:pPr/>
              <a:t>9/25/2023</a:t>
            </a:fld>
            <a:endParaRPr lang="en-US"/>
          </a:p>
        </p:txBody>
      </p:sp>
      <p:sp>
        <p:nvSpPr>
          <p:cNvPr id="22" name="Slide Number Placeholder 21"/>
          <p:cNvSpPr>
            <a:spLocks noGrp="1"/>
          </p:cNvSpPr>
          <p:nvPr>
            <p:ph type="sldNum" sz="quarter" idx="15"/>
          </p:nvPr>
        </p:nvSpPr>
        <p:spPr/>
        <p:txBody>
          <a:bodyPr rtlCol="0"/>
          <a:lstStyle/>
          <a:p>
            <a:fld id="{CE7F57B6-FA3F-493C-A10E-F9314CF8AEB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3CAD0DE-C686-45EA-A11D-8639FE6BA8F5}" type="datetimeFigureOut">
              <a:rPr lang="en-US" smtClean="0"/>
              <a:pPr/>
              <a:t>9/25/2023</a:t>
            </a:fld>
            <a:endParaRPr lang="en-US"/>
          </a:p>
        </p:txBody>
      </p:sp>
      <p:sp>
        <p:nvSpPr>
          <p:cNvPr id="18" name="Slide Number Placeholder 17"/>
          <p:cNvSpPr>
            <a:spLocks noGrp="1"/>
          </p:cNvSpPr>
          <p:nvPr>
            <p:ph type="sldNum" sz="quarter" idx="11"/>
          </p:nvPr>
        </p:nvSpPr>
        <p:spPr/>
        <p:txBody>
          <a:bodyPr rtlCol="0"/>
          <a:lstStyle/>
          <a:p>
            <a:fld id="{CE7F57B6-FA3F-493C-A10E-F9314CF8AEB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3CAD0DE-C686-45EA-A11D-8639FE6BA8F5}" type="datetimeFigureOut">
              <a:rPr lang="en-US" smtClean="0"/>
              <a:pPr/>
              <a:t>9/25/2023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E7F57B6-FA3F-493C-A10E-F9314CF8AE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scw.ac.in/NAAC/Criteria1/Samples-of-ProjectWork_Fieldwork/Computer_Science/software_Engineering/Software%20Engineering/Hospital%20Managment%20Project%20SE-converted.pdf" TargetMode="External"/><Relationship Id="rId2" Type="http://schemas.openxmlformats.org/officeDocument/2006/relationships/hyperlink" Target="https://www.adroitinfosystems.com/products/ehospital-systems/" TargetMode="External"/><Relationship Id="rId1" Type="http://schemas.openxmlformats.org/officeDocument/2006/relationships/slideLayout" Target="../slideLayouts/slideLayout2.xml"/><Relationship Id="rId4" Type="http://schemas.openxmlformats.org/officeDocument/2006/relationships/hyperlink" Target="https://skill-lync.com/student-projects/project-design-a-hospital-management-system-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4290"/>
            <a:ext cx="6172200" cy="2286016"/>
          </a:xfrm>
        </p:spPr>
        <p:txBody>
          <a:bodyPr>
            <a:noAutofit/>
          </a:bodyPr>
          <a:lstStyle/>
          <a:p>
            <a:r>
              <a:rPr lang="en-US" sz="4800" dirty="0" smtClean="0">
                <a:latin typeface="Times New Roman" pitchFamily="18" charset="0"/>
                <a:cs typeface="Times New Roman" pitchFamily="18" charset="0"/>
              </a:rPr>
              <a:t>SYNOPSIS PRESENTATION</a:t>
            </a:r>
            <a:br>
              <a:rPr lang="en-US" sz="4800" dirty="0" smtClean="0">
                <a:latin typeface="Times New Roman" pitchFamily="18" charset="0"/>
                <a:cs typeface="Times New Roman" pitchFamily="18" charset="0"/>
              </a:rPr>
            </a:b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2286000" y="2643182"/>
            <a:ext cx="6172200" cy="3731740"/>
          </a:xfrm>
        </p:spPr>
        <p:txBody>
          <a:bodyPr>
            <a:normAutofit fontScale="77500" lnSpcReduction="20000"/>
          </a:bodyPr>
          <a:lstStyle/>
          <a:p>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Topic:- E-HOSPITAL</a:t>
            </a:r>
          </a:p>
          <a:p>
            <a:endParaRPr lang="en-US" sz="3000" dirty="0" smtClean="0">
              <a:latin typeface="Times New Roman" pitchFamily="18" charset="0"/>
              <a:cs typeface="Times New Roman" pitchFamily="18" charset="0"/>
            </a:endParaRPr>
          </a:p>
          <a:p>
            <a:endParaRPr lang="en-US" dirty="0" smtClean="0"/>
          </a:p>
          <a:p>
            <a:r>
              <a:rPr lang="en-US" sz="2000" dirty="0" smtClean="0">
                <a:latin typeface="Times New Roman" pitchFamily="18" charset="0"/>
                <a:cs typeface="Times New Roman" pitchFamily="18" charset="0"/>
              </a:rPr>
              <a:t>By:- </a:t>
            </a:r>
            <a:r>
              <a:rPr lang="en-US" sz="2000" dirty="0" err="1" smtClean="0">
                <a:latin typeface="Times New Roman" pitchFamily="18" charset="0"/>
                <a:cs typeface="Times New Roman" pitchFamily="18" charset="0"/>
              </a:rPr>
              <a:t>Priyanka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Pandey</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Under  the supervision of :-</a:t>
            </a:r>
          </a:p>
          <a:p>
            <a:r>
              <a:rPr lang="en-US" sz="2000" dirty="0" smtClean="0">
                <a:latin typeface="Times New Roman" pitchFamily="18" charset="0"/>
                <a:cs typeface="Times New Roman" pitchFamily="18" charset="0"/>
              </a:rPr>
              <a:t>Dr. </a:t>
            </a:r>
            <a:r>
              <a:rPr lang="en-US" sz="2000" dirty="0" err="1" smtClean="0">
                <a:latin typeface="Times New Roman" pitchFamily="18" charset="0"/>
                <a:cs typeface="Times New Roman" pitchFamily="18" charset="0"/>
              </a:rPr>
              <a:t>Shashank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Bhardwaj</a:t>
            </a:r>
            <a:r>
              <a:rPr lang="en-US" sz="2000" dirty="0" smtClean="0">
                <a:latin typeface="Times New Roman" pitchFamily="18" charset="0"/>
                <a:cs typeface="Times New Roman" pitchFamily="18" charset="0"/>
              </a:rPr>
              <a:t> </a:t>
            </a:r>
          </a:p>
          <a:p>
            <a:endParaRPr lang="en-US" sz="2000" dirty="0" smtClean="0"/>
          </a:p>
          <a:p>
            <a:r>
              <a:rPr lang="en-IN" sz="2000" cap="small" dirty="0" smtClean="0">
                <a:latin typeface="Times New Roman" pitchFamily="18" charset="0"/>
                <a:cs typeface="Times New Roman" pitchFamily="18" charset="0"/>
              </a:rPr>
              <a:t>Department Of Computer Applications</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KIET GROUP OF INSTITUTIONS, DELHI-NCR,                           GHAZIABAD-201206</a:t>
            </a:r>
            <a:r>
              <a:rPr lang="en-US" sz="2000" dirty="0" smtClean="0">
                <a:latin typeface="Times New Roman" pitchFamily="18" charset="0"/>
                <a:cs typeface="Times New Roman" pitchFamily="18" charset="0"/>
              </a:rPr>
              <a:t> </a:t>
            </a:r>
            <a:r>
              <a:rPr lang="en-IN" sz="2000" cap="small" dirty="0" smtClean="0">
                <a:latin typeface="Times New Roman" pitchFamily="18" charset="0"/>
                <a:cs typeface="Times New Roman" pitchFamily="18" charset="0"/>
              </a:rPr>
              <a:t>( 2023- 2024)</a:t>
            </a:r>
            <a:endParaRPr lang="en-US" sz="2000" dirty="0" smtClean="0">
              <a:latin typeface="Times New Roman" pitchFamily="18" charset="0"/>
              <a:cs typeface="Times New Roman" pitchFamily="18" charset="0"/>
            </a:endParaRPr>
          </a:p>
          <a:p>
            <a:r>
              <a:rPr lang="en-IN" dirty="0" smtClean="0"/>
              <a:t/>
            </a:r>
            <a:br>
              <a:rPr lang="en-IN" dirty="0" smtClean="0"/>
            </a:br>
            <a:r>
              <a:rPr lang="en-IN" dirty="0" smtClean="0"/>
              <a:t> </a:t>
            </a:r>
            <a:endParaRPr lang="en-US" dirty="0" smtClean="0"/>
          </a:p>
          <a:p>
            <a:endParaRPr lang="en-US" dirty="0"/>
          </a:p>
        </p:txBody>
      </p:sp>
      <p:pic>
        <p:nvPicPr>
          <p:cNvPr id="4" name="image1.png" descr="Dr. A.P.J. Abdul Kalam Technical University Uttar Pradesh, Lucknow ::"/>
          <p:cNvPicPr/>
          <p:nvPr/>
        </p:nvPicPr>
        <p:blipFill>
          <a:blip r:embed="rId2"/>
          <a:srcRect/>
          <a:stretch>
            <a:fillRect/>
          </a:stretch>
        </p:blipFill>
        <p:spPr>
          <a:xfrm>
            <a:off x="5929322" y="2571744"/>
            <a:ext cx="3071834" cy="2428892"/>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800" dirty="0" smtClean="0">
                <a:latin typeface="Times New Roman" pitchFamily="18" charset="0"/>
                <a:cs typeface="Times New Roman" pitchFamily="18" charset="0"/>
              </a:rPr>
              <a:t>The system is designed to provide an integrated set of solutions that enable hospitals to effectively manage their operations, improve patient care and streamline administrative tasks. </a:t>
            </a:r>
          </a:p>
          <a:p>
            <a:r>
              <a:rPr lang="en-US" sz="2800" dirty="0" smtClean="0">
                <a:latin typeface="Times New Roman" pitchFamily="18" charset="0"/>
                <a:cs typeface="Times New Roman" pitchFamily="18" charset="0"/>
              </a:rPr>
              <a:t>It can provide an integrated, comprehensive solution to managing patient records, billing and scheduling, as well as provide real-time insights into hospital performance.</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r>
              <a:rPr lang="en-US" sz="1600" dirty="0" smtClean="0">
                <a:solidFill>
                  <a:schemeClr val="tx1">
                    <a:lumMod val="85000"/>
                    <a:lumOff val="15000"/>
                  </a:schemeClr>
                </a:solidFill>
                <a:hlinkClick r:id="rId2"/>
              </a:rPr>
              <a:t>https://www.adroitinfosystems.com/products/ehospital-systems/#:~:text=Patient%20Registration%20module%20of%20eHospital,%2C%20employer%2C%20and%20insurance%20information</a:t>
            </a:r>
            <a:r>
              <a:rPr lang="en-US" sz="1600" dirty="0" smtClean="0">
                <a:solidFill>
                  <a:schemeClr val="tx1">
                    <a:lumMod val="85000"/>
                    <a:lumOff val="15000"/>
                  </a:schemeClr>
                </a:solidFill>
              </a:rPr>
              <a:t>.</a:t>
            </a:r>
          </a:p>
          <a:p>
            <a:r>
              <a:rPr lang="en-US" sz="1600" dirty="0" smtClean="0">
                <a:solidFill>
                  <a:schemeClr val="tx1">
                    <a:lumMod val="85000"/>
                    <a:lumOff val="15000"/>
                  </a:schemeClr>
                </a:solidFill>
                <a:hlinkClick r:id="rId3"/>
              </a:rPr>
              <a:t>https://</a:t>
            </a:r>
            <a:r>
              <a:rPr lang="en-US" sz="1600" dirty="0" smtClean="0">
                <a:solidFill>
                  <a:schemeClr val="tx1">
                    <a:lumMod val="85000"/>
                    <a:lumOff val="15000"/>
                  </a:schemeClr>
                </a:solidFill>
                <a:latin typeface="Times New Roman" pitchFamily="18" charset="0"/>
                <a:cs typeface="Times New Roman" pitchFamily="18" charset="0"/>
                <a:hlinkClick r:id="rId3"/>
              </a:rPr>
              <a:t>mscw.ac.in/NAAC/Criteria1/Samples-of-ProjectWork_Fieldwork/Computer_Science/software_Engineering/Software%20Engineering/Hospital%20Managment%20Project%20SE-converted.pdf</a:t>
            </a:r>
            <a:endParaRPr lang="en-US" sz="1600" dirty="0" smtClean="0">
              <a:solidFill>
                <a:schemeClr val="tx1">
                  <a:lumMod val="85000"/>
                  <a:lumOff val="15000"/>
                </a:schemeClr>
              </a:solidFill>
              <a:latin typeface="Times New Roman" pitchFamily="18" charset="0"/>
              <a:cs typeface="Times New Roman" pitchFamily="18" charset="0"/>
            </a:endParaRPr>
          </a:p>
          <a:p>
            <a:r>
              <a:rPr lang="en-US" sz="1600" dirty="0" smtClean="0">
                <a:solidFill>
                  <a:schemeClr val="tx1">
                    <a:lumMod val="85000"/>
                    <a:lumOff val="15000"/>
                  </a:schemeClr>
                </a:solidFill>
                <a:latin typeface="Times New Roman" pitchFamily="18" charset="0"/>
                <a:cs typeface="Times New Roman" pitchFamily="18" charset="0"/>
                <a:hlinkClick r:id="rId4"/>
              </a:rPr>
              <a:t>https://</a:t>
            </a:r>
            <a:r>
              <a:rPr lang="en-US" sz="1600" dirty="0" smtClean="0">
                <a:solidFill>
                  <a:schemeClr val="tx1">
                    <a:lumMod val="85000"/>
                    <a:lumOff val="15000"/>
                  </a:schemeClr>
                </a:solidFill>
                <a:latin typeface="Times New Roman" pitchFamily="18" charset="0"/>
                <a:cs typeface="Times New Roman" pitchFamily="18" charset="0"/>
                <a:hlinkClick r:id="rId4"/>
              </a:rPr>
              <a:t>skill-lync.com/student-projects/project-design-a-hospital-management-system-4</a:t>
            </a:r>
            <a:endParaRPr lang="en-US" sz="1600" dirty="0" smtClean="0">
              <a:solidFill>
                <a:schemeClr val="tx1">
                  <a:lumMod val="85000"/>
                  <a:lumOff val="15000"/>
                </a:schemeClr>
              </a:solidFill>
              <a:latin typeface="Times New Roman" pitchFamily="18" charset="0"/>
              <a:cs typeface="Times New Roman" pitchFamily="18" charset="0"/>
            </a:endParaRPr>
          </a:p>
          <a:p>
            <a:endParaRPr lang="en-US" sz="1600"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5926"/>
            <a:ext cx="7467600" cy="2286016"/>
          </a:xfrm>
        </p:spPr>
        <p:txBody>
          <a:bodyPr>
            <a:normAutofit/>
          </a:bodyPr>
          <a:lstStyle/>
          <a:p>
            <a:r>
              <a:rPr lang="en-US" sz="9600" dirty="0" smtClean="0">
                <a:latin typeface="Times New Roman" pitchFamily="18" charset="0"/>
                <a:cs typeface="Times New Roman" pitchFamily="18" charset="0"/>
              </a:rPr>
              <a:t>THANK YOU</a:t>
            </a:r>
            <a:endParaRPr lang="en-US" sz="9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INTRODUCTION</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US" b="1" dirty="0" smtClean="0"/>
              <a:t>   </a:t>
            </a:r>
            <a:r>
              <a:rPr lang="en-US" sz="2000" dirty="0" smtClean="0">
                <a:latin typeface="Times New Roman" pitchFamily="18" charset="0"/>
                <a:cs typeface="Times New Roman" pitchFamily="18" charset="0"/>
              </a:rPr>
              <a:t>The project E-Hospital includes registration of patients, storing their details into the system, and also computerized billing in the pharmacy, and labs. The software has the facility to give a unique id for every patient and stores the details of every patient and the staff automatically. It includes a search facility to know the current status of each room. User can search availability of a doctor and the details of a patient using the id.</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Background:</a:t>
            </a:r>
            <a:r>
              <a:rPr lang="en-IN" sz="2000" dirty="0" smtClean="0">
                <a:latin typeface="Times New Roman" pitchFamily="18" charset="0"/>
                <a:cs typeface="Times New Roman" pitchFamily="18" charset="0"/>
              </a:rPr>
              <a:t> The increasing number of patient visits in primary healthcare </a:t>
            </a:r>
            <a:r>
              <a:rPr lang="en-IN" sz="2000" dirty="0" err="1" smtClean="0">
                <a:latin typeface="Times New Roman" pitchFamily="18" charset="0"/>
                <a:cs typeface="Times New Roman" pitchFamily="18" charset="0"/>
              </a:rPr>
              <a:t>centers</a:t>
            </a:r>
            <a:r>
              <a:rPr lang="en-IN" sz="2000" dirty="0" smtClean="0">
                <a:latin typeface="Times New Roman" pitchFamily="18" charset="0"/>
                <a:cs typeface="Times New Roman" pitchFamily="18" charset="0"/>
              </a:rPr>
              <a:t> causes long duration of queue in a registration counter. To solve this problem, we have created an online registration system in each health service provider. The e-health is expected to give a positive impact on reducing the queue traffic at the registration counter. </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US" sz="2300" dirty="0" smtClean="0">
              <a:latin typeface="Times New Roman" pitchFamily="18" charset="0"/>
              <a:cs typeface="Times New Roman" pitchFamily="18" charset="0"/>
            </a:endParaRPr>
          </a:p>
        </p:txBody>
      </p:sp>
      <p:sp>
        <p:nvSpPr>
          <p:cNvPr id="4" name="Flowchart: Connector 3"/>
          <p:cNvSpPr/>
          <p:nvPr/>
        </p:nvSpPr>
        <p:spPr>
          <a:xfrm>
            <a:off x="500034" y="1785926"/>
            <a:ext cx="142876"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571472" y="4214818"/>
            <a:ext cx="142876"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r>
              <a:rPr lang="en-US" b="1" dirty="0" smtClean="0">
                <a:latin typeface="Times New Roman" pitchFamily="18" charset="0"/>
                <a:cs typeface="Times New Roman" pitchFamily="18" charset="0"/>
              </a:rPr>
              <a:t>TECHNOLOGIES USED</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28670"/>
            <a:ext cx="7467600" cy="5545282"/>
          </a:xfrm>
        </p:spPr>
        <p:txBody>
          <a:bodyPr>
            <a:noAutofit/>
          </a:bodyPr>
          <a:lstStyle/>
          <a:p>
            <a:r>
              <a:rPr lang="en-US" sz="1400" b="1" dirty="0" smtClean="0">
                <a:latin typeface="Times New Roman" pitchFamily="18" charset="0"/>
                <a:cs typeface="Times New Roman" pitchFamily="18" charset="0"/>
              </a:rPr>
              <a:t>Web-based technology</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HTML</a:t>
            </a:r>
            <a:endParaRPr lang="en-US" sz="1400" dirty="0" smtClean="0">
              <a:latin typeface="Times New Roman" pitchFamily="18" charset="0"/>
              <a:cs typeface="Times New Roman" pitchFamily="18" charset="0"/>
            </a:endParaRPr>
          </a:p>
          <a:p>
            <a:pPr lvl="1"/>
            <a:r>
              <a:rPr lang="en-US" sz="1400" dirty="0" smtClean="0">
                <a:latin typeface="Times New Roman" pitchFamily="18" charset="0"/>
                <a:cs typeface="Times New Roman" pitchFamily="18" charset="0"/>
              </a:rPr>
              <a:t>Allows the user to produce web pages that include text, graphics and hyperlinks</a:t>
            </a:r>
          </a:p>
          <a:p>
            <a:pPr lvl="1"/>
            <a:r>
              <a:rPr lang="en-US" sz="1400" dirty="0" smtClean="0">
                <a:latin typeface="Times New Roman" pitchFamily="18" charset="0"/>
                <a:cs typeface="Times New Roman" pitchFamily="18" charset="0"/>
              </a:rPr>
              <a:t>Integrated JSP</a:t>
            </a:r>
          </a:p>
          <a:p>
            <a:pPr lvl="1"/>
            <a:r>
              <a:rPr lang="en-US" sz="1400" dirty="0" smtClean="0">
                <a:latin typeface="Times New Roman" pitchFamily="18" charset="0"/>
                <a:cs typeface="Times New Roman" pitchFamily="18" charset="0"/>
              </a:rPr>
              <a:t>Structure text-based information in a document</a:t>
            </a:r>
          </a:p>
          <a:p>
            <a:r>
              <a:rPr lang="en-US" sz="1400" b="1" dirty="0" err="1" smtClean="0">
                <a:latin typeface="Times New Roman" pitchFamily="18" charset="0"/>
                <a:cs typeface="Times New Roman" pitchFamily="18" charset="0"/>
              </a:rPr>
              <a:t>Javascript</a:t>
            </a:r>
            <a:endParaRPr lang="en-US" sz="1400" dirty="0" smtClean="0">
              <a:latin typeface="Times New Roman" pitchFamily="18" charset="0"/>
              <a:cs typeface="Times New Roman" pitchFamily="18" charset="0"/>
            </a:endParaRPr>
          </a:p>
          <a:p>
            <a:pPr lvl="1"/>
            <a:r>
              <a:rPr lang="en-US" sz="1400" b="1" dirty="0" smtClean="0">
                <a:latin typeface="Times New Roman" pitchFamily="18" charset="0"/>
                <a:cs typeface="Times New Roman" pitchFamily="18" charset="0"/>
              </a:rPr>
              <a:t>JDK 1.8</a:t>
            </a:r>
            <a:endParaRPr lang="en-US" sz="1400" dirty="0" smtClean="0">
              <a:latin typeface="Times New Roman" pitchFamily="18" charset="0"/>
              <a:cs typeface="Times New Roman" pitchFamily="18" charset="0"/>
            </a:endParaRPr>
          </a:p>
          <a:p>
            <a:pPr lvl="2"/>
            <a:r>
              <a:rPr lang="en-US" sz="1400" dirty="0" smtClean="0">
                <a:latin typeface="Times New Roman" pitchFamily="18" charset="0"/>
                <a:cs typeface="Times New Roman" pitchFamily="18" charset="0"/>
              </a:rPr>
              <a:t>Java is secure</a:t>
            </a:r>
            <a:r>
              <a:rPr lang="en-US" sz="1400" dirty="0" smtClean="0">
                <a:latin typeface="Times New Roman" pitchFamily="18" charset="0"/>
                <a:cs typeface="Times New Roman" pitchFamily="18" charset="0"/>
              </a:rPr>
              <a:t>, fast</a:t>
            </a:r>
            <a:r>
              <a:rPr lang="en-US" sz="1400" dirty="0" smtClean="0">
                <a:latin typeface="Times New Roman" pitchFamily="18" charset="0"/>
                <a:cs typeface="Times New Roman" pitchFamily="18" charset="0"/>
              </a:rPr>
              <a:t>, and </a:t>
            </a:r>
            <a:r>
              <a:rPr lang="en-US" sz="1400" dirty="0" smtClean="0">
                <a:latin typeface="Times New Roman" pitchFamily="18" charset="0"/>
                <a:cs typeface="Times New Roman" pitchFamily="18" charset="0"/>
              </a:rPr>
              <a:t>reliable.</a:t>
            </a:r>
            <a:endParaRPr lang="en-US" sz="1400" dirty="0" smtClean="0">
              <a:latin typeface="Times New Roman" pitchFamily="18" charset="0"/>
              <a:cs typeface="Times New Roman" pitchFamily="18" charset="0"/>
            </a:endParaRPr>
          </a:p>
          <a:p>
            <a:pPr lvl="2"/>
            <a:r>
              <a:rPr lang="en-US" sz="1400" dirty="0" smtClean="0">
                <a:latin typeface="Times New Roman" pitchFamily="18" charset="0"/>
                <a:cs typeface="Times New Roman" pitchFamily="18" charset="0"/>
              </a:rPr>
              <a:t>It can be used from laptops to data centers, game consoles to scientific supercomputers, or cell phones to the internet</a:t>
            </a:r>
          </a:p>
          <a:p>
            <a:pPr lvl="1"/>
            <a:r>
              <a:rPr lang="en-US" sz="1400" b="1" dirty="0" smtClean="0">
                <a:latin typeface="Times New Roman" pitchFamily="18" charset="0"/>
                <a:cs typeface="Times New Roman" pitchFamily="18" charset="0"/>
              </a:rPr>
              <a:t>JRE 1.8</a:t>
            </a:r>
            <a:endParaRPr lang="en-US" sz="1400" dirty="0" smtClean="0">
              <a:latin typeface="Times New Roman" pitchFamily="18" charset="0"/>
              <a:cs typeface="Times New Roman" pitchFamily="18" charset="0"/>
            </a:endParaRPr>
          </a:p>
          <a:p>
            <a:pPr lvl="2"/>
            <a:r>
              <a:rPr lang="en-US" sz="1400" dirty="0" smtClean="0">
                <a:latin typeface="Times New Roman" pitchFamily="18" charset="0"/>
                <a:cs typeface="Times New Roman" pitchFamily="18" charset="0"/>
              </a:rPr>
              <a:t>It is a JAVA runtime environment to basically run the Java Application and the system</a:t>
            </a:r>
          </a:p>
          <a:p>
            <a:pPr lvl="1"/>
            <a:r>
              <a:rPr lang="en-US" sz="1400" b="1" dirty="0" err="1" smtClean="0">
                <a:latin typeface="Times New Roman" pitchFamily="18" charset="0"/>
                <a:cs typeface="Times New Roman" pitchFamily="18" charset="0"/>
              </a:rPr>
              <a:t>Mysql</a:t>
            </a:r>
            <a:r>
              <a:rPr lang="en-US" sz="1400" b="1" dirty="0" smtClean="0">
                <a:latin typeface="Times New Roman" pitchFamily="18" charset="0"/>
                <a:cs typeface="Times New Roman" pitchFamily="18" charset="0"/>
              </a:rPr>
              <a:t> server</a:t>
            </a:r>
            <a:endParaRPr lang="en-US" sz="1400" dirty="0" smtClean="0">
              <a:latin typeface="Times New Roman" pitchFamily="18" charset="0"/>
              <a:cs typeface="Times New Roman" pitchFamily="18" charset="0"/>
            </a:endParaRPr>
          </a:p>
          <a:p>
            <a:pPr lvl="2"/>
            <a:r>
              <a:rPr lang="en-US" sz="1400" dirty="0" err="1" smtClean="0">
                <a:latin typeface="Times New Roman" pitchFamily="18" charset="0"/>
                <a:cs typeface="Times New Roman" pitchFamily="18" charset="0"/>
              </a:rPr>
              <a:t>Mysql</a:t>
            </a:r>
            <a:r>
              <a:rPr lang="en-US" sz="1400" dirty="0" smtClean="0">
                <a:latin typeface="Times New Roman" pitchFamily="18" charset="0"/>
                <a:cs typeface="Times New Roman" pitchFamily="18" charset="0"/>
              </a:rPr>
              <a:t> server is used for database connectivity and management</a:t>
            </a:r>
          </a:p>
          <a:p>
            <a:pPr lvl="2"/>
            <a:r>
              <a:rPr lang="en-US" sz="1400" b="1" dirty="0" smtClean="0">
                <a:latin typeface="Times New Roman" pitchFamily="18" charset="0"/>
                <a:cs typeface="Times New Roman" pitchFamily="18" charset="0"/>
              </a:rPr>
              <a:t>Function</a:t>
            </a:r>
            <a:endParaRPr lang="en-US" sz="1400" dirty="0" smtClean="0">
              <a:latin typeface="Times New Roman" pitchFamily="18" charset="0"/>
              <a:cs typeface="Times New Roman" pitchFamily="18" charset="0"/>
            </a:endParaRPr>
          </a:p>
          <a:p>
            <a:pPr lvl="3"/>
            <a:r>
              <a:rPr lang="en-US" sz="1400" dirty="0" smtClean="0">
                <a:latin typeface="Times New Roman" pitchFamily="18" charset="0"/>
                <a:cs typeface="Times New Roman" pitchFamily="18" charset="0"/>
              </a:rPr>
              <a:t>Storing</a:t>
            </a:r>
          </a:p>
          <a:p>
            <a:pPr lvl="3"/>
            <a:r>
              <a:rPr lang="en-US" sz="1400" dirty="0" smtClean="0">
                <a:latin typeface="Times New Roman" pitchFamily="18" charset="0"/>
                <a:cs typeface="Times New Roman" pitchFamily="18" charset="0"/>
              </a:rPr>
              <a:t>Retrieving of data requested by software applications</a:t>
            </a:r>
          </a:p>
          <a:p>
            <a:pPr lvl="2"/>
            <a:r>
              <a:rPr lang="en-US" sz="1400" b="1" dirty="0" smtClean="0">
                <a:latin typeface="Times New Roman" pitchFamily="18" charset="0"/>
                <a:cs typeface="Times New Roman" pitchFamily="18" charset="0"/>
              </a:rPr>
              <a:t>CSS(Cascading Style Sheets)</a:t>
            </a:r>
            <a:endParaRPr lang="en-US" sz="1400" dirty="0" smtClean="0">
              <a:latin typeface="Times New Roman" pitchFamily="18" charset="0"/>
              <a:cs typeface="Times New Roman" pitchFamily="18" charset="0"/>
            </a:endParaRPr>
          </a:p>
          <a:p>
            <a:pPr lvl="3"/>
            <a:r>
              <a:rPr lang="en-US" sz="1400" dirty="0" smtClean="0">
                <a:latin typeface="Times New Roman" pitchFamily="18" charset="0"/>
                <a:cs typeface="Times New Roman" pitchFamily="18" charset="0"/>
              </a:rPr>
              <a:t>It is a style sheet language</a:t>
            </a:r>
          </a:p>
          <a:p>
            <a:pPr lvl="3"/>
            <a:r>
              <a:rPr lang="en-US" sz="1400" dirty="0" smtClean="0">
                <a:latin typeface="Times New Roman" pitchFamily="18" charset="0"/>
                <a:cs typeface="Times New Roman" pitchFamily="18" charset="0"/>
              </a:rPr>
              <a:t>Used for describing the presentation of the document in a written markup language</a:t>
            </a:r>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8"/>
            <a:ext cx="7467600" cy="6188224"/>
          </a:xfrm>
        </p:spPr>
        <p:txBody>
          <a:bodyPr>
            <a:normAutofit/>
          </a:bodyPr>
          <a:lstStyle/>
          <a:p>
            <a:pPr lvl="1">
              <a:buNone/>
            </a:pPr>
            <a:r>
              <a:rPr lang="en-US" sz="2800" b="1" dirty="0" smtClean="0">
                <a:latin typeface="Times New Roman" pitchFamily="18" charset="0"/>
                <a:cs typeface="Times New Roman" pitchFamily="18" charset="0"/>
              </a:rPr>
              <a:t> </a:t>
            </a:r>
            <a:r>
              <a:rPr lang="en-US" sz="2800" b="1" u="heavy" dirty="0" smtClean="0">
                <a:latin typeface="Times New Roman" pitchFamily="18" charset="0"/>
                <a:cs typeface="Times New Roman" pitchFamily="18" charset="0"/>
              </a:rPr>
              <a:t>SCOPE</a:t>
            </a:r>
            <a:endParaRPr lang="en-US" sz="2800"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US" sz="4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system will be used as the application that serves hospitals, clinic, dispensaries or other health institutions. The intention of the system is to increase the number of patients that can be treated and managed properly.</a:t>
            </a:r>
          </a:p>
          <a:p>
            <a:r>
              <a:rPr lang="en-US" dirty="0" smtClean="0">
                <a:latin typeface="Times New Roman" pitchFamily="18" charset="0"/>
                <a:cs typeface="Times New Roman" pitchFamily="18" charset="0"/>
              </a:rPr>
              <a:t>If the hospital management system is file based, management of the hospital has to put much effort on securing the files. They can be easily damaged by fire, insects and natural disasters. Also could be misplaced by losing data and information.</a:t>
            </a:r>
          </a:p>
          <a:p>
            <a:r>
              <a:rPr lang="en-US" dirty="0" smtClean="0">
                <a:latin typeface="Times New Roman" pitchFamily="18" charset="0"/>
                <a:cs typeface="Times New Roman" pitchFamily="18" charset="0"/>
              </a:rPr>
              <a:t>It will allow online storage of data so that medical reports can be accessed anywhere irrespective of geographical </a:t>
            </a:r>
            <a:r>
              <a:rPr lang="en-US" dirty="0" err="1" smtClean="0">
                <a:latin typeface="Times New Roman" pitchFamily="18" charset="0"/>
                <a:cs typeface="Times New Roman" pitchFamily="18" charset="0"/>
              </a:rPr>
              <a:t>loccations</a:t>
            </a:r>
            <a:r>
              <a:rPr lang="en-US" dirty="0" smtClean="0">
                <a:latin typeface="Times New Roman" pitchFamily="18" charset="0"/>
                <a:cs typeface="Times New Roman" pitchFamily="18" charset="0"/>
              </a:rPr>
              <a:t>.</a:t>
            </a:r>
          </a:p>
          <a:p>
            <a:pPr>
              <a:buNone/>
            </a:pPr>
            <a:endParaRPr lang="en-US" sz="2000" dirty="0" smtClean="0"/>
          </a:p>
          <a:p>
            <a:pPr>
              <a:buNone/>
            </a:pPr>
            <a:endParaRPr lang="en-US" sz="4000" dirty="0" smtClean="0"/>
          </a:p>
          <a:p>
            <a:pPr>
              <a:buNone/>
            </a:pPr>
            <a:endParaRPr lang="en-US" sz="20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SYSTEM SPECIFICATIONS</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buNone/>
            </a:pPr>
            <a:r>
              <a:rPr lang="en-US" sz="1800" b="1" dirty="0" smtClean="0">
                <a:latin typeface="Times New Roman" pitchFamily="18" charset="0"/>
                <a:cs typeface="Times New Roman" pitchFamily="18" charset="0"/>
              </a:rPr>
              <a:t>Hardware Requirement:-</a:t>
            </a:r>
          </a:p>
          <a:p>
            <a:pPr>
              <a:buNone/>
            </a:pPr>
            <a:r>
              <a:rPr lang="en-US" sz="1800" dirty="0" smtClean="0">
                <a:latin typeface="Times New Roman" pitchFamily="18" charset="0"/>
                <a:cs typeface="Times New Roman" pitchFamily="18" charset="0"/>
              </a:rPr>
              <a:t>Laptop</a:t>
            </a: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router</a:t>
            </a:r>
          </a:p>
          <a:p>
            <a:pPr>
              <a:buNone/>
            </a:pPr>
            <a:r>
              <a:rPr lang="en-US" sz="1800" dirty="0" smtClean="0">
                <a:latin typeface="Times New Roman" pitchFamily="18" charset="0"/>
                <a:cs typeface="Times New Roman" pitchFamily="18" charset="0"/>
              </a:rPr>
              <a:t>2GB to 4 GB RAM</a:t>
            </a:r>
          </a:p>
          <a:p>
            <a:pPr>
              <a:buNone/>
            </a:pPr>
            <a:r>
              <a:rPr lang="en-US" sz="1800" dirty="0" smtClean="0">
                <a:latin typeface="Times New Roman" pitchFamily="18" charset="0"/>
                <a:cs typeface="Times New Roman" pitchFamily="18" charset="0"/>
              </a:rPr>
              <a:t>Core i5 processor</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Software Requirements:-</a:t>
            </a:r>
          </a:p>
          <a:p>
            <a:pPr>
              <a:buNone/>
            </a:pPr>
            <a:r>
              <a:rPr lang="en-US" sz="1800" dirty="0" smtClean="0">
                <a:latin typeface="Times New Roman" pitchFamily="18" charset="0"/>
                <a:cs typeface="Times New Roman" pitchFamily="18" charset="0"/>
              </a:rPr>
              <a:t>Windows 7 or above operating system</a:t>
            </a:r>
          </a:p>
          <a:p>
            <a:pPr>
              <a:buNone/>
            </a:pPr>
            <a:r>
              <a:rPr lang="en-US" sz="1800" dirty="0" smtClean="0">
                <a:latin typeface="Times New Roman" pitchFamily="18" charset="0"/>
                <a:cs typeface="Times New Roman" pitchFamily="18" charset="0"/>
              </a:rPr>
              <a:t>JDK 1.8, JRE </a:t>
            </a:r>
            <a:r>
              <a:rPr lang="en-US" sz="1800" dirty="0" smtClean="0">
                <a:latin typeface="Times New Roman" pitchFamily="18" charset="0"/>
                <a:cs typeface="Times New Roman" pitchFamily="18" charset="0"/>
              </a:rPr>
              <a:t>1.8</a:t>
            </a:r>
          </a:p>
          <a:p>
            <a:pPr>
              <a:buNone/>
            </a:pPr>
            <a:r>
              <a:rPr lang="en-US" sz="1800" dirty="0" err="1" smtClean="0">
                <a:latin typeface="Times New Roman" pitchFamily="18" charset="0"/>
                <a:cs typeface="Times New Roman" pitchFamily="18" charset="0"/>
              </a:rPr>
              <a:t>Mysql</a:t>
            </a:r>
            <a:r>
              <a:rPr lang="en-US" sz="1800" dirty="0" smtClean="0">
                <a:latin typeface="Times New Roman" pitchFamily="18" charset="0"/>
                <a:cs typeface="Times New Roman" pitchFamily="18" charset="0"/>
              </a:rPr>
              <a:t> server</a:t>
            </a:r>
          </a:p>
          <a:p>
            <a:pPr>
              <a:buNone/>
            </a:pPr>
            <a:r>
              <a:rPr lang="en-US" sz="1800" dirty="0" smtClean="0">
                <a:latin typeface="Times New Roman" pitchFamily="18" charset="0"/>
                <a:cs typeface="Times New Roman" pitchFamily="18" charset="0"/>
              </a:rPr>
              <a:t>Web Browser</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4" name="Flowchart: Connector 3"/>
          <p:cNvSpPr/>
          <p:nvPr/>
        </p:nvSpPr>
        <p:spPr>
          <a:xfrm>
            <a:off x="285720" y="1714488"/>
            <a:ext cx="142876"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285720" y="3286124"/>
            <a:ext cx="142876"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57158" y="0"/>
          <a:ext cx="8072494" cy="6858001"/>
        </p:xfrm>
        <a:graphic>
          <a:graphicData uri="http://schemas.openxmlformats.org/drawingml/2006/table">
            <a:tbl>
              <a:tblPr/>
              <a:tblGrid>
                <a:gridCol w="722746"/>
                <a:gridCol w="1494093"/>
                <a:gridCol w="1712251"/>
                <a:gridCol w="4143404"/>
              </a:tblGrid>
              <a:tr h="1510432">
                <a:tc>
                  <a:txBody>
                    <a:bodyPr/>
                    <a:lstStyle/>
                    <a:p>
                      <a:pPr marL="55880" marR="49530" algn="ctr">
                        <a:spcAft>
                          <a:spcPts val="0"/>
                        </a:spcAft>
                      </a:pPr>
                      <a:r>
                        <a:rPr lang="en-US" sz="2000" b="1" dirty="0" err="1">
                          <a:latin typeface="Calibri"/>
                          <a:ea typeface="Calibri"/>
                          <a:cs typeface="Times New Roman"/>
                        </a:rPr>
                        <a:t>S.No</a:t>
                      </a:r>
                      <a:r>
                        <a:rPr lang="en-US" sz="2000" b="1" dirty="0">
                          <a:latin typeface="Calibri"/>
                          <a:ea typeface="Calibri"/>
                          <a:cs typeface="Times New Roman"/>
                        </a:rPr>
                        <a:t>.</a:t>
                      </a:r>
                      <a:endParaRPr lang="en-US" sz="20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1455" marR="205740" algn="ctr">
                        <a:lnSpc>
                          <a:spcPts val="1950"/>
                        </a:lnSpc>
                        <a:spcAft>
                          <a:spcPts val="0"/>
                        </a:spcAft>
                      </a:pPr>
                      <a:r>
                        <a:rPr lang="en-US" sz="2000" b="1" dirty="0">
                          <a:latin typeface="Calibri"/>
                          <a:ea typeface="Calibri"/>
                          <a:cs typeface="Times New Roman"/>
                        </a:rPr>
                        <a:t>MODULE</a:t>
                      </a:r>
                    </a:p>
                    <a:p>
                      <a:pPr marL="211455" marR="205740" algn="ctr">
                        <a:lnSpc>
                          <a:spcPts val="1850"/>
                        </a:lnSpc>
                        <a:spcAft>
                          <a:spcPts val="0"/>
                        </a:spcAft>
                      </a:pPr>
                      <a:r>
                        <a:rPr lang="en-US" sz="2000" b="1" dirty="0">
                          <a:latin typeface="Calibri"/>
                          <a:ea typeface="Calibri"/>
                          <a:cs typeface="Times New Roman"/>
                        </a:rPr>
                        <a:t>NAME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655" marR="156845" algn="ctr">
                        <a:lnSpc>
                          <a:spcPts val="1950"/>
                        </a:lnSpc>
                        <a:spcAft>
                          <a:spcPts val="0"/>
                        </a:spcAft>
                      </a:pPr>
                      <a:r>
                        <a:rPr lang="en-US" sz="2000" b="1" dirty="0" smtClean="0">
                          <a:latin typeface="Calibri"/>
                          <a:ea typeface="Calibri"/>
                          <a:cs typeface="Times New Roman"/>
                        </a:rPr>
                        <a:t>APPLICABLE</a:t>
                      </a:r>
                      <a:endParaRPr lang="en-US" sz="2000" dirty="0">
                        <a:latin typeface="Calibri"/>
                        <a:ea typeface="Calibri"/>
                        <a:cs typeface="Times New Roman"/>
                      </a:endParaRPr>
                    </a:p>
                    <a:p>
                      <a:pPr marL="158115" marR="156845" algn="ctr">
                        <a:lnSpc>
                          <a:spcPts val="1850"/>
                        </a:lnSpc>
                        <a:spcAft>
                          <a:spcPts val="0"/>
                        </a:spcAft>
                      </a:pPr>
                      <a:r>
                        <a:rPr lang="en-US" sz="2000" b="1" dirty="0">
                          <a:latin typeface="Calibri"/>
                          <a:ea typeface="Calibri"/>
                          <a:cs typeface="Times New Roman"/>
                        </a:rPr>
                        <a:t>ROLES</a:t>
                      </a:r>
                      <a:endParaRPr lang="en-US" sz="20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24585">
                        <a:spcAft>
                          <a:spcPts val="0"/>
                        </a:spcAft>
                      </a:pPr>
                      <a:r>
                        <a:rPr lang="en-US" sz="2400" b="1" dirty="0">
                          <a:latin typeface="Calibri"/>
                          <a:ea typeface="Calibri"/>
                          <a:cs typeface="Times New Roman"/>
                        </a:rPr>
                        <a:t>DESCRIPTION</a:t>
                      </a:r>
                      <a:endParaRPr lang="en-US" sz="24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4228">
                <a:tc>
                  <a:txBody>
                    <a:bodyPr/>
                    <a:lstStyle/>
                    <a:p>
                      <a:pPr marL="125730" marR="49530" algn="ctr">
                        <a:spcAft>
                          <a:spcPts val="0"/>
                        </a:spcAft>
                      </a:pPr>
                      <a:r>
                        <a:rPr lang="en-US" sz="1800" b="1" dirty="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spcBef>
                          <a:spcPts val="10"/>
                        </a:spcBef>
                        <a:spcAft>
                          <a:spcPts val="0"/>
                        </a:spcAft>
                      </a:pPr>
                      <a:r>
                        <a:rPr lang="en-US" sz="1800" dirty="0">
                          <a:latin typeface="Calibri"/>
                          <a:ea typeface="Calibri"/>
                          <a:cs typeface="Times New Roman"/>
                        </a:rPr>
                        <a:t>LOGIN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661670" algn="just">
                        <a:spcBef>
                          <a:spcPts val="10"/>
                        </a:spcBef>
                        <a:spcAft>
                          <a:spcPts val="0"/>
                        </a:spcAft>
                      </a:pPr>
                      <a:r>
                        <a:rPr lang="en-US" sz="1600" dirty="0" smtClean="0">
                          <a:latin typeface="Calibri"/>
                          <a:ea typeface="Calibri"/>
                          <a:cs typeface="Times New Roman"/>
                        </a:rPr>
                        <a:t>PATIENT,DOCTOR</a:t>
                      </a:r>
                      <a:r>
                        <a:rPr lang="en-US" sz="1600" spc="-305" dirty="0" smtClean="0">
                          <a:latin typeface="Calibri"/>
                          <a:ea typeface="Calibri"/>
                          <a:cs typeface="Times New Roman"/>
                        </a:rPr>
                        <a:t>,</a:t>
                      </a:r>
                    </a:p>
                    <a:p>
                      <a:pPr marL="66675" marR="661670" algn="just">
                        <a:spcBef>
                          <a:spcPts val="10"/>
                        </a:spcBef>
                        <a:spcAft>
                          <a:spcPts val="0"/>
                        </a:spcAft>
                      </a:pPr>
                      <a:r>
                        <a:rPr lang="en-US" sz="1600" dirty="0" smtClean="0">
                          <a:latin typeface="Calibri"/>
                          <a:ea typeface="Calibri"/>
                          <a:cs typeface="Times New Roman"/>
                        </a:rPr>
                        <a:t>ADMIN</a:t>
                      </a:r>
                      <a:endParaRPr lang="en-US"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56565">
                        <a:spcBef>
                          <a:spcPts val="10"/>
                        </a:spcBef>
                        <a:spcAft>
                          <a:spcPts val="0"/>
                        </a:spcAft>
                      </a:pPr>
                      <a:r>
                        <a:rPr lang="en-US" sz="1600" b="1" dirty="0" smtClean="0">
                          <a:latin typeface="Calibri"/>
                          <a:ea typeface="Calibri"/>
                          <a:cs typeface="Times New Roman"/>
                        </a:rPr>
                        <a:t>PATIENT: </a:t>
                      </a:r>
                      <a:r>
                        <a:rPr lang="en-US" sz="1600" dirty="0" smtClean="0">
                          <a:latin typeface="Calibri"/>
                          <a:ea typeface="Calibri"/>
                          <a:cs typeface="Times New Roman"/>
                        </a:rPr>
                        <a:t>Can login using unique Id and</a:t>
                      </a:r>
                      <a:r>
                        <a:rPr lang="en-US" sz="1600" spc="-305" dirty="0" smtClean="0">
                          <a:latin typeface="Calibri"/>
                          <a:ea typeface="Calibri"/>
                          <a:cs typeface="Times New Roman"/>
                        </a:rPr>
                        <a:t> </a:t>
                      </a:r>
                      <a:r>
                        <a:rPr lang="en-US" sz="1600" dirty="0" smtClean="0">
                          <a:latin typeface="Calibri"/>
                          <a:ea typeface="Calibri"/>
                          <a:cs typeface="Times New Roman"/>
                        </a:rPr>
                        <a:t>Password after this system shall show</a:t>
                      </a:r>
                      <a:r>
                        <a:rPr lang="en-US" sz="1600" spc="5" dirty="0" smtClean="0">
                          <a:latin typeface="Calibri"/>
                          <a:ea typeface="Calibri"/>
                          <a:cs typeface="Times New Roman"/>
                        </a:rPr>
                        <a:t> </a:t>
                      </a:r>
                      <a:r>
                        <a:rPr lang="en-US" sz="1600" dirty="0" smtClean="0">
                          <a:latin typeface="Calibri"/>
                          <a:ea typeface="Calibri"/>
                          <a:cs typeface="Times New Roman"/>
                        </a:rPr>
                        <a:t>his/her</a:t>
                      </a:r>
                      <a:r>
                        <a:rPr lang="en-US" sz="1600" spc="-5" dirty="0" smtClean="0">
                          <a:latin typeface="Calibri"/>
                          <a:ea typeface="Calibri"/>
                          <a:cs typeface="Times New Roman"/>
                        </a:rPr>
                        <a:t> </a:t>
                      </a:r>
                      <a:r>
                        <a:rPr lang="en-US" sz="1600" dirty="0" smtClean="0">
                          <a:latin typeface="Calibri"/>
                          <a:ea typeface="Calibri"/>
                          <a:cs typeface="Times New Roman"/>
                        </a:rPr>
                        <a:t>profile.</a:t>
                      </a:r>
                    </a:p>
                    <a:p>
                      <a:pPr marL="67945" marR="451485">
                        <a:spcAft>
                          <a:spcPts val="0"/>
                        </a:spcAft>
                      </a:pPr>
                      <a:r>
                        <a:rPr lang="en-US" sz="1600" b="1" dirty="0" smtClean="0">
                          <a:latin typeface="Calibri"/>
                          <a:ea typeface="Calibri"/>
                          <a:cs typeface="Times New Roman"/>
                        </a:rPr>
                        <a:t>DOCTOR: </a:t>
                      </a:r>
                      <a:r>
                        <a:rPr lang="en-US" sz="1600" dirty="0" smtClean="0">
                          <a:latin typeface="Calibri"/>
                          <a:ea typeface="Calibri"/>
                          <a:cs typeface="Times New Roman"/>
                        </a:rPr>
                        <a:t>Can login using unique Id and</a:t>
                      </a:r>
                      <a:r>
                        <a:rPr lang="en-US" sz="1600" spc="-310" dirty="0" smtClean="0">
                          <a:latin typeface="Calibri"/>
                          <a:ea typeface="Calibri"/>
                          <a:cs typeface="Times New Roman"/>
                        </a:rPr>
                        <a:t> </a:t>
                      </a:r>
                      <a:r>
                        <a:rPr lang="en-US" sz="1600" dirty="0" smtClean="0">
                          <a:latin typeface="Calibri"/>
                          <a:ea typeface="Calibri"/>
                          <a:cs typeface="Times New Roman"/>
                        </a:rPr>
                        <a:t>Password after this system shall show</a:t>
                      </a:r>
                      <a:r>
                        <a:rPr lang="en-US" sz="1600" spc="5" dirty="0" smtClean="0">
                          <a:latin typeface="Calibri"/>
                          <a:ea typeface="Calibri"/>
                          <a:cs typeface="Times New Roman"/>
                        </a:rPr>
                        <a:t> </a:t>
                      </a:r>
                      <a:r>
                        <a:rPr lang="en-US" sz="1600" dirty="0" smtClean="0">
                          <a:latin typeface="Calibri"/>
                          <a:ea typeface="Calibri"/>
                          <a:cs typeface="Times New Roman"/>
                        </a:rPr>
                        <a:t>his/her</a:t>
                      </a:r>
                      <a:r>
                        <a:rPr lang="en-US" sz="1600" spc="-5" dirty="0" smtClean="0">
                          <a:latin typeface="Calibri"/>
                          <a:ea typeface="Calibri"/>
                          <a:cs typeface="Times New Roman"/>
                        </a:rPr>
                        <a:t> </a:t>
                      </a:r>
                      <a:r>
                        <a:rPr lang="en-US" sz="1600" dirty="0" smtClean="0">
                          <a:latin typeface="Calibri"/>
                          <a:ea typeface="Calibri"/>
                          <a:cs typeface="Times New Roman"/>
                        </a:rPr>
                        <a:t>profile.</a:t>
                      </a:r>
                    </a:p>
                    <a:p>
                      <a:pPr marL="67945" marR="449580">
                        <a:spcAft>
                          <a:spcPts val="0"/>
                        </a:spcAft>
                      </a:pPr>
                      <a:r>
                        <a:rPr lang="en-US" sz="1600" b="1" dirty="0" smtClean="0">
                          <a:latin typeface="Calibri"/>
                          <a:ea typeface="Calibri"/>
                          <a:cs typeface="Times New Roman"/>
                        </a:rPr>
                        <a:t>ADMIN: </a:t>
                      </a:r>
                      <a:r>
                        <a:rPr lang="en-US" sz="1600" dirty="0" smtClean="0">
                          <a:latin typeface="Calibri"/>
                          <a:ea typeface="Calibri"/>
                          <a:cs typeface="Times New Roman"/>
                        </a:rPr>
                        <a:t>Can login using unique Id and</a:t>
                      </a:r>
                      <a:r>
                        <a:rPr lang="en-US" sz="1600" spc="5" dirty="0" smtClean="0">
                          <a:latin typeface="Calibri"/>
                          <a:ea typeface="Calibri"/>
                          <a:cs typeface="Times New Roman"/>
                        </a:rPr>
                        <a:t> </a:t>
                      </a:r>
                      <a:r>
                        <a:rPr lang="en-US" sz="1600" dirty="0" smtClean="0">
                          <a:latin typeface="Calibri"/>
                          <a:ea typeface="Calibri"/>
                          <a:cs typeface="Times New Roman"/>
                        </a:rPr>
                        <a:t>Password</a:t>
                      </a:r>
                      <a:r>
                        <a:rPr lang="en-US" sz="1600" spc="-20" dirty="0" smtClean="0">
                          <a:latin typeface="Calibri"/>
                          <a:ea typeface="Calibri"/>
                          <a:cs typeface="Times New Roman"/>
                        </a:rPr>
                        <a:t> </a:t>
                      </a:r>
                      <a:r>
                        <a:rPr lang="en-US" sz="1600" dirty="0" smtClean="0">
                          <a:latin typeface="Calibri"/>
                          <a:ea typeface="Calibri"/>
                          <a:cs typeface="Times New Roman"/>
                        </a:rPr>
                        <a:t>after</a:t>
                      </a:r>
                      <a:r>
                        <a:rPr lang="en-US" sz="1600" spc="-10" dirty="0" smtClean="0">
                          <a:latin typeface="Calibri"/>
                          <a:ea typeface="Calibri"/>
                          <a:cs typeface="Times New Roman"/>
                        </a:rPr>
                        <a:t> </a:t>
                      </a:r>
                      <a:r>
                        <a:rPr lang="en-US" sz="1600" dirty="0" smtClean="0">
                          <a:latin typeface="Calibri"/>
                          <a:ea typeface="Calibri"/>
                          <a:cs typeface="Times New Roman"/>
                        </a:rPr>
                        <a:t>this</a:t>
                      </a:r>
                      <a:r>
                        <a:rPr lang="en-US" sz="1600" spc="-5" dirty="0" smtClean="0">
                          <a:latin typeface="Calibri"/>
                          <a:ea typeface="Calibri"/>
                          <a:cs typeface="Times New Roman"/>
                        </a:rPr>
                        <a:t> </a:t>
                      </a:r>
                      <a:r>
                        <a:rPr lang="en-US" sz="1600" dirty="0" smtClean="0">
                          <a:latin typeface="Calibri"/>
                          <a:ea typeface="Calibri"/>
                          <a:cs typeface="Times New Roman"/>
                        </a:rPr>
                        <a:t>system</a:t>
                      </a:r>
                      <a:r>
                        <a:rPr lang="en-US" sz="1600" spc="-15" dirty="0" smtClean="0">
                          <a:latin typeface="Calibri"/>
                          <a:ea typeface="Calibri"/>
                          <a:cs typeface="Times New Roman"/>
                        </a:rPr>
                        <a:t> </a:t>
                      </a:r>
                      <a:r>
                        <a:rPr lang="en-US" sz="1600" dirty="0" smtClean="0">
                          <a:latin typeface="Calibri"/>
                          <a:ea typeface="Calibri"/>
                          <a:cs typeface="Times New Roman"/>
                        </a:rPr>
                        <a:t>shall</a:t>
                      </a:r>
                      <a:r>
                        <a:rPr lang="en-US" sz="1600" spc="-15" dirty="0" smtClean="0">
                          <a:latin typeface="Calibri"/>
                          <a:ea typeface="Calibri"/>
                          <a:cs typeface="Times New Roman"/>
                        </a:rPr>
                        <a:t> </a:t>
                      </a:r>
                      <a:r>
                        <a:rPr lang="en-US" sz="1600" dirty="0" smtClean="0">
                          <a:latin typeface="Calibri"/>
                          <a:ea typeface="Calibri"/>
                          <a:cs typeface="Times New Roman"/>
                        </a:rPr>
                        <a:t>show</a:t>
                      </a:r>
                      <a:r>
                        <a:rPr lang="en-US" sz="1600" spc="5" dirty="0" smtClean="0">
                          <a:latin typeface="Calibri"/>
                          <a:ea typeface="Calibri"/>
                          <a:cs typeface="Times New Roman"/>
                        </a:rPr>
                        <a:t> </a:t>
                      </a:r>
                      <a:r>
                        <a:rPr lang="en-US" sz="1600" dirty="0" smtClean="0">
                          <a:latin typeface="Calibri"/>
                          <a:ea typeface="Calibri"/>
                          <a:cs typeface="Times New Roman"/>
                        </a:rPr>
                        <a:t>a</a:t>
                      </a:r>
                    </a:p>
                    <a:p>
                      <a:pPr marL="67945">
                        <a:lnSpc>
                          <a:spcPts val="1605"/>
                        </a:lnSpc>
                        <a:spcAft>
                          <a:spcPts val="0"/>
                        </a:spcAft>
                      </a:pPr>
                      <a:r>
                        <a:rPr lang="en-US" sz="1600" dirty="0" smtClean="0">
                          <a:latin typeface="Calibri"/>
                          <a:ea typeface="Calibri"/>
                          <a:cs typeface="Times New Roman"/>
                        </a:rPr>
                        <a:t>profile</a:t>
                      </a:r>
                      <a:r>
                        <a:rPr lang="en-US" sz="1600" spc="-20" dirty="0" smtClean="0">
                          <a:latin typeface="Calibri"/>
                          <a:ea typeface="Calibri"/>
                          <a:cs typeface="Times New Roman"/>
                        </a:rPr>
                        <a:t> </a:t>
                      </a:r>
                      <a:r>
                        <a:rPr lang="en-US" sz="1600" dirty="0" smtClean="0">
                          <a:latin typeface="Calibri"/>
                          <a:ea typeface="Calibri"/>
                          <a:cs typeface="Times New Roman"/>
                        </a:rPr>
                        <a:t>with</a:t>
                      </a:r>
                      <a:r>
                        <a:rPr lang="en-US" sz="1600" spc="-15" dirty="0" smtClean="0">
                          <a:latin typeface="Calibri"/>
                          <a:ea typeface="Calibri"/>
                          <a:cs typeface="Times New Roman"/>
                        </a:rPr>
                        <a:t> </a:t>
                      </a:r>
                      <a:r>
                        <a:rPr lang="en-US" sz="1600" dirty="0" smtClean="0">
                          <a:latin typeface="Calibri"/>
                          <a:ea typeface="Calibri"/>
                          <a:cs typeface="Times New Roman"/>
                        </a:rPr>
                        <a:t>links</a:t>
                      </a:r>
                      <a:r>
                        <a:rPr lang="en-US" sz="1600" spc="5" dirty="0" smtClean="0">
                          <a:latin typeface="Calibri"/>
                          <a:ea typeface="Calibri"/>
                          <a:cs typeface="Times New Roman"/>
                        </a:rPr>
                        <a:t> </a:t>
                      </a:r>
                      <a:r>
                        <a:rPr lang="en-US" sz="1600" dirty="0" smtClean="0">
                          <a:latin typeface="Calibri"/>
                          <a:ea typeface="Calibri"/>
                          <a:cs typeface="Times New Roman"/>
                        </a:rPr>
                        <a:t>to</a:t>
                      </a:r>
                      <a:r>
                        <a:rPr lang="en-US" sz="1600" spc="-5" dirty="0" smtClean="0">
                          <a:latin typeface="Calibri"/>
                          <a:ea typeface="Calibri"/>
                          <a:cs typeface="Times New Roman"/>
                        </a:rPr>
                        <a:t> </a:t>
                      </a:r>
                      <a:r>
                        <a:rPr lang="en-US" sz="1600" dirty="0" smtClean="0">
                          <a:latin typeface="Calibri"/>
                          <a:ea typeface="Calibri"/>
                          <a:cs typeface="Times New Roman"/>
                        </a:rPr>
                        <a:t>maintain</a:t>
                      </a:r>
                      <a:r>
                        <a:rPr lang="en-US" sz="1600" spc="-10" dirty="0" smtClean="0">
                          <a:latin typeface="Calibri"/>
                          <a:ea typeface="Calibri"/>
                          <a:cs typeface="Times New Roman"/>
                        </a:rPr>
                        <a:t> </a:t>
                      </a:r>
                      <a:r>
                        <a:rPr lang="en-US" sz="1600" dirty="0" smtClean="0">
                          <a:latin typeface="Calibri"/>
                          <a:ea typeface="Calibri"/>
                          <a:cs typeface="Times New Roman"/>
                        </a:rPr>
                        <a:t>the</a:t>
                      </a:r>
                      <a:r>
                        <a:rPr lang="en-US" sz="1600" spc="-10" dirty="0" smtClean="0">
                          <a:latin typeface="Calibri"/>
                          <a:ea typeface="Calibri"/>
                          <a:cs typeface="Times New Roman"/>
                        </a:rPr>
                        <a:t> </a:t>
                      </a:r>
                      <a:r>
                        <a:rPr lang="en-US" sz="1600" dirty="0" smtClean="0">
                          <a:latin typeface="Calibri"/>
                          <a:ea typeface="Calibri"/>
                          <a:cs typeface="Times New Roman"/>
                        </a:rPr>
                        <a:t>website.</a:t>
                      </a:r>
                      <a:endParaRPr lang="en-US" sz="16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891">
                <a:tc>
                  <a:txBody>
                    <a:bodyPr/>
                    <a:lstStyle/>
                    <a:p>
                      <a:pPr marL="125730" marR="49530" algn="ctr">
                        <a:spcAft>
                          <a:spcPts val="0"/>
                        </a:spcAft>
                      </a:pPr>
                      <a:r>
                        <a:rPr lang="en-US" sz="1800" b="1" dirty="0">
                          <a:latin typeface="Calibri"/>
                          <a:ea typeface="Calibri"/>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705"/>
                        </a:lnSpc>
                        <a:spcAft>
                          <a:spcPts val="0"/>
                        </a:spcAft>
                      </a:pPr>
                      <a:r>
                        <a:rPr lang="en-US" sz="1800" dirty="0">
                          <a:latin typeface="Calibri"/>
                          <a:ea typeface="Calibri"/>
                          <a:cs typeface="Times New Roman"/>
                        </a:rPr>
                        <a:t>REGISTRATION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705"/>
                        </a:lnSpc>
                        <a:spcAft>
                          <a:spcPts val="0"/>
                        </a:spcAft>
                      </a:pPr>
                      <a:r>
                        <a:rPr lang="en-US" sz="2000" dirty="0">
                          <a:latin typeface="Calibri"/>
                          <a:ea typeface="Calibri"/>
                          <a:cs typeface="Times New Roman"/>
                        </a:rPr>
                        <a:t>PATIENT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97815">
                        <a:spcAft>
                          <a:spcPts val="0"/>
                        </a:spcAft>
                      </a:pPr>
                      <a:r>
                        <a:rPr lang="en-US" sz="1600" b="1" dirty="0" smtClean="0">
                          <a:latin typeface="Calibri"/>
                          <a:ea typeface="Calibri"/>
                          <a:cs typeface="Times New Roman"/>
                        </a:rPr>
                        <a:t>PATIENT: </a:t>
                      </a:r>
                      <a:r>
                        <a:rPr lang="en-US" sz="1600" dirty="0" smtClean="0">
                          <a:latin typeface="Calibri"/>
                          <a:ea typeface="Calibri"/>
                          <a:cs typeface="Times New Roman"/>
                        </a:rPr>
                        <a:t>Can Register by filling all the</a:t>
                      </a:r>
                      <a:r>
                        <a:rPr lang="en-US" sz="1600" spc="5" dirty="0" smtClean="0">
                          <a:latin typeface="Calibri"/>
                          <a:ea typeface="Calibri"/>
                          <a:cs typeface="Times New Roman"/>
                        </a:rPr>
                        <a:t> </a:t>
                      </a:r>
                      <a:r>
                        <a:rPr lang="en-US" sz="1600" dirty="0" smtClean="0">
                          <a:latin typeface="Calibri"/>
                          <a:ea typeface="Calibri"/>
                          <a:cs typeface="Times New Roman"/>
                        </a:rPr>
                        <a:t>required details, after this the system will</a:t>
                      </a:r>
                      <a:r>
                        <a:rPr lang="en-US" sz="1600" spc="-305" dirty="0" smtClean="0">
                          <a:latin typeface="Calibri"/>
                          <a:ea typeface="Calibri"/>
                          <a:cs typeface="Times New Roman"/>
                        </a:rPr>
                        <a:t> </a:t>
                      </a:r>
                      <a:r>
                        <a:rPr lang="en-US" sz="1600" dirty="0" smtClean="0">
                          <a:latin typeface="Calibri"/>
                          <a:ea typeface="Calibri"/>
                          <a:cs typeface="Times New Roman"/>
                        </a:rPr>
                        <a:t>verify</a:t>
                      </a:r>
                      <a:r>
                        <a:rPr lang="en-US" sz="1600" spc="-10" dirty="0" smtClean="0">
                          <a:latin typeface="Calibri"/>
                          <a:ea typeface="Calibri"/>
                          <a:cs typeface="Times New Roman"/>
                        </a:rPr>
                        <a:t> </a:t>
                      </a:r>
                      <a:r>
                        <a:rPr lang="en-US" sz="1600" dirty="0" smtClean="0">
                          <a:latin typeface="Calibri"/>
                          <a:ea typeface="Calibri"/>
                          <a:cs typeface="Times New Roman"/>
                        </a:rPr>
                        <a:t>the</a:t>
                      </a:r>
                      <a:r>
                        <a:rPr lang="en-US" sz="1600" spc="-10" dirty="0" smtClean="0">
                          <a:latin typeface="Calibri"/>
                          <a:ea typeface="Calibri"/>
                          <a:cs typeface="Times New Roman"/>
                        </a:rPr>
                        <a:t> </a:t>
                      </a:r>
                      <a:r>
                        <a:rPr lang="en-US" sz="1600" dirty="0" smtClean="0">
                          <a:latin typeface="Calibri"/>
                          <a:ea typeface="Calibri"/>
                          <a:cs typeface="Times New Roman"/>
                        </a:rPr>
                        <a:t>details</a:t>
                      </a:r>
                      <a:r>
                        <a:rPr lang="en-US" sz="1600" spc="-5" dirty="0" smtClean="0">
                          <a:latin typeface="Calibri"/>
                          <a:ea typeface="Calibri"/>
                          <a:cs typeface="Times New Roman"/>
                        </a:rPr>
                        <a:t> </a:t>
                      </a:r>
                      <a:r>
                        <a:rPr lang="en-US" sz="1600" dirty="0" smtClean="0">
                          <a:latin typeface="Calibri"/>
                          <a:ea typeface="Calibri"/>
                          <a:cs typeface="Times New Roman"/>
                        </a:rPr>
                        <a:t>and</a:t>
                      </a:r>
                      <a:r>
                        <a:rPr lang="en-US" sz="1600" spc="-5" dirty="0" smtClean="0">
                          <a:latin typeface="Calibri"/>
                          <a:ea typeface="Calibri"/>
                          <a:cs typeface="Times New Roman"/>
                        </a:rPr>
                        <a:t> </a:t>
                      </a:r>
                      <a:r>
                        <a:rPr lang="en-US" sz="1600" dirty="0" smtClean="0">
                          <a:latin typeface="Calibri"/>
                          <a:ea typeface="Calibri"/>
                          <a:cs typeface="Times New Roman"/>
                        </a:rPr>
                        <a:t>check</a:t>
                      </a:r>
                      <a:r>
                        <a:rPr lang="en-US" sz="1600" spc="-10" dirty="0" smtClean="0">
                          <a:latin typeface="Calibri"/>
                          <a:ea typeface="Calibri"/>
                          <a:cs typeface="Times New Roman"/>
                        </a:rPr>
                        <a:t> </a:t>
                      </a:r>
                      <a:r>
                        <a:rPr lang="en-US" sz="1600" dirty="0" smtClean="0">
                          <a:latin typeface="Calibri"/>
                          <a:ea typeface="Calibri"/>
                          <a:cs typeface="Times New Roman"/>
                        </a:rPr>
                        <a:t>if</a:t>
                      </a:r>
                      <a:r>
                        <a:rPr lang="en-US" sz="1600" spc="-5" dirty="0" smtClean="0">
                          <a:latin typeface="Calibri"/>
                          <a:ea typeface="Calibri"/>
                          <a:cs typeface="Times New Roman"/>
                        </a:rPr>
                        <a:t> </a:t>
                      </a:r>
                      <a:r>
                        <a:rPr lang="en-US" sz="1600" dirty="0" smtClean="0">
                          <a:latin typeface="Calibri"/>
                          <a:ea typeface="Calibri"/>
                          <a:cs typeface="Times New Roman"/>
                        </a:rPr>
                        <a:t>already</a:t>
                      </a:r>
                    </a:p>
                    <a:p>
                      <a:pPr marL="67945">
                        <a:lnSpc>
                          <a:spcPts val="1605"/>
                        </a:lnSpc>
                        <a:spcBef>
                          <a:spcPts val="5"/>
                        </a:spcBef>
                        <a:spcAft>
                          <a:spcPts val="0"/>
                        </a:spcAft>
                      </a:pPr>
                      <a:r>
                        <a:rPr lang="en-US" sz="1600" dirty="0" smtClean="0">
                          <a:latin typeface="Calibri"/>
                          <a:ea typeface="Calibri"/>
                          <a:cs typeface="Times New Roman"/>
                        </a:rPr>
                        <a:t>registered</a:t>
                      </a:r>
                      <a:r>
                        <a:rPr lang="en-US" sz="1600" spc="-20" dirty="0" smtClean="0">
                          <a:latin typeface="Calibri"/>
                          <a:ea typeface="Calibri"/>
                          <a:cs typeface="Times New Roman"/>
                        </a:rPr>
                        <a:t> </a:t>
                      </a:r>
                      <a:r>
                        <a:rPr lang="en-US" sz="1600" dirty="0">
                          <a:latin typeface="Calibri"/>
                          <a:ea typeface="Calibri"/>
                          <a:cs typeface="Times New Roman"/>
                        </a:rPr>
                        <a:t>or</a:t>
                      </a:r>
                      <a:r>
                        <a:rPr lang="en-US" sz="1600" spc="-10" dirty="0">
                          <a:latin typeface="Calibri"/>
                          <a:ea typeface="Calibri"/>
                          <a:cs typeface="Times New Roman"/>
                        </a:rPr>
                        <a:t> </a:t>
                      </a:r>
                      <a:r>
                        <a:rPr lang="en-US" sz="1600" dirty="0">
                          <a:latin typeface="Calibri"/>
                          <a:ea typeface="Calibri"/>
                          <a:cs typeface="Times New Roman"/>
                        </a:rPr>
                        <a:t>not.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6891">
                <a:tc>
                  <a:txBody>
                    <a:bodyPr/>
                    <a:lstStyle/>
                    <a:p>
                      <a:pPr marL="125730" marR="49530" algn="ctr">
                        <a:spcAft>
                          <a:spcPts val="0"/>
                        </a:spcAft>
                      </a:pPr>
                      <a:r>
                        <a:rPr lang="en-US" sz="1800" b="1" dirty="0">
                          <a:latin typeface="Calibri"/>
                          <a:ea typeface="Calibri"/>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705"/>
                        </a:lnSpc>
                        <a:spcAft>
                          <a:spcPts val="0"/>
                        </a:spcAft>
                      </a:pPr>
                      <a:r>
                        <a:rPr lang="en-US" sz="1800" dirty="0">
                          <a:latin typeface="Calibri"/>
                          <a:ea typeface="Calibri"/>
                          <a:cs typeface="Times New Roman"/>
                        </a:rPr>
                        <a:t>MAKE</a:t>
                      </a:r>
                      <a:r>
                        <a:rPr lang="en-US" sz="1800" spc="-15" dirty="0">
                          <a:latin typeface="Calibri"/>
                          <a:ea typeface="Calibri"/>
                          <a:cs typeface="Times New Roman"/>
                        </a:rPr>
                        <a:t> </a:t>
                      </a:r>
                      <a:r>
                        <a:rPr lang="en-US" sz="1800" dirty="0">
                          <a:latin typeface="Calibri"/>
                          <a:ea typeface="Calibri"/>
                          <a:cs typeface="Times New Roman"/>
                        </a:rPr>
                        <a:t>APPT.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705"/>
                        </a:lnSpc>
                        <a:spcAft>
                          <a:spcPts val="0"/>
                        </a:spcAft>
                      </a:pPr>
                      <a:r>
                        <a:rPr lang="en-US" sz="1800" dirty="0">
                          <a:latin typeface="Calibri"/>
                          <a:ea typeface="Calibri"/>
                          <a:cs typeface="Times New Roman"/>
                        </a:rPr>
                        <a:t>PATIENT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spcAft>
                          <a:spcPts val="0"/>
                        </a:spcAft>
                      </a:pPr>
                      <a:r>
                        <a:rPr lang="en-US" sz="1400" b="1" dirty="0">
                          <a:latin typeface="Calibri"/>
                          <a:ea typeface="Calibri"/>
                          <a:cs typeface="Times New Roman"/>
                        </a:rPr>
                        <a:t>PATIENT:</a:t>
                      </a:r>
                      <a:r>
                        <a:rPr lang="en-US" sz="1400" b="1" spc="-20" dirty="0">
                          <a:latin typeface="Calibri"/>
                          <a:ea typeface="Calibri"/>
                          <a:cs typeface="Times New Roman"/>
                        </a:rPr>
                        <a:t> </a:t>
                      </a:r>
                      <a:r>
                        <a:rPr lang="en-US" sz="1400" dirty="0">
                          <a:latin typeface="Calibri"/>
                          <a:ea typeface="Calibri"/>
                          <a:cs typeface="Times New Roman"/>
                        </a:rPr>
                        <a:t>Can</a:t>
                      </a:r>
                      <a:r>
                        <a:rPr lang="en-US" sz="1400" spc="-20" dirty="0">
                          <a:latin typeface="Calibri"/>
                          <a:ea typeface="Calibri"/>
                          <a:cs typeface="Times New Roman"/>
                        </a:rPr>
                        <a:t> </a:t>
                      </a:r>
                      <a:r>
                        <a:rPr lang="en-US" sz="1400" dirty="0">
                          <a:latin typeface="Calibri"/>
                          <a:ea typeface="Calibri"/>
                          <a:cs typeface="Times New Roman"/>
                        </a:rPr>
                        <a:t>Select</a:t>
                      </a:r>
                      <a:r>
                        <a:rPr lang="en-US" sz="1400" spc="-10" dirty="0">
                          <a:latin typeface="Calibri"/>
                          <a:ea typeface="Calibri"/>
                          <a:cs typeface="Times New Roman"/>
                        </a:rPr>
                        <a:t> </a:t>
                      </a:r>
                      <a:r>
                        <a:rPr lang="en-US" sz="1400" dirty="0">
                          <a:latin typeface="Calibri"/>
                          <a:ea typeface="Calibri"/>
                          <a:cs typeface="Times New Roman"/>
                        </a:rPr>
                        <a:t>doctor,</a:t>
                      </a:r>
                      <a:r>
                        <a:rPr lang="en-US" sz="1400" spc="-15" dirty="0">
                          <a:latin typeface="Calibri"/>
                          <a:ea typeface="Calibri"/>
                          <a:cs typeface="Times New Roman"/>
                        </a:rPr>
                        <a:t> </a:t>
                      </a:r>
                      <a:r>
                        <a:rPr lang="en-US" sz="1400" dirty="0">
                          <a:latin typeface="Calibri"/>
                          <a:ea typeface="Calibri"/>
                          <a:cs typeface="Times New Roman"/>
                        </a:rPr>
                        <a:t>date</a:t>
                      </a:r>
                      <a:r>
                        <a:rPr lang="en-US" sz="1400" spc="-25" dirty="0">
                          <a:latin typeface="Calibri"/>
                          <a:ea typeface="Calibri"/>
                          <a:cs typeface="Times New Roman"/>
                        </a:rPr>
                        <a:t> </a:t>
                      </a:r>
                      <a:r>
                        <a:rPr lang="en-US" sz="1400" dirty="0">
                          <a:latin typeface="Calibri"/>
                          <a:ea typeface="Calibri"/>
                          <a:cs typeface="Times New Roman"/>
                        </a:rPr>
                        <a:t>time</a:t>
                      </a:r>
                      <a:r>
                        <a:rPr lang="en-US" sz="1400" spc="-15" dirty="0">
                          <a:latin typeface="Calibri"/>
                          <a:ea typeface="Calibri"/>
                          <a:cs typeface="Times New Roman"/>
                        </a:rPr>
                        <a:t> </a:t>
                      </a:r>
                      <a:r>
                        <a:rPr lang="en-US" sz="1400" dirty="0">
                          <a:latin typeface="Calibri"/>
                          <a:ea typeface="Calibri"/>
                          <a:cs typeface="Times New Roman"/>
                        </a:rPr>
                        <a:t>and</a:t>
                      </a:r>
                      <a:r>
                        <a:rPr lang="en-US" sz="1400" spc="-300" dirty="0">
                          <a:latin typeface="Calibri"/>
                          <a:ea typeface="Calibri"/>
                          <a:cs typeface="Times New Roman"/>
                        </a:rPr>
                        <a:t> </a:t>
                      </a:r>
                      <a:r>
                        <a:rPr lang="en-US" sz="1400" dirty="0">
                          <a:latin typeface="Calibri"/>
                          <a:ea typeface="Calibri"/>
                          <a:cs typeface="Times New Roman"/>
                        </a:rPr>
                        <a:t>make an appointment request after this</a:t>
                      </a:r>
                      <a:r>
                        <a:rPr lang="en-US" sz="1400" spc="5" dirty="0">
                          <a:latin typeface="Calibri"/>
                          <a:ea typeface="Calibri"/>
                          <a:cs typeface="Times New Roman"/>
                        </a:rPr>
                        <a:t> </a:t>
                      </a:r>
                      <a:r>
                        <a:rPr lang="en-US" sz="1400" dirty="0">
                          <a:latin typeface="Calibri"/>
                          <a:ea typeface="Calibri"/>
                          <a:cs typeface="Times New Roman"/>
                        </a:rPr>
                        <a:t>system</a:t>
                      </a:r>
                      <a:r>
                        <a:rPr lang="en-US" sz="1400" spc="-20" dirty="0">
                          <a:latin typeface="Calibri"/>
                          <a:ea typeface="Calibri"/>
                          <a:cs typeface="Times New Roman"/>
                        </a:rPr>
                        <a:t> </a:t>
                      </a:r>
                      <a:r>
                        <a:rPr lang="en-US" sz="1400" dirty="0">
                          <a:latin typeface="Calibri"/>
                          <a:ea typeface="Calibri"/>
                          <a:cs typeface="Times New Roman"/>
                        </a:rPr>
                        <a:t>shall</a:t>
                      </a:r>
                      <a:r>
                        <a:rPr lang="en-US" sz="1400" spc="-15" dirty="0">
                          <a:latin typeface="Calibri"/>
                          <a:ea typeface="Calibri"/>
                          <a:cs typeface="Times New Roman"/>
                        </a:rPr>
                        <a:t> </a:t>
                      </a:r>
                      <a:r>
                        <a:rPr lang="en-US" sz="1400" dirty="0">
                          <a:latin typeface="Calibri"/>
                          <a:ea typeface="Calibri"/>
                          <a:cs typeface="Times New Roman"/>
                        </a:rPr>
                        <a:t>show</a:t>
                      </a:r>
                      <a:r>
                        <a:rPr lang="en-US" sz="1400" spc="-5" dirty="0">
                          <a:latin typeface="Calibri"/>
                          <a:ea typeface="Calibri"/>
                          <a:cs typeface="Times New Roman"/>
                        </a:rPr>
                        <a:t> </a:t>
                      </a:r>
                      <a:r>
                        <a:rPr lang="en-US" sz="1400" dirty="0">
                          <a:latin typeface="Calibri"/>
                          <a:ea typeface="Calibri"/>
                          <a:cs typeface="Times New Roman"/>
                        </a:rPr>
                        <a:t>a</a:t>
                      </a:r>
                      <a:r>
                        <a:rPr lang="en-US" sz="1400" spc="-15" dirty="0">
                          <a:latin typeface="Calibri"/>
                          <a:ea typeface="Calibri"/>
                          <a:cs typeface="Times New Roman"/>
                        </a:rPr>
                        <a:t> </a:t>
                      </a:r>
                      <a:r>
                        <a:rPr lang="en-US" sz="1400" dirty="0">
                          <a:latin typeface="Calibri"/>
                          <a:ea typeface="Calibri"/>
                          <a:cs typeface="Times New Roman"/>
                        </a:rPr>
                        <a:t>confirmation</a:t>
                      </a:r>
                      <a:r>
                        <a:rPr lang="en-US" sz="1400" spc="-10" dirty="0">
                          <a:latin typeface="Calibri"/>
                          <a:ea typeface="Calibri"/>
                          <a:cs typeface="Times New Roman"/>
                        </a:rPr>
                        <a:t> </a:t>
                      </a:r>
                      <a:r>
                        <a:rPr lang="en-US" sz="1400" dirty="0">
                          <a:latin typeface="Calibri"/>
                          <a:ea typeface="Calibri"/>
                          <a:cs typeface="Times New Roman"/>
                        </a:rPr>
                        <a:t>for</a:t>
                      </a:r>
                    </a:p>
                    <a:p>
                      <a:pPr marL="67945">
                        <a:lnSpc>
                          <a:spcPts val="1615"/>
                        </a:lnSpc>
                        <a:spcAft>
                          <a:spcPts val="0"/>
                        </a:spcAft>
                      </a:pPr>
                      <a:r>
                        <a:rPr lang="en-US" sz="1400" dirty="0">
                          <a:latin typeface="Calibri"/>
                          <a:ea typeface="Calibri"/>
                          <a:cs typeface="Times New Roman"/>
                        </a:rPr>
                        <a:t>appointment</a:t>
                      </a:r>
                      <a:r>
                        <a:rPr lang="en-US" sz="1400" spc="-25" dirty="0">
                          <a:latin typeface="Calibri"/>
                          <a:ea typeface="Calibri"/>
                          <a:cs typeface="Times New Roman"/>
                        </a:rPr>
                        <a:t> </a:t>
                      </a:r>
                      <a:r>
                        <a:rPr lang="en-US" sz="1400" dirty="0">
                          <a:latin typeface="Calibri"/>
                          <a:ea typeface="Calibri"/>
                          <a:cs typeface="Times New Roman"/>
                        </a:rPr>
                        <a:t>request</a:t>
                      </a:r>
                      <a:r>
                        <a:rPr lang="en-US" sz="900" dirty="0">
                          <a:latin typeface="Calibri"/>
                          <a:ea typeface="Calibri"/>
                          <a:cs typeface="Times New Roman"/>
                        </a:rPr>
                        <a:t>.</a:t>
                      </a:r>
                      <a:endParaRPr lang="en-US" sz="700" dirty="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5559">
                <a:tc>
                  <a:txBody>
                    <a:bodyPr/>
                    <a:lstStyle/>
                    <a:p>
                      <a:pPr marL="125730" marR="49530" algn="ctr">
                        <a:spcAft>
                          <a:spcPts val="0"/>
                        </a:spcAft>
                      </a:pPr>
                      <a:r>
                        <a:rPr lang="en-US" sz="1800" b="1" dirty="0">
                          <a:latin typeface="Calibri"/>
                          <a:ea typeface="Calibri"/>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705"/>
                        </a:lnSpc>
                        <a:spcAft>
                          <a:spcPts val="0"/>
                        </a:spcAft>
                      </a:pPr>
                      <a:r>
                        <a:rPr lang="en-US" sz="1800" dirty="0" smtClean="0">
                          <a:latin typeface="Calibri"/>
                          <a:ea typeface="Calibri"/>
                          <a:cs typeface="Times New Roman"/>
                        </a:rPr>
                        <a:t>CANCL</a:t>
                      </a:r>
                      <a:r>
                        <a:rPr lang="en-US" sz="1800" spc="-15" dirty="0" smtClean="0">
                          <a:latin typeface="Calibri"/>
                          <a:ea typeface="Calibri"/>
                          <a:cs typeface="Times New Roman"/>
                        </a:rPr>
                        <a:t>E </a:t>
                      </a:r>
                      <a:r>
                        <a:rPr lang="en-US" sz="1800" dirty="0" smtClean="0">
                          <a:latin typeface="Calibri"/>
                          <a:ea typeface="Calibri"/>
                          <a:cs typeface="Times New Roman"/>
                        </a:rPr>
                        <a:t>APPT</a:t>
                      </a:r>
                      <a:r>
                        <a:rPr lang="en-US" sz="1800" dirty="0">
                          <a:latin typeface="Calibri"/>
                          <a:ea typeface="Calibri"/>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650875">
                        <a:spcAft>
                          <a:spcPts val="0"/>
                        </a:spcAft>
                      </a:pPr>
                      <a:r>
                        <a:rPr lang="en-US" sz="1800" spc="-305" dirty="0" smtClean="0">
                          <a:latin typeface="Calibri"/>
                          <a:ea typeface="Calibri"/>
                          <a:cs typeface="Times New Roman"/>
                        </a:rPr>
                        <a:t>P</a:t>
                      </a:r>
                      <a:r>
                        <a:rPr lang="en-US" sz="1800" dirty="0" smtClean="0">
                          <a:latin typeface="Calibri"/>
                          <a:ea typeface="Calibri"/>
                          <a:cs typeface="Times New Roman"/>
                        </a:rPr>
                        <a:t>ATIENT,</a:t>
                      </a:r>
                    </a:p>
                    <a:p>
                      <a:pPr marL="66675" marR="650875">
                        <a:spcAft>
                          <a:spcPts val="0"/>
                        </a:spcAft>
                      </a:pPr>
                      <a:r>
                        <a:rPr lang="en-US" sz="1800" dirty="0" smtClean="0">
                          <a:latin typeface="Calibri"/>
                          <a:ea typeface="Calibri"/>
                          <a:cs typeface="Times New Roman"/>
                        </a:rPr>
                        <a:t>DOCTOR</a:t>
                      </a:r>
                      <a:r>
                        <a:rPr lang="en-US" sz="1800" spc="-305" dirty="0" smtClean="0">
                          <a:latin typeface="Calibri"/>
                          <a:ea typeface="Calibri"/>
                          <a:cs typeface="Times New Roman"/>
                        </a:rPr>
                        <a:t> </a:t>
                      </a:r>
                      <a:r>
                        <a:rPr lang="en-US" sz="900" spc="-305" dirty="0" smtClean="0">
                          <a:latin typeface="Calibri"/>
                          <a:ea typeface="Calibri"/>
                          <a:cs typeface="Times New Roman"/>
                        </a:rPr>
                        <a:t>,</a:t>
                      </a:r>
                      <a:r>
                        <a:rPr lang="en-US" sz="900" spc="-305" baseline="0" dirty="0" smtClean="0">
                          <a:latin typeface="Calibri"/>
                          <a:ea typeface="Calibri"/>
                          <a:cs typeface="Times New Roman"/>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77470">
                        <a:spcAft>
                          <a:spcPts val="0"/>
                        </a:spcAft>
                      </a:pPr>
                      <a:r>
                        <a:rPr lang="en-US" sz="1400" b="1" dirty="0">
                          <a:latin typeface="Calibri"/>
                          <a:ea typeface="Calibri"/>
                          <a:cs typeface="Times New Roman"/>
                        </a:rPr>
                        <a:t>PATIENT</a:t>
                      </a:r>
                      <a:r>
                        <a:rPr lang="en-US" sz="1400" b="1" spc="5" dirty="0">
                          <a:latin typeface="Calibri"/>
                          <a:ea typeface="Calibri"/>
                          <a:cs typeface="Times New Roman"/>
                        </a:rPr>
                        <a:t> </a:t>
                      </a:r>
                      <a:r>
                        <a:rPr lang="en-US" sz="1400" b="1" dirty="0">
                          <a:latin typeface="Calibri"/>
                          <a:ea typeface="Calibri"/>
                          <a:cs typeface="Times New Roman"/>
                        </a:rPr>
                        <a:t>: </a:t>
                      </a:r>
                      <a:r>
                        <a:rPr lang="en-US" sz="1400" dirty="0">
                          <a:latin typeface="Calibri"/>
                          <a:ea typeface="Calibri"/>
                          <a:cs typeface="Times New Roman"/>
                        </a:rPr>
                        <a:t>Can Cancel</a:t>
                      </a:r>
                      <a:r>
                        <a:rPr lang="en-US" sz="1400" spc="5" dirty="0">
                          <a:latin typeface="Calibri"/>
                          <a:ea typeface="Calibri"/>
                          <a:cs typeface="Times New Roman"/>
                        </a:rPr>
                        <a:t> </a:t>
                      </a:r>
                      <a:r>
                        <a:rPr lang="en-US" sz="1400" dirty="0">
                          <a:latin typeface="Calibri"/>
                          <a:ea typeface="Calibri"/>
                          <a:cs typeface="Times New Roman"/>
                        </a:rPr>
                        <a:t>appointment</a:t>
                      </a:r>
                      <a:r>
                        <a:rPr lang="en-US" sz="1400" spc="15" dirty="0">
                          <a:latin typeface="Calibri"/>
                          <a:ea typeface="Calibri"/>
                          <a:cs typeface="Times New Roman"/>
                        </a:rPr>
                        <a:t> </a:t>
                      </a:r>
                      <a:r>
                        <a:rPr lang="en-US" sz="1400" dirty="0">
                          <a:latin typeface="Calibri"/>
                          <a:ea typeface="Calibri"/>
                          <a:cs typeface="Times New Roman"/>
                        </a:rPr>
                        <a:t>if</a:t>
                      </a:r>
                      <a:r>
                        <a:rPr lang="en-US" sz="1400" spc="5" dirty="0">
                          <a:latin typeface="Calibri"/>
                          <a:ea typeface="Calibri"/>
                          <a:cs typeface="Times New Roman"/>
                        </a:rPr>
                        <a:t> </a:t>
                      </a:r>
                      <a:r>
                        <a:rPr lang="en-US" sz="1400" dirty="0">
                          <a:latin typeface="Calibri"/>
                          <a:ea typeface="Calibri"/>
                          <a:cs typeface="Times New Roman"/>
                        </a:rPr>
                        <a:t>want</a:t>
                      </a:r>
                      <a:r>
                        <a:rPr lang="en-US" sz="1400" spc="5" dirty="0">
                          <a:latin typeface="Calibri"/>
                          <a:ea typeface="Calibri"/>
                          <a:cs typeface="Times New Roman"/>
                        </a:rPr>
                        <a:t> </a:t>
                      </a:r>
                      <a:r>
                        <a:rPr lang="en-US" sz="1400" dirty="0">
                          <a:latin typeface="Calibri"/>
                          <a:ea typeface="Calibri"/>
                          <a:cs typeface="Times New Roman"/>
                        </a:rPr>
                        <a:t>to by just one click after this system shall ask</a:t>
                      </a:r>
                      <a:r>
                        <a:rPr lang="en-US" sz="1400" spc="-305" dirty="0">
                          <a:latin typeface="Calibri"/>
                          <a:ea typeface="Calibri"/>
                          <a:cs typeface="Times New Roman"/>
                        </a:rPr>
                        <a:t> </a:t>
                      </a:r>
                      <a:r>
                        <a:rPr lang="en-US" sz="1400" dirty="0">
                          <a:latin typeface="Calibri"/>
                          <a:ea typeface="Calibri"/>
                          <a:cs typeface="Times New Roman"/>
                        </a:rPr>
                        <a:t>for</a:t>
                      </a:r>
                      <a:r>
                        <a:rPr lang="en-US" sz="1400" spc="-5" dirty="0">
                          <a:latin typeface="Calibri"/>
                          <a:ea typeface="Calibri"/>
                          <a:cs typeface="Times New Roman"/>
                        </a:rPr>
                        <a:t> </a:t>
                      </a:r>
                      <a:r>
                        <a:rPr lang="en-US" sz="1400" dirty="0">
                          <a:latin typeface="Calibri"/>
                          <a:ea typeface="Calibri"/>
                          <a:cs typeface="Times New Roman"/>
                        </a:rPr>
                        <a:t>re-schedule</a:t>
                      </a:r>
                      <a:r>
                        <a:rPr lang="en-US" sz="1400" spc="-10" dirty="0">
                          <a:latin typeface="Calibri"/>
                          <a:ea typeface="Calibri"/>
                          <a:cs typeface="Times New Roman"/>
                        </a:rPr>
                        <a:t> </a:t>
                      </a:r>
                      <a:r>
                        <a:rPr lang="en-US" sz="1400" dirty="0">
                          <a:latin typeface="Calibri"/>
                          <a:ea typeface="Calibri"/>
                          <a:cs typeface="Times New Roman"/>
                        </a:rPr>
                        <a:t>or</a:t>
                      </a:r>
                      <a:r>
                        <a:rPr lang="en-US" sz="1400" spc="-5" dirty="0">
                          <a:latin typeface="Calibri"/>
                          <a:ea typeface="Calibri"/>
                          <a:cs typeface="Times New Roman"/>
                        </a:rPr>
                        <a:t> </a:t>
                      </a:r>
                      <a:r>
                        <a:rPr lang="en-US" sz="1400" dirty="0">
                          <a:latin typeface="Calibri"/>
                          <a:ea typeface="Calibri"/>
                          <a:cs typeface="Times New Roman"/>
                        </a:rPr>
                        <a:t>refund</a:t>
                      </a:r>
                      <a:r>
                        <a:rPr lang="en-US" sz="1400" spc="-20" dirty="0">
                          <a:latin typeface="Calibri"/>
                          <a:ea typeface="Calibri"/>
                          <a:cs typeface="Times New Roman"/>
                        </a:rPr>
                        <a:t> </a:t>
                      </a:r>
                      <a:r>
                        <a:rPr lang="en-US" sz="1400" dirty="0">
                          <a:latin typeface="Calibri"/>
                          <a:ea typeface="Calibri"/>
                          <a:cs typeface="Times New Roman"/>
                        </a:rPr>
                        <a:t>of payment.</a:t>
                      </a:r>
                    </a:p>
                    <a:p>
                      <a:pPr marL="67945" marR="217170">
                        <a:spcAft>
                          <a:spcPts val="0"/>
                        </a:spcAft>
                      </a:pPr>
                      <a:r>
                        <a:rPr lang="en-US" sz="1400" b="1" dirty="0">
                          <a:latin typeface="Calibri"/>
                          <a:ea typeface="Calibri"/>
                          <a:cs typeface="Times New Roman"/>
                        </a:rPr>
                        <a:t>DOCTOR : </a:t>
                      </a:r>
                      <a:r>
                        <a:rPr lang="en-US" sz="1400" dirty="0">
                          <a:latin typeface="Calibri"/>
                          <a:ea typeface="Calibri"/>
                          <a:cs typeface="Times New Roman"/>
                        </a:rPr>
                        <a:t>Can Cancel appointment if want</a:t>
                      </a:r>
                      <a:r>
                        <a:rPr lang="en-US" sz="1400" spc="-305" dirty="0">
                          <a:latin typeface="Calibri"/>
                          <a:ea typeface="Calibri"/>
                          <a:cs typeface="Times New Roman"/>
                        </a:rPr>
                        <a:t> </a:t>
                      </a:r>
                      <a:r>
                        <a:rPr lang="en-US" sz="1400" dirty="0">
                          <a:latin typeface="Calibri"/>
                          <a:ea typeface="Calibri"/>
                          <a:cs typeface="Times New Roman"/>
                        </a:rPr>
                        <a:t>to</a:t>
                      </a:r>
                      <a:r>
                        <a:rPr lang="en-US" sz="1400" spc="-5" dirty="0">
                          <a:latin typeface="Calibri"/>
                          <a:ea typeface="Calibri"/>
                          <a:cs typeface="Times New Roman"/>
                        </a:rPr>
                        <a:t> </a:t>
                      </a:r>
                      <a:r>
                        <a:rPr lang="en-US" sz="1400" dirty="0">
                          <a:latin typeface="Calibri"/>
                          <a:ea typeface="Calibri"/>
                          <a:cs typeface="Times New Roman"/>
                        </a:rPr>
                        <a:t>by</a:t>
                      </a:r>
                      <a:r>
                        <a:rPr lang="en-US" sz="1400" spc="-10" dirty="0">
                          <a:latin typeface="Calibri"/>
                          <a:ea typeface="Calibri"/>
                          <a:cs typeface="Times New Roman"/>
                        </a:rPr>
                        <a:t> </a:t>
                      </a:r>
                      <a:r>
                        <a:rPr lang="en-US" sz="1400" dirty="0">
                          <a:latin typeface="Calibri"/>
                          <a:ea typeface="Calibri"/>
                          <a:cs typeface="Times New Roman"/>
                        </a:rPr>
                        <a:t>just</a:t>
                      </a:r>
                      <a:r>
                        <a:rPr lang="en-US" sz="1400" spc="-10" dirty="0">
                          <a:latin typeface="Calibri"/>
                          <a:ea typeface="Calibri"/>
                          <a:cs typeface="Times New Roman"/>
                        </a:rPr>
                        <a:t> </a:t>
                      </a:r>
                      <a:r>
                        <a:rPr lang="en-US" sz="1400" dirty="0">
                          <a:latin typeface="Calibri"/>
                          <a:ea typeface="Calibri"/>
                          <a:cs typeface="Times New Roman"/>
                        </a:rPr>
                        <a:t>one</a:t>
                      </a:r>
                      <a:r>
                        <a:rPr lang="en-US" sz="1400" spc="-10" dirty="0">
                          <a:latin typeface="Calibri"/>
                          <a:ea typeface="Calibri"/>
                          <a:cs typeface="Times New Roman"/>
                        </a:rPr>
                        <a:t> </a:t>
                      </a:r>
                      <a:r>
                        <a:rPr lang="en-US" sz="1400" dirty="0">
                          <a:latin typeface="Calibri"/>
                          <a:ea typeface="Calibri"/>
                          <a:cs typeface="Times New Roman"/>
                        </a:rPr>
                        <a:t>click</a:t>
                      </a:r>
                      <a:r>
                        <a:rPr lang="en-US" sz="1400" spc="-5" dirty="0">
                          <a:latin typeface="Calibri"/>
                          <a:ea typeface="Calibri"/>
                          <a:cs typeface="Times New Roman"/>
                        </a:rPr>
                        <a:t> </a:t>
                      </a:r>
                      <a:r>
                        <a:rPr lang="en-US" sz="1400" dirty="0">
                          <a:latin typeface="Calibri"/>
                          <a:ea typeface="Calibri"/>
                          <a:cs typeface="Times New Roman"/>
                        </a:rPr>
                        <a:t>after</a:t>
                      </a:r>
                      <a:r>
                        <a:rPr lang="en-US" sz="1400" spc="-10" dirty="0">
                          <a:latin typeface="Calibri"/>
                          <a:ea typeface="Calibri"/>
                          <a:cs typeface="Times New Roman"/>
                        </a:rPr>
                        <a:t> </a:t>
                      </a:r>
                      <a:r>
                        <a:rPr lang="en-US" sz="1400" dirty="0">
                          <a:latin typeface="Calibri"/>
                          <a:ea typeface="Calibri"/>
                          <a:cs typeface="Times New Roman"/>
                        </a:rPr>
                        <a:t>this system</a:t>
                      </a:r>
                      <a:r>
                        <a:rPr lang="en-US" sz="1400" spc="-20" dirty="0">
                          <a:latin typeface="Calibri"/>
                          <a:ea typeface="Calibri"/>
                          <a:cs typeface="Times New Roman"/>
                        </a:rPr>
                        <a:t> </a:t>
                      </a:r>
                      <a:r>
                        <a:rPr lang="en-US" sz="1400" dirty="0">
                          <a:latin typeface="Calibri"/>
                          <a:ea typeface="Calibri"/>
                          <a:cs typeface="Times New Roman"/>
                        </a:rPr>
                        <a:t>shall</a:t>
                      </a:r>
                    </a:p>
                    <a:p>
                      <a:pPr marL="67945">
                        <a:lnSpc>
                          <a:spcPts val="1610"/>
                        </a:lnSpc>
                        <a:spcAft>
                          <a:spcPts val="0"/>
                        </a:spcAft>
                      </a:pPr>
                      <a:r>
                        <a:rPr lang="en-US" sz="1400" dirty="0">
                          <a:latin typeface="Calibri"/>
                          <a:ea typeface="Calibri"/>
                          <a:cs typeface="Times New Roman"/>
                        </a:rPr>
                        <a:t>send</a:t>
                      </a:r>
                      <a:r>
                        <a:rPr lang="en-US" sz="1400" spc="-20" dirty="0">
                          <a:latin typeface="Calibri"/>
                          <a:ea typeface="Calibri"/>
                          <a:cs typeface="Times New Roman"/>
                        </a:rPr>
                        <a:t> </a:t>
                      </a:r>
                      <a:r>
                        <a:rPr lang="en-US" sz="1400" dirty="0">
                          <a:latin typeface="Calibri"/>
                          <a:ea typeface="Calibri"/>
                          <a:cs typeface="Times New Roman"/>
                        </a:rPr>
                        <a:t>a</a:t>
                      </a:r>
                      <a:r>
                        <a:rPr lang="en-US" sz="1400" spc="-10" dirty="0">
                          <a:latin typeface="Calibri"/>
                          <a:ea typeface="Calibri"/>
                          <a:cs typeface="Times New Roman"/>
                        </a:rPr>
                        <a:t> </a:t>
                      </a:r>
                      <a:r>
                        <a:rPr lang="en-US" sz="1400" dirty="0">
                          <a:latin typeface="Calibri"/>
                          <a:ea typeface="Calibri"/>
                          <a:cs typeface="Times New Roman"/>
                        </a:rPr>
                        <a:t>message</a:t>
                      </a:r>
                      <a:r>
                        <a:rPr lang="en-US" sz="1400" spc="-5" dirty="0">
                          <a:latin typeface="Calibri"/>
                          <a:ea typeface="Calibri"/>
                          <a:cs typeface="Times New Roman"/>
                        </a:rPr>
                        <a:t> </a:t>
                      </a:r>
                      <a:r>
                        <a:rPr lang="en-US" sz="1400" dirty="0">
                          <a:latin typeface="Calibri"/>
                          <a:ea typeface="Calibri"/>
                          <a:cs typeface="Times New Roman"/>
                        </a:rPr>
                        <a:t>to</a:t>
                      </a:r>
                      <a:r>
                        <a:rPr lang="en-US" sz="1400" spc="-5" dirty="0">
                          <a:latin typeface="Calibri"/>
                          <a:ea typeface="Calibri"/>
                          <a:cs typeface="Times New Roman"/>
                        </a:rPr>
                        <a:t> </a:t>
                      </a:r>
                      <a:r>
                        <a:rPr lang="en-US" sz="1400" dirty="0">
                          <a:latin typeface="Calibri"/>
                          <a:ea typeface="Calibri"/>
                          <a:cs typeface="Times New Roman"/>
                        </a:rPr>
                        <a:t>the</a:t>
                      </a:r>
                      <a:r>
                        <a:rPr lang="en-US" sz="1400" spc="-10" dirty="0">
                          <a:latin typeface="Calibri"/>
                          <a:ea typeface="Calibri"/>
                          <a:cs typeface="Times New Roman"/>
                        </a:rPr>
                        <a:t> </a:t>
                      </a:r>
                      <a:r>
                        <a:rPr lang="en-US" sz="1400" dirty="0">
                          <a:latin typeface="Calibri"/>
                          <a:ea typeface="Calibri"/>
                          <a:cs typeface="Times New Roman"/>
                        </a:rPr>
                        <a:t>patient.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28596" y="142852"/>
          <a:ext cx="7215238" cy="2902241"/>
        </p:xfrm>
        <a:graphic>
          <a:graphicData uri="http://schemas.openxmlformats.org/drawingml/2006/table">
            <a:tbl>
              <a:tblPr/>
              <a:tblGrid>
                <a:gridCol w="645995"/>
                <a:gridCol w="1335428"/>
                <a:gridCol w="1500079"/>
                <a:gridCol w="3733736"/>
              </a:tblGrid>
              <a:tr h="983119">
                <a:tc>
                  <a:txBody>
                    <a:bodyPr/>
                    <a:lstStyle/>
                    <a:p>
                      <a:pPr marL="125730" marR="49530" algn="ctr">
                        <a:spcAft>
                          <a:spcPts val="0"/>
                        </a:spcAft>
                      </a:pPr>
                      <a:r>
                        <a:rPr lang="en-US" sz="1800" b="1" dirty="0">
                          <a:latin typeface="Calibri"/>
                          <a:ea typeface="Calibri"/>
                          <a:cs typeface="Times New Roman"/>
                        </a:rPr>
                        <a:t>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705"/>
                        </a:lnSpc>
                        <a:spcAft>
                          <a:spcPts val="0"/>
                        </a:spcAft>
                      </a:pPr>
                      <a:r>
                        <a:rPr lang="en-US" sz="1800" dirty="0">
                          <a:latin typeface="Calibri"/>
                          <a:ea typeface="Calibri"/>
                          <a:cs typeface="Times New Roman"/>
                        </a:rPr>
                        <a:t>PAYMENT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705"/>
                        </a:lnSpc>
                        <a:spcAft>
                          <a:spcPts val="0"/>
                        </a:spcAft>
                      </a:pPr>
                      <a:r>
                        <a:rPr lang="en-US" sz="1800" dirty="0">
                          <a:latin typeface="Calibri"/>
                          <a:ea typeface="Calibri"/>
                          <a:cs typeface="Times New Roman"/>
                        </a:rPr>
                        <a:t>PATIENT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197485">
                        <a:spcAft>
                          <a:spcPts val="0"/>
                        </a:spcAft>
                      </a:pPr>
                      <a:r>
                        <a:rPr lang="en-US" sz="1600" b="1" dirty="0">
                          <a:latin typeface="Calibri"/>
                          <a:ea typeface="Calibri"/>
                          <a:cs typeface="Times New Roman"/>
                        </a:rPr>
                        <a:t>PATIENT : </a:t>
                      </a:r>
                      <a:r>
                        <a:rPr lang="en-US" sz="1600" dirty="0">
                          <a:latin typeface="Calibri"/>
                          <a:ea typeface="Calibri"/>
                          <a:cs typeface="Times New Roman"/>
                        </a:rPr>
                        <a:t>Enter payment details and make</a:t>
                      </a:r>
                      <a:r>
                        <a:rPr lang="en-US" sz="1600" spc="-305" dirty="0">
                          <a:latin typeface="Calibri"/>
                          <a:ea typeface="Calibri"/>
                          <a:cs typeface="Times New Roman"/>
                        </a:rPr>
                        <a:t> </a:t>
                      </a:r>
                      <a:r>
                        <a:rPr lang="en-US" sz="1600" dirty="0">
                          <a:latin typeface="Calibri"/>
                          <a:ea typeface="Calibri"/>
                          <a:cs typeface="Times New Roman"/>
                        </a:rPr>
                        <a:t>payment</a:t>
                      </a:r>
                      <a:r>
                        <a:rPr lang="en-US" sz="1600" spc="-15" dirty="0">
                          <a:latin typeface="Calibri"/>
                          <a:ea typeface="Calibri"/>
                          <a:cs typeface="Times New Roman"/>
                        </a:rPr>
                        <a:t> </a:t>
                      </a:r>
                      <a:r>
                        <a:rPr lang="en-US" sz="1600" dirty="0">
                          <a:latin typeface="Calibri"/>
                          <a:ea typeface="Calibri"/>
                          <a:cs typeface="Times New Roman"/>
                        </a:rPr>
                        <a:t>after</a:t>
                      </a:r>
                      <a:r>
                        <a:rPr lang="en-US" sz="1600" spc="-10" dirty="0">
                          <a:latin typeface="Calibri"/>
                          <a:ea typeface="Calibri"/>
                          <a:cs typeface="Times New Roman"/>
                        </a:rPr>
                        <a:t> </a:t>
                      </a:r>
                      <a:r>
                        <a:rPr lang="en-US" sz="1600" dirty="0">
                          <a:latin typeface="Calibri"/>
                          <a:ea typeface="Calibri"/>
                          <a:cs typeface="Times New Roman"/>
                        </a:rPr>
                        <a:t>this</a:t>
                      </a:r>
                      <a:r>
                        <a:rPr lang="en-US" sz="1600" spc="-5" dirty="0">
                          <a:latin typeface="Calibri"/>
                          <a:ea typeface="Calibri"/>
                          <a:cs typeface="Times New Roman"/>
                        </a:rPr>
                        <a:t> </a:t>
                      </a:r>
                      <a:r>
                        <a:rPr lang="en-US" sz="1600" dirty="0">
                          <a:latin typeface="Calibri"/>
                          <a:ea typeface="Calibri"/>
                          <a:cs typeface="Times New Roman"/>
                        </a:rPr>
                        <a:t>system</a:t>
                      </a:r>
                      <a:r>
                        <a:rPr lang="en-US" sz="1600" spc="-20" dirty="0">
                          <a:latin typeface="Calibri"/>
                          <a:ea typeface="Calibri"/>
                          <a:cs typeface="Times New Roman"/>
                        </a:rPr>
                        <a:t> </a:t>
                      </a:r>
                      <a:r>
                        <a:rPr lang="en-US" sz="1600" dirty="0">
                          <a:latin typeface="Calibri"/>
                          <a:ea typeface="Calibri"/>
                          <a:cs typeface="Times New Roman"/>
                        </a:rPr>
                        <a:t>shall</a:t>
                      </a:r>
                      <a:r>
                        <a:rPr lang="en-US" sz="1600" spc="-15" dirty="0">
                          <a:latin typeface="Calibri"/>
                          <a:ea typeface="Calibri"/>
                          <a:cs typeface="Times New Roman"/>
                        </a:rPr>
                        <a:t> </a:t>
                      </a:r>
                      <a:r>
                        <a:rPr lang="en-US" sz="1600" dirty="0">
                          <a:latin typeface="Calibri"/>
                          <a:ea typeface="Calibri"/>
                          <a:cs typeface="Times New Roman"/>
                        </a:rPr>
                        <a:t>show</a:t>
                      </a:r>
                      <a:r>
                        <a:rPr lang="en-US" sz="1600" spc="-10" dirty="0">
                          <a:latin typeface="Calibri"/>
                          <a:ea typeface="Calibri"/>
                          <a:cs typeface="Times New Roman"/>
                        </a:rPr>
                        <a:t> </a:t>
                      </a:r>
                      <a:r>
                        <a:rPr lang="en-US" sz="1600" dirty="0">
                          <a:latin typeface="Calibri"/>
                          <a:ea typeface="Calibri"/>
                          <a:cs typeface="Times New Roman"/>
                        </a:rPr>
                        <a:t>the</a:t>
                      </a:r>
                    </a:p>
                    <a:p>
                      <a:pPr marL="67945">
                        <a:lnSpc>
                          <a:spcPts val="1605"/>
                        </a:lnSpc>
                        <a:spcAft>
                          <a:spcPts val="0"/>
                        </a:spcAft>
                      </a:pPr>
                      <a:r>
                        <a:rPr lang="en-US" sz="1600" dirty="0">
                          <a:latin typeface="Calibri"/>
                          <a:ea typeface="Calibri"/>
                          <a:cs typeface="Times New Roman"/>
                        </a:rPr>
                        <a:t>generated</a:t>
                      </a:r>
                      <a:r>
                        <a:rPr lang="en-US" sz="1600" spc="-20" dirty="0">
                          <a:latin typeface="Calibri"/>
                          <a:ea typeface="Calibri"/>
                          <a:cs typeface="Times New Roman"/>
                        </a:rPr>
                        <a:t> </a:t>
                      </a:r>
                      <a:r>
                        <a:rPr lang="en-US" sz="1600" dirty="0">
                          <a:latin typeface="Calibri"/>
                          <a:ea typeface="Calibri"/>
                          <a:cs typeface="Times New Roman"/>
                        </a:rPr>
                        <a:t>bill</a:t>
                      </a:r>
                      <a:r>
                        <a:rPr lang="en-US" sz="1600" spc="-5" dirty="0">
                          <a:latin typeface="Calibri"/>
                          <a:ea typeface="Calibri"/>
                          <a:cs typeface="Times New Roman"/>
                        </a:rPr>
                        <a:t> </a:t>
                      </a:r>
                      <a:r>
                        <a:rPr lang="en-US" sz="1600" dirty="0">
                          <a:latin typeface="Calibri"/>
                          <a:ea typeface="Calibri"/>
                          <a:cs typeface="Times New Roman"/>
                        </a:rPr>
                        <a:t>by</a:t>
                      </a:r>
                      <a:r>
                        <a:rPr lang="en-US" sz="1600" spc="-10" dirty="0">
                          <a:latin typeface="Calibri"/>
                          <a:ea typeface="Calibri"/>
                          <a:cs typeface="Times New Roman"/>
                        </a:rPr>
                        <a:t> </a:t>
                      </a:r>
                      <a:r>
                        <a:rPr lang="en-US" sz="1600" dirty="0">
                          <a:latin typeface="Calibri"/>
                          <a:ea typeface="Calibri"/>
                          <a:cs typeface="Times New Roman"/>
                        </a:rPr>
                        <a:t>the</a:t>
                      </a:r>
                      <a:r>
                        <a:rPr lang="en-US" sz="1600" spc="-5" dirty="0">
                          <a:latin typeface="Calibri"/>
                          <a:ea typeface="Calibri"/>
                          <a:cs typeface="Times New Roman"/>
                        </a:rPr>
                        <a:t> </a:t>
                      </a:r>
                      <a:r>
                        <a:rPr lang="en-US" sz="1600" dirty="0">
                          <a:latin typeface="Calibri"/>
                          <a:ea typeface="Calibri"/>
                          <a:cs typeface="Times New Roman"/>
                        </a:rPr>
                        <a:t>hospital.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19122">
                <a:tc>
                  <a:txBody>
                    <a:bodyPr/>
                    <a:lstStyle/>
                    <a:p>
                      <a:pPr marL="125730" marR="49530" algn="ctr">
                        <a:spcAft>
                          <a:spcPts val="0"/>
                        </a:spcAft>
                      </a:pPr>
                      <a:r>
                        <a:rPr lang="en-US" sz="1800" b="1" dirty="0">
                          <a:latin typeface="Calibri"/>
                          <a:ea typeface="Calibri"/>
                          <a:cs typeface="Times New Roman"/>
                        </a:rPr>
                        <a:t>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67995">
                        <a:spcAft>
                          <a:spcPts val="0"/>
                        </a:spcAft>
                      </a:pPr>
                      <a:r>
                        <a:rPr lang="en-US" sz="1600" dirty="0">
                          <a:latin typeface="Calibri"/>
                          <a:ea typeface="Calibri"/>
                          <a:cs typeface="Times New Roman"/>
                        </a:rPr>
                        <a:t>DOCTOR</a:t>
                      </a:r>
                      <a:r>
                        <a:rPr lang="en-US" sz="1600" spc="-305" dirty="0">
                          <a:latin typeface="Calibri"/>
                          <a:ea typeface="Calibri"/>
                          <a:cs typeface="Times New Roman"/>
                        </a:rPr>
                        <a:t> </a:t>
                      </a:r>
                      <a:r>
                        <a:rPr lang="en-US" sz="1600" dirty="0">
                          <a:latin typeface="Calibri"/>
                          <a:ea typeface="Calibri"/>
                          <a:cs typeface="Times New Roman"/>
                        </a:rPr>
                        <a:t>MODULE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nSpc>
                          <a:spcPts val="1705"/>
                        </a:lnSpc>
                        <a:spcAft>
                          <a:spcPts val="0"/>
                        </a:spcAft>
                      </a:pPr>
                      <a:r>
                        <a:rPr lang="en-US" sz="1600" dirty="0">
                          <a:latin typeface="Calibri"/>
                          <a:ea typeface="Calibri"/>
                          <a:cs typeface="Times New Roman"/>
                        </a:rPr>
                        <a:t>ADMIN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193675">
                        <a:spcAft>
                          <a:spcPts val="0"/>
                        </a:spcAft>
                      </a:pPr>
                      <a:r>
                        <a:rPr lang="en-US" sz="1600" b="1" dirty="0">
                          <a:latin typeface="Calibri"/>
                          <a:ea typeface="Calibri"/>
                          <a:cs typeface="Times New Roman"/>
                        </a:rPr>
                        <a:t>ADMIN : </a:t>
                      </a:r>
                      <a:r>
                        <a:rPr lang="en-US" sz="1600" dirty="0">
                          <a:latin typeface="Calibri"/>
                          <a:ea typeface="Calibri"/>
                          <a:cs typeface="Times New Roman"/>
                        </a:rPr>
                        <a:t>Can add a new doctor by filling all</a:t>
                      </a:r>
                      <a:r>
                        <a:rPr lang="en-US" sz="1600" spc="-310" dirty="0">
                          <a:latin typeface="Calibri"/>
                          <a:ea typeface="Calibri"/>
                          <a:cs typeface="Times New Roman"/>
                        </a:rPr>
                        <a:t> </a:t>
                      </a:r>
                      <a:r>
                        <a:rPr lang="en-US" sz="1600" dirty="0">
                          <a:latin typeface="Calibri"/>
                          <a:ea typeface="Calibri"/>
                          <a:cs typeface="Times New Roman"/>
                        </a:rPr>
                        <a:t>the details after this system shall show a</a:t>
                      </a:r>
                      <a:r>
                        <a:rPr lang="en-US" sz="1600" spc="5" dirty="0">
                          <a:latin typeface="Calibri"/>
                          <a:ea typeface="Calibri"/>
                          <a:cs typeface="Times New Roman"/>
                        </a:rPr>
                        <a:t> </a:t>
                      </a:r>
                      <a:r>
                        <a:rPr lang="en-US" sz="1600" dirty="0">
                          <a:latin typeface="Calibri"/>
                          <a:ea typeface="Calibri"/>
                          <a:cs typeface="Times New Roman"/>
                        </a:rPr>
                        <a:t>confirmation</a:t>
                      </a:r>
                      <a:r>
                        <a:rPr lang="en-US" sz="1600" spc="-15" dirty="0">
                          <a:latin typeface="Calibri"/>
                          <a:ea typeface="Calibri"/>
                          <a:cs typeface="Times New Roman"/>
                        </a:rPr>
                        <a:t> </a:t>
                      </a:r>
                      <a:r>
                        <a:rPr lang="en-US" sz="1600" dirty="0">
                          <a:latin typeface="Calibri"/>
                          <a:ea typeface="Calibri"/>
                          <a:cs typeface="Times New Roman"/>
                        </a:rPr>
                        <a:t>message.</a:t>
                      </a:r>
                    </a:p>
                    <a:p>
                      <a:pPr marL="67945" marR="172720">
                        <a:spcBef>
                          <a:spcPts val="5"/>
                        </a:spcBef>
                        <a:spcAft>
                          <a:spcPts val="0"/>
                        </a:spcAft>
                      </a:pPr>
                      <a:r>
                        <a:rPr lang="en-US" sz="1600" dirty="0">
                          <a:latin typeface="Calibri"/>
                          <a:ea typeface="Calibri"/>
                          <a:cs typeface="Times New Roman"/>
                        </a:rPr>
                        <a:t>Can Remove a doctor by just one click after</a:t>
                      </a:r>
                      <a:r>
                        <a:rPr lang="en-US" sz="1600" spc="-305" dirty="0">
                          <a:latin typeface="Calibri"/>
                          <a:ea typeface="Calibri"/>
                          <a:cs typeface="Times New Roman"/>
                        </a:rPr>
                        <a:t> </a:t>
                      </a:r>
                      <a:r>
                        <a:rPr lang="en-US" sz="1600" dirty="0">
                          <a:latin typeface="Calibri"/>
                          <a:ea typeface="Calibri"/>
                          <a:cs typeface="Times New Roman"/>
                        </a:rPr>
                        <a:t>this</a:t>
                      </a:r>
                      <a:r>
                        <a:rPr lang="en-US" sz="1600" spc="300" dirty="0">
                          <a:latin typeface="Calibri"/>
                          <a:ea typeface="Calibri"/>
                          <a:cs typeface="Times New Roman"/>
                        </a:rPr>
                        <a:t> </a:t>
                      </a:r>
                      <a:r>
                        <a:rPr lang="en-US" sz="1600" dirty="0">
                          <a:latin typeface="Calibri"/>
                          <a:ea typeface="Calibri"/>
                          <a:cs typeface="Times New Roman"/>
                        </a:rPr>
                        <a:t>system</a:t>
                      </a:r>
                      <a:r>
                        <a:rPr lang="en-US" sz="1600" spc="-20" dirty="0">
                          <a:latin typeface="Calibri"/>
                          <a:ea typeface="Calibri"/>
                          <a:cs typeface="Times New Roman"/>
                        </a:rPr>
                        <a:t> </a:t>
                      </a:r>
                      <a:r>
                        <a:rPr lang="en-US" sz="1600" dirty="0">
                          <a:latin typeface="Calibri"/>
                          <a:ea typeface="Calibri"/>
                          <a:cs typeface="Times New Roman"/>
                        </a:rPr>
                        <a:t>shall</a:t>
                      </a:r>
                      <a:r>
                        <a:rPr lang="en-US" sz="1600" spc="-15" dirty="0">
                          <a:latin typeface="Calibri"/>
                          <a:ea typeface="Calibri"/>
                          <a:cs typeface="Times New Roman"/>
                        </a:rPr>
                        <a:t> </a:t>
                      </a:r>
                      <a:r>
                        <a:rPr lang="en-US" sz="1600" dirty="0">
                          <a:latin typeface="Calibri"/>
                          <a:ea typeface="Calibri"/>
                          <a:cs typeface="Times New Roman"/>
                        </a:rPr>
                        <a:t>show</a:t>
                      </a:r>
                      <a:r>
                        <a:rPr lang="en-US" sz="1600" spc="-5" dirty="0">
                          <a:latin typeface="Calibri"/>
                          <a:ea typeface="Calibri"/>
                          <a:cs typeface="Times New Roman"/>
                        </a:rPr>
                        <a:t> </a:t>
                      </a:r>
                      <a:r>
                        <a:rPr lang="en-US" sz="1600" dirty="0">
                          <a:latin typeface="Calibri"/>
                          <a:ea typeface="Calibri"/>
                          <a:cs typeface="Times New Roman"/>
                        </a:rPr>
                        <a:t>confirmation</a:t>
                      </a:r>
                    </a:p>
                    <a:p>
                      <a:pPr marL="67945">
                        <a:lnSpc>
                          <a:spcPts val="1605"/>
                        </a:lnSpc>
                        <a:spcAft>
                          <a:spcPts val="0"/>
                        </a:spcAft>
                      </a:pPr>
                      <a:r>
                        <a:rPr lang="en-US" sz="1600" dirty="0">
                          <a:latin typeface="Calibri"/>
                          <a:ea typeface="Calibri"/>
                          <a:cs typeface="Times New Roman"/>
                        </a:rPr>
                        <a:t>message.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418968" tIns="571320" rIns="190440" bIns="4443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
            </a:r>
            <a:b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b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
            </a:r>
            <a:b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428596" y="3071810"/>
          <a:ext cx="7215238" cy="3711307"/>
        </p:xfrm>
        <a:graphic>
          <a:graphicData uri="http://schemas.openxmlformats.org/drawingml/2006/table">
            <a:tbl>
              <a:tblPr/>
              <a:tblGrid>
                <a:gridCol w="645995"/>
                <a:gridCol w="1335428"/>
                <a:gridCol w="1458965"/>
                <a:gridCol w="3774850"/>
              </a:tblGrid>
              <a:tr h="2509616">
                <a:tc>
                  <a:txBody>
                    <a:bodyPr/>
                    <a:lstStyle/>
                    <a:p>
                      <a:pPr marR="173990" algn="r">
                        <a:spcAft>
                          <a:spcPts val="0"/>
                        </a:spcAft>
                      </a:pPr>
                      <a:r>
                        <a:rPr lang="en-US" sz="1800" b="1" kern="1200" dirty="0">
                          <a:solidFill>
                            <a:srgbClr val="000000"/>
                          </a:solidFill>
                          <a:latin typeface="Calibri"/>
                          <a:ea typeface="Calibri"/>
                          <a:cs typeface="Times New Roman"/>
                        </a:rPr>
                        <a:t>7. </a:t>
                      </a:r>
                      <a:endParaRPr lang="en-US" sz="1800" b="1"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466090">
                        <a:spcAft>
                          <a:spcPts val="0"/>
                        </a:spcAft>
                      </a:pPr>
                      <a:r>
                        <a:rPr lang="en-US" sz="1800" kern="1200" dirty="0">
                          <a:solidFill>
                            <a:srgbClr val="000000"/>
                          </a:solidFill>
                          <a:latin typeface="Calibri"/>
                          <a:ea typeface="Calibri"/>
                          <a:cs typeface="Times New Roman"/>
                        </a:rPr>
                        <a:t>PATIENT</a:t>
                      </a:r>
                      <a:r>
                        <a:rPr lang="en-US" sz="1800" kern="1200" spc="5" dirty="0">
                          <a:solidFill>
                            <a:srgbClr val="000000"/>
                          </a:solidFill>
                          <a:latin typeface="Calibri"/>
                          <a:ea typeface="Calibri"/>
                          <a:cs typeface="Times New Roman"/>
                        </a:rPr>
                        <a:t> </a:t>
                      </a:r>
                      <a:r>
                        <a:rPr lang="en-US" sz="1800" kern="1200" dirty="0">
                          <a:solidFill>
                            <a:srgbClr val="000000"/>
                          </a:solidFill>
                          <a:latin typeface="Calibri"/>
                          <a:ea typeface="Calibri"/>
                          <a:cs typeface="Times New Roman"/>
                        </a:rPr>
                        <a:t>MODULE </a:t>
                      </a:r>
                      <a:endParaRPr lang="en-US" sz="18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a:lnSpc>
                          <a:spcPts val="1705"/>
                        </a:lnSpc>
                        <a:spcAft>
                          <a:spcPts val="0"/>
                        </a:spcAft>
                      </a:pPr>
                      <a:r>
                        <a:rPr lang="en-US" sz="1800" kern="1200" dirty="0">
                          <a:solidFill>
                            <a:srgbClr val="000000"/>
                          </a:solidFill>
                          <a:latin typeface="Calibri"/>
                          <a:ea typeface="Calibri"/>
                          <a:cs typeface="Times New Roman"/>
                        </a:rPr>
                        <a:t>PATIENT </a:t>
                      </a:r>
                      <a:endParaRPr lang="en-US" sz="18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173990">
                        <a:spcAft>
                          <a:spcPts val="0"/>
                        </a:spcAft>
                      </a:pPr>
                      <a:r>
                        <a:rPr lang="en-US" sz="1600" b="1" kern="1200" dirty="0">
                          <a:solidFill>
                            <a:srgbClr val="000000"/>
                          </a:solidFill>
                          <a:latin typeface="Calibri"/>
                          <a:ea typeface="Calibri"/>
                          <a:cs typeface="Times New Roman"/>
                        </a:rPr>
                        <a:t>PATIENT : </a:t>
                      </a:r>
                      <a:r>
                        <a:rPr lang="en-US" sz="1600" kern="1200" dirty="0">
                          <a:solidFill>
                            <a:srgbClr val="000000"/>
                          </a:solidFill>
                          <a:latin typeface="Calibri"/>
                          <a:ea typeface="Calibri"/>
                          <a:cs typeface="Times New Roman"/>
                        </a:rPr>
                        <a:t>Can view payment history or can</a:t>
                      </a:r>
                      <a:r>
                        <a:rPr lang="en-US" sz="1600" kern="1200" spc="-30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search for a particular bill also after this</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system</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shall</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show</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bill or</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history. </a:t>
                      </a:r>
                      <a:endParaRPr lang="en-US" sz="1600" dirty="0">
                        <a:latin typeface="Calibri"/>
                        <a:ea typeface="Times New Roman"/>
                        <a:cs typeface="Times New Roman"/>
                      </a:endParaRPr>
                    </a:p>
                    <a:p>
                      <a:pPr marL="64135" marR="164465">
                        <a:spcBef>
                          <a:spcPts val="5"/>
                        </a:spcBef>
                        <a:spcAft>
                          <a:spcPts val="0"/>
                        </a:spcAft>
                      </a:pPr>
                      <a:r>
                        <a:rPr lang="en-US" sz="1600" kern="1200" dirty="0">
                          <a:solidFill>
                            <a:srgbClr val="000000"/>
                          </a:solidFill>
                          <a:latin typeface="Calibri"/>
                          <a:ea typeface="Calibri"/>
                          <a:cs typeface="Times New Roman"/>
                        </a:rPr>
                        <a:t>Can also See or search for a doctor by</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entering dept. name or doctor id if known</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after this system will check for the doctor if</a:t>
                      </a:r>
                      <a:r>
                        <a:rPr lang="en-US" sz="1600" kern="1200" spc="-3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found</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shall</a:t>
                      </a:r>
                      <a:r>
                        <a:rPr lang="en-US" sz="1600" kern="1200" spc="-1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show</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doctor’s</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profile. </a:t>
                      </a:r>
                      <a:endParaRPr lang="en-US" sz="1600" dirty="0">
                        <a:latin typeface="Calibri"/>
                        <a:ea typeface="Times New Roman"/>
                        <a:cs typeface="Times New Roman"/>
                      </a:endParaRPr>
                    </a:p>
                    <a:p>
                      <a:pPr marL="64135" marR="374650">
                        <a:spcBef>
                          <a:spcPts val="5"/>
                        </a:spcBef>
                        <a:spcAft>
                          <a:spcPts val="0"/>
                        </a:spcAft>
                      </a:pPr>
                      <a:r>
                        <a:rPr lang="en-US" sz="1600" kern="1200" dirty="0">
                          <a:solidFill>
                            <a:srgbClr val="000000"/>
                          </a:solidFill>
                          <a:latin typeface="Calibri"/>
                          <a:ea typeface="Calibri"/>
                          <a:cs typeface="Times New Roman"/>
                        </a:rPr>
                        <a:t>Can also update details after this system</a:t>
                      </a:r>
                      <a:r>
                        <a:rPr lang="en-US" sz="1600" kern="1200" spc="-30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shall</a:t>
                      </a:r>
                      <a:r>
                        <a:rPr lang="en-US" sz="1600" kern="1200" spc="-1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ask</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for</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re-enter</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password</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and</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after </a:t>
                      </a:r>
                      <a:endParaRPr lang="en-US" sz="1600" dirty="0">
                        <a:latin typeface="Calibri"/>
                        <a:ea typeface="Times New Roman"/>
                        <a:cs typeface="Times New Roman"/>
                      </a:endParaRPr>
                    </a:p>
                    <a:p>
                      <a:pPr marL="64135">
                        <a:lnSpc>
                          <a:spcPts val="1605"/>
                        </a:lnSpc>
                        <a:spcBef>
                          <a:spcPts val="5"/>
                        </a:spcBef>
                        <a:spcAft>
                          <a:spcPts val="0"/>
                        </a:spcAft>
                      </a:pPr>
                      <a:r>
                        <a:rPr lang="en-US" sz="1600" kern="1200" dirty="0">
                          <a:solidFill>
                            <a:srgbClr val="000000"/>
                          </a:solidFill>
                          <a:latin typeface="Calibri"/>
                          <a:ea typeface="Calibri"/>
                          <a:cs typeface="Times New Roman"/>
                        </a:rPr>
                        <a:t>verifying</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password</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shall</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update</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details. </a:t>
                      </a:r>
                      <a:endParaRPr lang="en-US"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1691">
                <a:tc>
                  <a:txBody>
                    <a:bodyPr/>
                    <a:lstStyle/>
                    <a:p>
                      <a:pPr marR="173990" algn="r">
                        <a:spcAft>
                          <a:spcPts val="0"/>
                        </a:spcAft>
                      </a:pPr>
                      <a:r>
                        <a:rPr lang="en-US" sz="1800" b="1" kern="1200" dirty="0">
                          <a:solidFill>
                            <a:srgbClr val="000000"/>
                          </a:solidFill>
                          <a:latin typeface="Calibri"/>
                          <a:ea typeface="Calibri"/>
                          <a:cs typeface="Times New Roman"/>
                        </a:rPr>
                        <a:t>8. </a:t>
                      </a:r>
                      <a:endParaRPr lang="en-US" sz="1800" b="1"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82550">
                        <a:spcAft>
                          <a:spcPts val="0"/>
                        </a:spcAft>
                      </a:pPr>
                      <a:r>
                        <a:rPr lang="en-US" sz="1800" kern="1200" dirty="0">
                          <a:solidFill>
                            <a:srgbClr val="000000"/>
                          </a:solidFill>
                          <a:latin typeface="Calibri"/>
                          <a:ea typeface="Calibri"/>
                          <a:cs typeface="Times New Roman"/>
                        </a:rPr>
                        <a:t>ADD</a:t>
                      </a:r>
                      <a:r>
                        <a:rPr lang="en-US" sz="1800" kern="1200" spc="5" dirty="0">
                          <a:solidFill>
                            <a:srgbClr val="000000"/>
                          </a:solidFill>
                          <a:latin typeface="Calibri"/>
                          <a:ea typeface="Calibri"/>
                          <a:cs typeface="Times New Roman"/>
                        </a:rPr>
                        <a:t> </a:t>
                      </a:r>
                      <a:r>
                        <a:rPr lang="en-US" sz="1800" kern="1200" spc="-5" dirty="0">
                          <a:solidFill>
                            <a:srgbClr val="000000"/>
                          </a:solidFill>
                          <a:latin typeface="Calibri"/>
                          <a:ea typeface="Calibri"/>
                          <a:cs typeface="Times New Roman"/>
                        </a:rPr>
                        <a:t>PRESCRIPTION</a:t>
                      </a:r>
                      <a:r>
                        <a:rPr lang="en-US" sz="1800" kern="1200" dirty="0">
                          <a:solidFill>
                            <a:srgbClr val="000000"/>
                          </a:solidFill>
                          <a:latin typeface="Calibri"/>
                          <a:ea typeface="Calibri"/>
                          <a:cs typeface="Times New Roman"/>
                        </a:rPr>
                        <a:t> </a:t>
                      </a:r>
                      <a:endParaRPr lang="en-US" sz="18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a:lnSpc>
                          <a:spcPts val="1705"/>
                        </a:lnSpc>
                        <a:spcAft>
                          <a:spcPts val="0"/>
                        </a:spcAft>
                      </a:pPr>
                      <a:r>
                        <a:rPr lang="en-US" sz="1800" kern="1200" dirty="0">
                          <a:solidFill>
                            <a:srgbClr val="000000"/>
                          </a:solidFill>
                          <a:latin typeface="Calibri"/>
                          <a:ea typeface="Calibri"/>
                          <a:cs typeface="Times New Roman"/>
                        </a:rPr>
                        <a:t>DOCTOR </a:t>
                      </a:r>
                      <a:endParaRPr lang="en-US" sz="18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marR="146050" algn="just">
                        <a:spcAft>
                          <a:spcPts val="0"/>
                        </a:spcAft>
                      </a:pPr>
                      <a:r>
                        <a:rPr lang="en-US" sz="1600" b="1" kern="1200" dirty="0">
                          <a:solidFill>
                            <a:srgbClr val="000000"/>
                          </a:solidFill>
                          <a:latin typeface="Calibri"/>
                          <a:ea typeface="Calibri"/>
                          <a:cs typeface="Times New Roman"/>
                        </a:rPr>
                        <a:t>DOCTOR : </a:t>
                      </a:r>
                      <a:r>
                        <a:rPr lang="en-US" sz="1600" kern="1200" dirty="0">
                          <a:solidFill>
                            <a:srgbClr val="000000"/>
                          </a:solidFill>
                          <a:latin typeface="Calibri"/>
                          <a:ea typeface="Calibri"/>
                          <a:cs typeface="Times New Roman"/>
                        </a:rPr>
                        <a:t>Enter Patient Id and after this all</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the treatment details and medicine, remark</a:t>
                      </a:r>
                      <a:r>
                        <a:rPr lang="en-US" sz="1600" kern="1200" spc="-3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and</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advice</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for</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the patient</a:t>
                      </a:r>
                      <a:r>
                        <a:rPr lang="en-US" sz="1600" kern="1200" spc="-1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after</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this</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system </a:t>
                      </a:r>
                      <a:endParaRPr lang="en-US" sz="1600" dirty="0">
                        <a:latin typeface="Calibri"/>
                        <a:ea typeface="Times New Roman"/>
                        <a:cs typeface="Times New Roman"/>
                      </a:endParaRPr>
                    </a:p>
                    <a:p>
                      <a:pPr marL="64135" algn="just">
                        <a:lnSpc>
                          <a:spcPts val="1605"/>
                        </a:lnSpc>
                        <a:spcBef>
                          <a:spcPts val="5"/>
                        </a:spcBef>
                        <a:spcAft>
                          <a:spcPts val="0"/>
                        </a:spcAft>
                      </a:pPr>
                      <a:r>
                        <a:rPr lang="en-US" sz="1600" kern="1200" dirty="0">
                          <a:solidFill>
                            <a:srgbClr val="000000"/>
                          </a:solidFill>
                          <a:latin typeface="Calibri"/>
                          <a:ea typeface="Calibri"/>
                          <a:cs typeface="Times New Roman"/>
                        </a:rPr>
                        <a:t>shall</a:t>
                      </a:r>
                      <a:r>
                        <a:rPr lang="en-US" sz="1600" kern="1200" spc="-2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show</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a</a:t>
                      </a:r>
                      <a:r>
                        <a:rPr lang="en-US" sz="1600" kern="1200" spc="-10"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message</a:t>
                      </a:r>
                      <a:r>
                        <a:rPr lang="en-US" sz="1600" kern="1200" spc="-2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for</a:t>
                      </a:r>
                      <a:r>
                        <a:rPr lang="en-US" sz="1600" kern="1200" spc="-5" dirty="0">
                          <a:solidFill>
                            <a:srgbClr val="000000"/>
                          </a:solidFill>
                          <a:latin typeface="Calibri"/>
                          <a:ea typeface="Calibri"/>
                          <a:cs typeface="Times New Roman"/>
                        </a:rPr>
                        <a:t> </a:t>
                      </a:r>
                      <a:r>
                        <a:rPr lang="en-US" sz="1600" kern="1200" dirty="0">
                          <a:solidFill>
                            <a:srgbClr val="000000"/>
                          </a:solidFill>
                          <a:latin typeface="Calibri"/>
                          <a:ea typeface="Calibri"/>
                          <a:cs typeface="Times New Roman"/>
                        </a:rPr>
                        <a:t>update. </a:t>
                      </a:r>
                      <a:endParaRPr lang="en-US" sz="1600" dirty="0">
                        <a:latin typeface="Calibri"/>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r>
              <a:rPr lang="en-US" sz="3200" b="1" dirty="0" smtClean="0">
                <a:latin typeface="Times New Roman" pitchFamily="18" charset="0"/>
                <a:cs typeface="Times New Roman" pitchFamily="18" charset="0"/>
              </a:rPr>
              <a:t>OUTPUT</a:t>
            </a:r>
            <a:endParaRPr lang="en-US" sz="3200" b="1" dirty="0">
              <a:latin typeface="Times New Roman" pitchFamily="18" charset="0"/>
              <a:cs typeface="Times New Roman" pitchFamily="18" charset="0"/>
            </a:endParaRPr>
          </a:p>
        </p:txBody>
      </p:sp>
      <p:pic>
        <p:nvPicPr>
          <p:cNvPr id="4" name="image22.jpeg" descr="1.PNG"/>
          <p:cNvPicPr>
            <a:picLocks noGrp="1"/>
          </p:cNvPicPr>
          <p:nvPr>
            <p:ph sz="quarter" idx="1"/>
          </p:nvPr>
        </p:nvPicPr>
        <p:blipFill>
          <a:blip r:embed="rId2" cstate="print"/>
          <a:stretch>
            <a:fillRect/>
          </a:stretch>
        </p:blipFill>
        <p:spPr>
          <a:xfrm>
            <a:off x="214283" y="928670"/>
            <a:ext cx="4071966" cy="2928959"/>
          </a:xfrm>
          <a:prstGeom prst="rect">
            <a:avLst/>
          </a:prstGeom>
        </p:spPr>
      </p:pic>
      <p:pic>
        <p:nvPicPr>
          <p:cNvPr id="5" name="image23.jpeg" descr="2.PNG"/>
          <p:cNvPicPr/>
          <p:nvPr/>
        </p:nvPicPr>
        <p:blipFill>
          <a:blip r:embed="rId3" cstate="print"/>
          <a:stretch>
            <a:fillRect/>
          </a:stretch>
        </p:blipFill>
        <p:spPr>
          <a:xfrm>
            <a:off x="4500562" y="857232"/>
            <a:ext cx="4143404" cy="2928958"/>
          </a:xfrm>
          <a:prstGeom prst="rect">
            <a:avLst/>
          </a:prstGeom>
        </p:spPr>
      </p:pic>
      <p:pic>
        <p:nvPicPr>
          <p:cNvPr id="6" name="image24.jpeg" descr="3.PNG"/>
          <p:cNvPicPr/>
          <p:nvPr/>
        </p:nvPicPr>
        <p:blipFill>
          <a:blip r:embed="rId4" cstate="print"/>
          <a:stretch>
            <a:fillRect/>
          </a:stretch>
        </p:blipFill>
        <p:spPr>
          <a:xfrm>
            <a:off x="214282" y="3929066"/>
            <a:ext cx="4071966" cy="2714644"/>
          </a:xfrm>
          <a:prstGeom prst="rect">
            <a:avLst/>
          </a:prstGeom>
        </p:spPr>
      </p:pic>
      <p:pic>
        <p:nvPicPr>
          <p:cNvPr id="7" name="image26.jpeg" descr="5.PNG"/>
          <p:cNvPicPr/>
          <p:nvPr/>
        </p:nvPicPr>
        <p:blipFill>
          <a:blip r:embed="rId5" cstate="print"/>
          <a:stretch>
            <a:fillRect/>
          </a:stretch>
        </p:blipFill>
        <p:spPr>
          <a:xfrm>
            <a:off x="4500562" y="3857628"/>
            <a:ext cx="4143404" cy="2857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28.png" descr="7.PNG"/>
          <p:cNvPicPr/>
          <p:nvPr/>
        </p:nvPicPr>
        <p:blipFill>
          <a:blip r:embed="rId2" cstate="print"/>
          <a:stretch>
            <a:fillRect/>
          </a:stretch>
        </p:blipFill>
        <p:spPr>
          <a:xfrm>
            <a:off x="214282" y="142852"/>
            <a:ext cx="4000528" cy="2857519"/>
          </a:xfrm>
          <a:prstGeom prst="rect">
            <a:avLst/>
          </a:prstGeom>
        </p:spPr>
      </p:pic>
      <p:pic>
        <p:nvPicPr>
          <p:cNvPr id="6" name="image31.png" descr="10.PNG"/>
          <p:cNvPicPr/>
          <p:nvPr/>
        </p:nvPicPr>
        <p:blipFill>
          <a:blip r:embed="rId3" cstate="print"/>
          <a:stretch>
            <a:fillRect/>
          </a:stretch>
        </p:blipFill>
        <p:spPr>
          <a:xfrm>
            <a:off x="4643438" y="142853"/>
            <a:ext cx="4071966" cy="2786081"/>
          </a:xfrm>
          <a:prstGeom prst="rect">
            <a:avLst/>
          </a:prstGeom>
        </p:spPr>
      </p:pic>
      <p:pic>
        <p:nvPicPr>
          <p:cNvPr id="7" name="image35.jpeg" descr="14.PNG"/>
          <p:cNvPicPr/>
          <p:nvPr/>
        </p:nvPicPr>
        <p:blipFill>
          <a:blip r:embed="rId4" cstate="print"/>
          <a:stretch>
            <a:fillRect/>
          </a:stretch>
        </p:blipFill>
        <p:spPr>
          <a:xfrm>
            <a:off x="214282" y="3214686"/>
            <a:ext cx="4000527" cy="3500462"/>
          </a:xfrm>
          <a:prstGeom prst="rect">
            <a:avLst/>
          </a:prstGeom>
        </p:spPr>
      </p:pic>
      <p:pic>
        <p:nvPicPr>
          <p:cNvPr id="8" name="image39.jpeg" descr="18.PNG"/>
          <p:cNvPicPr/>
          <p:nvPr/>
        </p:nvPicPr>
        <p:blipFill>
          <a:blip r:embed="rId5" cstate="print"/>
          <a:stretch>
            <a:fillRect/>
          </a:stretch>
        </p:blipFill>
        <p:spPr>
          <a:xfrm>
            <a:off x="4643437" y="3214686"/>
            <a:ext cx="4071967" cy="342902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275</TotalTime>
  <Words>608</Words>
  <Application>Microsoft Office PowerPoint</Application>
  <PresentationFormat>On-screen Show (4:3)</PresentationFormat>
  <Paragraphs>124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SYNOPSIS PRESENTATION </vt:lpstr>
      <vt:lpstr>INTRODUCTION</vt:lpstr>
      <vt:lpstr>TECHNOLOGIES USED</vt:lpstr>
      <vt:lpstr>Slide 4</vt:lpstr>
      <vt:lpstr>SYSTEM SPECIFICATIONS</vt:lpstr>
      <vt:lpstr>Slide 6</vt:lpstr>
      <vt:lpstr>Slide 7</vt:lpstr>
      <vt:lpstr>OUTPUT</vt:lpstr>
      <vt:lpstr>Slide 9</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dc:title>
  <dc:creator>Friends</dc:creator>
  <cp:lastModifiedBy>Friends</cp:lastModifiedBy>
  <cp:revision>31</cp:revision>
  <dcterms:created xsi:type="dcterms:W3CDTF">2023-09-24T09:38:47Z</dcterms:created>
  <dcterms:modified xsi:type="dcterms:W3CDTF">2023-09-25T07:02:37Z</dcterms:modified>
</cp:coreProperties>
</file>