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5" r:id="rId4"/>
    <p:sldId id="260" r:id="rId5"/>
    <p:sldId id="261" r:id="rId6"/>
    <p:sldId id="262" r:id="rId7"/>
    <p:sldId id="263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하지민" initials="하" lastIdx="2" clrIdx="0">
    <p:extLst>
      <p:ext uri="{19B8F6BF-5375-455C-9EA6-DF929625EA0E}">
        <p15:presenceInfo xmlns:p15="http://schemas.microsoft.com/office/powerpoint/2012/main" userId="하지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84235" autoAdjust="0"/>
  </p:normalViewPr>
  <p:slideViewPr>
    <p:cSldViewPr snapToGrid="0">
      <p:cViewPr varScale="1">
        <p:scale>
          <a:sx n="39" d="100"/>
          <a:sy n="39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8T04:47:05.720" idx="2">
    <p:pos x="10" y="10"/>
    <p:text>sgd의 노이즈를 줄이면서 더 빠르게 최적점을 구할 수 있는 미니 배치 확률적 경사 하강법이 존재. 이는 추후에 배울 신경망 모델에서 사용됨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2880-591E-41F7-87AE-1B66C6BE937C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F8C55-FA3B-4598-A78B-BB0ECC70C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8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16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낮은 쪽의 방향을 찾기 위해 손실함수</a:t>
            </a:r>
            <a:r>
              <a:rPr lang="en-US" altLang="ko-KR" dirty="0"/>
              <a:t>(</a:t>
            </a:r>
            <a:r>
              <a:rPr lang="ko-KR" altLang="en-US" dirty="0"/>
              <a:t>오차함수</a:t>
            </a:r>
            <a:r>
              <a:rPr lang="en-US" altLang="ko-KR" dirty="0"/>
              <a:t>)</a:t>
            </a:r>
            <a:r>
              <a:rPr lang="ko-KR" altLang="en-US" dirty="0"/>
              <a:t>를 현재 위치에서 미분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발 내려간 시점에서 등산객이 자기가 산을 제대로 내려가고 있는지 주변 경사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기울기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보면서 판단하듯이 기울기가 음수인지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?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양수인지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?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확인하면서 최저지점으로 내려가는 거라고 보면 되지 않을까 싶다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0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빈번한 업데이트 모델 성능 및 개선 속도 확인 가능</a:t>
            </a:r>
            <a:endParaRPr lang="en-US" altLang="ko-KR" sz="180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일부 문제에 대해 더  빨리 수렴</a:t>
            </a:r>
            <a:endParaRPr lang="en-US" altLang="ko-KR" sz="180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지역 최적화 회피</a:t>
            </a:r>
            <a:endParaRPr lang="en-US" altLang="ko-KR" sz="180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대용량 데이터시 시간이 오래 걸림</a:t>
            </a:r>
            <a:endParaRPr lang="en-US" altLang="ko-KR" sz="180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더 이상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cost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줄어들지 않는 시점의 발견이 어려움</a:t>
            </a:r>
            <a:endParaRPr lang="en-US" altLang="ko-KR" sz="180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sgd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노이즈를 줄이면서 더 빠르게 최적점을 구할 수 있는 미니 배치 확률적 경사 하강법이 존재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이는 추후에 배울 신경망 모델에서 사용됨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35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모델이 데이터를 잘 표현할 수 있도록 </a:t>
            </a:r>
            <a:r>
              <a:rPr lang="ko-KR" altLang="en-US" b="1" i="0" u="sng" dirty="0">
                <a:solidFill>
                  <a:srgbClr val="333333"/>
                </a:solidFill>
                <a:effectLst/>
                <a:latin typeface="Noto Sans KR"/>
              </a:rPr>
              <a:t>변화율을 사용하여</a:t>
            </a:r>
            <a:r>
              <a:rPr lang="en-US" altLang="ko-KR" b="1" i="0" u="sng" dirty="0">
                <a:solidFill>
                  <a:srgbClr val="333333"/>
                </a:solidFill>
                <a:effectLst/>
                <a:latin typeface="Noto Sans KR"/>
              </a:rPr>
              <a:t>(①)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  <a:r>
              <a:rPr lang="ko-KR" altLang="en-US" b="1" i="0" u="sng" dirty="0">
                <a:solidFill>
                  <a:srgbClr val="333333"/>
                </a:solidFill>
                <a:effectLst/>
                <a:latin typeface="Noto Sans KR"/>
              </a:rPr>
              <a:t>모델을 조금씩 조정</a:t>
            </a:r>
            <a:r>
              <a:rPr lang="en-US" altLang="ko-KR" b="1" i="0" u="sng" dirty="0">
                <a:solidFill>
                  <a:srgbClr val="333333"/>
                </a:solidFill>
                <a:effectLst/>
                <a:latin typeface="Noto Sans KR"/>
              </a:rPr>
              <a:t>(②)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하는 최적화 알고리즘이다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 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b="1" i="0" u="sng" dirty="0">
                <a:solidFill>
                  <a:srgbClr val="555555"/>
                </a:solidFill>
                <a:effectLst/>
                <a:latin typeface="Noto Serif KR"/>
              </a:rPr>
              <a:t>② 모델을 조금씩 조정한다</a:t>
            </a:r>
            <a:r>
              <a:rPr lang="en-US" altLang="ko-KR" b="1" i="0" u="sng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모델을 조금씩 조정한다는 것은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머신러닝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모델의 규칙 즉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가중치를 수정한다는 의미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선형회귀에서는 절편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(b)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과 기울기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(a)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를 수정한다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고 볼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1" i="0" u="sng" dirty="0">
                <a:solidFill>
                  <a:srgbClr val="333333"/>
                </a:solidFill>
                <a:effectLst/>
                <a:latin typeface="Noto Serif KR"/>
              </a:rPr>
              <a:t>① </a:t>
            </a:r>
            <a:r>
              <a:rPr lang="ko-KR" altLang="en-US" b="1" i="0" u="sng" dirty="0">
                <a:solidFill>
                  <a:srgbClr val="555555"/>
                </a:solidFill>
                <a:effectLst/>
                <a:latin typeface="Noto Serif KR"/>
              </a:rPr>
              <a:t>변화율을 사용하여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변화율이란 무엇일까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?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변화율을 이해하기 전에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erif KR"/>
              </a:rPr>
              <a:t>예측값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대해 알아야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 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우리가 입력과 출력 데이터를 통해 규칙을 발견하면 모델을 만들었다고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그 모델에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새로운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erif KR"/>
              </a:rPr>
              <a:t>입력값을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 넣으면 어떤 출력이 나오는데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, 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이 값이 모델을 통해 예측한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erif KR"/>
              </a:rPr>
              <a:t>예측값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예를 들어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y= 7x+3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이라는 모델의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값에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7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을 넣으면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53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이라는 값이 나오는데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53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예측값이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예측값은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erif KR"/>
              </a:rPr>
              <a:t>y_hat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으로 표현한다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+)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딥러닝 분야에서는 기울기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를 종종 가중치를 의미하는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로 표현한다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 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그래서 선형회귀 식은 아래와 같이 다시 표현할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b="1" i="0" dirty="0" err="1">
                <a:solidFill>
                  <a:srgbClr val="555555"/>
                </a:solidFill>
                <a:effectLst/>
                <a:latin typeface="Noto Serif KR"/>
              </a:rPr>
              <a:t>y_hat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 =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Noto Serif KR"/>
              </a:rPr>
              <a:t>wx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 + b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그럼 다시 변화율이란 무엇일까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?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변화율이란 기울기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절편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)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변화량에 대한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erif KR"/>
              </a:rPr>
              <a:t>예측값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 변화량의 비율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을 의미한다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식으로 표현하면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 변화율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= (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erif KR"/>
              </a:rPr>
              <a:t>예측값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 변화량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) / 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기울기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절편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)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변화량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1" i="0" dirty="0" err="1">
                <a:solidFill>
                  <a:srgbClr val="555555"/>
                </a:solidFill>
                <a:effectLst/>
                <a:latin typeface="Noto Serif KR"/>
              </a:rPr>
              <a:t>경사하강법에서는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 가중치 조정에 이 변화율을 사용하는 것으로 정의했다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Noto Serif KR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Noto Serif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그렇다면 어떻게 사용할까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?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결론부터 말하면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기존 기울기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절편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)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에 기울기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절편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)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의 변화율을 더한다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r>
              <a:rPr lang="en-US" altLang="ko-KR" dirty="0" err="1">
                <a:effectLst/>
                <a:latin typeface="Noto Serif KR"/>
              </a:rPr>
              <a:t>i</a:t>
            </a:r>
            <a:r>
              <a:rPr lang="en-US" altLang="ko-KR" dirty="0">
                <a:effectLst/>
                <a:latin typeface="Noto Serif KR"/>
              </a:rPr>
              <a:t>) </a:t>
            </a:r>
            <a:r>
              <a:rPr lang="ko-KR" altLang="en-US" dirty="0">
                <a:effectLst/>
                <a:latin typeface="Noto Serif KR"/>
              </a:rPr>
              <a:t>기울기</a:t>
            </a:r>
            <a:br>
              <a:rPr lang="ko-KR" altLang="en-US" dirty="0">
                <a:effectLst/>
                <a:latin typeface="Noto Serif KR"/>
              </a:rPr>
            </a:br>
            <a:r>
              <a:rPr lang="en-US" altLang="ko-KR" dirty="0" err="1">
                <a:effectLst/>
                <a:latin typeface="Noto Serif KR"/>
              </a:rPr>
              <a:t>w_new</a:t>
            </a:r>
            <a:r>
              <a:rPr lang="en-US" altLang="ko-KR" dirty="0">
                <a:effectLst/>
                <a:latin typeface="Noto Serif KR"/>
              </a:rPr>
              <a:t> = </a:t>
            </a:r>
            <a:r>
              <a:rPr lang="en-US" altLang="ko-KR" b="1" dirty="0" err="1">
                <a:effectLst/>
                <a:latin typeface="Noto Serif KR"/>
              </a:rPr>
              <a:t>w_rate</a:t>
            </a:r>
            <a:r>
              <a:rPr lang="ko-KR" altLang="en-US" dirty="0">
                <a:effectLst/>
                <a:latin typeface="Noto Serif KR"/>
              </a:rPr>
              <a:t> </a:t>
            </a:r>
            <a:r>
              <a:rPr lang="en-US" altLang="ko-KR" dirty="0">
                <a:effectLst/>
                <a:latin typeface="Noto Serif KR"/>
              </a:rPr>
              <a:t>+ w</a:t>
            </a:r>
            <a:br>
              <a:rPr lang="en-US" altLang="ko-KR" dirty="0">
                <a:effectLst/>
                <a:latin typeface="Noto Serif KR"/>
              </a:rPr>
            </a:br>
            <a:r>
              <a:rPr lang="en-US" altLang="ko-KR" dirty="0">
                <a:effectLst/>
                <a:latin typeface="Noto Serif KR"/>
              </a:rPr>
              <a:t>(</a:t>
            </a:r>
            <a:r>
              <a:rPr lang="en-US" altLang="ko-KR" dirty="0" err="1">
                <a:effectLst/>
                <a:latin typeface="Noto Serif KR"/>
              </a:rPr>
              <a:t>w_new</a:t>
            </a:r>
            <a:r>
              <a:rPr lang="en-US" altLang="ko-KR" dirty="0">
                <a:effectLst/>
                <a:latin typeface="Noto Serif KR"/>
              </a:rPr>
              <a:t> : </a:t>
            </a:r>
            <a:r>
              <a:rPr lang="ko-KR" altLang="en-US" dirty="0">
                <a:effectLst/>
                <a:latin typeface="Noto Serif KR"/>
              </a:rPr>
              <a:t>변화한 기울기 </a:t>
            </a:r>
            <a:r>
              <a:rPr lang="en-US" altLang="ko-KR" dirty="0">
                <a:effectLst/>
                <a:latin typeface="Noto Serif KR"/>
              </a:rPr>
              <a:t>/ </a:t>
            </a:r>
            <a:r>
              <a:rPr lang="en-US" altLang="ko-KR" dirty="0" err="1">
                <a:effectLst/>
                <a:latin typeface="Noto Serif KR"/>
              </a:rPr>
              <a:t>w_rate</a:t>
            </a:r>
            <a:r>
              <a:rPr lang="en-US" altLang="ko-KR" dirty="0">
                <a:effectLst/>
                <a:latin typeface="Noto Serif KR"/>
              </a:rPr>
              <a:t> : </a:t>
            </a:r>
            <a:r>
              <a:rPr lang="ko-KR" altLang="en-US" dirty="0">
                <a:effectLst/>
                <a:latin typeface="Noto Serif KR"/>
              </a:rPr>
              <a:t>변화율 </a:t>
            </a:r>
            <a:r>
              <a:rPr lang="en-US" altLang="ko-KR" dirty="0">
                <a:effectLst/>
                <a:latin typeface="Noto Serif KR"/>
              </a:rPr>
              <a:t>/ w : </a:t>
            </a:r>
            <a:r>
              <a:rPr lang="ko-KR" altLang="en-US" dirty="0">
                <a:effectLst/>
                <a:latin typeface="Noto Serif KR"/>
              </a:rPr>
              <a:t>기존 기울기</a:t>
            </a:r>
            <a:r>
              <a:rPr lang="en-US" altLang="ko-KR" dirty="0">
                <a:effectLst/>
                <a:latin typeface="Noto Serif KR"/>
              </a:rPr>
              <a:t>)</a:t>
            </a:r>
            <a:br>
              <a:rPr lang="en-US" altLang="ko-KR" dirty="0">
                <a:effectLst/>
                <a:latin typeface="Noto Serif KR"/>
              </a:rPr>
            </a:br>
            <a:br>
              <a:rPr lang="en-US" altLang="ko-KR" dirty="0">
                <a:effectLst/>
                <a:latin typeface="Noto Serif KR"/>
              </a:rPr>
            </a:br>
            <a:r>
              <a:rPr lang="en-US" altLang="ko-KR" dirty="0">
                <a:effectLst/>
                <a:latin typeface="Noto Serif KR"/>
              </a:rPr>
              <a:t>ii ) </a:t>
            </a:r>
            <a:r>
              <a:rPr lang="ko-KR" altLang="en-US" dirty="0">
                <a:effectLst/>
                <a:latin typeface="Noto Serif KR"/>
              </a:rPr>
              <a:t>절편</a:t>
            </a:r>
            <a:br>
              <a:rPr lang="ko-KR" altLang="en-US" dirty="0">
                <a:effectLst/>
                <a:latin typeface="Noto Serif KR"/>
              </a:rPr>
            </a:br>
            <a:r>
              <a:rPr lang="en-US" altLang="ko-KR" dirty="0" err="1">
                <a:effectLst/>
                <a:latin typeface="Noto Serif KR"/>
              </a:rPr>
              <a:t>b_new</a:t>
            </a:r>
            <a:r>
              <a:rPr lang="en-US" altLang="ko-KR" dirty="0">
                <a:effectLst/>
                <a:latin typeface="Noto Serif KR"/>
              </a:rPr>
              <a:t> = </a:t>
            </a:r>
            <a:r>
              <a:rPr lang="en-US" altLang="ko-KR" b="1" dirty="0">
                <a:effectLst/>
                <a:latin typeface="Noto Serif KR"/>
              </a:rPr>
              <a:t>1</a:t>
            </a:r>
            <a:r>
              <a:rPr lang="ko-KR" altLang="en-US" dirty="0">
                <a:effectLst/>
                <a:latin typeface="Noto Serif KR"/>
              </a:rPr>
              <a:t> </a:t>
            </a:r>
            <a:r>
              <a:rPr lang="en-US" altLang="ko-KR" dirty="0">
                <a:effectLst/>
                <a:latin typeface="Noto Serif KR"/>
              </a:rPr>
              <a:t>+ b</a:t>
            </a:r>
            <a:br>
              <a:rPr lang="en-US" altLang="ko-KR" dirty="0">
                <a:effectLst/>
                <a:latin typeface="Noto Serif KR"/>
              </a:rPr>
            </a:br>
            <a:r>
              <a:rPr lang="en-US" altLang="ko-KR" dirty="0">
                <a:solidFill>
                  <a:srgbClr val="666666"/>
                </a:solidFill>
                <a:effectLst/>
                <a:latin typeface="Noto Serif KR"/>
              </a:rPr>
              <a:t>(</a:t>
            </a:r>
            <a:r>
              <a:rPr lang="en-US" altLang="ko-KR" dirty="0" err="1">
                <a:solidFill>
                  <a:srgbClr val="666666"/>
                </a:solidFill>
                <a:effectLst/>
                <a:latin typeface="Noto Serif KR"/>
              </a:rPr>
              <a:t>b_new</a:t>
            </a:r>
            <a:r>
              <a:rPr lang="en-US" altLang="ko-KR" dirty="0">
                <a:solidFill>
                  <a:srgbClr val="666666"/>
                </a:solidFill>
                <a:effectLst/>
                <a:latin typeface="Noto Serif KR"/>
              </a:rPr>
              <a:t> : </a:t>
            </a:r>
            <a:r>
              <a:rPr lang="ko-KR" altLang="en-US" dirty="0">
                <a:solidFill>
                  <a:srgbClr val="666666"/>
                </a:solidFill>
                <a:effectLst/>
                <a:latin typeface="Noto Serif KR"/>
              </a:rPr>
              <a:t>변화한 절편 </a:t>
            </a:r>
            <a:r>
              <a:rPr lang="en-US" altLang="ko-KR" dirty="0">
                <a:solidFill>
                  <a:srgbClr val="666666"/>
                </a:solidFill>
                <a:effectLst/>
                <a:latin typeface="Noto Serif KR"/>
              </a:rPr>
              <a:t>/ </a:t>
            </a:r>
            <a:r>
              <a:rPr lang="en-US" altLang="ko-KR" dirty="0" err="1">
                <a:solidFill>
                  <a:srgbClr val="666666"/>
                </a:solidFill>
                <a:effectLst/>
                <a:latin typeface="Noto Serif KR"/>
              </a:rPr>
              <a:t>b_rate</a:t>
            </a:r>
            <a:r>
              <a:rPr lang="en-US" altLang="ko-KR" dirty="0">
                <a:solidFill>
                  <a:srgbClr val="666666"/>
                </a:solidFill>
                <a:effectLst/>
                <a:latin typeface="Noto Serif KR"/>
              </a:rPr>
              <a:t> : </a:t>
            </a:r>
            <a:r>
              <a:rPr lang="ko-KR" altLang="en-US" dirty="0">
                <a:solidFill>
                  <a:srgbClr val="666666"/>
                </a:solidFill>
                <a:effectLst/>
                <a:latin typeface="Noto Serif KR"/>
              </a:rPr>
              <a:t>변화율 </a:t>
            </a:r>
            <a:r>
              <a:rPr lang="en-US" altLang="ko-KR" dirty="0">
                <a:solidFill>
                  <a:srgbClr val="666666"/>
                </a:solidFill>
                <a:effectLst/>
                <a:latin typeface="Noto Serif KR"/>
              </a:rPr>
              <a:t>/ b : </a:t>
            </a:r>
            <a:r>
              <a:rPr lang="ko-KR" altLang="en-US" dirty="0">
                <a:solidFill>
                  <a:srgbClr val="666666"/>
                </a:solidFill>
                <a:effectLst/>
                <a:latin typeface="Noto Serif KR"/>
              </a:rPr>
              <a:t>기존 기울기</a:t>
            </a:r>
            <a:r>
              <a:rPr lang="en-US" altLang="ko-KR" dirty="0">
                <a:solidFill>
                  <a:srgbClr val="666666"/>
                </a:solidFill>
                <a:effectLst/>
                <a:latin typeface="Noto Serif KR"/>
              </a:rPr>
              <a:t>)</a:t>
            </a:r>
            <a:br>
              <a:rPr lang="ko-KR" altLang="en-US" dirty="0">
                <a:effectLst/>
                <a:latin typeface="Noto Serif KR"/>
              </a:rPr>
            </a:br>
            <a:r>
              <a:rPr lang="ko-KR" altLang="en-US" dirty="0">
                <a:effectLst/>
                <a:latin typeface="Noto Serif KR"/>
              </a:rPr>
              <a:t>*절편의 변화율은 항상 </a:t>
            </a:r>
            <a:r>
              <a:rPr lang="en-US" altLang="ko-KR" dirty="0">
                <a:effectLst/>
                <a:latin typeface="Noto Serif KR"/>
              </a:rPr>
              <a:t>1</a:t>
            </a:r>
            <a:r>
              <a:rPr lang="ko-KR" altLang="en-US" dirty="0">
                <a:effectLst/>
                <a:latin typeface="Noto Serif KR"/>
              </a:rPr>
              <a:t>이다 </a:t>
            </a:r>
            <a:r>
              <a:rPr lang="en-US" altLang="ko-KR" dirty="0">
                <a:effectLst/>
                <a:latin typeface="Noto Serif KR"/>
              </a:rPr>
              <a:t>(</a:t>
            </a:r>
            <a:r>
              <a:rPr lang="ko-KR" altLang="en-US" dirty="0">
                <a:effectLst/>
                <a:latin typeface="Noto Serif KR"/>
              </a:rPr>
              <a:t>아래에서 증명한다</a:t>
            </a:r>
            <a:r>
              <a:rPr lang="en-US" altLang="ko-KR" dirty="0">
                <a:effectLst/>
                <a:latin typeface="Noto Serif KR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6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우선 양성클래스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(y=1)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일 때 샘플이 올바르게 분류되기 위해서는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의 값이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 되어야한다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그래프를 보면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의 값이 최소화 될 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가 자연스럽게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가까워진다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음성클래스의 경우도 양성클래스와 동일하다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음성클래스일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때 샘플이 올바르게 분류되기 위해서는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 되어야한다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마찬가지로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 최소화 될 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가 자연스럽게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가까워지는 것을 확인할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0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1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6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6500" y="1522911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78096" y="2468843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확률적 경사 </a:t>
            </a:r>
            <a:r>
              <a:rPr lang="ko-KR" altLang="en-US" sz="3200" b="1" i="1" kern="0" dirty="0" err="1">
                <a:solidFill>
                  <a:srgbClr val="010B3C"/>
                </a:solidFill>
              </a:rPr>
              <a:t>하강법</a:t>
            </a:r>
            <a:endParaRPr lang="en-US" altLang="ko-KR" sz="3200" b="1" i="1" kern="0" dirty="0">
              <a:solidFill>
                <a:srgbClr val="010B3C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093275" y="3967224"/>
            <a:ext cx="1981163" cy="28883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경제학과 </a:t>
            </a:r>
            <a:r>
              <a:rPr lang="en-US" altLang="ko-KR" sz="1000" b="1" dirty="0">
                <a:solidFill>
                  <a:prstClr val="white"/>
                </a:solidFill>
              </a:rPr>
              <a:t>2015231035 </a:t>
            </a:r>
            <a:r>
              <a:rPr lang="ko-KR" altLang="en-US" sz="1000" b="1" dirty="0">
                <a:solidFill>
                  <a:prstClr val="white"/>
                </a:solidFill>
              </a:rPr>
              <a:t>하지민</a:t>
            </a:r>
          </a:p>
        </p:txBody>
      </p:sp>
    </p:spTree>
    <p:extLst>
      <p:ext uri="{BB962C8B-B14F-4D97-AF65-F5344CB8AC3E}">
        <p14:creationId xmlns:p14="http://schemas.microsoft.com/office/powerpoint/2010/main" val="19626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36625" y="855219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로지스틱 손실 함수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B39E93-D462-4E92-9FE4-EA3497F3D062}"/>
              </a:ext>
            </a:extLst>
          </p:cNvPr>
          <p:cNvSpPr txBox="1"/>
          <p:nvPr/>
        </p:nvSpPr>
        <p:spPr>
          <a:xfrm>
            <a:off x="2201455" y="3097083"/>
            <a:ext cx="729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제곱오차의 미분결과와 매우 유사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가중치와 절편을 업데이트하는 방법은 기존 가중치에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미분값을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빼는 것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E45429D-A317-44B0-90F7-11B80D978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57" y="1157921"/>
            <a:ext cx="7382905" cy="1724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74A90C-F932-48EF-AF5B-114784F3C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98" y="4036925"/>
            <a:ext cx="7620000" cy="1104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B0F0633-CCBA-4577-BE74-0DD820001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09" y="5141825"/>
            <a:ext cx="7620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7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점진적인 학습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13BFD-73FE-4048-A529-7F359FA83907}"/>
              </a:ext>
            </a:extLst>
          </p:cNvPr>
          <p:cNvSpPr txBox="1"/>
          <p:nvPr/>
        </p:nvSpPr>
        <p:spPr>
          <a:xfrm>
            <a:off x="671230" y="1336547"/>
            <a:ext cx="10527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경사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(Gradient Descent)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함수의 기울기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구하여 기울기의 절댓값이 낮은 쪽으로 이동시켜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극값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찾는 방법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비용함수를 최소화 하기 위해 경사를 반복적으로 하강해가면서 파라미터를 조정해 나가는 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F4801-9A16-4C8F-9B8C-CDF08321A6F3}"/>
              </a:ext>
            </a:extLst>
          </p:cNvPr>
          <p:cNvSpPr txBox="1"/>
          <p:nvPr/>
        </p:nvSpPr>
        <p:spPr>
          <a:xfrm>
            <a:off x="671230" y="2601610"/>
            <a:ext cx="10527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확률적 경사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(Stochastic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 Descent)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랜덤으로 단 한 개의 데이터를 추출하여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배치 크기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기울기를 얻어냄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과정을 반복해서 학습하여 최적점을 찾아내는 것이 확률적 경사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하강법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38841-745C-4251-896A-2F5EF45EF4C7}"/>
              </a:ext>
            </a:extLst>
          </p:cNvPr>
          <p:cNvSpPr txBox="1"/>
          <p:nvPr/>
        </p:nvSpPr>
        <p:spPr>
          <a:xfrm>
            <a:off x="671230" y="4143672"/>
            <a:ext cx="10527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**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(batch)**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학습의 반복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 경사 업데이트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회에 사용되는 트레이닝 데이터의 집합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85CD5B-775D-4E9D-91A4-D8F4BF219319}"/>
              </a:ext>
            </a:extLst>
          </p:cNvPr>
          <p:cNvSpPr txBox="1"/>
          <p:nvPr/>
        </p:nvSpPr>
        <p:spPr>
          <a:xfrm>
            <a:off x="671230" y="5408735"/>
            <a:ext cx="10527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**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에포크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(epoch)**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확률적 경사 하강법에서 훈련 세트를 한 번 모두 사용하는 과정</a:t>
            </a:r>
          </a:p>
        </p:txBody>
      </p:sp>
    </p:spTree>
    <p:extLst>
      <p:ext uri="{BB962C8B-B14F-4D97-AF65-F5344CB8AC3E}">
        <p14:creationId xmlns:p14="http://schemas.microsoft.com/office/powerpoint/2010/main" val="306702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경사 </a:t>
            </a:r>
            <a:r>
              <a:rPr lang="ko-KR" altLang="en-US" sz="2800" b="1" i="1" kern="0" dirty="0" err="1">
                <a:solidFill>
                  <a:srgbClr val="010B3C"/>
                </a:solidFill>
              </a:rPr>
              <a:t>하강법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45CE62-5075-4FEA-BB5C-A414996BA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36" y="1621855"/>
            <a:ext cx="6630325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4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경사 </a:t>
            </a:r>
            <a:r>
              <a:rPr lang="ko-KR" altLang="en-US" sz="2800" b="1" i="1" kern="0" dirty="0" err="1">
                <a:solidFill>
                  <a:srgbClr val="010B3C"/>
                </a:solidFill>
              </a:rPr>
              <a:t>하강법</a:t>
            </a:r>
            <a:r>
              <a:rPr lang="ko-KR" altLang="en-US" sz="2800" b="1" i="1" kern="0" dirty="0">
                <a:solidFill>
                  <a:srgbClr val="010B3C"/>
                </a:solidFill>
              </a:rPr>
              <a:t> 비교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9C835-DA5D-478F-805E-157CEFFA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66" y="1268127"/>
            <a:ext cx="9250066" cy="33913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508209-5804-45ED-AC5C-822252DD0BC1}"/>
              </a:ext>
            </a:extLst>
          </p:cNvPr>
          <p:cNvSpPr txBox="1"/>
          <p:nvPr/>
        </p:nvSpPr>
        <p:spPr>
          <a:xfrm>
            <a:off x="1172884" y="4989708"/>
            <a:ext cx="930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번 학습할 때 마다 모든 데이터를 계산하여 최적의 한 스텝을 나아가는 경사 하강법과 달리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확률적 경사 하강법은 랜덤하게 추출한 하나의 데이터만 계산하여 빠르게 다음 스텝으로 넘어 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결과 더 빠르게 최적점을 찾을 수 있게 되었지만 그 정확도는 낮아짐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31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손실 함수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6E48B-FC87-4A4D-A10F-9A60FF358DBF}"/>
              </a:ext>
            </a:extLst>
          </p:cNvPr>
          <p:cNvSpPr txBox="1"/>
          <p:nvPr/>
        </p:nvSpPr>
        <p:spPr>
          <a:xfrm>
            <a:off x="671230" y="1340834"/>
            <a:ext cx="10527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손실 함수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예상한 값과 실제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타깃값의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차이를 함수로 정의한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비용함수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목적함수로도 불림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평균 제곱 오차를 많이 사용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선형회귀 모델에 적합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B86E24-045D-4338-89CA-3431A7538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72" y="2879123"/>
            <a:ext cx="5715000" cy="1657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710CF4-E761-40BF-B8A4-22101DD7C8C1}"/>
              </a:ext>
            </a:extLst>
          </p:cNvPr>
          <p:cNvSpPr txBox="1"/>
          <p:nvPr/>
        </p:nvSpPr>
        <p:spPr>
          <a:xfrm>
            <a:off x="671230" y="4870835"/>
            <a:ext cx="1052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차이가 음수이든 양수이든 상관없이 차이의 크기만 고려하고자 하기 때문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04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손실 함수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E8D1E-6DC0-4DC3-89F0-C5FB4ABD603E}"/>
              </a:ext>
            </a:extLst>
          </p:cNvPr>
          <p:cNvSpPr txBox="1"/>
          <p:nvPr/>
        </p:nvSpPr>
        <p:spPr>
          <a:xfrm>
            <a:off x="547462" y="1470233"/>
            <a:ext cx="1052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최적의 가중치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예측값과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실제 값의 차이를 최소화하는 가중치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손실 함수 값을 최솟값으로 만드는 가중치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349E975-3491-40B9-8CE7-08179540C645}"/>
              </a:ext>
            </a:extLst>
          </p:cNvPr>
          <p:cNvGrpSpPr/>
          <p:nvPr/>
        </p:nvGrpSpPr>
        <p:grpSpPr>
          <a:xfrm>
            <a:off x="1171853" y="819965"/>
            <a:ext cx="2944850" cy="4613168"/>
            <a:chOff x="1171853" y="819965"/>
            <a:chExt cx="2944850" cy="4613168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67748C3-6AB0-4B77-A6EA-642DEA283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1853" y="2483364"/>
              <a:ext cx="0" cy="29497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827EEC7-5C27-43A9-AD9C-7748FDD52A49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53" y="5433133"/>
              <a:ext cx="29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A0D025-E5A5-487A-9B07-6FA7D9CDADAF}"/>
                </a:ext>
              </a:extLst>
            </p:cNvPr>
            <p:cNvGrpSpPr/>
            <p:nvPr/>
          </p:nvGrpSpPr>
          <p:grpSpPr>
            <a:xfrm>
              <a:off x="1406766" y="819965"/>
              <a:ext cx="2556786" cy="4260300"/>
              <a:chOff x="1559916" y="576546"/>
              <a:chExt cx="2556786" cy="4260300"/>
            </a:xfrm>
          </p:grpSpPr>
          <p:sp>
            <p:nvSpPr>
              <p:cNvPr id="13" name="원호 12">
                <a:extLst>
                  <a:ext uri="{FF2B5EF4-FFF2-40B4-BE49-F238E27FC236}">
                    <a16:creationId xmlns:a16="http://schemas.microsoft.com/office/drawing/2014/main" id="{2B0A969D-2C1A-4C1B-AC59-2BA785E5B4AE}"/>
                  </a:ext>
                </a:extLst>
              </p:cNvPr>
              <p:cNvSpPr/>
              <p:nvPr/>
            </p:nvSpPr>
            <p:spPr>
              <a:xfrm rot="5400000">
                <a:off x="698473" y="1437989"/>
                <a:ext cx="4260300" cy="2537414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C1D1B61E-A01F-4DA1-B0E2-9C8C6A43A73E}"/>
                  </a:ext>
                </a:extLst>
              </p:cNvPr>
              <p:cNvSpPr/>
              <p:nvPr/>
            </p:nvSpPr>
            <p:spPr>
              <a:xfrm rot="16200000" flipH="1">
                <a:off x="717845" y="1437989"/>
                <a:ext cx="4260300" cy="2537414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CB1678-3AD8-4E9C-8461-C5DC1A3E5324}"/>
              </a:ext>
            </a:extLst>
          </p:cNvPr>
          <p:cNvGrpSpPr/>
          <p:nvPr/>
        </p:nvGrpSpPr>
        <p:grpSpPr>
          <a:xfrm>
            <a:off x="6873800" y="819965"/>
            <a:ext cx="2944850" cy="4613168"/>
            <a:chOff x="1171853" y="819965"/>
            <a:chExt cx="2944850" cy="4613168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887FE35-486E-4830-B192-5629F4D46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1853" y="2483364"/>
              <a:ext cx="0" cy="29497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8A89551-238F-404B-BF49-E1FDEB8DE938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53" y="5433133"/>
              <a:ext cx="29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9311DC6-45B8-466C-824E-856755F7474B}"/>
                </a:ext>
              </a:extLst>
            </p:cNvPr>
            <p:cNvGrpSpPr/>
            <p:nvPr/>
          </p:nvGrpSpPr>
          <p:grpSpPr>
            <a:xfrm>
              <a:off x="1406766" y="819965"/>
              <a:ext cx="2556786" cy="4260300"/>
              <a:chOff x="1559916" y="576546"/>
              <a:chExt cx="2556786" cy="4260300"/>
            </a:xfrm>
          </p:grpSpPr>
          <p:sp>
            <p:nvSpPr>
              <p:cNvPr id="33" name="원호 32">
                <a:extLst>
                  <a:ext uri="{FF2B5EF4-FFF2-40B4-BE49-F238E27FC236}">
                    <a16:creationId xmlns:a16="http://schemas.microsoft.com/office/drawing/2014/main" id="{23AB6AB7-150D-4A27-811E-EFE8C3FAAB5C}"/>
                  </a:ext>
                </a:extLst>
              </p:cNvPr>
              <p:cNvSpPr/>
              <p:nvPr/>
            </p:nvSpPr>
            <p:spPr>
              <a:xfrm rot="5400000">
                <a:off x="698473" y="1437989"/>
                <a:ext cx="4260300" cy="2537414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76185376-F0FA-4B61-A997-21EA1FF7459E}"/>
                  </a:ext>
                </a:extLst>
              </p:cNvPr>
              <p:cNvSpPr/>
              <p:nvPr/>
            </p:nvSpPr>
            <p:spPr>
              <a:xfrm rot="16200000" flipH="1">
                <a:off x="717845" y="1437989"/>
                <a:ext cx="4260300" cy="2537414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66EAC17-6A97-41EB-BA71-342773BC169B}"/>
              </a:ext>
            </a:extLst>
          </p:cNvPr>
          <p:cNvSpPr txBox="1"/>
          <p:nvPr/>
        </p:nvSpPr>
        <p:spPr>
          <a:xfrm>
            <a:off x="547462" y="6002633"/>
            <a:ext cx="1052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접선의 기울기가 음수이면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증가시키고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접선의 기울기가 양수이면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감소시킴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W_new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접선 기울기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손실함수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F8FABCD-CA03-4C4E-AE43-C7F22D9D1DFA}"/>
              </a:ext>
            </a:extLst>
          </p:cNvPr>
          <p:cNvSpPr/>
          <p:nvPr/>
        </p:nvSpPr>
        <p:spPr>
          <a:xfrm flipH="1">
            <a:off x="1537469" y="3846011"/>
            <a:ext cx="72000" cy="7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14B5066-CDC9-47B4-B902-739C72EF062D}"/>
              </a:ext>
            </a:extLst>
          </p:cNvPr>
          <p:cNvSpPr/>
          <p:nvPr/>
        </p:nvSpPr>
        <p:spPr>
          <a:xfrm flipH="1">
            <a:off x="2658845" y="5040383"/>
            <a:ext cx="72000" cy="7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4AAEC3F-002A-48E7-A616-6E5C5FCE1D16}"/>
              </a:ext>
            </a:extLst>
          </p:cNvPr>
          <p:cNvCxnSpPr/>
          <p:nvPr/>
        </p:nvCxnSpPr>
        <p:spPr>
          <a:xfrm>
            <a:off x="1777987" y="3981546"/>
            <a:ext cx="767886" cy="981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DD6B0C-F06D-45AD-9770-EB70A2CDF96E}"/>
              </a:ext>
            </a:extLst>
          </p:cNvPr>
          <p:cNvSpPr txBox="1"/>
          <p:nvPr/>
        </p:nvSpPr>
        <p:spPr>
          <a:xfrm>
            <a:off x="8330676" y="4099033"/>
            <a:ext cx="6188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감소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2A3A077-740C-4213-8CD8-CA34C1D6530C}"/>
              </a:ext>
            </a:extLst>
          </p:cNvPr>
          <p:cNvCxnSpPr>
            <a:cxnSpLocks/>
          </p:cNvCxnSpPr>
          <p:nvPr/>
        </p:nvCxnSpPr>
        <p:spPr>
          <a:xfrm>
            <a:off x="1426137" y="5261023"/>
            <a:ext cx="8709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9747F11-400B-4799-9B27-7910BC86B356}"/>
              </a:ext>
            </a:extLst>
          </p:cNvPr>
          <p:cNvSpPr txBox="1"/>
          <p:nvPr/>
        </p:nvSpPr>
        <p:spPr>
          <a:xfrm>
            <a:off x="1552200" y="5507358"/>
            <a:ext cx="6188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증가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6B027F-D737-451E-B2F2-DEF8DA6F8A40}"/>
              </a:ext>
            </a:extLst>
          </p:cNvPr>
          <p:cNvSpPr txBox="1"/>
          <p:nvPr/>
        </p:nvSpPr>
        <p:spPr>
          <a:xfrm>
            <a:off x="4224927" y="5330519"/>
            <a:ext cx="817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CFC306-4E68-4AC4-97F0-776DAEF716AA}"/>
              </a:ext>
            </a:extLst>
          </p:cNvPr>
          <p:cNvSpPr txBox="1"/>
          <p:nvPr/>
        </p:nvSpPr>
        <p:spPr>
          <a:xfrm>
            <a:off x="372554" y="2514449"/>
            <a:ext cx="6428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손실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110987-A68C-46E8-9B8B-8963AAE0265B}"/>
              </a:ext>
            </a:extLst>
          </p:cNvPr>
          <p:cNvSpPr txBox="1"/>
          <p:nvPr/>
        </p:nvSpPr>
        <p:spPr>
          <a:xfrm>
            <a:off x="6002515" y="2514449"/>
            <a:ext cx="6428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손실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362B84-BFFA-4093-9710-A4C55B1E38F7}"/>
              </a:ext>
            </a:extLst>
          </p:cNvPr>
          <p:cNvSpPr txBox="1"/>
          <p:nvPr/>
        </p:nvSpPr>
        <p:spPr>
          <a:xfrm>
            <a:off x="10035146" y="5330519"/>
            <a:ext cx="817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9E63D20-BB66-4051-9B8D-7CF73C56AC62}"/>
              </a:ext>
            </a:extLst>
          </p:cNvPr>
          <p:cNvCxnSpPr>
            <a:cxnSpLocks/>
          </p:cNvCxnSpPr>
          <p:nvPr/>
        </p:nvCxnSpPr>
        <p:spPr>
          <a:xfrm flipH="1">
            <a:off x="8566187" y="3939985"/>
            <a:ext cx="767886" cy="981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7E63D6D-01EB-498E-B458-4F63352C3E88}"/>
              </a:ext>
            </a:extLst>
          </p:cNvPr>
          <p:cNvSpPr/>
          <p:nvPr/>
        </p:nvSpPr>
        <p:spPr>
          <a:xfrm>
            <a:off x="9457887" y="3846011"/>
            <a:ext cx="72000" cy="7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9297E61-3FCE-4974-BBE7-C618B648BD40}"/>
              </a:ext>
            </a:extLst>
          </p:cNvPr>
          <p:cNvSpPr/>
          <p:nvPr/>
        </p:nvSpPr>
        <p:spPr>
          <a:xfrm>
            <a:off x="8334003" y="5040383"/>
            <a:ext cx="72000" cy="7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165128-A7E8-415D-8D54-36CF4BA1F1F6}"/>
              </a:ext>
            </a:extLst>
          </p:cNvPr>
          <p:cNvCxnSpPr>
            <a:cxnSpLocks/>
          </p:cNvCxnSpPr>
          <p:nvPr/>
        </p:nvCxnSpPr>
        <p:spPr>
          <a:xfrm flipH="1">
            <a:off x="8566187" y="5261023"/>
            <a:ext cx="8709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74A096B-4135-4C54-828B-688926D2AE81}"/>
              </a:ext>
            </a:extLst>
          </p:cNvPr>
          <p:cNvSpPr txBox="1"/>
          <p:nvPr/>
        </p:nvSpPr>
        <p:spPr>
          <a:xfrm>
            <a:off x="8839032" y="5507358"/>
            <a:ext cx="6188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감소</a:t>
            </a:r>
          </a:p>
        </p:txBody>
      </p:sp>
    </p:spTree>
    <p:extLst>
      <p:ext uri="{BB962C8B-B14F-4D97-AF65-F5344CB8AC3E}">
        <p14:creationId xmlns:p14="http://schemas.microsoft.com/office/powerpoint/2010/main" val="294857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손실 함수에서 가중치와 절편의 업데이트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12BAA2-EA21-4ED3-A4B3-753D2709DDD2}"/>
              </a:ext>
            </a:extLst>
          </p:cNvPr>
          <p:cNvSpPr txBox="1"/>
          <p:nvPr/>
        </p:nvSpPr>
        <p:spPr>
          <a:xfrm>
            <a:off x="2378086" y="1839497"/>
            <a:ext cx="290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가중치에 대해 제곱오차 미분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 descr="텍스트, 서류이(가) 표시된 사진&#10;&#10;자동 생성된 설명">
            <a:extLst>
              <a:ext uri="{FF2B5EF4-FFF2-40B4-BE49-F238E27FC236}">
                <a16:creationId xmlns:a16="http://schemas.microsoft.com/office/drawing/2014/main" id="{36CF04B6-E18E-4600-BCD9-528050551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51" y="956406"/>
            <a:ext cx="5239481" cy="58205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6A8B3C-9573-42C4-AF79-7F457744A3A5}"/>
              </a:ext>
            </a:extLst>
          </p:cNvPr>
          <p:cNvSpPr txBox="1"/>
          <p:nvPr/>
        </p:nvSpPr>
        <p:spPr>
          <a:xfrm>
            <a:off x="2378086" y="4807525"/>
            <a:ext cx="290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절편에 대해 제곱오차 미분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E173EE-36CD-4416-8BB7-C01E8340D23A}"/>
              </a:ext>
            </a:extLst>
          </p:cNvPr>
          <p:cNvSpPr txBox="1"/>
          <p:nvPr/>
        </p:nvSpPr>
        <p:spPr>
          <a:xfrm>
            <a:off x="1032933" y="3382338"/>
            <a:ext cx="130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오차역전파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7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로지스틱 손실 함수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0F977F-031A-4778-B5BB-5D26BCF2F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54" y="3220700"/>
            <a:ext cx="7620000" cy="609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3B002B-C39E-419F-9BCE-CDA6A7D9984F}"/>
              </a:ext>
            </a:extLst>
          </p:cNvPr>
          <p:cNvSpPr txBox="1"/>
          <p:nvPr/>
        </p:nvSpPr>
        <p:spPr>
          <a:xfrm>
            <a:off x="781343" y="1251571"/>
            <a:ext cx="10527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손실 함수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이진분류를 위한 모델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다중 분류일 경우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크로스엔트로피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손실 함수 사용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1C89290-161C-4ACF-8C75-A6CFF1B4A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20" y="4337517"/>
            <a:ext cx="7039957" cy="13051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86E28D-E262-4D1A-8274-25075F2954CB}"/>
              </a:ext>
            </a:extLst>
          </p:cNvPr>
          <p:cNvSpPr txBox="1"/>
          <p:nvPr/>
        </p:nvSpPr>
        <p:spPr>
          <a:xfrm>
            <a:off x="2750558" y="5965175"/>
            <a:ext cx="619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활성화 함수의 결과 값으로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0~1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사이의 범위를 갖는다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4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로지스틱 손실 함수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B002B-C39E-419F-9BCE-CDA6A7D9984F}"/>
              </a:ext>
            </a:extLst>
          </p:cNvPr>
          <p:cNvSpPr txBox="1"/>
          <p:nvPr/>
        </p:nvSpPr>
        <p:spPr>
          <a:xfrm>
            <a:off x="3411678" y="1024868"/>
            <a:ext cx="153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양성클래스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45347-30BF-453A-8BF6-3AAF088165B1}"/>
              </a:ext>
            </a:extLst>
          </p:cNvPr>
          <p:cNvSpPr txBox="1"/>
          <p:nvPr/>
        </p:nvSpPr>
        <p:spPr>
          <a:xfrm>
            <a:off x="6869821" y="1002874"/>
            <a:ext cx="153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음성클래스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D9FB48B-7B95-4A4F-97A8-85CEFC9B6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99" y="1506141"/>
            <a:ext cx="6439799" cy="35437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B39E93-D462-4E92-9FE4-EA3497F3D062}"/>
              </a:ext>
            </a:extLst>
          </p:cNvPr>
          <p:cNvSpPr txBox="1"/>
          <p:nvPr/>
        </p:nvSpPr>
        <p:spPr>
          <a:xfrm>
            <a:off x="2447456" y="5393461"/>
            <a:ext cx="7297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최소화 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샘플이 올바르게 분류되는 방향으로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구해짐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최소화될 때 로지스틱 회귀 모델 목표가 달성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9596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830</Words>
  <Application>Microsoft Office PowerPoint</Application>
  <PresentationFormat>와이드스크린</PresentationFormat>
  <Paragraphs>120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AppleSDGothicNeo</vt:lpstr>
      <vt:lpstr>Noto Sans KR</vt:lpstr>
      <vt:lpstr>Noto Serif KR</vt:lpstr>
      <vt:lpstr>나눔스퀘어 Bold</vt:lpstr>
      <vt:lpstr>나눔스퀘어 Light</vt:lpstr>
      <vt:lpstr>Malgun Gothic</vt:lpstr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하지민</cp:lastModifiedBy>
  <cp:revision>21</cp:revision>
  <dcterms:created xsi:type="dcterms:W3CDTF">2021-03-01T15:32:38Z</dcterms:created>
  <dcterms:modified xsi:type="dcterms:W3CDTF">2021-03-18T08:58:53Z</dcterms:modified>
</cp:coreProperties>
</file>