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321" r:id="rId4"/>
    <p:sldId id="280" r:id="rId5"/>
    <p:sldId id="297" r:id="rId6"/>
    <p:sldId id="323" r:id="rId7"/>
    <p:sldId id="299" r:id="rId8"/>
    <p:sldId id="298" r:id="rId9"/>
    <p:sldId id="300" r:id="rId10"/>
    <p:sldId id="304" r:id="rId11"/>
    <p:sldId id="308" r:id="rId12"/>
    <p:sldId id="322" r:id="rId13"/>
    <p:sldId id="301" r:id="rId14"/>
    <p:sldId id="305" r:id="rId15"/>
    <p:sldId id="311" r:id="rId16"/>
    <p:sldId id="302" r:id="rId17"/>
    <p:sldId id="314" r:id="rId18"/>
    <p:sldId id="303" r:id="rId19"/>
    <p:sldId id="317" r:id="rId20"/>
    <p:sldId id="316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20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9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1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6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D-G16-&#38656;&#27714;&#24037;&#31243;Gantt&#21021;&#27493;-2017112.m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D-G16-&#38656;&#27714;&#24037;&#31243;WBS&#22270;&#21021;&#27493;-V0.1.wb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PRD-G16-&#38656;&#27714;&#24037;&#31243;Gantt&#21021;&#27493;-2017112.wb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c@zucc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81775" y="3031082"/>
            <a:ext cx="52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182714" y="3746023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44056-E079-4739-90A1-A5B4A29E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7" y="49583"/>
            <a:ext cx="1417371" cy="12180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72F6F8-E5EC-4F63-8CF3-A1F8B098022C}"/>
              </a:ext>
            </a:extLst>
          </p:cNvPr>
          <p:cNvSpPr/>
          <p:nvPr/>
        </p:nvSpPr>
        <p:spPr>
          <a:xfrm>
            <a:off x="581775" y="5302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组长：戴恺铖</a:t>
            </a:r>
            <a:endParaRPr lang="en-US" altLang="zh-CN" b="1" dirty="0"/>
          </a:p>
          <a:p>
            <a:r>
              <a:rPr lang="zh-CN" altLang="en-US" b="1" dirty="0"/>
              <a:t>组员：朱赛奎，陈豪明，陈嘲鸣，周骏迪</a:t>
            </a:r>
          </a:p>
        </p:txBody>
      </p:sp>
    </p:spTree>
  </p:cSld>
  <p:clrMapOvr>
    <a:masterClrMapping/>
  </p:clrMapOvr>
  <p:transition spd="slow" advTm="29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3" grpId="0" animBg="1"/>
      <p:bldP spid="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461883" y="486599"/>
            <a:ext cx="3089700" cy="146147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744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3.1 </a:t>
            </a:r>
            <a:r>
              <a:rPr lang="zh-CN" altLang="en-US" sz="2800" dirty="0"/>
              <a:t>里程碑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2172187"/>
            <a:ext cx="9947727" cy="41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3138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998920" y="749138"/>
            <a:ext cx="3152174" cy="21972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94642" y="1233875"/>
            <a:ext cx="27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3.2 </a:t>
            </a:r>
            <a:r>
              <a:rPr lang="zh-CN" altLang="en-US" sz="2800" dirty="0"/>
              <a:t>甘特图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95129" y="337664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hlinkClick r:id="rId3" action="ppaction://hlinkfile"/>
              </a:rPr>
              <a:t>甘特图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6659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998920" y="749138"/>
            <a:ext cx="3152174" cy="21972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94642" y="1233875"/>
            <a:ext cx="27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3.3</a:t>
            </a:r>
            <a:r>
              <a:rPr lang="zh-CN" altLang="en-US" sz="2800" dirty="0"/>
              <a:t>时间控制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8277427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范围管理计划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04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68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4083614" cy="144821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4.1 </a:t>
            </a:r>
            <a:r>
              <a:rPr lang="zh-CN" altLang="en-US" sz="2800" dirty="0"/>
              <a:t>项目范围说明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52914" y="3135086"/>
            <a:ext cx="7866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</a:t>
            </a:r>
            <a:r>
              <a:rPr lang="zh-CN" altLang="zh-CN" sz="2800" dirty="0"/>
              <a:t>获取并分析“软件工程系列课程教学辅助网站”的需求，进行需求开发与设计，设计相关需求文档，编辑界面原型，在有时间和能力的情况下，完成网站原型的开发。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062988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2387336" cy="13819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821636" y="801614"/>
            <a:ext cx="4426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4.2 WBS</a:t>
            </a:r>
            <a:r>
              <a:rPr lang="zh-CN" altLang="en-US" sz="2800" dirty="0"/>
              <a:t>表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2656113" y="2873829"/>
            <a:ext cx="645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hlinkClick r:id="rId4" action="ppaction://hlinkfile"/>
              </a:rPr>
              <a:t>WBS</a:t>
            </a:r>
            <a:r>
              <a:rPr lang="zh-CN" altLang="en-US" sz="4800" dirty="0">
                <a:solidFill>
                  <a:srgbClr val="FF0000"/>
                </a:solidFill>
                <a:hlinkClick r:id="rId4" action="ppaction://hlinkfile"/>
              </a:rPr>
              <a:t>图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821636" y="4005051"/>
            <a:ext cx="4040650" cy="13819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995859" y="4002014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4.3 </a:t>
            </a:r>
            <a:r>
              <a:rPr lang="zh-CN" altLang="en-US" sz="2800" dirty="0"/>
              <a:t>主要可交付成果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951883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经济管理计划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05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037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1"/>
            <a:ext cx="4287445" cy="414472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897993" y="1753626"/>
            <a:ext cx="4426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经济管理目标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5.2</a:t>
            </a:r>
            <a:r>
              <a:rPr lang="zh-CN" altLang="en-US" sz="2800" dirty="0"/>
              <a:t>成本预算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5.3</a:t>
            </a:r>
            <a:r>
              <a:rPr lang="zh-CN" altLang="en-US" sz="2800" dirty="0"/>
              <a:t>成本控制方法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8885354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质量管理计划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06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605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559489" y="701138"/>
            <a:ext cx="3977342" cy="9538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717402" y="956259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6.1 </a:t>
            </a:r>
            <a:r>
              <a:rPr lang="zh-CN" altLang="en-US" sz="2800" dirty="0"/>
              <a:t>参考标准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8160" y="2293257"/>
            <a:ext cx="6363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GB T-8567-2006</a:t>
            </a:r>
            <a:r>
              <a:rPr lang="zh-CN" altLang="en-US" sz="3600" dirty="0"/>
              <a:t>计算机软件文档编制规范</a:t>
            </a:r>
            <a:r>
              <a:rPr lang="en-US" altLang="zh-CN" sz="3600" dirty="0"/>
              <a:t>word</a:t>
            </a:r>
            <a:r>
              <a:rPr lang="zh-CN" altLang="en-US" sz="3600" dirty="0"/>
              <a:t>版</a:t>
            </a:r>
          </a:p>
          <a:p>
            <a:r>
              <a:rPr lang="en-US" altLang="zh-CN" sz="3600" dirty="0"/>
              <a:t>GBT19001-2005</a:t>
            </a:r>
            <a:r>
              <a:rPr lang="zh-CN" altLang="en-US" sz="3600" dirty="0"/>
              <a:t>质量管理体系要求</a:t>
            </a:r>
          </a:p>
        </p:txBody>
      </p:sp>
    </p:spTree>
    <p:extLst>
      <p:ext uri="{BB962C8B-B14F-4D97-AF65-F5344CB8AC3E}">
        <p14:creationId xmlns:p14="http://schemas.microsoft.com/office/powerpoint/2010/main" val="367021995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5796354" y="915543"/>
            <a:ext cx="21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0748" y="1739213"/>
            <a:ext cx="31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10748" y="2504827"/>
            <a:ext cx="380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时间管理计划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 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72086" y="3358570"/>
            <a:ext cx="402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范围管理计划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5796354" y="1542020"/>
            <a:ext cx="5287531" cy="15537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5864328" y="2352286"/>
            <a:ext cx="5307206" cy="14398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5885015" y="3165444"/>
            <a:ext cx="5307207" cy="16577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5810748" y="4031555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770887" y="2930260"/>
            <a:ext cx="1533344" cy="2272793"/>
            <a:chOff x="2944581" y="3354126"/>
            <a:chExt cx="1462613" cy="1739005"/>
          </a:xfrm>
        </p:grpSpPr>
        <p:sp>
          <p:nvSpPr>
            <p:cNvPr id="89" name="椭圆 31"/>
            <p:cNvSpPr/>
            <p:nvPr/>
          </p:nvSpPr>
          <p:spPr>
            <a:xfrm>
              <a:off x="3095243" y="3354126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44581" y="3388906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768" y="0"/>
            <a:ext cx="3592268" cy="6121331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5535E8E3-922B-4CF2-AAAE-638442AD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8F7DF3F5-EEBC-4C0B-81A0-9B21B9ACDD9E}"/>
              </a:ext>
            </a:extLst>
          </p:cNvPr>
          <p:cNvSpPr txBox="1"/>
          <p:nvPr/>
        </p:nvSpPr>
        <p:spPr>
          <a:xfrm>
            <a:off x="5872085" y="4243515"/>
            <a:ext cx="441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经济管理计划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E7B0461-417B-4185-96FA-0F72CD1E8207}"/>
              </a:ext>
            </a:extLst>
          </p:cNvPr>
          <p:cNvSpPr txBox="1"/>
          <p:nvPr/>
        </p:nvSpPr>
        <p:spPr>
          <a:xfrm>
            <a:off x="5810747" y="5218451"/>
            <a:ext cx="430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6.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质量管理计划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C61CEDE3-16F7-474B-924A-A3EA42CF8BA7}"/>
              </a:ext>
            </a:extLst>
          </p:cNvPr>
          <p:cNvSpPr/>
          <p:nvPr/>
        </p:nvSpPr>
        <p:spPr bwMode="auto">
          <a:xfrm>
            <a:off x="5864328" y="4911952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26DD84A8-2F57-44CF-86BE-C1A0E33C1E11}"/>
              </a:ext>
            </a:extLst>
          </p:cNvPr>
          <p:cNvSpPr/>
          <p:nvPr/>
        </p:nvSpPr>
        <p:spPr bwMode="auto">
          <a:xfrm>
            <a:off x="5885015" y="5873749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117" grpId="0"/>
      <p:bldP spid="118" grpId="0"/>
      <p:bldP spid="119" grpId="0" animBg="1"/>
      <p:bldP spid="1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984131" cy="588643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6.2 </a:t>
            </a:r>
            <a:r>
              <a:rPr lang="zh-CN" altLang="en-US" sz="2800" dirty="0"/>
              <a:t>系统功能需求计划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6.3 </a:t>
            </a:r>
            <a:r>
              <a:rPr lang="zh-CN" altLang="en-US" sz="2800" dirty="0"/>
              <a:t>质量管理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6.4</a:t>
            </a:r>
            <a:r>
              <a:rPr lang="zh-CN" altLang="en-US" sz="2800" dirty="0"/>
              <a:t>质量管理质量问题处理流程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6.5 </a:t>
            </a:r>
            <a:r>
              <a:rPr lang="zh-CN" altLang="en-US" sz="2800" dirty="0"/>
              <a:t>质量问题等级划分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6.6 </a:t>
            </a:r>
            <a:r>
              <a:rPr lang="zh-CN" altLang="en-US" sz="2800" dirty="0"/>
              <a:t>评审部分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6.7 </a:t>
            </a:r>
            <a:r>
              <a:rPr lang="zh-CN" altLang="en-US" sz="2800" dirty="0"/>
              <a:t>质量工具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535747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沟通管理计划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07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7287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4171331" cy="111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7.1 </a:t>
            </a:r>
            <a:r>
              <a:rPr lang="zh-CN" altLang="en-US" sz="2800" dirty="0"/>
              <a:t>项目干系人联系表</a:t>
            </a:r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79124"/>
              </p:ext>
            </p:extLst>
          </p:nvPr>
        </p:nvGraphicFramePr>
        <p:xfrm>
          <a:off x="957943" y="2031998"/>
          <a:ext cx="9550400" cy="4267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联系人姓名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职责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老师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u="none" strike="noStrike" kern="100">
                          <a:effectLst/>
                          <a:hlinkClick r:id="rId3"/>
                        </a:rPr>
                        <a:t>yangc@zucc.edu.cn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</a:t>
                      </a:r>
                      <a:r>
                        <a:rPr lang="en-US" sz="1050" kern="100">
                          <a:effectLst/>
                        </a:rPr>
                        <a:t>:houhl@zucc.edu.cn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戴恺铖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31501398@stu.zucc.edu.cn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周骏迪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31501388@stu.zucc.edu.cn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陈豪明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31501397stu.zucc.edu.cn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陈潮鸣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31501396stu.zucc.edu.cn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朱赛奎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邮箱：</a:t>
                      </a:r>
                      <a:r>
                        <a:rPr lang="en-US" sz="1050" kern="100" dirty="0">
                          <a:effectLst/>
                        </a:rPr>
                        <a:t>31501398@stu.zucc.edu.cn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1321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984131" cy="22723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7.2 </a:t>
            </a:r>
            <a:r>
              <a:rPr lang="zh-CN" altLang="en-US" sz="2800" dirty="0"/>
              <a:t>开发者与客户沟通计划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7.3 </a:t>
            </a:r>
            <a:r>
              <a:rPr lang="zh-CN" altLang="en-US" sz="2800" dirty="0"/>
              <a:t>开发者内部沟通计划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984256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风险管理计划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08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361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214875" cy="12563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926363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8.1 </a:t>
            </a:r>
            <a:r>
              <a:rPr lang="zh-CN" altLang="en-US" sz="2800" dirty="0"/>
              <a:t>需求风险评估计划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59429" y="2685143"/>
            <a:ext cx="670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zh-CN" b="1" dirty="0"/>
              <a:t>需求收集的风险</a:t>
            </a:r>
            <a:endParaRPr lang="en-US" altLang="zh-CN" b="1" dirty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需求分析的风险</a:t>
            </a:r>
            <a:endParaRPr lang="en-US" altLang="zh-CN" b="1" dirty="0"/>
          </a:p>
          <a:p>
            <a:pPr marL="0" lvl="2"/>
            <a:endParaRPr lang="zh-CN" altLang="zh-CN" sz="2000" b="1" dirty="0"/>
          </a:p>
          <a:p>
            <a:pPr marL="0" lvl="2"/>
            <a:r>
              <a:rPr lang="zh-CN" altLang="zh-CN" b="1" dirty="0"/>
              <a:t>需求指定的风险</a:t>
            </a:r>
            <a:endParaRPr lang="en-US" altLang="zh-CN" b="1" dirty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需求确认方面的风险</a:t>
            </a:r>
            <a:endParaRPr lang="en-US" altLang="zh-CN" b="1" dirty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需求管理方面的风险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2827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8.2 </a:t>
            </a:r>
            <a:r>
              <a:rPr lang="zh-CN" altLang="en-US" sz="2800" dirty="0"/>
              <a:t>需求风险控制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8.3 </a:t>
            </a:r>
            <a:r>
              <a:rPr lang="zh-CN" altLang="en-US" sz="2800" dirty="0"/>
              <a:t>风险定型分析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8.4</a:t>
            </a:r>
            <a:r>
              <a:rPr lang="zh-CN" altLang="en-US" sz="2800" dirty="0"/>
              <a:t>团队内部人员风险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123595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4" y="5052789"/>
            <a:ext cx="431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人力资源管理计划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09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4214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0"/>
            <a:ext cx="3953618" cy="11952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9.1 </a:t>
            </a:r>
            <a:r>
              <a:rPr lang="zh-CN" altLang="en-US" sz="2800" dirty="0"/>
              <a:t>项目组织结构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 descr="C:\Users\zhou123\Documents\Tencent Files\921692097\Image\Group\thumbnail\e3cec902-6b9b-4496-b8bc-cd15ab0c4ff1Or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2" y="1402279"/>
            <a:ext cx="11138188" cy="504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538789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9.2 </a:t>
            </a:r>
            <a:r>
              <a:rPr lang="zh-CN" altLang="en-US" sz="2800" dirty="0"/>
              <a:t>人员组成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9.3 </a:t>
            </a:r>
            <a:r>
              <a:rPr lang="zh-CN" altLang="en-US" sz="2800" dirty="0"/>
              <a:t>人员分析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9.4 </a:t>
            </a:r>
            <a:r>
              <a:rPr lang="zh-CN" altLang="en-US" sz="2800" dirty="0"/>
              <a:t>开发人员分工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347399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5796354" y="1612215"/>
            <a:ext cx="43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7.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沟通管理计划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0749" y="2435885"/>
            <a:ext cx="447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8.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风险管理计划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10748" y="3201499"/>
            <a:ext cx="53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9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人力资源管理计划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72086" y="4055242"/>
            <a:ext cx="490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10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配置系统管理指南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5796354" y="2238692"/>
            <a:ext cx="5287531" cy="15537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5864328" y="3048958"/>
            <a:ext cx="5307206" cy="14398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5885015" y="3862116"/>
            <a:ext cx="5307207" cy="16577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5810748" y="4728227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770887" y="2930260"/>
            <a:ext cx="1533344" cy="2272793"/>
            <a:chOff x="2944581" y="3354126"/>
            <a:chExt cx="1462613" cy="1739005"/>
          </a:xfrm>
        </p:grpSpPr>
        <p:sp>
          <p:nvSpPr>
            <p:cNvPr id="89" name="椭圆 31"/>
            <p:cNvSpPr/>
            <p:nvPr/>
          </p:nvSpPr>
          <p:spPr>
            <a:xfrm>
              <a:off x="3095243" y="3354126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44581" y="3388906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768" y="0"/>
            <a:ext cx="3592268" cy="6121331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5535E8E3-922B-4CF2-AAAE-638442AD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E01A9EA2-2D52-4DC4-A369-9ACA28B58A23}"/>
              </a:ext>
            </a:extLst>
          </p:cNvPr>
          <p:cNvSpPr/>
          <p:nvPr/>
        </p:nvSpPr>
        <p:spPr bwMode="auto">
          <a:xfrm>
            <a:off x="5810748" y="5524432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B52428-535F-4A69-A4EC-50ADC9B07C60}"/>
              </a:ext>
            </a:extLst>
          </p:cNvPr>
          <p:cNvSpPr txBox="1"/>
          <p:nvPr/>
        </p:nvSpPr>
        <p:spPr>
          <a:xfrm>
            <a:off x="5885016" y="4851709"/>
            <a:ext cx="309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11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小组分工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936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117" grpId="0" animBg="1"/>
      <p:bldP spid="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4" y="5052789"/>
            <a:ext cx="431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配置管理系统指南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10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1049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10.1 </a:t>
            </a:r>
            <a:r>
              <a:rPr lang="zh-CN" altLang="en-US" sz="2800" dirty="0"/>
              <a:t>配置标志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10.2 </a:t>
            </a:r>
            <a:r>
              <a:rPr lang="zh-CN" altLang="en-US" sz="2800" dirty="0"/>
              <a:t>版本管理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10.3 </a:t>
            </a:r>
            <a:r>
              <a:rPr lang="zh-CN" altLang="en-US" sz="2800" dirty="0"/>
              <a:t>变更控制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10.4 </a:t>
            </a:r>
            <a:r>
              <a:rPr lang="zh-CN" altLang="en-US" sz="2800" dirty="0"/>
              <a:t>配置审核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4748243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4" y="5052789"/>
            <a:ext cx="300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小组分工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11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3029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E8729D-B1E7-439A-B63E-390608E2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5" name="椭圆 31">
            <a:extLst>
              <a:ext uri="{FF2B5EF4-FFF2-40B4-BE49-F238E27FC236}">
                <a16:creationId xmlns:a16="http://schemas.microsoft.com/office/drawing/2014/main" id="{946F6A17-A4EB-4CD1-B68E-7731F63EBEB6}"/>
              </a:ext>
            </a:extLst>
          </p:cNvPr>
          <p:cNvSpPr/>
          <p:nvPr/>
        </p:nvSpPr>
        <p:spPr>
          <a:xfrm>
            <a:off x="647411" y="804649"/>
            <a:ext cx="9121740" cy="52695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3F72E5-8AE2-45AC-9780-6DE779C6416D}"/>
              </a:ext>
            </a:extLst>
          </p:cNvPr>
          <p:cNvSpPr txBox="1"/>
          <p:nvPr/>
        </p:nvSpPr>
        <p:spPr>
          <a:xfrm>
            <a:off x="1399592" y="1390261"/>
            <a:ext cx="6111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戴恺铖：甘特图（</a:t>
            </a:r>
            <a:r>
              <a:rPr lang="en-US" altLang="zh-CN" dirty="0"/>
              <a:t>30%</a:t>
            </a:r>
            <a:r>
              <a:rPr lang="zh-CN" altLang="en-US" dirty="0"/>
              <a:t>），文档修改                 </a:t>
            </a:r>
            <a:r>
              <a:rPr lang="en-US" altLang="zh-CN" dirty="0"/>
              <a:t>8.4</a:t>
            </a:r>
          </a:p>
          <a:p>
            <a:r>
              <a:rPr lang="zh-CN" altLang="en-US" dirty="0"/>
              <a:t>陈豪明：甘特图（</a:t>
            </a:r>
            <a:r>
              <a:rPr lang="en-US" altLang="zh-CN" dirty="0"/>
              <a:t>70%</a:t>
            </a:r>
            <a:r>
              <a:rPr lang="zh-CN" altLang="en-US" dirty="0"/>
              <a:t>）                                       </a:t>
            </a:r>
            <a:r>
              <a:rPr lang="en-US" altLang="zh-CN" dirty="0"/>
              <a:t>8.8</a:t>
            </a:r>
          </a:p>
          <a:p>
            <a:r>
              <a:rPr lang="zh-CN" altLang="en-US" dirty="0"/>
              <a:t>周骏迪：需求工程初步文档撰写，</a:t>
            </a:r>
            <a:r>
              <a:rPr lang="en-US" altLang="zh-CN" dirty="0"/>
              <a:t>ppt</a:t>
            </a:r>
            <a:r>
              <a:rPr lang="zh-CN" altLang="en-US" dirty="0"/>
              <a:t>制作      </a:t>
            </a:r>
            <a:r>
              <a:rPr lang="en-US" altLang="zh-CN" dirty="0"/>
              <a:t>8.7</a:t>
            </a:r>
          </a:p>
          <a:p>
            <a:r>
              <a:rPr lang="zh-CN" altLang="en-US" dirty="0"/>
              <a:t>朱赛奎：需求工程初步文档撰写                         </a:t>
            </a:r>
            <a:r>
              <a:rPr lang="en-US" altLang="zh-CN" dirty="0"/>
              <a:t>8.6</a:t>
            </a:r>
          </a:p>
          <a:p>
            <a:r>
              <a:rPr lang="zh-CN" altLang="en-US" dirty="0"/>
              <a:t>陈潮鸣：项目章程                                                   </a:t>
            </a:r>
            <a:r>
              <a:rPr lang="en-US" altLang="zh-CN" dirty="0"/>
              <a:t>8.5</a:t>
            </a:r>
            <a:r>
              <a:rPr lang="zh-CN" altLang="en-US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072416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31">
            <a:extLst>
              <a:ext uri="{FF2B5EF4-FFF2-40B4-BE49-F238E27FC236}">
                <a16:creationId xmlns:a16="http://schemas.microsoft.com/office/drawing/2014/main" id="{830944E3-21C6-4227-98F7-FDA08399D3AE}"/>
              </a:ext>
            </a:extLst>
          </p:cNvPr>
          <p:cNvSpPr/>
          <p:nvPr/>
        </p:nvSpPr>
        <p:spPr>
          <a:xfrm>
            <a:off x="1442542" y="1122702"/>
            <a:ext cx="2563401" cy="11688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7D649-48EC-47FD-98CA-B9410D0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7F8D4A97-18BE-427C-BC21-E06C8E767365}"/>
              </a:ext>
            </a:extLst>
          </p:cNvPr>
          <p:cNvSpPr txBox="1"/>
          <p:nvPr/>
        </p:nvSpPr>
        <p:spPr>
          <a:xfrm>
            <a:off x="1442542" y="1218080"/>
            <a:ext cx="2919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编写目的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114" y="2540000"/>
            <a:ext cx="96425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zh-CN" sz="2400" dirty="0"/>
              <a:t>需求工程在软件开发过程中起这决定性作用，可以是软件在开发过程中能更加准确的达到用户想要的东西，加快软件开发的过程，避免在该软件开发的软件危机，我们就该项目进行了需求开发与设计，充分了解客户需求后，编写相关文档，最后提交《项目总结报告》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0743" y="4210811"/>
            <a:ext cx="82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740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87D649-48EC-47FD-98CA-B9410D0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6" name="椭圆 31">
            <a:extLst>
              <a:ext uri="{FF2B5EF4-FFF2-40B4-BE49-F238E27FC236}">
                <a16:creationId xmlns:a16="http://schemas.microsoft.com/office/drawing/2014/main" id="{830944E3-21C6-4227-98F7-FDA08399D3AE}"/>
              </a:ext>
            </a:extLst>
          </p:cNvPr>
          <p:cNvSpPr/>
          <p:nvPr/>
        </p:nvSpPr>
        <p:spPr>
          <a:xfrm>
            <a:off x="760369" y="563295"/>
            <a:ext cx="3274602" cy="11688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40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参考资料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1086" y="5384800"/>
            <a:ext cx="82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257" y="262708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《软件项目管理》原书第</a:t>
            </a:r>
            <a:r>
              <a:rPr lang="en-US" altLang="zh-CN" dirty="0"/>
              <a:t>5</a:t>
            </a:r>
            <a:r>
              <a:rPr lang="zh-CN" altLang="zh-CN" dirty="0"/>
              <a:t>版</a:t>
            </a:r>
            <a:r>
              <a:rPr lang="en-US" altLang="zh-CN" dirty="0"/>
              <a:t>  </a:t>
            </a:r>
            <a:r>
              <a:rPr lang="zh-CN" altLang="zh-CN" dirty="0"/>
              <a:t>作者：（美）</a:t>
            </a:r>
            <a:r>
              <a:rPr lang="en-US" altLang="zh-CN" dirty="0"/>
              <a:t>Bob Hughes Mike </a:t>
            </a:r>
            <a:r>
              <a:rPr lang="en-US" altLang="zh-CN" dirty="0" err="1"/>
              <a:t>Cotterell</a:t>
            </a:r>
            <a:r>
              <a:rPr lang="en-US" altLang="zh-CN" dirty="0"/>
              <a:t>  </a:t>
            </a:r>
            <a:r>
              <a:rPr lang="zh-CN" altLang="zh-CN" dirty="0"/>
              <a:t>廖彬山 周卫华译 机械工业出版社</a:t>
            </a:r>
          </a:p>
          <a:p>
            <a:pPr lvl="0"/>
            <a:r>
              <a:rPr lang="zh-CN" altLang="zh-CN" dirty="0"/>
              <a:t>《软件需求》第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  </a:t>
            </a:r>
            <a:r>
              <a:rPr lang="zh-CN" altLang="zh-CN" dirty="0"/>
              <a:t>（美）</a:t>
            </a:r>
            <a:r>
              <a:rPr lang="en-US" altLang="zh-CN" dirty="0"/>
              <a:t>Karl </a:t>
            </a:r>
            <a:r>
              <a:rPr lang="en-US" altLang="zh-CN" dirty="0" err="1"/>
              <a:t>E.Wiegers</a:t>
            </a:r>
            <a:r>
              <a:rPr lang="en-US" altLang="zh-CN" dirty="0"/>
              <a:t>  </a:t>
            </a:r>
            <a:r>
              <a:rPr lang="zh-CN" altLang="zh-CN" dirty="0"/>
              <a:t>刘伟琴 刘洪涛译</a:t>
            </a:r>
            <a:r>
              <a:rPr lang="en-US" altLang="zh-CN" dirty="0"/>
              <a:t>  </a:t>
            </a:r>
            <a:r>
              <a:rPr lang="zh-CN" altLang="zh-CN" dirty="0"/>
              <a:t>清华大学出版社</a:t>
            </a:r>
          </a:p>
          <a:p>
            <a:pPr lvl="0"/>
            <a:r>
              <a:rPr lang="zh-CN" altLang="zh-CN" dirty="0"/>
              <a:t>《项目章程》</a:t>
            </a:r>
          </a:p>
          <a:p>
            <a:pPr lvl="0"/>
            <a:r>
              <a:rPr lang="en-US" altLang="zh-CN" dirty="0"/>
              <a:t>GBT19001-2005</a:t>
            </a:r>
            <a:r>
              <a:rPr lang="zh-CN" altLang="zh-CN" dirty="0"/>
              <a:t>质量管理体系要求</a:t>
            </a:r>
          </a:p>
          <a:p>
            <a:pPr lvl="0"/>
            <a:r>
              <a:rPr lang="zh-CN" altLang="zh-CN" dirty="0"/>
              <a:t>《</a:t>
            </a:r>
            <a:r>
              <a:rPr lang="en-US" altLang="zh-CN" dirty="0"/>
              <a:t>PMBOK</a:t>
            </a:r>
            <a:r>
              <a:rPr lang="zh-CN" altLang="zh-CN" dirty="0"/>
              <a:t>》（第五版）</a:t>
            </a:r>
          </a:p>
          <a:p>
            <a:r>
              <a:rPr lang="zh-CN" altLang="zh-CN" i="1" dirty="0"/>
              <a:t>《</a:t>
            </a:r>
            <a:r>
              <a:rPr lang="en-US" altLang="zh-CN" i="1" dirty="0"/>
              <a:t>CMMI</a:t>
            </a:r>
            <a:r>
              <a:rPr lang="zh-CN" altLang="zh-CN" i="1" dirty="0"/>
              <a:t>项目计划报告》</a:t>
            </a:r>
            <a:endParaRPr lang="zh-CN" altLang="zh-CN" dirty="0"/>
          </a:p>
          <a:p>
            <a:r>
              <a:rPr lang="zh-CN" altLang="zh-CN" i="1" dirty="0"/>
              <a:t>《中国软件项目开发标准</a:t>
            </a:r>
            <a:r>
              <a:rPr lang="en-US" altLang="zh-CN" i="1" dirty="0"/>
              <a:t>GB-8567--88</a:t>
            </a:r>
            <a:r>
              <a:rPr lang="zh-CN" altLang="zh-CN" i="1" dirty="0"/>
              <a:t>》</a:t>
            </a:r>
            <a:endParaRPr lang="en-US" altLang="zh-CN" dirty="0"/>
          </a:p>
          <a:p>
            <a:pPr lvl="0"/>
            <a:r>
              <a:rPr lang="zh-CN" altLang="zh-CN" dirty="0"/>
              <a:t>需求工程计划</a:t>
            </a:r>
            <a:r>
              <a:rPr lang="en-US" altLang="zh-CN" dirty="0"/>
              <a:t>-</a:t>
            </a:r>
            <a:r>
              <a:rPr lang="zh-CN" altLang="zh-CN" dirty="0"/>
              <a:t>初步（百度文库）</a:t>
            </a:r>
          </a:p>
          <a:p>
            <a:r>
              <a:rPr lang="zh-CN" altLang="zh-CN" dirty="0"/>
              <a:t>链接：</a:t>
            </a:r>
            <a:r>
              <a:rPr lang="en-US" altLang="zh-CN" dirty="0"/>
              <a:t>http://wenku.baidu.com/link?url=6mbGCmtn9W6vLQndZFqPcqv-8qFOrEcJtfijpUHv-YUjv_Fs4pNtveRuTED4Gws9srf7BStZj4ixDr_XuAoToHul-2kVjfK8vYSCuUEydfe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97707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355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5846153" cy="489378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757D3-44DD-42F3-88D5-A55B07683F40}"/>
              </a:ext>
            </a:extLst>
          </p:cNvPr>
          <p:cNvSpPr txBox="1"/>
          <p:nvPr/>
        </p:nvSpPr>
        <p:spPr>
          <a:xfrm>
            <a:off x="1198349" y="1187918"/>
            <a:ext cx="4744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工作内容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2.2 </a:t>
            </a:r>
            <a:r>
              <a:rPr lang="zh-CN" altLang="en-US" sz="2800" dirty="0"/>
              <a:t>项目干系人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2.3 </a:t>
            </a:r>
            <a:r>
              <a:rPr lang="zh-CN" altLang="en-US" sz="2800" dirty="0"/>
              <a:t>产品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2.4 </a:t>
            </a:r>
            <a:r>
              <a:rPr lang="zh-CN" altLang="en-US" sz="2800" dirty="0"/>
              <a:t>验收标准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2.5</a:t>
            </a:r>
            <a:r>
              <a:rPr lang="zh-CN" altLang="en-US" sz="2800" dirty="0"/>
              <a:t>项目相关信息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67872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时间管理计划</a:t>
            </a: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03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0299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091f0ec39ac3da5fe2b52fb99e45faafee9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680</TotalTime>
  <Words>730</Words>
  <Application>Microsoft Office PowerPoint</Application>
  <PresentationFormat>宽屏</PresentationFormat>
  <Paragraphs>174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方正静蕾简体</vt:lpstr>
      <vt:lpstr>宋体</vt:lpstr>
      <vt:lpstr>微软雅黑</vt:lpstr>
      <vt:lpstr>新蒂黑板报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恺铖</dc:creator>
  <cp:lastModifiedBy>戴恺铖</cp:lastModifiedBy>
  <cp:revision>89</cp:revision>
  <dcterms:created xsi:type="dcterms:W3CDTF">2016-03-09T07:25:00Z</dcterms:created>
  <dcterms:modified xsi:type="dcterms:W3CDTF">2017-11-02T06:21:47Z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