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4"/>
  </p:notesMasterIdLst>
  <p:handoutMasterIdLst>
    <p:handoutMasterId r:id="rId35"/>
  </p:handoutMasterIdLst>
  <p:sldIdLst>
    <p:sldId id="361" r:id="rId3"/>
    <p:sldId id="432" r:id="rId4"/>
    <p:sldId id="363" r:id="rId5"/>
    <p:sldId id="434" r:id="rId6"/>
    <p:sldId id="435" r:id="rId7"/>
    <p:sldId id="436" r:id="rId8"/>
    <p:sldId id="293" r:id="rId9"/>
    <p:sldId id="453" r:id="rId10"/>
    <p:sldId id="454" r:id="rId11"/>
    <p:sldId id="455" r:id="rId12"/>
    <p:sldId id="456" r:id="rId13"/>
    <p:sldId id="464" r:id="rId14"/>
    <p:sldId id="465" r:id="rId15"/>
    <p:sldId id="466" r:id="rId16"/>
    <p:sldId id="467" r:id="rId17"/>
    <p:sldId id="437" r:id="rId18"/>
    <p:sldId id="438" r:id="rId19"/>
    <p:sldId id="457" r:id="rId20"/>
    <p:sldId id="458" r:id="rId21"/>
    <p:sldId id="459" r:id="rId22"/>
    <p:sldId id="460" r:id="rId23"/>
    <p:sldId id="461" r:id="rId24"/>
    <p:sldId id="443" r:id="rId25"/>
    <p:sldId id="445" r:id="rId26"/>
    <p:sldId id="446" r:id="rId27"/>
    <p:sldId id="462" r:id="rId28"/>
    <p:sldId id="463" r:id="rId29"/>
    <p:sldId id="447" r:id="rId30"/>
    <p:sldId id="449" r:id="rId31"/>
    <p:sldId id="451" r:id="rId32"/>
    <p:sldId id="452"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107" d="100"/>
          <a:sy n="107" d="100"/>
        </p:scale>
        <p:origin x="1003" y="82"/>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2017/12/27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2017/12/27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29</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161342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2017/12/27</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s://baike.baidu.com/item/%E6%BA%90%E4%BB%A3%E7%A0%81"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http://blog.csdn.net/antony0203/article/details/1966685"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6%9E%B6%E6%9E%84%E8%AE%BE%E8%AE%A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2585502" y="1384176"/>
            <a:ext cx="43867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E4864"/>
                </a:solidFill>
                <a:latin typeface="+mn-ea"/>
                <a:ea typeface="+mn-ea"/>
              </a:rPr>
              <a:t>UML4-</a:t>
            </a:r>
            <a:r>
              <a:rPr lang="zh-CN" altLang="en-US" sz="2400" b="1" dirty="0">
                <a:solidFill>
                  <a:srgbClr val="2E4864"/>
                </a:solidFill>
                <a:latin typeface="+mn-ea"/>
                <a:ea typeface="+mn-ea"/>
              </a:rPr>
              <a:t>综合应用和问题解答</a:t>
            </a:r>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文本框 5">
            <a:extLst>
              <a:ext uri="{FF2B5EF4-FFF2-40B4-BE49-F238E27FC236}">
                <a16:creationId xmlns:a16="http://schemas.microsoft.com/office/drawing/2014/main" id="{899B2872-266F-44FD-922F-A839E1F64B13}"/>
              </a:ext>
            </a:extLst>
          </p:cNvPr>
          <p:cNvSpPr txBox="1">
            <a:spLocks noChangeArrowheads="1"/>
          </p:cNvSpPr>
          <p:nvPr/>
        </p:nvSpPr>
        <p:spPr bwMode="auto">
          <a:xfrm>
            <a:off x="780513" y="3801145"/>
            <a:ext cx="6191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400" dirty="0">
                <a:solidFill>
                  <a:srgbClr val="2E4864"/>
                </a:solidFill>
                <a:latin typeface="+mn-ea"/>
                <a:ea typeface="+mn-ea"/>
              </a:rPr>
              <a:t>组长：戴恺铖</a:t>
            </a:r>
            <a:endParaRPr lang="en-US" altLang="zh-CN" sz="1400" dirty="0">
              <a:solidFill>
                <a:srgbClr val="2E4864"/>
              </a:solidFill>
              <a:latin typeface="+mn-ea"/>
              <a:ea typeface="+mn-ea"/>
            </a:endParaRPr>
          </a:p>
          <a:p>
            <a:pPr fontAlgn="base">
              <a:spcBef>
                <a:spcPct val="0"/>
              </a:spcBef>
              <a:spcAft>
                <a:spcPct val="0"/>
              </a:spcAft>
              <a:defRPr/>
            </a:pPr>
            <a:r>
              <a:rPr lang="zh-CN" altLang="en-US" sz="1400" dirty="0">
                <a:solidFill>
                  <a:srgbClr val="2E4864"/>
                </a:solidFill>
                <a:latin typeface="+mn-ea"/>
                <a:ea typeface="+mn-ea"/>
              </a:rPr>
              <a:t>组员：朱赛奎，周骏迪，陈豪明，陈潮鸣</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实现视图</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a:p>
          <a:p>
            <a:endParaRPr lang="zh-CN" altLang="en-US" dirty="0"/>
          </a:p>
        </p:txBody>
      </p:sp>
      <p:sp>
        <p:nvSpPr>
          <p:cNvPr id="3" name="TextBox 2"/>
          <p:cNvSpPr txBox="1"/>
          <p:nvPr/>
        </p:nvSpPr>
        <p:spPr>
          <a:xfrm>
            <a:off x="1187851" y="1350818"/>
            <a:ext cx="2823040" cy="2377574"/>
          </a:xfrm>
          <a:prstGeom prst="rect">
            <a:avLst/>
          </a:prstGeom>
          <a:noFill/>
        </p:spPr>
        <p:txBody>
          <a:bodyPr wrap="square" rtlCol="0">
            <a:spAutoFit/>
          </a:bodyPr>
          <a:lstStyle/>
          <a:p>
            <a:r>
              <a:rPr lang="zh-CN" altLang="en-US" dirty="0"/>
              <a:t>实现图也称组建图、物理视图。它用来描述系统的实现模块及它们之间的依赖关系。其中，组件指的是不同类型的代码模块，它是构件应用的软件单元。组件视图也可以添加组件的其他附加信息。组件视图主要由构件图构成。</a:t>
            </a:r>
            <a:endParaRPr lang="en-US" altLang="zh-CN" dirty="0"/>
          </a:p>
          <a:p>
            <a:endParaRPr lang="en-US" altLang="zh-CN" dirty="0"/>
          </a:p>
          <a:p>
            <a:endParaRPr lang="en-US" altLang="zh-CN" dirty="0"/>
          </a:p>
          <a:p>
            <a:endParaRPr lang="en-US" altLang="zh-CN" dirty="0"/>
          </a:p>
          <a:p>
            <a:r>
              <a:rPr lang="zh-CN" altLang="en-US" dirty="0"/>
              <a:t>组件视图的使用者是开发人员。</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9942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部署视图</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a:p>
          <a:p>
            <a:endParaRPr lang="zh-CN" altLang="en-US" dirty="0"/>
          </a:p>
        </p:txBody>
      </p:sp>
      <p:sp>
        <p:nvSpPr>
          <p:cNvPr id="3" name="TextBox 2"/>
          <p:cNvSpPr txBox="1"/>
          <p:nvPr/>
        </p:nvSpPr>
        <p:spPr>
          <a:xfrm>
            <a:off x="1187851" y="1350818"/>
            <a:ext cx="2823040" cy="2169825"/>
          </a:xfrm>
          <a:prstGeom prst="rect">
            <a:avLst/>
          </a:prstGeom>
          <a:noFill/>
        </p:spPr>
        <p:txBody>
          <a:bodyPr wrap="square" rtlCol="0">
            <a:spAutoFit/>
          </a:bodyPr>
          <a:lstStyle/>
          <a:p>
            <a:r>
              <a:rPr lang="zh-CN" altLang="en-US" dirty="0"/>
              <a:t>部署视图，也称配置视图。配置视图主要显示系统的物理部署，它描述位于节点上的运行实例的部署情况。配置视图主要由部署图表示。</a:t>
            </a:r>
            <a:endParaRPr lang="en-US" altLang="zh-CN" dirty="0"/>
          </a:p>
          <a:p>
            <a:endParaRPr lang="en-US" altLang="zh-CN" dirty="0"/>
          </a:p>
          <a:p>
            <a:endParaRPr lang="en-US" altLang="zh-CN" dirty="0"/>
          </a:p>
          <a:p>
            <a:endParaRPr lang="en-US" altLang="zh-CN" dirty="0"/>
          </a:p>
          <a:p>
            <a:endParaRPr lang="en-US" altLang="zh-CN" dirty="0"/>
          </a:p>
          <a:p>
            <a:r>
              <a:rPr lang="zh-CN" altLang="en-US" dirty="0"/>
              <a:t>部署视图的使用者是开发人员、系统集成人员和测试人员。</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1803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逻辑架构</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688985" y="1015292"/>
            <a:ext cx="7230372" cy="1962076"/>
          </a:xfrm>
          <a:prstGeom prst="rect">
            <a:avLst/>
          </a:prstGeom>
          <a:noFill/>
        </p:spPr>
        <p:txBody>
          <a:bodyPr wrap="square" rtlCol="0">
            <a:spAutoFit/>
          </a:bodyPr>
          <a:lstStyle/>
          <a:p>
            <a:r>
              <a:rPr lang="zh-CN" altLang="en-US" dirty="0"/>
              <a:t>逻辑架构主要支持功能性需求</a:t>
            </a:r>
            <a:r>
              <a:rPr lang="en-US" altLang="zh-CN" dirty="0"/>
              <a:t>――</a:t>
            </a:r>
            <a:r>
              <a:rPr lang="zh-CN" altLang="en-US" dirty="0"/>
              <a:t>系统应该为用户提供哪些服务。系统分解为一系列的关键抽象，（大多数）来自于问题域，表现为对象或对象类的形式。它们采用抽象、封装和继承的原理。分解并不仅仅是为了功能分析，而且用来识别遍布系统各个部分的通用机制和设计元素。我们使用 </a:t>
            </a:r>
            <a:r>
              <a:rPr lang="en-US" altLang="zh-CN" dirty="0"/>
              <a:t>Rational/Booch </a:t>
            </a:r>
            <a:r>
              <a:rPr lang="zh-CN" altLang="en-US" dirty="0"/>
              <a:t>方法来表示逻辑架构，借助于类图和类模板的手段 </a:t>
            </a:r>
            <a:r>
              <a:rPr lang="en-US" altLang="zh-CN" dirty="0"/>
              <a:t>4</a:t>
            </a:r>
            <a:r>
              <a:rPr lang="zh-CN" altLang="en-US" dirty="0"/>
              <a:t>。类图用来显示一个类的集合和它们的逻辑关系：关联、使用、组合、继承等等。相似的类可以划分成类集合。类模板关注于单个类，它们强调主要的类操作，并且识别关键的对象特征。如果需要定义对象的内部行为，则使用状态转换图或状态图来完成。公共机制或服务可以在类功能 （</a:t>
            </a:r>
            <a:r>
              <a:rPr lang="en-US" altLang="zh-CN" dirty="0"/>
              <a:t>class utilities</a:t>
            </a:r>
            <a:r>
              <a:rPr lang="zh-CN" altLang="en-US" dirty="0"/>
              <a:t>）中定义。对于数据驱动程度高的应用程序，可以使用其他形式的逻辑视图，例如 </a:t>
            </a:r>
            <a:r>
              <a:rPr lang="en-US" altLang="zh-CN" dirty="0"/>
              <a:t>E-R </a:t>
            </a:r>
            <a:r>
              <a:rPr lang="zh-CN" altLang="en-US" dirty="0"/>
              <a:t>图，来代替面向对象的方法（</a:t>
            </a:r>
            <a:r>
              <a:rPr lang="en-US" altLang="zh-CN" dirty="0"/>
              <a:t>OO approach</a:t>
            </a:r>
            <a:r>
              <a:rPr lang="zh-CN" altLang="en-US" dirty="0"/>
              <a:t>）。</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2604" y="692944"/>
            <a:ext cx="1469215" cy="300082"/>
          </a:xfrm>
          <a:prstGeom prst="rect">
            <a:avLst/>
          </a:prstGeom>
          <a:noFill/>
        </p:spPr>
        <p:txBody>
          <a:bodyPr wrap="square" rtlCol="0">
            <a:spAutoFit/>
          </a:bodyPr>
          <a:lstStyle/>
          <a:p>
            <a:r>
              <a:rPr lang="zh-CN" altLang="en-US" dirty="0"/>
              <a:t>面向对象的分解</a:t>
            </a:r>
          </a:p>
        </p:txBody>
      </p:sp>
      <p:sp>
        <p:nvSpPr>
          <p:cNvPr id="6" name="TextBox 5"/>
          <p:cNvSpPr txBox="1"/>
          <p:nvPr/>
        </p:nvSpPr>
        <p:spPr>
          <a:xfrm>
            <a:off x="729508" y="3102429"/>
            <a:ext cx="2185141" cy="300082"/>
          </a:xfrm>
          <a:prstGeom prst="rect">
            <a:avLst/>
          </a:prstGeom>
          <a:noFill/>
        </p:spPr>
        <p:txBody>
          <a:bodyPr wrap="square" rtlCol="0">
            <a:spAutoFit/>
          </a:bodyPr>
          <a:lstStyle/>
          <a:p>
            <a:r>
              <a:rPr lang="zh-CN" altLang="en-US" dirty="0"/>
              <a:t>逻辑视图的表示方法</a:t>
            </a:r>
          </a:p>
        </p:txBody>
      </p:sp>
      <p:sp>
        <p:nvSpPr>
          <p:cNvPr id="7" name="TextBox 6"/>
          <p:cNvSpPr txBox="1"/>
          <p:nvPr/>
        </p:nvSpPr>
        <p:spPr>
          <a:xfrm>
            <a:off x="865886" y="3402511"/>
            <a:ext cx="3901558" cy="923330"/>
          </a:xfrm>
          <a:prstGeom prst="rect">
            <a:avLst/>
          </a:prstGeom>
          <a:noFill/>
        </p:spPr>
        <p:txBody>
          <a:bodyPr wrap="square" rtlCol="0">
            <a:spAutoFit/>
          </a:bodyPr>
          <a:lstStyle/>
          <a:p>
            <a:r>
              <a:rPr lang="zh-CN" altLang="en-US" dirty="0"/>
              <a:t>逻辑视图的标记方法来自 </a:t>
            </a:r>
            <a:r>
              <a:rPr lang="en-US" altLang="zh-CN" dirty="0"/>
              <a:t>Booch </a:t>
            </a:r>
            <a:r>
              <a:rPr lang="zh-CN" altLang="en-US" dirty="0"/>
              <a:t>标记法</a:t>
            </a:r>
            <a:r>
              <a:rPr lang="en-US" altLang="zh-CN" dirty="0"/>
              <a:t>4</a:t>
            </a:r>
            <a:r>
              <a:rPr lang="zh-CN" altLang="en-US" dirty="0"/>
              <a:t>。当仅考虑具有架构意义的条目时，这种表示法相当简单。特别是在这种设计级别上，大量的修饰作用不大。我们使用 </a:t>
            </a:r>
            <a:r>
              <a:rPr lang="en-US" altLang="zh-CN" dirty="0"/>
              <a:t>Rational Rose </a:t>
            </a:r>
            <a:r>
              <a:rPr lang="zh-CN" altLang="en-US" dirty="0"/>
              <a:t>来支持逻辑架构的设计。</a:t>
            </a:r>
          </a:p>
        </p:txBody>
      </p:sp>
      <p:pic>
        <p:nvPicPr>
          <p:cNvPr id="1026" name="Picture 2" descr="https://gss2.bdstatic.com/9fo3dSag_xI4khGkpoWK1HF6hhy/baike/c0%3Dbaike80%2C5%2C5%2C80%2C26/sign=cdcbb7169b504fc2b652b85784b48c74/d01373f082025aaf46ea45d5fbedab64024f1ad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3059" y="2774306"/>
            <a:ext cx="3494314" cy="217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096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过程架构</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a:p>
          <a:p>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4511" y="615073"/>
            <a:ext cx="1097498" cy="310243"/>
          </a:xfrm>
          <a:prstGeom prst="rect">
            <a:avLst/>
          </a:prstGeom>
          <a:noFill/>
        </p:spPr>
        <p:txBody>
          <a:bodyPr wrap="square" rtlCol="0">
            <a:spAutoFit/>
          </a:bodyPr>
          <a:lstStyle/>
          <a:p>
            <a:r>
              <a:rPr lang="zh-CN" altLang="en-US" dirty="0"/>
              <a:t>过程分解</a:t>
            </a:r>
          </a:p>
        </p:txBody>
      </p:sp>
      <p:sp>
        <p:nvSpPr>
          <p:cNvPr id="7" name="TextBox 6"/>
          <p:cNvSpPr txBox="1"/>
          <p:nvPr/>
        </p:nvSpPr>
        <p:spPr>
          <a:xfrm>
            <a:off x="934510" y="925316"/>
            <a:ext cx="7066489" cy="715581"/>
          </a:xfrm>
          <a:prstGeom prst="rect">
            <a:avLst/>
          </a:prstGeom>
          <a:noFill/>
        </p:spPr>
        <p:txBody>
          <a:bodyPr wrap="square" rtlCol="0">
            <a:spAutoFit/>
          </a:bodyPr>
          <a:lstStyle/>
          <a:p>
            <a:r>
              <a:rPr lang="zh-CN" altLang="en-US" dirty="0"/>
              <a:t>过程架构考虑一些非功能性的需求，如性能和可用性。它解决并发性、分布性、系统完整性、容错性的问题，以及逻辑视图的主要抽象如何与过程结构相配合在一起－即在哪个控制线程上，对象的操作被实际执行。</a:t>
            </a:r>
          </a:p>
        </p:txBody>
      </p:sp>
      <p:sp>
        <p:nvSpPr>
          <p:cNvPr id="8" name="TextBox 7"/>
          <p:cNvSpPr txBox="1"/>
          <p:nvPr/>
        </p:nvSpPr>
        <p:spPr>
          <a:xfrm>
            <a:off x="1032789" y="1640897"/>
            <a:ext cx="6853794" cy="1131079"/>
          </a:xfrm>
          <a:prstGeom prst="rect">
            <a:avLst/>
          </a:prstGeom>
          <a:noFill/>
        </p:spPr>
        <p:txBody>
          <a:bodyPr wrap="square" rtlCol="0">
            <a:spAutoFit/>
          </a:bodyPr>
          <a:lstStyle/>
          <a:p>
            <a:r>
              <a:rPr lang="zh-CN" altLang="en-US" dirty="0"/>
              <a:t>过程架构可以在几种层次的抽象上进行描述，每个层次针对不同的问题。在最高的层次上，过程架构可以视为一组独立执行的通信程序（叫作“</a:t>
            </a:r>
            <a:r>
              <a:rPr lang="en-US" altLang="zh-CN" dirty="0"/>
              <a:t>processes”</a:t>
            </a:r>
            <a:r>
              <a:rPr lang="zh-CN" altLang="en-US" dirty="0"/>
              <a:t>）的逻辑网络，它们分布在整个一组硬件资源上，这些资源通过 </a:t>
            </a:r>
            <a:r>
              <a:rPr lang="en-US" altLang="zh-CN" dirty="0"/>
              <a:t>LAN </a:t>
            </a:r>
            <a:r>
              <a:rPr lang="zh-CN" altLang="en-US" dirty="0"/>
              <a:t>或者 </a:t>
            </a:r>
            <a:r>
              <a:rPr lang="en-US" altLang="zh-CN" dirty="0"/>
              <a:t>WAN </a:t>
            </a:r>
            <a:r>
              <a:rPr lang="zh-CN" altLang="en-US" dirty="0"/>
              <a:t>连接起来。多个逻辑网络可能同时并存，共享相同的物理资源。例如，独立的逻辑网络可能用于支持离线系统与在线系统的分离，或者支持软件的模拟版本和测试版本的共存。</a:t>
            </a:r>
          </a:p>
        </p:txBody>
      </p:sp>
      <p:sp>
        <p:nvSpPr>
          <p:cNvPr id="9" name="TextBox 8"/>
          <p:cNvSpPr txBox="1"/>
          <p:nvPr/>
        </p:nvSpPr>
        <p:spPr>
          <a:xfrm>
            <a:off x="615224" y="2833007"/>
            <a:ext cx="1929205" cy="300082"/>
          </a:xfrm>
          <a:prstGeom prst="rect">
            <a:avLst/>
          </a:prstGeom>
          <a:noFill/>
        </p:spPr>
        <p:txBody>
          <a:bodyPr wrap="square" rtlCol="0">
            <a:spAutoFit/>
          </a:bodyPr>
          <a:lstStyle/>
          <a:p>
            <a:r>
              <a:rPr lang="zh-CN" altLang="en-US" dirty="0"/>
              <a:t>并发视图的表示法</a:t>
            </a:r>
          </a:p>
        </p:txBody>
      </p:sp>
      <p:sp>
        <p:nvSpPr>
          <p:cNvPr id="11" name="TextBox 10"/>
          <p:cNvSpPr txBox="1"/>
          <p:nvPr/>
        </p:nvSpPr>
        <p:spPr>
          <a:xfrm>
            <a:off x="601492" y="3216729"/>
            <a:ext cx="2421905" cy="1338828"/>
          </a:xfrm>
          <a:prstGeom prst="rect">
            <a:avLst/>
          </a:prstGeom>
          <a:noFill/>
        </p:spPr>
        <p:txBody>
          <a:bodyPr wrap="square" rtlCol="0">
            <a:spAutoFit/>
          </a:bodyPr>
          <a:lstStyle/>
          <a:p>
            <a:r>
              <a:rPr lang="zh-CN" altLang="en-US" dirty="0"/>
              <a:t>我们所使用的过程视图的表示方法是从</a:t>
            </a:r>
            <a:r>
              <a:rPr lang="en-US" altLang="zh-CN" dirty="0"/>
              <a:t>Booch</a:t>
            </a:r>
            <a:r>
              <a:rPr lang="zh-CN" altLang="en-US" dirty="0"/>
              <a:t>最初为 </a:t>
            </a:r>
            <a:r>
              <a:rPr lang="en-US" altLang="zh-CN" dirty="0"/>
              <a:t>Ada </a:t>
            </a:r>
            <a:r>
              <a:rPr lang="zh-CN" altLang="en-US" dirty="0"/>
              <a:t>任务推荐的表示方法扩展而来。同样，用来所使用的表示法关注在架构上具有重要意义的元素。</a:t>
            </a:r>
          </a:p>
        </p:txBody>
      </p:sp>
      <p:pic>
        <p:nvPicPr>
          <p:cNvPr id="2050" name="Picture 2" descr="https://gss0.bdstatic.com/94o3dSag_xI4khGkpoWK1HF6hhy/baike/c0%3Dbaike80%2C5%2C5%2C80%2C26/sign=9937a7c28a13632701e0ca61f0e6cb89/8d5494eef01f3a29a51deed09925bc315d607cd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540" y="2811094"/>
            <a:ext cx="5036909" cy="212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626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4"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开发架构</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a:p>
          <a:p>
            <a:endParaRPr lang="zh-CN" altLang="en-US" dirty="0"/>
          </a:p>
        </p:txBody>
      </p:sp>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9509" y="746766"/>
            <a:ext cx="1826023" cy="300082"/>
          </a:xfrm>
          <a:prstGeom prst="rect">
            <a:avLst/>
          </a:prstGeom>
          <a:noFill/>
        </p:spPr>
        <p:txBody>
          <a:bodyPr wrap="square" rtlCol="0">
            <a:spAutoFit/>
          </a:bodyPr>
          <a:lstStyle/>
          <a:p>
            <a:r>
              <a:rPr lang="zh-CN" altLang="en-US" dirty="0"/>
              <a:t>子系统分解</a:t>
            </a:r>
          </a:p>
        </p:txBody>
      </p:sp>
      <p:sp>
        <p:nvSpPr>
          <p:cNvPr id="6" name="TextBox 5"/>
          <p:cNvSpPr txBox="1"/>
          <p:nvPr/>
        </p:nvSpPr>
        <p:spPr>
          <a:xfrm>
            <a:off x="700881" y="1046848"/>
            <a:ext cx="6993905" cy="1338828"/>
          </a:xfrm>
          <a:prstGeom prst="rect">
            <a:avLst/>
          </a:prstGeom>
          <a:noFill/>
        </p:spPr>
        <p:txBody>
          <a:bodyPr wrap="square" rtlCol="0">
            <a:spAutoFit/>
          </a:bodyPr>
          <a:lstStyle/>
          <a:p>
            <a:r>
              <a:rPr lang="zh-CN" altLang="en-US" dirty="0"/>
              <a:t>开发架构关注软件开发环境下实际模块的组织。软件打包成小的程序块（程序库或子系统），它们可以由一位或几位开发人员来开发。子系统可以组织成分层结构，每个层为上一层提供良好定义的接口。</a:t>
            </a:r>
          </a:p>
          <a:p>
            <a:r>
              <a:rPr lang="zh-CN" altLang="en-US" dirty="0"/>
              <a:t>系统的开发架构用模块和子系统图来表达，显示了“输出”和“输入”关系。完整的开发架构只有当所有软件元素被识别后才能加以描述。但是，可以列出控制开发架构的规则：分块、分组和可见性。</a:t>
            </a:r>
          </a:p>
        </p:txBody>
      </p:sp>
      <p:sp>
        <p:nvSpPr>
          <p:cNvPr id="7" name="TextBox 6"/>
          <p:cNvSpPr txBox="1"/>
          <p:nvPr/>
        </p:nvSpPr>
        <p:spPr>
          <a:xfrm>
            <a:off x="785962" y="2467611"/>
            <a:ext cx="1900088" cy="300082"/>
          </a:xfrm>
          <a:prstGeom prst="rect">
            <a:avLst/>
          </a:prstGeom>
          <a:noFill/>
        </p:spPr>
        <p:txBody>
          <a:bodyPr wrap="square" rtlCol="0">
            <a:spAutoFit/>
          </a:bodyPr>
          <a:lstStyle/>
          <a:p>
            <a:r>
              <a:rPr lang="zh-CN" altLang="en-US" dirty="0"/>
              <a:t>实现视图的表示方法</a:t>
            </a:r>
          </a:p>
        </p:txBody>
      </p:sp>
      <p:sp>
        <p:nvSpPr>
          <p:cNvPr id="9" name="TextBox 8"/>
          <p:cNvSpPr txBox="1"/>
          <p:nvPr/>
        </p:nvSpPr>
        <p:spPr>
          <a:xfrm>
            <a:off x="865886" y="2939143"/>
            <a:ext cx="2551333" cy="507831"/>
          </a:xfrm>
          <a:prstGeom prst="rect">
            <a:avLst/>
          </a:prstGeom>
          <a:noFill/>
        </p:spPr>
        <p:txBody>
          <a:bodyPr wrap="square" rtlCol="0">
            <a:spAutoFit/>
          </a:bodyPr>
          <a:lstStyle/>
          <a:p>
            <a:r>
              <a:rPr lang="zh-CN" altLang="en-US" dirty="0"/>
              <a:t>同样，使用 </a:t>
            </a:r>
            <a:r>
              <a:rPr lang="en-US" altLang="zh-CN" dirty="0"/>
              <a:t>Booch </a:t>
            </a:r>
            <a:r>
              <a:rPr lang="zh-CN" altLang="en-US" dirty="0"/>
              <a:t>方法的变形，仅考虑具有架构意义的项</a:t>
            </a:r>
          </a:p>
        </p:txBody>
      </p:sp>
      <p:pic>
        <p:nvPicPr>
          <p:cNvPr id="3074" name="Picture 2" descr="https://gss2.bdstatic.com/9fo3dSag_xI4khGkpoWK1HF6hhy/baike/c0%3Dbaike80%2C5%2C5%2C80%2C26/sign=d9210468f21fbe090853cb460a096756/bd3eb13533fa828b04f4a6fdfd1f4134960a5ad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120" y="2467611"/>
            <a:ext cx="46863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3652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物理架构</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a:p>
          <a:p>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9509" y="896807"/>
            <a:ext cx="1866734" cy="300082"/>
          </a:xfrm>
          <a:prstGeom prst="rect">
            <a:avLst/>
          </a:prstGeom>
          <a:noFill/>
        </p:spPr>
        <p:txBody>
          <a:bodyPr wrap="square" rtlCol="0">
            <a:spAutoFit/>
          </a:bodyPr>
          <a:lstStyle/>
          <a:p>
            <a:r>
              <a:rPr lang="zh-CN" altLang="en-US" dirty="0"/>
              <a:t>软件至硬件的映射</a:t>
            </a:r>
          </a:p>
        </p:txBody>
      </p:sp>
      <p:sp>
        <p:nvSpPr>
          <p:cNvPr id="6" name="TextBox 5"/>
          <p:cNvSpPr txBox="1"/>
          <p:nvPr/>
        </p:nvSpPr>
        <p:spPr>
          <a:xfrm>
            <a:off x="865886" y="1205053"/>
            <a:ext cx="6743228" cy="923330"/>
          </a:xfrm>
          <a:prstGeom prst="rect">
            <a:avLst/>
          </a:prstGeom>
          <a:noFill/>
        </p:spPr>
        <p:txBody>
          <a:bodyPr wrap="square" rtlCol="0">
            <a:spAutoFit/>
          </a:bodyPr>
          <a:lstStyle/>
          <a:p>
            <a:r>
              <a:rPr lang="zh-CN" altLang="en-US" dirty="0"/>
              <a:t>物理视图主要描述硬件配置。在</a:t>
            </a:r>
            <a:r>
              <a:rPr lang="en-US" altLang="zh-CN" dirty="0"/>
              <a:t>UML</a:t>
            </a:r>
            <a:r>
              <a:rPr lang="zh-CN" altLang="en-US" dirty="0"/>
              <a:t>中通常被称为部署视图，它主要考虑如何把软件映射到硬件上。通常需要考虑到解决系统拓扑结构、系统安装和通信等问题。我们希望使用不同的物理配置：一些用于开发和测试，另外一些则用于不同地点和不同客户的部署。因此软件至节点的映射需要高度的灵活性及对</a:t>
            </a:r>
            <a:r>
              <a:rPr lang="zh-CN" altLang="en-US" dirty="0">
                <a:hlinkClick r:id="rId5"/>
              </a:rPr>
              <a:t>源代码</a:t>
            </a:r>
            <a:r>
              <a:rPr lang="zh-CN" altLang="en-US" dirty="0"/>
              <a:t>产生最小的影响。</a:t>
            </a:r>
          </a:p>
        </p:txBody>
      </p:sp>
      <p:sp>
        <p:nvSpPr>
          <p:cNvPr id="7" name="TextBox 6"/>
          <p:cNvSpPr txBox="1"/>
          <p:nvPr/>
        </p:nvSpPr>
        <p:spPr>
          <a:xfrm>
            <a:off x="832883" y="2302329"/>
            <a:ext cx="2310367" cy="300082"/>
          </a:xfrm>
          <a:prstGeom prst="rect">
            <a:avLst/>
          </a:prstGeom>
          <a:noFill/>
        </p:spPr>
        <p:txBody>
          <a:bodyPr wrap="square" rtlCol="0">
            <a:spAutoFit/>
          </a:bodyPr>
          <a:lstStyle/>
          <a:p>
            <a:r>
              <a:rPr lang="zh-CN" altLang="en-US" dirty="0"/>
              <a:t>部署视图的表示法</a:t>
            </a:r>
          </a:p>
        </p:txBody>
      </p:sp>
      <p:sp>
        <p:nvSpPr>
          <p:cNvPr id="8" name="TextBox 7"/>
          <p:cNvSpPr txBox="1"/>
          <p:nvPr/>
        </p:nvSpPr>
        <p:spPr>
          <a:xfrm>
            <a:off x="865887" y="2898321"/>
            <a:ext cx="3371614" cy="715581"/>
          </a:xfrm>
          <a:prstGeom prst="rect">
            <a:avLst/>
          </a:prstGeom>
          <a:noFill/>
        </p:spPr>
        <p:txBody>
          <a:bodyPr wrap="square" rtlCol="0">
            <a:spAutoFit/>
          </a:bodyPr>
          <a:lstStyle/>
          <a:p>
            <a:r>
              <a:rPr lang="zh-CN" altLang="en-US" dirty="0"/>
              <a:t>大型系统中的物理视图会变得非常混乱，所以它们可以采用多种形式，有或者没有来自进程视图的映射均可。</a:t>
            </a:r>
          </a:p>
        </p:txBody>
      </p:sp>
      <p:pic>
        <p:nvPicPr>
          <p:cNvPr id="4098" name="Picture 2" descr="https://gss0.bdstatic.com/-4o3dSag_xI4khGkpoWK1HF6hhy/baike/c0%3Dbaike60%2C5%2C5%2C60%2C20/sign=51fb0fc73901213fdb3e468e358e5db4/0e2442a7d933c8950da8a365d11373f0830200d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854" y="2595703"/>
            <a:ext cx="3587190" cy="161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50896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3082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chemeClr val="accent1"/>
                </a:solidFill>
                <a:latin typeface="+mj-ea"/>
              </a:rPr>
              <a:t>UML1.0</a:t>
            </a:r>
            <a:r>
              <a:rPr lang="zh-CN" altLang="en-US" sz="2000" dirty="0">
                <a:solidFill>
                  <a:schemeClr val="accent1"/>
                </a:solidFill>
                <a:latin typeface="+mj-ea"/>
              </a:rPr>
              <a:t>与</a:t>
            </a:r>
            <a:r>
              <a:rPr lang="en-US" altLang="zh-CN" sz="2000" dirty="0">
                <a:solidFill>
                  <a:schemeClr val="accent1"/>
                </a:solidFill>
                <a:latin typeface="+mj-ea"/>
              </a:rPr>
              <a:t>UML2.0</a:t>
            </a:r>
            <a:r>
              <a:rPr lang="zh-CN" altLang="en-US" sz="2000" dirty="0">
                <a:solidFill>
                  <a:schemeClr val="accent1"/>
                </a:solidFill>
                <a:latin typeface="+mj-ea"/>
              </a:rPr>
              <a:t>的区别</a:t>
            </a:r>
            <a:endParaRPr lang="zh-CN" altLang="en-US" sz="2800" dirty="0">
              <a:solidFill>
                <a:schemeClr val="accent1"/>
              </a:solidFill>
              <a:latin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accent1"/>
                </a:solidFill>
                <a:latin typeface="方正兰亭黑_GBK"/>
                <a:ea typeface="方正兰亭黑_GBK"/>
              </a:rPr>
              <a:t>UML2.0</a:t>
            </a:r>
            <a:r>
              <a:rPr lang="zh-CN" altLang="en-US" sz="1600" dirty="0">
                <a:solidFill>
                  <a:schemeClr val="accent1"/>
                </a:solidFill>
                <a:latin typeface="方正兰亭黑_GBK"/>
                <a:ea typeface="方正兰亭黑_GBK"/>
              </a:rPr>
              <a:t>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用例图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顺序图</a:t>
            </a:r>
            <a:endParaRPr lang="en-US" altLang="zh-CN" sz="1200" dirty="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活动图</a:t>
            </a:r>
            <a:endParaRPr lang="en-US" altLang="zh-CN" sz="1200" dirty="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构件图</a:t>
            </a:r>
            <a:endParaRPr lang="en-US" altLang="zh-CN" sz="1200" dirty="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用例图新特性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用例图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95813" y="966964"/>
            <a:ext cx="3022406" cy="1131079"/>
          </a:xfrm>
          <a:prstGeom prst="rect">
            <a:avLst/>
          </a:prstGeom>
          <a:noFill/>
        </p:spPr>
        <p:txBody>
          <a:bodyPr wrap="square" rtlCol="0">
            <a:spAutoFit/>
          </a:bodyPr>
          <a:lstStyle/>
          <a:p>
            <a:r>
              <a:rPr lang="zh-CN" altLang="en-US" dirty="0"/>
              <a:t>在</a:t>
            </a:r>
            <a:r>
              <a:rPr lang="en-US" altLang="zh-CN" dirty="0"/>
              <a:t>UML2.0</a:t>
            </a:r>
            <a:r>
              <a:rPr lang="zh-CN" altLang="en-US" dirty="0"/>
              <a:t>中，为每个用例增加了一个称为</a:t>
            </a:r>
            <a:r>
              <a:rPr lang="en-US" altLang="zh-CN" dirty="0"/>
              <a:t>Subject</a:t>
            </a:r>
            <a:r>
              <a:rPr lang="zh-CN" altLang="en-US" dirty="0"/>
              <a:t>的特性，这项特征的取值可以作为在逻辑层面划分一组用例的一项依据。用例所属的“系统边界”就是</a:t>
            </a:r>
            <a:r>
              <a:rPr lang="en-US" altLang="zh-CN" dirty="0"/>
              <a:t>Subject</a:t>
            </a:r>
            <a:r>
              <a:rPr lang="zh-CN" altLang="en-US" dirty="0"/>
              <a:t>的一种典型例子</a:t>
            </a:r>
          </a:p>
        </p:txBody>
      </p:sp>
      <p:pic>
        <p:nvPicPr>
          <p:cNvPr id="2049" name="Picture 1" descr="C:\Users\lenovo\AppData\Roaming\Tencent\Users\595921533\QQ\WinTemp\RichOle\Y`%LH}4K_`2UN](R47`YW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813" y="2114383"/>
            <a:ext cx="346710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2187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顺序图新特性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顺序图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79849" y="847631"/>
            <a:ext cx="3580823" cy="300082"/>
          </a:xfrm>
          <a:prstGeom prst="rect">
            <a:avLst/>
          </a:prstGeom>
          <a:noFill/>
        </p:spPr>
        <p:txBody>
          <a:bodyPr wrap="square" rtlCol="0">
            <a:spAutoFit/>
          </a:bodyPr>
          <a:lstStyle/>
          <a:p>
            <a:r>
              <a:rPr lang="zh-CN" altLang="en-US" dirty="0"/>
              <a:t>在</a:t>
            </a:r>
            <a:r>
              <a:rPr lang="en-US" altLang="zh-CN" dirty="0"/>
              <a:t>UML2.0</a:t>
            </a:r>
            <a:r>
              <a:rPr lang="zh-CN" altLang="en-US" dirty="0"/>
              <a:t>中主要做了一下三个方面的改进</a:t>
            </a:r>
          </a:p>
        </p:txBody>
      </p:sp>
      <p:sp>
        <p:nvSpPr>
          <p:cNvPr id="6" name="TextBox 5"/>
          <p:cNvSpPr txBox="1"/>
          <p:nvPr/>
        </p:nvSpPr>
        <p:spPr>
          <a:xfrm>
            <a:off x="4042064" y="1839191"/>
            <a:ext cx="2784763" cy="1546577"/>
          </a:xfrm>
          <a:prstGeom prst="rect">
            <a:avLst/>
          </a:prstGeom>
          <a:noFill/>
        </p:spPr>
        <p:txBody>
          <a:bodyPr wrap="square" rtlCol="0">
            <a:spAutoFit/>
          </a:bodyPr>
          <a:lstStyle/>
          <a:p>
            <a:r>
              <a:rPr lang="zh-CN" altLang="en-US" dirty="0"/>
              <a:t>（</a:t>
            </a:r>
            <a:r>
              <a:rPr lang="en-US" altLang="zh-CN" dirty="0"/>
              <a:t>1</a:t>
            </a:r>
            <a:r>
              <a:rPr lang="zh-CN" altLang="en-US" dirty="0"/>
              <a:t>）允许顺序图中明确地表达分支判断逻辑</a:t>
            </a:r>
            <a:endParaRPr lang="en-US" altLang="zh-CN" dirty="0"/>
          </a:p>
          <a:p>
            <a:r>
              <a:rPr lang="zh-CN" altLang="en-US" dirty="0"/>
              <a:t>（</a:t>
            </a:r>
            <a:r>
              <a:rPr lang="en-US" altLang="zh-CN" dirty="0"/>
              <a:t>2</a:t>
            </a:r>
            <a:r>
              <a:rPr lang="zh-CN" altLang="en-US" dirty="0"/>
              <a:t>）允许“纵向”与“横向”地对顺序图进行拆分与引用</a:t>
            </a:r>
            <a:endParaRPr lang="en-US" altLang="zh-CN" dirty="0"/>
          </a:p>
          <a:p>
            <a:r>
              <a:rPr lang="zh-CN" altLang="en-US" dirty="0"/>
              <a:t>（</a:t>
            </a:r>
            <a:r>
              <a:rPr lang="en-US" altLang="zh-CN" dirty="0"/>
              <a:t>3</a:t>
            </a:r>
            <a:r>
              <a:rPr lang="zh-CN" altLang="en-US" dirty="0"/>
              <a:t>）提供了一种新图，“交互概览图”，可以直观地表达一组相关顺序图之间的转向逻辑。</a:t>
            </a:r>
            <a:endParaRPr lang="en-US" altLang="zh-CN"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9436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582275" y="2169074"/>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54897" y="726245"/>
            <a:ext cx="1191352" cy="369332"/>
          </a:xfrm>
          <a:prstGeom prst="rect">
            <a:avLst/>
          </a:prstGeom>
        </p:spPr>
        <p:txBody>
          <a:bodyPr wrap="none">
            <a:spAutoFit/>
          </a:bodyPr>
          <a:lstStyle/>
          <a:p>
            <a:r>
              <a:rPr lang="en-US" altLang="zh-CN" sz="1800" dirty="0">
                <a:solidFill>
                  <a:schemeClr val="accent1"/>
                </a:solidFill>
                <a:latin typeface="+mj-ea"/>
                <a:ea typeface="+mj-ea"/>
              </a:rPr>
              <a:t>4+1 view</a:t>
            </a:r>
            <a:endParaRPr lang="zh-CN" altLang="en-US" sz="1800" dirty="0">
              <a:solidFill>
                <a:schemeClr val="accent1"/>
              </a:solidFill>
              <a:latin typeface="+mj-ea"/>
              <a:ea typeface="+mj-ea"/>
            </a:endParaRPr>
          </a:p>
        </p:txBody>
      </p:sp>
      <p:sp>
        <p:nvSpPr>
          <p:cNvPr id="45" name="矩形 44"/>
          <p:cNvSpPr/>
          <p:nvPr/>
        </p:nvSpPr>
        <p:spPr>
          <a:xfrm>
            <a:off x="5454897" y="1778450"/>
            <a:ext cx="2794355" cy="369332"/>
          </a:xfrm>
          <a:prstGeom prst="rect">
            <a:avLst/>
          </a:prstGeom>
        </p:spPr>
        <p:txBody>
          <a:bodyPr wrap="none">
            <a:spAutoFit/>
          </a:bodyPr>
          <a:lstStyle/>
          <a:p>
            <a:r>
              <a:rPr lang="en-US" altLang="zh-CN" sz="1800" dirty="0">
                <a:solidFill>
                  <a:schemeClr val="accent1"/>
                </a:solidFill>
                <a:latin typeface="+mj-ea"/>
                <a:ea typeface="+mj-ea"/>
              </a:rPr>
              <a:t>UML1.0</a:t>
            </a:r>
            <a:r>
              <a:rPr lang="zh-CN" altLang="en-US" sz="1800" dirty="0">
                <a:solidFill>
                  <a:schemeClr val="accent1"/>
                </a:solidFill>
                <a:latin typeface="+mj-ea"/>
                <a:ea typeface="+mj-ea"/>
              </a:rPr>
              <a:t>与</a:t>
            </a:r>
            <a:r>
              <a:rPr lang="en-US" altLang="zh-CN" sz="1800" dirty="0">
                <a:solidFill>
                  <a:schemeClr val="accent1"/>
                </a:solidFill>
                <a:latin typeface="+mj-ea"/>
                <a:ea typeface="+mj-ea"/>
              </a:rPr>
              <a:t>UML2.0</a:t>
            </a:r>
            <a:r>
              <a:rPr lang="zh-CN" altLang="en-US" sz="1800" dirty="0">
                <a:solidFill>
                  <a:schemeClr val="accent1"/>
                </a:solidFill>
                <a:latin typeface="+mj-ea"/>
                <a:ea typeface="+mj-ea"/>
              </a:rPr>
              <a:t>的区别</a:t>
            </a:r>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54897" y="2787925"/>
            <a:ext cx="1800493" cy="369332"/>
          </a:xfrm>
          <a:prstGeom prst="rect">
            <a:avLst/>
          </a:prstGeom>
        </p:spPr>
        <p:txBody>
          <a:bodyPr wrap="none">
            <a:spAutoFit/>
          </a:bodyPr>
          <a:lstStyle/>
          <a:p>
            <a:r>
              <a:rPr lang="zh-CN" altLang="en-US" sz="1800" dirty="0">
                <a:solidFill>
                  <a:schemeClr val="accent1"/>
                </a:solidFill>
                <a:latin typeface="+mj-ea"/>
                <a:ea typeface="+mj-ea"/>
              </a:rPr>
              <a:t>问答及参考资料</a:t>
            </a:r>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96575" y="3766285"/>
            <a:ext cx="1107996" cy="369332"/>
          </a:xfrm>
          <a:prstGeom prst="rect">
            <a:avLst/>
          </a:prstGeom>
        </p:spPr>
        <p:txBody>
          <a:bodyPr wrap="none">
            <a:spAutoFit/>
          </a:bodyPr>
          <a:lstStyle/>
          <a:p>
            <a:r>
              <a:rPr lang="zh-CN" altLang="en-US" sz="1800" dirty="0">
                <a:solidFill>
                  <a:schemeClr val="accent1"/>
                </a:solidFill>
                <a:latin typeface="+mj-ea"/>
                <a:ea typeface="+mj-ea"/>
              </a:rPr>
              <a:t>小组分工</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活动图新特性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活动图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42064" y="1839191"/>
            <a:ext cx="2784763" cy="1338828"/>
          </a:xfrm>
          <a:prstGeom prst="rect">
            <a:avLst/>
          </a:prstGeom>
          <a:noFill/>
        </p:spPr>
        <p:txBody>
          <a:bodyPr wrap="square" rtlCol="0">
            <a:spAutoFit/>
          </a:bodyPr>
          <a:lstStyle/>
          <a:p>
            <a:r>
              <a:rPr lang="zh-CN" altLang="en-US" dirty="0"/>
              <a:t>活动图也是比较常用的一种图示，接近于流程图。</a:t>
            </a:r>
          </a:p>
          <a:p>
            <a:r>
              <a:rPr lang="zh-CN" altLang="en-US" dirty="0"/>
              <a:t> 在</a:t>
            </a:r>
            <a:r>
              <a:rPr lang="en-US" altLang="zh-CN" dirty="0"/>
              <a:t>UML2.0</a:t>
            </a:r>
            <a:r>
              <a:rPr lang="zh-CN" altLang="en-US" dirty="0"/>
              <a:t>中，活动图增加了许多新特性。例如泳道可以划分层次，增加丰富的同步表达能力，在活动图中引入对象等。</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7546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构件图新特性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476387" y="849985"/>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02234" y="1275670"/>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构件图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33115" y="15816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74705" y="521617"/>
            <a:ext cx="3778249" cy="2062103"/>
          </a:xfrm>
          <a:prstGeom prst="rect">
            <a:avLst/>
          </a:prstGeom>
          <a:noFill/>
        </p:spPr>
        <p:txBody>
          <a:bodyPr wrap="square" rtlCol="0">
            <a:spAutoFit/>
          </a:bodyPr>
          <a:lstStyle/>
          <a:p>
            <a:r>
              <a:rPr lang="zh-CN" altLang="en-US" dirty="0"/>
              <a:t> </a:t>
            </a:r>
            <a:r>
              <a:rPr lang="zh-CN" altLang="en-US" sz="1600" dirty="0"/>
              <a:t>构件图是在物理层面对系统结构及内容的直观描述，最接近于通常意义上的模块结构图。</a:t>
            </a:r>
          </a:p>
          <a:p>
            <a:r>
              <a:rPr lang="zh-CN" altLang="en-US" sz="1600" dirty="0"/>
              <a:t> 在</a:t>
            </a:r>
            <a:r>
              <a:rPr lang="en-US" altLang="zh-CN" sz="1600" dirty="0"/>
              <a:t>UML2.0</a:t>
            </a:r>
            <a:r>
              <a:rPr lang="zh-CN" altLang="en-US" sz="1600" dirty="0"/>
              <a:t>中，构件图有比较明显的改进。构件本身内容的表述更清晰，包括组件所提供的接口、所要求的接口、组件之间的依赖关系通过“</a:t>
            </a:r>
            <a:r>
              <a:rPr lang="zh-CN" altLang="en-US" sz="1600" dirty="0">
                <a:solidFill>
                  <a:srgbClr val="FF0000"/>
                </a:solidFill>
              </a:rPr>
              <a:t>组装连接器”</a:t>
            </a:r>
            <a:r>
              <a:rPr lang="zh-CN" altLang="en-US" sz="1600" dirty="0"/>
              <a:t>更加明确地表达等。</a:t>
            </a:r>
            <a:endParaRPr lang="en-US" altLang="zh-CN" sz="1600" dirty="0"/>
          </a:p>
        </p:txBody>
      </p:sp>
      <p:sp>
        <p:nvSpPr>
          <p:cNvPr id="5" name="TextBox 4"/>
          <p:cNvSpPr txBox="1"/>
          <p:nvPr/>
        </p:nvSpPr>
        <p:spPr>
          <a:xfrm>
            <a:off x="934511" y="2583720"/>
            <a:ext cx="6303194" cy="923330"/>
          </a:xfrm>
          <a:prstGeom prst="rect">
            <a:avLst/>
          </a:prstGeom>
          <a:noFill/>
        </p:spPr>
        <p:txBody>
          <a:bodyPr wrap="square" rtlCol="0">
            <a:spAutoFit/>
          </a:bodyPr>
          <a:lstStyle/>
          <a:p>
            <a:r>
              <a:rPr lang="zh-CN" altLang="en-US" dirty="0"/>
              <a:t>组装连接器：在 </a:t>
            </a:r>
            <a:r>
              <a:rPr lang="en-US" altLang="zh-CN" dirty="0"/>
              <a:t>UML </a:t>
            </a:r>
            <a:r>
              <a:rPr lang="zh-CN" altLang="en-US" dirty="0"/>
              <a:t>图中，连接器是用来表示模型中的关系的一条线。当对类元的内部结构建模时，可以使用连接器来指示一个部件或端口的两个或多个实例之间的链接。连接器定义已绑定至同一结构化类元中的角色的对象或实例之间的关系，它还标识这些角色之间的通信。</a:t>
            </a:r>
          </a:p>
        </p:txBody>
      </p:sp>
      <p:pic>
        <p:nvPicPr>
          <p:cNvPr id="10242" name="Picture 2" descr="标题为 Car 的图框中包含矩形 rear:Wheel[2] 和 e:Engine，每个矩形都表示包含类元 Car 的一个部件。这两个部件通过一条标有 rearaxle 的直线连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787" y="3507050"/>
            <a:ext cx="4257675" cy="13811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8517" y="3549348"/>
            <a:ext cx="2639291" cy="1338828"/>
          </a:xfrm>
          <a:prstGeom prst="rect">
            <a:avLst/>
          </a:prstGeom>
          <a:noFill/>
        </p:spPr>
        <p:txBody>
          <a:bodyPr wrap="square" rtlCol="0">
            <a:spAutoFit/>
          </a:bodyPr>
          <a:lstStyle/>
          <a:p>
            <a:r>
              <a:rPr lang="zh-CN" altLang="en-US" dirty="0"/>
              <a:t>在以上示例中，</a:t>
            </a:r>
            <a:r>
              <a:rPr lang="en-US" altLang="zh-CN" dirty="0"/>
              <a:t>Car </a:t>
            </a:r>
            <a:r>
              <a:rPr lang="zh-CN" altLang="en-US" dirty="0"/>
              <a:t>类包含两个内部组合部件：</a:t>
            </a:r>
            <a:r>
              <a:rPr lang="en-US" altLang="zh-CN" dirty="0"/>
              <a:t>rear:Wheel[2]</a:t>
            </a:r>
            <a:r>
              <a:rPr lang="zh-CN" altLang="en-US" dirty="0"/>
              <a:t>（表示一辆汽车的两个后轮）和 </a:t>
            </a:r>
            <a:r>
              <a:rPr lang="en-US" altLang="zh-CN" dirty="0"/>
              <a:t>e:Engine</a:t>
            </a:r>
            <a:r>
              <a:rPr lang="zh-CN" altLang="en-US" dirty="0"/>
              <a:t>（表示汽车引擎）。</a:t>
            </a:r>
            <a:r>
              <a:rPr lang="en-US" altLang="zh-CN" dirty="0"/>
              <a:t>rearaxle </a:t>
            </a:r>
            <a:r>
              <a:rPr lang="zh-CN" altLang="en-US" dirty="0"/>
              <a:t>连接器将汽车引擎链接至 </a:t>
            </a:r>
            <a:r>
              <a:rPr lang="en-US" altLang="zh-CN" dirty="0"/>
              <a:t>rear:Wheel </a:t>
            </a:r>
            <a:r>
              <a:rPr lang="zh-CN" altLang="en-US" dirty="0"/>
              <a:t>集合中的实例。</a:t>
            </a: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06605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accent1"/>
                </a:solidFill>
                <a:latin typeface="方正兰亭黑_GBK"/>
                <a:ea typeface="方正兰亭黑_GBK"/>
              </a:rPr>
              <a:t>UML2.0</a:t>
            </a:r>
            <a:r>
              <a:rPr lang="zh-CN" altLang="en-US" sz="1600" dirty="0">
                <a:solidFill>
                  <a:schemeClr val="accent1"/>
                </a:solidFill>
                <a:latin typeface="方正兰亭黑_GBK"/>
                <a:ea typeface="方正兰亭黑_GBK"/>
              </a:rPr>
              <a:t>新加的图</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5008924" y="816960"/>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98066" y="967965"/>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包图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125595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31450" y="796398"/>
            <a:ext cx="1422928" cy="1422928"/>
            <a:chOff x="5169194" y="1865140"/>
            <a:chExt cx="1422928" cy="1422928"/>
          </a:xfrm>
        </p:grpSpPr>
        <p:sp>
          <p:nvSpPr>
            <p:cNvPr id="12" name="同心圆 11"/>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空心弧 13"/>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431852" y="97895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组合构件图</a:t>
            </a:r>
            <a:endParaRPr lang="en-US" altLang="zh-CN" sz="1200" dirty="0">
              <a:solidFill>
                <a:schemeClr val="accent1"/>
              </a:solidFill>
              <a:latin typeface="方正兰亭黑_GBK"/>
              <a:ea typeface="方正兰亭黑_GBK"/>
            </a:endParaRPr>
          </a:p>
        </p:txBody>
      </p:sp>
      <p:cxnSp>
        <p:nvCxnSpPr>
          <p:cNvPr id="16" name="直接连接符 15"/>
          <p:cNvCxnSpPr/>
          <p:nvPr/>
        </p:nvCxnSpPr>
        <p:spPr>
          <a:xfrm>
            <a:off x="6553674" y="128897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31450" y="2979907"/>
            <a:ext cx="1422928" cy="1422928"/>
            <a:chOff x="5169194" y="1865140"/>
            <a:chExt cx="1422928" cy="1422928"/>
          </a:xfrm>
        </p:grpSpPr>
        <p:sp>
          <p:nvSpPr>
            <p:cNvPr id="18" name="同心圆 17"/>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空心弧 18"/>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081298" y="3016096"/>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交互概览图</a:t>
            </a:r>
            <a:endParaRPr lang="en-US" altLang="zh-CN" sz="1200" dirty="0">
              <a:solidFill>
                <a:schemeClr val="accent1"/>
              </a:solidFill>
              <a:latin typeface="方正兰亭黑_GBK"/>
              <a:ea typeface="方正兰亭黑_GBK"/>
            </a:endParaRPr>
          </a:p>
        </p:txBody>
      </p:sp>
      <p:cxnSp>
        <p:nvCxnSpPr>
          <p:cNvPr id="22" name="直接连接符 21"/>
          <p:cNvCxnSpPr/>
          <p:nvPr/>
        </p:nvCxnSpPr>
        <p:spPr>
          <a:xfrm>
            <a:off x="2176200" y="329309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126521" y="3185871"/>
            <a:ext cx="1422928" cy="1422928"/>
            <a:chOff x="5169194" y="1865140"/>
            <a:chExt cx="1422928" cy="1422928"/>
          </a:xfrm>
        </p:grpSpPr>
        <p:sp>
          <p:nvSpPr>
            <p:cNvPr id="24" name="同心圆 23"/>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空心弧 24"/>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570108" y="317864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时间图</a:t>
            </a:r>
            <a:endParaRPr lang="en-US" altLang="zh-CN" sz="1200" dirty="0">
              <a:solidFill>
                <a:schemeClr val="accent1"/>
              </a:solidFill>
              <a:latin typeface="方正兰亭黑_GBK"/>
              <a:ea typeface="方正兰亭黑_GBK"/>
            </a:endParaRPr>
          </a:p>
        </p:txBody>
      </p:sp>
      <p:cxnSp>
        <p:nvCxnSpPr>
          <p:cNvPr id="27" name="直接连接符 26"/>
          <p:cNvCxnSpPr/>
          <p:nvPr/>
        </p:nvCxnSpPr>
        <p:spPr>
          <a:xfrm>
            <a:off x="6611672" y="34556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06317" y="1289936"/>
            <a:ext cx="2046607" cy="1131079"/>
          </a:xfrm>
          <a:prstGeom prst="rect">
            <a:avLst/>
          </a:prstGeom>
          <a:noFill/>
        </p:spPr>
        <p:txBody>
          <a:bodyPr wrap="square" rtlCol="0">
            <a:spAutoFit/>
          </a:bodyPr>
          <a:lstStyle/>
          <a:p>
            <a:r>
              <a:rPr lang="zh-CN" altLang="en-US" dirty="0"/>
              <a:t>“包图”展现模型要素的基本组织单元，以及这些组织单元之间的依赖关系，包括引用关系和扩展关系</a:t>
            </a:r>
          </a:p>
        </p:txBody>
      </p:sp>
      <p:sp>
        <p:nvSpPr>
          <p:cNvPr id="28" name="TextBox 27"/>
          <p:cNvSpPr txBox="1"/>
          <p:nvPr/>
        </p:nvSpPr>
        <p:spPr>
          <a:xfrm>
            <a:off x="6545224" y="1289936"/>
            <a:ext cx="2046607" cy="1546577"/>
          </a:xfrm>
          <a:prstGeom prst="rect">
            <a:avLst/>
          </a:prstGeom>
          <a:noFill/>
        </p:spPr>
        <p:txBody>
          <a:bodyPr wrap="square" rtlCol="0">
            <a:spAutoFit/>
          </a:bodyPr>
          <a:lstStyle/>
          <a:p>
            <a:r>
              <a:rPr lang="zh-CN" altLang="en-US" dirty="0"/>
              <a:t>“组合结构图”描述系统中的某一部分（即“组合结构”）的内部内容，包括该部分与系统其他部分的交互点，这种图能够展示该部分内容“内部”参与者的配置情况。</a:t>
            </a:r>
          </a:p>
        </p:txBody>
      </p:sp>
      <p:sp>
        <p:nvSpPr>
          <p:cNvPr id="29" name="TextBox 28"/>
          <p:cNvSpPr txBox="1"/>
          <p:nvPr/>
        </p:nvSpPr>
        <p:spPr>
          <a:xfrm>
            <a:off x="2176200" y="3377399"/>
            <a:ext cx="2046607" cy="715581"/>
          </a:xfrm>
          <a:prstGeom prst="rect">
            <a:avLst/>
          </a:prstGeom>
          <a:noFill/>
        </p:spPr>
        <p:txBody>
          <a:bodyPr wrap="square" rtlCol="0">
            <a:spAutoFit/>
          </a:bodyPr>
          <a:lstStyle/>
          <a:p>
            <a:r>
              <a:rPr lang="zh-CN" altLang="en-US" dirty="0"/>
              <a:t>包含了顺序图的表示方法及活动图的判断和分支表示法</a:t>
            </a:r>
          </a:p>
        </p:txBody>
      </p:sp>
      <p:sp>
        <p:nvSpPr>
          <p:cNvPr id="30" name="TextBox 29"/>
          <p:cNvSpPr txBox="1"/>
          <p:nvPr/>
        </p:nvSpPr>
        <p:spPr>
          <a:xfrm>
            <a:off x="6611672" y="3455641"/>
            <a:ext cx="2046607" cy="1338828"/>
          </a:xfrm>
          <a:prstGeom prst="rect">
            <a:avLst/>
          </a:prstGeom>
          <a:noFill/>
        </p:spPr>
        <p:txBody>
          <a:bodyPr wrap="square" rtlCol="0">
            <a:spAutoFit/>
          </a:bodyPr>
          <a:lstStyle/>
          <a:p>
            <a:r>
              <a:rPr lang="zh-CN" altLang="en-US" dirty="0"/>
              <a:t>是一种可选的交互图，展示交互过程中的真实时间信息，具体描述对象状态变化的时间点以及维持特定状态的时间段。</a:t>
            </a: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89749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accent1"/>
                </a:solidFill>
                <a:latin typeface="方正兰亭黑_GBK"/>
                <a:ea typeface="方正兰亭黑_GBK"/>
              </a:rPr>
              <a:t>UML2.0</a:t>
            </a:r>
            <a:r>
              <a:rPr lang="zh-CN" altLang="en-US" sz="1600" dirty="0">
                <a:solidFill>
                  <a:schemeClr val="accent1"/>
                </a:solidFill>
                <a:latin typeface="方正兰亭黑_GBK"/>
                <a:ea typeface="方正兰亭黑_GBK"/>
              </a:rPr>
              <a:t>的特点</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2" name="TextBox 1"/>
          <p:cNvSpPr txBox="1"/>
          <p:nvPr/>
        </p:nvSpPr>
        <p:spPr>
          <a:xfrm>
            <a:off x="420024" y="862446"/>
            <a:ext cx="8474594" cy="507831"/>
          </a:xfrm>
          <a:prstGeom prst="rect">
            <a:avLst/>
          </a:prstGeom>
          <a:noFill/>
        </p:spPr>
        <p:txBody>
          <a:bodyPr wrap="square" rtlCol="0">
            <a:spAutoFit/>
          </a:bodyPr>
          <a:lstStyle/>
          <a:p>
            <a:r>
              <a:rPr lang="en-US" altLang="zh-CN" dirty="0"/>
              <a:t>UML2.0</a:t>
            </a:r>
            <a:r>
              <a:rPr lang="zh-CN" altLang="en-US" dirty="0"/>
              <a:t>完全建立在</a:t>
            </a:r>
            <a:r>
              <a:rPr lang="en-US" altLang="zh-CN" dirty="0"/>
              <a:t>UML1.x</a:t>
            </a:r>
            <a:r>
              <a:rPr lang="zh-CN" altLang="en-US" dirty="0"/>
              <a:t>基础之上，大多数的</a:t>
            </a:r>
            <a:r>
              <a:rPr lang="en-US" altLang="zh-CN" dirty="0"/>
              <a:t>UML1.x</a:t>
            </a:r>
            <a:r>
              <a:rPr lang="zh-CN" altLang="en-US" dirty="0"/>
              <a:t>模型在</a:t>
            </a:r>
            <a:r>
              <a:rPr lang="en-US" altLang="zh-CN" dirty="0"/>
              <a:t>UML2.0</a:t>
            </a:r>
            <a:r>
              <a:rPr lang="zh-CN" altLang="en-US" dirty="0"/>
              <a:t>中都可用。但</a:t>
            </a:r>
            <a:r>
              <a:rPr lang="en-US" altLang="zh-CN" dirty="0"/>
              <a:t>UML2.0</a:t>
            </a:r>
            <a:r>
              <a:rPr lang="zh-CN" altLang="en-US" dirty="0"/>
              <a:t>在结构建模方面有一系列重大的改进，包括结构类、精确的接口和端口、拓展性、交互片断和操作符以及基于时间建模能力的增强。</a:t>
            </a:r>
          </a:p>
        </p:txBody>
      </p:sp>
      <p:sp>
        <p:nvSpPr>
          <p:cNvPr id="3" name="TextBox 2"/>
          <p:cNvSpPr txBox="1"/>
          <p:nvPr/>
        </p:nvSpPr>
        <p:spPr>
          <a:xfrm>
            <a:off x="519545" y="1984664"/>
            <a:ext cx="8229600" cy="1754326"/>
          </a:xfrm>
          <a:prstGeom prst="rect">
            <a:avLst/>
          </a:prstGeom>
          <a:noFill/>
        </p:spPr>
        <p:txBody>
          <a:bodyPr wrap="square" rtlCol="0">
            <a:spAutoFit/>
          </a:bodyPr>
          <a:lstStyle/>
          <a:p>
            <a:r>
              <a:rPr lang="en-US" altLang="zh-CN" dirty="0"/>
              <a:t>◆first-class</a:t>
            </a:r>
            <a:r>
              <a:rPr lang="zh-CN" altLang="en-US" dirty="0"/>
              <a:t>的扩展机制允许建模人员增加自己的元类（</a:t>
            </a:r>
            <a:r>
              <a:rPr lang="en-US" altLang="zh-CN" dirty="0"/>
              <a:t>metaclass</a:t>
            </a:r>
            <a:r>
              <a:rPr lang="zh-CN" altLang="en-US" dirty="0"/>
              <a:t>），从而可以更加容易地定义新的</a:t>
            </a:r>
            <a:r>
              <a:rPr lang="en-US" altLang="zh-CN" dirty="0"/>
              <a:t>UMLProfile</a:t>
            </a:r>
            <a:r>
              <a:rPr lang="zh-CN" altLang="en-US" dirty="0"/>
              <a:t>，将建模扩展到新的应用领域。</a:t>
            </a:r>
            <a:br>
              <a:rPr lang="zh-CN" altLang="en-US" dirty="0"/>
            </a:br>
            <a:r>
              <a:rPr lang="zh-CN" altLang="en-US" dirty="0"/>
              <a:t>◆对基于组件开发的内置支持简化了基于</a:t>
            </a:r>
            <a:r>
              <a:rPr lang="en-US" altLang="zh-CN" dirty="0"/>
              <a:t>EJB</a:t>
            </a:r>
            <a:r>
              <a:rPr lang="zh-CN" altLang="en-US" dirty="0"/>
              <a:t>、</a:t>
            </a:r>
            <a:r>
              <a:rPr lang="en-US" altLang="zh-CN" dirty="0"/>
              <a:t>CORBA</a:t>
            </a:r>
            <a:r>
              <a:rPr lang="zh-CN" altLang="en-US" dirty="0"/>
              <a:t>组件或</a:t>
            </a:r>
            <a:r>
              <a:rPr lang="en-US" altLang="zh-CN" dirty="0"/>
              <a:t>COM+</a:t>
            </a:r>
            <a:r>
              <a:rPr lang="zh-CN" altLang="en-US" dirty="0"/>
              <a:t>的应用建模；对运行时架构的支持允许在系统的不同部分进行对象和数据流建模；对可执行模型</a:t>
            </a:r>
            <a:r>
              <a:rPr lang="en-US" altLang="zh-CN" dirty="0"/>
              <a:t>(executablemodel)</a:t>
            </a:r>
            <a:r>
              <a:rPr lang="zh-CN" altLang="en-US" dirty="0"/>
              <a:t>的支持也得到了普遍加强。</a:t>
            </a:r>
            <a:br>
              <a:rPr lang="zh-CN" altLang="en-US" dirty="0"/>
            </a:br>
            <a:r>
              <a:rPr lang="zh-CN" altLang="en-US" dirty="0"/>
              <a:t>◆对关系更加精确的表示改进了继承、组合和聚合以及状态机的建模。</a:t>
            </a:r>
            <a:br>
              <a:rPr lang="zh-CN" altLang="en-US" dirty="0"/>
            </a:br>
            <a:r>
              <a:rPr lang="zh-CN" altLang="en-US" dirty="0"/>
              <a:t>◆行为建模方面，改进了对封装和伸缩性的支持，去掉了从活动图到状态图的映射（注：活动图不再是一种特殊的状态图），并改进了顺序图的结构。</a:t>
            </a:r>
            <a:br>
              <a:rPr lang="zh-CN" altLang="en-US" dirty="0"/>
            </a:br>
            <a:r>
              <a:rPr lang="zh-CN" altLang="en-US" dirty="0"/>
              <a:t>◆对语言的句法和语义的简化，以及整体结构上更好的组织。</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039" y="26391"/>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18438" y="264806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chemeClr val="accent1"/>
                </a:solidFill>
                <a:latin typeface="+mj-ea"/>
              </a:rPr>
              <a:t>问答及参考资料</a:t>
            </a:r>
          </a:p>
        </p:txBody>
      </p:sp>
      <p:cxnSp>
        <p:nvCxnSpPr>
          <p:cNvPr id="3" name="直接连接符 2"/>
          <p:cNvCxnSpPr/>
          <p:nvPr/>
        </p:nvCxnSpPr>
        <p:spPr>
          <a:xfrm>
            <a:off x="3585156" y="315396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734730" y="1089094"/>
            <a:ext cx="3887945" cy="300082"/>
          </a:xfrm>
          <a:prstGeom prst="rect">
            <a:avLst/>
          </a:prstGeom>
          <a:noFill/>
        </p:spPr>
        <p:txBody>
          <a:bodyPr wrap="square" rtlCol="0">
            <a:spAutoFit/>
          </a:bodyPr>
          <a:lstStyle/>
          <a:p>
            <a:r>
              <a:rPr lang="zh-CN" altLang="en-US" dirty="0"/>
              <a:t>那种视图与用例视图相比更关注系统内部？</a:t>
            </a:r>
          </a:p>
        </p:txBody>
      </p:sp>
      <p:sp>
        <p:nvSpPr>
          <p:cNvPr id="6" name="矩形 5"/>
          <p:cNvSpPr/>
          <p:nvPr/>
        </p:nvSpPr>
        <p:spPr>
          <a:xfrm>
            <a:off x="1803854" y="2039309"/>
            <a:ext cx="3560904" cy="923330"/>
          </a:xfrm>
          <a:prstGeom prst="rect">
            <a:avLst/>
          </a:prstGeom>
          <a:noFill/>
        </p:spPr>
        <p:txBody>
          <a:bodyPr wrap="square" lIns="91440" tIns="45720" rIns="91440" bIns="45720">
            <a:spAutoFit/>
          </a:bodyPr>
          <a:lstStyle/>
          <a:p>
            <a:pPr algn="ctr"/>
            <a:r>
              <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设计视图</a:t>
            </a: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508734" y="1089094"/>
            <a:ext cx="4605880" cy="300082"/>
          </a:xfrm>
          <a:prstGeom prst="rect">
            <a:avLst/>
          </a:prstGeom>
          <a:noFill/>
        </p:spPr>
        <p:txBody>
          <a:bodyPr wrap="square" rtlCol="0">
            <a:spAutoFit/>
          </a:bodyPr>
          <a:lstStyle/>
          <a:p>
            <a:r>
              <a:rPr lang="en-US" altLang="zh-CN" dirty="0"/>
              <a:t>UML2.0</a:t>
            </a:r>
            <a:r>
              <a:rPr lang="zh-CN" altLang="en-US" dirty="0"/>
              <a:t>中添加了那些新的图（任意答出俩个即可）？</a:t>
            </a:r>
          </a:p>
        </p:txBody>
      </p:sp>
      <p:sp>
        <p:nvSpPr>
          <p:cNvPr id="6" name="矩形 5"/>
          <p:cNvSpPr/>
          <p:nvPr/>
        </p:nvSpPr>
        <p:spPr>
          <a:xfrm>
            <a:off x="509551" y="1633356"/>
            <a:ext cx="6428721" cy="707886"/>
          </a:xfrm>
          <a:prstGeom prst="rect">
            <a:avLst/>
          </a:prstGeom>
          <a:noFill/>
        </p:spPr>
        <p:txBody>
          <a:bodyPr wrap="square" lIns="91440" tIns="45720" rIns="91440" bIns="45720">
            <a:spAutoFit/>
          </a:bodyPr>
          <a:lstStyle/>
          <a:p>
            <a:pPr algn="ct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包图，组合结构图，时间图，交互概览图</a:t>
            </a:r>
          </a:p>
          <a:p>
            <a:pPr algn="ct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2901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508734" y="1089094"/>
            <a:ext cx="4605880" cy="300082"/>
          </a:xfrm>
          <a:prstGeom prst="rect">
            <a:avLst/>
          </a:prstGeom>
          <a:noFill/>
        </p:spPr>
        <p:txBody>
          <a:bodyPr wrap="square" rtlCol="0">
            <a:spAutoFit/>
          </a:bodyPr>
          <a:lstStyle/>
          <a:p>
            <a:r>
              <a:rPr lang="en-US" altLang="zh-CN" dirty="0"/>
              <a:t>4+1</a:t>
            </a:r>
            <a:r>
              <a:rPr lang="zh-CN" altLang="en-US" dirty="0"/>
              <a:t>视图都有哪些？</a:t>
            </a:r>
          </a:p>
        </p:txBody>
      </p:sp>
      <p:sp>
        <p:nvSpPr>
          <p:cNvPr id="6" name="矩形 5"/>
          <p:cNvSpPr/>
          <p:nvPr/>
        </p:nvSpPr>
        <p:spPr>
          <a:xfrm>
            <a:off x="509551" y="1633356"/>
            <a:ext cx="6428721" cy="400110"/>
          </a:xfrm>
          <a:prstGeom prst="rect">
            <a:avLst/>
          </a:prstGeom>
          <a:noFill/>
        </p:spPr>
        <p:txBody>
          <a:bodyPr wrap="square" lIns="91440" tIns="45720" rIns="91440" bIns="45720">
            <a:spAutoFit/>
          </a:bodyPr>
          <a:lstStyle/>
          <a:p>
            <a:pPr algn="ct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用例视图，部署视图，设计视图，实现视图，交互视图</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19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参考资料</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TextBox 1"/>
          <p:cNvSpPr txBox="1"/>
          <p:nvPr/>
        </p:nvSpPr>
        <p:spPr>
          <a:xfrm>
            <a:off x="1437212" y="1172666"/>
            <a:ext cx="4776552" cy="1338828"/>
          </a:xfrm>
          <a:prstGeom prst="rect">
            <a:avLst/>
          </a:prstGeom>
          <a:noFill/>
        </p:spPr>
        <p:txBody>
          <a:bodyPr wrap="square" rtlCol="0">
            <a:spAutoFit/>
          </a:bodyPr>
          <a:lstStyle/>
          <a:p>
            <a:r>
              <a:rPr lang="en-US" altLang="zh-CN" dirty="0"/>
              <a:t>《UML2</a:t>
            </a:r>
            <a:r>
              <a:rPr lang="zh-CN" altLang="en-US" dirty="0"/>
              <a:t>基础、建模与设计基础</a:t>
            </a:r>
            <a:r>
              <a:rPr lang="en-US" altLang="zh-CN" dirty="0"/>
              <a:t>》</a:t>
            </a:r>
            <a:r>
              <a:rPr lang="zh-CN" altLang="en-US" dirty="0"/>
              <a:t>清华大学出版社，</a:t>
            </a:r>
            <a:r>
              <a:rPr lang="en-US" altLang="zh-CN" dirty="0"/>
              <a:t>2015</a:t>
            </a:r>
          </a:p>
          <a:p>
            <a:r>
              <a:rPr lang="en-US" altLang="zh-CN" dirty="0"/>
              <a:t>《UML</a:t>
            </a:r>
            <a:r>
              <a:rPr lang="zh-CN" altLang="en-US" dirty="0"/>
              <a:t>用户指南</a:t>
            </a:r>
            <a:r>
              <a:rPr lang="en-US" altLang="zh-CN" dirty="0"/>
              <a:t>》</a:t>
            </a:r>
            <a:r>
              <a:rPr lang="zh-CN" altLang="en-US" dirty="0"/>
              <a:t>人民邮电出版社 第二版修订版</a:t>
            </a:r>
            <a:endParaRPr lang="en-US" altLang="zh-CN" dirty="0"/>
          </a:p>
          <a:p>
            <a:r>
              <a:rPr lang="en-US" altLang="zh-CN" dirty="0"/>
              <a:t>  CSDN:</a:t>
            </a:r>
          </a:p>
          <a:p>
            <a:r>
              <a:rPr lang="en-US" altLang="zh-CN" dirty="0"/>
              <a:t>  </a:t>
            </a:r>
            <a:r>
              <a:rPr lang="en-US" altLang="zh-CN" dirty="0">
                <a:hlinkClick r:id="rId3"/>
              </a:rPr>
              <a:t>http://blog.csdn.net/antony0203/article/details/1966685</a:t>
            </a:r>
            <a:endParaRPr lang="en-US" altLang="zh-CN" dirty="0"/>
          </a:p>
          <a:p>
            <a:r>
              <a:rPr lang="en-US" altLang="zh-CN" dirty="0"/>
              <a:t>《The 4+1 View Model of Architecture》</a:t>
            </a:r>
            <a:r>
              <a:rPr lang="zh-CN" altLang="en-US" dirty="0"/>
              <a:t>论文</a:t>
            </a:r>
            <a:endParaRPr lang="en-US" altLang="zh-CN" dirty="0"/>
          </a:p>
          <a:p>
            <a:r>
              <a:rPr lang="en-US" altLang="zh-CN" dirty="0"/>
              <a:t>   </a:t>
            </a:r>
          </a:p>
        </p:txBody>
      </p:sp>
      <p:pic>
        <p:nvPicPr>
          <p:cNvPr id="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29982" y="214081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27506E"/>
                </a:solidFill>
                <a:latin typeface="方正兰亭黑_GBK"/>
                <a:ea typeface="方正兰亭黑_GBK"/>
              </a:rPr>
              <a:t>小组分工</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2328008"/>
            <a:ext cx="1917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方正兰亭黑_GBK"/>
                <a:ea typeface="方正兰亭黑_GBK"/>
              </a:rPr>
              <a:t>4+1 view</a:t>
            </a:r>
            <a:endParaRPr lang="zh-CN" altLang="en-US" sz="2000" dirty="0">
              <a:solidFill>
                <a:schemeClr val="accent1"/>
              </a:solidFill>
              <a:latin typeface="方正兰亭黑_GBK"/>
              <a:ea typeface="方正兰亭黑_GBK"/>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ONE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小组分工</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17" name="TextBox 16"/>
          <p:cNvSpPr txBox="1"/>
          <p:nvPr/>
        </p:nvSpPr>
        <p:spPr>
          <a:xfrm>
            <a:off x="1298163" y="1055860"/>
            <a:ext cx="4917423" cy="523220"/>
          </a:xfrm>
          <a:prstGeom prst="rect">
            <a:avLst/>
          </a:prstGeom>
          <a:noFill/>
        </p:spPr>
        <p:txBody>
          <a:bodyPr wrap="square" rtlCol="0">
            <a:spAutoFit/>
          </a:bodyPr>
          <a:lstStyle/>
          <a:p>
            <a:r>
              <a:rPr lang="zh-CN" altLang="en-US" sz="2800" dirty="0"/>
              <a:t>小组分工</a:t>
            </a:r>
          </a:p>
        </p:txBody>
      </p:sp>
      <p:sp>
        <p:nvSpPr>
          <p:cNvPr id="18" name="TextBox 17"/>
          <p:cNvSpPr txBox="1"/>
          <p:nvPr/>
        </p:nvSpPr>
        <p:spPr>
          <a:xfrm>
            <a:off x="1437212" y="1985030"/>
            <a:ext cx="5256598" cy="1131079"/>
          </a:xfrm>
          <a:prstGeom prst="rect">
            <a:avLst/>
          </a:prstGeom>
          <a:noFill/>
        </p:spPr>
        <p:txBody>
          <a:bodyPr wrap="square" rtlCol="0">
            <a:spAutoFit/>
          </a:bodyPr>
          <a:lstStyle/>
          <a:p>
            <a:r>
              <a:rPr lang="zh-CN" altLang="en-US" dirty="0"/>
              <a:t>陈豪明：评审                                                                          </a:t>
            </a:r>
            <a:r>
              <a:rPr lang="en-US" altLang="zh-CN" dirty="0"/>
              <a:t>5</a:t>
            </a:r>
            <a:r>
              <a:rPr lang="zh-CN" altLang="en-US" dirty="0"/>
              <a:t>分</a:t>
            </a:r>
            <a:endParaRPr lang="en-US" altLang="zh-CN" dirty="0"/>
          </a:p>
          <a:p>
            <a:r>
              <a:rPr lang="zh-CN" altLang="en-US" dirty="0"/>
              <a:t>周骏迪：评审                                                                          </a:t>
            </a:r>
            <a:r>
              <a:rPr lang="en-US" altLang="zh-CN" dirty="0"/>
              <a:t>6</a:t>
            </a:r>
            <a:r>
              <a:rPr lang="zh-CN" altLang="en-US" dirty="0"/>
              <a:t>分</a:t>
            </a:r>
            <a:endParaRPr lang="en-US" altLang="zh-CN" dirty="0"/>
          </a:p>
          <a:p>
            <a:r>
              <a:rPr lang="zh-CN" altLang="en-US" dirty="0"/>
              <a:t>戴恺铖：评审，修改</a:t>
            </a:r>
            <a:r>
              <a:rPr lang="en-US" altLang="zh-CN" dirty="0"/>
              <a:t>ppt</a:t>
            </a:r>
            <a:r>
              <a:rPr lang="zh-CN" altLang="en-US" dirty="0"/>
              <a:t>                                                       </a:t>
            </a:r>
            <a:r>
              <a:rPr lang="en-US" altLang="zh-CN" dirty="0"/>
              <a:t>7</a:t>
            </a:r>
            <a:r>
              <a:rPr lang="zh-CN" altLang="en-US" dirty="0"/>
              <a:t>分</a:t>
            </a:r>
            <a:endParaRPr lang="en-US" altLang="zh-CN" dirty="0"/>
          </a:p>
          <a:p>
            <a:r>
              <a:rPr lang="zh-CN" altLang="en-US" dirty="0"/>
              <a:t>陈潮鸣： </a:t>
            </a:r>
            <a:r>
              <a:rPr lang="en-US" altLang="zh-CN" dirty="0"/>
              <a:t>4+1view</a:t>
            </a:r>
            <a:r>
              <a:rPr lang="zh-CN" altLang="en-US" dirty="0"/>
              <a:t>部分                                                           </a:t>
            </a:r>
            <a:r>
              <a:rPr lang="en-US" altLang="zh-CN" dirty="0"/>
              <a:t>8</a:t>
            </a:r>
            <a:r>
              <a:rPr lang="zh-CN" altLang="en-US" dirty="0"/>
              <a:t>分</a:t>
            </a:r>
            <a:endParaRPr lang="en-US" altLang="zh-CN" dirty="0"/>
          </a:p>
          <a:p>
            <a:r>
              <a:rPr lang="zh-CN" altLang="en-US" dirty="0"/>
              <a:t>朱赛奎：</a:t>
            </a:r>
            <a:r>
              <a:rPr lang="en-US" altLang="zh-CN" dirty="0"/>
              <a:t>uml2.0</a:t>
            </a:r>
            <a:r>
              <a:rPr lang="zh-CN" altLang="en-US" dirty="0"/>
              <a:t>新特性部分，</a:t>
            </a:r>
            <a:r>
              <a:rPr lang="en-US" altLang="zh-CN" dirty="0"/>
              <a:t>ppt</a:t>
            </a:r>
            <a:r>
              <a:rPr lang="zh-CN" altLang="en-US" dirty="0"/>
              <a:t>制作                              </a:t>
            </a:r>
            <a:r>
              <a:rPr lang="en-US" altLang="zh-CN" dirty="0"/>
              <a:t>9</a:t>
            </a:r>
            <a:r>
              <a:rPr lang="zh-CN" altLang="en-US" dirty="0"/>
              <a:t>分</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感谢您的观看</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accent1"/>
                </a:solidFill>
                <a:latin typeface="方正兰亭黑_GBK"/>
                <a:ea typeface="方正兰亭黑_GBK"/>
              </a:rPr>
              <a:t>4+1 view</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3" name="TextBox 2"/>
          <p:cNvSpPr txBox="1"/>
          <p:nvPr/>
        </p:nvSpPr>
        <p:spPr>
          <a:xfrm>
            <a:off x="729509" y="1067963"/>
            <a:ext cx="1975722" cy="300082"/>
          </a:xfrm>
          <a:prstGeom prst="rect">
            <a:avLst/>
          </a:prstGeom>
          <a:noFill/>
        </p:spPr>
        <p:txBody>
          <a:bodyPr wrap="square" rtlCol="0">
            <a:spAutoFit/>
          </a:bodyPr>
          <a:lstStyle/>
          <a:p>
            <a:r>
              <a:rPr lang="zh-CN" altLang="en-US" dirty="0"/>
              <a:t>什么是</a:t>
            </a:r>
            <a:r>
              <a:rPr lang="en-US" altLang="zh-CN" dirty="0"/>
              <a:t>4+1 view  </a:t>
            </a:r>
            <a:r>
              <a:rPr lang="zh-CN" altLang="en-US" dirty="0"/>
              <a:t>？</a:t>
            </a:r>
            <a:endParaRPr lang="en-US" altLang="zh-CN" dirty="0"/>
          </a:p>
        </p:txBody>
      </p:sp>
      <p:sp>
        <p:nvSpPr>
          <p:cNvPr id="5" name="TextBox 4"/>
          <p:cNvSpPr txBox="1"/>
          <p:nvPr/>
        </p:nvSpPr>
        <p:spPr>
          <a:xfrm>
            <a:off x="601492" y="1486837"/>
            <a:ext cx="3521067" cy="2169825"/>
          </a:xfrm>
          <a:prstGeom prst="rect">
            <a:avLst/>
          </a:prstGeom>
          <a:noFill/>
        </p:spPr>
        <p:txBody>
          <a:bodyPr wrap="square" rtlCol="0">
            <a:spAutoFit/>
          </a:bodyPr>
          <a:lstStyle/>
          <a:p>
            <a:r>
              <a:rPr lang="zh-CN" altLang="en-US" dirty="0"/>
              <a:t>“</a:t>
            </a:r>
            <a:r>
              <a:rPr lang="en-US" altLang="zh-CN" dirty="0"/>
              <a:t>4+1”</a:t>
            </a:r>
            <a:r>
              <a:rPr lang="zh-CN" altLang="en-US" dirty="0"/>
              <a:t>视图是对逻辑架构进行描述，最早由 </a:t>
            </a:r>
            <a:r>
              <a:rPr lang="en-US" altLang="zh-CN" dirty="0"/>
              <a:t>Philippe Kruchten </a:t>
            </a:r>
            <a:r>
              <a:rPr lang="zh-CN" altLang="en-US" dirty="0"/>
              <a:t>提出，他在</a:t>
            </a:r>
            <a:r>
              <a:rPr lang="en-US" altLang="zh-CN" dirty="0"/>
              <a:t>1995</a:t>
            </a:r>
            <a:r>
              <a:rPr lang="zh-CN" altLang="en-US" dirty="0"/>
              <a:t>年的</a:t>
            </a:r>
            <a:r>
              <a:rPr lang="en-US" altLang="zh-CN" dirty="0"/>
              <a:t>《IEEE Software》</a:t>
            </a:r>
            <a:r>
              <a:rPr lang="zh-CN" altLang="en-US" dirty="0"/>
              <a:t>上发表了题为</a:t>
            </a:r>
            <a:r>
              <a:rPr lang="en-US" altLang="zh-CN" dirty="0"/>
              <a:t>《The 4+1 View Model of Architecture》</a:t>
            </a:r>
            <a:r>
              <a:rPr lang="zh-CN" altLang="en-US" dirty="0"/>
              <a:t>的论文，引起了业界的极大关注，并最终被 </a:t>
            </a:r>
            <a:r>
              <a:rPr lang="en-US" altLang="zh-CN" dirty="0"/>
              <a:t>RUP </a:t>
            </a:r>
            <a:r>
              <a:rPr lang="zh-CN" altLang="en-US" dirty="0"/>
              <a:t>采纳，现在已经成为</a:t>
            </a:r>
            <a:r>
              <a:rPr lang="zh-CN" altLang="en-US" dirty="0">
                <a:hlinkClick r:id="rId3"/>
              </a:rPr>
              <a:t>架构设计</a:t>
            </a:r>
            <a:r>
              <a:rPr lang="zh-CN" altLang="en-US" dirty="0"/>
              <a:t>的结构标准。</a:t>
            </a:r>
            <a:endParaRPr lang="en-US" altLang="zh-CN" dirty="0"/>
          </a:p>
          <a:p>
            <a:r>
              <a:rPr lang="zh-CN" altLang="en-US" dirty="0"/>
              <a:t>“</a:t>
            </a:r>
            <a:r>
              <a:rPr lang="en-US" altLang="zh-CN" dirty="0"/>
              <a:t>4+1</a:t>
            </a:r>
            <a:r>
              <a:rPr lang="zh-CN" altLang="en-US" dirty="0"/>
              <a:t>”视图是识别用来表示体系结构的视图。在大多数情况下，这要包括用例视图、设计视图、交互视图、实现视图和部署视图。而这五种视图我们通俗的来见就是</a:t>
            </a:r>
            <a:r>
              <a:rPr lang="en-US" altLang="zh-CN" dirty="0"/>
              <a:t>4+1</a:t>
            </a:r>
            <a:r>
              <a:rPr lang="zh-CN" altLang="en-US" dirty="0"/>
              <a:t> </a:t>
            </a:r>
            <a:r>
              <a:rPr lang="en-US" altLang="zh-CN" dirty="0"/>
              <a:t>view</a:t>
            </a:r>
            <a:r>
              <a:rPr lang="zh-CN" altLang="en-US" dirty="0"/>
              <a:t>。</a:t>
            </a:r>
          </a:p>
        </p:txBody>
      </p:sp>
      <p:pic>
        <p:nvPicPr>
          <p:cNvPr id="1026" name="Picture 2" descr="C:\Users\lenovo\Downloads\未命名文件.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9556" y="989072"/>
            <a:ext cx="48387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用例视图</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1271613" y="2463991"/>
            <a:ext cx="3698256" cy="1131079"/>
          </a:xfrm>
          <a:prstGeom prst="rect">
            <a:avLst/>
          </a:prstGeom>
          <a:noFill/>
        </p:spPr>
        <p:txBody>
          <a:bodyPr wrap="square" rtlCol="0">
            <a:spAutoFit/>
          </a:bodyPr>
          <a:lstStyle/>
          <a:p>
            <a:r>
              <a:rPr lang="zh-CN" altLang="en-US" dirty="0"/>
              <a:t>定义系统的用例视图，其中包括由最终用户，分析人员和测试人员使用的描述系统行为的用例。利用用例图对系统的静态方面建模，利用交互图，状态图和活动图对系统的动态方面建模。</a:t>
            </a:r>
          </a:p>
        </p:txBody>
      </p:sp>
      <p:sp>
        <p:nvSpPr>
          <p:cNvPr id="3" name="TextBox 2"/>
          <p:cNvSpPr txBox="1"/>
          <p:nvPr/>
        </p:nvSpPr>
        <p:spPr>
          <a:xfrm>
            <a:off x="1277094" y="1298309"/>
            <a:ext cx="3692775" cy="1131079"/>
          </a:xfrm>
          <a:prstGeom prst="rect">
            <a:avLst/>
          </a:prstGeom>
          <a:noFill/>
        </p:spPr>
        <p:txBody>
          <a:bodyPr wrap="square" rtlCol="0">
            <a:spAutoFit/>
          </a:bodyPr>
          <a:lstStyle/>
          <a:p>
            <a:r>
              <a:rPr lang="zh-CN" altLang="en-US" dirty="0"/>
              <a:t>用例视图也称为外部视图、功能视图、用户视图。主要描述一个系统应该具备的功能，指的是从系统的外部参与者所能看到的系统功能。用例表示的是系统的一个功能单元，可以被描述为参与者与系统之间的一次交互作用。</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65"/>
            <a:ext cx="9144000" cy="5143500"/>
          </a:xfrm>
          <a:prstGeom prst="rect">
            <a:avLst/>
          </a:prstGeom>
        </p:spPr>
      </p:pic>
      <p:sp>
        <p:nvSpPr>
          <p:cNvPr id="10" name="文本框 5"/>
          <p:cNvSpPr txBox="1">
            <a:spLocks noChangeArrowheads="1"/>
          </p:cNvSpPr>
          <p:nvPr/>
        </p:nvSpPr>
        <p:spPr bwMode="auto">
          <a:xfrm>
            <a:off x="934511" y="183664"/>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用例图的主要作用和地位</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0" name="TextBox 19"/>
          <p:cNvSpPr txBox="1"/>
          <p:nvPr/>
        </p:nvSpPr>
        <p:spPr>
          <a:xfrm>
            <a:off x="1086715" y="1305289"/>
            <a:ext cx="2289490" cy="1546577"/>
          </a:xfrm>
          <a:prstGeom prst="rect">
            <a:avLst/>
          </a:prstGeom>
          <a:noFill/>
        </p:spPr>
        <p:txBody>
          <a:bodyPr wrap="square" rtlCol="0">
            <a:spAutoFit/>
          </a:bodyPr>
          <a:lstStyle/>
          <a:p>
            <a:r>
              <a:rPr lang="zh-CN" altLang="en-US" dirty="0"/>
              <a:t>         用例模型的用途主要是列举出系统中的用例和参与者，并指出那个参与者参与了那个用例的执行。</a:t>
            </a:r>
            <a:endParaRPr lang="en-US" altLang="zh-CN" dirty="0"/>
          </a:p>
          <a:p>
            <a:r>
              <a:rPr lang="en-US" altLang="zh-CN" dirty="0"/>
              <a:t>          </a:t>
            </a:r>
            <a:r>
              <a:rPr lang="zh-CN" altLang="en-US" dirty="0"/>
              <a:t>用例视图是其他</a:t>
            </a:r>
            <a:r>
              <a:rPr lang="en-US" altLang="zh-CN" dirty="0"/>
              <a:t>4</a:t>
            </a:r>
            <a:r>
              <a:rPr lang="zh-CN" altLang="en-US" dirty="0"/>
              <a:t>种视图的核心，它的内容直接驱动其他视图的开发</a:t>
            </a: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设计视图</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2700" y="1144744"/>
            <a:ext cx="2736919" cy="1338828"/>
          </a:xfrm>
          <a:prstGeom prst="rect">
            <a:avLst/>
          </a:prstGeom>
          <a:noFill/>
        </p:spPr>
        <p:txBody>
          <a:bodyPr wrap="square" rtlCol="0">
            <a:spAutoFit/>
          </a:bodyPr>
          <a:lstStyle/>
          <a:p>
            <a:r>
              <a:rPr lang="zh-CN" altLang="en-US" dirty="0"/>
              <a:t>定义系统的设计视图，其中包括构成问题空间和解空间的词汇的类、接口和协作。系统的静态结构在类图和对象图中进行描述，而动态模型是在状态机图、时序图、通讯图及活动图进行描述。</a:t>
            </a:r>
          </a:p>
        </p:txBody>
      </p:sp>
      <p:sp>
        <p:nvSpPr>
          <p:cNvPr id="5" name="TextBox 4"/>
          <p:cNvSpPr txBox="1"/>
          <p:nvPr/>
        </p:nvSpPr>
        <p:spPr>
          <a:xfrm>
            <a:off x="1592700" y="2736056"/>
            <a:ext cx="2653157" cy="507831"/>
          </a:xfrm>
          <a:prstGeom prst="rect">
            <a:avLst/>
          </a:prstGeom>
          <a:noFill/>
        </p:spPr>
        <p:txBody>
          <a:bodyPr wrap="square" rtlCol="0">
            <a:spAutoFit/>
          </a:bodyPr>
          <a:lstStyle/>
          <a:p>
            <a:r>
              <a:rPr lang="zh-CN" altLang="en-US" dirty="0"/>
              <a:t>设计视图的使用者主要是系统的设计人员和开发人员。</a:t>
            </a:r>
          </a:p>
        </p:txBody>
      </p:sp>
      <p:grpSp>
        <p:nvGrpSpPr>
          <p:cNvPr id="108" name="组合 107"/>
          <p:cNvGrpSpPr/>
          <p:nvPr/>
        </p:nvGrpSpPr>
        <p:grpSpPr>
          <a:xfrm>
            <a:off x="337511" y="183664"/>
            <a:ext cx="528375" cy="484787"/>
            <a:chOff x="1417110" y="1933669"/>
            <a:chExt cx="1827515" cy="1676757"/>
          </a:xfrm>
        </p:grpSpPr>
        <p:sp>
          <p:nvSpPr>
            <p:cNvPr id="109" name="椭圆 108"/>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954626" y="213415"/>
            <a:ext cx="3671894" cy="338554"/>
          </a:xfrm>
          <a:prstGeom prst="rect">
            <a:avLst/>
          </a:prstGeom>
        </p:spPr>
        <p:txBody>
          <a:bodyPr wrap="square" rtlCol="0">
            <a:spAutoFit/>
          </a:bodyPr>
          <a:lstStyle/>
          <a:p>
            <a:pPr fontAlgn="base">
              <a:spcBef>
                <a:spcPct val="0"/>
              </a:spcBef>
              <a:spcAft>
                <a:spcPct val="0"/>
              </a:spcAft>
              <a:defRPr/>
            </a:pPr>
            <a:r>
              <a:rPr lang="zh-CN" altLang="en-US" sz="1600" dirty="0">
                <a:solidFill>
                  <a:schemeClr val="accent1"/>
                </a:solidFill>
                <a:latin typeface="方正兰亭黑_GBK"/>
              </a:rPr>
              <a:t>设计视图的主要作用和与用例图的比较</a:t>
            </a:r>
          </a:p>
        </p:txBody>
      </p:sp>
      <p:sp>
        <p:nvSpPr>
          <p:cNvPr id="5" name="TextBox 4"/>
          <p:cNvSpPr txBox="1"/>
          <p:nvPr/>
        </p:nvSpPr>
        <p:spPr>
          <a:xfrm>
            <a:off x="1418195" y="1186626"/>
            <a:ext cx="2811776" cy="1131079"/>
          </a:xfrm>
          <a:prstGeom prst="rect">
            <a:avLst/>
          </a:prstGeom>
          <a:noFill/>
        </p:spPr>
        <p:txBody>
          <a:bodyPr wrap="square" rtlCol="0">
            <a:spAutoFit/>
          </a:bodyPr>
          <a:lstStyle/>
          <a:p>
            <a:r>
              <a:rPr lang="zh-CN" altLang="en-US" dirty="0"/>
              <a:t>设计视图主要是从系统的静态结构和动态行为角度显示如何实现系统的功能。也用来描述用例图中提出的系统功能的实现。最终形成了问题及解决方案的词汇。</a:t>
            </a:r>
          </a:p>
        </p:txBody>
      </p:sp>
      <p:sp>
        <p:nvSpPr>
          <p:cNvPr id="6" name="TextBox 5"/>
          <p:cNvSpPr txBox="1"/>
          <p:nvPr/>
        </p:nvSpPr>
        <p:spPr>
          <a:xfrm>
            <a:off x="1342914" y="2938644"/>
            <a:ext cx="2987505" cy="923330"/>
          </a:xfrm>
          <a:prstGeom prst="rect">
            <a:avLst/>
          </a:prstGeom>
          <a:noFill/>
        </p:spPr>
        <p:txBody>
          <a:bodyPr wrap="square" rtlCol="0">
            <a:spAutoFit/>
          </a:bodyPr>
          <a:lstStyle/>
          <a:p>
            <a:r>
              <a:rPr lang="zh-CN" altLang="en-US" dirty="0"/>
              <a:t>与用例视图相比，设计视图主要关注系统的内部，它既描述系统的静态结构（系统中的类、对象及它们之间的关系），也描述系统的动态协作关系。</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5813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交互视图</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TextBox 4"/>
          <p:cNvSpPr txBox="1"/>
          <p:nvPr/>
        </p:nvSpPr>
        <p:spPr>
          <a:xfrm>
            <a:off x="1187851" y="1106431"/>
            <a:ext cx="3193772" cy="923330"/>
          </a:xfrm>
          <a:prstGeom prst="rect">
            <a:avLst/>
          </a:prstGeom>
          <a:noFill/>
        </p:spPr>
        <p:txBody>
          <a:bodyPr wrap="square" rtlCol="0">
            <a:spAutoFit/>
          </a:bodyPr>
          <a:lstStyle/>
          <a:p>
            <a:r>
              <a:rPr lang="zh-CN" altLang="en-US" dirty="0"/>
              <a:t>定义系统的交互视图，其中包括构成系统并发与同步机制的线程、进程和消息。</a:t>
            </a:r>
          </a:p>
          <a:p>
            <a:r>
              <a:rPr lang="zh-CN" altLang="en-US" dirty="0"/>
              <a:t>它包括动态图（图、交互图、活动图）和实现图（交互图和部署图）。</a:t>
            </a:r>
          </a:p>
        </p:txBody>
      </p:sp>
      <p:sp>
        <p:nvSpPr>
          <p:cNvPr id="6" name="TextBox 5"/>
          <p:cNvSpPr txBox="1"/>
          <p:nvPr/>
        </p:nvSpPr>
        <p:spPr>
          <a:xfrm>
            <a:off x="1187851" y="2661920"/>
            <a:ext cx="3587349" cy="1338828"/>
          </a:xfrm>
          <a:prstGeom prst="rect">
            <a:avLst/>
          </a:prstGeom>
          <a:noFill/>
        </p:spPr>
        <p:txBody>
          <a:bodyPr wrap="square" rtlCol="0">
            <a:spAutoFit/>
          </a:bodyPr>
          <a:lstStyle/>
          <a:p>
            <a:r>
              <a:rPr lang="zh-CN" altLang="en-US" dirty="0"/>
              <a:t>交互视图主要从资源的有效利用、代码的并行执行以及系统环境中异步事件的处理来考虑。将系统划分为并发执行的控制，此外，交互视图还需要处理线程之间的通信和同步。并发视图的使用者是开发人员和系统集成人员。</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812502"/>
      </p:ext>
    </p:extLst>
  </p:cSld>
  <p:clrMapOvr>
    <a:masterClrMapping/>
  </p:clrMapOvr>
  <p:transition spd="slow">
    <p:wipe/>
  </p:transition>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572</TotalTime>
  <Words>2219</Words>
  <Application>Microsoft Office PowerPoint</Application>
  <PresentationFormat>全屏显示(16:9)</PresentationFormat>
  <Paragraphs>189</Paragraphs>
  <Slides>31</Slides>
  <Notes>29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31</vt:i4>
      </vt:variant>
    </vt:vector>
  </HeadingPairs>
  <TitlesOfParts>
    <vt:vector size="41" baseType="lpstr">
      <vt:lpstr>方正兰亭黑_GBK</vt:lpstr>
      <vt:lpstr>方正宋刻本秀楷简体</vt:lpstr>
      <vt:lpstr>宋体</vt:lpstr>
      <vt:lpstr>微软雅黑</vt:lpstr>
      <vt:lpstr>微软雅黑 Light</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戴恺铖</cp:lastModifiedBy>
  <cp:revision>1270</cp:revision>
  <dcterms:created xsi:type="dcterms:W3CDTF">2016-04-24T15:52:00Z</dcterms:created>
  <dcterms:modified xsi:type="dcterms:W3CDTF">2017-12-27T14:58:43Z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