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22"/>
  </p:notesMasterIdLst>
  <p:handoutMasterIdLst>
    <p:handoutMasterId r:id="rId23"/>
  </p:handoutMasterIdLst>
  <p:sldIdLst>
    <p:sldId id="361" r:id="rId3"/>
    <p:sldId id="432" r:id="rId4"/>
    <p:sldId id="456" r:id="rId5"/>
    <p:sldId id="434" r:id="rId6"/>
    <p:sldId id="457" r:id="rId7"/>
    <p:sldId id="458" r:id="rId8"/>
    <p:sldId id="435" r:id="rId9"/>
    <p:sldId id="459" r:id="rId10"/>
    <p:sldId id="460" r:id="rId11"/>
    <p:sldId id="436" r:id="rId12"/>
    <p:sldId id="461" r:id="rId13"/>
    <p:sldId id="293" r:id="rId14"/>
    <p:sldId id="462" r:id="rId15"/>
    <p:sldId id="463" r:id="rId16"/>
    <p:sldId id="363" r:id="rId17"/>
    <p:sldId id="447" r:id="rId18"/>
    <p:sldId id="455" r:id="rId19"/>
    <p:sldId id="464" r:id="rId20"/>
    <p:sldId id="452" r:id="rId21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4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146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1620">
          <p15:clr>
            <a:srgbClr val="A4A3A4"/>
          </p15:clr>
        </p15:guide>
        <p15:guide id="6" pos="54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0E0"/>
    <a:srgbClr val="EFEFEF"/>
    <a:srgbClr val="2E4864"/>
    <a:srgbClr val="10327B"/>
    <a:srgbClr val="000000"/>
    <a:srgbClr val="FAFAFA"/>
    <a:srgbClr val="FDFDFD"/>
    <a:srgbClr val="838E63"/>
    <a:srgbClr val="27506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4303" autoAdjust="0"/>
  </p:normalViewPr>
  <p:slideViewPr>
    <p:cSldViewPr snapToGrid="0" showGuides="1">
      <p:cViewPr varScale="1">
        <p:scale>
          <a:sx n="107" d="100"/>
          <a:sy n="107" d="100"/>
        </p:scale>
        <p:origin x="1003" y="82"/>
      </p:cViewPr>
      <p:guideLst>
        <p:guide orient="horz" pos="3094"/>
        <p:guide pos="317"/>
        <p:guide orient="horz" pos="146"/>
        <p:guide pos="2880"/>
        <p:guide orient="horz" pos="1620"/>
        <p:guide pos="54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2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DC7E0A-FE25-4298-B2A5-F81E4409DC3D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4E8C-F5F4-4E78-B894-8ABE74AB9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42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B2BC2-E36F-4014-826D-67C3AA5D550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4EC1F-4C1A-4575-A29E-535B091AA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606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2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7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537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329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280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438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291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42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367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068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83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84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10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8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91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0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20" name="椭圆 19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337511" y="1088314"/>
            <a:ext cx="8499413" cy="273486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921458" y="781003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6824904" y="2328028"/>
            <a:ext cx="1836773" cy="251906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3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824904" y="777552"/>
            <a:ext cx="1836773" cy="147330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921458" y="2911151"/>
            <a:ext cx="1836773" cy="193594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8" name="椭圆 7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4327620" y="4992118"/>
            <a:ext cx="519193" cy="94600"/>
            <a:chOff x="3510366" y="-2733"/>
            <a:chExt cx="1300959" cy="237042"/>
          </a:xfrm>
        </p:grpSpPr>
        <p:sp>
          <p:nvSpPr>
            <p:cNvPr id="14" name="椭圆 13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2416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773829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05242" y="1443476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26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6636655" y="1443475"/>
            <a:ext cx="1836773" cy="204617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pPr marL="0" lvl="0" algn="ctr"/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wip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F7005-9383-42C0-A374-E507AD6B23EE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5EA4E-3D33-45DE-B4D9-3F7D650B89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3038633" y="2434306"/>
            <a:ext cx="3290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需求设计说明书</a:t>
            </a:r>
          </a:p>
        </p:txBody>
      </p:sp>
      <p:sp>
        <p:nvSpPr>
          <p:cNvPr id="6" name="文本框 6"/>
          <p:cNvSpPr txBox="1">
            <a:spLocks noChangeArrowheads="1"/>
          </p:cNvSpPr>
          <p:nvPr/>
        </p:nvSpPr>
        <p:spPr bwMode="auto">
          <a:xfrm>
            <a:off x="524050" y="3948927"/>
            <a:ext cx="455515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组长：戴恺铖 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dirty="0">
                <a:solidFill>
                  <a:schemeClr val="accent1"/>
                </a:solidFill>
                <a:latin typeface="+mn-lt"/>
                <a:ea typeface="方正兰亭黑_GBK"/>
              </a:rPr>
              <a:t>组员：朱赛奎、陈潮鸣、陈豪明、周骏迪</a:t>
            </a:r>
            <a:endParaRPr lang="en-US" altLang="zh-CN" sz="1800" dirty="0">
              <a:solidFill>
                <a:schemeClr val="accent1"/>
              </a:solidFill>
              <a:latin typeface="+mn-lt"/>
              <a:ea typeface="方正兰亭黑_GBK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8A3D46A-2376-4F43-A2E2-50CB0D104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文本框 5">
            <a:extLst>
              <a:ext uri="{FF2B5EF4-FFF2-40B4-BE49-F238E27FC236}">
                <a16:creationId xmlns:a16="http://schemas.microsoft.com/office/drawing/2014/main" id="{6DEA55BD-F84C-4B6B-B5E7-95D8E7815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577" y="1643732"/>
            <a:ext cx="47529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2E4864"/>
                </a:solidFill>
                <a:latin typeface="+mn-ea"/>
                <a:ea typeface="+mn-ea"/>
              </a:rPr>
              <a:t>软件工程系列课程教学辅助网站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用例以及优先级排序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9DC9A2F-FF8C-4BB4-9864-CA57526E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73E3DAD-7FE8-4208-9AB7-AB4202836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08" y="1007004"/>
            <a:ext cx="7976933" cy="366581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用例以及优先级排序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9DC9A2F-FF8C-4BB4-9864-CA57526E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097948B-29D3-46FB-9CE2-23D6AEE48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029" y="972931"/>
            <a:ext cx="6027942" cy="10973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D19822EA-4A0D-49E7-9105-F1CC51B9D7ED}"/>
              </a:ext>
            </a:extLst>
          </p:cNvPr>
          <p:cNvSpPr txBox="1"/>
          <p:nvPr/>
        </p:nvSpPr>
        <p:spPr>
          <a:xfrm>
            <a:off x="3906103" y="270033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  <p:extLst>
      <p:ext uri="{BB962C8B-B14F-4D97-AF65-F5344CB8AC3E}">
        <p14:creationId xmlns:p14="http://schemas.microsoft.com/office/powerpoint/2010/main" val="343383239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测试用例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04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AFAC010-8A16-4A3C-A027-A73FED11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874" y="958264"/>
            <a:ext cx="6142252" cy="104403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3906103" y="270033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用户手册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05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7812207" y="4727661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750DC5F-029E-4189-AC60-3A80C0EE3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1" y="728749"/>
            <a:ext cx="7692265" cy="41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95936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数据字典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06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B78A554-D8B6-40DE-8AA1-7343D9EB7EBD}"/>
              </a:ext>
            </a:extLst>
          </p:cNvPr>
          <p:cNvSpPr txBox="1"/>
          <p:nvPr/>
        </p:nvSpPr>
        <p:spPr>
          <a:xfrm>
            <a:off x="7200073" y="4357687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C06A13-2FC8-4358-B380-9E3F68E5D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851" y="935929"/>
            <a:ext cx="6340044" cy="3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6339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1491775" y="1933669"/>
            <a:ext cx="1676757" cy="1676757"/>
          </a:xfrm>
          <a:prstGeom prst="ellipse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1686851" y="2118291"/>
            <a:ext cx="1307513" cy="1307513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5"/>
          <p:cNvSpPr txBox="1">
            <a:spLocks noChangeArrowheads="1"/>
          </p:cNvSpPr>
          <p:nvPr/>
        </p:nvSpPr>
        <p:spPr bwMode="auto">
          <a:xfrm>
            <a:off x="1852542" y="2356549"/>
            <a:ext cx="94449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4800" b="1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16" name="文本框 5"/>
          <p:cNvSpPr txBox="1">
            <a:spLocks noChangeArrowheads="1"/>
          </p:cNvSpPr>
          <p:nvPr/>
        </p:nvSpPr>
        <p:spPr bwMode="auto">
          <a:xfrm>
            <a:off x="3454589" y="2109345"/>
            <a:ext cx="19800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000" dirty="0">
                <a:solidFill>
                  <a:schemeClr val="accent1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3605703" y="2597940"/>
            <a:ext cx="34190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772931" y="1944597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417110" y="2261397"/>
            <a:ext cx="286781" cy="28678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273719" y="3647274"/>
            <a:ext cx="160345" cy="16034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1686851" y="3308201"/>
            <a:ext cx="220530" cy="220530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3016329" y="2979248"/>
            <a:ext cx="228296" cy="22829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839822" y="3599497"/>
            <a:ext cx="154542" cy="154542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1252338" y="2979248"/>
            <a:ext cx="99708" cy="9970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534D1C96-BBBA-4BD7-B4EE-B1488405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push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9142" y="17654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20024" y="2099714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1.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引言</a:t>
            </a:r>
          </a:p>
        </p:txBody>
      </p:sp>
      <p:cxnSp>
        <p:nvCxnSpPr>
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955532" y="240531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686961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2.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总体描述</a:t>
            </a:r>
          </a:p>
        </p:txBody>
      </p:sp>
      <p:cxnSp>
        <p:nvCxnSpPr>
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222469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98753" y="2152285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3.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系统特性</a:t>
            </a:r>
          </a:p>
        </p:txBody>
      </p:sp>
      <p:cxnSp>
        <p:nvCxnSpPr>
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530998" y="248052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265692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4.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功能需求</a:t>
            </a:r>
          </a:p>
        </p:txBody>
      </p:sp>
      <p:cxnSp>
        <p:nvCxnSpPr>
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801200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2B8700D9-6E80-412E-B49B-06851B9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直接连接符 49"/>
          <p:cNvCxnSpPr/>
          <p:nvPr/>
        </p:nvCxnSpPr>
        <p:spPr>
          <a:xfrm>
            <a:off x="114752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726256" y="275557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343689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15621" y="1783861"/>
            <a:ext cx="0" cy="902029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899142" y="176548"/>
            <a:ext cx="16209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rgbClr val="27506E"/>
                </a:solidFill>
                <a:latin typeface="方正兰亭黑_GBK"/>
                <a:ea typeface="方正兰亭黑_GBK"/>
              </a:rPr>
              <a:t>需求规格说明书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07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07614" y="2761861"/>
            <a:ext cx="8164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椭圆 45"/>
          <p:cNvSpPr/>
          <p:nvPr/>
        </p:nvSpPr>
        <p:spPr>
          <a:xfrm>
            <a:off x="952268" y="2560314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1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3241633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prstClr val="white"/>
                </a:solidFill>
                <a:latin typeface="+mj-lt"/>
              </a:rPr>
              <a:t>2</a:t>
            </a:r>
            <a:endParaRPr lang="zh-CN" altLang="en-US" sz="1200" dirty="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5530998" y="2560313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3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7820363" y="2591345"/>
            <a:ext cx="390517" cy="390517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prstClr val="white"/>
                </a:solidFill>
                <a:latin typeface="+mj-lt"/>
              </a:rPr>
              <a:t>4</a:t>
            </a:r>
            <a:endParaRPr lang="zh-CN" altLang="en-US" sz="1200">
              <a:solidFill>
                <a:prstClr val="white"/>
              </a:solidFill>
              <a:latin typeface="+mj-lt"/>
            </a:endParaRPr>
          </a:p>
        </p:txBody>
      </p:sp>
      <p:sp>
        <p:nvSpPr>
          <p:cNvPr id="59" name="矩形 5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20023" y="2099714"/>
            <a:ext cx="17302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5.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对话框图及界面原型</a:t>
            </a:r>
          </a:p>
        </p:txBody>
      </p:sp>
      <p:cxnSp>
        <p:nvCxnSpPr>
          <p:cNvPr id="60" name="直接连接符 5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955532" y="240531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2686961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6.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外部接口需求</a:t>
            </a:r>
          </a:p>
        </p:txBody>
      </p:sp>
      <p:cxnSp>
        <p:nvCxnSpPr>
          <p:cNvPr id="63" name="直接连接符 62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3222469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844667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140618" y="1123680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4998752" y="2152285"/>
            <a:ext cx="1534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7.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其他非功能性需求</a:t>
            </a:r>
          </a:p>
        </p:txBody>
      </p:sp>
      <p:cxnSp>
        <p:nvCxnSpPr>
          <p:cNvPr id="67" name="直接连接符 66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5530998" y="2480525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SpPr/>
          <p:nvPr/>
        </p:nvSpPr>
        <p:spPr>
          <a:xfrm flipH="1">
            <a:off x="7265692" y="2994208"/>
            <a:ext cx="14151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8.</a:t>
            </a:r>
            <a:r>
              <a:rPr lang="zh-CN" altLang="en-US" sz="1200" dirty="0">
                <a:solidFill>
                  <a:schemeClr val="accent1"/>
                </a:solidFill>
                <a:latin typeface="+mj-lt"/>
                <a:ea typeface="微软雅黑" panose="020B0503020204020204" pitchFamily="34" charset="-122"/>
              </a:rPr>
              <a:t>数据字典</a:t>
            </a:r>
          </a:p>
        </p:txBody>
      </p:sp>
      <p:cxnSp>
        <p:nvCxnSpPr>
          <p:cNvPr id="70" name="直接连接符 69" descr="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"/>
          <p:cNvCxnSpPr/>
          <p:nvPr/>
        </p:nvCxnSpPr>
        <p:spPr>
          <a:xfrm>
            <a:off x="7801200" y="3299809"/>
            <a:ext cx="34412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/>
          <p:cNvSpPr/>
          <p:nvPr/>
        </p:nvSpPr>
        <p:spPr>
          <a:xfrm>
            <a:off x="5456559" y="3764027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7716458" y="1123679"/>
            <a:ext cx="592545" cy="592545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3" name="Group 85"/>
          <p:cNvGrpSpPr/>
          <p:nvPr/>
        </p:nvGrpSpPr>
        <p:grpSpPr>
          <a:xfrm>
            <a:off x="7826979" y="1238101"/>
            <a:ext cx="371503" cy="371503"/>
            <a:chOff x="1200150" y="3768725"/>
            <a:chExt cx="446088" cy="446088"/>
          </a:xfrm>
          <a:solidFill>
            <a:schemeClr val="accent1"/>
          </a:solidFill>
        </p:grpSpPr>
        <p:sp>
          <p:nvSpPr>
            <p:cNvPr id="74" name="Freeform 78"/>
            <p:cNvSpPr/>
            <p:nvPr/>
          </p:nvSpPr>
          <p:spPr bwMode="auto">
            <a:xfrm>
              <a:off x="1200150" y="3768725"/>
              <a:ext cx="446088" cy="446088"/>
            </a:xfrm>
            <a:custGeom>
              <a:avLst/>
              <a:gdLst>
                <a:gd name="T0" fmla="*/ 539 w 580"/>
                <a:gd name="T1" fmla="*/ 141 h 580"/>
                <a:gd name="T2" fmla="*/ 509 w 580"/>
                <a:gd name="T3" fmla="*/ 171 h 580"/>
                <a:gd name="T4" fmla="*/ 489 w 580"/>
                <a:gd name="T5" fmla="*/ 181 h 580"/>
                <a:gd name="T6" fmla="*/ 517 w 580"/>
                <a:gd name="T7" fmla="*/ 290 h 580"/>
                <a:gd name="T8" fmla="*/ 290 w 580"/>
                <a:gd name="T9" fmla="*/ 517 h 580"/>
                <a:gd name="T10" fmla="*/ 63 w 580"/>
                <a:gd name="T11" fmla="*/ 290 h 580"/>
                <a:gd name="T12" fmla="*/ 290 w 580"/>
                <a:gd name="T13" fmla="*/ 63 h 580"/>
                <a:gd name="T14" fmla="*/ 401 w 580"/>
                <a:gd name="T15" fmla="*/ 92 h 580"/>
                <a:gd name="T16" fmla="*/ 411 w 580"/>
                <a:gd name="T17" fmla="*/ 72 h 580"/>
                <a:gd name="T18" fmla="*/ 441 w 580"/>
                <a:gd name="T19" fmla="*/ 42 h 580"/>
                <a:gd name="T20" fmla="*/ 290 w 580"/>
                <a:gd name="T21" fmla="*/ 0 h 580"/>
                <a:gd name="T22" fmla="*/ 0 w 580"/>
                <a:gd name="T23" fmla="*/ 290 h 580"/>
                <a:gd name="T24" fmla="*/ 290 w 580"/>
                <a:gd name="T25" fmla="*/ 580 h 580"/>
                <a:gd name="T26" fmla="*/ 580 w 580"/>
                <a:gd name="T27" fmla="*/ 290 h 580"/>
                <a:gd name="T28" fmla="*/ 539 w 580"/>
                <a:gd name="T29" fmla="*/ 141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0" h="580">
                  <a:moveTo>
                    <a:pt x="539" y="141"/>
                  </a:moveTo>
                  <a:cubicBezTo>
                    <a:pt x="509" y="171"/>
                    <a:pt x="509" y="171"/>
                    <a:pt x="509" y="171"/>
                  </a:cubicBezTo>
                  <a:cubicBezTo>
                    <a:pt x="504" y="176"/>
                    <a:pt x="496" y="179"/>
                    <a:pt x="489" y="181"/>
                  </a:cubicBezTo>
                  <a:cubicBezTo>
                    <a:pt x="506" y="213"/>
                    <a:pt x="517" y="250"/>
                    <a:pt x="517" y="290"/>
                  </a:cubicBezTo>
                  <a:cubicBezTo>
                    <a:pt x="517" y="415"/>
                    <a:pt x="415" y="517"/>
                    <a:pt x="290" y="517"/>
                  </a:cubicBezTo>
                  <a:cubicBezTo>
                    <a:pt x="165" y="517"/>
                    <a:pt x="63" y="415"/>
                    <a:pt x="63" y="290"/>
                  </a:cubicBezTo>
                  <a:cubicBezTo>
                    <a:pt x="63" y="165"/>
                    <a:pt x="165" y="63"/>
                    <a:pt x="290" y="63"/>
                  </a:cubicBezTo>
                  <a:cubicBezTo>
                    <a:pt x="330" y="63"/>
                    <a:pt x="368" y="74"/>
                    <a:pt x="401" y="92"/>
                  </a:cubicBezTo>
                  <a:cubicBezTo>
                    <a:pt x="402" y="85"/>
                    <a:pt x="406" y="78"/>
                    <a:pt x="411" y="72"/>
                  </a:cubicBezTo>
                  <a:cubicBezTo>
                    <a:pt x="441" y="42"/>
                    <a:pt x="441" y="42"/>
                    <a:pt x="441" y="42"/>
                  </a:cubicBezTo>
                  <a:cubicBezTo>
                    <a:pt x="397" y="15"/>
                    <a:pt x="345" y="0"/>
                    <a:pt x="290" y="0"/>
                  </a:cubicBezTo>
                  <a:cubicBezTo>
                    <a:pt x="130" y="0"/>
                    <a:pt x="0" y="130"/>
                    <a:pt x="0" y="290"/>
                  </a:cubicBezTo>
                  <a:cubicBezTo>
                    <a:pt x="0" y="450"/>
                    <a:pt x="130" y="580"/>
                    <a:pt x="290" y="580"/>
                  </a:cubicBezTo>
                  <a:cubicBezTo>
                    <a:pt x="450" y="580"/>
                    <a:pt x="580" y="450"/>
                    <a:pt x="580" y="290"/>
                  </a:cubicBezTo>
                  <a:cubicBezTo>
                    <a:pt x="580" y="235"/>
                    <a:pt x="565" y="184"/>
                    <a:pt x="539" y="14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5" name="Freeform 79"/>
            <p:cNvSpPr/>
            <p:nvPr/>
          </p:nvSpPr>
          <p:spPr bwMode="auto">
            <a:xfrm>
              <a:off x="1381125" y="3781425"/>
              <a:ext cx="252413" cy="252413"/>
            </a:xfrm>
            <a:custGeom>
              <a:avLst/>
              <a:gdLst>
                <a:gd name="T0" fmla="*/ 186 w 329"/>
                <a:gd name="T1" fmla="*/ 67 h 328"/>
                <a:gd name="T2" fmla="*/ 249 w 329"/>
                <a:gd name="T3" fmla="*/ 4 h 328"/>
                <a:gd name="T4" fmla="*/ 257 w 329"/>
                <a:gd name="T5" fmla="*/ 7 h 328"/>
                <a:gd name="T6" fmla="*/ 263 w 329"/>
                <a:gd name="T7" fmla="*/ 66 h 328"/>
                <a:gd name="T8" fmla="*/ 322 w 329"/>
                <a:gd name="T9" fmla="*/ 71 h 328"/>
                <a:gd name="T10" fmla="*/ 325 w 329"/>
                <a:gd name="T11" fmla="*/ 80 h 328"/>
                <a:gd name="T12" fmla="*/ 262 w 329"/>
                <a:gd name="T13" fmla="*/ 142 h 328"/>
                <a:gd name="T14" fmla="*/ 245 w 329"/>
                <a:gd name="T15" fmla="*/ 149 h 328"/>
                <a:gd name="T16" fmla="*/ 207 w 329"/>
                <a:gd name="T17" fmla="*/ 145 h 328"/>
                <a:gd name="T18" fmla="*/ 99 w 329"/>
                <a:gd name="T19" fmla="*/ 253 h 328"/>
                <a:gd name="T20" fmla="*/ 89 w 329"/>
                <a:gd name="T21" fmla="*/ 309 h 328"/>
                <a:gd name="T22" fmla="*/ 19 w 329"/>
                <a:gd name="T23" fmla="*/ 309 h 328"/>
                <a:gd name="T24" fmla="*/ 19 w 329"/>
                <a:gd name="T25" fmla="*/ 239 h 328"/>
                <a:gd name="T26" fmla="*/ 75 w 329"/>
                <a:gd name="T27" fmla="*/ 230 h 328"/>
                <a:gd name="T28" fmla="*/ 184 w 329"/>
                <a:gd name="T29" fmla="*/ 121 h 328"/>
                <a:gd name="T30" fmla="*/ 180 w 329"/>
                <a:gd name="T31" fmla="*/ 84 h 328"/>
                <a:gd name="T32" fmla="*/ 186 w 329"/>
                <a:gd name="T33" fmla="*/ 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9" h="328">
                  <a:moveTo>
                    <a:pt x="186" y="67"/>
                  </a:moveTo>
                  <a:cubicBezTo>
                    <a:pt x="249" y="4"/>
                    <a:pt x="249" y="4"/>
                    <a:pt x="249" y="4"/>
                  </a:cubicBezTo>
                  <a:cubicBezTo>
                    <a:pt x="253" y="0"/>
                    <a:pt x="256" y="1"/>
                    <a:pt x="257" y="7"/>
                  </a:cubicBezTo>
                  <a:cubicBezTo>
                    <a:pt x="263" y="66"/>
                    <a:pt x="263" y="66"/>
                    <a:pt x="263" y="66"/>
                  </a:cubicBezTo>
                  <a:cubicBezTo>
                    <a:pt x="322" y="71"/>
                    <a:pt x="322" y="71"/>
                    <a:pt x="322" y="71"/>
                  </a:cubicBezTo>
                  <a:cubicBezTo>
                    <a:pt x="327" y="72"/>
                    <a:pt x="329" y="76"/>
                    <a:pt x="325" y="80"/>
                  </a:cubicBezTo>
                  <a:cubicBezTo>
                    <a:pt x="262" y="142"/>
                    <a:pt x="262" y="142"/>
                    <a:pt x="262" y="142"/>
                  </a:cubicBezTo>
                  <a:cubicBezTo>
                    <a:pt x="258" y="146"/>
                    <a:pt x="250" y="149"/>
                    <a:pt x="245" y="149"/>
                  </a:cubicBezTo>
                  <a:cubicBezTo>
                    <a:pt x="207" y="145"/>
                    <a:pt x="207" y="145"/>
                    <a:pt x="207" y="145"/>
                  </a:cubicBezTo>
                  <a:cubicBezTo>
                    <a:pt x="99" y="253"/>
                    <a:pt x="99" y="253"/>
                    <a:pt x="99" y="253"/>
                  </a:cubicBezTo>
                  <a:cubicBezTo>
                    <a:pt x="107" y="272"/>
                    <a:pt x="104" y="294"/>
                    <a:pt x="89" y="309"/>
                  </a:cubicBezTo>
                  <a:cubicBezTo>
                    <a:pt x="70" y="328"/>
                    <a:pt x="39" y="328"/>
                    <a:pt x="19" y="309"/>
                  </a:cubicBezTo>
                  <a:cubicBezTo>
                    <a:pt x="0" y="290"/>
                    <a:pt x="0" y="259"/>
                    <a:pt x="19" y="239"/>
                  </a:cubicBezTo>
                  <a:cubicBezTo>
                    <a:pt x="34" y="224"/>
                    <a:pt x="57" y="221"/>
                    <a:pt x="75" y="230"/>
                  </a:cubicBezTo>
                  <a:cubicBezTo>
                    <a:pt x="184" y="121"/>
                    <a:pt x="184" y="121"/>
                    <a:pt x="184" y="121"/>
                  </a:cubicBezTo>
                  <a:cubicBezTo>
                    <a:pt x="180" y="84"/>
                    <a:pt x="180" y="84"/>
                    <a:pt x="180" y="84"/>
                  </a:cubicBezTo>
                  <a:cubicBezTo>
                    <a:pt x="179" y="78"/>
                    <a:pt x="182" y="71"/>
                    <a:pt x="186" y="6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6" name="Freeform 80"/>
            <p:cNvSpPr/>
            <p:nvPr/>
          </p:nvSpPr>
          <p:spPr bwMode="auto">
            <a:xfrm>
              <a:off x="1292225" y="3860800"/>
              <a:ext cx="261938" cy="261938"/>
            </a:xfrm>
            <a:custGeom>
              <a:avLst/>
              <a:gdLst>
                <a:gd name="T0" fmla="*/ 170 w 340"/>
                <a:gd name="T1" fmla="*/ 73 h 340"/>
                <a:gd name="T2" fmla="*/ 212 w 340"/>
                <a:gd name="T3" fmla="*/ 83 h 340"/>
                <a:gd name="T4" fmla="*/ 266 w 340"/>
                <a:gd name="T5" fmla="*/ 30 h 340"/>
                <a:gd name="T6" fmla="*/ 170 w 340"/>
                <a:gd name="T7" fmla="*/ 0 h 340"/>
                <a:gd name="T8" fmla="*/ 0 w 340"/>
                <a:gd name="T9" fmla="*/ 170 h 340"/>
                <a:gd name="T10" fmla="*/ 170 w 340"/>
                <a:gd name="T11" fmla="*/ 340 h 340"/>
                <a:gd name="T12" fmla="*/ 340 w 340"/>
                <a:gd name="T13" fmla="*/ 170 h 340"/>
                <a:gd name="T14" fmla="*/ 311 w 340"/>
                <a:gd name="T15" fmla="*/ 76 h 340"/>
                <a:gd name="T16" fmla="*/ 258 w 340"/>
                <a:gd name="T17" fmla="*/ 130 h 340"/>
                <a:gd name="T18" fmla="*/ 267 w 340"/>
                <a:gd name="T19" fmla="*/ 170 h 340"/>
                <a:gd name="T20" fmla="*/ 170 w 340"/>
                <a:gd name="T21" fmla="*/ 267 h 340"/>
                <a:gd name="T22" fmla="*/ 73 w 340"/>
                <a:gd name="T23" fmla="*/ 170 h 340"/>
                <a:gd name="T24" fmla="*/ 170 w 340"/>
                <a:gd name="T25" fmla="*/ 73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0" h="340">
                  <a:moveTo>
                    <a:pt x="170" y="73"/>
                  </a:moveTo>
                  <a:cubicBezTo>
                    <a:pt x="185" y="73"/>
                    <a:pt x="199" y="77"/>
                    <a:pt x="212" y="83"/>
                  </a:cubicBezTo>
                  <a:cubicBezTo>
                    <a:pt x="266" y="30"/>
                    <a:pt x="266" y="30"/>
                    <a:pt x="266" y="30"/>
                  </a:cubicBezTo>
                  <a:cubicBezTo>
                    <a:pt x="238" y="11"/>
                    <a:pt x="205" y="0"/>
                    <a:pt x="170" y="0"/>
                  </a:cubicBezTo>
                  <a:cubicBezTo>
                    <a:pt x="76" y="0"/>
                    <a:pt x="0" y="76"/>
                    <a:pt x="0" y="170"/>
                  </a:cubicBezTo>
                  <a:cubicBezTo>
                    <a:pt x="0" y="264"/>
                    <a:pt x="76" y="340"/>
                    <a:pt x="170" y="340"/>
                  </a:cubicBezTo>
                  <a:cubicBezTo>
                    <a:pt x="264" y="340"/>
                    <a:pt x="340" y="264"/>
                    <a:pt x="340" y="170"/>
                  </a:cubicBezTo>
                  <a:cubicBezTo>
                    <a:pt x="340" y="135"/>
                    <a:pt x="329" y="103"/>
                    <a:pt x="311" y="76"/>
                  </a:cubicBezTo>
                  <a:cubicBezTo>
                    <a:pt x="258" y="130"/>
                    <a:pt x="258" y="130"/>
                    <a:pt x="258" y="130"/>
                  </a:cubicBezTo>
                  <a:cubicBezTo>
                    <a:pt x="264" y="142"/>
                    <a:pt x="267" y="156"/>
                    <a:pt x="267" y="170"/>
                  </a:cubicBezTo>
                  <a:cubicBezTo>
                    <a:pt x="267" y="223"/>
                    <a:pt x="223" y="267"/>
                    <a:pt x="170" y="267"/>
                  </a:cubicBezTo>
                  <a:cubicBezTo>
                    <a:pt x="117" y="267"/>
                    <a:pt x="73" y="223"/>
                    <a:pt x="73" y="170"/>
                  </a:cubicBezTo>
                  <a:cubicBezTo>
                    <a:pt x="73" y="117"/>
                    <a:pt x="117" y="73"/>
                    <a:pt x="170" y="7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77" name="Group 213"/>
          <p:cNvGrpSpPr/>
          <p:nvPr/>
        </p:nvGrpSpPr>
        <p:grpSpPr>
          <a:xfrm>
            <a:off x="5570385" y="3899109"/>
            <a:ext cx="364892" cy="337129"/>
            <a:chOff x="2900363" y="5486400"/>
            <a:chExt cx="438150" cy="404813"/>
          </a:xfrm>
          <a:solidFill>
            <a:schemeClr val="accent1"/>
          </a:solidFill>
        </p:grpSpPr>
        <p:sp>
          <p:nvSpPr>
            <p:cNvPr id="78" name="Freeform 203"/>
            <p:cNvSpPr>
              <a:spLocks noEditPoints="1"/>
            </p:cNvSpPr>
            <p:nvPr/>
          </p:nvSpPr>
          <p:spPr bwMode="auto">
            <a:xfrm>
              <a:off x="3151188" y="5486400"/>
              <a:ext cx="187325" cy="195263"/>
            </a:xfrm>
            <a:custGeom>
              <a:avLst/>
              <a:gdLst>
                <a:gd name="T0" fmla="*/ 240 w 245"/>
                <a:gd name="T1" fmla="*/ 155 h 254"/>
                <a:gd name="T2" fmla="*/ 211 w 245"/>
                <a:gd name="T3" fmla="*/ 137 h 254"/>
                <a:gd name="T4" fmla="*/ 211 w 245"/>
                <a:gd name="T5" fmla="*/ 118 h 254"/>
                <a:gd name="T6" fmla="*/ 207 w 245"/>
                <a:gd name="T7" fmla="*/ 100 h 254"/>
                <a:gd name="T8" fmla="*/ 231 w 245"/>
                <a:gd name="T9" fmla="*/ 76 h 254"/>
                <a:gd name="T10" fmla="*/ 232 w 245"/>
                <a:gd name="T11" fmla="*/ 64 h 254"/>
                <a:gd name="T12" fmla="*/ 217 w 245"/>
                <a:gd name="T13" fmla="*/ 43 h 254"/>
                <a:gd name="T14" fmla="*/ 205 w 245"/>
                <a:gd name="T15" fmla="*/ 40 h 254"/>
                <a:gd name="T16" fmla="*/ 175 w 245"/>
                <a:gd name="T17" fmla="*/ 55 h 254"/>
                <a:gd name="T18" fmla="*/ 141 w 245"/>
                <a:gd name="T19" fmla="*/ 40 h 254"/>
                <a:gd name="T20" fmla="*/ 133 w 245"/>
                <a:gd name="T21" fmla="*/ 7 h 254"/>
                <a:gd name="T22" fmla="*/ 123 w 245"/>
                <a:gd name="T23" fmla="*/ 1 h 254"/>
                <a:gd name="T24" fmla="*/ 96 w 245"/>
                <a:gd name="T25" fmla="*/ 3 h 254"/>
                <a:gd name="T26" fmla="*/ 88 w 245"/>
                <a:gd name="T27" fmla="*/ 12 h 254"/>
                <a:gd name="T28" fmla="*/ 86 w 245"/>
                <a:gd name="T29" fmla="*/ 46 h 254"/>
                <a:gd name="T30" fmla="*/ 57 w 245"/>
                <a:gd name="T31" fmla="*/ 68 h 254"/>
                <a:gd name="T32" fmla="*/ 24 w 245"/>
                <a:gd name="T33" fmla="*/ 59 h 254"/>
                <a:gd name="T34" fmla="*/ 13 w 245"/>
                <a:gd name="T35" fmla="*/ 64 h 254"/>
                <a:gd name="T36" fmla="*/ 2 w 245"/>
                <a:gd name="T37" fmla="*/ 88 h 254"/>
                <a:gd name="T38" fmla="*/ 6 w 245"/>
                <a:gd name="T39" fmla="*/ 99 h 254"/>
                <a:gd name="T40" fmla="*/ 34 w 245"/>
                <a:gd name="T41" fmla="*/ 118 h 254"/>
                <a:gd name="T42" fmla="*/ 34 w 245"/>
                <a:gd name="T43" fmla="*/ 136 h 254"/>
                <a:gd name="T44" fmla="*/ 38 w 245"/>
                <a:gd name="T45" fmla="*/ 155 h 254"/>
                <a:gd name="T46" fmla="*/ 14 w 245"/>
                <a:gd name="T47" fmla="*/ 179 h 254"/>
                <a:gd name="T48" fmla="*/ 13 w 245"/>
                <a:gd name="T49" fmla="*/ 190 h 254"/>
                <a:gd name="T50" fmla="*/ 28 w 245"/>
                <a:gd name="T51" fmla="*/ 212 h 254"/>
                <a:gd name="T52" fmla="*/ 40 w 245"/>
                <a:gd name="T53" fmla="*/ 215 h 254"/>
                <a:gd name="T54" fmla="*/ 70 w 245"/>
                <a:gd name="T55" fmla="*/ 199 h 254"/>
                <a:gd name="T56" fmla="*/ 104 w 245"/>
                <a:gd name="T57" fmla="*/ 214 h 254"/>
                <a:gd name="T58" fmla="*/ 113 w 245"/>
                <a:gd name="T59" fmla="*/ 247 h 254"/>
                <a:gd name="T60" fmla="*/ 122 w 245"/>
                <a:gd name="T61" fmla="*/ 254 h 254"/>
                <a:gd name="T62" fmla="*/ 149 w 245"/>
                <a:gd name="T63" fmla="*/ 251 h 254"/>
                <a:gd name="T64" fmla="*/ 157 w 245"/>
                <a:gd name="T65" fmla="*/ 243 h 254"/>
                <a:gd name="T66" fmla="*/ 159 w 245"/>
                <a:gd name="T67" fmla="*/ 209 h 254"/>
                <a:gd name="T68" fmla="*/ 188 w 245"/>
                <a:gd name="T69" fmla="*/ 187 h 254"/>
                <a:gd name="T70" fmla="*/ 221 w 245"/>
                <a:gd name="T71" fmla="*/ 196 h 254"/>
                <a:gd name="T72" fmla="*/ 232 w 245"/>
                <a:gd name="T73" fmla="*/ 191 h 254"/>
                <a:gd name="T74" fmla="*/ 243 w 245"/>
                <a:gd name="T75" fmla="*/ 167 h 254"/>
                <a:gd name="T76" fmla="*/ 240 w 245"/>
                <a:gd name="T77" fmla="*/ 155 h 254"/>
                <a:gd name="T78" fmla="*/ 127 w 245"/>
                <a:gd name="T79" fmla="*/ 174 h 254"/>
                <a:gd name="T80" fmla="*/ 76 w 245"/>
                <a:gd name="T81" fmla="*/ 132 h 254"/>
                <a:gd name="T82" fmla="*/ 118 w 245"/>
                <a:gd name="T83" fmla="*/ 80 h 254"/>
                <a:gd name="T84" fmla="*/ 170 w 245"/>
                <a:gd name="T85" fmla="*/ 123 h 254"/>
                <a:gd name="T86" fmla="*/ 127 w 245"/>
                <a:gd name="T87" fmla="*/ 17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45" h="254">
                  <a:moveTo>
                    <a:pt x="240" y="155"/>
                  </a:moveTo>
                  <a:cubicBezTo>
                    <a:pt x="211" y="137"/>
                    <a:pt x="211" y="137"/>
                    <a:pt x="211" y="137"/>
                  </a:cubicBezTo>
                  <a:cubicBezTo>
                    <a:pt x="212" y="131"/>
                    <a:pt x="212" y="124"/>
                    <a:pt x="211" y="118"/>
                  </a:cubicBezTo>
                  <a:cubicBezTo>
                    <a:pt x="210" y="112"/>
                    <a:pt x="209" y="106"/>
                    <a:pt x="207" y="100"/>
                  </a:cubicBezTo>
                  <a:cubicBezTo>
                    <a:pt x="231" y="76"/>
                    <a:pt x="231" y="76"/>
                    <a:pt x="231" y="76"/>
                  </a:cubicBezTo>
                  <a:cubicBezTo>
                    <a:pt x="234" y="73"/>
                    <a:pt x="235" y="68"/>
                    <a:pt x="232" y="64"/>
                  </a:cubicBezTo>
                  <a:cubicBezTo>
                    <a:pt x="217" y="43"/>
                    <a:pt x="217" y="43"/>
                    <a:pt x="217" y="43"/>
                  </a:cubicBezTo>
                  <a:cubicBezTo>
                    <a:pt x="214" y="39"/>
                    <a:pt x="209" y="38"/>
                    <a:pt x="205" y="40"/>
                  </a:cubicBezTo>
                  <a:cubicBezTo>
                    <a:pt x="175" y="55"/>
                    <a:pt x="175" y="55"/>
                    <a:pt x="175" y="55"/>
                  </a:cubicBezTo>
                  <a:cubicBezTo>
                    <a:pt x="165" y="48"/>
                    <a:pt x="154" y="43"/>
                    <a:pt x="141" y="40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2" y="3"/>
                    <a:pt x="127" y="0"/>
                    <a:pt x="123" y="1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2" y="4"/>
                    <a:pt x="89" y="8"/>
                    <a:pt x="88" y="1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75" y="51"/>
                    <a:pt x="65" y="59"/>
                    <a:pt x="57" y="68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0" y="58"/>
                    <a:pt x="15" y="60"/>
                    <a:pt x="13" y="64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0" y="92"/>
                    <a:pt x="2" y="97"/>
                    <a:pt x="6" y="99"/>
                  </a:cubicBezTo>
                  <a:cubicBezTo>
                    <a:pt x="34" y="118"/>
                    <a:pt x="34" y="118"/>
                    <a:pt x="34" y="118"/>
                  </a:cubicBezTo>
                  <a:cubicBezTo>
                    <a:pt x="34" y="124"/>
                    <a:pt x="34" y="130"/>
                    <a:pt x="34" y="136"/>
                  </a:cubicBezTo>
                  <a:cubicBezTo>
                    <a:pt x="35" y="143"/>
                    <a:pt x="36" y="149"/>
                    <a:pt x="38" y="155"/>
                  </a:cubicBezTo>
                  <a:cubicBezTo>
                    <a:pt x="14" y="179"/>
                    <a:pt x="14" y="179"/>
                    <a:pt x="14" y="179"/>
                  </a:cubicBezTo>
                  <a:cubicBezTo>
                    <a:pt x="11" y="182"/>
                    <a:pt x="10" y="187"/>
                    <a:pt x="13" y="190"/>
                  </a:cubicBezTo>
                  <a:cubicBezTo>
                    <a:pt x="28" y="212"/>
                    <a:pt x="28" y="212"/>
                    <a:pt x="28" y="212"/>
                  </a:cubicBezTo>
                  <a:cubicBezTo>
                    <a:pt x="31" y="215"/>
                    <a:pt x="36" y="217"/>
                    <a:pt x="40" y="215"/>
                  </a:cubicBezTo>
                  <a:cubicBezTo>
                    <a:pt x="70" y="199"/>
                    <a:pt x="70" y="199"/>
                    <a:pt x="70" y="199"/>
                  </a:cubicBezTo>
                  <a:cubicBezTo>
                    <a:pt x="80" y="206"/>
                    <a:pt x="92" y="212"/>
                    <a:pt x="104" y="214"/>
                  </a:cubicBezTo>
                  <a:cubicBezTo>
                    <a:pt x="113" y="247"/>
                    <a:pt x="113" y="247"/>
                    <a:pt x="113" y="247"/>
                  </a:cubicBezTo>
                  <a:cubicBezTo>
                    <a:pt x="114" y="251"/>
                    <a:pt x="118" y="254"/>
                    <a:pt x="122" y="254"/>
                  </a:cubicBezTo>
                  <a:cubicBezTo>
                    <a:pt x="149" y="251"/>
                    <a:pt x="149" y="251"/>
                    <a:pt x="149" y="251"/>
                  </a:cubicBezTo>
                  <a:cubicBezTo>
                    <a:pt x="153" y="251"/>
                    <a:pt x="157" y="247"/>
                    <a:pt x="157" y="243"/>
                  </a:cubicBezTo>
                  <a:cubicBezTo>
                    <a:pt x="159" y="209"/>
                    <a:pt x="159" y="209"/>
                    <a:pt x="159" y="209"/>
                  </a:cubicBezTo>
                  <a:cubicBezTo>
                    <a:pt x="170" y="203"/>
                    <a:pt x="180" y="196"/>
                    <a:pt x="188" y="187"/>
                  </a:cubicBezTo>
                  <a:cubicBezTo>
                    <a:pt x="221" y="196"/>
                    <a:pt x="221" y="196"/>
                    <a:pt x="221" y="196"/>
                  </a:cubicBezTo>
                  <a:cubicBezTo>
                    <a:pt x="226" y="197"/>
                    <a:pt x="230" y="195"/>
                    <a:pt x="232" y="191"/>
                  </a:cubicBezTo>
                  <a:cubicBezTo>
                    <a:pt x="243" y="167"/>
                    <a:pt x="243" y="167"/>
                    <a:pt x="243" y="167"/>
                  </a:cubicBezTo>
                  <a:cubicBezTo>
                    <a:pt x="245" y="163"/>
                    <a:pt x="243" y="158"/>
                    <a:pt x="240" y="155"/>
                  </a:cubicBezTo>
                  <a:close/>
                  <a:moveTo>
                    <a:pt x="127" y="174"/>
                  </a:moveTo>
                  <a:cubicBezTo>
                    <a:pt x="102" y="177"/>
                    <a:pt x="78" y="158"/>
                    <a:pt x="76" y="132"/>
                  </a:cubicBezTo>
                  <a:cubicBezTo>
                    <a:pt x="73" y="106"/>
                    <a:pt x="92" y="83"/>
                    <a:pt x="118" y="80"/>
                  </a:cubicBezTo>
                  <a:cubicBezTo>
                    <a:pt x="144" y="78"/>
                    <a:pt x="167" y="97"/>
                    <a:pt x="170" y="123"/>
                  </a:cubicBezTo>
                  <a:cubicBezTo>
                    <a:pt x="172" y="148"/>
                    <a:pt x="153" y="172"/>
                    <a:pt x="127" y="17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79" name="Freeform 204"/>
            <p:cNvSpPr>
              <a:spLocks noEditPoints="1"/>
            </p:cNvSpPr>
            <p:nvPr/>
          </p:nvSpPr>
          <p:spPr bwMode="auto">
            <a:xfrm>
              <a:off x="2900363" y="5572125"/>
              <a:ext cx="317500" cy="319088"/>
            </a:xfrm>
            <a:custGeom>
              <a:avLst/>
              <a:gdLst>
                <a:gd name="T0" fmla="*/ 413 w 414"/>
                <a:gd name="T1" fmla="*/ 171 h 415"/>
                <a:gd name="T2" fmla="*/ 398 w 414"/>
                <a:gd name="T3" fmla="*/ 124 h 415"/>
                <a:gd name="T4" fmla="*/ 385 w 414"/>
                <a:gd name="T5" fmla="*/ 116 h 415"/>
                <a:gd name="T6" fmla="*/ 331 w 414"/>
                <a:gd name="T7" fmla="*/ 125 h 415"/>
                <a:gd name="T8" fmla="*/ 312 w 414"/>
                <a:gd name="T9" fmla="*/ 102 h 415"/>
                <a:gd name="T10" fmla="*/ 332 w 414"/>
                <a:gd name="T11" fmla="*/ 51 h 415"/>
                <a:gd name="T12" fmla="*/ 327 w 414"/>
                <a:gd name="T13" fmla="*/ 36 h 415"/>
                <a:gd name="T14" fmla="*/ 283 w 414"/>
                <a:gd name="T15" fmla="*/ 13 h 415"/>
                <a:gd name="T16" fmla="*/ 268 w 414"/>
                <a:gd name="T17" fmla="*/ 17 h 415"/>
                <a:gd name="T18" fmla="*/ 236 w 414"/>
                <a:gd name="T19" fmla="*/ 62 h 415"/>
                <a:gd name="T20" fmla="*/ 207 w 414"/>
                <a:gd name="T21" fmla="*/ 59 h 415"/>
                <a:gd name="T22" fmla="*/ 184 w 414"/>
                <a:gd name="T23" fmla="*/ 8 h 415"/>
                <a:gd name="T24" fmla="*/ 171 w 414"/>
                <a:gd name="T25" fmla="*/ 2 h 415"/>
                <a:gd name="T26" fmla="*/ 124 w 414"/>
                <a:gd name="T27" fmla="*/ 16 h 415"/>
                <a:gd name="T28" fmla="*/ 116 w 414"/>
                <a:gd name="T29" fmla="*/ 29 h 415"/>
                <a:gd name="T30" fmla="*/ 125 w 414"/>
                <a:gd name="T31" fmla="*/ 84 h 415"/>
                <a:gd name="T32" fmla="*/ 102 w 414"/>
                <a:gd name="T33" fmla="*/ 102 h 415"/>
                <a:gd name="T34" fmla="*/ 50 w 414"/>
                <a:gd name="T35" fmla="*/ 83 h 415"/>
                <a:gd name="T36" fmla="*/ 36 w 414"/>
                <a:gd name="T37" fmla="*/ 88 h 415"/>
                <a:gd name="T38" fmla="*/ 13 w 414"/>
                <a:gd name="T39" fmla="*/ 131 h 415"/>
                <a:gd name="T40" fmla="*/ 16 w 414"/>
                <a:gd name="T41" fmla="*/ 146 h 415"/>
                <a:gd name="T42" fmla="*/ 61 w 414"/>
                <a:gd name="T43" fmla="*/ 178 h 415"/>
                <a:gd name="T44" fmla="*/ 58 w 414"/>
                <a:gd name="T45" fmla="*/ 208 h 415"/>
                <a:gd name="T46" fmla="*/ 8 w 414"/>
                <a:gd name="T47" fmla="*/ 230 h 415"/>
                <a:gd name="T48" fmla="*/ 2 w 414"/>
                <a:gd name="T49" fmla="*/ 244 h 415"/>
                <a:gd name="T50" fmla="*/ 16 w 414"/>
                <a:gd name="T51" fmla="*/ 291 h 415"/>
                <a:gd name="T52" fmla="*/ 29 w 414"/>
                <a:gd name="T53" fmla="*/ 299 h 415"/>
                <a:gd name="T54" fmla="*/ 83 w 414"/>
                <a:gd name="T55" fmla="*/ 290 h 415"/>
                <a:gd name="T56" fmla="*/ 102 w 414"/>
                <a:gd name="T57" fmla="*/ 313 h 415"/>
                <a:gd name="T58" fmla="*/ 82 w 414"/>
                <a:gd name="T59" fmla="*/ 364 h 415"/>
                <a:gd name="T60" fmla="*/ 88 w 414"/>
                <a:gd name="T61" fmla="*/ 379 h 415"/>
                <a:gd name="T62" fmla="*/ 131 w 414"/>
                <a:gd name="T63" fmla="*/ 402 h 415"/>
                <a:gd name="T64" fmla="*/ 146 w 414"/>
                <a:gd name="T65" fmla="*/ 398 h 415"/>
                <a:gd name="T66" fmla="*/ 178 w 414"/>
                <a:gd name="T67" fmla="*/ 353 h 415"/>
                <a:gd name="T68" fmla="*/ 207 w 414"/>
                <a:gd name="T69" fmla="*/ 356 h 415"/>
                <a:gd name="T70" fmla="*/ 230 w 414"/>
                <a:gd name="T71" fmla="*/ 407 h 415"/>
                <a:gd name="T72" fmla="*/ 244 w 414"/>
                <a:gd name="T73" fmla="*/ 413 h 415"/>
                <a:gd name="T74" fmla="*/ 291 w 414"/>
                <a:gd name="T75" fmla="*/ 399 h 415"/>
                <a:gd name="T76" fmla="*/ 299 w 414"/>
                <a:gd name="T77" fmla="*/ 386 h 415"/>
                <a:gd name="T78" fmla="*/ 290 w 414"/>
                <a:gd name="T79" fmla="*/ 331 h 415"/>
                <a:gd name="T80" fmla="*/ 312 w 414"/>
                <a:gd name="T81" fmla="*/ 312 h 415"/>
                <a:gd name="T82" fmla="*/ 364 w 414"/>
                <a:gd name="T83" fmla="*/ 332 h 415"/>
                <a:gd name="T84" fmla="*/ 378 w 414"/>
                <a:gd name="T85" fmla="*/ 327 h 415"/>
                <a:gd name="T86" fmla="*/ 401 w 414"/>
                <a:gd name="T87" fmla="*/ 284 h 415"/>
                <a:gd name="T88" fmla="*/ 398 w 414"/>
                <a:gd name="T89" fmla="*/ 269 h 415"/>
                <a:gd name="T90" fmla="*/ 353 w 414"/>
                <a:gd name="T91" fmla="*/ 237 h 415"/>
                <a:gd name="T92" fmla="*/ 356 w 414"/>
                <a:gd name="T93" fmla="*/ 207 h 415"/>
                <a:gd name="T94" fmla="*/ 406 w 414"/>
                <a:gd name="T95" fmla="*/ 185 h 415"/>
                <a:gd name="T96" fmla="*/ 413 w 414"/>
                <a:gd name="T97" fmla="*/ 171 h 415"/>
                <a:gd name="T98" fmla="*/ 233 w 414"/>
                <a:gd name="T99" fmla="*/ 293 h 415"/>
                <a:gd name="T100" fmla="*/ 122 w 414"/>
                <a:gd name="T101" fmla="*/ 233 h 415"/>
                <a:gd name="T102" fmla="*/ 181 w 414"/>
                <a:gd name="T103" fmla="*/ 122 h 415"/>
                <a:gd name="T104" fmla="*/ 293 w 414"/>
                <a:gd name="T105" fmla="*/ 182 h 415"/>
                <a:gd name="T106" fmla="*/ 233 w 414"/>
                <a:gd name="T107" fmla="*/ 293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4" h="415">
                  <a:moveTo>
                    <a:pt x="413" y="171"/>
                  </a:moveTo>
                  <a:cubicBezTo>
                    <a:pt x="398" y="124"/>
                    <a:pt x="398" y="124"/>
                    <a:pt x="398" y="124"/>
                  </a:cubicBezTo>
                  <a:cubicBezTo>
                    <a:pt x="397" y="119"/>
                    <a:pt x="391" y="115"/>
                    <a:pt x="385" y="116"/>
                  </a:cubicBezTo>
                  <a:cubicBezTo>
                    <a:pt x="331" y="125"/>
                    <a:pt x="331" y="125"/>
                    <a:pt x="331" y="125"/>
                  </a:cubicBezTo>
                  <a:cubicBezTo>
                    <a:pt x="325" y="117"/>
                    <a:pt x="319" y="109"/>
                    <a:pt x="312" y="102"/>
                  </a:cubicBezTo>
                  <a:cubicBezTo>
                    <a:pt x="332" y="51"/>
                    <a:pt x="332" y="51"/>
                    <a:pt x="332" y="51"/>
                  </a:cubicBezTo>
                  <a:cubicBezTo>
                    <a:pt x="334" y="45"/>
                    <a:pt x="332" y="39"/>
                    <a:pt x="327" y="36"/>
                  </a:cubicBezTo>
                  <a:cubicBezTo>
                    <a:pt x="283" y="13"/>
                    <a:pt x="283" y="13"/>
                    <a:pt x="283" y="13"/>
                  </a:cubicBezTo>
                  <a:cubicBezTo>
                    <a:pt x="278" y="10"/>
                    <a:pt x="272" y="12"/>
                    <a:pt x="268" y="17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27" y="60"/>
                    <a:pt x="217" y="59"/>
                    <a:pt x="207" y="59"/>
                  </a:cubicBezTo>
                  <a:cubicBezTo>
                    <a:pt x="184" y="8"/>
                    <a:pt x="184" y="8"/>
                    <a:pt x="184" y="8"/>
                  </a:cubicBezTo>
                  <a:cubicBezTo>
                    <a:pt x="182" y="3"/>
                    <a:pt x="176" y="0"/>
                    <a:pt x="171" y="2"/>
                  </a:cubicBezTo>
                  <a:cubicBezTo>
                    <a:pt x="124" y="16"/>
                    <a:pt x="124" y="16"/>
                    <a:pt x="124" y="16"/>
                  </a:cubicBezTo>
                  <a:cubicBezTo>
                    <a:pt x="118" y="18"/>
                    <a:pt x="115" y="24"/>
                    <a:pt x="116" y="29"/>
                  </a:cubicBezTo>
                  <a:cubicBezTo>
                    <a:pt x="125" y="84"/>
                    <a:pt x="125" y="84"/>
                    <a:pt x="125" y="84"/>
                  </a:cubicBezTo>
                  <a:cubicBezTo>
                    <a:pt x="116" y="89"/>
                    <a:pt x="109" y="95"/>
                    <a:pt x="102" y="102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5" y="81"/>
                    <a:pt x="39" y="83"/>
                    <a:pt x="36" y="88"/>
                  </a:cubicBezTo>
                  <a:cubicBezTo>
                    <a:pt x="13" y="131"/>
                    <a:pt x="13" y="131"/>
                    <a:pt x="13" y="131"/>
                  </a:cubicBezTo>
                  <a:cubicBezTo>
                    <a:pt x="10" y="136"/>
                    <a:pt x="12" y="143"/>
                    <a:pt x="16" y="146"/>
                  </a:cubicBezTo>
                  <a:cubicBezTo>
                    <a:pt x="61" y="178"/>
                    <a:pt x="61" y="178"/>
                    <a:pt x="61" y="178"/>
                  </a:cubicBezTo>
                  <a:cubicBezTo>
                    <a:pt x="59" y="188"/>
                    <a:pt x="58" y="198"/>
                    <a:pt x="58" y="208"/>
                  </a:cubicBezTo>
                  <a:cubicBezTo>
                    <a:pt x="8" y="230"/>
                    <a:pt x="8" y="230"/>
                    <a:pt x="8" y="230"/>
                  </a:cubicBezTo>
                  <a:cubicBezTo>
                    <a:pt x="3" y="232"/>
                    <a:pt x="0" y="239"/>
                    <a:pt x="2" y="244"/>
                  </a:cubicBezTo>
                  <a:cubicBezTo>
                    <a:pt x="16" y="291"/>
                    <a:pt x="16" y="291"/>
                    <a:pt x="16" y="291"/>
                  </a:cubicBezTo>
                  <a:cubicBezTo>
                    <a:pt x="18" y="296"/>
                    <a:pt x="23" y="300"/>
                    <a:pt x="29" y="299"/>
                  </a:cubicBezTo>
                  <a:cubicBezTo>
                    <a:pt x="83" y="290"/>
                    <a:pt x="83" y="290"/>
                    <a:pt x="83" y="290"/>
                  </a:cubicBezTo>
                  <a:cubicBezTo>
                    <a:pt x="89" y="298"/>
                    <a:pt x="95" y="306"/>
                    <a:pt x="102" y="313"/>
                  </a:cubicBezTo>
                  <a:cubicBezTo>
                    <a:pt x="82" y="364"/>
                    <a:pt x="82" y="364"/>
                    <a:pt x="82" y="364"/>
                  </a:cubicBezTo>
                  <a:cubicBezTo>
                    <a:pt x="80" y="370"/>
                    <a:pt x="83" y="376"/>
                    <a:pt x="88" y="379"/>
                  </a:cubicBezTo>
                  <a:cubicBezTo>
                    <a:pt x="131" y="402"/>
                    <a:pt x="131" y="402"/>
                    <a:pt x="131" y="402"/>
                  </a:cubicBezTo>
                  <a:cubicBezTo>
                    <a:pt x="136" y="404"/>
                    <a:pt x="143" y="403"/>
                    <a:pt x="146" y="398"/>
                  </a:cubicBezTo>
                  <a:cubicBezTo>
                    <a:pt x="178" y="353"/>
                    <a:pt x="178" y="353"/>
                    <a:pt x="178" y="353"/>
                  </a:cubicBezTo>
                  <a:cubicBezTo>
                    <a:pt x="187" y="355"/>
                    <a:pt x="197" y="356"/>
                    <a:pt x="207" y="356"/>
                  </a:cubicBezTo>
                  <a:cubicBezTo>
                    <a:pt x="230" y="407"/>
                    <a:pt x="230" y="407"/>
                    <a:pt x="230" y="407"/>
                  </a:cubicBezTo>
                  <a:cubicBezTo>
                    <a:pt x="232" y="412"/>
                    <a:pt x="238" y="415"/>
                    <a:pt x="244" y="413"/>
                  </a:cubicBezTo>
                  <a:cubicBezTo>
                    <a:pt x="291" y="399"/>
                    <a:pt x="291" y="399"/>
                    <a:pt x="291" y="399"/>
                  </a:cubicBezTo>
                  <a:cubicBezTo>
                    <a:pt x="296" y="397"/>
                    <a:pt x="300" y="391"/>
                    <a:pt x="299" y="386"/>
                  </a:cubicBezTo>
                  <a:cubicBezTo>
                    <a:pt x="290" y="331"/>
                    <a:pt x="290" y="331"/>
                    <a:pt x="290" y="331"/>
                  </a:cubicBezTo>
                  <a:cubicBezTo>
                    <a:pt x="298" y="326"/>
                    <a:pt x="306" y="319"/>
                    <a:pt x="312" y="312"/>
                  </a:cubicBezTo>
                  <a:cubicBezTo>
                    <a:pt x="364" y="332"/>
                    <a:pt x="364" y="332"/>
                    <a:pt x="364" y="332"/>
                  </a:cubicBezTo>
                  <a:cubicBezTo>
                    <a:pt x="369" y="334"/>
                    <a:pt x="376" y="332"/>
                    <a:pt x="378" y="327"/>
                  </a:cubicBezTo>
                  <a:cubicBezTo>
                    <a:pt x="401" y="284"/>
                    <a:pt x="401" y="284"/>
                    <a:pt x="401" y="284"/>
                  </a:cubicBezTo>
                  <a:cubicBezTo>
                    <a:pt x="404" y="279"/>
                    <a:pt x="403" y="272"/>
                    <a:pt x="398" y="269"/>
                  </a:cubicBezTo>
                  <a:cubicBezTo>
                    <a:pt x="353" y="237"/>
                    <a:pt x="353" y="237"/>
                    <a:pt x="353" y="237"/>
                  </a:cubicBezTo>
                  <a:cubicBezTo>
                    <a:pt x="355" y="227"/>
                    <a:pt x="356" y="217"/>
                    <a:pt x="356" y="207"/>
                  </a:cubicBezTo>
                  <a:cubicBezTo>
                    <a:pt x="406" y="185"/>
                    <a:pt x="406" y="185"/>
                    <a:pt x="406" y="185"/>
                  </a:cubicBezTo>
                  <a:cubicBezTo>
                    <a:pt x="411" y="182"/>
                    <a:pt x="414" y="176"/>
                    <a:pt x="413" y="171"/>
                  </a:cubicBezTo>
                  <a:close/>
                  <a:moveTo>
                    <a:pt x="233" y="293"/>
                  </a:moveTo>
                  <a:cubicBezTo>
                    <a:pt x="186" y="307"/>
                    <a:pt x="136" y="280"/>
                    <a:pt x="122" y="233"/>
                  </a:cubicBezTo>
                  <a:cubicBezTo>
                    <a:pt x="108" y="186"/>
                    <a:pt x="134" y="136"/>
                    <a:pt x="181" y="122"/>
                  </a:cubicBezTo>
                  <a:cubicBezTo>
                    <a:pt x="228" y="108"/>
                    <a:pt x="278" y="134"/>
                    <a:pt x="293" y="182"/>
                  </a:cubicBezTo>
                  <a:cubicBezTo>
                    <a:pt x="307" y="229"/>
                    <a:pt x="280" y="278"/>
                    <a:pt x="233" y="29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0" name="Group 231"/>
          <p:cNvGrpSpPr/>
          <p:nvPr/>
        </p:nvGrpSpPr>
        <p:grpSpPr>
          <a:xfrm>
            <a:off x="960605" y="3838486"/>
            <a:ext cx="350350" cy="392656"/>
            <a:chOff x="4608513" y="6291263"/>
            <a:chExt cx="420688" cy="471488"/>
          </a:xfrm>
          <a:solidFill>
            <a:schemeClr val="accent1"/>
          </a:solidFill>
        </p:grpSpPr>
        <p:sp>
          <p:nvSpPr>
            <p:cNvPr id="81" name="Freeform 218"/>
            <p:cNvSpPr/>
            <p:nvPr/>
          </p:nvSpPr>
          <p:spPr bwMode="auto">
            <a:xfrm>
              <a:off x="4908550" y="6627813"/>
              <a:ext cx="80963" cy="84138"/>
            </a:xfrm>
            <a:custGeom>
              <a:avLst/>
              <a:gdLst>
                <a:gd name="T0" fmla="*/ 13 w 105"/>
                <a:gd name="T1" fmla="*/ 20 h 108"/>
                <a:gd name="T2" fmla="*/ 27 w 105"/>
                <a:gd name="T3" fmla="*/ 9 h 108"/>
                <a:gd name="T4" fmla="*/ 65 w 105"/>
                <a:gd name="T5" fmla="*/ 13 h 108"/>
                <a:gd name="T6" fmla="*/ 105 w 105"/>
                <a:gd name="T7" fmla="*/ 64 h 108"/>
                <a:gd name="T8" fmla="*/ 49 w 105"/>
                <a:gd name="T9" fmla="*/ 108 h 108"/>
                <a:gd name="T10" fmla="*/ 9 w 105"/>
                <a:gd name="T11" fmla="*/ 57 h 108"/>
                <a:gd name="T12" fmla="*/ 13 w 105"/>
                <a:gd name="T13" fmla="*/ 2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5" h="108">
                  <a:moveTo>
                    <a:pt x="13" y="20"/>
                  </a:moveTo>
                  <a:cubicBezTo>
                    <a:pt x="27" y="9"/>
                    <a:pt x="27" y="9"/>
                    <a:pt x="27" y="9"/>
                  </a:cubicBezTo>
                  <a:cubicBezTo>
                    <a:pt x="39" y="0"/>
                    <a:pt x="56" y="2"/>
                    <a:pt x="65" y="13"/>
                  </a:cubicBezTo>
                  <a:cubicBezTo>
                    <a:pt x="105" y="64"/>
                    <a:pt x="105" y="64"/>
                    <a:pt x="105" y="64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0" y="46"/>
                    <a:pt x="2" y="29"/>
                    <a:pt x="13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2" name="Freeform 219"/>
            <p:cNvSpPr>
              <a:spLocks noEditPoints="1"/>
            </p:cNvSpPr>
            <p:nvPr/>
          </p:nvSpPr>
          <p:spPr bwMode="auto">
            <a:xfrm>
              <a:off x="4608513" y="6291263"/>
              <a:ext cx="403225" cy="401638"/>
            </a:xfrm>
            <a:custGeom>
              <a:avLst/>
              <a:gdLst>
                <a:gd name="T0" fmla="*/ 445 w 524"/>
                <a:gd name="T1" fmla="*/ 119 h 523"/>
                <a:gd name="T2" fmla="*/ 119 w 524"/>
                <a:gd name="T3" fmla="*/ 79 h 523"/>
                <a:gd name="T4" fmla="*/ 79 w 524"/>
                <a:gd name="T5" fmla="*/ 404 h 523"/>
                <a:gd name="T6" fmla="*/ 405 w 524"/>
                <a:gd name="T7" fmla="*/ 444 h 523"/>
                <a:gd name="T8" fmla="*/ 445 w 524"/>
                <a:gd name="T9" fmla="*/ 119 h 523"/>
                <a:gd name="T10" fmla="*/ 373 w 524"/>
                <a:gd name="T11" fmla="*/ 404 h 523"/>
                <a:gd name="T12" fmla="*/ 119 w 524"/>
                <a:gd name="T13" fmla="*/ 373 h 523"/>
                <a:gd name="T14" fmla="*/ 151 w 524"/>
                <a:gd name="T15" fmla="*/ 119 h 523"/>
                <a:gd name="T16" fmla="*/ 404 w 524"/>
                <a:gd name="T17" fmla="*/ 150 h 523"/>
                <a:gd name="T18" fmla="*/ 373 w 524"/>
                <a:gd name="T19" fmla="*/ 404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4" h="523">
                  <a:moveTo>
                    <a:pt x="445" y="119"/>
                  </a:moveTo>
                  <a:cubicBezTo>
                    <a:pt x="366" y="18"/>
                    <a:pt x="220" y="0"/>
                    <a:pt x="119" y="79"/>
                  </a:cubicBezTo>
                  <a:cubicBezTo>
                    <a:pt x="18" y="157"/>
                    <a:pt x="0" y="303"/>
                    <a:pt x="79" y="404"/>
                  </a:cubicBezTo>
                  <a:cubicBezTo>
                    <a:pt x="158" y="505"/>
                    <a:pt x="304" y="523"/>
                    <a:pt x="405" y="444"/>
                  </a:cubicBezTo>
                  <a:cubicBezTo>
                    <a:pt x="506" y="366"/>
                    <a:pt x="524" y="220"/>
                    <a:pt x="445" y="119"/>
                  </a:cubicBezTo>
                  <a:close/>
                  <a:moveTo>
                    <a:pt x="373" y="404"/>
                  </a:moveTo>
                  <a:cubicBezTo>
                    <a:pt x="294" y="465"/>
                    <a:pt x="181" y="451"/>
                    <a:pt x="119" y="373"/>
                  </a:cubicBezTo>
                  <a:cubicBezTo>
                    <a:pt x="58" y="294"/>
                    <a:pt x="72" y="180"/>
                    <a:pt x="151" y="119"/>
                  </a:cubicBezTo>
                  <a:cubicBezTo>
                    <a:pt x="229" y="58"/>
                    <a:pt x="343" y="72"/>
                    <a:pt x="404" y="150"/>
                  </a:cubicBezTo>
                  <a:cubicBezTo>
                    <a:pt x="466" y="229"/>
                    <a:pt x="452" y="343"/>
                    <a:pt x="373" y="40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3" name="Freeform 220"/>
            <p:cNvSpPr/>
            <p:nvPr/>
          </p:nvSpPr>
          <p:spPr bwMode="auto">
            <a:xfrm>
              <a:off x="4957763" y="6691313"/>
              <a:ext cx="71438" cy="71438"/>
            </a:xfrm>
            <a:custGeom>
              <a:avLst/>
              <a:gdLst>
                <a:gd name="T0" fmla="*/ 78 w 92"/>
                <a:gd name="T1" fmla="*/ 72 h 92"/>
                <a:gd name="T2" fmla="*/ 64 w 92"/>
                <a:gd name="T3" fmla="*/ 83 h 92"/>
                <a:gd name="T4" fmla="*/ 27 w 92"/>
                <a:gd name="T5" fmla="*/ 78 h 92"/>
                <a:gd name="T6" fmla="*/ 0 w 92"/>
                <a:gd name="T7" fmla="*/ 44 h 92"/>
                <a:gd name="T8" fmla="*/ 56 w 92"/>
                <a:gd name="T9" fmla="*/ 0 h 92"/>
                <a:gd name="T10" fmla="*/ 83 w 92"/>
                <a:gd name="T11" fmla="*/ 34 h 92"/>
                <a:gd name="T12" fmla="*/ 78 w 92"/>
                <a:gd name="T13" fmla="*/ 7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92">
                  <a:moveTo>
                    <a:pt x="78" y="72"/>
                  </a:moveTo>
                  <a:cubicBezTo>
                    <a:pt x="64" y="83"/>
                    <a:pt x="64" y="83"/>
                    <a:pt x="64" y="83"/>
                  </a:cubicBezTo>
                  <a:cubicBezTo>
                    <a:pt x="53" y="92"/>
                    <a:pt x="36" y="90"/>
                    <a:pt x="27" y="7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83" y="34"/>
                    <a:pt x="83" y="34"/>
                    <a:pt x="83" y="34"/>
                  </a:cubicBezTo>
                  <a:cubicBezTo>
                    <a:pt x="92" y="46"/>
                    <a:pt x="90" y="63"/>
                    <a:pt x="78" y="7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grpSp>
        <p:nvGrpSpPr>
          <p:cNvPr id="84" name="Group 268"/>
          <p:cNvGrpSpPr/>
          <p:nvPr/>
        </p:nvGrpSpPr>
        <p:grpSpPr>
          <a:xfrm>
            <a:off x="3308649" y="1220433"/>
            <a:ext cx="256482" cy="407198"/>
            <a:chOff x="3824288" y="5486400"/>
            <a:chExt cx="307975" cy="488950"/>
          </a:xfrm>
          <a:solidFill>
            <a:schemeClr val="accent1"/>
          </a:solidFill>
        </p:grpSpPr>
        <p:sp>
          <p:nvSpPr>
            <p:cNvPr id="85" name="Freeform 248"/>
            <p:cNvSpPr>
              <a:spLocks noEditPoints="1"/>
            </p:cNvSpPr>
            <p:nvPr/>
          </p:nvSpPr>
          <p:spPr bwMode="auto">
            <a:xfrm>
              <a:off x="3824288" y="5486400"/>
              <a:ext cx="307975" cy="338138"/>
            </a:xfrm>
            <a:custGeom>
              <a:avLst/>
              <a:gdLst>
                <a:gd name="T0" fmla="*/ 227 w 401"/>
                <a:gd name="T1" fmla="*/ 250 h 440"/>
                <a:gd name="T2" fmla="*/ 215 w 401"/>
                <a:gd name="T3" fmla="*/ 251 h 440"/>
                <a:gd name="T4" fmla="*/ 224 w 401"/>
                <a:gd name="T5" fmla="*/ 283 h 440"/>
                <a:gd name="T6" fmla="*/ 200 w 401"/>
                <a:gd name="T7" fmla="*/ 329 h 440"/>
                <a:gd name="T8" fmla="*/ 175 w 401"/>
                <a:gd name="T9" fmla="*/ 283 h 440"/>
                <a:gd name="T10" fmla="*/ 187 w 401"/>
                <a:gd name="T11" fmla="*/ 251 h 440"/>
                <a:gd name="T12" fmla="*/ 181 w 401"/>
                <a:gd name="T13" fmla="*/ 250 h 440"/>
                <a:gd name="T14" fmla="*/ 148 w 401"/>
                <a:gd name="T15" fmla="*/ 283 h 440"/>
                <a:gd name="T16" fmla="*/ 148 w 401"/>
                <a:gd name="T17" fmla="*/ 440 h 440"/>
                <a:gd name="T18" fmla="*/ 254 w 401"/>
                <a:gd name="T19" fmla="*/ 440 h 440"/>
                <a:gd name="T20" fmla="*/ 254 w 401"/>
                <a:gd name="T21" fmla="*/ 280 h 440"/>
                <a:gd name="T22" fmla="*/ 227 w 401"/>
                <a:gd name="T23" fmla="*/ 250 h 440"/>
                <a:gd name="T24" fmla="*/ 401 w 401"/>
                <a:gd name="T25" fmla="*/ 201 h 440"/>
                <a:gd name="T26" fmla="*/ 200 w 401"/>
                <a:gd name="T27" fmla="*/ 0 h 440"/>
                <a:gd name="T28" fmla="*/ 0 w 401"/>
                <a:gd name="T29" fmla="*/ 201 h 440"/>
                <a:gd name="T30" fmla="*/ 0 w 401"/>
                <a:gd name="T31" fmla="*/ 211 h 440"/>
                <a:gd name="T32" fmla="*/ 0 w 401"/>
                <a:gd name="T33" fmla="*/ 220 h 440"/>
                <a:gd name="T34" fmla="*/ 84 w 401"/>
                <a:gd name="T35" fmla="*/ 375 h 440"/>
                <a:gd name="T36" fmla="*/ 113 w 401"/>
                <a:gd name="T37" fmla="*/ 440 h 440"/>
                <a:gd name="T38" fmla="*/ 113 w 401"/>
                <a:gd name="T39" fmla="*/ 440 h 440"/>
                <a:gd name="T40" fmla="*/ 131 w 401"/>
                <a:gd name="T41" fmla="*/ 440 h 440"/>
                <a:gd name="T42" fmla="*/ 131 w 401"/>
                <a:gd name="T43" fmla="*/ 283 h 440"/>
                <a:gd name="T44" fmla="*/ 181 w 401"/>
                <a:gd name="T45" fmla="*/ 234 h 440"/>
                <a:gd name="T46" fmla="*/ 202 w 401"/>
                <a:gd name="T47" fmla="*/ 239 h 440"/>
                <a:gd name="T48" fmla="*/ 227 w 401"/>
                <a:gd name="T49" fmla="*/ 233 h 440"/>
                <a:gd name="T50" fmla="*/ 271 w 401"/>
                <a:gd name="T51" fmla="*/ 280 h 440"/>
                <a:gd name="T52" fmla="*/ 271 w 401"/>
                <a:gd name="T53" fmla="*/ 440 h 440"/>
                <a:gd name="T54" fmla="*/ 288 w 401"/>
                <a:gd name="T55" fmla="*/ 440 h 440"/>
                <a:gd name="T56" fmla="*/ 288 w 401"/>
                <a:gd name="T57" fmla="*/ 440 h 440"/>
                <a:gd name="T58" fmla="*/ 317 w 401"/>
                <a:gd name="T59" fmla="*/ 375 h 440"/>
                <a:gd name="T60" fmla="*/ 401 w 401"/>
                <a:gd name="T61" fmla="*/ 220 h 440"/>
                <a:gd name="T62" fmla="*/ 401 w 401"/>
                <a:gd name="T63" fmla="*/ 211 h 440"/>
                <a:gd name="T64" fmla="*/ 401 w 401"/>
                <a:gd name="T65" fmla="*/ 201 h 440"/>
                <a:gd name="T66" fmla="*/ 208 w 401"/>
                <a:gd name="T67" fmla="*/ 283 h 440"/>
                <a:gd name="T68" fmla="*/ 201 w 401"/>
                <a:gd name="T69" fmla="*/ 260 h 440"/>
                <a:gd name="T70" fmla="*/ 192 w 401"/>
                <a:gd name="T71" fmla="*/ 283 h 440"/>
                <a:gd name="T72" fmla="*/ 200 w 401"/>
                <a:gd name="T73" fmla="*/ 313 h 440"/>
                <a:gd name="T74" fmla="*/ 208 w 401"/>
                <a:gd name="T75" fmla="*/ 283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01" h="440">
                  <a:moveTo>
                    <a:pt x="227" y="250"/>
                  </a:moveTo>
                  <a:cubicBezTo>
                    <a:pt x="223" y="250"/>
                    <a:pt x="219" y="250"/>
                    <a:pt x="215" y="251"/>
                  </a:cubicBezTo>
                  <a:cubicBezTo>
                    <a:pt x="221" y="260"/>
                    <a:pt x="224" y="270"/>
                    <a:pt x="224" y="283"/>
                  </a:cubicBezTo>
                  <a:cubicBezTo>
                    <a:pt x="224" y="317"/>
                    <a:pt x="211" y="329"/>
                    <a:pt x="200" y="329"/>
                  </a:cubicBezTo>
                  <a:cubicBezTo>
                    <a:pt x="188" y="329"/>
                    <a:pt x="175" y="315"/>
                    <a:pt x="175" y="283"/>
                  </a:cubicBezTo>
                  <a:cubicBezTo>
                    <a:pt x="175" y="270"/>
                    <a:pt x="180" y="259"/>
                    <a:pt x="187" y="251"/>
                  </a:cubicBezTo>
                  <a:cubicBezTo>
                    <a:pt x="185" y="250"/>
                    <a:pt x="183" y="250"/>
                    <a:pt x="181" y="250"/>
                  </a:cubicBezTo>
                  <a:cubicBezTo>
                    <a:pt x="165" y="250"/>
                    <a:pt x="148" y="262"/>
                    <a:pt x="148" y="283"/>
                  </a:cubicBezTo>
                  <a:cubicBezTo>
                    <a:pt x="148" y="440"/>
                    <a:pt x="148" y="440"/>
                    <a:pt x="148" y="440"/>
                  </a:cubicBezTo>
                  <a:cubicBezTo>
                    <a:pt x="254" y="440"/>
                    <a:pt x="254" y="440"/>
                    <a:pt x="254" y="440"/>
                  </a:cubicBezTo>
                  <a:cubicBezTo>
                    <a:pt x="254" y="280"/>
                    <a:pt x="254" y="280"/>
                    <a:pt x="254" y="280"/>
                  </a:cubicBezTo>
                  <a:cubicBezTo>
                    <a:pt x="254" y="252"/>
                    <a:pt x="233" y="250"/>
                    <a:pt x="227" y="250"/>
                  </a:cubicBezTo>
                  <a:close/>
                  <a:moveTo>
                    <a:pt x="401" y="201"/>
                  </a:moveTo>
                  <a:cubicBezTo>
                    <a:pt x="401" y="90"/>
                    <a:pt x="311" y="0"/>
                    <a:pt x="200" y="0"/>
                  </a:cubicBezTo>
                  <a:cubicBezTo>
                    <a:pt x="89" y="0"/>
                    <a:pt x="0" y="90"/>
                    <a:pt x="0" y="201"/>
                  </a:cubicBezTo>
                  <a:cubicBezTo>
                    <a:pt x="0" y="204"/>
                    <a:pt x="0" y="208"/>
                    <a:pt x="0" y="211"/>
                  </a:cubicBezTo>
                  <a:cubicBezTo>
                    <a:pt x="0" y="214"/>
                    <a:pt x="0" y="217"/>
                    <a:pt x="0" y="220"/>
                  </a:cubicBezTo>
                  <a:cubicBezTo>
                    <a:pt x="0" y="300"/>
                    <a:pt x="84" y="375"/>
                    <a:pt x="84" y="375"/>
                  </a:cubicBezTo>
                  <a:cubicBezTo>
                    <a:pt x="100" y="390"/>
                    <a:pt x="113" y="419"/>
                    <a:pt x="113" y="440"/>
                  </a:cubicBezTo>
                  <a:cubicBezTo>
                    <a:pt x="113" y="440"/>
                    <a:pt x="113" y="440"/>
                    <a:pt x="113" y="440"/>
                  </a:cubicBezTo>
                  <a:cubicBezTo>
                    <a:pt x="131" y="440"/>
                    <a:pt x="131" y="440"/>
                    <a:pt x="131" y="440"/>
                  </a:cubicBezTo>
                  <a:cubicBezTo>
                    <a:pt x="131" y="283"/>
                    <a:pt x="131" y="283"/>
                    <a:pt x="131" y="283"/>
                  </a:cubicBezTo>
                  <a:cubicBezTo>
                    <a:pt x="131" y="252"/>
                    <a:pt x="156" y="234"/>
                    <a:pt x="181" y="234"/>
                  </a:cubicBezTo>
                  <a:cubicBezTo>
                    <a:pt x="189" y="234"/>
                    <a:pt x="196" y="236"/>
                    <a:pt x="202" y="239"/>
                  </a:cubicBezTo>
                  <a:cubicBezTo>
                    <a:pt x="210" y="235"/>
                    <a:pt x="218" y="233"/>
                    <a:pt x="227" y="233"/>
                  </a:cubicBezTo>
                  <a:cubicBezTo>
                    <a:pt x="249" y="233"/>
                    <a:pt x="271" y="248"/>
                    <a:pt x="271" y="280"/>
                  </a:cubicBezTo>
                  <a:cubicBezTo>
                    <a:pt x="271" y="440"/>
                    <a:pt x="271" y="440"/>
                    <a:pt x="271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40"/>
                    <a:pt x="288" y="440"/>
                    <a:pt x="288" y="440"/>
                  </a:cubicBezTo>
                  <a:cubicBezTo>
                    <a:pt x="288" y="419"/>
                    <a:pt x="301" y="390"/>
                    <a:pt x="317" y="375"/>
                  </a:cubicBezTo>
                  <a:cubicBezTo>
                    <a:pt x="317" y="375"/>
                    <a:pt x="401" y="300"/>
                    <a:pt x="401" y="220"/>
                  </a:cubicBezTo>
                  <a:cubicBezTo>
                    <a:pt x="401" y="217"/>
                    <a:pt x="401" y="214"/>
                    <a:pt x="401" y="211"/>
                  </a:cubicBezTo>
                  <a:cubicBezTo>
                    <a:pt x="401" y="208"/>
                    <a:pt x="401" y="204"/>
                    <a:pt x="401" y="201"/>
                  </a:cubicBezTo>
                  <a:close/>
                  <a:moveTo>
                    <a:pt x="208" y="283"/>
                  </a:moveTo>
                  <a:cubicBezTo>
                    <a:pt x="208" y="272"/>
                    <a:pt x="205" y="265"/>
                    <a:pt x="201" y="260"/>
                  </a:cubicBezTo>
                  <a:cubicBezTo>
                    <a:pt x="195" y="265"/>
                    <a:pt x="192" y="273"/>
                    <a:pt x="192" y="283"/>
                  </a:cubicBezTo>
                  <a:cubicBezTo>
                    <a:pt x="192" y="304"/>
                    <a:pt x="198" y="312"/>
                    <a:pt x="200" y="313"/>
                  </a:cubicBezTo>
                  <a:cubicBezTo>
                    <a:pt x="201" y="312"/>
                    <a:pt x="208" y="306"/>
                    <a:pt x="208" y="28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6" name="Freeform 249"/>
            <p:cNvSpPr/>
            <p:nvPr/>
          </p:nvSpPr>
          <p:spPr bwMode="auto">
            <a:xfrm>
              <a:off x="3917950" y="5843588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7" name="Freeform 250"/>
            <p:cNvSpPr/>
            <p:nvPr/>
          </p:nvSpPr>
          <p:spPr bwMode="auto">
            <a:xfrm>
              <a:off x="3917950" y="5880100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9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5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9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8" name="Freeform 251"/>
            <p:cNvSpPr/>
            <p:nvPr/>
          </p:nvSpPr>
          <p:spPr bwMode="auto">
            <a:xfrm>
              <a:off x="3917950" y="5916613"/>
              <a:ext cx="119063" cy="25400"/>
            </a:xfrm>
            <a:custGeom>
              <a:avLst/>
              <a:gdLst>
                <a:gd name="T0" fmla="*/ 145 w 154"/>
                <a:gd name="T1" fmla="*/ 33 h 33"/>
                <a:gd name="T2" fmla="*/ 154 w 154"/>
                <a:gd name="T3" fmla="*/ 23 h 33"/>
                <a:gd name="T4" fmla="*/ 154 w 154"/>
                <a:gd name="T5" fmla="*/ 10 h 33"/>
                <a:gd name="T6" fmla="*/ 145 w 154"/>
                <a:gd name="T7" fmla="*/ 0 h 33"/>
                <a:gd name="T8" fmla="*/ 9 w 154"/>
                <a:gd name="T9" fmla="*/ 0 h 33"/>
                <a:gd name="T10" fmla="*/ 0 w 154"/>
                <a:gd name="T11" fmla="*/ 10 h 33"/>
                <a:gd name="T12" fmla="*/ 0 w 154"/>
                <a:gd name="T13" fmla="*/ 23 h 33"/>
                <a:gd name="T14" fmla="*/ 9 w 154"/>
                <a:gd name="T15" fmla="*/ 33 h 33"/>
                <a:gd name="T16" fmla="*/ 145 w 154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4" h="33">
                  <a:moveTo>
                    <a:pt x="145" y="33"/>
                  </a:moveTo>
                  <a:cubicBezTo>
                    <a:pt x="150" y="33"/>
                    <a:pt x="154" y="28"/>
                    <a:pt x="154" y="23"/>
                  </a:cubicBezTo>
                  <a:cubicBezTo>
                    <a:pt x="154" y="10"/>
                    <a:pt x="154" y="10"/>
                    <a:pt x="154" y="10"/>
                  </a:cubicBezTo>
                  <a:cubicBezTo>
                    <a:pt x="154" y="4"/>
                    <a:pt x="150" y="0"/>
                    <a:pt x="14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8"/>
                    <a:pt x="4" y="33"/>
                    <a:pt x="9" y="33"/>
                  </a:cubicBezTo>
                  <a:lnTo>
                    <a:pt x="145" y="3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  <p:sp>
          <p:nvSpPr>
            <p:cNvPr id="89" name="Freeform 252"/>
            <p:cNvSpPr/>
            <p:nvPr/>
          </p:nvSpPr>
          <p:spPr bwMode="auto">
            <a:xfrm>
              <a:off x="3943350" y="5953125"/>
              <a:ext cx="68263" cy="22225"/>
            </a:xfrm>
            <a:custGeom>
              <a:avLst/>
              <a:gdLst>
                <a:gd name="T0" fmla="*/ 0 w 90"/>
                <a:gd name="T1" fmla="*/ 0 h 29"/>
                <a:gd name="T2" fmla="*/ 45 w 90"/>
                <a:gd name="T3" fmla="*/ 29 h 29"/>
                <a:gd name="T4" fmla="*/ 90 w 90"/>
                <a:gd name="T5" fmla="*/ 0 h 29"/>
                <a:gd name="T6" fmla="*/ 0 w 90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29">
                  <a:moveTo>
                    <a:pt x="0" y="0"/>
                  </a:moveTo>
                  <a:cubicBezTo>
                    <a:pt x="9" y="17"/>
                    <a:pt x="26" y="29"/>
                    <a:pt x="45" y="29"/>
                  </a:cubicBezTo>
                  <a:cubicBezTo>
                    <a:pt x="65" y="29"/>
                    <a:pt x="82" y="17"/>
                    <a:pt x="9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defTabSz="914400">
                <a:defRPr/>
              </a:pPr>
              <a:endParaRPr lang="en-AU" sz="1800" kern="0">
                <a:solidFill>
                  <a:srgbClr val="000000"/>
                </a:solidFill>
                <a:latin typeface="微软雅黑" panose="020B0503020204020204" pitchFamily="34" charset="-122"/>
                <a:ea typeface="Microsoft YaHei UI" panose="020B0503020204020204" charset="-122"/>
              </a:endParaRPr>
            </a:p>
          </p:txBody>
        </p:sp>
      </p:grpSp>
      <p:pic>
        <p:nvPicPr>
          <p:cNvPr id="51" name="Picture 2">
            <a:extLst>
              <a:ext uri="{FF2B5EF4-FFF2-40B4-BE49-F238E27FC236}">
                <a16:creationId xmlns:a16="http://schemas.microsoft.com/office/drawing/2014/main" id="{2B8700D9-6E80-412E-B49B-06851B9A5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7346004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小组分工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08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90" name="Picture 2">
            <a:extLst>
              <a:ext uri="{FF2B5EF4-FFF2-40B4-BE49-F238E27FC236}">
                <a16:creationId xmlns:a16="http://schemas.microsoft.com/office/drawing/2014/main" id="{A4C35120-36BD-42CF-A21A-159B2431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B248AB-EE5B-4B31-8A76-C6E43353B4E4}"/>
              </a:ext>
            </a:extLst>
          </p:cNvPr>
          <p:cNvSpPr txBox="1"/>
          <p:nvPr/>
        </p:nvSpPr>
        <p:spPr>
          <a:xfrm>
            <a:off x="1437212" y="1921669"/>
            <a:ext cx="671512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戴恺铖：愿景与范围，</a:t>
            </a:r>
            <a:r>
              <a:rPr lang="en-US" altLang="zh-CN" dirty="0" err="1"/>
              <a:t>srs</a:t>
            </a:r>
            <a:r>
              <a:rPr lang="zh-CN" altLang="en-US" dirty="0"/>
              <a:t>框架、整合，数据字典，用例整理，部分界面原型           </a:t>
            </a:r>
            <a:r>
              <a:rPr lang="en-US" altLang="zh-CN" dirty="0"/>
              <a:t>8.8</a:t>
            </a:r>
          </a:p>
          <a:p>
            <a:r>
              <a:rPr lang="zh-CN" altLang="en-US" dirty="0"/>
              <a:t>陈豪明：测试用例，部分用例，部分界面原型，用户群分类，配置管理                     </a:t>
            </a:r>
            <a:r>
              <a:rPr lang="en-US" altLang="zh-CN" dirty="0"/>
              <a:t>9.0</a:t>
            </a:r>
          </a:p>
          <a:p>
            <a:r>
              <a:rPr lang="zh-CN" altLang="en-US" dirty="0"/>
              <a:t>朱赛奎：部分界面原型，部分用例，用例优先级                                                                  </a:t>
            </a:r>
            <a:r>
              <a:rPr lang="en-US" altLang="zh-CN" dirty="0"/>
              <a:t>8.5</a:t>
            </a:r>
          </a:p>
          <a:p>
            <a:r>
              <a:rPr lang="zh-CN" altLang="en-US" dirty="0"/>
              <a:t>陈潮鸣：界面原型母版，界面原型整合、修改，用户手册                                                </a:t>
            </a:r>
            <a:r>
              <a:rPr lang="en-US" altLang="zh-CN" dirty="0"/>
              <a:t>8.7</a:t>
            </a:r>
          </a:p>
          <a:p>
            <a:r>
              <a:rPr lang="zh-CN" altLang="en-US" dirty="0"/>
              <a:t>周骏迪：部分界面原型，部分用例，对话框图                                                                       </a:t>
            </a:r>
            <a:r>
              <a:rPr lang="en-US" altLang="zh-CN" dirty="0"/>
              <a:t>8.6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21588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6"/>
          <p:cNvSpPr txBox="1">
            <a:spLocks noChangeArrowheads="1"/>
          </p:cNvSpPr>
          <p:nvPr/>
        </p:nvSpPr>
        <p:spPr bwMode="auto">
          <a:xfrm>
            <a:off x="1925434" y="1471624"/>
            <a:ext cx="55292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dirty="0">
                <a:solidFill>
                  <a:schemeClr val="accent1"/>
                </a:solidFill>
                <a:latin typeface="+mn-lt"/>
                <a:ea typeface="方正兰亭黑_GBK"/>
              </a:rPr>
              <a:t>THANK YOU FOR WATCHING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4283772" y="545678"/>
            <a:ext cx="45322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4312403" y="4794930"/>
            <a:ext cx="519193" cy="94600"/>
            <a:chOff x="3510366" y="-2733"/>
            <a:chExt cx="1300959" cy="237042"/>
          </a:xfrm>
        </p:grpSpPr>
        <p:sp>
          <p:nvSpPr>
            <p:cNvPr id="46" name="椭圆 45"/>
            <p:cNvSpPr/>
            <p:nvPr userDrawn="1"/>
          </p:nvSpPr>
          <p:spPr>
            <a:xfrm>
              <a:off x="3510366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 userDrawn="1"/>
          </p:nvSpPr>
          <p:spPr>
            <a:xfrm>
              <a:off x="3865005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 userDrawn="1"/>
          </p:nvSpPr>
          <p:spPr>
            <a:xfrm>
              <a:off x="4219644" y="-2733"/>
              <a:ext cx="237042" cy="23704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 userDrawn="1"/>
          </p:nvSpPr>
          <p:spPr>
            <a:xfrm>
              <a:off x="4574283" y="-2733"/>
              <a:ext cx="237042" cy="23704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" name="Picture 2">
            <a:extLst>
              <a:ext uri="{FF2B5EF4-FFF2-40B4-BE49-F238E27FC236}">
                <a16:creationId xmlns:a16="http://schemas.microsoft.com/office/drawing/2014/main" id="{887EFC81-8D62-456A-B93C-6AAC0680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3113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27111" y="18492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47845" y="774156"/>
            <a:ext cx="13372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01.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愿景与范围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5" y="1811402"/>
            <a:ext cx="25939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02.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各类用户代表确认以及访谈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24144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03.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用例文档以及优先级排序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04.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测试用例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28021F-F2EB-4AB7-91C7-BCA4CA7B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582275" y="2131132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chemeClr val="accent1"/>
                </a:solidFill>
                <a:latin typeface="方正兰亭黑_GBK"/>
                <a:ea typeface="方正兰亭黑_GBK"/>
              </a:rPr>
              <a:t>目录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695097" y="2636516"/>
            <a:ext cx="35401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5227112" y="789284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215839" y="179559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459116" y="751397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05.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用户手册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447844" y="1751574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06.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数据字典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5227111" y="285658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5447845" y="2830655"/>
            <a:ext cx="16962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07.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需求规格说明书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5227111" y="3834949"/>
            <a:ext cx="232005" cy="232005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rgbClr val="27506E"/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139700" dist="1016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5447845" y="3809015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  <a:latin typeface="+mj-ea"/>
                <a:ea typeface="+mj-ea"/>
              </a:rPr>
              <a:t>08.</a:t>
            </a:r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小组分工</a:t>
            </a:r>
            <a:endParaRPr lang="zh-CN" altLang="en-US" sz="18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6028021F-F2EB-4AB7-91C7-BCA4CA7B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34989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愿景与范围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4D46B-2B82-4387-9C61-D83A034A637D}"/>
              </a:ext>
            </a:extLst>
          </p:cNvPr>
          <p:cNvSpPr txBox="1"/>
          <p:nvPr/>
        </p:nvSpPr>
        <p:spPr>
          <a:xfrm>
            <a:off x="988851" y="554415"/>
            <a:ext cx="4911888" cy="307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1200" dirty="0"/>
              <a:t>对想要能够获得最多的资料，及时的了解需求工程的最新动态的学生，以及想要和学生的有效地沟通的老师来说，“软件工程系列课程教学辅助网站”可以为软件工程课程的师生提供了一个交流的平台，授课老师发布信息的平台，同时也是教学资源的有效载体。具有信息发布实时，课程介绍全面，可追踪教学历程，促进学生积极性等特点。“软件工程系列课程教学辅助网站” 服务教师、学生及游客，让课后就分开的师生可以更大程度上融入学习教学中。教师通过追踪历史，可以对学生做出更加科学的指导，又可以不断改进自己的教学方案；学生可以通过小组之间，师生之间交流，同学之间的交流加深学生对软工系列课程的兴趣，培养学生在计算机行业中的长线发展；游客通过浏览帖子，联系老师也或多或少能了解到软工系列课程的一个走向。“软件工程系列课程教学辅助网站”还将不断的记录软件工程系列课程逐步走向成熟的过程。虽然如今有很多教学网站，但是专门针对软件工程系列课程和几位专门的教师；又为学生师生之间提供交流平台的网站为数不多。这个网站作为一个开课的辅助工具，将有利于教师的教学和学生的学习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0038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上下文图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836E5B7-A831-4ED6-8825-BC960F74F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68" y="1057265"/>
            <a:ext cx="6126617" cy="389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1879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7" b="7817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愿景与范围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738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>
                <a:solidFill>
                  <a:schemeClr val="bg1"/>
                </a:solidFill>
                <a:latin typeface="方正兰亭黑_GBK"/>
                <a:ea typeface="方正兰亭黑_GBK"/>
              </a:rPr>
              <a:t>01</a:t>
            </a:r>
            <a:endParaRPr lang="zh-CN" altLang="en-US" sz="120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DA116BF-4F41-4C1A-9F3C-6DA8BB901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A4D46B-2B82-4387-9C61-D83A034A637D}"/>
              </a:ext>
            </a:extLst>
          </p:cNvPr>
          <p:cNvSpPr txBox="1"/>
          <p:nvPr/>
        </p:nvSpPr>
        <p:spPr>
          <a:xfrm>
            <a:off x="729509" y="824518"/>
            <a:ext cx="4911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FE-1</a:t>
            </a:r>
            <a:r>
              <a:rPr lang="zh-CN" altLang="zh-CN" dirty="0"/>
              <a:t>：网站允许游客访问首页，向游客提供注册功能，并允许注册用户登陆。</a:t>
            </a:r>
          </a:p>
          <a:p>
            <a:r>
              <a:rPr lang="en-US" altLang="zh-CN" dirty="0"/>
              <a:t>FE-2</a:t>
            </a:r>
            <a:r>
              <a:rPr lang="zh-CN" altLang="zh-CN" dirty="0"/>
              <a:t>：注册用户必须进行有效的身份认证。</a:t>
            </a:r>
          </a:p>
          <a:p>
            <a:r>
              <a:rPr lang="en-US" altLang="zh-CN" dirty="0"/>
              <a:t>FE-3</a:t>
            </a:r>
            <a:r>
              <a:rPr lang="zh-CN" altLang="zh-CN" dirty="0"/>
              <a:t>：网站允许注册用户通过忘记密码功能重置密码。</a:t>
            </a:r>
          </a:p>
          <a:p>
            <a:r>
              <a:rPr lang="en-US" altLang="zh-CN" dirty="0"/>
              <a:t>FE-4</a:t>
            </a:r>
            <a:r>
              <a:rPr lang="zh-CN" altLang="zh-CN" dirty="0"/>
              <a:t>：网站针对每一门课提供课程介绍、教师介绍版块。</a:t>
            </a:r>
          </a:p>
          <a:p>
            <a:r>
              <a:rPr lang="en-US" altLang="zh-CN" dirty="0"/>
              <a:t>FE-5</a:t>
            </a:r>
            <a:r>
              <a:rPr lang="zh-CN" altLang="zh-CN" dirty="0"/>
              <a:t>：网站提供注册用户与教师之间回帖形式的交流以及1对1在线答疑功能。</a:t>
            </a:r>
          </a:p>
          <a:p>
            <a:r>
              <a:rPr lang="en-US" altLang="zh-CN" dirty="0"/>
              <a:t>FE-6</a:t>
            </a:r>
            <a:r>
              <a:rPr lang="zh-CN" altLang="zh-CN" dirty="0"/>
              <a:t>：网站提供课程通知版块，允许教师、管理员发布通知，注册用户查看相应通知。</a:t>
            </a:r>
          </a:p>
          <a:p>
            <a:r>
              <a:rPr lang="en-US" altLang="zh-CN" dirty="0"/>
              <a:t>FE-7</a:t>
            </a:r>
            <a:r>
              <a:rPr lang="zh-CN" altLang="zh-CN" dirty="0"/>
              <a:t>：网站提供课程资料版块，允许注册用户下载相应资料。</a:t>
            </a:r>
          </a:p>
          <a:p>
            <a:r>
              <a:rPr lang="en-US" altLang="zh-CN" dirty="0"/>
              <a:t>FE-8</a:t>
            </a:r>
            <a:r>
              <a:rPr lang="zh-CN" altLang="zh-CN" dirty="0"/>
              <a:t>：网站提供站内搜索、课程搜索功能。</a:t>
            </a:r>
          </a:p>
          <a:p>
            <a:r>
              <a:rPr lang="en-US" altLang="zh-CN" dirty="0"/>
              <a:t>FE-9</a:t>
            </a:r>
            <a:r>
              <a:rPr lang="zh-CN" altLang="zh-CN" dirty="0"/>
              <a:t>：网站提供注册用户个人信息版块，允许注册用户上传头像、查看个人通知、修改密码</a:t>
            </a:r>
          </a:p>
          <a:p>
            <a:r>
              <a:rPr lang="en-US" altLang="zh-CN" dirty="0"/>
              <a:t>FE-10</a:t>
            </a:r>
            <a:r>
              <a:rPr lang="zh-CN" altLang="zh-CN" dirty="0"/>
              <a:t>：网站提供注册用户关注课程或者老师的功能。</a:t>
            </a:r>
          </a:p>
          <a:p>
            <a:r>
              <a:rPr lang="en-US" altLang="zh-CN" dirty="0"/>
              <a:t>FE-11</a:t>
            </a:r>
            <a:r>
              <a:rPr lang="zh-CN" altLang="zh-CN" dirty="0"/>
              <a:t>：网站提供管理员进行论坛内容的排版和删改。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8910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D72C618-1435-4EF2-A647-9B22D863E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70751"/>
            <a:ext cx="9144000" cy="15258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1B4161-AEFA-48DA-AF07-BC938224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91432"/>
            <a:ext cx="9144000" cy="50738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AC80DAF-B102-4251-8222-57725D314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914" y="908455"/>
            <a:ext cx="6187976" cy="10973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76E9F8-483A-4A0B-A0FC-33D2A1659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914" y="2392066"/>
            <a:ext cx="5928874" cy="9221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FAFD325C-F961-4804-AB56-79E71A315F80}"/>
              </a:ext>
            </a:extLst>
          </p:cNvPr>
          <p:cNvSpPr txBox="1"/>
          <p:nvPr/>
        </p:nvSpPr>
        <p:spPr>
          <a:xfrm>
            <a:off x="3906103" y="3807618"/>
            <a:ext cx="13317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详见具体文档</a:t>
            </a:r>
          </a:p>
        </p:txBody>
      </p:sp>
    </p:spTree>
    <p:extLst>
      <p:ext uri="{BB962C8B-B14F-4D97-AF65-F5344CB8AC3E}">
        <p14:creationId xmlns:p14="http://schemas.microsoft.com/office/powerpoint/2010/main" val="41687285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934511" y="183664"/>
            <a:ext cx="26468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dirty="0">
                <a:solidFill>
                  <a:schemeClr val="accent1"/>
                </a:solidFill>
                <a:latin typeface="方正兰亭黑_GBK"/>
                <a:ea typeface="方正兰亭黑_GBK"/>
              </a:rPr>
              <a:t>各类用户代表确认以及访谈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1032788" y="522218"/>
            <a:ext cx="31012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37511" y="183664"/>
            <a:ext cx="528375" cy="484787"/>
            <a:chOff x="1417110" y="1933669"/>
            <a:chExt cx="1827515" cy="1676757"/>
          </a:xfrm>
        </p:grpSpPr>
        <p:sp>
          <p:nvSpPr>
            <p:cNvPr id="14" name="椭圆 13"/>
            <p:cNvSpPr/>
            <p:nvPr/>
          </p:nvSpPr>
          <p:spPr>
            <a:xfrm>
              <a:off x="1491775" y="1933669"/>
              <a:ext cx="1676757" cy="1676757"/>
            </a:xfrm>
            <a:prstGeom prst="ellips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686851" y="2118291"/>
              <a:ext cx="1307513" cy="1307513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772931" y="1944597"/>
              <a:ext cx="390517" cy="390517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417110" y="2261397"/>
              <a:ext cx="286781" cy="28678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686851" y="3308201"/>
              <a:ext cx="220530" cy="22053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3016329" y="2979248"/>
              <a:ext cx="228296" cy="228296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rgbClr val="27506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139700" dist="1016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文本框 5"/>
          <p:cNvSpPr txBox="1">
            <a:spLocks noChangeArrowheads="1"/>
          </p:cNvSpPr>
          <p:nvPr/>
        </p:nvSpPr>
        <p:spPr bwMode="auto">
          <a:xfrm>
            <a:off x="420024" y="278417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02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2F172606-5ED0-4BC0-A019-DD139904D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866" y="115757"/>
            <a:ext cx="504825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1E18E8-E661-4AD1-A45B-774298E8D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12" y="612951"/>
            <a:ext cx="5965031" cy="44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955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简约质感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506E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954F72"/>
      </a:folHlink>
    </a:clrScheme>
    <a:fontScheme name="常用3">
      <a:majorFont>
        <a:latin typeface="Arial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蓝色沉稳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E79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Calibri"/>
        <a:ea typeface="微软雅黑"/>
        <a:cs typeface=""/>
      </a:majorFont>
      <a:minorFont>
        <a:latin typeface="Calibri Ligh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332</TotalTime>
  <Words>737</Words>
  <Application>Microsoft Office PowerPoint</Application>
  <PresentationFormat>全屏显示(16:9)</PresentationFormat>
  <Paragraphs>99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Microsoft YaHei UI</vt:lpstr>
      <vt:lpstr>方正兰亭黑_GBK</vt:lpstr>
      <vt:lpstr>宋体</vt:lpstr>
      <vt:lpstr>微软雅黑</vt:lpstr>
      <vt:lpstr>微软雅黑 Light</vt:lpstr>
      <vt:lpstr>Arial</vt:lpstr>
      <vt:lpstr>Calibri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戴恺铖</cp:lastModifiedBy>
  <cp:revision>1242</cp:revision>
  <dcterms:created xsi:type="dcterms:W3CDTF">2016-04-24T15:52:00Z</dcterms:created>
  <dcterms:modified xsi:type="dcterms:W3CDTF">2017-12-21T06:27:45Z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