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73" r:id="rId3"/>
    <p:sldId id="280" r:id="rId4"/>
    <p:sldId id="324" r:id="rId5"/>
    <p:sldId id="330" r:id="rId6"/>
    <p:sldId id="325" r:id="rId7"/>
    <p:sldId id="333" r:id="rId8"/>
    <p:sldId id="331" r:id="rId9"/>
    <p:sldId id="326" r:id="rId10"/>
    <p:sldId id="327" r:id="rId11"/>
    <p:sldId id="328" r:id="rId12"/>
    <p:sldId id="329" r:id="rId13"/>
    <p:sldId id="334" r:id="rId14"/>
    <p:sldId id="281" r:id="rId15"/>
    <p:sldId id="335" r:id="rId16"/>
    <p:sldId id="337" r:id="rId17"/>
    <p:sldId id="338" r:id="rId18"/>
    <p:sldId id="343" r:id="rId19"/>
    <p:sldId id="344" r:id="rId20"/>
    <p:sldId id="345" r:id="rId21"/>
    <p:sldId id="346" r:id="rId22"/>
    <p:sldId id="282" r:id="rId23"/>
    <p:sldId id="347" r:id="rId24"/>
    <p:sldId id="339" r:id="rId25"/>
    <p:sldId id="340" r:id="rId26"/>
    <p:sldId id="341" r:id="rId27"/>
    <p:sldId id="348" r:id="rId28"/>
    <p:sldId id="283" r:id="rId29"/>
    <p:sldId id="262" r:id="rId30"/>
    <p:sldId id="342"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C3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32" y="29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F431D-62C5-4F35-937F-A8184D94E0C3}" type="datetimeFigureOut">
              <a:rPr lang="zh-CN" altLang="en-US" smtClean="0"/>
              <a:t>2017/11/19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36E48-CE7A-4CF4-88B1-17B6AE792281}" type="slidenum">
              <a:rPr lang="zh-CN" altLang="en-US" smtClean="0"/>
              <a:t>‹#›</a:t>
            </a:fld>
            <a:endParaRPr lang="zh-CN" altLang="en-US"/>
          </a:p>
        </p:txBody>
      </p:sp>
    </p:spTree>
    <p:extLst>
      <p:ext uri="{BB962C8B-B14F-4D97-AF65-F5344CB8AC3E}">
        <p14:creationId xmlns:p14="http://schemas.microsoft.com/office/powerpoint/2010/main" val="250212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3</a:t>
            </a:fld>
            <a:endParaRPr lang="zh-CN" altLang="en-US"/>
          </a:p>
        </p:txBody>
      </p:sp>
    </p:spTree>
    <p:extLst>
      <p:ext uri="{BB962C8B-B14F-4D97-AF65-F5344CB8AC3E}">
        <p14:creationId xmlns:p14="http://schemas.microsoft.com/office/powerpoint/2010/main" val="2932276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14</a:t>
            </a:fld>
            <a:endParaRPr lang="zh-CN" altLang="en-US"/>
          </a:p>
        </p:txBody>
      </p:sp>
    </p:spTree>
    <p:extLst>
      <p:ext uri="{BB962C8B-B14F-4D97-AF65-F5344CB8AC3E}">
        <p14:creationId xmlns:p14="http://schemas.microsoft.com/office/powerpoint/2010/main" val="1595383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22</a:t>
            </a:fld>
            <a:endParaRPr lang="zh-CN" altLang="en-US"/>
          </a:p>
        </p:txBody>
      </p:sp>
    </p:spTree>
    <p:extLst>
      <p:ext uri="{BB962C8B-B14F-4D97-AF65-F5344CB8AC3E}">
        <p14:creationId xmlns:p14="http://schemas.microsoft.com/office/powerpoint/2010/main" val="3515970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28</a:t>
            </a:fld>
            <a:endParaRPr lang="zh-CN" altLang="en-US"/>
          </a:p>
        </p:txBody>
      </p:sp>
    </p:spTree>
    <p:extLst>
      <p:ext uri="{BB962C8B-B14F-4D97-AF65-F5344CB8AC3E}">
        <p14:creationId xmlns:p14="http://schemas.microsoft.com/office/powerpoint/2010/main" val="3693867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2017/11/19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2017/11/19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2017/11/19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2017/11/19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2017/11/19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5E127B0-1E9D-42D7-8002-D565E5E465A7}" type="datetimeFigureOut">
              <a:rPr lang="zh-CN" altLang="en-US" smtClean="0"/>
              <a:t>2017/11/19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5E127B0-1E9D-42D7-8002-D565E5E465A7}" type="datetimeFigureOut">
              <a:rPr lang="zh-CN" altLang="en-US" smtClean="0"/>
              <a:t>2017/11/19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5E127B0-1E9D-42D7-8002-D565E5E465A7}" type="datetimeFigureOut">
              <a:rPr lang="zh-CN" altLang="en-US" smtClean="0"/>
              <a:t>2017/11/19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E127B0-1E9D-42D7-8002-D565E5E465A7}" type="datetimeFigureOut">
              <a:rPr lang="zh-CN" altLang="en-US" smtClean="0"/>
              <a:t>2017/11/19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5E127B0-1E9D-42D7-8002-D565E5E465A7}" type="datetimeFigureOut">
              <a:rPr lang="zh-CN" altLang="en-US" smtClean="0"/>
              <a:t>2017/11/19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5E127B0-1E9D-42D7-8002-D565E5E465A7}" type="datetimeFigureOut">
              <a:rPr lang="zh-CN" altLang="en-US" smtClean="0"/>
              <a:t>2017/11/19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E127B0-1E9D-42D7-8002-D565E5E465A7}" type="datetimeFigureOut">
              <a:rPr lang="zh-CN" altLang="en-US" smtClean="0"/>
              <a:t>2017/11/19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3F81B1-D4C0-4CFE-8E4B-8D75BF4F38F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randomBar dir="ver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www.doc88.com/p-0327692032796.html" TargetMode="External"/><Relationship Id="rId7" Type="http://schemas.openxmlformats.org/officeDocument/2006/relationships/image" Target="../media/image1.png"/><Relationship Id="rId2" Type="http://schemas.openxmlformats.org/officeDocument/2006/relationships/hyperlink" Target="https://baike.baidu.com/item/axure%20rp/9653646?fr=aladdin&amp;fromid=5056136&amp;fromtitle=axure" TargetMode="Externa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hyperlink" Target="https://jingyan.baidu.com/article/7e440953157b372fc0e2efed.html" TargetMode="External"/><Relationship Id="rId4" Type="http://schemas.openxmlformats.org/officeDocument/2006/relationships/hyperlink" Target="https://www.zhihu.com/question/19592829"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6179598" y="262062"/>
            <a:ext cx="5664400" cy="6458854"/>
            <a:chOff x="4427538" y="954088"/>
            <a:chExt cx="3333750" cy="3729038"/>
          </a:xfrm>
        </p:grpSpPr>
        <p:sp>
          <p:nvSpPr>
            <p:cNvPr id="7"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0"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1"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2"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3"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4"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5"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6"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0"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1"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2"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3"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6"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7"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1"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2"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3"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4"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5"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7" name="文本框 86"/>
          <p:cNvSpPr txBox="1"/>
          <p:nvPr/>
        </p:nvSpPr>
        <p:spPr>
          <a:xfrm>
            <a:off x="644795" y="2428861"/>
            <a:ext cx="4998034" cy="1107996"/>
          </a:xfrm>
          <a:prstGeom prst="rect">
            <a:avLst/>
          </a:prstGeom>
          <a:noFill/>
        </p:spPr>
        <p:txBody>
          <a:bodyPr wrap="square" rtlCol="0">
            <a:spAutoFit/>
          </a:bodyPr>
          <a:lstStyle/>
          <a:p>
            <a:pPr algn="dist"/>
            <a:r>
              <a:rPr lang="zh-CN" altLang="en-US" sz="6600" b="1" dirty="0">
                <a:latin typeface="微软雅黑" panose="020B0503020204020204" pitchFamily="34" charset="-122"/>
                <a:ea typeface="微软雅黑" panose="020B0503020204020204" pitchFamily="34" charset="-122"/>
              </a:rPr>
              <a:t>界面原型</a:t>
            </a:r>
            <a:endParaRPr lang="en-US" altLang="zh-CN" sz="6600" b="1" dirty="0">
              <a:latin typeface="微软雅黑" panose="020B0503020204020204" pitchFamily="34" charset="-122"/>
              <a:ea typeface="微软雅黑" panose="020B0503020204020204" pitchFamily="34" charset="-122"/>
            </a:endParaRPr>
          </a:p>
        </p:txBody>
      </p:sp>
      <p:sp>
        <p:nvSpPr>
          <p:cNvPr id="93" name="Freeform 34"/>
          <p:cNvSpPr>
            <a:spLocks noEditPoints="1"/>
          </p:cNvSpPr>
          <p:nvPr/>
        </p:nvSpPr>
        <p:spPr bwMode="auto">
          <a:xfrm>
            <a:off x="5182714" y="3746023"/>
            <a:ext cx="695370" cy="330291"/>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4" name="任意多边形 93"/>
          <p:cNvSpPr/>
          <p:nvPr/>
        </p:nvSpPr>
        <p:spPr>
          <a:xfrm>
            <a:off x="496274" y="3644694"/>
            <a:ext cx="4403354" cy="288410"/>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 xmlns:a16="http://schemas.microsoft.com/office/drawing/2014/main" id="{4F9EF637-DEAB-4198-9B24-9BB63FA48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702" y="4406290"/>
            <a:ext cx="1964555" cy="2012140"/>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02900" y="409781"/>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r>
                <a:rPr lang="zh-CN" altLang="en-US" sz="2800" dirty="0" smtClean="0">
                  <a:solidFill>
                    <a:schemeClr val="bg1"/>
                  </a:solidFill>
                  <a:latin typeface="方正静蕾简体" panose="02000000000000000000" pitchFamily="2" charset="-122"/>
                  <a:ea typeface="方正静蕾简体" panose="02000000000000000000" pitchFamily="2" charset="-122"/>
                </a:rPr>
                <a:t>     低保真原型</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pic>
        <p:nvPicPr>
          <p:cNvPr id="55" name="图片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3954" y="1545643"/>
            <a:ext cx="3248147" cy="4752321"/>
          </a:xfrm>
          <a:prstGeom prst="rect">
            <a:avLst/>
          </a:prstGeom>
        </p:spPr>
      </p:pic>
      <p:sp>
        <p:nvSpPr>
          <p:cNvPr id="57" name="文本框 56"/>
          <p:cNvSpPr txBox="1"/>
          <p:nvPr/>
        </p:nvSpPr>
        <p:spPr>
          <a:xfrm>
            <a:off x="1006003" y="3173293"/>
            <a:ext cx="2523474" cy="1200329"/>
          </a:xfrm>
          <a:prstGeom prst="rect">
            <a:avLst/>
          </a:prstGeom>
          <a:noFill/>
        </p:spPr>
        <p:txBody>
          <a:bodyPr wrap="square" rtlCol="0">
            <a:spAutoFit/>
          </a:bodyPr>
          <a:lstStyle/>
          <a:p>
            <a:r>
              <a:rPr lang="zh-CN" altLang="en-US" dirty="0" smtClean="0"/>
              <a:t>低保真原型是根据需求过草图原型，利用相关设计攻击制作的简单软件原型。</a:t>
            </a:r>
            <a:endParaRPr lang="zh-CN" altLang="en-US" dirty="0"/>
          </a:p>
        </p:txBody>
      </p:sp>
      <p:sp>
        <p:nvSpPr>
          <p:cNvPr id="59" name="文本框 58"/>
          <p:cNvSpPr txBox="1"/>
          <p:nvPr/>
        </p:nvSpPr>
        <p:spPr>
          <a:xfrm>
            <a:off x="10440875" y="1337804"/>
            <a:ext cx="461665" cy="4511842"/>
          </a:xfrm>
          <a:prstGeom prst="rect">
            <a:avLst/>
          </a:prstGeom>
          <a:noFill/>
        </p:spPr>
        <p:txBody>
          <a:bodyPr vert="eaVert" wrap="square" rtlCol="0">
            <a:spAutoFit/>
          </a:bodyPr>
          <a:lstStyle/>
          <a:p>
            <a:r>
              <a:rPr lang="zh-CN" altLang="en-US" dirty="0" smtClean="0"/>
              <a:t>此低保真原型原型为我小组侧边导航栏</a:t>
            </a:r>
            <a:endParaRPr lang="zh-CN" altLang="en-US" dirty="0"/>
          </a:p>
        </p:txBody>
      </p:sp>
      <p:pic>
        <p:nvPicPr>
          <p:cNvPr id="60" name="图片 59"/>
          <p:cNvPicPr>
            <a:picLocks noChangeAspect="1"/>
          </p:cNvPicPr>
          <p:nvPr/>
        </p:nvPicPr>
        <p:blipFill>
          <a:blip r:embed="rId3"/>
          <a:stretch>
            <a:fillRect/>
          </a:stretch>
        </p:blipFill>
        <p:spPr>
          <a:xfrm>
            <a:off x="7753779" y="427058"/>
            <a:ext cx="2466667" cy="6333333"/>
          </a:xfrm>
          <a:prstGeom prst="rect">
            <a:avLst/>
          </a:prstGeom>
        </p:spPr>
      </p:pic>
      <p:grpSp>
        <p:nvGrpSpPr>
          <p:cNvPr id="61" name="组合 60"/>
          <p:cNvGrpSpPr/>
          <p:nvPr/>
        </p:nvGrpSpPr>
        <p:grpSpPr>
          <a:xfrm>
            <a:off x="1084780" y="6099091"/>
            <a:ext cx="5507298" cy="397746"/>
            <a:chOff x="2453503" y="5381090"/>
            <a:chExt cx="6965448" cy="503056"/>
          </a:xfrm>
        </p:grpSpPr>
        <p:sp>
          <p:nvSpPr>
            <p:cNvPr id="62"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63" name="任意多边形 62"/>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63"/>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5" name="图片 64">
            <a:extLst>
              <a:ext uri="{FF2B5EF4-FFF2-40B4-BE49-F238E27FC236}">
                <a16:creationId xmlns="" xmlns:a16="http://schemas.microsoft.com/office/drawing/2014/main" id="{A1700846-3D1A-432E-93C4-BB53377D26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extLst>
      <p:ext uri="{BB962C8B-B14F-4D97-AF65-F5344CB8AC3E}">
        <p14:creationId xmlns:p14="http://schemas.microsoft.com/office/powerpoint/2010/main" val="1070195215"/>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02900" y="409781"/>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r>
                <a:rPr lang="zh-CN" altLang="en-US" sz="2800" dirty="0" smtClean="0">
                  <a:solidFill>
                    <a:schemeClr val="bg1"/>
                  </a:solidFill>
                  <a:latin typeface="方正静蕾简体" panose="02000000000000000000" pitchFamily="2" charset="-122"/>
                  <a:ea typeface="方正静蕾简体" panose="02000000000000000000" pitchFamily="2" charset="-122"/>
                </a:rPr>
                <a:t>     高保真原型</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sp>
        <p:nvSpPr>
          <p:cNvPr id="57" name="文本框 56"/>
          <p:cNvSpPr txBox="1"/>
          <p:nvPr/>
        </p:nvSpPr>
        <p:spPr>
          <a:xfrm>
            <a:off x="860070" y="1934040"/>
            <a:ext cx="3473974" cy="2308324"/>
          </a:xfrm>
          <a:prstGeom prst="rect">
            <a:avLst/>
          </a:prstGeom>
          <a:noFill/>
        </p:spPr>
        <p:txBody>
          <a:bodyPr wrap="square" rtlCol="0">
            <a:spAutoFit/>
          </a:bodyPr>
          <a:lstStyle/>
          <a:p>
            <a:r>
              <a:rPr lang="zh-CN" altLang="en-US" dirty="0" smtClean="0"/>
              <a:t>高保真原型是用来展示产品效果</a:t>
            </a:r>
            <a:r>
              <a:rPr lang="en-US" altLang="zh-CN" dirty="0" smtClean="0"/>
              <a:t>Demo</a:t>
            </a:r>
            <a:r>
              <a:rPr lang="zh-CN" altLang="en-US" dirty="0" smtClean="0"/>
              <a:t>，在视觉上与真实产品一样，体验上也几乎接近真实产品。</a:t>
            </a:r>
            <a:endParaRPr lang="en-US" altLang="zh-CN" dirty="0" smtClean="0"/>
          </a:p>
          <a:p>
            <a:r>
              <a:rPr lang="zh-CN" altLang="en-US" dirty="0" smtClean="0"/>
              <a:t>高保真原型如果是</a:t>
            </a:r>
            <a:r>
              <a:rPr lang="en-US" altLang="zh-CN" dirty="0" err="1" smtClean="0"/>
              <a:t>Axure</a:t>
            </a:r>
            <a:r>
              <a:rPr lang="zh-CN" altLang="en-US" dirty="0" smtClean="0"/>
              <a:t>画的，直接生成</a:t>
            </a:r>
            <a:r>
              <a:rPr lang="en-US" altLang="zh-CN" dirty="0" smtClean="0"/>
              <a:t>html</a:t>
            </a:r>
            <a:r>
              <a:rPr lang="zh-CN" altLang="en-US" dirty="0" smtClean="0"/>
              <a:t>页面，链接、弹窗等等效果，基本可以达到与真实页面几乎一致的效果！</a:t>
            </a:r>
            <a:endParaRPr lang="en-US" altLang="zh-CN" dirty="0" smtClean="0"/>
          </a:p>
          <a:p>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669" y="2574756"/>
            <a:ext cx="3632091" cy="2724068"/>
          </a:xfrm>
          <a:prstGeom prst="rect">
            <a:avLst/>
          </a:prstGeom>
        </p:spPr>
      </p:pic>
      <p:pic>
        <p:nvPicPr>
          <p:cNvPr id="3" name="图片 2"/>
          <p:cNvPicPr>
            <a:picLocks noChangeAspect="1"/>
          </p:cNvPicPr>
          <p:nvPr/>
        </p:nvPicPr>
        <p:blipFill>
          <a:blip r:embed="rId3"/>
          <a:stretch>
            <a:fillRect/>
          </a:stretch>
        </p:blipFill>
        <p:spPr>
          <a:xfrm>
            <a:off x="8385140" y="584079"/>
            <a:ext cx="3089169" cy="5599118"/>
          </a:xfrm>
          <a:prstGeom prst="rect">
            <a:avLst/>
          </a:prstGeom>
        </p:spPr>
      </p:pic>
      <p:grpSp>
        <p:nvGrpSpPr>
          <p:cNvPr id="60" name="组合 59"/>
          <p:cNvGrpSpPr/>
          <p:nvPr/>
        </p:nvGrpSpPr>
        <p:grpSpPr>
          <a:xfrm>
            <a:off x="1099980" y="5775158"/>
            <a:ext cx="5507298" cy="397746"/>
            <a:chOff x="2453503" y="5381090"/>
            <a:chExt cx="6965448" cy="503056"/>
          </a:xfrm>
        </p:grpSpPr>
        <p:sp>
          <p:nvSpPr>
            <p:cNvPr id="61"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62" name="任意多边形 61"/>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62"/>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4" name="图片 63">
            <a:extLst>
              <a:ext uri="{FF2B5EF4-FFF2-40B4-BE49-F238E27FC236}">
                <a16:creationId xmlns="" xmlns:a16="http://schemas.microsoft.com/office/drawing/2014/main" id="{A1700846-3D1A-432E-93C4-BB53377D26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extLst>
      <p:ext uri="{BB962C8B-B14F-4D97-AF65-F5344CB8AC3E}">
        <p14:creationId xmlns:p14="http://schemas.microsoft.com/office/powerpoint/2010/main" val="510325435"/>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02899" y="409781"/>
            <a:ext cx="5697111" cy="1321547"/>
            <a:chOff x="3659868" y="841828"/>
            <a:chExt cx="4540704" cy="1321547"/>
          </a:xfrm>
        </p:grpSpPr>
        <p:sp>
          <p:nvSpPr>
            <p:cNvPr id="6" name="任意多边形 5"/>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3659868" y="841828"/>
              <a:ext cx="4540704" cy="1074057"/>
              <a:chOff x="4429125" y="2685143"/>
              <a:chExt cx="4118758" cy="1182009"/>
            </a:xfrm>
          </p:grpSpPr>
          <p:sp>
            <p:nvSpPr>
              <p:cNvPr id="9"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 name="文本框 7"/>
            <p:cNvSpPr txBox="1"/>
            <p:nvPr/>
          </p:nvSpPr>
          <p:spPr>
            <a:xfrm>
              <a:off x="4476059" y="1209268"/>
              <a:ext cx="2863122" cy="954107"/>
            </a:xfrm>
            <a:prstGeom prst="rect">
              <a:avLst/>
            </a:prstGeom>
            <a:noFill/>
          </p:spPr>
          <p:txBody>
            <a:bodyPr wrap="square" rtlCol="0">
              <a:spAutoFit/>
            </a:bodyPr>
            <a:lstStyle/>
            <a:p>
              <a:r>
                <a:rPr lang="zh-CN" altLang="en-US" sz="2800" dirty="0" smtClean="0">
                  <a:solidFill>
                    <a:schemeClr val="bg1"/>
                  </a:solidFill>
                  <a:latin typeface="方正静蕾简体" panose="02000000000000000000" pitchFamily="2" charset="-122"/>
                  <a:ea typeface="方正静蕾简体" panose="02000000000000000000" pitchFamily="2" charset="-122"/>
                </a:rPr>
                <a:t>     </a:t>
              </a:r>
              <a:r>
                <a:rPr lang="zh-CN" altLang="en-US" sz="2800" dirty="0">
                  <a:solidFill>
                    <a:schemeClr val="bg1"/>
                  </a:solidFill>
                  <a:latin typeface="方正静蕾简体" panose="02000000000000000000" pitchFamily="2" charset="-122"/>
                  <a:ea typeface="方正静蕾简体" panose="02000000000000000000" pitchFamily="2" charset="-122"/>
                </a:rPr>
                <a:t>三</a:t>
              </a:r>
              <a:r>
                <a:rPr lang="zh-CN" altLang="en-US" sz="2800" dirty="0" smtClean="0">
                  <a:solidFill>
                    <a:schemeClr val="bg1"/>
                  </a:solidFill>
                  <a:latin typeface="方正静蕾简体" panose="02000000000000000000" pitchFamily="2" charset="-122"/>
                  <a:ea typeface="方正静蕾简体" panose="02000000000000000000" pitchFamily="2" charset="-122"/>
                </a:rPr>
                <a:t>种模型优缺点</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graphicFrame>
        <p:nvGraphicFramePr>
          <p:cNvPr id="56" name="表格 55"/>
          <p:cNvGraphicFramePr>
            <a:graphicFrameLocks noGrp="1"/>
          </p:cNvGraphicFramePr>
          <p:nvPr>
            <p:extLst>
              <p:ext uri="{D42A27DB-BD31-4B8C-83A1-F6EECF244321}">
                <p14:modId xmlns:p14="http://schemas.microsoft.com/office/powerpoint/2010/main" val="4046677378"/>
              </p:ext>
            </p:extLst>
          </p:nvPr>
        </p:nvGraphicFramePr>
        <p:xfrm>
          <a:off x="1258437" y="2175487"/>
          <a:ext cx="9569984" cy="3071766"/>
        </p:xfrm>
        <a:graphic>
          <a:graphicData uri="http://schemas.openxmlformats.org/drawingml/2006/table">
            <a:tbl>
              <a:tblPr firstRow="1" bandRow="1">
                <a:tableStyleId>{5C22544A-7EE6-4342-B048-85BDC9FD1C3A}</a:tableStyleId>
              </a:tblPr>
              <a:tblGrid>
                <a:gridCol w="1241785"/>
                <a:gridCol w="2538663"/>
                <a:gridCol w="2923674"/>
                <a:gridCol w="2865862"/>
              </a:tblGrid>
              <a:tr h="591776">
                <a:tc>
                  <a:txBody>
                    <a:bodyPr/>
                    <a:lstStyle/>
                    <a:p>
                      <a:pPr algn="ctr"/>
                      <a:endParaRPr lang="zh-CN" altLang="en-US" dirty="0"/>
                    </a:p>
                  </a:txBody>
                  <a:tcPr/>
                </a:tc>
                <a:tc>
                  <a:txBody>
                    <a:bodyPr/>
                    <a:lstStyle/>
                    <a:p>
                      <a:pPr algn="ctr"/>
                      <a:r>
                        <a:rPr lang="zh-CN" altLang="en-US" dirty="0" smtClean="0"/>
                        <a:t>草图原型</a:t>
                      </a:r>
                      <a:endParaRPr lang="zh-CN" altLang="en-US" dirty="0"/>
                    </a:p>
                  </a:txBody>
                  <a:tcPr/>
                </a:tc>
                <a:tc>
                  <a:txBody>
                    <a:bodyPr/>
                    <a:lstStyle/>
                    <a:p>
                      <a:pPr algn="ctr"/>
                      <a:r>
                        <a:rPr lang="zh-CN" altLang="en-US" dirty="0" smtClean="0"/>
                        <a:t>低保证原型</a:t>
                      </a:r>
                      <a:endParaRPr lang="zh-CN" altLang="en-US" dirty="0"/>
                    </a:p>
                  </a:txBody>
                  <a:tcPr/>
                </a:tc>
                <a:tc>
                  <a:txBody>
                    <a:bodyPr/>
                    <a:lstStyle/>
                    <a:p>
                      <a:pPr algn="ctr"/>
                      <a:r>
                        <a:rPr lang="zh-CN" altLang="en-US" dirty="0" smtClean="0"/>
                        <a:t>高保真原型</a:t>
                      </a:r>
                      <a:endParaRPr lang="zh-CN" altLang="en-US" dirty="0"/>
                    </a:p>
                  </a:txBody>
                  <a:tcPr/>
                </a:tc>
              </a:tr>
              <a:tr h="1239995">
                <a:tc>
                  <a:txBody>
                    <a:bodyPr/>
                    <a:lstStyle/>
                    <a:p>
                      <a:pPr algn="ctr"/>
                      <a:r>
                        <a:rPr lang="zh-CN" altLang="en-US" dirty="0" smtClean="0"/>
                        <a:t>优点</a:t>
                      </a:r>
                      <a:endParaRPr lang="zh-CN" altLang="en-US" dirty="0"/>
                    </a:p>
                  </a:txBody>
                  <a:tcPr/>
                </a:tc>
                <a:tc>
                  <a:txBody>
                    <a:bodyPr/>
                    <a:lstStyle/>
                    <a:p>
                      <a:pPr algn="l"/>
                      <a:r>
                        <a:rPr lang="zh-CN" altLang="en-US" dirty="0" smtClean="0"/>
                        <a:t>可以简单、快捷地描述出产品大概需求，记录灵感瞬间。</a:t>
                      </a:r>
                      <a:endParaRPr lang="zh-CN" altLang="en-US" dirty="0"/>
                    </a:p>
                  </a:txBody>
                  <a:tcPr/>
                </a:tc>
                <a:tc>
                  <a:txBody>
                    <a:bodyPr/>
                    <a:lstStyle/>
                    <a:p>
                      <a:pPr algn="l"/>
                      <a:r>
                        <a:rPr lang="zh-CN" altLang="en-US" dirty="0" smtClean="0"/>
                        <a:t>快速构建产品大致结构，提供基本交互效果，是团队成员有效的沟通方式。</a:t>
                      </a:r>
                      <a:endParaRPr lang="zh-CN" altLang="en-US" dirty="0"/>
                    </a:p>
                  </a:txBody>
                  <a:tcPr/>
                </a:tc>
                <a:tc>
                  <a:txBody>
                    <a:bodyPr/>
                    <a:lstStyle/>
                    <a:p>
                      <a:pPr algn="l"/>
                      <a:r>
                        <a:rPr lang="zh-CN" altLang="en-US" dirty="0" smtClean="0"/>
                        <a:t>可以模拟出真实软件的界面以及交互效果。</a:t>
                      </a:r>
                      <a:endParaRPr lang="zh-CN" altLang="en-US" dirty="0"/>
                    </a:p>
                  </a:txBody>
                  <a:tcPr/>
                </a:tc>
              </a:tr>
              <a:tr h="1239995">
                <a:tc>
                  <a:txBody>
                    <a:bodyPr/>
                    <a:lstStyle/>
                    <a:p>
                      <a:pPr algn="ctr"/>
                      <a:r>
                        <a:rPr lang="zh-CN" altLang="en-US" dirty="0" smtClean="0"/>
                        <a:t>缺点</a:t>
                      </a:r>
                      <a:endParaRPr lang="zh-CN" altLang="en-US" dirty="0"/>
                    </a:p>
                  </a:txBody>
                  <a:tcPr/>
                </a:tc>
                <a:tc>
                  <a:txBody>
                    <a:bodyPr/>
                    <a:lstStyle/>
                    <a:p>
                      <a:pPr algn="l"/>
                      <a:r>
                        <a:rPr lang="zh-CN" altLang="en-US" dirty="0" smtClean="0"/>
                        <a:t>除了画图的设计师，别人很难充分了解，不适于向客户进行展示。</a:t>
                      </a:r>
                      <a:endParaRPr lang="zh-CN" altLang="en-US" dirty="0"/>
                    </a:p>
                  </a:txBody>
                  <a:tcPr/>
                </a:tc>
                <a:tc>
                  <a:txBody>
                    <a:bodyPr/>
                    <a:lstStyle/>
                    <a:p>
                      <a:pPr algn="l"/>
                      <a:r>
                        <a:rPr lang="zh-CN" altLang="en-US" dirty="0" smtClean="0"/>
                        <a:t>没关上和交互效果上还很欠缺。</a:t>
                      </a:r>
                      <a:endParaRPr lang="zh-CN" altLang="en-US" dirty="0"/>
                    </a:p>
                  </a:txBody>
                  <a:tcPr/>
                </a:tc>
                <a:tc>
                  <a:txBody>
                    <a:bodyPr/>
                    <a:lstStyle/>
                    <a:p>
                      <a:pPr algn="l"/>
                      <a:r>
                        <a:rPr lang="zh-CN" altLang="en-US" dirty="0" smtClean="0"/>
                        <a:t>需要投入大量的经历和时间。</a:t>
                      </a:r>
                      <a:endParaRPr lang="zh-CN" altLang="en-US" dirty="0"/>
                    </a:p>
                  </a:txBody>
                  <a:tcPr/>
                </a:tc>
              </a:tr>
            </a:tbl>
          </a:graphicData>
        </a:graphic>
      </p:graphicFrame>
      <p:grpSp>
        <p:nvGrpSpPr>
          <p:cNvPr id="57" name="组合 56"/>
          <p:cNvGrpSpPr/>
          <p:nvPr/>
        </p:nvGrpSpPr>
        <p:grpSpPr>
          <a:xfrm>
            <a:off x="3283861" y="5907505"/>
            <a:ext cx="5507298" cy="397746"/>
            <a:chOff x="2453503" y="5381090"/>
            <a:chExt cx="6965448" cy="503056"/>
          </a:xfrm>
        </p:grpSpPr>
        <p:sp>
          <p:nvSpPr>
            <p:cNvPr id="5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9" name="任意多边形 5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1" name="图片 60">
            <a:extLst>
              <a:ext uri="{FF2B5EF4-FFF2-40B4-BE49-F238E27FC236}">
                <a16:creationId xmlns="" xmlns:a16="http://schemas.microsoft.com/office/drawing/2014/main" id="{A1700846-3D1A-432E-93C4-BB53377D26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extLst>
      <p:ext uri="{BB962C8B-B14F-4D97-AF65-F5344CB8AC3E}">
        <p14:creationId xmlns:p14="http://schemas.microsoft.com/office/powerpoint/2010/main" val="2575936510"/>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02900" y="409781"/>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r>
                <a:rPr lang="en-US" altLang="zh-CN" sz="2800" dirty="0" smtClean="0">
                  <a:solidFill>
                    <a:schemeClr val="bg1"/>
                  </a:solidFill>
                  <a:latin typeface="方正静蕾简体" panose="02000000000000000000" pitchFamily="2" charset="-122"/>
                  <a:ea typeface="方正静蕾简体" panose="02000000000000000000" pitchFamily="2" charset="-122"/>
                </a:rPr>
                <a:t>     Question2</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pic>
        <p:nvPicPr>
          <p:cNvPr id="55" name="图片 54">
            <a:extLst>
              <a:ext uri="{FF2B5EF4-FFF2-40B4-BE49-F238E27FC236}">
                <a16:creationId xmlns="" xmlns:a16="http://schemas.microsoft.com/office/drawing/2014/main" id="{E087EF9F-19D3-4C4C-AF27-932BCA823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grpSp>
        <p:nvGrpSpPr>
          <p:cNvPr id="57" name="组合 56"/>
          <p:cNvGrpSpPr/>
          <p:nvPr/>
        </p:nvGrpSpPr>
        <p:grpSpPr>
          <a:xfrm>
            <a:off x="1099980" y="5775158"/>
            <a:ext cx="5507298" cy="397746"/>
            <a:chOff x="2453503" y="5381090"/>
            <a:chExt cx="6965448" cy="503056"/>
          </a:xfrm>
        </p:grpSpPr>
        <p:sp>
          <p:nvSpPr>
            <p:cNvPr id="5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9" name="任意多边形 5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712846" y="1886932"/>
            <a:ext cx="6939238" cy="523220"/>
          </a:xfrm>
          <a:prstGeom prst="rect">
            <a:avLst/>
          </a:prstGeom>
          <a:noFill/>
        </p:spPr>
        <p:txBody>
          <a:bodyPr wrap="square" rtlCol="0">
            <a:spAutoFit/>
          </a:bodyPr>
          <a:lstStyle/>
          <a:p>
            <a:r>
              <a:rPr lang="en-US" altLang="zh-CN" sz="2800" dirty="0" smtClean="0"/>
              <a:t>2.</a:t>
            </a:r>
            <a:r>
              <a:rPr lang="zh-CN" altLang="en-US" sz="2800" dirty="0" smtClean="0"/>
              <a:t>草图</a:t>
            </a:r>
            <a:r>
              <a:rPr lang="zh-CN" altLang="en-US" sz="2800" dirty="0" smtClean="0"/>
              <a:t>原型的优点是？高保真原型的优点是？</a:t>
            </a:r>
            <a:endParaRPr lang="zh-CN" altLang="en-US" sz="2800" dirty="0"/>
          </a:p>
        </p:txBody>
      </p:sp>
      <p:sp>
        <p:nvSpPr>
          <p:cNvPr id="61" name="文本框 60"/>
          <p:cNvSpPr txBox="1"/>
          <p:nvPr/>
        </p:nvSpPr>
        <p:spPr>
          <a:xfrm>
            <a:off x="1144186" y="2911121"/>
            <a:ext cx="5026446" cy="1754326"/>
          </a:xfrm>
          <a:prstGeom prst="rect">
            <a:avLst/>
          </a:prstGeom>
          <a:noFill/>
        </p:spPr>
        <p:txBody>
          <a:bodyPr wrap="square" rtlCol="0">
            <a:spAutoFit/>
          </a:bodyPr>
          <a:lstStyle/>
          <a:p>
            <a:r>
              <a:rPr lang="zh-CN" altLang="en-US" dirty="0"/>
              <a:t>草图原型：可以简单、快捷地描述出产品大概需求，记录灵感瞬间</a:t>
            </a:r>
            <a:r>
              <a:rPr lang="zh-CN" altLang="en-US" dirty="0" smtClean="0"/>
              <a:t>。</a:t>
            </a:r>
            <a:endParaRPr lang="en-US" altLang="zh-CN" dirty="0" smtClean="0"/>
          </a:p>
          <a:p>
            <a:r>
              <a:rPr lang="zh-CN" altLang="en-US" dirty="0" smtClean="0"/>
              <a:t>高保真原型：可以</a:t>
            </a:r>
            <a:r>
              <a:rPr lang="zh-CN" altLang="en-US" dirty="0"/>
              <a:t>模拟出真实软件的界面以及交互效果。</a:t>
            </a:r>
          </a:p>
          <a:p>
            <a:endParaRPr lang="en-US" altLang="zh-CN" dirty="0"/>
          </a:p>
          <a:p>
            <a:endParaRPr lang="zh-CN" altLang="en-US" dirty="0"/>
          </a:p>
        </p:txBody>
      </p:sp>
    </p:spTree>
    <p:extLst>
      <p:ext uri="{BB962C8B-B14F-4D97-AF65-F5344CB8AC3E}">
        <p14:creationId xmlns:p14="http://schemas.microsoft.com/office/powerpoint/2010/main" val="125213617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02</a:t>
            </a:r>
            <a:endParaRPr lang="zh-CN" altLang="en-US" sz="8000" spc="300" dirty="0">
              <a:latin typeface="新蒂黑板报" panose="03000600000000000000" pitchFamily="66" charset="-122"/>
              <a:ea typeface="新蒂黑板报" panose="03000600000000000000" pitchFamily="66" charset="-122"/>
            </a:endParaRPr>
          </a:p>
        </p:txBody>
      </p:sp>
      <p:sp>
        <p:nvSpPr>
          <p:cNvPr id="69" name="文本框 68"/>
          <p:cNvSpPr txBox="1"/>
          <p:nvPr/>
        </p:nvSpPr>
        <p:spPr>
          <a:xfrm flipH="1">
            <a:off x="4153023" y="5052676"/>
            <a:ext cx="3668401" cy="707886"/>
          </a:xfrm>
          <a:prstGeom prst="rect">
            <a:avLst/>
          </a:prstGeom>
          <a:noFill/>
        </p:spPr>
        <p:txBody>
          <a:bodyPr wrap="square" rtlCol="0">
            <a:spAutoFit/>
          </a:bodyPr>
          <a:lstStyle/>
          <a:p>
            <a:pPr algn="dist"/>
            <a:r>
              <a:rPr lang="zh-CN" altLang="en-US" sz="4000" dirty="0">
                <a:latin typeface="方正静蕾简体" panose="02000000000000000000" pitchFamily="2" charset="-122"/>
                <a:ea typeface="方正静蕾简体" panose="02000000000000000000" pitchFamily="2" charset="-122"/>
              </a:rPr>
              <a:t>界面设计工具</a:t>
            </a:r>
            <a:endParaRPr lang="zh-CN" altLang="en-US" sz="4000" dirty="0">
              <a:solidFill>
                <a:srgbClr val="9DC3E6"/>
              </a:solidFill>
              <a:latin typeface="方正静蕾简体" panose="02000000000000000000" pitchFamily="2" charset="-122"/>
              <a:ea typeface="方正静蕾简体" panose="02000000000000000000" pitchFamily="2" charset="-122"/>
            </a:endParaRPr>
          </a:p>
        </p:txBody>
      </p:sp>
      <p:pic>
        <p:nvPicPr>
          <p:cNvPr id="55" name="图片 54">
            <a:extLst>
              <a:ext uri="{FF2B5EF4-FFF2-40B4-BE49-F238E27FC236}">
                <a16:creationId xmlns="" xmlns:a16="http://schemas.microsoft.com/office/drawing/2014/main" id="{639FFE7D-2716-4851-9C1E-CEEE368428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02900" y="409781"/>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r>
                <a:rPr lang="zh-CN" altLang="en-US" sz="2800" dirty="0" smtClean="0">
                  <a:solidFill>
                    <a:schemeClr val="bg1"/>
                  </a:solidFill>
                  <a:latin typeface="方正静蕾简体" panose="02000000000000000000" pitchFamily="2" charset="-122"/>
                  <a:ea typeface="方正静蕾简体" panose="02000000000000000000" pitchFamily="2" charset="-122"/>
                </a:rPr>
                <a:t>     </a:t>
              </a:r>
              <a:r>
                <a:rPr lang="zh-CN" altLang="en-US" sz="2800" dirty="0">
                  <a:solidFill>
                    <a:schemeClr val="bg1"/>
                  </a:solidFill>
                  <a:latin typeface="方正静蕾简体" panose="02000000000000000000" pitchFamily="2" charset="-122"/>
                  <a:ea typeface="方正静蕾简体" panose="02000000000000000000" pitchFamily="2" charset="-122"/>
                </a:rPr>
                <a:t>轻巧型</a:t>
              </a:r>
            </a:p>
          </p:txBody>
        </p:sp>
      </p:grpSp>
      <p:grpSp>
        <p:nvGrpSpPr>
          <p:cNvPr id="60" name="组合 59"/>
          <p:cNvGrpSpPr/>
          <p:nvPr/>
        </p:nvGrpSpPr>
        <p:grpSpPr>
          <a:xfrm>
            <a:off x="1099980" y="5775158"/>
            <a:ext cx="5507298" cy="397746"/>
            <a:chOff x="2453503" y="5381090"/>
            <a:chExt cx="6965448" cy="503056"/>
          </a:xfrm>
        </p:grpSpPr>
        <p:sp>
          <p:nvSpPr>
            <p:cNvPr id="61"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62" name="任意多边形 61"/>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62"/>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矩形 54"/>
          <p:cNvSpPr/>
          <p:nvPr/>
        </p:nvSpPr>
        <p:spPr>
          <a:xfrm>
            <a:off x="1997113" y="2046744"/>
            <a:ext cx="4005302" cy="3139321"/>
          </a:xfrm>
          <a:prstGeom prst="rect">
            <a:avLst/>
          </a:prstGeom>
        </p:spPr>
        <p:txBody>
          <a:bodyPr wrap="square">
            <a:spAutoFit/>
          </a:bodyPr>
          <a:lstStyle/>
          <a:p>
            <a:r>
              <a:rPr lang="en-US" altLang="zh-CN" dirty="0" smtClean="0"/>
              <a:t>Pop</a:t>
            </a:r>
          </a:p>
          <a:p>
            <a:r>
              <a:rPr lang="zh-CN" altLang="en-US" dirty="0"/>
              <a:t>非常火的一款原型软件，第一次满足了大家人人都是产品经理的感觉。</a:t>
            </a:r>
          </a:p>
          <a:p>
            <a:r>
              <a:rPr lang="zh-CN" altLang="en-US" dirty="0"/>
              <a:t>方法：拍照</a:t>
            </a:r>
            <a:r>
              <a:rPr lang="en-US" altLang="zh-CN" dirty="0"/>
              <a:t>--</a:t>
            </a:r>
            <a:r>
              <a:rPr lang="zh-CN" altLang="en-US" dirty="0"/>
              <a:t>添加触控区</a:t>
            </a:r>
            <a:r>
              <a:rPr lang="en-US" altLang="zh-CN" dirty="0"/>
              <a:t>--</a:t>
            </a:r>
            <a:r>
              <a:rPr lang="zh-CN" altLang="en-US" dirty="0"/>
              <a:t>转场方式</a:t>
            </a:r>
            <a:r>
              <a:rPr lang="en-US" altLang="zh-CN" dirty="0"/>
              <a:t>--</a:t>
            </a:r>
            <a:r>
              <a:rPr lang="zh-CN" altLang="en-US" dirty="0"/>
              <a:t>选择图片</a:t>
            </a:r>
          </a:p>
          <a:p>
            <a:r>
              <a:rPr lang="zh-CN" altLang="en-US" dirty="0"/>
              <a:t>平台：全手机操作</a:t>
            </a:r>
          </a:p>
          <a:p>
            <a:r>
              <a:rPr lang="zh-CN" altLang="en-US" dirty="0"/>
              <a:t>缺点：分享不便。动画有如侧滑、展开、消失，快现的摇一摇。操作只可以单击。没有控件，所有东西都靠你的照片。</a:t>
            </a:r>
          </a:p>
          <a:p>
            <a:endParaRPr lang="zh-CN" altLang="en-US" dirty="0"/>
          </a:p>
        </p:txBody>
      </p:sp>
      <p:pic>
        <p:nvPicPr>
          <p:cNvPr id="58" name="图片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8640" y="577013"/>
            <a:ext cx="3378623" cy="5849930"/>
          </a:xfrm>
          <a:prstGeom prst="rect">
            <a:avLst/>
          </a:prstGeom>
        </p:spPr>
      </p:pic>
      <p:pic>
        <p:nvPicPr>
          <p:cNvPr id="64" name="图片 63">
            <a:extLst>
              <a:ext uri="{FF2B5EF4-FFF2-40B4-BE49-F238E27FC236}">
                <a16:creationId xmlns="" xmlns:a16="http://schemas.microsoft.com/office/drawing/2014/main" id="{A1700846-3D1A-432E-93C4-BB53377D26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extLst>
      <p:ext uri="{BB962C8B-B14F-4D97-AF65-F5344CB8AC3E}">
        <p14:creationId xmlns:p14="http://schemas.microsoft.com/office/powerpoint/2010/main" val="4261780571"/>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02900" y="409781"/>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r>
                <a:rPr lang="zh-CN" altLang="en-US" sz="2800" dirty="0" smtClean="0">
                  <a:solidFill>
                    <a:schemeClr val="bg1"/>
                  </a:solidFill>
                  <a:latin typeface="方正静蕾简体" panose="02000000000000000000" pitchFamily="2" charset="-122"/>
                  <a:ea typeface="方正静蕾简体" panose="02000000000000000000" pitchFamily="2" charset="-122"/>
                </a:rPr>
                <a:t>     专业型</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grpSp>
        <p:nvGrpSpPr>
          <p:cNvPr id="60" name="组合 59"/>
          <p:cNvGrpSpPr/>
          <p:nvPr/>
        </p:nvGrpSpPr>
        <p:grpSpPr>
          <a:xfrm>
            <a:off x="1099980" y="5775158"/>
            <a:ext cx="5507298" cy="397746"/>
            <a:chOff x="2453503" y="5381090"/>
            <a:chExt cx="6965448" cy="503056"/>
          </a:xfrm>
        </p:grpSpPr>
        <p:sp>
          <p:nvSpPr>
            <p:cNvPr id="61"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62" name="任意多边形 61"/>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62"/>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1173815" y="2320828"/>
            <a:ext cx="5614587" cy="2031325"/>
          </a:xfrm>
          <a:prstGeom prst="rect">
            <a:avLst/>
          </a:prstGeom>
        </p:spPr>
        <p:txBody>
          <a:bodyPr wrap="square">
            <a:spAutoFit/>
          </a:bodyPr>
          <a:lstStyle/>
          <a:p>
            <a:r>
              <a:rPr lang="en-US" altLang="zh-CN" dirty="0" err="1"/>
              <a:t>UIDesigner</a:t>
            </a:r>
            <a:r>
              <a:rPr lang="en-US" altLang="zh-CN" dirty="0"/>
              <a:t> + </a:t>
            </a:r>
            <a:r>
              <a:rPr lang="en-US" altLang="zh-CN" dirty="0" err="1"/>
              <a:t>UIDPlayer</a:t>
            </a:r>
            <a:endParaRPr lang="en-US" altLang="zh-CN" dirty="0"/>
          </a:p>
          <a:p>
            <a:r>
              <a:rPr lang="zh-CN" altLang="en-US" dirty="0"/>
              <a:t>腾讯出品的原型软件，中文，操作简单，符合国人习惯，容易上手。方便分享。</a:t>
            </a:r>
          </a:p>
          <a:p>
            <a:r>
              <a:rPr lang="zh-CN" altLang="en-US" dirty="0"/>
              <a:t>方法：</a:t>
            </a:r>
            <a:r>
              <a:rPr lang="en-US" altLang="zh-CN" dirty="0"/>
              <a:t>windows</a:t>
            </a:r>
            <a:r>
              <a:rPr lang="zh-CN" altLang="en-US" dirty="0"/>
              <a:t>电脑安装</a:t>
            </a:r>
            <a:r>
              <a:rPr lang="en-US" altLang="zh-CN" dirty="0" err="1"/>
              <a:t>UIDesigner</a:t>
            </a:r>
            <a:r>
              <a:rPr lang="zh-CN" altLang="en-US" dirty="0"/>
              <a:t>，使用现成控件进行可视化搭建，调试后通过网盘等方式发到</a:t>
            </a:r>
            <a:r>
              <a:rPr lang="en-US" altLang="zh-CN" dirty="0"/>
              <a:t>iOS</a:t>
            </a:r>
            <a:r>
              <a:rPr lang="zh-CN" altLang="en-US" dirty="0"/>
              <a:t>设备，用</a:t>
            </a:r>
            <a:r>
              <a:rPr lang="en-US" altLang="zh-CN" dirty="0" err="1"/>
              <a:t>UIDPlayer</a:t>
            </a:r>
            <a:r>
              <a:rPr lang="zh-CN" altLang="en-US" dirty="0"/>
              <a:t>打开即可。</a:t>
            </a:r>
          </a:p>
          <a:p>
            <a:r>
              <a:rPr lang="zh-CN" altLang="en-US" dirty="0"/>
              <a:t>平台：只支持</a:t>
            </a:r>
            <a:r>
              <a:rPr lang="en-US" altLang="zh-CN" dirty="0"/>
              <a:t>Win+ iOS</a:t>
            </a:r>
            <a:r>
              <a:rPr lang="zh-CN" altLang="en-US" dirty="0" smtClean="0"/>
              <a:t>。</a:t>
            </a:r>
            <a:endParaRPr lang="zh-CN" altLang="en-US" dirty="0"/>
          </a:p>
        </p:txBody>
      </p:sp>
      <p:pic>
        <p:nvPicPr>
          <p:cNvPr id="55" name="图片 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287" y="730114"/>
            <a:ext cx="3943479" cy="2841466"/>
          </a:xfrm>
          <a:prstGeom prst="rect">
            <a:avLst/>
          </a:prstGeom>
        </p:spPr>
      </p:pic>
      <p:pic>
        <p:nvPicPr>
          <p:cNvPr id="56" name="图片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3451" y="4278995"/>
            <a:ext cx="4224459" cy="1496163"/>
          </a:xfrm>
          <a:prstGeom prst="rect">
            <a:avLst/>
          </a:prstGeom>
        </p:spPr>
      </p:pic>
      <p:pic>
        <p:nvPicPr>
          <p:cNvPr id="64" name="图片 63">
            <a:extLst>
              <a:ext uri="{FF2B5EF4-FFF2-40B4-BE49-F238E27FC236}">
                <a16:creationId xmlns="" xmlns:a16="http://schemas.microsoft.com/office/drawing/2014/main" id="{A1700846-3D1A-432E-93C4-BB53377D26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extLst>
      <p:ext uri="{BB962C8B-B14F-4D97-AF65-F5344CB8AC3E}">
        <p14:creationId xmlns:p14="http://schemas.microsoft.com/office/powerpoint/2010/main" val="4113118282"/>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02900" y="409781"/>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r>
                <a:rPr lang="zh-CN" altLang="en-US" sz="2800" dirty="0" smtClean="0">
                  <a:solidFill>
                    <a:schemeClr val="bg1"/>
                  </a:solidFill>
                  <a:latin typeface="方正静蕾简体" panose="02000000000000000000" pitchFamily="2" charset="-122"/>
                  <a:ea typeface="方正静蕾简体" panose="02000000000000000000" pitchFamily="2" charset="-122"/>
                </a:rPr>
                <a:t>     超大型</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grpSp>
        <p:nvGrpSpPr>
          <p:cNvPr id="60" name="组合 59"/>
          <p:cNvGrpSpPr/>
          <p:nvPr/>
        </p:nvGrpSpPr>
        <p:grpSpPr>
          <a:xfrm>
            <a:off x="1099980" y="5775158"/>
            <a:ext cx="5507298" cy="397746"/>
            <a:chOff x="2453503" y="5381090"/>
            <a:chExt cx="6965448" cy="503056"/>
          </a:xfrm>
        </p:grpSpPr>
        <p:sp>
          <p:nvSpPr>
            <p:cNvPr id="61"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62" name="任意多边形 61"/>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62"/>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1054682" y="1867204"/>
            <a:ext cx="3336186" cy="1477328"/>
          </a:xfrm>
          <a:prstGeom prst="rect">
            <a:avLst/>
          </a:prstGeom>
        </p:spPr>
        <p:txBody>
          <a:bodyPr wrap="square">
            <a:spAutoFit/>
          </a:bodyPr>
          <a:lstStyle/>
          <a:p>
            <a:r>
              <a:rPr lang="en-US" altLang="zh-CN" dirty="0" err="1" smtClean="0"/>
              <a:t>Axure</a:t>
            </a:r>
            <a:endParaRPr lang="en-US" altLang="zh-CN" dirty="0" smtClean="0"/>
          </a:p>
          <a:p>
            <a:r>
              <a:rPr lang="zh-CN" altLang="en-US" dirty="0" smtClean="0"/>
              <a:t>绕</a:t>
            </a:r>
            <a:r>
              <a:rPr lang="zh-CN" altLang="en-US" dirty="0"/>
              <a:t>不开的巨人，就像图片界的</a:t>
            </a:r>
            <a:r>
              <a:rPr lang="en-US" altLang="zh-CN" dirty="0"/>
              <a:t>PS</a:t>
            </a:r>
            <a:r>
              <a:rPr lang="zh-CN" altLang="en-US" dirty="0"/>
              <a:t>，文字界的</a:t>
            </a:r>
            <a:r>
              <a:rPr lang="en-US" altLang="zh-CN" dirty="0"/>
              <a:t>Word</a:t>
            </a:r>
            <a:r>
              <a:rPr lang="zh-CN" altLang="en-US" dirty="0" smtClean="0"/>
              <a:t>。</a:t>
            </a:r>
            <a:endParaRPr lang="en-US" altLang="zh-CN" dirty="0"/>
          </a:p>
          <a:p>
            <a:r>
              <a:rPr lang="zh-CN" altLang="en-US" dirty="0" smtClean="0"/>
              <a:t>因为本小组使用此软件。详细介绍此软件</a:t>
            </a:r>
            <a:endParaRPr lang="zh-CN" altLang="en-US" dirty="0"/>
          </a:p>
        </p:txBody>
      </p:sp>
      <p:pic>
        <p:nvPicPr>
          <p:cNvPr id="3" name="图片 2"/>
          <p:cNvPicPr>
            <a:picLocks noChangeAspect="1"/>
          </p:cNvPicPr>
          <p:nvPr/>
        </p:nvPicPr>
        <p:blipFill>
          <a:blip r:embed="rId2"/>
          <a:stretch>
            <a:fillRect/>
          </a:stretch>
        </p:blipFill>
        <p:spPr>
          <a:xfrm>
            <a:off x="5261908" y="3596094"/>
            <a:ext cx="6238158" cy="1596496"/>
          </a:xfrm>
          <a:prstGeom prst="rect">
            <a:avLst/>
          </a:prstGeom>
        </p:spPr>
      </p:pic>
      <p:pic>
        <p:nvPicPr>
          <p:cNvPr id="55" name="图片 54"/>
          <p:cNvPicPr>
            <a:picLocks noChangeAspect="1"/>
          </p:cNvPicPr>
          <p:nvPr/>
        </p:nvPicPr>
        <p:blipFill>
          <a:blip r:embed="rId3"/>
          <a:stretch>
            <a:fillRect/>
          </a:stretch>
        </p:blipFill>
        <p:spPr>
          <a:xfrm>
            <a:off x="5042650" y="1460253"/>
            <a:ext cx="6457416" cy="1627791"/>
          </a:xfrm>
          <a:prstGeom prst="rect">
            <a:avLst/>
          </a:prstGeom>
        </p:spPr>
      </p:pic>
      <p:pic>
        <p:nvPicPr>
          <p:cNvPr id="64" name="图片 63">
            <a:extLst>
              <a:ext uri="{FF2B5EF4-FFF2-40B4-BE49-F238E27FC236}">
                <a16:creationId xmlns="" xmlns:a16="http://schemas.microsoft.com/office/drawing/2014/main" id="{A1700846-3D1A-432E-93C4-BB53377D26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extLst>
      <p:ext uri="{BB962C8B-B14F-4D97-AF65-F5344CB8AC3E}">
        <p14:creationId xmlns:p14="http://schemas.microsoft.com/office/powerpoint/2010/main" val="3224939772"/>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26963" y="328852"/>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r>
                <a:rPr lang="zh-CN" altLang="en-US" sz="2800" dirty="0" smtClean="0">
                  <a:solidFill>
                    <a:schemeClr val="bg1"/>
                  </a:solidFill>
                  <a:latin typeface="方正静蕾简体" panose="02000000000000000000" pitchFamily="2" charset="-122"/>
                  <a:ea typeface="方正静蕾简体" panose="02000000000000000000" pitchFamily="2" charset="-122"/>
                </a:rPr>
                <a:t>    </a:t>
              </a:r>
              <a:r>
                <a:rPr lang="en-US" altLang="zh-CN" sz="2800" dirty="0" err="1" smtClean="0">
                  <a:solidFill>
                    <a:schemeClr val="bg1"/>
                  </a:solidFill>
                  <a:latin typeface="方正静蕾简体" panose="02000000000000000000" pitchFamily="2" charset="-122"/>
                  <a:ea typeface="方正静蕾简体" panose="02000000000000000000" pitchFamily="2" charset="-122"/>
                </a:rPr>
                <a:t>Axure</a:t>
              </a:r>
              <a:r>
                <a:rPr lang="en-US" altLang="zh-CN" sz="2800" dirty="0" smtClean="0">
                  <a:solidFill>
                    <a:schemeClr val="bg1"/>
                  </a:solidFill>
                  <a:latin typeface="方正静蕾简体" panose="02000000000000000000" pitchFamily="2" charset="-122"/>
                  <a:ea typeface="方正静蕾简体" panose="02000000000000000000" pitchFamily="2" charset="-122"/>
                </a:rPr>
                <a:t> RP</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grpSp>
        <p:nvGrpSpPr>
          <p:cNvPr id="60" name="组合 59"/>
          <p:cNvGrpSpPr/>
          <p:nvPr/>
        </p:nvGrpSpPr>
        <p:grpSpPr>
          <a:xfrm>
            <a:off x="1099980" y="5775158"/>
            <a:ext cx="5507298" cy="397746"/>
            <a:chOff x="2453503" y="5381090"/>
            <a:chExt cx="6965448" cy="503056"/>
          </a:xfrm>
        </p:grpSpPr>
        <p:sp>
          <p:nvSpPr>
            <p:cNvPr id="61"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62" name="任意多边形 61"/>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62"/>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6" name="图片 55"/>
          <p:cNvPicPr>
            <a:picLocks noChangeAspect="1"/>
          </p:cNvPicPr>
          <p:nvPr/>
        </p:nvPicPr>
        <p:blipFill>
          <a:blip r:embed="rId2"/>
          <a:stretch>
            <a:fillRect/>
          </a:stretch>
        </p:blipFill>
        <p:spPr>
          <a:xfrm>
            <a:off x="9208689" y="4971198"/>
            <a:ext cx="1430950" cy="1220074"/>
          </a:xfrm>
          <a:prstGeom prst="rect">
            <a:avLst/>
          </a:prstGeom>
        </p:spPr>
      </p:pic>
      <p:sp>
        <p:nvSpPr>
          <p:cNvPr id="57" name="矩形 56"/>
          <p:cNvSpPr/>
          <p:nvPr/>
        </p:nvSpPr>
        <p:spPr>
          <a:xfrm>
            <a:off x="880526" y="1926618"/>
            <a:ext cx="6096000" cy="2862322"/>
          </a:xfrm>
          <a:prstGeom prst="rect">
            <a:avLst/>
          </a:prstGeom>
        </p:spPr>
        <p:txBody>
          <a:bodyPr>
            <a:spAutoFit/>
          </a:bodyPr>
          <a:lstStyle/>
          <a:p>
            <a:r>
              <a:rPr lang="en-US" altLang="zh-CN" sz="2000" b="1" dirty="0" err="1"/>
              <a:t>Axure</a:t>
            </a:r>
            <a:r>
              <a:rPr lang="en-US" altLang="zh-CN" sz="2000" b="1" dirty="0"/>
              <a:t> RP</a:t>
            </a:r>
            <a:r>
              <a:rPr lang="zh-CN" altLang="en-US" sz="2000" b="1" dirty="0"/>
              <a:t>是一个专业的快速原型设计工具。</a:t>
            </a:r>
            <a:r>
              <a:rPr lang="en-US" altLang="zh-CN" sz="2000" b="1" dirty="0" err="1"/>
              <a:t>Axure</a:t>
            </a:r>
            <a:r>
              <a:rPr lang="zh-CN" altLang="en-US" sz="2000" b="1" dirty="0"/>
              <a:t>（发音：</a:t>
            </a:r>
            <a:r>
              <a:rPr lang="en-US" altLang="zh-CN" sz="2000" b="1" dirty="0" err="1"/>
              <a:t>Ack</a:t>
            </a:r>
            <a:r>
              <a:rPr lang="en-US" altLang="zh-CN" sz="2000" b="1" dirty="0"/>
              <a:t>-sure</a:t>
            </a:r>
            <a:r>
              <a:rPr lang="zh-CN" altLang="en-US" sz="2000" b="1" dirty="0"/>
              <a:t>），代表美国</a:t>
            </a:r>
            <a:r>
              <a:rPr lang="en-US" altLang="zh-CN" sz="2000" b="1" dirty="0" err="1"/>
              <a:t>Axure</a:t>
            </a:r>
            <a:r>
              <a:rPr lang="zh-CN" altLang="en-US" sz="2000" b="1" dirty="0"/>
              <a:t>公司；</a:t>
            </a:r>
            <a:r>
              <a:rPr lang="en-US" altLang="zh-CN" sz="2000" b="1" dirty="0"/>
              <a:t>RP</a:t>
            </a:r>
            <a:r>
              <a:rPr lang="zh-CN" altLang="en-US" sz="2000" b="1" dirty="0"/>
              <a:t>则是</a:t>
            </a:r>
            <a:r>
              <a:rPr lang="en-US" altLang="zh-CN" sz="2000" b="1" dirty="0"/>
              <a:t>Rapid Prototyping</a:t>
            </a:r>
            <a:r>
              <a:rPr lang="zh-CN" altLang="en-US" sz="2000" b="1" dirty="0"/>
              <a:t>（快速原型）的缩写。</a:t>
            </a:r>
          </a:p>
          <a:p>
            <a:r>
              <a:rPr lang="en-US" altLang="zh-CN" sz="2000" b="1" dirty="0" err="1"/>
              <a:t>Axure</a:t>
            </a:r>
            <a:r>
              <a:rPr lang="en-US" altLang="zh-CN" sz="2000" b="1" dirty="0"/>
              <a:t> RP</a:t>
            </a:r>
            <a:r>
              <a:rPr lang="zh-CN" altLang="en-US" sz="2000" b="1" dirty="0"/>
              <a:t>是美国</a:t>
            </a:r>
            <a:r>
              <a:rPr lang="en-US" altLang="zh-CN" sz="2000" b="1" dirty="0" err="1"/>
              <a:t>Axure</a:t>
            </a:r>
            <a:r>
              <a:rPr lang="en-US" altLang="zh-CN" sz="2000" b="1" dirty="0"/>
              <a:t> Software Solution</a:t>
            </a:r>
            <a:r>
              <a:rPr lang="zh-CN" altLang="en-US" sz="2000" b="1" dirty="0"/>
              <a:t>公司旗舰产品，是一个专业的快速原型设计工具，让负责定义需求和规格、设计功能和界面的专家能够快速创建应用软件或</a:t>
            </a:r>
            <a:r>
              <a:rPr lang="en-US" altLang="zh-CN" sz="2000" b="1" dirty="0"/>
              <a:t>Web</a:t>
            </a:r>
            <a:r>
              <a:rPr lang="zh-CN" altLang="en-US" sz="2000" b="1" dirty="0"/>
              <a:t>网站的线框图、流程图、原型和规格说明文档。作为专业的原型设计工具，它能快速、高效的创建原型，同时支持多人协作设计和版本控制管理</a:t>
            </a:r>
          </a:p>
        </p:txBody>
      </p:sp>
      <p:pic>
        <p:nvPicPr>
          <p:cNvPr id="64" name="图片 63">
            <a:extLst>
              <a:ext uri="{FF2B5EF4-FFF2-40B4-BE49-F238E27FC236}">
                <a16:creationId xmlns="" xmlns:a16="http://schemas.microsoft.com/office/drawing/2014/main" id="{A1700846-3D1A-432E-93C4-BB53377D26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
        <p:nvSpPr>
          <p:cNvPr id="59" name="文本框 58"/>
          <p:cNvSpPr txBox="1"/>
          <p:nvPr/>
        </p:nvSpPr>
        <p:spPr>
          <a:xfrm>
            <a:off x="8975558" y="3188368"/>
            <a:ext cx="2117558" cy="1200329"/>
          </a:xfrm>
          <a:prstGeom prst="rect">
            <a:avLst/>
          </a:prstGeom>
          <a:noFill/>
        </p:spPr>
        <p:txBody>
          <a:bodyPr wrap="square" rtlCol="0">
            <a:spAutoFit/>
          </a:bodyPr>
          <a:lstStyle/>
          <a:p>
            <a:r>
              <a:rPr lang="en-US" altLang="zh-CN" dirty="0" err="1" smtClean="0"/>
              <a:t>Axure</a:t>
            </a:r>
            <a:r>
              <a:rPr lang="zh-CN" altLang="en-US" dirty="0" smtClean="0"/>
              <a:t>用原型可以直接生成</a:t>
            </a:r>
            <a:r>
              <a:rPr lang="en-US" altLang="zh-CN" dirty="0"/>
              <a:t>h</a:t>
            </a:r>
            <a:r>
              <a:rPr lang="en-US" altLang="zh-CN" dirty="0" smtClean="0"/>
              <a:t>tml</a:t>
            </a:r>
            <a:r>
              <a:rPr lang="zh-CN" altLang="en-US" dirty="0" smtClean="0"/>
              <a:t>格式文档。也可直接网页浏览原型效果</a:t>
            </a:r>
            <a:endParaRPr lang="zh-CN" altLang="en-US" dirty="0"/>
          </a:p>
        </p:txBody>
      </p:sp>
    </p:spTree>
    <p:extLst>
      <p:ext uri="{BB962C8B-B14F-4D97-AF65-F5344CB8AC3E}">
        <p14:creationId xmlns:p14="http://schemas.microsoft.com/office/powerpoint/2010/main" val="510555470"/>
      </p:ext>
    </p:extLst>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02900" y="409781"/>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r>
                <a:rPr lang="zh-CN" altLang="en-US" sz="2800" dirty="0" smtClean="0">
                  <a:solidFill>
                    <a:schemeClr val="bg1"/>
                  </a:solidFill>
                  <a:latin typeface="方正静蕾简体" panose="02000000000000000000" pitchFamily="2" charset="-122"/>
                  <a:ea typeface="方正静蕾简体" panose="02000000000000000000" pitchFamily="2" charset="-122"/>
                </a:rPr>
                <a:t>    </a:t>
              </a:r>
              <a:r>
                <a:rPr lang="en-US" altLang="zh-CN" sz="2800" dirty="0" err="1" smtClean="0">
                  <a:solidFill>
                    <a:schemeClr val="bg1"/>
                  </a:solidFill>
                  <a:latin typeface="方正静蕾简体" panose="02000000000000000000" pitchFamily="2" charset="-122"/>
                  <a:ea typeface="方正静蕾简体" panose="02000000000000000000" pitchFamily="2" charset="-122"/>
                </a:rPr>
                <a:t>Axure</a:t>
              </a:r>
              <a:r>
                <a:rPr lang="en-US" altLang="zh-CN" sz="2800" dirty="0" smtClean="0">
                  <a:solidFill>
                    <a:schemeClr val="bg1"/>
                  </a:solidFill>
                  <a:latin typeface="方正静蕾简体" panose="02000000000000000000" pitchFamily="2" charset="-122"/>
                  <a:ea typeface="方正静蕾简体" panose="02000000000000000000" pitchFamily="2" charset="-122"/>
                </a:rPr>
                <a:t> RP</a:t>
              </a:r>
              <a:r>
                <a:rPr lang="zh-CN" altLang="en-US" sz="2800" dirty="0" smtClean="0">
                  <a:solidFill>
                    <a:schemeClr val="bg1"/>
                  </a:solidFill>
                  <a:latin typeface="方正静蕾简体" panose="02000000000000000000" pitchFamily="2" charset="-122"/>
                  <a:ea typeface="方正静蕾简体" panose="02000000000000000000" pitchFamily="2" charset="-122"/>
                </a:rPr>
                <a:t>界面</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0895" y="1300441"/>
            <a:ext cx="6280685" cy="5233904"/>
          </a:xfrm>
          <a:prstGeom prst="rect">
            <a:avLst/>
          </a:prstGeom>
        </p:spPr>
      </p:pic>
      <p:sp>
        <p:nvSpPr>
          <p:cNvPr id="68" name="文本框 67"/>
          <p:cNvSpPr txBox="1"/>
          <p:nvPr/>
        </p:nvSpPr>
        <p:spPr>
          <a:xfrm>
            <a:off x="464527" y="1984780"/>
            <a:ext cx="4303604" cy="3785652"/>
          </a:xfrm>
          <a:prstGeom prst="rect">
            <a:avLst/>
          </a:prstGeom>
          <a:noFill/>
        </p:spPr>
        <p:txBody>
          <a:bodyPr wrap="square" rtlCol="0">
            <a:spAutoFit/>
          </a:bodyPr>
          <a:lstStyle/>
          <a:p>
            <a:r>
              <a:rPr lang="zh-CN" altLang="en-US" sz="2000" b="1" dirty="0" smtClean="0"/>
              <a:t>工作栏区域：可以进行布局、样式、字体等操作</a:t>
            </a:r>
            <a:endParaRPr lang="en-US" altLang="zh-CN" sz="2000" b="1" dirty="0" smtClean="0"/>
          </a:p>
          <a:p>
            <a:r>
              <a:rPr lang="zh-CN" altLang="en-US" sz="2000" b="1" dirty="0" smtClean="0"/>
              <a:t>页面区域：用来显示软件页面，大致了解到有哪些页面。</a:t>
            </a:r>
            <a:endParaRPr lang="en-US" altLang="zh-CN" sz="2000" b="1" dirty="0" smtClean="0"/>
          </a:p>
          <a:p>
            <a:r>
              <a:rPr lang="zh-CN" altLang="en-US" sz="2000" b="1" dirty="0"/>
              <a:t>元</a:t>
            </a:r>
            <a:r>
              <a:rPr lang="zh-CN" altLang="en-US" sz="2000" b="1" dirty="0" smtClean="0"/>
              <a:t>件库区域：元件库包含了制作原型需要的一些基础元件。</a:t>
            </a:r>
            <a:endParaRPr lang="en-US" altLang="zh-CN" sz="2000" b="1" dirty="0" smtClean="0"/>
          </a:p>
          <a:p>
            <a:r>
              <a:rPr lang="zh-CN" altLang="en-US" sz="2000" b="1" dirty="0" smtClean="0"/>
              <a:t>母版区域：母版区域用来设计一些共用、复用的区域。比如网站也为版权区域，每个页面都会用到版权信息。或者比如导航信息，在母版中设计一次，在其他页面可以直接饮用，达到共用、复用的效果。</a:t>
            </a:r>
            <a:endParaRPr lang="en-US" altLang="zh-CN" sz="2000" b="1" dirty="0" smtClean="0"/>
          </a:p>
        </p:txBody>
      </p:sp>
      <p:pic>
        <p:nvPicPr>
          <p:cNvPr id="69" name="图片 68">
            <a:extLst>
              <a:ext uri="{FF2B5EF4-FFF2-40B4-BE49-F238E27FC236}">
                <a16:creationId xmlns="" xmlns:a16="http://schemas.microsoft.com/office/drawing/2014/main" id="{A1700846-3D1A-432E-93C4-BB53377D26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grpSp>
        <p:nvGrpSpPr>
          <p:cNvPr id="70" name="组合 69"/>
          <p:cNvGrpSpPr/>
          <p:nvPr/>
        </p:nvGrpSpPr>
        <p:grpSpPr>
          <a:xfrm>
            <a:off x="350963" y="5967663"/>
            <a:ext cx="4690269" cy="424731"/>
            <a:chOff x="2453503" y="5381090"/>
            <a:chExt cx="6965448" cy="503056"/>
          </a:xfrm>
        </p:grpSpPr>
        <p:sp>
          <p:nvSpPr>
            <p:cNvPr id="71"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72" name="任意多边形 71"/>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911727563"/>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文本框 80"/>
          <p:cNvSpPr txBox="1"/>
          <p:nvPr/>
        </p:nvSpPr>
        <p:spPr>
          <a:xfrm>
            <a:off x="6542671" y="1863298"/>
            <a:ext cx="3720266" cy="1200329"/>
          </a:xfrm>
          <a:prstGeom prst="rect">
            <a:avLst/>
          </a:prstGeom>
          <a:noFill/>
        </p:spPr>
        <p:txBody>
          <a:bodyPr wrap="square" rtlCol="0">
            <a:spAutoFit/>
          </a:bodyPr>
          <a:lstStyle/>
          <a:p>
            <a:pPr algn="dist"/>
            <a:r>
              <a:rPr lang="en-US" altLang="zh-CN" sz="3600" dirty="0" smtClean="0">
                <a:latin typeface="方正静蕾简体" panose="02000000000000000000" pitchFamily="2" charset="-122"/>
                <a:ea typeface="方正静蕾简体" panose="02000000000000000000" pitchFamily="2" charset="-122"/>
              </a:rPr>
              <a:t>1.</a:t>
            </a:r>
            <a:r>
              <a:rPr lang="zh-CN" altLang="en-US" sz="3600" dirty="0">
                <a:latin typeface="方正静蕾简体" panose="02000000000000000000" pitchFamily="2" charset="-122"/>
                <a:ea typeface="方正静蕾简体" panose="02000000000000000000" pitchFamily="2" charset="-122"/>
              </a:rPr>
              <a:t>界面原型概述</a:t>
            </a:r>
            <a:endParaRPr lang="zh-CN" altLang="en-US" sz="3600" dirty="0">
              <a:solidFill>
                <a:srgbClr val="9DC3E6"/>
              </a:solidFill>
              <a:latin typeface="方正静蕾简体" panose="02000000000000000000" pitchFamily="2" charset="-122"/>
              <a:ea typeface="方正静蕾简体" panose="02000000000000000000" pitchFamily="2" charset="-122"/>
            </a:endParaRPr>
          </a:p>
          <a:p>
            <a:pPr algn="dist"/>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83" name="文本框 82"/>
          <p:cNvSpPr txBox="1"/>
          <p:nvPr/>
        </p:nvSpPr>
        <p:spPr>
          <a:xfrm>
            <a:off x="6562347" y="3592170"/>
            <a:ext cx="4093554" cy="646331"/>
          </a:xfrm>
          <a:prstGeom prst="rect">
            <a:avLst/>
          </a:prstGeom>
          <a:noFill/>
        </p:spPr>
        <p:txBody>
          <a:bodyPr wrap="square" rtlCol="0">
            <a:spAutoFit/>
          </a:bodyPr>
          <a:lstStyle/>
          <a:p>
            <a:pPr algn="dist"/>
            <a:r>
              <a:rPr lang="en-US" altLang="zh-CN" sz="3600" dirty="0" smtClean="0">
                <a:latin typeface="方正静蕾简体" panose="02000000000000000000" pitchFamily="2" charset="-122"/>
                <a:ea typeface="方正静蕾简体" panose="02000000000000000000" pitchFamily="2" charset="-122"/>
              </a:rPr>
              <a:t>3.</a:t>
            </a:r>
            <a:r>
              <a:rPr lang="zh-CN" altLang="en-US" sz="3600" dirty="0">
                <a:latin typeface="方正静蕾简体" panose="02000000000000000000" pitchFamily="2" charset="-122"/>
                <a:ea typeface="方正静蕾简体" panose="02000000000000000000" pitchFamily="2" charset="-122"/>
              </a:rPr>
              <a:t>原型的制作</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84" name="文本框 83"/>
          <p:cNvSpPr txBox="1"/>
          <p:nvPr/>
        </p:nvSpPr>
        <p:spPr>
          <a:xfrm>
            <a:off x="6578471" y="4491164"/>
            <a:ext cx="4716583" cy="646331"/>
          </a:xfrm>
          <a:prstGeom prst="rect">
            <a:avLst/>
          </a:prstGeom>
          <a:noFill/>
        </p:spPr>
        <p:txBody>
          <a:bodyPr wrap="square" rtlCol="0">
            <a:spAutoFit/>
          </a:bodyPr>
          <a:lstStyle/>
          <a:p>
            <a:pPr algn="dist"/>
            <a:r>
              <a:rPr lang="en-US" altLang="zh-CN" sz="3600" dirty="0" smtClean="0">
                <a:latin typeface="方正静蕾简体" panose="02000000000000000000" pitchFamily="2" charset="-122"/>
                <a:ea typeface="方正静蕾简体" panose="02000000000000000000" pitchFamily="2" charset="-122"/>
              </a:rPr>
              <a:t>4.</a:t>
            </a:r>
            <a:r>
              <a:rPr lang="zh-CN" altLang="en-US" sz="3600" dirty="0" smtClean="0">
                <a:latin typeface="方正静蕾简体" panose="02000000000000000000" pitchFamily="2" charset="-122"/>
                <a:ea typeface="方正静蕾简体" panose="02000000000000000000" pitchFamily="2" charset="-122"/>
              </a:rPr>
              <a:t>参考以及小组分工</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85" name="Freeform 5"/>
          <p:cNvSpPr/>
          <p:nvPr/>
        </p:nvSpPr>
        <p:spPr bwMode="auto">
          <a:xfrm>
            <a:off x="6562347" y="2397782"/>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6" name="Freeform 5"/>
          <p:cNvSpPr/>
          <p:nvPr/>
        </p:nvSpPr>
        <p:spPr bwMode="auto">
          <a:xfrm>
            <a:off x="6542672" y="3345621"/>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7" name="Freeform 5"/>
          <p:cNvSpPr/>
          <p:nvPr/>
        </p:nvSpPr>
        <p:spPr bwMode="auto">
          <a:xfrm>
            <a:off x="6542671" y="4288142"/>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8" name="Freeform 5"/>
          <p:cNvSpPr/>
          <p:nvPr/>
        </p:nvSpPr>
        <p:spPr bwMode="auto">
          <a:xfrm>
            <a:off x="6509258" y="5187136"/>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grpSp>
        <p:nvGrpSpPr>
          <p:cNvPr id="91" name="组合 90"/>
          <p:cNvGrpSpPr/>
          <p:nvPr/>
        </p:nvGrpSpPr>
        <p:grpSpPr>
          <a:xfrm>
            <a:off x="4493045" y="2983162"/>
            <a:ext cx="1386140" cy="2272793"/>
            <a:chOff x="3186355" y="3415833"/>
            <a:chExt cx="1322199" cy="1739005"/>
          </a:xfrm>
        </p:grpSpPr>
        <p:sp>
          <p:nvSpPr>
            <p:cNvPr id="89" name="椭圆 31"/>
            <p:cNvSpPr/>
            <p:nvPr/>
          </p:nvSpPr>
          <p:spPr>
            <a:xfrm>
              <a:off x="3196603" y="3415833"/>
              <a:ext cx="1311951" cy="173900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0" name="文本框 89"/>
            <p:cNvSpPr txBox="1"/>
            <p:nvPr/>
          </p:nvSpPr>
          <p:spPr>
            <a:xfrm>
              <a:off x="3186355" y="3489811"/>
              <a:ext cx="1233033" cy="1665027"/>
            </a:xfrm>
            <a:prstGeom prst="rect">
              <a:avLst/>
            </a:prstGeom>
            <a:noFill/>
          </p:spPr>
          <p:txBody>
            <a:bodyPr vert="eaVert" wrap="square" rtlCol="0">
              <a:spAutoFit/>
            </a:bodyPr>
            <a:lstStyle/>
            <a:p>
              <a:r>
                <a:rPr lang="zh-CN" altLang="en-US" sz="7200" dirty="0">
                  <a:latin typeface="方正静蕾简体" panose="02000000000000000000" pitchFamily="2" charset="-122"/>
                  <a:ea typeface="方正静蕾简体" panose="02000000000000000000" pitchFamily="2" charset="-122"/>
                </a:rPr>
                <a:t>目录</a:t>
              </a:r>
            </a:p>
          </p:txBody>
        </p:sp>
      </p:grpSp>
      <p:grpSp>
        <p:nvGrpSpPr>
          <p:cNvPr id="29" name="组合 28"/>
          <p:cNvGrpSpPr/>
          <p:nvPr/>
        </p:nvGrpSpPr>
        <p:grpSpPr>
          <a:xfrm>
            <a:off x="804626" y="-533849"/>
            <a:ext cx="3592268" cy="6589863"/>
            <a:chOff x="4699681" y="-47625"/>
            <a:chExt cx="2694359" cy="5098596"/>
          </a:xfrm>
        </p:grpSpPr>
        <p:sp>
          <p:nvSpPr>
            <p:cNvPr id="30" name="Freeform 24"/>
            <p:cNvSpPr/>
            <p:nvPr/>
          </p:nvSpPr>
          <p:spPr bwMode="auto">
            <a:xfrm>
              <a:off x="6946451" y="3647365"/>
              <a:ext cx="447589" cy="131689"/>
            </a:xfrm>
            <a:custGeom>
              <a:avLst/>
              <a:gdLst>
                <a:gd name="T0" fmla="*/ 183 w 188"/>
                <a:gd name="T1" fmla="*/ 35 h 58"/>
                <a:gd name="T2" fmla="*/ 103 w 188"/>
                <a:gd name="T3" fmla="*/ 26 h 58"/>
                <a:gd name="T4" fmla="*/ 15 w 188"/>
                <a:gd name="T5" fmla="*/ 3 h 58"/>
                <a:gd name="T6" fmla="*/ 6 w 188"/>
                <a:gd name="T7" fmla="*/ 14 h 58"/>
                <a:gd name="T8" fmla="*/ 183 w 188"/>
                <a:gd name="T9" fmla="*/ 44 h 58"/>
                <a:gd name="T10" fmla="*/ 183 w 188"/>
                <a:gd name="T11" fmla="*/ 35 h 58"/>
              </a:gdLst>
              <a:ahLst/>
              <a:cxnLst>
                <a:cxn ang="0">
                  <a:pos x="T0" y="T1"/>
                </a:cxn>
                <a:cxn ang="0">
                  <a:pos x="T2" y="T3"/>
                </a:cxn>
                <a:cxn ang="0">
                  <a:pos x="T4" y="T5"/>
                </a:cxn>
                <a:cxn ang="0">
                  <a:pos x="T6" y="T7"/>
                </a:cxn>
                <a:cxn ang="0">
                  <a:pos x="T8" y="T9"/>
                </a:cxn>
                <a:cxn ang="0">
                  <a:pos x="T10" y="T11"/>
                </a:cxn>
              </a:cxnLst>
              <a:rect l="0" t="0" r="r" b="b"/>
              <a:pathLst>
                <a:path w="188" h="58">
                  <a:moveTo>
                    <a:pt x="183" y="35"/>
                  </a:moveTo>
                  <a:cubicBezTo>
                    <a:pt x="157" y="29"/>
                    <a:pt x="130" y="29"/>
                    <a:pt x="103" y="26"/>
                  </a:cubicBezTo>
                  <a:cubicBezTo>
                    <a:pt x="72" y="23"/>
                    <a:pt x="43" y="16"/>
                    <a:pt x="15" y="3"/>
                  </a:cubicBezTo>
                  <a:cubicBezTo>
                    <a:pt x="8" y="0"/>
                    <a:pt x="0" y="8"/>
                    <a:pt x="6" y="14"/>
                  </a:cubicBezTo>
                  <a:cubicBezTo>
                    <a:pt x="54" y="51"/>
                    <a:pt x="126" y="58"/>
                    <a:pt x="183" y="44"/>
                  </a:cubicBezTo>
                  <a:cubicBezTo>
                    <a:pt x="188" y="43"/>
                    <a:pt x="188" y="36"/>
                    <a:pt x="183" y="35"/>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5"/>
            <p:cNvSpPr/>
            <p:nvPr/>
          </p:nvSpPr>
          <p:spPr bwMode="auto">
            <a:xfrm>
              <a:off x="6967431" y="3840242"/>
              <a:ext cx="391641" cy="190217"/>
            </a:xfrm>
            <a:custGeom>
              <a:avLst/>
              <a:gdLst>
                <a:gd name="T0" fmla="*/ 160 w 164"/>
                <a:gd name="T1" fmla="*/ 76 h 84"/>
                <a:gd name="T2" fmla="*/ 77 w 164"/>
                <a:gd name="T3" fmla="*/ 40 h 84"/>
                <a:gd name="T4" fmla="*/ 6 w 164"/>
                <a:gd name="T5" fmla="*/ 1 h 84"/>
                <a:gd name="T6" fmla="*/ 2 w 164"/>
                <a:gd name="T7" fmla="*/ 7 h 84"/>
                <a:gd name="T8" fmla="*/ 72 w 164"/>
                <a:gd name="T9" fmla="*/ 61 h 84"/>
                <a:gd name="T10" fmla="*/ 159 w 164"/>
                <a:gd name="T11" fmla="*/ 84 h 84"/>
                <a:gd name="T12" fmla="*/ 160 w 164"/>
                <a:gd name="T13" fmla="*/ 76 h 84"/>
              </a:gdLst>
              <a:ahLst/>
              <a:cxnLst>
                <a:cxn ang="0">
                  <a:pos x="T0" y="T1"/>
                </a:cxn>
                <a:cxn ang="0">
                  <a:pos x="T2" y="T3"/>
                </a:cxn>
                <a:cxn ang="0">
                  <a:pos x="T4" y="T5"/>
                </a:cxn>
                <a:cxn ang="0">
                  <a:pos x="T6" y="T7"/>
                </a:cxn>
                <a:cxn ang="0">
                  <a:pos x="T8" y="T9"/>
                </a:cxn>
                <a:cxn ang="0">
                  <a:pos x="T10" y="T11"/>
                </a:cxn>
                <a:cxn ang="0">
                  <a:pos x="T12" y="T13"/>
                </a:cxn>
              </a:cxnLst>
              <a:rect l="0" t="0" r="r" b="b"/>
              <a:pathLst>
                <a:path w="164" h="84">
                  <a:moveTo>
                    <a:pt x="160" y="76"/>
                  </a:moveTo>
                  <a:cubicBezTo>
                    <a:pt x="132" y="65"/>
                    <a:pt x="104" y="54"/>
                    <a:pt x="77" y="40"/>
                  </a:cubicBezTo>
                  <a:cubicBezTo>
                    <a:pt x="53" y="28"/>
                    <a:pt x="31" y="11"/>
                    <a:pt x="6" y="1"/>
                  </a:cubicBezTo>
                  <a:cubicBezTo>
                    <a:pt x="3" y="0"/>
                    <a:pt x="0" y="4"/>
                    <a:pt x="2" y="7"/>
                  </a:cubicBezTo>
                  <a:cubicBezTo>
                    <a:pt x="17" y="31"/>
                    <a:pt x="47" y="48"/>
                    <a:pt x="72" y="61"/>
                  </a:cubicBezTo>
                  <a:cubicBezTo>
                    <a:pt x="100" y="75"/>
                    <a:pt x="129" y="83"/>
                    <a:pt x="159" y="84"/>
                  </a:cubicBezTo>
                  <a:cubicBezTo>
                    <a:pt x="164" y="84"/>
                    <a:pt x="164" y="78"/>
                    <a:pt x="160" y="76"/>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32" name="组合 31"/>
            <p:cNvGrpSpPr/>
            <p:nvPr/>
          </p:nvGrpSpPr>
          <p:grpSpPr>
            <a:xfrm>
              <a:off x="4699681" y="-47625"/>
              <a:ext cx="2596018" cy="5098596"/>
              <a:chOff x="2928938" y="-120650"/>
              <a:chExt cx="2946400" cy="6084888"/>
            </a:xfrm>
          </p:grpSpPr>
          <p:sp>
            <p:nvSpPr>
              <p:cNvPr id="33" name="Freeform 5"/>
              <p:cNvSpPr>
                <a:spLocks noEditPoints="1"/>
              </p:cNvSpPr>
              <p:nvPr/>
            </p:nvSpPr>
            <p:spPr bwMode="auto">
              <a:xfrm>
                <a:off x="3370263" y="3111500"/>
                <a:ext cx="1892300" cy="2195513"/>
              </a:xfrm>
              <a:custGeom>
                <a:avLst/>
                <a:gdLst>
                  <a:gd name="T0" fmla="*/ 669 w 698"/>
                  <a:gd name="T1" fmla="*/ 327 h 810"/>
                  <a:gd name="T2" fmla="*/ 662 w 698"/>
                  <a:gd name="T3" fmla="*/ 318 h 810"/>
                  <a:gd name="T4" fmla="*/ 656 w 698"/>
                  <a:gd name="T5" fmla="*/ 291 h 810"/>
                  <a:gd name="T6" fmla="*/ 640 w 698"/>
                  <a:gd name="T7" fmla="*/ 271 h 810"/>
                  <a:gd name="T8" fmla="*/ 566 w 698"/>
                  <a:gd name="T9" fmla="*/ 171 h 810"/>
                  <a:gd name="T10" fmla="*/ 489 w 698"/>
                  <a:gd name="T11" fmla="*/ 106 h 810"/>
                  <a:gd name="T12" fmla="*/ 475 w 698"/>
                  <a:gd name="T13" fmla="*/ 88 h 810"/>
                  <a:gd name="T14" fmla="*/ 458 w 698"/>
                  <a:gd name="T15" fmla="*/ 27 h 810"/>
                  <a:gd name="T16" fmla="*/ 457 w 698"/>
                  <a:gd name="T17" fmla="*/ 27 h 810"/>
                  <a:gd name="T18" fmla="*/ 426 w 698"/>
                  <a:gd name="T19" fmla="*/ 11 h 810"/>
                  <a:gd name="T20" fmla="*/ 376 w 698"/>
                  <a:gd name="T21" fmla="*/ 3 h 810"/>
                  <a:gd name="T22" fmla="*/ 295 w 698"/>
                  <a:gd name="T23" fmla="*/ 6 h 810"/>
                  <a:gd name="T24" fmla="*/ 284 w 698"/>
                  <a:gd name="T25" fmla="*/ 11 h 810"/>
                  <a:gd name="T26" fmla="*/ 276 w 698"/>
                  <a:gd name="T27" fmla="*/ 12 h 810"/>
                  <a:gd name="T28" fmla="*/ 266 w 698"/>
                  <a:gd name="T29" fmla="*/ 29 h 810"/>
                  <a:gd name="T30" fmla="*/ 265 w 698"/>
                  <a:gd name="T31" fmla="*/ 53 h 810"/>
                  <a:gd name="T32" fmla="*/ 258 w 698"/>
                  <a:gd name="T33" fmla="*/ 62 h 810"/>
                  <a:gd name="T34" fmla="*/ 246 w 698"/>
                  <a:gd name="T35" fmla="*/ 83 h 810"/>
                  <a:gd name="T36" fmla="*/ 246 w 698"/>
                  <a:gd name="T37" fmla="*/ 84 h 810"/>
                  <a:gd name="T38" fmla="*/ 175 w 698"/>
                  <a:gd name="T39" fmla="*/ 153 h 810"/>
                  <a:gd name="T40" fmla="*/ 140 w 698"/>
                  <a:gd name="T41" fmla="*/ 189 h 810"/>
                  <a:gd name="T42" fmla="*/ 114 w 698"/>
                  <a:gd name="T43" fmla="*/ 202 h 810"/>
                  <a:gd name="T44" fmla="*/ 61 w 698"/>
                  <a:gd name="T45" fmla="*/ 610 h 810"/>
                  <a:gd name="T46" fmla="*/ 61 w 698"/>
                  <a:gd name="T47" fmla="*/ 611 h 810"/>
                  <a:gd name="T48" fmla="*/ 62 w 698"/>
                  <a:gd name="T49" fmla="*/ 619 h 810"/>
                  <a:gd name="T50" fmla="*/ 144 w 698"/>
                  <a:gd name="T51" fmla="*/ 731 h 810"/>
                  <a:gd name="T52" fmla="*/ 268 w 698"/>
                  <a:gd name="T53" fmla="*/ 797 h 810"/>
                  <a:gd name="T54" fmla="*/ 415 w 698"/>
                  <a:gd name="T55" fmla="*/ 799 h 810"/>
                  <a:gd name="T56" fmla="*/ 462 w 698"/>
                  <a:gd name="T57" fmla="*/ 785 h 810"/>
                  <a:gd name="T58" fmla="*/ 610 w 698"/>
                  <a:gd name="T59" fmla="*/ 710 h 810"/>
                  <a:gd name="T60" fmla="*/ 622 w 698"/>
                  <a:gd name="T61" fmla="*/ 691 h 810"/>
                  <a:gd name="T62" fmla="*/ 662 w 698"/>
                  <a:gd name="T63" fmla="*/ 628 h 810"/>
                  <a:gd name="T64" fmla="*/ 672 w 698"/>
                  <a:gd name="T65" fmla="*/ 574 h 810"/>
                  <a:gd name="T66" fmla="*/ 669 w 698"/>
                  <a:gd name="T67" fmla="*/ 327 h 810"/>
                  <a:gd name="T68" fmla="*/ 534 w 698"/>
                  <a:gd name="T69" fmla="*/ 523 h 810"/>
                  <a:gd name="T70" fmla="*/ 536 w 698"/>
                  <a:gd name="T71" fmla="*/ 520 h 810"/>
                  <a:gd name="T72" fmla="*/ 535 w 698"/>
                  <a:gd name="T73" fmla="*/ 527 h 810"/>
                  <a:gd name="T74" fmla="*/ 535 w 698"/>
                  <a:gd name="T75" fmla="*/ 529 h 810"/>
                  <a:gd name="T76" fmla="*/ 535 w 698"/>
                  <a:gd name="T77" fmla="*/ 530 h 810"/>
                  <a:gd name="T78" fmla="*/ 534 w 698"/>
                  <a:gd name="T79" fmla="*/ 525 h 810"/>
                  <a:gd name="T80" fmla="*/ 534 w 698"/>
                  <a:gd name="T81" fmla="*/ 523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98" h="810">
                    <a:moveTo>
                      <a:pt x="669" y="327"/>
                    </a:moveTo>
                    <a:cubicBezTo>
                      <a:pt x="667" y="323"/>
                      <a:pt x="665" y="320"/>
                      <a:pt x="662" y="318"/>
                    </a:cubicBezTo>
                    <a:cubicBezTo>
                      <a:pt x="660" y="309"/>
                      <a:pt x="658" y="300"/>
                      <a:pt x="656" y="291"/>
                    </a:cubicBezTo>
                    <a:cubicBezTo>
                      <a:pt x="655" y="282"/>
                      <a:pt x="648" y="275"/>
                      <a:pt x="640" y="271"/>
                    </a:cubicBezTo>
                    <a:cubicBezTo>
                      <a:pt x="629" y="231"/>
                      <a:pt x="597" y="196"/>
                      <a:pt x="566" y="171"/>
                    </a:cubicBezTo>
                    <a:cubicBezTo>
                      <a:pt x="542" y="151"/>
                      <a:pt x="511" y="131"/>
                      <a:pt x="489" y="106"/>
                    </a:cubicBezTo>
                    <a:cubicBezTo>
                      <a:pt x="487" y="97"/>
                      <a:pt x="482" y="91"/>
                      <a:pt x="475" y="88"/>
                    </a:cubicBezTo>
                    <a:cubicBezTo>
                      <a:pt x="463" y="70"/>
                      <a:pt x="456" y="50"/>
                      <a:pt x="458" y="27"/>
                    </a:cubicBezTo>
                    <a:cubicBezTo>
                      <a:pt x="458" y="27"/>
                      <a:pt x="458" y="27"/>
                      <a:pt x="457" y="27"/>
                    </a:cubicBezTo>
                    <a:cubicBezTo>
                      <a:pt x="458" y="10"/>
                      <a:pt x="438" y="3"/>
                      <a:pt x="426" y="11"/>
                    </a:cubicBezTo>
                    <a:cubicBezTo>
                      <a:pt x="410" y="6"/>
                      <a:pt x="392" y="5"/>
                      <a:pt x="376" y="3"/>
                    </a:cubicBezTo>
                    <a:cubicBezTo>
                      <a:pt x="349" y="0"/>
                      <a:pt x="322" y="1"/>
                      <a:pt x="295" y="6"/>
                    </a:cubicBezTo>
                    <a:cubicBezTo>
                      <a:pt x="290" y="7"/>
                      <a:pt x="287" y="9"/>
                      <a:pt x="284" y="11"/>
                    </a:cubicBezTo>
                    <a:cubicBezTo>
                      <a:pt x="281" y="11"/>
                      <a:pt x="279" y="11"/>
                      <a:pt x="276" y="12"/>
                    </a:cubicBezTo>
                    <a:cubicBezTo>
                      <a:pt x="267" y="12"/>
                      <a:pt x="263" y="22"/>
                      <a:pt x="266" y="29"/>
                    </a:cubicBezTo>
                    <a:cubicBezTo>
                      <a:pt x="266" y="37"/>
                      <a:pt x="266" y="45"/>
                      <a:pt x="265" y="53"/>
                    </a:cubicBezTo>
                    <a:cubicBezTo>
                      <a:pt x="262" y="55"/>
                      <a:pt x="260" y="58"/>
                      <a:pt x="258" y="62"/>
                    </a:cubicBezTo>
                    <a:cubicBezTo>
                      <a:pt x="254" y="69"/>
                      <a:pt x="250" y="76"/>
                      <a:pt x="246" y="83"/>
                    </a:cubicBezTo>
                    <a:cubicBezTo>
                      <a:pt x="246" y="84"/>
                      <a:pt x="246" y="84"/>
                      <a:pt x="246" y="84"/>
                    </a:cubicBezTo>
                    <a:cubicBezTo>
                      <a:pt x="227" y="111"/>
                      <a:pt x="201" y="131"/>
                      <a:pt x="175" y="153"/>
                    </a:cubicBezTo>
                    <a:cubicBezTo>
                      <a:pt x="163" y="164"/>
                      <a:pt x="151" y="176"/>
                      <a:pt x="140" y="189"/>
                    </a:cubicBezTo>
                    <a:cubicBezTo>
                      <a:pt x="130" y="188"/>
                      <a:pt x="120" y="192"/>
                      <a:pt x="114" y="202"/>
                    </a:cubicBezTo>
                    <a:cubicBezTo>
                      <a:pt x="44" y="325"/>
                      <a:pt x="0" y="474"/>
                      <a:pt x="61" y="610"/>
                    </a:cubicBezTo>
                    <a:cubicBezTo>
                      <a:pt x="61" y="610"/>
                      <a:pt x="61" y="611"/>
                      <a:pt x="61" y="611"/>
                    </a:cubicBezTo>
                    <a:cubicBezTo>
                      <a:pt x="61" y="614"/>
                      <a:pt x="61" y="616"/>
                      <a:pt x="62" y="619"/>
                    </a:cubicBezTo>
                    <a:cubicBezTo>
                      <a:pt x="83" y="661"/>
                      <a:pt x="107" y="700"/>
                      <a:pt x="144" y="731"/>
                    </a:cubicBezTo>
                    <a:cubicBezTo>
                      <a:pt x="179" y="762"/>
                      <a:pt x="222" y="786"/>
                      <a:pt x="268" y="797"/>
                    </a:cubicBezTo>
                    <a:cubicBezTo>
                      <a:pt x="316" y="809"/>
                      <a:pt x="367" y="810"/>
                      <a:pt x="415" y="799"/>
                    </a:cubicBezTo>
                    <a:cubicBezTo>
                      <a:pt x="430" y="796"/>
                      <a:pt x="446" y="791"/>
                      <a:pt x="462" y="785"/>
                    </a:cubicBezTo>
                    <a:cubicBezTo>
                      <a:pt x="522" y="786"/>
                      <a:pt x="574" y="758"/>
                      <a:pt x="610" y="710"/>
                    </a:cubicBezTo>
                    <a:cubicBezTo>
                      <a:pt x="614" y="704"/>
                      <a:pt x="618" y="697"/>
                      <a:pt x="622" y="691"/>
                    </a:cubicBezTo>
                    <a:cubicBezTo>
                      <a:pt x="646" y="682"/>
                      <a:pt x="656" y="649"/>
                      <a:pt x="662" y="628"/>
                    </a:cubicBezTo>
                    <a:cubicBezTo>
                      <a:pt x="667" y="611"/>
                      <a:pt x="672" y="592"/>
                      <a:pt x="672" y="574"/>
                    </a:cubicBezTo>
                    <a:cubicBezTo>
                      <a:pt x="698" y="493"/>
                      <a:pt x="696" y="408"/>
                      <a:pt x="669" y="327"/>
                    </a:cubicBezTo>
                    <a:moveTo>
                      <a:pt x="534" y="523"/>
                    </a:moveTo>
                    <a:cubicBezTo>
                      <a:pt x="535" y="522"/>
                      <a:pt x="535" y="521"/>
                      <a:pt x="536" y="520"/>
                    </a:cubicBezTo>
                    <a:cubicBezTo>
                      <a:pt x="535" y="522"/>
                      <a:pt x="535" y="525"/>
                      <a:pt x="535" y="527"/>
                    </a:cubicBezTo>
                    <a:cubicBezTo>
                      <a:pt x="535" y="528"/>
                      <a:pt x="535" y="529"/>
                      <a:pt x="535" y="529"/>
                    </a:cubicBezTo>
                    <a:cubicBezTo>
                      <a:pt x="535" y="530"/>
                      <a:pt x="535" y="530"/>
                      <a:pt x="535" y="530"/>
                    </a:cubicBezTo>
                    <a:cubicBezTo>
                      <a:pt x="534" y="529"/>
                      <a:pt x="534" y="527"/>
                      <a:pt x="534" y="525"/>
                    </a:cubicBezTo>
                    <a:cubicBezTo>
                      <a:pt x="534" y="525"/>
                      <a:pt x="534" y="524"/>
                      <a:pt x="534" y="52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6"/>
              <p:cNvSpPr/>
              <p:nvPr/>
            </p:nvSpPr>
            <p:spPr bwMode="auto">
              <a:xfrm>
                <a:off x="3668713" y="3486150"/>
                <a:ext cx="504825" cy="955675"/>
              </a:xfrm>
              <a:custGeom>
                <a:avLst/>
                <a:gdLst>
                  <a:gd name="T0" fmla="*/ 125 w 186"/>
                  <a:gd name="T1" fmla="*/ 14 h 353"/>
                  <a:gd name="T2" fmla="*/ 110 w 186"/>
                  <a:gd name="T3" fmla="*/ 18 h 353"/>
                  <a:gd name="T4" fmla="*/ 61 w 186"/>
                  <a:gd name="T5" fmla="*/ 63 h 353"/>
                  <a:gd name="T6" fmla="*/ 8 w 186"/>
                  <a:gd name="T7" fmla="*/ 190 h 353"/>
                  <a:gd name="T8" fmla="*/ 4 w 186"/>
                  <a:gd name="T9" fmla="*/ 213 h 353"/>
                  <a:gd name="T10" fmla="*/ 1 w 186"/>
                  <a:gd name="T11" fmla="*/ 282 h 353"/>
                  <a:gd name="T12" fmla="*/ 4 w 186"/>
                  <a:gd name="T13" fmla="*/ 294 h 353"/>
                  <a:gd name="T14" fmla="*/ 36 w 186"/>
                  <a:gd name="T15" fmla="*/ 344 h 353"/>
                  <a:gd name="T16" fmla="*/ 75 w 186"/>
                  <a:gd name="T17" fmla="*/ 299 h 353"/>
                  <a:gd name="T18" fmla="*/ 78 w 186"/>
                  <a:gd name="T19" fmla="*/ 220 h 353"/>
                  <a:gd name="T20" fmla="*/ 95 w 186"/>
                  <a:gd name="T21" fmla="*/ 152 h 353"/>
                  <a:gd name="T22" fmla="*/ 120 w 186"/>
                  <a:gd name="T23" fmla="*/ 108 h 353"/>
                  <a:gd name="T24" fmla="*/ 160 w 186"/>
                  <a:gd name="T25" fmla="*/ 59 h 353"/>
                  <a:gd name="T26" fmla="*/ 125 w 186"/>
                  <a:gd name="T27" fmla="*/ 1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6" h="353">
                    <a:moveTo>
                      <a:pt x="125" y="14"/>
                    </a:moveTo>
                    <a:cubicBezTo>
                      <a:pt x="121" y="13"/>
                      <a:pt x="115" y="14"/>
                      <a:pt x="110" y="18"/>
                    </a:cubicBezTo>
                    <a:cubicBezTo>
                      <a:pt x="91" y="29"/>
                      <a:pt x="74" y="45"/>
                      <a:pt x="61" y="63"/>
                    </a:cubicBezTo>
                    <a:cubicBezTo>
                      <a:pt x="32" y="98"/>
                      <a:pt x="16" y="147"/>
                      <a:pt x="8" y="190"/>
                    </a:cubicBezTo>
                    <a:cubicBezTo>
                      <a:pt x="7" y="198"/>
                      <a:pt x="5" y="206"/>
                      <a:pt x="4" y="213"/>
                    </a:cubicBezTo>
                    <a:cubicBezTo>
                      <a:pt x="1" y="236"/>
                      <a:pt x="0" y="259"/>
                      <a:pt x="1" y="282"/>
                    </a:cubicBezTo>
                    <a:cubicBezTo>
                      <a:pt x="1" y="286"/>
                      <a:pt x="2" y="290"/>
                      <a:pt x="4" y="294"/>
                    </a:cubicBezTo>
                    <a:cubicBezTo>
                      <a:pt x="7" y="315"/>
                      <a:pt x="16" y="338"/>
                      <a:pt x="36" y="344"/>
                    </a:cubicBezTo>
                    <a:cubicBezTo>
                      <a:pt x="65" y="353"/>
                      <a:pt x="74" y="319"/>
                      <a:pt x="75" y="299"/>
                    </a:cubicBezTo>
                    <a:cubicBezTo>
                      <a:pt x="76" y="272"/>
                      <a:pt x="74" y="246"/>
                      <a:pt x="78" y="220"/>
                    </a:cubicBezTo>
                    <a:cubicBezTo>
                      <a:pt x="81" y="197"/>
                      <a:pt x="87" y="174"/>
                      <a:pt x="95" y="152"/>
                    </a:cubicBezTo>
                    <a:cubicBezTo>
                      <a:pt x="102" y="137"/>
                      <a:pt x="111" y="122"/>
                      <a:pt x="120" y="108"/>
                    </a:cubicBezTo>
                    <a:cubicBezTo>
                      <a:pt x="131" y="92"/>
                      <a:pt x="145" y="72"/>
                      <a:pt x="160" y="59"/>
                    </a:cubicBezTo>
                    <a:cubicBezTo>
                      <a:pt x="186" y="36"/>
                      <a:pt x="153" y="0"/>
                      <a:pt x="125" y="14"/>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7"/>
              <p:cNvSpPr/>
              <p:nvPr/>
            </p:nvSpPr>
            <p:spPr bwMode="auto">
              <a:xfrm>
                <a:off x="3690938" y="4449763"/>
                <a:ext cx="225425" cy="314325"/>
              </a:xfrm>
              <a:custGeom>
                <a:avLst/>
                <a:gdLst>
                  <a:gd name="T0" fmla="*/ 77 w 83"/>
                  <a:gd name="T1" fmla="*/ 26 h 116"/>
                  <a:gd name="T2" fmla="*/ 43 w 83"/>
                  <a:gd name="T3" fmla="*/ 0 h 116"/>
                  <a:gd name="T4" fmla="*/ 8 w 83"/>
                  <a:gd name="T5" fmla="*/ 26 h 116"/>
                  <a:gd name="T6" fmla="*/ 22 w 83"/>
                  <a:gd name="T7" fmla="*/ 104 h 116"/>
                  <a:gd name="T8" fmla="*/ 67 w 83"/>
                  <a:gd name="T9" fmla="*/ 98 h 116"/>
                  <a:gd name="T10" fmla="*/ 73 w 83"/>
                  <a:gd name="T11" fmla="*/ 84 h 116"/>
                  <a:gd name="T12" fmla="*/ 74 w 83"/>
                  <a:gd name="T13" fmla="*/ 80 h 116"/>
                  <a:gd name="T14" fmla="*/ 78 w 83"/>
                  <a:gd name="T15" fmla="*/ 73 h 116"/>
                  <a:gd name="T16" fmla="*/ 77 w 83"/>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16">
                    <a:moveTo>
                      <a:pt x="77" y="26"/>
                    </a:moveTo>
                    <a:cubicBezTo>
                      <a:pt x="71" y="11"/>
                      <a:pt x="60" y="0"/>
                      <a:pt x="43" y="0"/>
                    </a:cubicBezTo>
                    <a:cubicBezTo>
                      <a:pt x="26" y="0"/>
                      <a:pt x="14" y="11"/>
                      <a:pt x="8" y="26"/>
                    </a:cubicBezTo>
                    <a:cubicBezTo>
                      <a:pt x="0" y="51"/>
                      <a:pt x="0" y="85"/>
                      <a:pt x="22" y="104"/>
                    </a:cubicBezTo>
                    <a:cubicBezTo>
                      <a:pt x="34" y="115"/>
                      <a:pt x="59" y="116"/>
                      <a:pt x="67" y="98"/>
                    </a:cubicBezTo>
                    <a:cubicBezTo>
                      <a:pt x="69" y="94"/>
                      <a:pt x="72" y="89"/>
                      <a:pt x="73" y="84"/>
                    </a:cubicBezTo>
                    <a:cubicBezTo>
                      <a:pt x="73" y="83"/>
                      <a:pt x="74" y="81"/>
                      <a:pt x="74" y="80"/>
                    </a:cubicBezTo>
                    <a:cubicBezTo>
                      <a:pt x="75" y="78"/>
                      <a:pt x="76" y="75"/>
                      <a:pt x="78" y="73"/>
                    </a:cubicBezTo>
                    <a:cubicBezTo>
                      <a:pt x="83" y="58"/>
                      <a:pt x="83" y="40"/>
                      <a:pt x="77" y="2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
              <p:cNvSpPr/>
              <p:nvPr/>
            </p:nvSpPr>
            <p:spPr bwMode="auto">
              <a:xfrm>
                <a:off x="3897313" y="4745038"/>
                <a:ext cx="200025" cy="195263"/>
              </a:xfrm>
              <a:custGeom>
                <a:avLst/>
                <a:gdLst>
                  <a:gd name="T0" fmla="*/ 72 w 74"/>
                  <a:gd name="T1" fmla="*/ 26 h 72"/>
                  <a:gd name="T2" fmla="*/ 56 w 74"/>
                  <a:gd name="T3" fmla="*/ 5 h 72"/>
                  <a:gd name="T4" fmla="*/ 47 w 74"/>
                  <a:gd name="T5" fmla="*/ 2 h 72"/>
                  <a:gd name="T6" fmla="*/ 31 w 74"/>
                  <a:gd name="T7" fmla="*/ 1 h 72"/>
                  <a:gd name="T8" fmla="*/ 26 w 74"/>
                  <a:gd name="T9" fmla="*/ 2 h 72"/>
                  <a:gd name="T10" fmla="*/ 17 w 74"/>
                  <a:gd name="T11" fmla="*/ 6 h 72"/>
                  <a:gd name="T12" fmla="*/ 3 w 74"/>
                  <a:gd name="T13" fmla="*/ 23 h 72"/>
                  <a:gd name="T14" fmla="*/ 1 w 74"/>
                  <a:gd name="T15" fmla="*/ 27 h 72"/>
                  <a:gd name="T16" fmla="*/ 0 w 74"/>
                  <a:gd name="T17" fmla="*/ 36 h 72"/>
                  <a:gd name="T18" fmla="*/ 1 w 74"/>
                  <a:gd name="T19" fmla="*/ 46 h 72"/>
                  <a:gd name="T20" fmla="*/ 8 w 74"/>
                  <a:gd name="T21" fmla="*/ 58 h 72"/>
                  <a:gd name="T22" fmla="*/ 14 w 74"/>
                  <a:gd name="T23" fmla="*/ 64 h 72"/>
                  <a:gd name="T24" fmla="*/ 22 w 74"/>
                  <a:gd name="T25" fmla="*/ 69 h 72"/>
                  <a:gd name="T26" fmla="*/ 31 w 74"/>
                  <a:gd name="T27" fmla="*/ 71 h 72"/>
                  <a:gd name="T28" fmla="*/ 45 w 74"/>
                  <a:gd name="T29" fmla="*/ 71 h 72"/>
                  <a:gd name="T30" fmla="*/ 47 w 74"/>
                  <a:gd name="T31" fmla="*/ 70 h 72"/>
                  <a:gd name="T32" fmla="*/ 59 w 74"/>
                  <a:gd name="T33" fmla="*/ 64 h 72"/>
                  <a:gd name="T34" fmla="*/ 69 w 74"/>
                  <a:gd name="T35" fmla="*/ 54 h 72"/>
                  <a:gd name="T36" fmla="*/ 73 w 74"/>
                  <a:gd name="T37" fmla="*/ 41 h 72"/>
                  <a:gd name="T38" fmla="*/ 72 w 74"/>
                  <a:gd name="T39" fmla="*/ 2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72">
                    <a:moveTo>
                      <a:pt x="72" y="26"/>
                    </a:moveTo>
                    <a:cubicBezTo>
                      <a:pt x="69" y="18"/>
                      <a:pt x="64" y="10"/>
                      <a:pt x="56" y="5"/>
                    </a:cubicBezTo>
                    <a:cubicBezTo>
                      <a:pt x="53" y="4"/>
                      <a:pt x="50" y="3"/>
                      <a:pt x="47" y="2"/>
                    </a:cubicBezTo>
                    <a:cubicBezTo>
                      <a:pt x="42" y="0"/>
                      <a:pt x="36" y="0"/>
                      <a:pt x="31" y="1"/>
                    </a:cubicBezTo>
                    <a:cubicBezTo>
                      <a:pt x="29" y="2"/>
                      <a:pt x="28" y="2"/>
                      <a:pt x="26" y="2"/>
                    </a:cubicBezTo>
                    <a:cubicBezTo>
                      <a:pt x="23" y="3"/>
                      <a:pt x="20" y="4"/>
                      <a:pt x="17" y="6"/>
                    </a:cubicBezTo>
                    <a:cubicBezTo>
                      <a:pt x="10" y="9"/>
                      <a:pt x="4" y="15"/>
                      <a:pt x="3" y="23"/>
                    </a:cubicBezTo>
                    <a:cubicBezTo>
                      <a:pt x="2" y="25"/>
                      <a:pt x="2" y="26"/>
                      <a:pt x="1" y="27"/>
                    </a:cubicBezTo>
                    <a:cubicBezTo>
                      <a:pt x="1" y="30"/>
                      <a:pt x="0" y="33"/>
                      <a:pt x="0" y="36"/>
                    </a:cubicBezTo>
                    <a:cubicBezTo>
                      <a:pt x="0" y="39"/>
                      <a:pt x="1" y="43"/>
                      <a:pt x="1" y="46"/>
                    </a:cubicBezTo>
                    <a:cubicBezTo>
                      <a:pt x="2" y="50"/>
                      <a:pt x="5" y="54"/>
                      <a:pt x="8" y="58"/>
                    </a:cubicBezTo>
                    <a:cubicBezTo>
                      <a:pt x="9" y="61"/>
                      <a:pt x="11" y="63"/>
                      <a:pt x="14" y="64"/>
                    </a:cubicBezTo>
                    <a:cubicBezTo>
                      <a:pt x="16" y="66"/>
                      <a:pt x="19" y="68"/>
                      <a:pt x="22" y="69"/>
                    </a:cubicBezTo>
                    <a:cubicBezTo>
                      <a:pt x="25" y="70"/>
                      <a:pt x="28" y="71"/>
                      <a:pt x="31" y="71"/>
                    </a:cubicBezTo>
                    <a:cubicBezTo>
                      <a:pt x="36" y="72"/>
                      <a:pt x="40" y="72"/>
                      <a:pt x="45" y="71"/>
                    </a:cubicBezTo>
                    <a:cubicBezTo>
                      <a:pt x="46" y="71"/>
                      <a:pt x="47" y="70"/>
                      <a:pt x="47" y="70"/>
                    </a:cubicBezTo>
                    <a:cubicBezTo>
                      <a:pt x="52" y="69"/>
                      <a:pt x="56" y="67"/>
                      <a:pt x="59" y="64"/>
                    </a:cubicBezTo>
                    <a:cubicBezTo>
                      <a:pt x="63" y="61"/>
                      <a:pt x="66" y="58"/>
                      <a:pt x="69" y="54"/>
                    </a:cubicBezTo>
                    <a:cubicBezTo>
                      <a:pt x="71" y="50"/>
                      <a:pt x="72" y="45"/>
                      <a:pt x="73" y="41"/>
                    </a:cubicBezTo>
                    <a:cubicBezTo>
                      <a:pt x="74" y="36"/>
                      <a:pt x="74" y="31"/>
                      <a:pt x="72" y="2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9"/>
              <p:cNvSpPr/>
              <p:nvPr/>
            </p:nvSpPr>
            <p:spPr bwMode="auto">
              <a:xfrm>
                <a:off x="4094163" y="4897438"/>
                <a:ext cx="125413" cy="122238"/>
              </a:xfrm>
              <a:custGeom>
                <a:avLst/>
                <a:gdLst>
                  <a:gd name="T0" fmla="*/ 34 w 46"/>
                  <a:gd name="T1" fmla="*/ 3 h 45"/>
                  <a:gd name="T2" fmla="*/ 20 w 46"/>
                  <a:gd name="T3" fmla="*/ 1 h 45"/>
                  <a:gd name="T4" fmla="*/ 8 w 46"/>
                  <a:gd name="T5" fmla="*/ 7 h 45"/>
                  <a:gd name="T6" fmla="*/ 3 w 46"/>
                  <a:gd name="T7" fmla="*/ 30 h 45"/>
                  <a:gd name="T8" fmla="*/ 29 w 46"/>
                  <a:gd name="T9" fmla="*/ 43 h 45"/>
                  <a:gd name="T10" fmla="*/ 29 w 46"/>
                  <a:gd name="T11" fmla="*/ 43 h 45"/>
                  <a:gd name="T12" fmla="*/ 44 w 46"/>
                  <a:gd name="T13" fmla="*/ 28 h 45"/>
                  <a:gd name="T14" fmla="*/ 44 w 46"/>
                  <a:gd name="T15" fmla="*/ 28 h 45"/>
                  <a:gd name="T16" fmla="*/ 34 w 46"/>
                  <a:gd name="T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5">
                    <a:moveTo>
                      <a:pt x="34" y="3"/>
                    </a:moveTo>
                    <a:cubicBezTo>
                      <a:pt x="30" y="1"/>
                      <a:pt x="25" y="0"/>
                      <a:pt x="20" y="1"/>
                    </a:cubicBezTo>
                    <a:cubicBezTo>
                      <a:pt x="16" y="1"/>
                      <a:pt x="11" y="3"/>
                      <a:pt x="8" y="7"/>
                    </a:cubicBezTo>
                    <a:cubicBezTo>
                      <a:pt x="2" y="13"/>
                      <a:pt x="0" y="22"/>
                      <a:pt x="3" y="30"/>
                    </a:cubicBezTo>
                    <a:cubicBezTo>
                      <a:pt x="8" y="40"/>
                      <a:pt x="18" y="45"/>
                      <a:pt x="29" y="43"/>
                    </a:cubicBezTo>
                    <a:cubicBezTo>
                      <a:pt x="29" y="43"/>
                      <a:pt x="29" y="43"/>
                      <a:pt x="29" y="43"/>
                    </a:cubicBezTo>
                    <a:cubicBezTo>
                      <a:pt x="36" y="41"/>
                      <a:pt x="42" y="35"/>
                      <a:pt x="44" y="28"/>
                    </a:cubicBezTo>
                    <a:cubicBezTo>
                      <a:pt x="44" y="28"/>
                      <a:pt x="44" y="28"/>
                      <a:pt x="44" y="28"/>
                    </a:cubicBezTo>
                    <a:cubicBezTo>
                      <a:pt x="46" y="18"/>
                      <a:pt x="42" y="8"/>
                      <a:pt x="34" y="3"/>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0"/>
              <p:cNvSpPr/>
              <p:nvPr/>
            </p:nvSpPr>
            <p:spPr bwMode="auto">
              <a:xfrm>
                <a:off x="4611688" y="3490913"/>
                <a:ext cx="257175" cy="284163"/>
              </a:xfrm>
              <a:custGeom>
                <a:avLst/>
                <a:gdLst>
                  <a:gd name="T0" fmla="*/ 91 w 95"/>
                  <a:gd name="T1" fmla="*/ 65 h 105"/>
                  <a:gd name="T2" fmla="*/ 69 w 95"/>
                  <a:gd name="T3" fmla="*/ 35 h 105"/>
                  <a:gd name="T4" fmla="*/ 60 w 95"/>
                  <a:gd name="T5" fmla="*/ 20 h 105"/>
                  <a:gd name="T6" fmla="*/ 20 w 95"/>
                  <a:gd name="T7" fmla="*/ 9 h 105"/>
                  <a:gd name="T8" fmla="*/ 9 w 95"/>
                  <a:gd name="T9" fmla="*/ 50 h 105"/>
                  <a:gd name="T10" fmla="*/ 18 w 95"/>
                  <a:gd name="T11" fmla="*/ 65 h 105"/>
                  <a:gd name="T12" fmla="*/ 22 w 95"/>
                  <a:gd name="T13" fmla="*/ 72 h 105"/>
                  <a:gd name="T14" fmla="*/ 22 w 95"/>
                  <a:gd name="T15" fmla="*/ 74 h 105"/>
                  <a:gd name="T16" fmla="*/ 23 w 95"/>
                  <a:gd name="T17" fmla="*/ 76 h 105"/>
                  <a:gd name="T18" fmla="*/ 44 w 95"/>
                  <a:gd name="T19" fmla="*/ 97 h 105"/>
                  <a:gd name="T20" fmla="*/ 70 w 95"/>
                  <a:gd name="T21" fmla="*/ 102 h 105"/>
                  <a:gd name="T22" fmla="*/ 91 w 95"/>
                  <a:gd name="T23" fmla="*/ 6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105">
                    <a:moveTo>
                      <a:pt x="91" y="65"/>
                    </a:moveTo>
                    <a:cubicBezTo>
                      <a:pt x="87" y="53"/>
                      <a:pt x="80" y="42"/>
                      <a:pt x="69" y="35"/>
                    </a:cubicBezTo>
                    <a:cubicBezTo>
                      <a:pt x="67" y="30"/>
                      <a:pt x="64" y="25"/>
                      <a:pt x="60" y="20"/>
                    </a:cubicBezTo>
                    <a:cubicBezTo>
                      <a:pt x="52" y="7"/>
                      <a:pt x="34" y="0"/>
                      <a:pt x="20" y="9"/>
                    </a:cubicBezTo>
                    <a:cubicBezTo>
                      <a:pt x="7" y="18"/>
                      <a:pt x="0" y="36"/>
                      <a:pt x="9" y="50"/>
                    </a:cubicBezTo>
                    <a:cubicBezTo>
                      <a:pt x="12" y="55"/>
                      <a:pt x="15" y="60"/>
                      <a:pt x="18" y="65"/>
                    </a:cubicBezTo>
                    <a:cubicBezTo>
                      <a:pt x="19" y="67"/>
                      <a:pt x="20" y="70"/>
                      <a:pt x="22" y="72"/>
                    </a:cubicBezTo>
                    <a:cubicBezTo>
                      <a:pt x="22" y="73"/>
                      <a:pt x="22" y="73"/>
                      <a:pt x="22" y="74"/>
                    </a:cubicBezTo>
                    <a:cubicBezTo>
                      <a:pt x="23" y="74"/>
                      <a:pt x="23" y="75"/>
                      <a:pt x="23" y="76"/>
                    </a:cubicBezTo>
                    <a:cubicBezTo>
                      <a:pt x="27" y="86"/>
                      <a:pt x="35" y="94"/>
                      <a:pt x="44" y="97"/>
                    </a:cubicBezTo>
                    <a:cubicBezTo>
                      <a:pt x="52" y="102"/>
                      <a:pt x="61" y="105"/>
                      <a:pt x="70" y="102"/>
                    </a:cubicBezTo>
                    <a:cubicBezTo>
                      <a:pt x="85" y="97"/>
                      <a:pt x="95" y="81"/>
                      <a:pt x="91" y="65"/>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1"/>
              <p:cNvSpPr/>
              <p:nvPr/>
            </p:nvSpPr>
            <p:spPr bwMode="auto">
              <a:xfrm>
                <a:off x="4895851" y="3846513"/>
                <a:ext cx="236538" cy="500063"/>
              </a:xfrm>
              <a:custGeom>
                <a:avLst/>
                <a:gdLst>
                  <a:gd name="T0" fmla="*/ 72 w 87"/>
                  <a:gd name="T1" fmla="*/ 37 h 185"/>
                  <a:gd name="T2" fmla="*/ 12 w 87"/>
                  <a:gd name="T3" fmla="*/ 53 h 185"/>
                  <a:gd name="T4" fmla="*/ 21 w 87"/>
                  <a:gd name="T5" fmla="*/ 92 h 185"/>
                  <a:gd name="T6" fmla="*/ 23 w 87"/>
                  <a:gd name="T7" fmla="*/ 144 h 185"/>
                  <a:gd name="T8" fmla="*/ 80 w 87"/>
                  <a:gd name="T9" fmla="*/ 152 h 185"/>
                  <a:gd name="T10" fmla="*/ 72 w 87"/>
                  <a:gd name="T11" fmla="*/ 37 h 185"/>
                </a:gdLst>
                <a:ahLst/>
                <a:cxnLst>
                  <a:cxn ang="0">
                    <a:pos x="T0" y="T1"/>
                  </a:cxn>
                  <a:cxn ang="0">
                    <a:pos x="T2" y="T3"/>
                  </a:cxn>
                  <a:cxn ang="0">
                    <a:pos x="T4" y="T5"/>
                  </a:cxn>
                  <a:cxn ang="0">
                    <a:pos x="T6" y="T7"/>
                  </a:cxn>
                  <a:cxn ang="0">
                    <a:pos x="T8" y="T9"/>
                  </a:cxn>
                  <a:cxn ang="0">
                    <a:pos x="T10" y="T11"/>
                  </a:cxn>
                </a:cxnLst>
                <a:rect l="0" t="0" r="r" b="b"/>
                <a:pathLst>
                  <a:path w="87" h="185">
                    <a:moveTo>
                      <a:pt x="72" y="37"/>
                    </a:moveTo>
                    <a:cubicBezTo>
                      <a:pt x="58" y="0"/>
                      <a:pt x="0" y="14"/>
                      <a:pt x="12" y="53"/>
                    </a:cubicBezTo>
                    <a:cubicBezTo>
                      <a:pt x="16" y="66"/>
                      <a:pt x="19" y="79"/>
                      <a:pt x="21" y="92"/>
                    </a:cubicBezTo>
                    <a:cubicBezTo>
                      <a:pt x="22" y="109"/>
                      <a:pt x="23" y="127"/>
                      <a:pt x="23" y="144"/>
                    </a:cubicBezTo>
                    <a:cubicBezTo>
                      <a:pt x="22" y="176"/>
                      <a:pt x="74" y="185"/>
                      <a:pt x="80" y="152"/>
                    </a:cubicBezTo>
                    <a:cubicBezTo>
                      <a:pt x="87" y="112"/>
                      <a:pt x="86" y="74"/>
                      <a:pt x="72" y="3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
              <p:cNvSpPr/>
              <p:nvPr/>
            </p:nvSpPr>
            <p:spPr bwMode="auto">
              <a:xfrm>
                <a:off x="4832351" y="4587875"/>
                <a:ext cx="196850" cy="328613"/>
              </a:xfrm>
              <a:custGeom>
                <a:avLst/>
                <a:gdLst>
                  <a:gd name="T0" fmla="*/ 60 w 73"/>
                  <a:gd name="T1" fmla="*/ 17 h 121"/>
                  <a:gd name="T2" fmla="*/ 35 w 73"/>
                  <a:gd name="T3" fmla="*/ 7 h 121"/>
                  <a:gd name="T4" fmla="*/ 21 w 73"/>
                  <a:gd name="T5" fmla="*/ 21 h 121"/>
                  <a:gd name="T6" fmla="*/ 18 w 73"/>
                  <a:gd name="T7" fmla="*/ 26 h 121"/>
                  <a:gd name="T8" fmla="*/ 5 w 73"/>
                  <a:gd name="T9" fmla="*/ 56 h 121"/>
                  <a:gd name="T10" fmla="*/ 6 w 73"/>
                  <a:gd name="T11" fmla="*/ 56 h 121"/>
                  <a:gd name="T12" fmla="*/ 6 w 73"/>
                  <a:gd name="T13" fmla="*/ 68 h 121"/>
                  <a:gd name="T14" fmla="*/ 3 w 73"/>
                  <a:gd name="T15" fmla="*/ 112 h 121"/>
                  <a:gd name="T16" fmla="*/ 11 w 73"/>
                  <a:gd name="T17" fmla="*/ 118 h 121"/>
                  <a:gd name="T18" fmla="*/ 72 w 73"/>
                  <a:gd name="T19" fmla="*/ 40 h 121"/>
                  <a:gd name="T20" fmla="*/ 60 w 73"/>
                  <a:gd name="T21"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21">
                    <a:moveTo>
                      <a:pt x="60" y="17"/>
                    </a:moveTo>
                    <a:cubicBezTo>
                      <a:pt x="56" y="7"/>
                      <a:pt x="44" y="0"/>
                      <a:pt x="35" y="7"/>
                    </a:cubicBezTo>
                    <a:cubicBezTo>
                      <a:pt x="29" y="11"/>
                      <a:pt x="25" y="16"/>
                      <a:pt x="21" y="21"/>
                    </a:cubicBezTo>
                    <a:cubicBezTo>
                      <a:pt x="20" y="23"/>
                      <a:pt x="19" y="24"/>
                      <a:pt x="18" y="26"/>
                    </a:cubicBezTo>
                    <a:cubicBezTo>
                      <a:pt x="13" y="35"/>
                      <a:pt x="8" y="45"/>
                      <a:pt x="5" y="56"/>
                    </a:cubicBezTo>
                    <a:cubicBezTo>
                      <a:pt x="5" y="56"/>
                      <a:pt x="5" y="56"/>
                      <a:pt x="6" y="56"/>
                    </a:cubicBezTo>
                    <a:cubicBezTo>
                      <a:pt x="5" y="60"/>
                      <a:pt x="5" y="65"/>
                      <a:pt x="6" y="68"/>
                    </a:cubicBezTo>
                    <a:cubicBezTo>
                      <a:pt x="2" y="82"/>
                      <a:pt x="0" y="96"/>
                      <a:pt x="3" y="112"/>
                    </a:cubicBezTo>
                    <a:cubicBezTo>
                      <a:pt x="4" y="116"/>
                      <a:pt x="8" y="118"/>
                      <a:pt x="11" y="118"/>
                    </a:cubicBezTo>
                    <a:cubicBezTo>
                      <a:pt x="54" y="121"/>
                      <a:pt x="68" y="75"/>
                      <a:pt x="72" y="40"/>
                    </a:cubicBezTo>
                    <a:cubicBezTo>
                      <a:pt x="73" y="30"/>
                      <a:pt x="67" y="21"/>
                      <a:pt x="60" y="1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3"/>
              <p:cNvSpPr/>
              <p:nvPr/>
            </p:nvSpPr>
            <p:spPr bwMode="auto">
              <a:xfrm>
                <a:off x="4637088" y="4891088"/>
                <a:ext cx="130175" cy="144463"/>
              </a:xfrm>
              <a:custGeom>
                <a:avLst/>
                <a:gdLst>
                  <a:gd name="T0" fmla="*/ 35 w 48"/>
                  <a:gd name="T1" fmla="*/ 5 h 53"/>
                  <a:gd name="T2" fmla="*/ 8 w 48"/>
                  <a:gd name="T3" fmla="*/ 12 h 53"/>
                  <a:gd name="T4" fmla="*/ 1 w 48"/>
                  <a:gd name="T5" fmla="*/ 26 h 53"/>
                  <a:gd name="T6" fmla="*/ 9 w 48"/>
                  <a:gd name="T7" fmla="*/ 49 h 53"/>
                  <a:gd name="T8" fmla="*/ 33 w 48"/>
                  <a:gd name="T9" fmla="*/ 45 h 53"/>
                  <a:gd name="T10" fmla="*/ 42 w 48"/>
                  <a:gd name="T11" fmla="*/ 32 h 53"/>
                  <a:gd name="T12" fmla="*/ 35 w 48"/>
                  <a:gd name="T13" fmla="*/ 5 h 53"/>
                </a:gdLst>
                <a:ahLst/>
                <a:cxnLst>
                  <a:cxn ang="0">
                    <a:pos x="T0" y="T1"/>
                  </a:cxn>
                  <a:cxn ang="0">
                    <a:pos x="T2" y="T3"/>
                  </a:cxn>
                  <a:cxn ang="0">
                    <a:pos x="T4" y="T5"/>
                  </a:cxn>
                  <a:cxn ang="0">
                    <a:pos x="T6" y="T7"/>
                  </a:cxn>
                  <a:cxn ang="0">
                    <a:pos x="T8" y="T9"/>
                  </a:cxn>
                  <a:cxn ang="0">
                    <a:pos x="T10" y="T11"/>
                  </a:cxn>
                  <a:cxn ang="0">
                    <a:pos x="T12" y="T13"/>
                  </a:cxn>
                </a:cxnLst>
                <a:rect l="0" t="0" r="r" b="b"/>
                <a:pathLst>
                  <a:path w="48" h="53">
                    <a:moveTo>
                      <a:pt x="35" y="5"/>
                    </a:moveTo>
                    <a:cubicBezTo>
                      <a:pt x="26" y="0"/>
                      <a:pt x="13" y="2"/>
                      <a:pt x="8" y="12"/>
                    </a:cubicBezTo>
                    <a:cubicBezTo>
                      <a:pt x="6" y="17"/>
                      <a:pt x="3" y="21"/>
                      <a:pt x="1" y="26"/>
                    </a:cubicBezTo>
                    <a:cubicBezTo>
                      <a:pt x="0" y="34"/>
                      <a:pt x="2" y="44"/>
                      <a:pt x="9" y="49"/>
                    </a:cubicBezTo>
                    <a:cubicBezTo>
                      <a:pt x="17" y="53"/>
                      <a:pt x="27" y="50"/>
                      <a:pt x="33" y="45"/>
                    </a:cubicBezTo>
                    <a:cubicBezTo>
                      <a:pt x="37" y="41"/>
                      <a:pt x="39" y="36"/>
                      <a:pt x="42" y="32"/>
                    </a:cubicBezTo>
                    <a:cubicBezTo>
                      <a:pt x="48" y="23"/>
                      <a:pt x="44" y="10"/>
                      <a:pt x="35" y="5"/>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4"/>
              <p:cNvSpPr/>
              <p:nvPr/>
            </p:nvSpPr>
            <p:spPr bwMode="auto">
              <a:xfrm>
                <a:off x="4541838" y="4989513"/>
                <a:ext cx="73025" cy="77788"/>
              </a:xfrm>
              <a:custGeom>
                <a:avLst/>
                <a:gdLst>
                  <a:gd name="T0" fmla="*/ 22 w 27"/>
                  <a:gd name="T1" fmla="*/ 4 h 29"/>
                  <a:gd name="T2" fmla="*/ 10 w 27"/>
                  <a:gd name="T3" fmla="*/ 1 h 29"/>
                  <a:gd name="T4" fmla="*/ 1 w 27"/>
                  <a:gd name="T5" fmla="*/ 10 h 29"/>
                  <a:gd name="T6" fmla="*/ 2 w 27"/>
                  <a:gd name="T7" fmla="*/ 22 h 29"/>
                  <a:gd name="T8" fmla="*/ 10 w 27"/>
                  <a:gd name="T9" fmla="*/ 28 h 29"/>
                  <a:gd name="T10" fmla="*/ 11 w 27"/>
                  <a:gd name="T11" fmla="*/ 28 h 29"/>
                  <a:gd name="T12" fmla="*/ 11 w 27"/>
                  <a:gd name="T13" fmla="*/ 28 h 29"/>
                  <a:gd name="T14" fmla="*/ 21 w 27"/>
                  <a:gd name="T15" fmla="*/ 26 h 29"/>
                  <a:gd name="T16" fmla="*/ 27 w 27"/>
                  <a:gd name="T17" fmla="*/ 14 h 29"/>
                  <a:gd name="T18" fmla="*/ 22 w 27"/>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9">
                    <a:moveTo>
                      <a:pt x="22" y="4"/>
                    </a:moveTo>
                    <a:cubicBezTo>
                      <a:pt x="19" y="1"/>
                      <a:pt x="15" y="0"/>
                      <a:pt x="10" y="1"/>
                    </a:cubicBezTo>
                    <a:cubicBezTo>
                      <a:pt x="6" y="2"/>
                      <a:pt x="2" y="6"/>
                      <a:pt x="1" y="10"/>
                    </a:cubicBezTo>
                    <a:cubicBezTo>
                      <a:pt x="1" y="14"/>
                      <a:pt x="0" y="18"/>
                      <a:pt x="2" y="22"/>
                    </a:cubicBezTo>
                    <a:cubicBezTo>
                      <a:pt x="3" y="25"/>
                      <a:pt x="6" y="28"/>
                      <a:pt x="10" y="28"/>
                    </a:cubicBezTo>
                    <a:cubicBezTo>
                      <a:pt x="10" y="28"/>
                      <a:pt x="11" y="28"/>
                      <a:pt x="11" y="28"/>
                    </a:cubicBezTo>
                    <a:cubicBezTo>
                      <a:pt x="11" y="28"/>
                      <a:pt x="11" y="28"/>
                      <a:pt x="11" y="28"/>
                    </a:cubicBezTo>
                    <a:cubicBezTo>
                      <a:pt x="14" y="29"/>
                      <a:pt x="18" y="27"/>
                      <a:pt x="21" y="26"/>
                    </a:cubicBezTo>
                    <a:cubicBezTo>
                      <a:pt x="25" y="24"/>
                      <a:pt x="27" y="18"/>
                      <a:pt x="27" y="14"/>
                    </a:cubicBezTo>
                    <a:cubicBezTo>
                      <a:pt x="27" y="10"/>
                      <a:pt x="25" y="6"/>
                      <a:pt x="22" y="4"/>
                    </a:cubicBezTo>
                  </a:path>
                </a:pathLst>
              </a:custGeom>
              <a:solidFill>
                <a:srgbClr val="FBCD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5"/>
              <p:cNvSpPr>
                <a:spLocks noEditPoints="1"/>
              </p:cNvSpPr>
              <p:nvPr/>
            </p:nvSpPr>
            <p:spPr bwMode="auto">
              <a:xfrm>
                <a:off x="4043363" y="2387600"/>
                <a:ext cx="644525" cy="742950"/>
              </a:xfrm>
              <a:custGeom>
                <a:avLst/>
                <a:gdLst>
                  <a:gd name="T0" fmla="*/ 226 w 238"/>
                  <a:gd name="T1" fmla="*/ 257 h 274"/>
                  <a:gd name="T2" fmla="*/ 225 w 238"/>
                  <a:gd name="T3" fmla="*/ 252 h 274"/>
                  <a:gd name="T4" fmla="*/ 224 w 238"/>
                  <a:gd name="T5" fmla="*/ 248 h 274"/>
                  <a:gd name="T6" fmla="*/ 223 w 238"/>
                  <a:gd name="T7" fmla="*/ 245 h 274"/>
                  <a:gd name="T8" fmla="*/ 221 w 238"/>
                  <a:gd name="T9" fmla="*/ 242 h 274"/>
                  <a:gd name="T10" fmla="*/ 218 w 238"/>
                  <a:gd name="T11" fmla="*/ 235 h 274"/>
                  <a:gd name="T12" fmla="*/ 215 w 238"/>
                  <a:gd name="T13" fmla="*/ 232 h 274"/>
                  <a:gd name="T14" fmla="*/ 198 w 238"/>
                  <a:gd name="T15" fmla="*/ 210 h 274"/>
                  <a:gd name="T16" fmla="*/ 211 w 238"/>
                  <a:gd name="T17" fmla="*/ 193 h 274"/>
                  <a:gd name="T18" fmla="*/ 221 w 238"/>
                  <a:gd name="T19" fmla="*/ 175 h 274"/>
                  <a:gd name="T20" fmla="*/ 222 w 238"/>
                  <a:gd name="T21" fmla="*/ 170 h 274"/>
                  <a:gd name="T22" fmla="*/ 222 w 238"/>
                  <a:gd name="T23" fmla="*/ 170 h 274"/>
                  <a:gd name="T24" fmla="*/ 209 w 238"/>
                  <a:gd name="T25" fmla="*/ 153 h 274"/>
                  <a:gd name="T26" fmla="*/ 185 w 238"/>
                  <a:gd name="T27" fmla="*/ 138 h 274"/>
                  <a:gd name="T28" fmla="*/ 217 w 238"/>
                  <a:gd name="T29" fmla="*/ 104 h 274"/>
                  <a:gd name="T30" fmla="*/ 189 w 238"/>
                  <a:gd name="T31" fmla="*/ 33 h 274"/>
                  <a:gd name="T32" fmla="*/ 175 w 238"/>
                  <a:gd name="T33" fmla="*/ 28 h 274"/>
                  <a:gd name="T34" fmla="*/ 148 w 238"/>
                  <a:gd name="T35" fmla="*/ 4 h 274"/>
                  <a:gd name="T36" fmla="*/ 115 w 238"/>
                  <a:gd name="T37" fmla="*/ 6 h 274"/>
                  <a:gd name="T38" fmla="*/ 114 w 238"/>
                  <a:gd name="T39" fmla="*/ 6 h 274"/>
                  <a:gd name="T40" fmla="*/ 22 w 238"/>
                  <a:gd name="T41" fmla="*/ 54 h 274"/>
                  <a:gd name="T42" fmla="*/ 12 w 238"/>
                  <a:gd name="T43" fmla="*/ 59 h 274"/>
                  <a:gd name="T44" fmla="*/ 13 w 238"/>
                  <a:gd name="T45" fmla="*/ 100 h 274"/>
                  <a:gd name="T46" fmla="*/ 13 w 238"/>
                  <a:gd name="T47" fmla="*/ 104 h 274"/>
                  <a:gd name="T48" fmla="*/ 24 w 238"/>
                  <a:gd name="T49" fmla="*/ 121 h 274"/>
                  <a:gd name="T50" fmla="*/ 38 w 238"/>
                  <a:gd name="T51" fmla="*/ 124 h 274"/>
                  <a:gd name="T52" fmla="*/ 39 w 238"/>
                  <a:gd name="T53" fmla="*/ 127 h 274"/>
                  <a:gd name="T54" fmla="*/ 33 w 238"/>
                  <a:gd name="T55" fmla="*/ 134 h 274"/>
                  <a:gd name="T56" fmla="*/ 26 w 238"/>
                  <a:gd name="T57" fmla="*/ 139 h 274"/>
                  <a:gd name="T58" fmla="*/ 26 w 238"/>
                  <a:gd name="T59" fmla="*/ 139 h 274"/>
                  <a:gd name="T60" fmla="*/ 2 w 238"/>
                  <a:gd name="T61" fmla="*/ 174 h 274"/>
                  <a:gd name="T62" fmla="*/ 24 w 238"/>
                  <a:gd name="T63" fmla="*/ 213 h 274"/>
                  <a:gd name="T64" fmla="*/ 3 w 238"/>
                  <a:gd name="T65" fmla="*/ 261 h 274"/>
                  <a:gd name="T66" fmla="*/ 24 w 238"/>
                  <a:gd name="T67" fmla="*/ 273 h 274"/>
                  <a:gd name="T68" fmla="*/ 112 w 238"/>
                  <a:gd name="T69" fmla="*/ 264 h 274"/>
                  <a:gd name="T70" fmla="*/ 144 w 238"/>
                  <a:gd name="T71" fmla="*/ 261 h 274"/>
                  <a:gd name="T72" fmla="*/ 149 w 238"/>
                  <a:gd name="T73" fmla="*/ 263 h 274"/>
                  <a:gd name="T74" fmla="*/ 159 w 238"/>
                  <a:gd name="T75" fmla="*/ 266 h 274"/>
                  <a:gd name="T76" fmla="*/ 165 w 238"/>
                  <a:gd name="T77" fmla="*/ 266 h 274"/>
                  <a:gd name="T78" fmla="*/ 172 w 238"/>
                  <a:gd name="T79" fmla="*/ 268 h 274"/>
                  <a:gd name="T80" fmla="*/ 187 w 238"/>
                  <a:gd name="T81" fmla="*/ 270 h 274"/>
                  <a:gd name="T82" fmla="*/ 202 w 238"/>
                  <a:gd name="T83" fmla="*/ 268 h 274"/>
                  <a:gd name="T84" fmla="*/ 207 w 238"/>
                  <a:gd name="T85" fmla="*/ 269 h 274"/>
                  <a:gd name="T86" fmla="*/ 226 w 238"/>
                  <a:gd name="T87" fmla="*/ 257 h 274"/>
                  <a:gd name="T88" fmla="*/ 44 w 238"/>
                  <a:gd name="T89" fmla="*/ 183 h 274"/>
                  <a:gd name="T90" fmla="*/ 44 w 238"/>
                  <a:gd name="T91" fmla="*/ 184 h 274"/>
                  <a:gd name="T92" fmla="*/ 43 w 238"/>
                  <a:gd name="T93" fmla="*/ 184 h 274"/>
                  <a:gd name="T94" fmla="*/ 41 w 238"/>
                  <a:gd name="T95" fmla="*/ 181 h 274"/>
                  <a:gd name="T96" fmla="*/ 41 w 238"/>
                  <a:gd name="T97" fmla="*/ 181 h 274"/>
                  <a:gd name="T98" fmla="*/ 44 w 238"/>
                  <a:gd name="T99" fmla="*/ 175 h 274"/>
                  <a:gd name="T100" fmla="*/ 46 w 238"/>
                  <a:gd name="T101" fmla="*/ 177 h 274"/>
                  <a:gd name="T102" fmla="*/ 44 w 238"/>
                  <a:gd name="T103" fmla="*/ 18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74">
                    <a:moveTo>
                      <a:pt x="226" y="257"/>
                    </a:moveTo>
                    <a:cubicBezTo>
                      <a:pt x="226" y="255"/>
                      <a:pt x="226" y="254"/>
                      <a:pt x="225" y="252"/>
                    </a:cubicBezTo>
                    <a:cubicBezTo>
                      <a:pt x="225" y="251"/>
                      <a:pt x="225" y="249"/>
                      <a:pt x="224" y="248"/>
                    </a:cubicBezTo>
                    <a:cubicBezTo>
                      <a:pt x="224" y="247"/>
                      <a:pt x="224" y="246"/>
                      <a:pt x="223" y="245"/>
                    </a:cubicBezTo>
                    <a:cubicBezTo>
                      <a:pt x="223" y="244"/>
                      <a:pt x="222" y="243"/>
                      <a:pt x="221" y="242"/>
                    </a:cubicBezTo>
                    <a:cubicBezTo>
                      <a:pt x="221" y="240"/>
                      <a:pt x="219" y="237"/>
                      <a:pt x="218" y="235"/>
                    </a:cubicBezTo>
                    <a:cubicBezTo>
                      <a:pt x="217" y="234"/>
                      <a:pt x="216" y="233"/>
                      <a:pt x="215" y="232"/>
                    </a:cubicBezTo>
                    <a:cubicBezTo>
                      <a:pt x="209" y="225"/>
                      <a:pt x="204" y="217"/>
                      <a:pt x="198" y="210"/>
                    </a:cubicBezTo>
                    <a:cubicBezTo>
                      <a:pt x="204" y="206"/>
                      <a:pt x="208" y="199"/>
                      <a:pt x="211" y="193"/>
                    </a:cubicBezTo>
                    <a:cubicBezTo>
                      <a:pt x="218" y="190"/>
                      <a:pt x="224" y="183"/>
                      <a:pt x="221" y="175"/>
                    </a:cubicBezTo>
                    <a:cubicBezTo>
                      <a:pt x="222" y="174"/>
                      <a:pt x="222" y="172"/>
                      <a:pt x="222" y="170"/>
                    </a:cubicBezTo>
                    <a:cubicBezTo>
                      <a:pt x="222" y="170"/>
                      <a:pt x="222" y="170"/>
                      <a:pt x="222" y="170"/>
                    </a:cubicBezTo>
                    <a:cubicBezTo>
                      <a:pt x="224" y="162"/>
                      <a:pt x="217" y="154"/>
                      <a:pt x="209" y="153"/>
                    </a:cubicBezTo>
                    <a:cubicBezTo>
                      <a:pt x="203" y="146"/>
                      <a:pt x="194" y="141"/>
                      <a:pt x="185" y="138"/>
                    </a:cubicBezTo>
                    <a:cubicBezTo>
                      <a:pt x="196" y="127"/>
                      <a:pt x="208" y="116"/>
                      <a:pt x="217" y="104"/>
                    </a:cubicBezTo>
                    <a:cubicBezTo>
                      <a:pt x="238" y="75"/>
                      <a:pt x="205" y="54"/>
                      <a:pt x="189" y="33"/>
                    </a:cubicBezTo>
                    <a:cubicBezTo>
                      <a:pt x="185" y="29"/>
                      <a:pt x="180" y="27"/>
                      <a:pt x="175" y="28"/>
                    </a:cubicBezTo>
                    <a:cubicBezTo>
                      <a:pt x="167" y="18"/>
                      <a:pt x="159" y="8"/>
                      <a:pt x="148" y="4"/>
                    </a:cubicBezTo>
                    <a:cubicBezTo>
                      <a:pt x="138" y="0"/>
                      <a:pt x="125" y="0"/>
                      <a:pt x="115" y="6"/>
                    </a:cubicBezTo>
                    <a:cubicBezTo>
                      <a:pt x="115" y="6"/>
                      <a:pt x="114" y="6"/>
                      <a:pt x="114" y="6"/>
                    </a:cubicBezTo>
                    <a:cubicBezTo>
                      <a:pt x="78" y="2"/>
                      <a:pt x="44" y="26"/>
                      <a:pt x="22" y="54"/>
                    </a:cubicBezTo>
                    <a:cubicBezTo>
                      <a:pt x="19" y="55"/>
                      <a:pt x="15" y="56"/>
                      <a:pt x="12" y="59"/>
                    </a:cubicBezTo>
                    <a:cubicBezTo>
                      <a:pt x="0" y="71"/>
                      <a:pt x="1" y="90"/>
                      <a:pt x="13" y="100"/>
                    </a:cubicBezTo>
                    <a:cubicBezTo>
                      <a:pt x="13" y="102"/>
                      <a:pt x="13" y="103"/>
                      <a:pt x="13" y="104"/>
                    </a:cubicBezTo>
                    <a:cubicBezTo>
                      <a:pt x="15" y="110"/>
                      <a:pt x="19" y="117"/>
                      <a:pt x="24" y="121"/>
                    </a:cubicBezTo>
                    <a:cubicBezTo>
                      <a:pt x="28" y="124"/>
                      <a:pt x="33" y="126"/>
                      <a:pt x="38" y="124"/>
                    </a:cubicBezTo>
                    <a:cubicBezTo>
                      <a:pt x="38" y="125"/>
                      <a:pt x="39" y="126"/>
                      <a:pt x="39" y="127"/>
                    </a:cubicBezTo>
                    <a:cubicBezTo>
                      <a:pt x="37" y="129"/>
                      <a:pt x="35" y="131"/>
                      <a:pt x="33" y="134"/>
                    </a:cubicBezTo>
                    <a:cubicBezTo>
                      <a:pt x="30" y="135"/>
                      <a:pt x="28" y="137"/>
                      <a:pt x="26" y="139"/>
                    </a:cubicBezTo>
                    <a:cubicBezTo>
                      <a:pt x="26" y="139"/>
                      <a:pt x="26" y="139"/>
                      <a:pt x="26" y="139"/>
                    </a:cubicBezTo>
                    <a:cubicBezTo>
                      <a:pt x="19" y="153"/>
                      <a:pt x="0" y="154"/>
                      <a:pt x="2" y="174"/>
                    </a:cubicBezTo>
                    <a:cubicBezTo>
                      <a:pt x="3" y="188"/>
                      <a:pt x="14" y="201"/>
                      <a:pt x="24" y="213"/>
                    </a:cubicBezTo>
                    <a:cubicBezTo>
                      <a:pt x="9" y="224"/>
                      <a:pt x="0" y="238"/>
                      <a:pt x="3" y="261"/>
                    </a:cubicBezTo>
                    <a:cubicBezTo>
                      <a:pt x="5" y="270"/>
                      <a:pt x="16" y="274"/>
                      <a:pt x="24" y="273"/>
                    </a:cubicBezTo>
                    <a:cubicBezTo>
                      <a:pt x="53" y="268"/>
                      <a:pt x="83" y="266"/>
                      <a:pt x="112" y="264"/>
                    </a:cubicBezTo>
                    <a:cubicBezTo>
                      <a:pt x="119" y="264"/>
                      <a:pt x="133" y="264"/>
                      <a:pt x="144" y="261"/>
                    </a:cubicBezTo>
                    <a:cubicBezTo>
                      <a:pt x="146" y="262"/>
                      <a:pt x="147" y="262"/>
                      <a:pt x="149" y="263"/>
                    </a:cubicBezTo>
                    <a:cubicBezTo>
                      <a:pt x="152" y="264"/>
                      <a:pt x="155" y="265"/>
                      <a:pt x="159" y="266"/>
                    </a:cubicBezTo>
                    <a:cubicBezTo>
                      <a:pt x="161" y="267"/>
                      <a:pt x="163" y="267"/>
                      <a:pt x="165" y="266"/>
                    </a:cubicBezTo>
                    <a:cubicBezTo>
                      <a:pt x="167" y="267"/>
                      <a:pt x="170" y="267"/>
                      <a:pt x="172" y="268"/>
                    </a:cubicBezTo>
                    <a:cubicBezTo>
                      <a:pt x="177" y="269"/>
                      <a:pt x="182" y="269"/>
                      <a:pt x="187" y="270"/>
                    </a:cubicBezTo>
                    <a:cubicBezTo>
                      <a:pt x="190" y="270"/>
                      <a:pt x="197" y="268"/>
                      <a:pt x="202" y="268"/>
                    </a:cubicBezTo>
                    <a:cubicBezTo>
                      <a:pt x="203" y="269"/>
                      <a:pt x="205" y="269"/>
                      <a:pt x="207" y="269"/>
                    </a:cubicBezTo>
                    <a:cubicBezTo>
                      <a:pt x="215" y="272"/>
                      <a:pt x="227" y="267"/>
                      <a:pt x="226" y="257"/>
                    </a:cubicBezTo>
                    <a:moveTo>
                      <a:pt x="44" y="183"/>
                    </a:moveTo>
                    <a:cubicBezTo>
                      <a:pt x="44" y="183"/>
                      <a:pt x="44" y="183"/>
                      <a:pt x="44" y="184"/>
                    </a:cubicBezTo>
                    <a:cubicBezTo>
                      <a:pt x="43" y="184"/>
                      <a:pt x="43" y="184"/>
                      <a:pt x="43" y="184"/>
                    </a:cubicBezTo>
                    <a:cubicBezTo>
                      <a:pt x="43" y="183"/>
                      <a:pt x="42" y="182"/>
                      <a:pt x="41" y="181"/>
                    </a:cubicBezTo>
                    <a:cubicBezTo>
                      <a:pt x="41" y="181"/>
                      <a:pt x="41" y="181"/>
                      <a:pt x="41" y="181"/>
                    </a:cubicBezTo>
                    <a:cubicBezTo>
                      <a:pt x="42" y="179"/>
                      <a:pt x="43" y="177"/>
                      <a:pt x="44" y="175"/>
                    </a:cubicBezTo>
                    <a:cubicBezTo>
                      <a:pt x="44" y="176"/>
                      <a:pt x="45" y="176"/>
                      <a:pt x="46" y="177"/>
                    </a:cubicBezTo>
                    <a:cubicBezTo>
                      <a:pt x="45" y="179"/>
                      <a:pt x="44" y="181"/>
                      <a:pt x="44" y="183"/>
                    </a:cubicBezTo>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6"/>
              <p:cNvSpPr/>
              <p:nvPr/>
            </p:nvSpPr>
            <p:spPr bwMode="auto">
              <a:xfrm>
                <a:off x="4046538" y="2524125"/>
                <a:ext cx="582613" cy="215900"/>
              </a:xfrm>
              <a:custGeom>
                <a:avLst/>
                <a:gdLst>
                  <a:gd name="T0" fmla="*/ 213 w 215"/>
                  <a:gd name="T1" fmla="*/ 48 h 80"/>
                  <a:gd name="T2" fmla="*/ 214 w 215"/>
                  <a:gd name="T3" fmla="*/ 49 h 80"/>
                  <a:gd name="T4" fmla="*/ 214 w 215"/>
                  <a:gd name="T5" fmla="*/ 46 h 80"/>
                  <a:gd name="T6" fmla="*/ 214 w 215"/>
                  <a:gd name="T7" fmla="*/ 38 h 80"/>
                  <a:gd name="T8" fmla="*/ 189 w 215"/>
                  <a:gd name="T9" fmla="*/ 17 h 80"/>
                  <a:gd name="T10" fmla="*/ 188 w 215"/>
                  <a:gd name="T11" fmla="*/ 16 h 80"/>
                  <a:gd name="T12" fmla="*/ 152 w 215"/>
                  <a:gd name="T13" fmla="*/ 2 h 80"/>
                  <a:gd name="T14" fmla="*/ 143 w 215"/>
                  <a:gd name="T15" fmla="*/ 0 h 80"/>
                  <a:gd name="T16" fmla="*/ 143 w 215"/>
                  <a:gd name="T17" fmla="*/ 0 h 80"/>
                  <a:gd name="T18" fmla="*/ 118 w 215"/>
                  <a:gd name="T19" fmla="*/ 2 h 80"/>
                  <a:gd name="T20" fmla="*/ 109 w 215"/>
                  <a:gd name="T21" fmla="*/ 5 h 80"/>
                  <a:gd name="T22" fmla="*/ 76 w 215"/>
                  <a:gd name="T23" fmla="*/ 5 h 80"/>
                  <a:gd name="T24" fmla="*/ 52 w 215"/>
                  <a:gd name="T25" fmla="*/ 11 h 80"/>
                  <a:gd name="T26" fmla="*/ 51 w 215"/>
                  <a:gd name="T27" fmla="*/ 11 h 80"/>
                  <a:gd name="T28" fmla="*/ 25 w 215"/>
                  <a:gd name="T29" fmla="*/ 16 h 80"/>
                  <a:gd name="T30" fmla="*/ 15 w 215"/>
                  <a:gd name="T31" fmla="*/ 18 h 80"/>
                  <a:gd name="T32" fmla="*/ 9 w 215"/>
                  <a:gd name="T33" fmla="*/ 46 h 80"/>
                  <a:gd name="T34" fmla="*/ 9 w 215"/>
                  <a:gd name="T35" fmla="*/ 46 h 80"/>
                  <a:gd name="T36" fmla="*/ 18 w 215"/>
                  <a:gd name="T37" fmla="*/ 57 h 80"/>
                  <a:gd name="T38" fmla="*/ 18 w 215"/>
                  <a:gd name="T39" fmla="*/ 59 h 80"/>
                  <a:gd name="T40" fmla="*/ 33 w 215"/>
                  <a:gd name="T41" fmla="*/ 76 h 80"/>
                  <a:gd name="T42" fmla="*/ 43 w 215"/>
                  <a:gd name="T43" fmla="*/ 77 h 80"/>
                  <a:gd name="T44" fmla="*/ 51 w 215"/>
                  <a:gd name="T45" fmla="*/ 77 h 80"/>
                  <a:gd name="T46" fmla="*/ 71 w 215"/>
                  <a:gd name="T47" fmla="*/ 72 h 80"/>
                  <a:gd name="T48" fmla="*/ 74 w 215"/>
                  <a:gd name="T49" fmla="*/ 73 h 80"/>
                  <a:gd name="T50" fmla="*/ 154 w 215"/>
                  <a:gd name="T51" fmla="*/ 77 h 80"/>
                  <a:gd name="T52" fmla="*/ 169 w 215"/>
                  <a:gd name="T53" fmla="*/ 75 h 80"/>
                  <a:gd name="T54" fmla="*/ 195 w 215"/>
                  <a:gd name="T55" fmla="*/ 68 h 80"/>
                  <a:gd name="T56" fmla="*/ 198 w 215"/>
                  <a:gd name="T57" fmla="*/ 61 h 80"/>
                  <a:gd name="T58" fmla="*/ 201 w 215"/>
                  <a:gd name="T59" fmla="*/ 59 h 80"/>
                  <a:gd name="T60" fmla="*/ 212 w 215"/>
                  <a:gd name="T61" fmla="*/ 52 h 80"/>
                  <a:gd name="T62" fmla="*/ 214 w 215"/>
                  <a:gd name="T63" fmla="*/ 49 h 80"/>
                  <a:gd name="T64" fmla="*/ 213 w 215"/>
                  <a:gd name="T65" fmla="*/ 48 h 80"/>
                  <a:gd name="T66" fmla="*/ 213 w 215"/>
                  <a:gd name="T67"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5" h="80">
                    <a:moveTo>
                      <a:pt x="213" y="48"/>
                    </a:moveTo>
                    <a:cubicBezTo>
                      <a:pt x="214" y="49"/>
                      <a:pt x="214" y="49"/>
                      <a:pt x="214" y="49"/>
                    </a:cubicBezTo>
                    <a:cubicBezTo>
                      <a:pt x="214" y="48"/>
                      <a:pt x="214" y="47"/>
                      <a:pt x="214" y="46"/>
                    </a:cubicBezTo>
                    <a:cubicBezTo>
                      <a:pt x="215" y="44"/>
                      <a:pt x="215" y="41"/>
                      <a:pt x="214" y="38"/>
                    </a:cubicBezTo>
                    <a:cubicBezTo>
                      <a:pt x="213" y="26"/>
                      <a:pt x="201" y="20"/>
                      <a:pt x="189" y="17"/>
                    </a:cubicBezTo>
                    <a:cubicBezTo>
                      <a:pt x="188" y="17"/>
                      <a:pt x="188" y="16"/>
                      <a:pt x="188" y="16"/>
                    </a:cubicBezTo>
                    <a:cubicBezTo>
                      <a:pt x="178" y="7"/>
                      <a:pt x="165" y="3"/>
                      <a:pt x="152" y="2"/>
                    </a:cubicBezTo>
                    <a:cubicBezTo>
                      <a:pt x="149" y="1"/>
                      <a:pt x="147" y="1"/>
                      <a:pt x="143" y="0"/>
                    </a:cubicBezTo>
                    <a:cubicBezTo>
                      <a:pt x="143" y="0"/>
                      <a:pt x="143" y="0"/>
                      <a:pt x="143" y="0"/>
                    </a:cubicBezTo>
                    <a:cubicBezTo>
                      <a:pt x="135" y="1"/>
                      <a:pt x="127" y="1"/>
                      <a:pt x="118" y="2"/>
                    </a:cubicBezTo>
                    <a:cubicBezTo>
                      <a:pt x="114" y="2"/>
                      <a:pt x="112" y="3"/>
                      <a:pt x="109" y="5"/>
                    </a:cubicBezTo>
                    <a:cubicBezTo>
                      <a:pt x="98" y="2"/>
                      <a:pt x="86" y="4"/>
                      <a:pt x="76" y="5"/>
                    </a:cubicBezTo>
                    <a:cubicBezTo>
                      <a:pt x="67" y="7"/>
                      <a:pt x="59" y="8"/>
                      <a:pt x="52" y="11"/>
                    </a:cubicBezTo>
                    <a:cubicBezTo>
                      <a:pt x="52" y="11"/>
                      <a:pt x="51" y="11"/>
                      <a:pt x="51" y="11"/>
                    </a:cubicBezTo>
                    <a:cubicBezTo>
                      <a:pt x="43" y="13"/>
                      <a:pt x="34" y="15"/>
                      <a:pt x="25" y="16"/>
                    </a:cubicBezTo>
                    <a:cubicBezTo>
                      <a:pt x="22" y="17"/>
                      <a:pt x="18" y="17"/>
                      <a:pt x="15" y="18"/>
                    </a:cubicBezTo>
                    <a:cubicBezTo>
                      <a:pt x="0" y="21"/>
                      <a:pt x="0" y="37"/>
                      <a:pt x="9" y="46"/>
                    </a:cubicBezTo>
                    <a:cubicBezTo>
                      <a:pt x="9" y="46"/>
                      <a:pt x="9" y="46"/>
                      <a:pt x="9" y="46"/>
                    </a:cubicBezTo>
                    <a:cubicBezTo>
                      <a:pt x="10" y="51"/>
                      <a:pt x="13" y="55"/>
                      <a:pt x="18" y="57"/>
                    </a:cubicBezTo>
                    <a:cubicBezTo>
                      <a:pt x="18" y="58"/>
                      <a:pt x="18" y="58"/>
                      <a:pt x="18" y="59"/>
                    </a:cubicBezTo>
                    <a:cubicBezTo>
                      <a:pt x="20" y="67"/>
                      <a:pt x="25" y="73"/>
                      <a:pt x="33" y="76"/>
                    </a:cubicBezTo>
                    <a:cubicBezTo>
                      <a:pt x="37" y="77"/>
                      <a:pt x="40" y="77"/>
                      <a:pt x="43" y="77"/>
                    </a:cubicBezTo>
                    <a:cubicBezTo>
                      <a:pt x="45" y="78"/>
                      <a:pt x="48" y="78"/>
                      <a:pt x="51" y="77"/>
                    </a:cubicBezTo>
                    <a:cubicBezTo>
                      <a:pt x="58" y="76"/>
                      <a:pt x="65" y="75"/>
                      <a:pt x="71" y="72"/>
                    </a:cubicBezTo>
                    <a:cubicBezTo>
                      <a:pt x="72" y="72"/>
                      <a:pt x="73" y="73"/>
                      <a:pt x="74" y="73"/>
                    </a:cubicBezTo>
                    <a:cubicBezTo>
                      <a:pt x="101" y="70"/>
                      <a:pt x="127" y="76"/>
                      <a:pt x="154" y="77"/>
                    </a:cubicBezTo>
                    <a:cubicBezTo>
                      <a:pt x="159" y="78"/>
                      <a:pt x="164" y="77"/>
                      <a:pt x="169" y="75"/>
                    </a:cubicBezTo>
                    <a:cubicBezTo>
                      <a:pt x="177" y="80"/>
                      <a:pt x="188" y="80"/>
                      <a:pt x="195" y="68"/>
                    </a:cubicBezTo>
                    <a:cubicBezTo>
                      <a:pt x="196" y="66"/>
                      <a:pt x="197" y="64"/>
                      <a:pt x="198" y="61"/>
                    </a:cubicBezTo>
                    <a:cubicBezTo>
                      <a:pt x="199" y="61"/>
                      <a:pt x="200" y="60"/>
                      <a:pt x="201" y="59"/>
                    </a:cubicBezTo>
                    <a:cubicBezTo>
                      <a:pt x="206" y="59"/>
                      <a:pt x="210" y="57"/>
                      <a:pt x="212" y="52"/>
                    </a:cubicBezTo>
                    <a:cubicBezTo>
                      <a:pt x="213" y="51"/>
                      <a:pt x="213" y="50"/>
                      <a:pt x="214" y="49"/>
                    </a:cubicBezTo>
                    <a:cubicBezTo>
                      <a:pt x="213" y="49"/>
                      <a:pt x="213" y="49"/>
                      <a:pt x="213" y="48"/>
                    </a:cubicBezTo>
                    <a:cubicBezTo>
                      <a:pt x="213" y="48"/>
                      <a:pt x="213" y="48"/>
                      <a:pt x="213" y="48"/>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7"/>
              <p:cNvSpPr/>
              <p:nvPr/>
            </p:nvSpPr>
            <p:spPr bwMode="auto">
              <a:xfrm>
                <a:off x="4040188" y="2801938"/>
                <a:ext cx="585788" cy="184150"/>
              </a:xfrm>
              <a:custGeom>
                <a:avLst/>
                <a:gdLst>
                  <a:gd name="T0" fmla="*/ 216 w 216"/>
                  <a:gd name="T1" fmla="*/ 27 h 68"/>
                  <a:gd name="T2" fmla="*/ 205 w 216"/>
                  <a:gd name="T3" fmla="*/ 13 h 68"/>
                  <a:gd name="T4" fmla="*/ 118 w 216"/>
                  <a:gd name="T5" fmla="*/ 3 h 68"/>
                  <a:gd name="T6" fmla="*/ 101 w 216"/>
                  <a:gd name="T7" fmla="*/ 5 h 68"/>
                  <a:gd name="T8" fmla="*/ 56 w 216"/>
                  <a:gd name="T9" fmla="*/ 8 h 68"/>
                  <a:gd name="T10" fmla="*/ 48 w 216"/>
                  <a:gd name="T11" fmla="*/ 5 h 68"/>
                  <a:gd name="T12" fmla="*/ 22 w 216"/>
                  <a:gd name="T13" fmla="*/ 10 h 68"/>
                  <a:gd name="T14" fmla="*/ 20 w 216"/>
                  <a:gd name="T15" fmla="*/ 12 h 68"/>
                  <a:gd name="T16" fmla="*/ 10 w 216"/>
                  <a:gd name="T17" fmla="*/ 19 h 68"/>
                  <a:gd name="T18" fmla="*/ 23 w 216"/>
                  <a:gd name="T19" fmla="*/ 42 h 68"/>
                  <a:gd name="T20" fmla="*/ 39 w 216"/>
                  <a:gd name="T21" fmla="*/ 63 h 68"/>
                  <a:gd name="T22" fmla="*/ 116 w 216"/>
                  <a:gd name="T23" fmla="*/ 53 h 68"/>
                  <a:gd name="T24" fmla="*/ 196 w 216"/>
                  <a:gd name="T25" fmla="*/ 59 h 68"/>
                  <a:gd name="T26" fmla="*/ 212 w 216"/>
                  <a:gd name="T27" fmla="*/ 49 h 68"/>
                  <a:gd name="T28" fmla="*/ 216 w 216"/>
                  <a:gd name="T29" fmla="*/ 2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68">
                    <a:moveTo>
                      <a:pt x="216" y="27"/>
                    </a:moveTo>
                    <a:cubicBezTo>
                      <a:pt x="215" y="20"/>
                      <a:pt x="211" y="15"/>
                      <a:pt x="205" y="13"/>
                    </a:cubicBezTo>
                    <a:cubicBezTo>
                      <a:pt x="176" y="4"/>
                      <a:pt x="147" y="0"/>
                      <a:pt x="118" y="3"/>
                    </a:cubicBezTo>
                    <a:cubicBezTo>
                      <a:pt x="112" y="3"/>
                      <a:pt x="107" y="4"/>
                      <a:pt x="101" y="5"/>
                    </a:cubicBezTo>
                    <a:cubicBezTo>
                      <a:pt x="86" y="5"/>
                      <a:pt x="71" y="6"/>
                      <a:pt x="56" y="8"/>
                    </a:cubicBezTo>
                    <a:cubicBezTo>
                      <a:pt x="54" y="6"/>
                      <a:pt x="51" y="5"/>
                      <a:pt x="48" y="5"/>
                    </a:cubicBezTo>
                    <a:cubicBezTo>
                      <a:pt x="38" y="4"/>
                      <a:pt x="30" y="6"/>
                      <a:pt x="22" y="10"/>
                    </a:cubicBezTo>
                    <a:cubicBezTo>
                      <a:pt x="21" y="11"/>
                      <a:pt x="21" y="11"/>
                      <a:pt x="20" y="12"/>
                    </a:cubicBezTo>
                    <a:cubicBezTo>
                      <a:pt x="17" y="14"/>
                      <a:pt x="13" y="16"/>
                      <a:pt x="10" y="19"/>
                    </a:cubicBezTo>
                    <a:cubicBezTo>
                      <a:pt x="0" y="28"/>
                      <a:pt x="11" y="44"/>
                      <a:pt x="23" y="42"/>
                    </a:cubicBezTo>
                    <a:cubicBezTo>
                      <a:pt x="17" y="52"/>
                      <a:pt x="25" y="68"/>
                      <a:pt x="39" y="63"/>
                    </a:cubicBezTo>
                    <a:cubicBezTo>
                      <a:pt x="64" y="54"/>
                      <a:pt x="89" y="52"/>
                      <a:pt x="116" y="53"/>
                    </a:cubicBezTo>
                    <a:cubicBezTo>
                      <a:pt x="142" y="53"/>
                      <a:pt x="170" y="53"/>
                      <a:pt x="196" y="59"/>
                    </a:cubicBezTo>
                    <a:cubicBezTo>
                      <a:pt x="203" y="60"/>
                      <a:pt x="209" y="56"/>
                      <a:pt x="212" y="49"/>
                    </a:cubicBezTo>
                    <a:cubicBezTo>
                      <a:pt x="215" y="42"/>
                      <a:pt x="216" y="35"/>
                      <a:pt x="216" y="27"/>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8"/>
              <p:cNvSpPr/>
              <p:nvPr/>
            </p:nvSpPr>
            <p:spPr bwMode="auto">
              <a:xfrm>
                <a:off x="4029076" y="3027363"/>
                <a:ext cx="628650" cy="107950"/>
              </a:xfrm>
              <a:custGeom>
                <a:avLst/>
                <a:gdLst>
                  <a:gd name="T0" fmla="*/ 222 w 232"/>
                  <a:gd name="T1" fmla="*/ 12 h 40"/>
                  <a:gd name="T2" fmla="*/ 222 w 232"/>
                  <a:gd name="T3" fmla="*/ 12 h 40"/>
                  <a:gd name="T4" fmla="*/ 200 w 232"/>
                  <a:gd name="T5" fmla="*/ 7 h 40"/>
                  <a:gd name="T6" fmla="*/ 191 w 232"/>
                  <a:gd name="T7" fmla="*/ 5 h 40"/>
                  <a:gd name="T8" fmla="*/ 170 w 232"/>
                  <a:gd name="T9" fmla="*/ 3 h 40"/>
                  <a:gd name="T10" fmla="*/ 121 w 232"/>
                  <a:gd name="T11" fmla="*/ 1 h 40"/>
                  <a:gd name="T12" fmla="*/ 56 w 232"/>
                  <a:gd name="T13" fmla="*/ 7 h 40"/>
                  <a:gd name="T14" fmla="*/ 45 w 232"/>
                  <a:gd name="T15" fmla="*/ 0 h 40"/>
                  <a:gd name="T16" fmla="*/ 10 w 232"/>
                  <a:gd name="T17" fmla="*/ 4 h 40"/>
                  <a:gd name="T18" fmla="*/ 5 w 232"/>
                  <a:gd name="T19" fmla="*/ 25 h 40"/>
                  <a:gd name="T20" fmla="*/ 18 w 232"/>
                  <a:gd name="T21" fmla="*/ 38 h 40"/>
                  <a:gd name="T22" fmla="*/ 72 w 232"/>
                  <a:gd name="T23" fmla="*/ 33 h 40"/>
                  <a:gd name="T24" fmla="*/ 122 w 232"/>
                  <a:gd name="T25" fmla="*/ 31 h 40"/>
                  <a:gd name="T26" fmla="*/ 173 w 232"/>
                  <a:gd name="T27" fmla="*/ 33 h 40"/>
                  <a:gd name="T28" fmla="*/ 222 w 232"/>
                  <a:gd name="T29" fmla="*/ 31 h 40"/>
                  <a:gd name="T30" fmla="*/ 222 w 232"/>
                  <a:gd name="T31" fmla="*/ 1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40">
                    <a:moveTo>
                      <a:pt x="222" y="12"/>
                    </a:moveTo>
                    <a:cubicBezTo>
                      <a:pt x="222" y="12"/>
                      <a:pt x="222" y="12"/>
                      <a:pt x="222" y="12"/>
                    </a:cubicBezTo>
                    <a:cubicBezTo>
                      <a:pt x="215" y="9"/>
                      <a:pt x="208" y="8"/>
                      <a:pt x="200" y="7"/>
                    </a:cubicBezTo>
                    <a:cubicBezTo>
                      <a:pt x="197" y="6"/>
                      <a:pt x="194" y="5"/>
                      <a:pt x="191" y="5"/>
                    </a:cubicBezTo>
                    <a:cubicBezTo>
                      <a:pt x="184" y="4"/>
                      <a:pt x="177" y="3"/>
                      <a:pt x="170" y="3"/>
                    </a:cubicBezTo>
                    <a:cubicBezTo>
                      <a:pt x="154" y="1"/>
                      <a:pt x="138" y="1"/>
                      <a:pt x="121" y="1"/>
                    </a:cubicBezTo>
                    <a:cubicBezTo>
                      <a:pt x="99" y="1"/>
                      <a:pt x="78" y="3"/>
                      <a:pt x="56" y="7"/>
                    </a:cubicBezTo>
                    <a:cubicBezTo>
                      <a:pt x="54" y="3"/>
                      <a:pt x="51" y="0"/>
                      <a:pt x="45" y="0"/>
                    </a:cubicBezTo>
                    <a:cubicBezTo>
                      <a:pt x="33" y="0"/>
                      <a:pt x="22" y="1"/>
                      <a:pt x="10" y="4"/>
                    </a:cubicBezTo>
                    <a:cubicBezTo>
                      <a:pt x="1" y="6"/>
                      <a:pt x="0" y="19"/>
                      <a:pt x="5" y="25"/>
                    </a:cubicBezTo>
                    <a:cubicBezTo>
                      <a:pt x="5" y="31"/>
                      <a:pt x="10" y="37"/>
                      <a:pt x="18" y="38"/>
                    </a:cubicBezTo>
                    <a:cubicBezTo>
                      <a:pt x="36" y="40"/>
                      <a:pt x="54" y="34"/>
                      <a:pt x="72" y="33"/>
                    </a:cubicBezTo>
                    <a:cubicBezTo>
                      <a:pt x="89" y="32"/>
                      <a:pt x="106" y="31"/>
                      <a:pt x="122" y="31"/>
                    </a:cubicBezTo>
                    <a:cubicBezTo>
                      <a:pt x="139" y="32"/>
                      <a:pt x="156" y="32"/>
                      <a:pt x="173" y="33"/>
                    </a:cubicBezTo>
                    <a:cubicBezTo>
                      <a:pt x="189" y="33"/>
                      <a:pt x="206" y="36"/>
                      <a:pt x="222" y="31"/>
                    </a:cubicBezTo>
                    <a:cubicBezTo>
                      <a:pt x="232" y="28"/>
                      <a:pt x="231" y="14"/>
                      <a:pt x="222" y="12"/>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9"/>
              <p:cNvSpPr/>
              <p:nvPr/>
            </p:nvSpPr>
            <p:spPr bwMode="auto">
              <a:xfrm>
                <a:off x="4267201" y="-120650"/>
                <a:ext cx="176213" cy="2511425"/>
              </a:xfrm>
              <a:custGeom>
                <a:avLst/>
                <a:gdLst>
                  <a:gd name="T0" fmla="*/ 57 w 65"/>
                  <a:gd name="T1" fmla="*/ 814 h 927"/>
                  <a:gd name="T2" fmla="*/ 52 w 65"/>
                  <a:gd name="T3" fmla="*/ 733 h 927"/>
                  <a:gd name="T4" fmla="*/ 49 w 65"/>
                  <a:gd name="T5" fmla="*/ 725 h 927"/>
                  <a:gd name="T6" fmla="*/ 50 w 65"/>
                  <a:gd name="T7" fmla="*/ 712 h 927"/>
                  <a:gd name="T8" fmla="*/ 54 w 65"/>
                  <a:gd name="T9" fmla="*/ 695 h 927"/>
                  <a:gd name="T10" fmla="*/ 56 w 65"/>
                  <a:gd name="T11" fmla="*/ 620 h 927"/>
                  <a:gd name="T12" fmla="*/ 53 w 65"/>
                  <a:gd name="T13" fmla="*/ 558 h 927"/>
                  <a:gd name="T14" fmla="*/ 53 w 65"/>
                  <a:gd name="T15" fmla="*/ 535 h 927"/>
                  <a:gd name="T16" fmla="*/ 55 w 65"/>
                  <a:gd name="T17" fmla="*/ 455 h 927"/>
                  <a:gd name="T18" fmla="*/ 50 w 65"/>
                  <a:gd name="T19" fmla="*/ 398 h 927"/>
                  <a:gd name="T20" fmla="*/ 51 w 65"/>
                  <a:gd name="T21" fmla="*/ 390 h 927"/>
                  <a:gd name="T22" fmla="*/ 50 w 65"/>
                  <a:gd name="T23" fmla="*/ 318 h 927"/>
                  <a:gd name="T24" fmla="*/ 52 w 65"/>
                  <a:gd name="T25" fmla="*/ 270 h 927"/>
                  <a:gd name="T26" fmla="*/ 53 w 65"/>
                  <a:gd name="T27" fmla="*/ 241 h 927"/>
                  <a:gd name="T28" fmla="*/ 53 w 65"/>
                  <a:gd name="T29" fmla="*/ 237 h 927"/>
                  <a:gd name="T30" fmla="*/ 60 w 65"/>
                  <a:gd name="T31" fmla="*/ 156 h 927"/>
                  <a:gd name="T32" fmla="*/ 55 w 65"/>
                  <a:gd name="T33" fmla="*/ 87 h 927"/>
                  <a:gd name="T34" fmla="*/ 57 w 65"/>
                  <a:gd name="T35" fmla="*/ 82 h 927"/>
                  <a:gd name="T36" fmla="*/ 54 w 65"/>
                  <a:gd name="T37" fmla="*/ 21 h 927"/>
                  <a:gd name="T38" fmla="*/ 41 w 65"/>
                  <a:gd name="T39" fmla="*/ 7 h 927"/>
                  <a:gd name="T40" fmla="*/ 18 w 65"/>
                  <a:gd name="T41" fmla="*/ 11 h 927"/>
                  <a:gd name="T42" fmla="*/ 12 w 65"/>
                  <a:gd name="T43" fmla="*/ 11 h 927"/>
                  <a:gd name="T44" fmla="*/ 11 w 65"/>
                  <a:gd name="T45" fmla="*/ 15 h 927"/>
                  <a:gd name="T46" fmla="*/ 7 w 65"/>
                  <a:gd name="T47" fmla="*/ 21 h 927"/>
                  <a:gd name="T48" fmla="*/ 5 w 65"/>
                  <a:gd name="T49" fmla="*/ 42 h 927"/>
                  <a:gd name="T50" fmla="*/ 3 w 65"/>
                  <a:gd name="T51" fmla="*/ 49 h 927"/>
                  <a:gd name="T52" fmla="*/ 4 w 65"/>
                  <a:gd name="T53" fmla="*/ 153 h 927"/>
                  <a:gd name="T54" fmla="*/ 6 w 65"/>
                  <a:gd name="T55" fmla="*/ 162 h 927"/>
                  <a:gd name="T56" fmla="*/ 6 w 65"/>
                  <a:gd name="T57" fmla="*/ 166 h 927"/>
                  <a:gd name="T58" fmla="*/ 4 w 65"/>
                  <a:gd name="T59" fmla="*/ 210 h 927"/>
                  <a:gd name="T60" fmla="*/ 3 w 65"/>
                  <a:gd name="T61" fmla="*/ 265 h 927"/>
                  <a:gd name="T62" fmla="*/ 2 w 65"/>
                  <a:gd name="T63" fmla="*/ 278 h 927"/>
                  <a:gd name="T64" fmla="*/ 5 w 65"/>
                  <a:gd name="T65" fmla="*/ 286 h 927"/>
                  <a:gd name="T66" fmla="*/ 5 w 65"/>
                  <a:gd name="T67" fmla="*/ 323 h 927"/>
                  <a:gd name="T68" fmla="*/ 6 w 65"/>
                  <a:gd name="T69" fmla="*/ 397 h 927"/>
                  <a:gd name="T70" fmla="*/ 9 w 65"/>
                  <a:gd name="T71" fmla="*/ 444 h 927"/>
                  <a:gd name="T72" fmla="*/ 8 w 65"/>
                  <a:gd name="T73" fmla="*/ 461 h 927"/>
                  <a:gd name="T74" fmla="*/ 6 w 65"/>
                  <a:gd name="T75" fmla="*/ 468 h 927"/>
                  <a:gd name="T76" fmla="*/ 5 w 65"/>
                  <a:gd name="T77" fmla="*/ 468 h 927"/>
                  <a:gd name="T78" fmla="*/ 6 w 65"/>
                  <a:gd name="T79" fmla="*/ 525 h 927"/>
                  <a:gd name="T80" fmla="*/ 6 w 65"/>
                  <a:gd name="T81" fmla="*/ 533 h 927"/>
                  <a:gd name="T82" fmla="*/ 6 w 65"/>
                  <a:gd name="T83" fmla="*/ 539 h 927"/>
                  <a:gd name="T84" fmla="*/ 6 w 65"/>
                  <a:gd name="T85" fmla="*/ 598 h 927"/>
                  <a:gd name="T86" fmla="*/ 6 w 65"/>
                  <a:gd name="T87" fmla="*/ 608 h 927"/>
                  <a:gd name="T88" fmla="*/ 8 w 65"/>
                  <a:gd name="T89" fmla="*/ 616 h 927"/>
                  <a:gd name="T90" fmla="*/ 8 w 65"/>
                  <a:gd name="T91" fmla="*/ 652 h 927"/>
                  <a:gd name="T92" fmla="*/ 8 w 65"/>
                  <a:gd name="T93" fmla="*/ 695 h 927"/>
                  <a:gd name="T94" fmla="*/ 1 w 65"/>
                  <a:gd name="T95" fmla="*/ 708 h 927"/>
                  <a:gd name="T96" fmla="*/ 4 w 65"/>
                  <a:gd name="T97" fmla="*/ 794 h 927"/>
                  <a:gd name="T98" fmla="*/ 2 w 65"/>
                  <a:gd name="T99" fmla="*/ 803 h 927"/>
                  <a:gd name="T100" fmla="*/ 6 w 65"/>
                  <a:gd name="T101" fmla="*/ 899 h 927"/>
                  <a:gd name="T102" fmla="*/ 7 w 65"/>
                  <a:gd name="T103" fmla="*/ 901 h 927"/>
                  <a:gd name="T104" fmla="*/ 6 w 65"/>
                  <a:gd name="T105" fmla="*/ 903 h 927"/>
                  <a:gd name="T106" fmla="*/ 23 w 65"/>
                  <a:gd name="T107" fmla="*/ 926 h 927"/>
                  <a:gd name="T108" fmla="*/ 43 w 65"/>
                  <a:gd name="T109" fmla="*/ 923 h 927"/>
                  <a:gd name="T110" fmla="*/ 58 w 65"/>
                  <a:gd name="T111" fmla="*/ 908 h 927"/>
                  <a:gd name="T112" fmla="*/ 57 w 65"/>
                  <a:gd name="T113" fmla="*/ 814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 h="927">
                    <a:moveTo>
                      <a:pt x="57" y="814"/>
                    </a:moveTo>
                    <a:cubicBezTo>
                      <a:pt x="55" y="787"/>
                      <a:pt x="54" y="760"/>
                      <a:pt x="52" y="733"/>
                    </a:cubicBezTo>
                    <a:cubicBezTo>
                      <a:pt x="52" y="730"/>
                      <a:pt x="51" y="728"/>
                      <a:pt x="49" y="725"/>
                    </a:cubicBezTo>
                    <a:cubicBezTo>
                      <a:pt x="50" y="721"/>
                      <a:pt x="50" y="717"/>
                      <a:pt x="50" y="712"/>
                    </a:cubicBezTo>
                    <a:cubicBezTo>
                      <a:pt x="52" y="707"/>
                      <a:pt x="53" y="701"/>
                      <a:pt x="54" y="695"/>
                    </a:cubicBezTo>
                    <a:cubicBezTo>
                      <a:pt x="62" y="672"/>
                      <a:pt x="57" y="642"/>
                      <a:pt x="56" y="620"/>
                    </a:cubicBezTo>
                    <a:cubicBezTo>
                      <a:pt x="55" y="600"/>
                      <a:pt x="55" y="579"/>
                      <a:pt x="53" y="558"/>
                    </a:cubicBezTo>
                    <a:cubicBezTo>
                      <a:pt x="53" y="551"/>
                      <a:pt x="53" y="543"/>
                      <a:pt x="53" y="535"/>
                    </a:cubicBezTo>
                    <a:cubicBezTo>
                      <a:pt x="65" y="512"/>
                      <a:pt x="57" y="479"/>
                      <a:pt x="55" y="455"/>
                    </a:cubicBezTo>
                    <a:cubicBezTo>
                      <a:pt x="54" y="437"/>
                      <a:pt x="53" y="417"/>
                      <a:pt x="50" y="398"/>
                    </a:cubicBezTo>
                    <a:cubicBezTo>
                      <a:pt x="51" y="396"/>
                      <a:pt x="52" y="393"/>
                      <a:pt x="51" y="390"/>
                    </a:cubicBezTo>
                    <a:cubicBezTo>
                      <a:pt x="51" y="366"/>
                      <a:pt x="51" y="342"/>
                      <a:pt x="50" y="318"/>
                    </a:cubicBezTo>
                    <a:cubicBezTo>
                      <a:pt x="51" y="302"/>
                      <a:pt x="51" y="286"/>
                      <a:pt x="52" y="270"/>
                    </a:cubicBezTo>
                    <a:cubicBezTo>
                      <a:pt x="52" y="260"/>
                      <a:pt x="53" y="250"/>
                      <a:pt x="53" y="241"/>
                    </a:cubicBezTo>
                    <a:cubicBezTo>
                      <a:pt x="53" y="239"/>
                      <a:pt x="53" y="238"/>
                      <a:pt x="53" y="237"/>
                    </a:cubicBezTo>
                    <a:cubicBezTo>
                      <a:pt x="62" y="211"/>
                      <a:pt x="60" y="182"/>
                      <a:pt x="60" y="156"/>
                    </a:cubicBezTo>
                    <a:cubicBezTo>
                      <a:pt x="59" y="137"/>
                      <a:pt x="60" y="110"/>
                      <a:pt x="55" y="87"/>
                    </a:cubicBezTo>
                    <a:cubicBezTo>
                      <a:pt x="56" y="86"/>
                      <a:pt x="56" y="84"/>
                      <a:pt x="57" y="82"/>
                    </a:cubicBezTo>
                    <a:cubicBezTo>
                      <a:pt x="61" y="64"/>
                      <a:pt x="55" y="41"/>
                      <a:pt x="54" y="21"/>
                    </a:cubicBezTo>
                    <a:cubicBezTo>
                      <a:pt x="54" y="14"/>
                      <a:pt x="47" y="8"/>
                      <a:pt x="41" y="7"/>
                    </a:cubicBezTo>
                    <a:cubicBezTo>
                      <a:pt x="35" y="0"/>
                      <a:pt x="22" y="2"/>
                      <a:pt x="18" y="11"/>
                    </a:cubicBezTo>
                    <a:cubicBezTo>
                      <a:pt x="17" y="8"/>
                      <a:pt x="13" y="8"/>
                      <a:pt x="12" y="11"/>
                    </a:cubicBezTo>
                    <a:cubicBezTo>
                      <a:pt x="12" y="12"/>
                      <a:pt x="11" y="14"/>
                      <a:pt x="11" y="15"/>
                    </a:cubicBezTo>
                    <a:cubicBezTo>
                      <a:pt x="10" y="17"/>
                      <a:pt x="8" y="18"/>
                      <a:pt x="7" y="21"/>
                    </a:cubicBezTo>
                    <a:cubicBezTo>
                      <a:pt x="6" y="28"/>
                      <a:pt x="5" y="35"/>
                      <a:pt x="5" y="42"/>
                    </a:cubicBezTo>
                    <a:cubicBezTo>
                      <a:pt x="4" y="44"/>
                      <a:pt x="3" y="46"/>
                      <a:pt x="3" y="49"/>
                    </a:cubicBezTo>
                    <a:cubicBezTo>
                      <a:pt x="3" y="84"/>
                      <a:pt x="3" y="119"/>
                      <a:pt x="4" y="153"/>
                    </a:cubicBezTo>
                    <a:cubicBezTo>
                      <a:pt x="4" y="157"/>
                      <a:pt x="5" y="160"/>
                      <a:pt x="6" y="162"/>
                    </a:cubicBezTo>
                    <a:cubicBezTo>
                      <a:pt x="6" y="163"/>
                      <a:pt x="6" y="165"/>
                      <a:pt x="6" y="166"/>
                    </a:cubicBezTo>
                    <a:cubicBezTo>
                      <a:pt x="5" y="181"/>
                      <a:pt x="5" y="195"/>
                      <a:pt x="4" y="210"/>
                    </a:cubicBezTo>
                    <a:cubicBezTo>
                      <a:pt x="3" y="228"/>
                      <a:pt x="3" y="247"/>
                      <a:pt x="3" y="265"/>
                    </a:cubicBezTo>
                    <a:cubicBezTo>
                      <a:pt x="3" y="269"/>
                      <a:pt x="2" y="274"/>
                      <a:pt x="2" y="278"/>
                    </a:cubicBezTo>
                    <a:cubicBezTo>
                      <a:pt x="2" y="281"/>
                      <a:pt x="3" y="284"/>
                      <a:pt x="5" y="286"/>
                    </a:cubicBezTo>
                    <a:cubicBezTo>
                      <a:pt x="5" y="298"/>
                      <a:pt x="5" y="311"/>
                      <a:pt x="5" y="323"/>
                    </a:cubicBezTo>
                    <a:cubicBezTo>
                      <a:pt x="5" y="348"/>
                      <a:pt x="5" y="373"/>
                      <a:pt x="6" y="397"/>
                    </a:cubicBezTo>
                    <a:cubicBezTo>
                      <a:pt x="6" y="412"/>
                      <a:pt x="5" y="429"/>
                      <a:pt x="9" y="444"/>
                    </a:cubicBezTo>
                    <a:cubicBezTo>
                      <a:pt x="9" y="450"/>
                      <a:pt x="8" y="456"/>
                      <a:pt x="8" y="461"/>
                    </a:cubicBezTo>
                    <a:cubicBezTo>
                      <a:pt x="7" y="463"/>
                      <a:pt x="6" y="466"/>
                      <a:pt x="6" y="468"/>
                    </a:cubicBezTo>
                    <a:cubicBezTo>
                      <a:pt x="6" y="468"/>
                      <a:pt x="5" y="468"/>
                      <a:pt x="5" y="468"/>
                    </a:cubicBezTo>
                    <a:cubicBezTo>
                      <a:pt x="5" y="487"/>
                      <a:pt x="5" y="506"/>
                      <a:pt x="6" y="525"/>
                    </a:cubicBezTo>
                    <a:cubicBezTo>
                      <a:pt x="6" y="528"/>
                      <a:pt x="6" y="530"/>
                      <a:pt x="6" y="533"/>
                    </a:cubicBezTo>
                    <a:cubicBezTo>
                      <a:pt x="6" y="535"/>
                      <a:pt x="6" y="537"/>
                      <a:pt x="6" y="539"/>
                    </a:cubicBezTo>
                    <a:cubicBezTo>
                      <a:pt x="5" y="559"/>
                      <a:pt x="6" y="579"/>
                      <a:pt x="6" y="598"/>
                    </a:cubicBezTo>
                    <a:cubicBezTo>
                      <a:pt x="6" y="601"/>
                      <a:pt x="6" y="604"/>
                      <a:pt x="6" y="608"/>
                    </a:cubicBezTo>
                    <a:cubicBezTo>
                      <a:pt x="6" y="611"/>
                      <a:pt x="7" y="614"/>
                      <a:pt x="8" y="616"/>
                    </a:cubicBezTo>
                    <a:cubicBezTo>
                      <a:pt x="8" y="628"/>
                      <a:pt x="7" y="640"/>
                      <a:pt x="8" y="652"/>
                    </a:cubicBezTo>
                    <a:cubicBezTo>
                      <a:pt x="8" y="666"/>
                      <a:pt x="8" y="680"/>
                      <a:pt x="8" y="695"/>
                    </a:cubicBezTo>
                    <a:cubicBezTo>
                      <a:pt x="4" y="697"/>
                      <a:pt x="0" y="702"/>
                      <a:pt x="1" y="708"/>
                    </a:cubicBezTo>
                    <a:cubicBezTo>
                      <a:pt x="2" y="737"/>
                      <a:pt x="3" y="765"/>
                      <a:pt x="4" y="794"/>
                    </a:cubicBezTo>
                    <a:cubicBezTo>
                      <a:pt x="2" y="796"/>
                      <a:pt x="1" y="799"/>
                      <a:pt x="2" y="803"/>
                    </a:cubicBezTo>
                    <a:cubicBezTo>
                      <a:pt x="3" y="835"/>
                      <a:pt x="5" y="867"/>
                      <a:pt x="6" y="899"/>
                    </a:cubicBezTo>
                    <a:cubicBezTo>
                      <a:pt x="6" y="900"/>
                      <a:pt x="7" y="900"/>
                      <a:pt x="7" y="901"/>
                    </a:cubicBezTo>
                    <a:cubicBezTo>
                      <a:pt x="6" y="902"/>
                      <a:pt x="6" y="903"/>
                      <a:pt x="6" y="903"/>
                    </a:cubicBezTo>
                    <a:cubicBezTo>
                      <a:pt x="0" y="916"/>
                      <a:pt x="10" y="927"/>
                      <a:pt x="23" y="926"/>
                    </a:cubicBezTo>
                    <a:cubicBezTo>
                      <a:pt x="29" y="925"/>
                      <a:pt x="36" y="924"/>
                      <a:pt x="43" y="923"/>
                    </a:cubicBezTo>
                    <a:cubicBezTo>
                      <a:pt x="52" y="923"/>
                      <a:pt x="57" y="917"/>
                      <a:pt x="58" y="908"/>
                    </a:cubicBezTo>
                    <a:cubicBezTo>
                      <a:pt x="62" y="878"/>
                      <a:pt x="62" y="845"/>
                      <a:pt x="57" y="814"/>
                    </a:cubicBezTo>
                  </a:path>
                </a:pathLst>
              </a:custGeom>
              <a:solidFill>
                <a:srgbClr val="B3B3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0"/>
              <p:cNvSpPr/>
              <p:nvPr/>
            </p:nvSpPr>
            <p:spPr bwMode="auto">
              <a:xfrm>
                <a:off x="4899026" y="3208338"/>
                <a:ext cx="417513" cy="222250"/>
              </a:xfrm>
              <a:custGeom>
                <a:avLst/>
                <a:gdLst>
                  <a:gd name="T0" fmla="*/ 147 w 154"/>
                  <a:gd name="T1" fmla="*/ 2 h 82"/>
                  <a:gd name="T2" fmla="*/ 73 w 154"/>
                  <a:gd name="T3" fmla="*/ 29 h 82"/>
                  <a:gd name="T4" fmla="*/ 5 w 154"/>
                  <a:gd name="T5" fmla="*/ 70 h 82"/>
                  <a:gd name="T6" fmla="*/ 11 w 154"/>
                  <a:gd name="T7" fmla="*/ 81 h 82"/>
                  <a:gd name="T8" fmla="*/ 80 w 154"/>
                  <a:gd name="T9" fmla="*/ 50 h 82"/>
                  <a:gd name="T10" fmla="*/ 150 w 154"/>
                  <a:gd name="T11" fmla="*/ 9 h 82"/>
                  <a:gd name="T12" fmla="*/ 147 w 154"/>
                  <a:gd name="T13" fmla="*/ 2 h 82"/>
                </a:gdLst>
                <a:ahLst/>
                <a:cxnLst>
                  <a:cxn ang="0">
                    <a:pos x="T0" y="T1"/>
                  </a:cxn>
                  <a:cxn ang="0">
                    <a:pos x="T2" y="T3"/>
                  </a:cxn>
                  <a:cxn ang="0">
                    <a:pos x="T4" y="T5"/>
                  </a:cxn>
                  <a:cxn ang="0">
                    <a:pos x="T6" y="T7"/>
                  </a:cxn>
                  <a:cxn ang="0">
                    <a:pos x="T8" y="T9"/>
                  </a:cxn>
                  <a:cxn ang="0">
                    <a:pos x="T10" y="T11"/>
                  </a:cxn>
                  <a:cxn ang="0">
                    <a:pos x="T12" y="T13"/>
                  </a:cxn>
                </a:cxnLst>
                <a:rect l="0" t="0" r="r" b="b"/>
                <a:pathLst>
                  <a:path w="154" h="82">
                    <a:moveTo>
                      <a:pt x="147" y="2"/>
                    </a:moveTo>
                    <a:cubicBezTo>
                      <a:pt x="121" y="8"/>
                      <a:pt x="97" y="18"/>
                      <a:pt x="73" y="29"/>
                    </a:cubicBezTo>
                    <a:cubicBezTo>
                      <a:pt x="50" y="40"/>
                      <a:pt x="23" y="51"/>
                      <a:pt x="5" y="70"/>
                    </a:cubicBezTo>
                    <a:cubicBezTo>
                      <a:pt x="0" y="75"/>
                      <a:pt x="5" y="82"/>
                      <a:pt x="11" y="81"/>
                    </a:cubicBezTo>
                    <a:cubicBezTo>
                      <a:pt x="36" y="76"/>
                      <a:pt x="59" y="61"/>
                      <a:pt x="80" y="50"/>
                    </a:cubicBezTo>
                    <a:cubicBezTo>
                      <a:pt x="104" y="38"/>
                      <a:pt x="128" y="25"/>
                      <a:pt x="150" y="9"/>
                    </a:cubicBezTo>
                    <a:cubicBezTo>
                      <a:pt x="154" y="6"/>
                      <a:pt x="152" y="0"/>
                      <a:pt x="147" y="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1"/>
              <p:cNvSpPr/>
              <p:nvPr/>
            </p:nvSpPr>
            <p:spPr bwMode="auto">
              <a:xfrm>
                <a:off x="5067301" y="3506788"/>
                <a:ext cx="420688" cy="114300"/>
              </a:xfrm>
              <a:custGeom>
                <a:avLst/>
                <a:gdLst>
                  <a:gd name="T0" fmla="*/ 148 w 155"/>
                  <a:gd name="T1" fmla="*/ 0 h 42"/>
                  <a:gd name="T2" fmla="*/ 78 w 155"/>
                  <a:gd name="T3" fmla="*/ 8 h 42"/>
                  <a:gd name="T4" fmla="*/ 5 w 155"/>
                  <a:gd name="T5" fmla="*/ 22 h 42"/>
                  <a:gd name="T6" fmla="*/ 5 w 155"/>
                  <a:gd name="T7" fmla="*/ 32 h 42"/>
                  <a:gd name="T8" fmla="*/ 150 w 155"/>
                  <a:gd name="T9" fmla="*/ 9 h 42"/>
                  <a:gd name="T10" fmla="*/ 148 w 155"/>
                  <a:gd name="T11" fmla="*/ 0 h 42"/>
                </a:gdLst>
                <a:ahLst/>
                <a:cxnLst>
                  <a:cxn ang="0">
                    <a:pos x="T0" y="T1"/>
                  </a:cxn>
                  <a:cxn ang="0">
                    <a:pos x="T2" y="T3"/>
                  </a:cxn>
                  <a:cxn ang="0">
                    <a:pos x="T4" y="T5"/>
                  </a:cxn>
                  <a:cxn ang="0">
                    <a:pos x="T6" y="T7"/>
                  </a:cxn>
                  <a:cxn ang="0">
                    <a:pos x="T8" y="T9"/>
                  </a:cxn>
                  <a:cxn ang="0">
                    <a:pos x="T10" y="T11"/>
                  </a:cxn>
                </a:cxnLst>
                <a:rect l="0" t="0" r="r" b="b"/>
                <a:pathLst>
                  <a:path w="155" h="42">
                    <a:moveTo>
                      <a:pt x="148" y="0"/>
                    </a:moveTo>
                    <a:cubicBezTo>
                      <a:pt x="125" y="1"/>
                      <a:pt x="101" y="4"/>
                      <a:pt x="78" y="8"/>
                    </a:cubicBezTo>
                    <a:cubicBezTo>
                      <a:pt x="54" y="12"/>
                      <a:pt x="28" y="14"/>
                      <a:pt x="5" y="22"/>
                    </a:cubicBezTo>
                    <a:cubicBezTo>
                      <a:pt x="0" y="24"/>
                      <a:pt x="0" y="31"/>
                      <a:pt x="5" y="32"/>
                    </a:cubicBezTo>
                    <a:cubicBezTo>
                      <a:pt x="51" y="42"/>
                      <a:pt x="108" y="30"/>
                      <a:pt x="150" y="9"/>
                    </a:cubicBezTo>
                    <a:cubicBezTo>
                      <a:pt x="155" y="7"/>
                      <a:pt x="153" y="0"/>
                      <a:pt x="148" y="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2"/>
              <p:cNvSpPr/>
              <p:nvPr/>
            </p:nvSpPr>
            <p:spPr bwMode="auto">
              <a:xfrm>
                <a:off x="5205413" y="3767138"/>
                <a:ext cx="466725" cy="80963"/>
              </a:xfrm>
              <a:custGeom>
                <a:avLst/>
                <a:gdLst>
                  <a:gd name="T0" fmla="*/ 165 w 172"/>
                  <a:gd name="T1" fmla="*/ 8 h 30"/>
                  <a:gd name="T2" fmla="*/ 93 w 172"/>
                  <a:gd name="T3" fmla="*/ 4 h 30"/>
                  <a:gd name="T4" fmla="*/ 15 w 172"/>
                  <a:gd name="T5" fmla="*/ 0 h 30"/>
                  <a:gd name="T6" fmla="*/ 12 w 172"/>
                  <a:gd name="T7" fmla="*/ 22 h 30"/>
                  <a:gd name="T8" fmla="*/ 89 w 172"/>
                  <a:gd name="T9" fmla="*/ 29 h 30"/>
                  <a:gd name="T10" fmla="*/ 165 w 172"/>
                  <a:gd name="T11" fmla="*/ 21 h 30"/>
                  <a:gd name="T12" fmla="*/ 165 w 172"/>
                  <a:gd name="T13" fmla="*/ 8 h 30"/>
                </a:gdLst>
                <a:ahLst/>
                <a:cxnLst>
                  <a:cxn ang="0">
                    <a:pos x="T0" y="T1"/>
                  </a:cxn>
                  <a:cxn ang="0">
                    <a:pos x="T2" y="T3"/>
                  </a:cxn>
                  <a:cxn ang="0">
                    <a:pos x="T4" y="T5"/>
                  </a:cxn>
                  <a:cxn ang="0">
                    <a:pos x="T6" y="T7"/>
                  </a:cxn>
                  <a:cxn ang="0">
                    <a:pos x="T8" y="T9"/>
                  </a:cxn>
                  <a:cxn ang="0">
                    <a:pos x="T10" y="T11"/>
                  </a:cxn>
                  <a:cxn ang="0">
                    <a:pos x="T12" y="T13"/>
                  </a:cxn>
                </a:cxnLst>
                <a:rect l="0" t="0" r="r" b="b"/>
                <a:pathLst>
                  <a:path w="172" h="30">
                    <a:moveTo>
                      <a:pt x="165" y="8"/>
                    </a:moveTo>
                    <a:cubicBezTo>
                      <a:pt x="142" y="2"/>
                      <a:pt x="117" y="4"/>
                      <a:pt x="93" y="4"/>
                    </a:cubicBezTo>
                    <a:cubicBezTo>
                      <a:pt x="67" y="3"/>
                      <a:pt x="41" y="2"/>
                      <a:pt x="15" y="0"/>
                    </a:cubicBezTo>
                    <a:cubicBezTo>
                      <a:pt x="3" y="0"/>
                      <a:pt x="0" y="20"/>
                      <a:pt x="12" y="22"/>
                    </a:cubicBezTo>
                    <a:cubicBezTo>
                      <a:pt x="37" y="26"/>
                      <a:pt x="63" y="29"/>
                      <a:pt x="89" y="29"/>
                    </a:cubicBezTo>
                    <a:cubicBezTo>
                      <a:pt x="114" y="29"/>
                      <a:pt x="141" y="30"/>
                      <a:pt x="165" y="21"/>
                    </a:cubicBezTo>
                    <a:cubicBezTo>
                      <a:pt x="171" y="19"/>
                      <a:pt x="172" y="9"/>
                      <a:pt x="165" y="8"/>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
              <p:cNvSpPr/>
              <p:nvPr/>
            </p:nvSpPr>
            <p:spPr bwMode="auto">
              <a:xfrm>
                <a:off x="5332413" y="3994150"/>
                <a:ext cx="542925" cy="166688"/>
              </a:xfrm>
              <a:custGeom>
                <a:avLst/>
                <a:gdLst>
                  <a:gd name="T0" fmla="*/ 194 w 200"/>
                  <a:gd name="T1" fmla="*/ 32 h 61"/>
                  <a:gd name="T2" fmla="*/ 14 w 200"/>
                  <a:gd name="T3" fmla="*/ 3 h 61"/>
                  <a:gd name="T4" fmla="*/ 8 w 200"/>
                  <a:gd name="T5" fmla="*/ 18 h 61"/>
                  <a:gd name="T6" fmla="*/ 195 w 200"/>
                  <a:gd name="T7" fmla="*/ 41 h 61"/>
                  <a:gd name="T8" fmla="*/ 194 w 200"/>
                  <a:gd name="T9" fmla="*/ 32 h 61"/>
                </a:gdLst>
                <a:ahLst/>
                <a:cxnLst>
                  <a:cxn ang="0">
                    <a:pos x="T0" y="T1"/>
                  </a:cxn>
                  <a:cxn ang="0">
                    <a:pos x="T2" y="T3"/>
                  </a:cxn>
                  <a:cxn ang="0">
                    <a:pos x="T4" y="T5"/>
                  </a:cxn>
                  <a:cxn ang="0">
                    <a:pos x="T6" y="T7"/>
                  </a:cxn>
                  <a:cxn ang="0">
                    <a:pos x="T8" y="T9"/>
                  </a:cxn>
                </a:cxnLst>
                <a:rect l="0" t="0" r="r" b="b"/>
                <a:pathLst>
                  <a:path w="200" h="61">
                    <a:moveTo>
                      <a:pt x="194" y="32"/>
                    </a:moveTo>
                    <a:cubicBezTo>
                      <a:pt x="131" y="35"/>
                      <a:pt x="73" y="23"/>
                      <a:pt x="14" y="3"/>
                    </a:cubicBezTo>
                    <a:cubicBezTo>
                      <a:pt x="5" y="0"/>
                      <a:pt x="0" y="13"/>
                      <a:pt x="8" y="18"/>
                    </a:cubicBezTo>
                    <a:cubicBezTo>
                      <a:pt x="62" y="55"/>
                      <a:pt x="134" y="61"/>
                      <a:pt x="195" y="41"/>
                    </a:cubicBezTo>
                    <a:cubicBezTo>
                      <a:pt x="200" y="39"/>
                      <a:pt x="199" y="32"/>
                      <a:pt x="194" y="3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6"/>
              <p:cNvSpPr/>
              <p:nvPr/>
            </p:nvSpPr>
            <p:spPr bwMode="auto">
              <a:xfrm>
                <a:off x="5313363" y="4729163"/>
                <a:ext cx="377825" cy="322263"/>
              </a:xfrm>
              <a:custGeom>
                <a:avLst/>
                <a:gdLst>
                  <a:gd name="T0" fmla="*/ 135 w 139"/>
                  <a:gd name="T1" fmla="*/ 110 h 119"/>
                  <a:gd name="T2" fmla="*/ 20 w 139"/>
                  <a:gd name="T3" fmla="*/ 8 h 119"/>
                  <a:gd name="T4" fmla="*/ 5 w 139"/>
                  <a:gd name="T5" fmla="*/ 17 h 119"/>
                  <a:gd name="T6" fmla="*/ 132 w 139"/>
                  <a:gd name="T7" fmla="*/ 118 h 119"/>
                  <a:gd name="T8" fmla="*/ 135 w 139"/>
                  <a:gd name="T9" fmla="*/ 110 h 119"/>
                </a:gdLst>
                <a:ahLst/>
                <a:cxnLst>
                  <a:cxn ang="0">
                    <a:pos x="T0" y="T1"/>
                  </a:cxn>
                  <a:cxn ang="0">
                    <a:pos x="T2" y="T3"/>
                  </a:cxn>
                  <a:cxn ang="0">
                    <a:pos x="T4" y="T5"/>
                  </a:cxn>
                  <a:cxn ang="0">
                    <a:pos x="T6" y="T7"/>
                  </a:cxn>
                  <a:cxn ang="0">
                    <a:pos x="T8" y="T9"/>
                  </a:cxn>
                </a:cxnLst>
                <a:rect l="0" t="0" r="r" b="b"/>
                <a:pathLst>
                  <a:path w="139" h="119">
                    <a:moveTo>
                      <a:pt x="135" y="110"/>
                    </a:moveTo>
                    <a:cubicBezTo>
                      <a:pt x="93" y="80"/>
                      <a:pt x="50" y="51"/>
                      <a:pt x="20" y="8"/>
                    </a:cubicBezTo>
                    <a:cubicBezTo>
                      <a:pt x="14" y="0"/>
                      <a:pt x="0" y="7"/>
                      <a:pt x="5" y="17"/>
                    </a:cubicBezTo>
                    <a:cubicBezTo>
                      <a:pt x="34" y="65"/>
                      <a:pt x="75" y="108"/>
                      <a:pt x="132" y="118"/>
                    </a:cubicBezTo>
                    <a:cubicBezTo>
                      <a:pt x="137" y="119"/>
                      <a:pt x="139" y="113"/>
                      <a:pt x="135" y="1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7"/>
              <p:cNvSpPr/>
              <p:nvPr/>
            </p:nvSpPr>
            <p:spPr bwMode="auto">
              <a:xfrm>
                <a:off x="5243513" y="4959350"/>
                <a:ext cx="290513" cy="360363"/>
              </a:xfrm>
              <a:custGeom>
                <a:avLst/>
                <a:gdLst>
                  <a:gd name="T0" fmla="*/ 106 w 107"/>
                  <a:gd name="T1" fmla="*/ 123 h 133"/>
                  <a:gd name="T2" fmla="*/ 69 w 107"/>
                  <a:gd name="T3" fmla="*/ 66 h 133"/>
                  <a:gd name="T4" fmla="*/ 17 w 107"/>
                  <a:gd name="T5" fmla="*/ 7 h 133"/>
                  <a:gd name="T6" fmla="*/ 5 w 107"/>
                  <a:gd name="T7" fmla="*/ 16 h 133"/>
                  <a:gd name="T8" fmla="*/ 50 w 107"/>
                  <a:gd name="T9" fmla="*/ 81 h 133"/>
                  <a:gd name="T10" fmla="*/ 96 w 107"/>
                  <a:gd name="T11" fmla="*/ 130 h 133"/>
                  <a:gd name="T12" fmla="*/ 106 w 107"/>
                  <a:gd name="T13" fmla="*/ 123 h 133"/>
                </a:gdLst>
                <a:ahLst/>
                <a:cxnLst>
                  <a:cxn ang="0">
                    <a:pos x="T0" y="T1"/>
                  </a:cxn>
                  <a:cxn ang="0">
                    <a:pos x="T2" y="T3"/>
                  </a:cxn>
                  <a:cxn ang="0">
                    <a:pos x="T4" y="T5"/>
                  </a:cxn>
                  <a:cxn ang="0">
                    <a:pos x="T6" y="T7"/>
                  </a:cxn>
                  <a:cxn ang="0">
                    <a:pos x="T8" y="T9"/>
                  </a:cxn>
                  <a:cxn ang="0">
                    <a:pos x="T10" y="T11"/>
                  </a:cxn>
                  <a:cxn ang="0">
                    <a:pos x="T12" y="T13"/>
                  </a:cxn>
                </a:cxnLst>
                <a:rect l="0" t="0" r="r" b="b"/>
                <a:pathLst>
                  <a:path w="107" h="133">
                    <a:moveTo>
                      <a:pt x="106" y="123"/>
                    </a:moveTo>
                    <a:cubicBezTo>
                      <a:pt x="99" y="101"/>
                      <a:pt x="83" y="84"/>
                      <a:pt x="69" y="66"/>
                    </a:cubicBezTo>
                    <a:cubicBezTo>
                      <a:pt x="52" y="46"/>
                      <a:pt x="34" y="27"/>
                      <a:pt x="17" y="7"/>
                    </a:cubicBezTo>
                    <a:cubicBezTo>
                      <a:pt x="12" y="0"/>
                      <a:pt x="0" y="9"/>
                      <a:pt x="5" y="16"/>
                    </a:cubicBezTo>
                    <a:cubicBezTo>
                      <a:pt x="21" y="38"/>
                      <a:pt x="35" y="60"/>
                      <a:pt x="50" y="81"/>
                    </a:cubicBezTo>
                    <a:cubicBezTo>
                      <a:pt x="64" y="98"/>
                      <a:pt x="77" y="118"/>
                      <a:pt x="96" y="130"/>
                    </a:cubicBezTo>
                    <a:cubicBezTo>
                      <a:pt x="101" y="133"/>
                      <a:pt x="107" y="128"/>
                      <a:pt x="106" y="12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8"/>
              <p:cNvSpPr/>
              <p:nvPr/>
            </p:nvSpPr>
            <p:spPr bwMode="auto">
              <a:xfrm>
                <a:off x="5097463" y="5103813"/>
                <a:ext cx="211138" cy="444500"/>
              </a:xfrm>
              <a:custGeom>
                <a:avLst/>
                <a:gdLst>
                  <a:gd name="T0" fmla="*/ 55 w 78"/>
                  <a:gd name="T1" fmla="*/ 80 h 164"/>
                  <a:gd name="T2" fmla="*/ 19 w 78"/>
                  <a:gd name="T3" fmla="*/ 7 h 164"/>
                  <a:gd name="T4" fmla="*/ 3 w 78"/>
                  <a:gd name="T5" fmla="*/ 14 h 164"/>
                  <a:gd name="T6" fmla="*/ 34 w 78"/>
                  <a:gd name="T7" fmla="*/ 89 h 164"/>
                  <a:gd name="T8" fmla="*/ 65 w 78"/>
                  <a:gd name="T9" fmla="*/ 159 h 164"/>
                  <a:gd name="T10" fmla="*/ 78 w 78"/>
                  <a:gd name="T11" fmla="*/ 156 h 164"/>
                  <a:gd name="T12" fmla="*/ 55 w 78"/>
                  <a:gd name="T13" fmla="*/ 80 h 164"/>
                </a:gdLst>
                <a:ahLst/>
                <a:cxnLst>
                  <a:cxn ang="0">
                    <a:pos x="T0" y="T1"/>
                  </a:cxn>
                  <a:cxn ang="0">
                    <a:pos x="T2" y="T3"/>
                  </a:cxn>
                  <a:cxn ang="0">
                    <a:pos x="T4" y="T5"/>
                  </a:cxn>
                  <a:cxn ang="0">
                    <a:pos x="T6" y="T7"/>
                  </a:cxn>
                  <a:cxn ang="0">
                    <a:pos x="T8" y="T9"/>
                  </a:cxn>
                  <a:cxn ang="0">
                    <a:pos x="T10" y="T11"/>
                  </a:cxn>
                  <a:cxn ang="0">
                    <a:pos x="T12" y="T13"/>
                  </a:cxn>
                </a:cxnLst>
                <a:rect l="0" t="0" r="r" b="b"/>
                <a:pathLst>
                  <a:path w="78" h="164">
                    <a:moveTo>
                      <a:pt x="55" y="80"/>
                    </a:moveTo>
                    <a:cubicBezTo>
                      <a:pt x="44" y="55"/>
                      <a:pt x="33" y="30"/>
                      <a:pt x="19" y="7"/>
                    </a:cubicBezTo>
                    <a:cubicBezTo>
                      <a:pt x="14" y="0"/>
                      <a:pt x="0" y="5"/>
                      <a:pt x="3" y="14"/>
                    </a:cubicBezTo>
                    <a:cubicBezTo>
                      <a:pt x="13" y="39"/>
                      <a:pt x="24" y="64"/>
                      <a:pt x="34" y="89"/>
                    </a:cubicBezTo>
                    <a:cubicBezTo>
                      <a:pt x="43" y="113"/>
                      <a:pt x="50" y="139"/>
                      <a:pt x="65" y="159"/>
                    </a:cubicBezTo>
                    <a:cubicBezTo>
                      <a:pt x="69" y="164"/>
                      <a:pt x="78" y="163"/>
                      <a:pt x="78" y="156"/>
                    </a:cubicBezTo>
                    <a:cubicBezTo>
                      <a:pt x="77" y="130"/>
                      <a:pt x="65" y="104"/>
                      <a:pt x="55" y="8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9"/>
              <p:cNvSpPr/>
              <p:nvPr/>
            </p:nvSpPr>
            <p:spPr bwMode="auto">
              <a:xfrm>
                <a:off x="4910138" y="5254625"/>
                <a:ext cx="184150" cy="401638"/>
              </a:xfrm>
              <a:custGeom>
                <a:avLst/>
                <a:gdLst>
                  <a:gd name="T0" fmla="*/ 43 w 68"/>
                  <a:gd name="T1" fmla="*/ 65 h 148"/>
                  <a:gd name="T2" fmla="*/ 7 w 68"/>
                  <a:gd name="T3" fmla="*/ 1 h 148"/>
                  <a:gd name="T4" fmla="*/ 5 w 68"/>
                  <a:gd name="T5" fmla="*/ 1 h 148"/>
                  <a:gd name="T6" fmla="*/ 24 w 68"/>
                  <a:gd name="T7" fmla="*/ 73 h 148"/>
                  <a:gd name="T8" fmla="*/ 57 w 68"/>
                  <a:gd name="T9" fmla="*/ 144 h 148"/>
                  <a:gd name="T10" fmla="*/ 68 w 68"/>
                  <a:gd name="T11" fmla="*/ 140 h 148"/>
                  <a:gd name="T12" fmla="*/ 43 w 68"/>
                  <a:gd name="T13" fmla="*/ 65 h 148"/>
                </a:gdLst>
                <a:ahLst/>
                <a:cxnLst>
                  <a:cxn ang="0">
                    <a:pos x="T0" y="T1"/>
                  </a:cxn>
                  <a:cxn ang="0">
                    <a:pos x="T2" y="T3"/>
                  </a:cxn>
                  <a:cxn ang="0">
                    <a:pos x="T4" y="T5"/>
                  </a:cxn>
                  <a:cxn ang="0">
                    <a:pos x="T6" y="T7"/>
                  </a:cxn>
                  <a:cxn ang="0">
                    <a:pos x="T8" y="T9"/>
                  </a:cxn>
                  <a:cxn ang="0">
                    <a:pos x="T10" y="T11"/>
                  </a:cxn>
                  <a:cxn ang="0">
                    <a:pos x="T12" y="T13"/>
                  </a:cxn>
                </a:cxnLst>
                <a:rect l="0" t="0" r="r" b="b"/>
                <a:pathLst>
                  <a:path w="68" h="148">
                    <a:moveTo>
                      <a:pt x="43" y="65"/>
                    </a:moveTo>
                    <a:cubicBezTo>
                      <a:pt x="34" y="45"/>
                      <a:pt x="26" y="14"/>
                      <a:pt x="7" y="1"/>
                    </a:cubicBezTo>
                    <a:cubicBezTo>
                      <a:pt x="6" y="0"/>
                      <a:pt x="5" y="1"/>
                      <a:pt x="5" y="1"/>
                    </a:cubicBezTo>
                    <a:cubicBezTo>
                      <a:pt x="0" y="24"/>
                      <a:pt x="16" y="53"/>
                      <a:pt x="24" y="73"/>
                    </a:cubicBezTo>
                    <a:cubicBezTo>
                      <a:pt x="32" y="96"/>
                      <a:pt x="40" y="126"/>
                      <a:pt x="57" y="144"/>
                    </a:cubicBezTo>
                    <a:cubicBezTo>
                      <a:pt x="60" y="148"/>
                      <a:pt x="68" y="145"/>
                      <a:pt x="68" y="140"/>
                    </a:cubicBezTo>
                    <a:cubicBezTo>
                      <a:pt x="68" y="115"/>
                      <a:pt x="52" y="88"/>
                      <a:pt x="43" y="65"/>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0"/>
              <p:cNvSpPr/>
              <p:nvPr/>
            </p:nvSpPr>
            <p:spPr bwMode="auto">
              <a:xfrm>
                <a:off x="4729163" y="5327650"/>
                <a:ext cx="127000" cy="469900"/>
              </a:xfrm>
              <a:custGeom>
                <a:avLst/>
                <a:gdLst>
                  <a:gd name="T0" fmla="*/ 37 w 47"/>
                  <a:gd name="T1" fmla="*/ 93 h 173"/>
                  <a:gd name="T2" fmla="*/ 18 w 47"/>
                  <a:gd name="T3" fmla="*/ 11 h 173"/>
                  <a:gd name="T4" fmla="*/ 2 w 47"/>
                  <a:gd name="T5" fmla="*/ 15 h 173"/>
                  <a:gd name="T6" fmla="*/ 15 w 47"/>
                  <a:gd name="T7" fmla="*/ 95 h 173"/>
                  <a:gd name="T8" fmla="*/ 31 w 47"/>
                  <a:gd name="T9" fmla="*/ 168 h 173"/>
                  <a:gd name="T10" fmla="*/ 43 w 47"/>
                  <a:gd name="T11" fmla="*/ 167 h 173"/>
                  <a:gd name="T12" fmla="*/ 37 w 47"/>
                  <a:gd name="T13" fmla="*/ 93 h 173"/>
                </a:gdLst>
                <a:ahLst/>
                <a:cxnLst>
                  <a:cxn ang="0">
                    <a:pos x="T0" y="T1"/>
                  </a:cxn>
                  <a:cxn ang="0">
                    <a:pos x="T2" y="T3"/>
                  </a:cxn>
                  <a:cxn ang="0">
                    <a:pos x="T4" y="T5"/>
                  </a:cxn>
                  <a:cxn ang="0">
                    <a:pos x="T6" y="T7"/>
                  </a:cxn>
                  <a:cxn ang="0">
                    <a:pos x="T8" y="T9"/>
                  </a:cxn>
                  <a:cxn ang="0">
                    <a:pos x="T10" y="T11"/>
                  </a:cxn>
                  <a:cxn ang="0">
                    <a:pos x="T12" y="T13"/>
                  </a:cxn>
                </a:cxnLst>
                <a:rect l="0" t="0" r="r" b="b"/>
                <a:pathLst>
                  <a:path w="47" h="173">
                    <a:moveTo>
                      <a:pt x="37" y="93"/>
                    </a:moveTo>
                    <a:cubicBezTo>
                      <a:pt x="32" y="65"/>
                      <a:pt x="25" y="38"/>
                      <a:pt x="18" y="11"/>
                    </a:cubicBezTo>
                    <a:cubicBezTo>
                      <a:pt x="15" y="0"/>
                      <a:pt x="0" y="5"/>
                      <a:pt x="2" y="15"/>
                    </a:cubicBezTo>
                    <a:cubicBezTo>
                      <a:pt x="7" y="42"/>
                      <a:pt x="11" y="69"/>
                      <a:pt x="15" y="95"/>
                    </a:cubicBezTo>
                    <a:cubicBezTo>
                      <a:pt x="19" y="120"/>
                      <a:pt x="20" y="146"/>
                      <a:pt x="31" y="168"/>
                    </a:cubicBezTo>
                    <a:cubicBezTo>
                      <a:pt x="33" y="173"/>
                      <a:pt x="42" y="172"/>
                      <a:pt x="43" y="167"/>
                    </a:cubicBezTo>
                    <a:cubicBezTo>
                      <a:pt x="47" y="143"/>
                      <a:pt x="41" y="117"/>
                      <a:pt x="37" y="9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1"/>
              <p:cNvSpPr/>
              <p:nvPr/>
            </p:nvSpPr>
            <p:spPr bwMode="auto">
              <a:xfrm>
                <a:off x="4487863" y="5380038"/>
                <a:ext cx="96838" cy="584200"/>
              </a:xfrm>
              <a:custGeom>
                <a:avLst/>
                <a:gdLst>
                  <a:gd name="T0" fmla="*/ 29 w 36"/>
                  <a:gd name="T1" fmla="*/ 110 h 216"/>
                  <a:gd name="T2" fmla="*/ 15 w 36"/>
                  <a:gd name="T3" fmla="*/ 8 h 216"/>
                  <a:gd name="T4" fmla="*/ 1 w 36"/>
                  <a:gd name="T5" fmla="*/ 10 h 216"/>
                  <a:gd name="T6" fmla="*/ 8 w 36"/>
                  <a:gd name="T7" fmla="*/ 114 h 216"/>
                  <a:gd name="T8" fmla="*/ 17 w 36"/>
                  <a:gd name="T9" fmla="*/ 211 h 216"/>
                  <a:gd name="T10" fmla="*/ 26 w 36"/>
                  <a:gd name="T11" fmla="*/ 211 h 216"/>
                  <a:gd name="T12" fmla="*/ 29 w 36"/>
                  <a:gd name="T13" fmla="*/ 110 h 216"/>
                </a:gdLst>
                <a:ahLst/>
                <a:cxnLst>
                  <a:cxn ang="0">
                    <a:pos x="T0" y="T1"/>
                  </a:cxn>
                  <a:cxn ang="0">
                    <a:pos x="T2" y="T3"/>
                  </a:cxn>
                  <a:cxn ang="0">
                    <a:pos x="T4" y="T5"/>
                  </a:cxn>
                  <a:cxn ang="0">
                    <a:pos x="T6" y="T7"/>
                  </a:cxn>
                  <a:cxn ang="0">
                    <a:pos x="T8" y="T9"/>
                  </a:cxn>
                  <a:cxn ang="0">
                    <a:pos x="T10" y="T11"/>
                  </a:cxn>
                  <a:cxn ang="0">
                    <a:pos x="T12" y="T13"/>
                  </a:cxn>
                </a:cxnLst>
                <a:rect l="0" t="0" r="r" b="b"/>
                <a:pathLst>
                  <a:path w="36" h="216">
                    <a:moveTo>
                      <a:pt x="29" y="110"/>
                    </a:moveTo>
                    <a:cubicBezTo>
                      <a:pt x="26" y="76"/>
                      <a:pt x="22" y="42"/>
                      <a:pt x="15" y="8"/>
                    </a:cubicBezTo>
                    <a:cubicBezTo>
                      <a:pt x="14" y="0"/>
                      <a:pt x="0" y="2"/>
                      <a:pt x="1" y="10"/>
                    </a:cubicBezTo>
                    <a:cubicBezTo>
                      <a:pt x="3" y="44"/>
                      <a:pt x="6" y="79"/>
                      <a:pt x="8" y="114"/>
                    </a:cubicBezTo>
                    <a:cubicBezTo>
                      <a:pt x="9" y="146"/>
                      <a:pt x="8" y="180"/>
                      <a:pt x="17" y="211"/>
                    </a:cubicBezTo>
                    <a:cubicBezTo>
                      <a:pt x="19" y="215"/>
                      <a:pt x="25" y="216"/>
                      <a:pt x="26" y="211"/>
                    </a:cubicBezTo>
                    <a:cubicBezTo>
                      <a:pt x="36" y="178"/>
                      <a:pt x="32" y="143"/>
                      <a:pt x="29" y="1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2"/>
              <p:cNvSpPr/>
              <p:nvPr/>
            </p:nvSpPr>
            <p:spPr bwMode="auto">
              <a:xfrm>
                <a:off x="4184651" y="5387975"/>
                <a:ext cx="157163" cy="574675"/>
              </a:xfrm>
              <a:custGeom>
                <a:avLst/>
                <a:gdLst>
                  <a:gd name="T0" fmla="*/ 55 w 58"/>
                  <a:gd name="T1" fmla="*/ 11 h 212"/>
                  <a:gd name="T2" fmla="*/ 39 w 58"/>
                  <a:gd name="T3" fmla="*/ 9 h 212"/>
                  <a:gd name="T4" fmla="*/ 19 w 58"/>
                  <a:gd name="T5" fmla="*/ 109 h 212"/>
                  <a:gd name="T6" fmla="*/ 0 w 58"/>
                  <a:gd name="T7" fmla="*/ 203 h 212"/>
                  <a:gd name="T8" fmla="*/ 12 w 58"/>
                  <a:gd name="T9" fmla="*/ 206 h 212"/>
                  <a:gd name="T10" fmla="*/ 41 w 58"/>
                  <a:gd name="T11" fmla="*/ 111 h 212"/>
                  <a:gd name="T12" fmla="*/ 55 w 58"/>
                  <a:gd name="T13" fmla="*/ 11 h 212"/>
                </a:gdLst>
                <a:ahLst/>
                <a:cxnLst>
                  <a:cxn ang="0">
                    <a:pos x="T0" y="T1"/>
                  </a:cxn>
                  <a:cxn ang="0">
                    <a:pos x="T2" y="T3"/>
                  </a:cxn>
                  <a:cxn ang="0">
                    <a:pos x="T4" y="T5"/>
                  </a:cxn>
                  <a:cxn ang="0">
                    <a:pos x="T6" y="T7"/>
                  </a:cxn>
                  <a:cxn ang="0">
                    <a:pos x="T8" y="T9"/>
                  </a:cxn>
                  <a:cxn ang="0">
                    <a:pos x="T10" y="T11"/>
                  </a:cxn>
                  <a:cxn ang="0">
                    <a:pos x="T12" y="T13"/>
                  </a:cxn>
                </a:cxnLst>
                <a:rect l="0" t="0" r="r" b="b"/>
                <a:pathLst>
                  <a:path w="58" h="212">
                    <a:moveTo>
                      <a:pt x="55" y="11"/>
                    </a:moveTo>
                    <a:cubicBezTo>
                      <a:pt x="54" y="2"/>
                      <a:pt x="43" y="0"/>
                      <a:pt x="39" y="9"/>
                    </a:cubicBezTo>
                    <a:cubicBezTo>
                      <a:pt x="28" y="39"/>
                      <a:pt x="26" y="76"/>
                      <a:pt x="19" y="109"/>
                    </a:cubicBezTo>
                    <a:cubicBezTo>
                      <a:pt x="13" y="140"/>
                      <a:pt x="1" y="171"/>
                      <a:pt x="0" y="203"/>
                    </a:cubicBezTo>
                    <a:cubicBezTo>
                      <a:pt x="0" y="210"/>
                      <a:pt x="9" y="212"/>
                      <a:pt x="12" y="206"/>
                    </a:cubicBezTo>
                    <a:cubicBezTo>
                      <a:pt x="29" y="178"/>
                      <a:pt x="35" y="143"/>
                      <a:pt x="41" y="111"/>
                    </a:cubicBezTo>
                    <a:cubicBezTo>
                      <a:pt x="48" y="80"/>
                      <a:pt x="58" y="43"/>
                      <a:pt x="55" y="11"/>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3"/>
              <p:cNvSpPr/>
              <p:nvPr/>
            </p:nvSpPr>
            <p:spPr bwMode="auto">
              <a:xfrm>
                <a:off x="3840163" y="5349875"/>
                <a:ext cx="276225" cy="463550"/>
              </a:xfrm>
              <a:custGeom>
                <a:avLst/>
                <a:gdLst>
                  <a:gd name="T0" fmla="*/ 84 w 102"/>
                  <a:gd name="T1" fmla="*/ 9 h 171"/>
                  <a:gd name="T2" fmla="*/ 38 w 102"/>
                  <a:gd name="T3" fmla="*/ 85 h 171"/>
                  <a:gd name="T4" fmla="*/ 2 w 102"/>
                  <a:gd name="T5" fmla="*/ 160 h 171"/>
                  <a:gd name="T6" fmla="*/ 12 w 102"/>
                  <a:gd name="T7" fmla="*/ 166 h 171"/>
                  <a:gd name="T8" fmla="*/ 56 w 102"/>
                  <a:gd name="T9" fmla="*/ 96 h 171"/>
                  <a:gd name="T10" fmla="*/ 97 w 102"/>
                  <a:gd name="T11" fmla="*/ 17 h 171"/>
                  <a:gd name="T12" fmla="*/ 84 w 102"/>
                  <a:gd name="T13" fmla="*/ 9 h 171"/>
                </a:gdLst>
                <a:ahLst/>
                <a:cxnLst>
                  <a:cxn ang="0">
                    <a:pos x="T0" y="T1"/>
                  </a:cxn>
                  <a:cxn ang="0">
                    <a:pos x="T2" y="T3"/>
                  </a:cxn>
                  <a:cxn ang="0">
                    <a:pos x="T4" y="T5"/>
                  </a:cxn>
                  <a:cxn ang="0">
                    <a:pos x="T6" y="T7"/>
                  </a:cxn>
                  <a:cxn ang="0">
                    <a:pos x="T8" y="T9"/>
                  </a:cxn>
                  <a:cxn ang="0">
                    <a:pos x="T10" y="T11"/>
                  </a:cxn>
                  <a:cxn ang="0">
                    <a:pos x="T12" y="T13"/>
                  </a:cxn>
                </a:cxnLst>
                <a:rect l="0" t="0" r="r" b="b"/>
                <a:pathLst>
                  <a:path w="102" h="171">
                    <a:moveTo>
                      <a:pt x="84" y="9"/>
                    </a:moveTo>
                    <a:cubicBezTo>
                      <a:pt x="68" y="34"/>
                      <a:pt x="53" y="59"/>
                      <a:pt x="38" y="85"/>
                    </a:cubicBezTo>
                    <a:cubicBezTo>
                      <a:pt x="25" y="109"/>
                      <a:pt x="8" y="133"/>
                      <a:pt x="2" y="160"/>
                    </a:cubicBezTo>
                    <a:cubicBezTo>
                      <a:pt x="0" y="166"/>
                      <a:pt x="8" y="171"/>
                      <a:pt x="12" y="166"/>
                    </a:cubicBezTo>
                    <a:cubicBezTo>
                      <a:pt x="31" y="147"/>
                      <a:pt x="43" y="119"/>
                      <a:pt x="56" y="96"/>
                    </a:cubicBezTo>
                    <a:cubicBezTo>
                      <a:pt x="70" y="69"/>
                      <a:pt x="84" y="43"/>
                      <a:pt x="97" y="17"/>
                    </a:cubicBezTo>
                    <a:cubicBezTo>
                      <a:pt x="102" y="8"/>
                      <a:pt x="89" y="0"/>
                      <a:pt x="84" y="9"/>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4"/>
              <p:cNvSpPr/>
              <p:nvPr/>
            </p:nvSpPr>
            <p:spPr bwMode="auto">
              <a:xfrm>
                <a:off x="3546476" y="5295900"/>
                <a:ext cx="323850" cy="325438"/>
              </a:xfrm>
              <a:custGeom>
                <a:avLst/>
                <a:gdLst>
                  <a:gd name="T0" fmla="*/ 94 w 119"/>
                  <a:gd name="T1" fmla="*/ 10 h 120"/>
                  <a:gd name="T2" fmla="*/ 3 w 119"/>
                  <a:gd name="T3" fmla="*/ 111 h 120"/>
                  <a:gd name="T4" fmla="*/ 10 w 119"/>
                  <a:gd name="T5" fmla="*/ 118 h 120"/>
                  <a:gd name="T6" fmla="*/ 110 w 119"/>
                  <a:gd name="T7" fmla="*/ 26 h 120"/>
                  <a:gd name="T8" fmla="*/ 94 w 119"/>
                  <a:gd name="T9" fmla="*/ 10 h 120"/>
                </a:gdLst>
                <a:ahLst/>
                <a:cxnLst>
                  <a:cxn ang="0">
                    <a:pos x="T0" y="T1"/>
                  </a:cxn>
                  <a:cxn ang="0">
                    <a:pos x="T2" y="T3"/>
                  </a:cxn>
                  <a:cxn ang="0">
                    <a:pos x="T4" y="T5"/>
                  </a:cxn>
                  <a:cxn ang="0">
                    <a:pos x="T6" y="T7"/>
                  </a:cxn>
                  <a:cxn ang="0">
                    <a:pos x="T8" y="T9"/>
                  </a:cxn>
                </a:cxnLst>
                <a:rect l="0" t="0" r="r" b="b"/>
                <a:pathLst>
                  <a:path w="119" h="120">
                    <a:moveTo>
                      <a:pt x="94" y="10"/>
                    </a:moveTo>
                    <a:cubicBezTo>
                      <a:pt x="64" y="44"/>
                      <a:pt x="30" y="74"/>
                      <a:pt x="3" y="111"/>
                    </a:cubicBezTo>
                    <a:cubicBezTo>
                      <a:pt x="0" y="115"/>
                      <a:pt x="6" y="120"/>
                      <a:pt x="10" y="118"/>
                    </a:cubicBezTo>
                    <a:cubicBezTo>
                      <a:pt x="49" y="95"/>
                      <a:pt x="80" y="59"/>
                      <a:pt x="110" y="26"/>
                    </a:cubicBezTo>
                    <a:cubicBezTo>
                      <a:pt x="119" y="15"/>
                      <a:pt x="104" y="0"/>
                      <a:pt x="94" y="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5"/>
              <p:cNvSpPr/>
              <p:nvPr/>
            </p:nvSpPr>
            <p:spPr bwMode="auto">
              <a:xfrm>
                <a:off x="3284538" y="5168900"/>
                <a:ext cx="414338" cy="261938"/>
              </a:xfrm>
              <a:custGeom>
                <a:avLst/>
                <a:gdLst>
                  <a:gd name="T0" fmla="*/ 132 w 153"/>
                  <a:gd name="T1" fmla="*/ 6 h 97"/>
                  <a:gd name="T2" fmla="*/ 4 w 153"/>
                  <a:gd name="T3" fmla="*/ 86 h 97"/>
                  <a:gd name="T4" fmla="*/ 9 w 153"/>
                  <a:gd name="T5" fmla="*/ 95 h 97"/>
                  <a:gd name="T6" fmla="*/ 142 w 153"/>
                  <a:gd name="T7" fmla="*/ 23 h 97"/>
                  <a:gd name="T8" fmla="*/ 132 w 153"/>
                  <a:gd name="T9" fmla="*/ 6 h 97"/>
                </a:gdLst>
                <a:ahLst/>
                <a:cxnLst>
                  <a:cxn ang="0">
                    <a:pos x="T0" y="T1"/>
                  </a:cxn>
                  <a:cxn ang="0">
                    <a:pos x="T2" y="T3"/>
                  </a:cxn>
                  <a:cxn ang="0">
                    <a:pos x="T4" y="T5"/>
                  </a:cxn>
                  <a:cxn ang="0">
                    <a:pos x="T6" y="T7"/>
                  </a:cxn>
                  <a:cxn ang="0">
                    <a:pos x="T8" y="T9"/>
                  </a:cxn>
                </a:cxnLst>
                <a:rect l="0" t="0" r="r" b="b"/>
                <a:pathLst>
                  <a:path w="153" h="97">
                    <a:moveTo>
                      <a:pt x="132" y="6"/>
                    </a:moveTo>
                    <a:cubicBezTo>
                      <a:pt x="89" y="29"/>
                      <a:pt x="40" y="52"/>
                      <a:pt x="4" y="86"/>
                    </a:cubicBezTo>
                    <a:cubicBezTo>
                      <a:pt x="0" y="90"/>
                      <a:pt x="4" y="97"/>
                      <a:pt x="9" y="95"/>
                    </a:cubicBezTo>
                    <a:cubicBezTo>
                      <a:pt x="57" y="80"/>
                      <a:pt x="101" y="50"/>
                      <a:pt x="142" y="23"/>
                    </a:cubicBezTo>
                    <a:cubicBezTo>
                      <a:pt x="153" y="16"/>
                      <a:pt x="143" y="0"/>
                      <a:pt x="132" y="6"/>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6"/>
              <p:cNvSpPr/>
              <p:nvPr/>
            </p:nvSpPr>
            <p:spPr bwMode="auto">
              <a:xfrm>
                <a:off x="3154363" y="5073650"/>
                <a:ext cx="392113" cy="115888"/>
              </a:xfrm>
              <a:custGeom>
                <a:avLst/>
                <a:gdLst>
                  <a:gd name="T0" fmla="*/ 132 w 145"/>
                  <a:gd name="T1" fmla="*/ 1 h 43"/>
                  <a:gd name="T2" fmla="*/ 5 w 145"/>
                  <a:gd name="T3" fmla="*/ 30 h 43"/>
                  <a:gd name="T4" fmla="*/ 8 w 145"/>
                  <a:gd name="T5" fmla="*/ 42 h 43"/>
                  <a:gd name="T6" fmla="*/ 132 w 145"/>
                  <a:gd name="T7" fmla="*/ 20 h 43"/>
                  <a:gd name="T8" fmla="*/ 132 w 145"/>
                  <a:gd name="T9" fmla="*/ 1 h 43"/>
                </a:gdLst>
                <a:ahLst/>
                <a:cxnLst>
                  <a:cxn ang="0">
                    <a:pos x="T0" y="T1"/>
                  </a:cxn>
                  <a:cxn ang="0">
                    <a:pos x="T2" y="T3"/>
                  </a:cxn>
                  <a:cxn ang="0">
                    <a:pos x="T4" y="T5"/>
                  </a:cxn>
                  <a:cxn ang="0">
                    <a:pos x="T6" y="T7"/>
                  </a:cxn>
                  <a:cxn ang="0">
                    <a:pos x="T8" y="T9"/>
                  </a:cxn>
                </a:cxnLst>
                <a:rect l="0" t="0" r="r" b="b"/>
                <a:pathLst>
                  <a:path w="145" h="43">
                    <a:moveTo>
                      <a:pt x="132" y="1"/>
                    </a:moveTo>
                    <a:cubicBezTo>
                      <a:pt x="90" y="3"/>
                      <a:pt x="41" y="8"/>
                      <a:pt x="5" y="30"/>
                    </a:cubicBezTo>
                    <a:cubicBezTo>
                      <a:pt x="0" y="33"/>
                      <a:pt x="2" y="43"/>
                      <a:pt x="8" y="42"/>
                    </a:cubicBezTo>
                    <a:cubicBezTo>
                      <a:pt x="50" y="39"/>
                      <a:pt x="90" y="25"/>
                      <a:pt x="132" y="20"/>
                    </a:cubicBezTo>
                    <a:cubicBezTo>
                      <a:pt x="144" y="18"/>
                      <a:pt x="145" y="0"/>
                      <a:pt x="132" y="1"/>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7"/>
              <p:cNvSpPr/>
              <p:nvPr/>
            </p:nvSpPr>
            <p:spPr bwMode="auto">
              <a:xfrm>
                <a:off x="2986088" y="4881563"/>
                <a:ext cx="452438" cy="115888"/>
              </a:xfrm>
              <a:custGeom>
                <a:avLst/>
                <a:gdLst>
                  <a:gd name="T0" fmla="*/ 147 w 167"/>
                  <a:gd name="T1" fmla="*/ 2 h 43"/>
                  <a:gd name="T2" fmla="*/ 5 w 167"/>
                  <a:gd name="T3" fmla="*/ 30 h 43"/>
                  <a:gd name="T4" fmla="*/ 6 w 167"/>
                  <a:gd name="T5" fmla="*/ 40 h 43"/>
                  <a:gd name="T6" fmla="*/ 153 w 167"/>
                  <a:gd name="T7" fmla="*/ 23 h 43"/>
                  <a:gd name="T8" fmla="*/ 147 w 167"/>
                  <a:gd name="T9" fmla="*/ 2 h 43"/>
                </a:gdLst>
                <a:ahLst/>
                <a:cxnLst>
                  <a:cxn ang="0">
                    <a:pos x="T0" y="T1"/>
                  </a:cxn>
                  <a:cxn ang="0">
                    <a:pos x="T2" y="T3"/>
                  </a:cxn>
                  <a:cxn ang="0">
                    <a:pos x="T4" y="T5"/>
                  </a:cxn>
                  <a:cxn ang="0">
                    <a:pos x="T6" y="T7"/>
                  </a:cxn>
                  <a:cxn ang="0">
                    <a:pos x="T8" y="T9"/>
                  </a:cxn>
                </a:cxnLst>
                <a:rect l="0" t="0" r="r" b="b"/>
                <a:pathLst>
                  <a:path w="167" h="43">
                    <a:moveTo>
                      <a:pt x="147" y="2"/>
                    </a:moveTo>
                    <a:cubicBezTo>
                      <a:pt x="99" y="9"/>
                      <a:pt x="50" y="12"/>
                      <a:pt x="5" y="30"/>
                    </a:cubicBezTo>
                    <a:cubicBezTo>
                      <a:pt x="0" y="32"/>
                      <a:pt x="0" y="39"/>
                      <a:pt x="6" y="40"/>
                    </a:cubicBezTo>
                    <a:cubicBezTo>
                      <a:pt x="55" y="43"/>
                      <a:pt x="105" y="31"/>
                      <a:pt x="153" y="23"/>
                    </a:cubicBezTo>
                    <a:cubicBezTo>
                      <a:pt x="167" y="21"/>
                      <a:pt x="161" y="0"/>
                      <a:pt x="147" y="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38"/>
              <p:cNvSpPr/>
              <p:nvPr/>
            </p:nvSpPr>
            <p:spPr bwMode="auto">
              <a:xfrm>
                <a:off x="2973388" y="4651375"/>
                <a:ext cx="368300" cy="101600"/>
              </a:xfrm>
              <a:custGeom>
                <a:avLst/>
                <a:gdLst>
                  <a:gd name="T0" fmla="*/ 122 w 136"/>
                  <a:gd name="T1" fmla="*/ 3 h 38"/>
                  <a:gd name="T2" fmla="*/ 7 w 136"/>
                  <a:gd name="T3" fmla="*/ 1 h 38"/>
                  <a:gd name="T4" fmla="*/ 3 w 136"/>
                  <a:gd name="T5" fmla="*/ 8 h 38"/>
                  <a:gd name="T6" fmla="*/ 127 w 136"/>
                  <a:gd name="T7" fmla="*/ 19 h 38"/>
                  <a:gd name="T8" fmla="*/ 122 w 136"/>
                  <a:gd name="T9" fmla="*/ 3 h 38"/>
                </a:gdLst>
                <a:ahLst/>
                <a:cxnLst>
                  <a:cxn ang="0">
                    <a:pos x="T0" y="T1"/>
                  </a:cxn>
                  <a:cxn ang="0">
                    <a:pos x="T2" y="T3"/>
                  </a:cxn>
                  <a:cxn ang="0">
                    <a:pos x="T4" y="T5"/>
                  </a:cxn>
                  <a:cxn ang="0">
                    <a:pos x="T6" y="T7"/>
                  </a:cxn>
                  <a:cxn ang="0">
                    <a:pos x="T8" y="T9"/>
                  </a:cxn>
                </a:cxnLst>
                <a:rect l="0" t="0" r="r" b="b"/>
                <a:pathLst>
                  <a:path w="136" h="38">
                    <a:moveTo>
                      <a:pt x="122" y="3"/>
                    </a:moveTo>
                    <a:cubicBezTo>
                      <a:pt x="83" y="14"/>
                      <a:pt x="46" y="7"/>
                      <a:pt x="7" y="1"/>
                    </a:cubicBezTo>
                    <a:cubicBezTo>
                      <a:pt x="4" y="1"/>
                      <a:pt x="0" y="5"/>
                      <a:pt x="3" y="8"/>
                    </a:cubicBezTo>
                    <a:cubicBezTo>
                      <a:pt x="37" y="38"/>
                      <a:pt x="86" y="35"/>
                      <a:pt x="127" y="19"/>
                    </a:cubicBezTo>
                    <a:cubicBezTo>
                      <a:pt x="136" y="15"/>
                      <a:pt x="133" y="0"/>
                      <a:pt x="122" y="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39"/>
              <p:cNvSpPr/>
              <p:nvPr/>
            </p:nvSpPr>
            <p:spPr bwMode="auto">
              <a:xfrm>
                <a:off x="2928938" y="4406900"/>
                <a:ext cx="382588" cy="92075"/>
              </a:xfrm>
              <a:custGeom>
                <a:avLst/>
                <a:gdLst>
                  <a:gd name="T0" fmla="*/ 122 w 141"/>
                  <a:gd name="T1" fmla="*/ 4 h 34"/>
                  <a:gd name="T2" fmla="*/ 5 w 141"/>
                  <a:gd name="T3" fmla="*/ 0 h 34"/>
                  <a:gd name="T4" fmla="*/ 3 w 141"/>
                  <a:gd name="T5" fmla="*/ 8 h 34"/>
                  <a:gd name="T6" fmla="*/ 128 w 141"/>
                  <a:gd name="T7" fmla="*/ 24 h 34"/>
                  <a:gd name="T8" fmla="*/ 122 w 141"/>
                  <a:gd name="T9" fmla="*/ 4 h 34"/>
                </a:gdLst>
                <a:ahLst/>
                <a:cxnLst>
                  <a:cxn ang="0">
                    <a:pos x="T0" y="T1"/>
                  </a:cxn>
                  <a:cxn ang="0">
                    <a:pos x="T2" y="T3"/>
                  </a:cxn>
                  <a:cxn ang="0">
                    <a:pos x="T4" y="T5"/>
                  </a:cxn>
                  <a:cxn ang="0">
                    <a:pos x="T6" y="T7"/>
                  </a:cxn>
                  <a:cxn ang="0">
                    <a:pos x="T8" y="T9"/>
                  </a:cxn>
                </a:cxnLst>
                <a:rect l="0" t="0" r="r" b="b"/>
                <a:pathLst>
                  <a:path w="141" h="34">
                    <a:moveTo>
                      <a:pt x="122" y="4"/>
                    </a:moveTo>
                    <a:cubicBezTo>
                      <a:pt x="82" y="11"/>
                      <a:pt x="44" y="2"/>
                      <a:pt x="5" y="0"/>
                    </a:cubicBezTo>
                    <a:cubicBezTo>
                      <a:pt x="0" y="0"/>
                      <a:pt x="0" y="6"/>
                      <a:pt x="3" y="8"/>
                    </a:cubicBezTo>
                    <a:cubicBezTo>
                      <a:pt x="38" y="34"/>
                      <a:pt x="86" y="32"/>
                      <a:pt x="128" y="24"/>
                    </a:cubicBezTo>
                    <a:cubicBezTo>
                      <a:pt x="141" y="22"/>
                      <a:pt x="135" y="2"/>
                      <a:pt x="122" y="4"/>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0"/>
              <p:cNvSpPr/>
              <p:nvPr/>
            </p:nvSpPr>
            <p:spPr bwMode="auto">
              <a:xfrm>
                <a:off x="3028951" y="4089400"/>
                <a:ext cx="290513" cy="111125"/>
              </a:xfrm>
              <a:custGeom>
                <a:avLst/>
                <a:gdLst>
                  <a:gd name="T0" fmla="*/ 94 w 107"/>
                  <a:gd name="T1" fmla="*/ 20 h 41"/>
                  <a:gd name="T2" fmla="*/ 46 w 107"/>
                  <a:gd name="T3" fmla="*/ 10 h 41"/>
                  <a:gd name="T4" fmla="*/ 7 w 107"/>
                  <a:gd name="T5" fmla="*/ 0 h 41"/>
                  <a:gd name="T6" fmla="*/ 2 w 107"/>
                  <a:gd name="T7" fmla="*/ 8 h 41"/>
                  <a:gd name="T8" fmla="*/ 94 w 107"/>
                  <a:gd name="T9" fmla="*/ 41 h 41"/>
                  <a:gd name="T10" fmla="*/ 94 w 107"/>
                  <a:gd name="T11" fmla="*/ 20 h 41"/>
                </a:gdLst>
                <a:ahLst/>
                <a:cxnLst>
                  <a:cxn ang="0">
                    <a:pos x="T0" y="T1"/>
                  </a:cxn>
                  <a:cxn ang="0">
                    <a:pos x="T2" y="T3"/>
                  </a:cxn>
                  <a:cxn ang="0">
                    <a:pos x="T4" y="T5"/>
                  </a:cxn>
                  <a:cxn ang="0">
                    <a:pos x="T6" y="T7"/>
                  </a:cxn>
                  <a:cxn ang="0">
                    <a:pos x="T8" y="T9"/>
                  </a:cxn>
                  <a:cxn ang="0">
                    <a:pos x="T10" y="T11"/>
                  </a:cxn>
                </a:cxnLst>
                <a:rect l="0" t="0" r="r" b="b"/>
                <a:pathLst>
                  <a:path w="107" h="41">
                    <a:moveTo>
                      <a:pt x="94" y="20"/>
                    </a:moveTo>
                    <a:cubicBezTo>
                      <a:pt x="78" y="19"/>
                      <a:pt x="62" y="15"/>
                      <a:pt x="46" y="10"/>
                    </a:cubicBezTo>
                    <a:cubicBezTo>
                      <a:pt x="33" y="6"/>
                      <a:pt x="21" y="0"/>
                      <a:pt x="7" y="0"/>
                    </a:cubicBezTo>
                    <a:cubicBezTo>
                      <a:pt x="3" y="0"/>
                      <a:pt x="0" y="5"/>
                      <a:pt x="2" y="8"/>
                    </a:cubicBezTo>
                    <a:cubicBezTo>
                      <a:pt x="21" y="34"/>
                      <a:pt x="64" y="39"/>
                      <a:pt x="94" y="41"/>
                    </a:cubicBezTo>
                    <a:cubicBezTo>
                      <a:pt x="107" y="41"/>
                      <a:pt x="107" y="21"/>
                      <a:pt x="94" y="2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1"/>
              <p:cNvSpPr/>
              <p:nvPr/>
            </p:nvSpPr>
            <p:spPr bwMode="auto">
              <a:xfrm>
                <a:off x="3035301" y="3805238"/>
                <a:ext cx="298450" cy="203200"/>
              </a:xfrm>
              <a:custGeom>
                <a:avLst/>
                <a:gdLst>
                  <a:gd name="T0" fmla="*/ 97 w 110"/>
                  <a:gd name="T1" fmla="*/ 52 h 75"/>
                  <a:gd name="T2" fmla="*/ 49 w 110"/>
                  <a:gd name="T3" fmla="*/ 26 h 75"/>
                  <a:gd name="T4" fmla="*/ 7 w 110"/>
                  <a:gd name="T5" fmla="*/ 1 h 75"/>
                  <a:gd name="T6" fmla="*/ 2 w 110"/>
                  <a:gd name="T7" fmla="*/ 8 h 75"/>
                  <a:gd name="T8" fmla="*/ 87 w 110"/>
                  <a:gd name="T9" fmla="*/ 70 h 75"/>
                  <a:gd name="T10" fmla="*/ 97 w 110"/>
                  <a:gd name="T11" fmla="*/ 52 h 75"/>
                </a:gdLst>
                <a:ahLst/>
                <a:cxnLst>
                  <a:cxn ang="0">
                    <a:pos x="T0" y="T1"/>
                  </a:cxn>
                  <a:cxn ang="0">
                    <a:pos x="T2" y="T3"/>
                  </a:cxn>
                  <a:cxn ang="0">
                    <a:pos x="T4" y="T5"/>
                  </a:cxn>
                  <a:cxn ang="0">
                    <a:pos x="T6" y="T7"/>
                  </a:cxn>
                  <a:cxn ang="0">
                    <a:pos x="T8" y="T9"/>
                  </a:cxn>
                  <a:cxn ang="0">
                    <a:pos x="T10" y="T11"/>
                  </a:cxn>
                </a:cxnLst>
                <a:rect l="0" t="0" r="r" b="b"/>
                <a:pathLst>
                  <a:path w="110" h="75">
                    <a:moveTo>
                      <a:pt x="97" y="52"/>
                    </a:moveTo>
                    <a:cubicBezTo>
                      <a:pt x="81" y="45"/>
                      <a:pt x="65" y="36"/>
                      <a:pt x="49" y="26"/>
                    </a:cubicBezTo>
                    <a:cubicBezTo>
                      <a:pt x="35" y="17"/>
                      <a:pt x="22" y="7"/>
                      <a:pt x="7" y="1"/>
                    </a:cubicBezTo>
                    <a:cubicBezTo>
                      <a:pt x="3" y="0"/>
                      <a:pt x="0" y="5"/>
                      <a:pt x="2" y="8"/>
                    </a:cubicBezTo>
                    <a:cubicBezTo>
                      <a:pt x="18" y="39"/>
                      <a:pt x="56" y="57"/>
                      <a:pt x="87" y="70"/>
                    </a:cubicBezTo>
                    <a:cubicBezTo>
                      <a:pt x="99" y="75"/>
                      <a:pt x="110" y="57"/>
                      <a:pt x="97" y="5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2"/>
              <p:cNvSpPr/>
              <p:nvPr/>
            </p:nvSpPr>
            <p:spPr bwMode="auto">
              <a:xfrm>
                <a:off x="3197226" y="3559175"/>
                <a:ext cx="290513" cy="234950"/>
              </a:xfrm>
              <a:custGeom>
                <a:avLst/>
                <a:gdLst>
                  <a:gd name="T0" fmla="*/ 103 w 107"/>
                  <a:gd name="T1" fmla="*/ 79 h 87"/>
                  <a:gd name="T2" fmla="*/ 50 w 107"/>
                  <a:gd name="T3" fmla="*/ 39 h 87"/>
                  <a:gd name="T4" fmla="*/ 8 w 107"/>
                  <a:gd name="T5" fmla="*/ 2 h 87"/>
                  <a:gd name="T6" fmla="*/ 1 w 107"/>
                  <a:gd name="T7" fmla="*/ 7 h 87"/>
                  <a:gd name="T8" fmla="*/ 100 w 107"/>
                  <a:gd name="T9" fmla="*/ 86 h 87"/>
                  <a:gd name="T10" fmla="*/ 103 w 107"/>
                  <a:gd name="T11" fmla="*/ 79 h 87"/>
                </a:gdLst>
                <a:ahLst/>
                <a:cxnLst>
                  <a:cxn ang="0">
                    <a:pos x="T0" y="T1"/>
                  </a:cxn>
                  <a:cxn ang="0">
                    <a:pos x="T2" y="T3"/>
                  </a:cxn>
                  <a:cxn ang="0">
                    <a:pos x="T4" y="T5"/>
                  </a:cxn>
                  <a:cxn ang="0">
                    <a:pos x="T6" y="T7"/>
                  </a:cxn>
                  <a:cxn ang="0">
                    <a:pos x="T8" y="T9"/>
                  </a:cxn>
                  <a:cxn ang="0">
                    <a:pos x="T10" y="T11"/>
                  </a:cxn>
                </a:cxnLst>
                <a:rect l="0" t="0" r="r" b="b"/>
                <a:pathLst>
                  <a:path w="107" h="87">
                    <a:moveTo>
                      <a:pt x="103" y="79"/>
                    </a:moveTo>
                    <a:cubicBezTo>
                      <a:pt x="85" y="65"/>
                      <a:pt x="67" y="54"/>
                      <a:pt x="50" y="39"/>
                    </a:cubicBezTo>
                    <a:cubicBezTo>
                      <a:pt x="36" y="27"/>
                      <a:pt x="24" y="12"/>
                      <a:pt x="8" y="2"/>
                    </a:cubicBezTo>
                    <a:cubicBezTo>
                      <a:pt x="4" y="0"/>
                      <a:pt x="0" y="3"/>
                      <a:pt x="1" y="7"/>
                    </a:cubicBezTo>
                    <a:cubicBezTo>
                      <a:pt x="11" y="46"/>
                      <a:pt x="62" y="79"/>
                      <a:pt x="100" y="86"/>
                    </a:cubicBezTo>
                    <a:cubicBezTo>
                      <a:pt x="104" y="87"/>
                      <a:pt x="107" y="81"/>
                      <a:pt x="103" y="79"/>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3"/>
              <p:cNvSpPr/>
              <p:nvPr/>
            </p:nvSpPr>
            <p:spPr bwMode="auto">
              <a:xfrm>
                <a:off x="3360738" y="3365500"/>
                <a:ext cx="260350" cy="252413"/>
              </a:xfrm>
              <a:custGeom>
                <a:avLst/>
                <a:gdLst>
                  <a:gd name="T0" fmla="*/ 88 w 96"/>
                  <a:gd name="T1" fmla="*/ 73 h 93"/>
                  <a:gd name="T2" fmla="*/ 7 w 96"/>
                  <a:gd name="T3" fmla="*/ 1 h 93"/>
                  <a:gd name="T4" fmla="*/ 1 w 96"/>
                  <a:gd name="T5" fmla="*/ 7 h 93"/>
                  <a:gd name="T6" fmla="*/ 76 w 96"/>
                  <a:gd name="T7" fmla="*/ 85 h 93"/>
                  <a:gd name="T8" fmla="*/ 88 w 96"/>
                  <a:gd name="T9" fmla="*/ 73 h 93"/>
                </a:gdLst>
                <a:ahLst/>
                <a:cxnLst>
                  <a:cxn ang="0">
                    <a:pos x="T0" y="T1"/>
                  </a:cxn>
                  <a:cxn ang="0">
                    <a:pos x="T2" y="T3"/>
                  </a:cxn>
                  <a:cxn ang="0">
                    <a:pos x="T4" y="T5"/>
                  </a:cxn>
                  <a:cxn ang="0">
                    <a:pos x="T6" y="T7"/>
                  </a:cxn>
                  <a:cxn ang="0">
                    <a:pos x="T8" y="T9"/>
                  </a:cxn>
                </a:cxnLst>
                <a:rect l="0" t="0" r="r" b="b"/>
                <a:pathLst>
                  <a:path w="96" h="93">
                    <a:moveTo>
                      <a:pt x="88" y="73"/>
                    </a:moveTo>
                    <a:cubicBezTo>
                      <a:pt x="64" y="48"/>
                      <a:pt x="41" y="12"/>
                      <a:pt x="7" y="1"/>
                    </a:cubicBezTo>
                    <a:cubicBezTo>
                      <a:pt x="4" y="0"/>
                      <a:pt x="0" y="3"/>
                      <a:pt x="1" y="7"/>
                    </a:cubicBezTo>
                    <a:cubicBezTo>
                      <a:pt x="15" y="40"/>
                      <a:pt x="51" y="61"/>
                      <a:pt x="76" y="85"/>
                    </a:cubicBezTo>
                    <a:cubicBezTo>
                      <a:pt x="84" y="93"/>
                      <a:pt x="96" y="81"/>
                      <a:pt x="88" y="7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4"/>
              <p:cNvSpPr/>
              <p:nvPr/>
            </p:nvSpPr>
            <p:spPr bwMode="auto">
              <a:xfrm>
                <a:off x="3514726" y="3162300"/>
                <a:ext cx="260350" cy="260350"/>
              </a:xfrm>
              <a:custGeom>
                <a:avLst/>
                <a:gdLst>
                  <a:gd name="T0" fmla="*/ 94 w 96"/>
                  <a:gd name="T1" fmla="*/ 87 h 96"/>
                  <a:gd name="T2" fmla="*/ 58 w 96"/>
                  <a:gd name="T3" fmla="*/ 42 h 96"/>
                  <a:gd name="T4" fmla="*/ 9 w 96"/>
                  <a:gd name="T5" fmla="*/ 2 h 96"/>
                  <a:gd name="T6" fmla="*/ 2 w 96"/>
                  <a:gd name="T7" fmla="*/ 9 h 96"/>
                  <a:gd name="T8" fmla="*/ 42 w 96"/>
                  <a:gd name="T9" fmla="*/ 58 h 96"/>
                  <a:gd name="T10" fmla="*/ 87 w 96"/>
                  <a:gd name="T11" fmla="*/ 94 h 96"/>
                  <a:gd name="T12" fmla="*/ 94 w 96"/>
                  <a:gd name="T13" fmla="*/ 87 h 96"/>
                </a:gdLst>
                <a:ahLst/>
                <a:cxnLst>
                  <a:cxn ang="0">
                    <a:pos x="T0" y="T1"/>
                  </a:cxn>
                  <a:cxn ang="0">
                    <a:pos x="T2" y="T3"/>
                  </a:cxn>
                  <a:cxn ang="0">
                    <a:pos x="T4" y="T5"/>
                  </a:cxn>
                  <a:cxn ang="0">
                    <a:pos x="T6" y="T7"/>
                  </a:cxn>
                  <a:cxn ang="0">
                    <a:pos x="T8" y="T9"/>
                  </a:cxn>
                  <a:cxn ang="0">
                    <a:pos x="T10" y="T11"/>
                  </a:cxn>
                  <a:cxn ang="0">
                    <a:pos x="T12" y="T13"/>
                  </a:cxn>
                </a:cxnLst>
                <a:rect l="0" t="0" r="r" b="b"/>
                <a:pathLst>
                  <a:path w="96" h="96">
                    <a:moveTo>
                      <a:pt x="94" y="87"/>
                    </a:moveTo>
                    <a:cubicBezTo>
                      <a:pt x="87" y="69"/>
                      <a:pt x="71" y="55"/>
                      <a:pt x="58" y="42"/>
                    </a:cubicBezTo>
                    <a:cubicBezTo>
                      <a:pt x="43" y="27"/>
                      <a:pt x="28" y="13"/>
                      <a:pt x="9" y="2"/>
                    </a:cubicBezTo>
                    <a:cubicBezTo>
                      <a:pt x="5" y="0"/>
                      <a:pt x="0" y="5"/>
                      <a:pt x="2" y="9"/>
                    </a:cubicBezTo>
                    <a:cubicBezTo>
                      <a:pt x="13" y="28"/>
                      <a:pt x="27" y="43"/>
                      <a:pt x="42" y="58"/>
                    </a:cubicBezTo>
                    <a:cubicBezTo>
                      <a:pt x="55" y="71"/>
                      <a:pt x="69" y="87"/>
                      <a:pt x="87" y="94"/>
                    </a:cubicBezTo>
                    <a:cubicBezTo>
                      <a:pt x="91" y="96"/>
                      <a:pt x="96" y="91"/>
                      <a:pt x="94" y="87"/>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5"/>
              <p:cNvSpPr>
                <a:spLocks noEditPoints="1"/>
              </p:cNvSpPr>
              <p:nvPr/>
            </p:nvSpPr>
            <p:spPr bwMode="auto">
              <a:xfrm>
                <a:off x="3425826" y="-73025"/>
                <a:ext cx="1844675" cy="5408613"/>
              </a:xfrm>
              <a:custGeom>
                <a:avLst/>
                <a:gdLst>
                  <a:gd name="T0" fmla="*/ 373 w 681"/>
                  <a:gd name="T1" fmla="*/ 256 h 1996"/>
                  <a:gd name="T2" fmla="*/ 372 w 681"/>
                  <a:gd name="T3" fmla="*/ 642 h 1996"/>
                  <a:gd name="T4" fmla="*/ 406 w 681"/>
                  <a:gd name="T5" fmla="*/ 927 h 1996"/>
                  <a:gd name="T6" fmla="*/ 434 w 681"/>
                  <a:gd name="T7" fmla="*/ 1039 h 1996"/>
                  <a:gd name="T8" fmla="*/ 444 w 681"/>
                  <a:gd name="T9" fmla="*/ 1123 h 1996"/>
                  <a:gd name="T10" fmla="*/ 465 w 681"/>
                  <a:gd name="T11" fmla="*/ 1255 h 1996"/>
                  <a:gd name="T12" fmla="*/ 678 w 681"/>
                  <a:gd name="T13" fmla="*/ 1581 h 1996"/>
                  <a:gd name="T14" fmla="*/ 581 w 681"/>
                  <a:gd name="T15" fmla="*/ 1908 h 1996"/>
                  <a:gd name="T16" fmla="*/ 351 w 681"/>
                  <a:gd name="T17" fmla="*/ 1996 h 1996"/>
                  <a:gd name="T18" fmla="*/ 77 w 681"/>
                  <a:gd name="T19" fmla="*/ 1879 h 1996"/>
                  <a:gd name="T20" fmla="*/ 50 w 681"/>
                  <a:gd name="T21" fmla="*/ 1439 h 1996"/>
                  <a:gd name="T22" fmla="*/ 232 w 681"/>
                  <a:gd name="T23" fmla="*/ 1226 h 1996"/>
                  <a:gd name="T24" fmla="*/ 239 w 681"/>
                  <a:gd name="T25" fmla="*/ 1110 h 1996"/>
                  <a:gd name="T26" fmla="*/ 227 w 681"/>
                  <a:gd name="T27" fmla="*/ 1013 h 1996"/>
                  <a:gd name="T28" fmla="*/ 311 w 681"/>
                  <a:gd name="T29" fmla="*/ 904 h 1996"/>
                  <a:gd name="T30" fmla="*/ 310 w 681"/>
                  <a:gd name="T31" fmla="*/ 516 h 1996"/>
                  <a:gd name="T32" fmla="*/ 306 w 681"/>
                  <a:gd name="T33" fmla="*/ 175 h 1996"/>
                  <a:gd name="T34" fmla="*/ 319 w 681"/>
                  <a:gd name="T35" fmla="*/ 58 h 1996"/>
                  <a:gd name="T36" fmla="*/ 318 w 681"/>
                  <a:gd name="T37" fmla="*/ 91 h 1996"/>
                  <a:gd name="T38" fmla="*/ 334 w 681"/>
                  <a:gd name="T39" fmla="*/ 275 h 1996"/>
                  <a:gd name="T40" fmla="*/ 320 w 681"/>
                  <a:gd name="T41" fmla="*/ 676 h 1996"/>
                  <a:gd name="T42" fmla="*/ 360 w 681"/>
                  <a:gd name="T43" fmla="*/ 897 h 1996"/>
                  <a:gd name="T44" fmla="*/ 363 w 681"/>
                  <a:gd name="T45" fmla="*/ 430 h 1996"/>
                  <a:gd name="T46" fmla="*/ 363 w 681"/>
                  <a:gd name="T47" fmla="*/ 58 h 1996"/>
                  <a:gd name="T48" fmla="*/ 246 w 681"/>
                  <a:gd name="T49" fmla="*/ 1227 h 1996"/>
                  <a:gd name="T50" fmla="*/ 45 w 681"/>
                  <a:gd name="T51" fmla="*/ 1481 h 1996"/>
                  <a:gd name="T52" fmla="*/ 38 w 681"/>
                  <a:gd name="T53" fmla="*/ 1778 h 1996"/>
                  <a:gd name="T54" fmla="*/ 340 w 681"/>
                  <a:gd name="T55" fmla="*/ 1982 h 1996"/>
                  <a:gd name="T56" fmla="*/ 562 w 681"/>
                  <a:gd name="T57" fmla="*/ 1904 h 1996"/>
                  <a:gd name="T58" fmla="*/ 664 w 681"/>
                  <a:gd name="T59" fmla="*/ 1578 h 1996"/>
                  <a:gd name="T60" fmla="*/ 444 w 681"/>
                  <a:gd name="T61" fmla="*/ 1245 h 1996"/>
                  <a:gd name="T62" fmla="*/ 423 w 681"/>
                  <a:gd name="T63" fmla="*/ 1321 h 1996"/>
                  <a:gd name="T64" fmla="*/ 509 w 681"/>
                  <a:gd name="T65" fmla="*/ 1617 h 1996"/>
                  <a:gd name="T66" fmla="*/ 430 w 681"/>
                  <a:gd name="T67" fmla="*/ 1594 h 1996"/>
                  <a:gd name="T68" fmla="*/ 337 w 681"/>
                  <a:gd name="T69" fmla="*/ 1597 h 1996"/>
                  <a:gd name="T70" fmla="*/ 232 w 681"/>
                  <a:gd name="T71" fmla="*/ 1587 h 1996"/>
                  <a:gd name="T72" fmla="*/ 170 w 681"/>
                  <a:gd name="T73" fmla="*/ 1617 h 1996"/>
                  <a:gd name="T74" fmla="*/ 231 w 681"/>
                  <a:gd name="T75" fmla="*/ 1461 h 1996"/>
                  <a:gd name="T76" fmla="*/ 192 w 681"/>
                  <a:gd name="T77" fmla="*/ 1588 h 1996"/>
                  <a:gd name="T78" fmla="*/ 280 w 681"/>
                  <a:gd name="T79" fmla="*/ 1602 h 1996"/>
                  <a:gd name="T80" fmla="*/ 359 w 681"/>
                  <a:gd name="T81" fmla="*/ 1582 h 1996"/>
                  <a:gd name="T82" fmla="*/ 446 w 681"/>
                  <a:gd name="T83" fmla="*/ 1561 h 1996"/>
                  <a:gd name="T84" fmla="*/ 441 w 681"/>
                  <a:gd name="T85" fmla="*/ 1439 h 1996"/>
                  <a:gd name="T86" fmla="*/ 327 w 681"/>
                  <a:gd name="T87" fmla="*/ 1179 h 1996"/>
                  <a:gd name="T88" fmla="*/ 192 w 681"/>
                  <a:gd name="T89" fmla="*/ 1588 h 1996"/>
                  <a:gd name="T90" fmla="*/ 318 w 681"/>
                  <a:gd name="T91" fmla="*/ 917 h 1996"/>
                  <a:gd name="T92" fmla="*/ 364 w 681"/>
                  <a:gd name="T93" fmla="*/ 955 h 1996"/>
                  <a:gd name="T94" fmla="*/ 281 w 681"/>
                  <a:gd name="T95" fmla="*/ 966 h 1996"/>
                  <a:gd name="T96" fmla="*/ 304 w 681"/>
                  <a:gd name="T97" fmla="*/ 1029 h 1996"/>
                  <a:gd name="T98" fmla="*/ 291 w 681"/>
                  <a:gd name="T99" fmla="*/ 1039 h 1996"/>
                  <a:gd name="T100" fmla="*/ 264 w 681"/>
                  <a:gd name="T101" fmla="*/ 1113 h 1996"/>
                  <a:gd name="T102" fmla="*/ 294 w 681"/>
                  <a:gd name="T103" fmla="*/ 1116 h 1996"/>
                  <a:gd name="T104" fmla="*/ 267 w 681"/>
                  <a:gd name="T105" fmla="*/ 1175 h 1996"/>
                  <a:gd name="T106" fmla="*/ 436 w 681"/>
                  <a:gd name="T107" fmla="*/ 1176 h 1996"/>
                  <a:gd name="T108" fmla="*/ 389 w 681"/>
                  <a:gd name="T109" fmla="*/ 1113 h 1996"/>
                  <a:gd name="T110" fmla="*/ 444 w 681"/>
                  <a:gd name="T111" fmla="*/ 1092 h 1996"/>
                  <a:gd name="T112" fmla="*/ 416 w 681"/>
                  <a:gd name="T113" fmla="*/ 1038 h 1996"/>
                  <a:gd name="T114" fmla="*/ 397 w 681"/>
                  <a:gd name="T115" fmla="*/ 964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1" h="1996">
                    <a:moveTo>
                      <a:pt x="372" y="0"/>
                    </a:moveTo>
                    <a:cubicBezTo>
                      <a:pt x="372" y="31"/>
                      <a:pt x="372" y="62"/>
                      <a:pt x="372" y="93"/>
                    </a:cubicBezTo>
                    <a:cubicBezTo>
                      <a:pt x="373" y="118"/>
                      <a:pt x="374" y="143"/>
                      <a:pt x="376" y="168"/>
                    </a:cubicBezTo>
                    <a:cubicBezTo>
                      <a:pt x="378" y="187"/>
                      <a:pt x="378" y="205"/>
                      <a:pt x="377" y="224"/>
                    </a:cubicBezTo>
                    <a:cubicBezTo>
                      <a:pt x="376" y="235"/>
                      <a:pt x="374" y="245"/>
                      <a:pt x="373" y="256"/>
                    </a:cubicBezTo>
                    <a:cubicBezTo>
                      <a:pt x="372" y="262"/>
                      <a:pt x="372" y="269"/>
                      <a:pt x="372" y="275"/>
                    </a:cubicBezTo>
                    <a:cubicBezTo>
                      <a:pt x="372" y="329"/>
                      <a:pt x="371" y="382"/>
                      <a:pt x="372" y="436"/>
                    </a:cubicBezTo>
                    <a:cubicBezTo>
                      <a:pt x="372" y="455"/>
                      <a:pt x="373" y="473"/>
                      <a:pt x="373" y="492"/>
                    </a:cubicBezTo>
                    <a:cubicBezTo>
                      <a:pt x="373" y="515"/>
                      <a:pt x="372" y="539"/>
                      <a:pt x="372" y="562"/>
                    </a:cubicBezTo>
                    <a:cubicBezTo>
                      <a:pt x="372" y="589"/>
                      <a:pt x="372" y="615"/>
                      <a:pt x="372" y="642"/>
                    </a:cubicBezTo>
                    <a:cubicBezTo>
                      <a:pt x="372" y="685"/>
                      <a:pt x="372" y="728"/>
                      <a:pt x="372" y="770"/>
                    </a:cubicBezTo>
                    <a:cubicBezTo>
                      <a:pt x="372" y="813"/>
                      <a:pt x="372" y="856"/>
                      <a:pt x="372" y="899"/>
                    </a:cubicBezTo>
                    <a:cubicBezTo>
                      <a:pt x="371" y="905"/>
                      <a:pt x="371" y="908"/>
                      <a:pt x="378" y="909"/>
                    </a:cubicBezTo>
                    <a:cubicBezTo>
                      <a:pt x="379" y="909"/>
                      <a:pt x="380" y="909"/>
                      <a:pt x="381" y="910"/>
                    </a:cubicBezTo>
                    <a:cubicBezTo>
                      <a:pt x="389" y="916"/>
                      <a:pt x="398" y="921"/>
                      <a:pt x="406" y="927"/>
                    </a:cubicBezTo>
                    <a:cubicBezTo>
                      <a:pt x="420" y="939"/>
                      <a:pt x="435" y="951"/>
                      <a:pt x="448" y="963"/>
                    </a:cubicBezTo>
                    <a:cubicBezTo>
                      <a:pt x="453" y="967"/>
                      <a:pt x="456" y="972"/>
                      <a:pt x="459" y="977"/>
                    </a:cubicBezTo>
                    <a:cubicBezTo>
                      <a:pt x="468" y="995"/>
                      <a:pt x="465" y="1003"/>
                      <a:pt x="451" y="1018"/>
                    </a:cubicBezTo>
                    <a:cubicBezTo>
                      <a:pt x="447" y="1023"/>
                      <a:pt x="441" y="1026"/>
                      <a:pt x="436" y="1030"/>
                    </a:cubicBezTo>
                    <a:cubicBezTo>
                      <a:pt x="431" y="1032"/>
                      <a:pt x="431" y="1036"/>
                      <a:pt x="434" y="1039"/>
                    </a:cubicBezTo>
                    <a:cubicBezTo>
                      <a:pt x="439" y="1045"/>
                      <a:pt x="445" y="1050"/>
                      <a:pt x="450" y="1056"/>
                    </a:cubicBezTo>
                    <a:cubicBezTo>
                      <a:pt x="454" y="1061"/>
                      <a:pt x="458" y="1066"/>
                      <a:pt x="461" y="1072"/>
                    </a:cubicBezTo>
                    <a:cubicBezTo>
                      <a:pt x="466" y="1082"/>
                      <a:pt x="462" y="1091"/>
                      <a:pt x="456" y="1100"/>
                    </a:cubicBezTo>
                    <a:cubicBezTo>
                      <a:pt x="453" y="1103"/>
                      <a:pt x="449" y="1106"/>
                      <a:pt x="445" y="1109"/>
                    </a:cubicBezTo>
                    <a:cubicBezTo>
                      <a:pt x="439" y="1114"/>
                      <a:pt x="438" y="1118"/>
                      <a:pt x="444" y="1123"/>
                    </a:cubicBezTo>
                    <a:cubicBezTo>
                      <a:pt x="447" y="1126"/>
                      <a:pt x="449" y="1128"/>
                      <a:pt x="452" y="1130"/>
                    </a:cubicBezTo>
                    <a:cubicBezTo>
                      <a:pt x="466" y="1140"/>
                      <a:pt x="468" y="1165"/>
                      <a:pt x="458" y="1178"/>
                    </a:cubicBezTo>
                    <a:cubicBezTo>
                      <a:pt x="457" y="1178"/>
                      <a:pt x="457" y="1179"/>
                      <a:pt x="456" y="1179"/>
                    </a:cubicBezTo>
                    <a:cubicBezTo>
                      <a:pt x="448" y="1184"/>
                      <a:pt x="448" y="1191"/>
                      <a:pt x="447" y="1199"/>
                    </a:cubicBezTo>
                    <a:cubicBezTo>
                      <a:pt x="446" y="1220"/>
                      <a:pt x="455" y="1237"/>
                      <a:pt x="465" y="1255"/>
                    </a:cubicBezTo>
                    <a:cubicBezTo>
                      <a:pt x="478" y="1278"/>
                      <a:pt x="496" y="1296"/>
                      <a:pt x="518" y="1310"/>
                    </a:cubicBezTo>
                    <a:cubicBezTo>
                      <a:pt x="542" y="1325"/>
                      <a:pt x="560" y="1345"/>
                      <a:pt x="579" y="1364"/>
                    </a:cubicBezTo>
                    <a:cubicBezTo>
                      <a:pt x="600" y="1385"/>
                      <a:pt x="616" y="1409"/>
                      <a:pt x="629" y="1434"/>
                    </a:cubicBezTo>
                    <a:cubicBezTo>
                      <a:pt x="642" y="1458"/>
                      <a:pt x="652" y="1484"/>
                      <a:pt x="661" y="1510"/>
                    </a:cubicBezTo>
                    <a:cubicBezTo>
                      <a:pt x="669" y="1533"/>
                      <a:pt x="674" y="1557"/>
                      <a:pt x="678" y="1581"/>
                    </a:cubicBezTo>
                    <a:cubicBezTo>
                      <a:pt x="681" y="1601"/>
                      <a:pt x="680" y="1622"/>
                      <a:pt x="679" y="1643"/>
                    </a:cubicBezTo>
                    <a:cubicBezTo>
                      <a:pt x="678" y="1669"/>
                      <a:pt x="676" y="1694"/>
                      <a:pt x="673" y="1720"/>
                    </a:cubicBezTo>
                    <a:cubicBezTo>
                      <a:pt x="670" y="1743"/>
                      <a:pt x="667" y="1766"/>
                      <a:pt x="657" y="1787"/>
                    </a:cubicBezTo>
                    <a:cubicBezTo>
                      <a:pt x="646" y="1814"/>
                      <a:pt x="633" y="1840"/>
                      <a:pt x="615" y="1865"/>
                    </a:cubicBezTo>
                    <a:cubicBezTo>
                      <a:pt x="604" y="1879"/>
                      <a:pt x="595" y="1895"/>
                      <a:pt x="581" y="1908"/>
                    </a:cubicBezTo>
                    <a:cubicBezTo>
                      <a:pt x="567" y="1921"/>
                      <a:pt x="552" y="1932"/>
                      <a:pt x="536" y="1940"/>
                    </a:cubicBezTo>
                    <a:cubicBezTo>
                      <a:pt x="513" y="1951"/>
                      <a:pt x="491" y="1961"/>
                      <a:pt x="468" y="1969"/>
                    </a:cubicBezTo>
                    <a:cubicBezTo>
                      <a:pt x="446" y="1977"/>
                      <a:pt x="423" y="1982"/>
                      <a:pt x="400" y="1987"/>
                    </a:cubicBezTo>
                    <a:cubicBezTo>
                      <a:pt x="386" y="1990"/>
                      <a:pt x="372" y="1992"/>
                      <a:pt x="358" y="1994"/>
                    </a:cubicBezTo>
                    <a:cubicBezTo>
                      <a:pt x="355" y="1994"/>
                      <a:pt x="354" y="1996"/>
                      <a:pt x="351" y="1996"/>
                    </a:cubicBezTo>
                    <a:cubicBezTo>
                      <a:pt x="331" y="1996"/>
                      <a:pt x="331" y="1996"/>
                      <a:pt x="331" y="1996"/>
                    </a:cubicBezTo>
                    <a:cubicBezTo>
                      <a:pt x="325" y="1995"/>
                      <a:pt x="318" y="1992"/>
                      <a:pt x="312" y="1991"/>
                    </a:cubicBezTo>
                    <a:cubicBezTo>
                      <a:pt x="260" y="1985"/>
                      <a:pt x="210" y="1973"/>
                      <a:pt x="164" y="1948"/>
                    </a:cubicBezTo>
                    <a:cubicBezTo>
                      <a:pt x="149" y="1940"/>
                      <a:pt x="134" y="1932"/>
                      <a:pt x="120" y="1923"/>
                    </a:cubicBezTo>
                    <a:cubicBezTo>
                      <a:pt x="102" y="1912"/>
                      <a:pt x="88" y="1896"/>
                      <a:pt x="77" y="1879"/>
                    </a:cubicBezTo>
                    <a:cubicBezTo>
                      <a:pt x="62" y="1856"/>
                      <a:pt x="46" y="1833"/>
                      <a:pt x="34" y="1808"/>
                    </a:cubicBezTo>
                    <a:cubicBezTo>
                      <a:pt x="23" y="1784"/>
                      <a:pt x="15" y="1758"/>
                      <a:pt x="11" y="1731"/>
                    </a:cubicBezTo>
                    <a:cubicBezTo>
                      <a:pt x="4" y="1686"/>
                      <a:pt x="0" y="1640"/>
                      <a:pt x="3" y="1594"/>
                    </a:cubicBezTo>
                    <a:cubicBezTo>
                      <a:pt x="5" y="1575"/>
                      <a:pt x="10" y="1557"/>
                      <a:pt x="14" y="1538"/>
                    </a:cubicBezTo>
                    <a:cubicBezTo>
                      <a:pt x="21" y="1503"/>
                      <a:pt x="34" y="1470"/>
                      <a:pt x="50" y="1439"/>
                    </a:cubicBezTo>
                    <a:cubicBezTo>
                      <a:pt x="63" y="1414"/>
                      <a:pt x="78" y="1390"/>
                      <a:pt x="99" y="1370"/>
                    </a:cubicBezTo>
                    <a:cubicBezTo>
                      <a:pt x="114" y="1355"/>
                      <a:pt x="128" y="1339"/>
                      <a:pt x="144" y="1325"/>
                    </a:cubicBezTo>
                    <a:cubicBezTo>
                      <a:pt x="153" y="1316"/>
                      <a:pt x="165" y="1310"/>
                      <a:pt x="175" y="1303"/>
                    </a:cubicBezTo>
                    <a:cubicBezTo>
                      <a:pt x="193" y="1289"/>
                      <a:pt x="208" y="1273"/>
                      <a:pt x="218" y="1253"/>
                    </a:cubicBezTo>
                    <a:cubicBezTo>
                      <a:pt x="223" y="1244"/>
                      <a:pt x="228" y="1235"/>
                      <a:pt x="232" y="1226"/>
                    </a:cubicBezTo>
                    <a:cubicBezTo>
                      <a:pt x="237" y="1214"/>
                      <a:pt x="235" y="1201"/>
                      <a:pt x="235" y="1188"/>
                    </a:cubicBezTo>
                    <a:cubicBezTo>
                      <a:pt x="235" y="1186"/>
                      <a:pt x="232" y="1184"/>
                      <a:pt x="230" y="1182"/>
                    </a:cubicBezTo>
                    <a:cubicBezTo>
                      <a:pt x="214" y="1172"/>
                      <a:pt x="215" y="1141"/>
                      <a:pt x="230" y="1130"/>
                    </a:cubicBezTo>
                    <a:cubicBezTo>
                      <a:pt x="234" y="1127"/>
                      <a:pt x="237" y="1124"/>
                      <a:pt x="241" y="1120"/>
                    </a:cubicBezTo>
                    <a:cubicBezTo>
                      <a:pt x="244" y="1116"/>
                      <a:pt x="243" y="1113"/>
                      <a:pt x="239" y="1110"/>
                    </a:cubicBezTo>
                    <a:cubicBezTo>
                      <a:pt x="234" y="1107"/>
                      <a:pt x="230" y="1103"/>
                      <a:pt x="226" y="1099"/>
                    </a:cubicBezTo>
                    <a:cubicBezTo>
                      <a:pt x="216" y="1086"/>
                      <a:pt x="218" y="1070"/>
                      <a:pt x="230" y="1057"/>
                    </a:cubicBezTo>
                    <a:cubicBezTo>
                      <a:pt x="236" y="1052"/>
                      <a:pt x="242" y="1046"/>
                      <a:pt x="248" y="1040"/>
                    </a:cubicBezTo>
                    <a:cubicBezTo>
                      <a:pt x="252" y="1036"/>
                      <a:pt x="251" y="1032"/>
                      <a:pt x="246" y="1029"/>
                    </a:cubicBezTo>
                    <a:cubicBezTo>
                      <a:pt x="239" y="1024"/>
                      <a:pt x="233" y="1019"/>
                      <a:pt x="227" y="1013"/>
                    </a:cubicBezTo>
                    <a:cubicBezTo>
                      <a:pt x="214" y="998"/>
                      <a:pt x="216" y="986"/>
                      <a:pt x="227" y="971"/>
                    </a:cubicBezTo>
                    <a:cubicBezTo>
                      <a:pt x="237" y="959"/>
                      <a:pt x="251" y="949"/>
                      <a:pt x="263" y="938"/>
                    </a:cubicBezTo>
                    <a:cubicBezTo>
                      <a:pt x="275" y="929"/>
                      <a:pt x="287" y="921"/>
                      <a:pt x="299" y="912"/>
                    </a:cubicBezTo>
                    <a:cubicBezTo>
                      <a:pt x="302" y="910"/>
                      <a:pt x="305" y="909"/>
                      <a:pt x="308" y="908"/>
                    </a:cubicBezTo>
                    <a:cubicBezTo>
                      <a:pt x="309" y="907"/>
                      <a:pt x="311" y="905"/>
                      <a:pt x="311" y="904"/>
                    </a:cubicBezTo>
                    <a:cubicBezTo>
                      <a:pt x="311" y="890"/>
                      <a:pt x="311" y="877"/>
                      <a:pt x="311" y="864"/>
                    </a:cubicBezTo>
                    <a:cubicBezTo>
                      <a:pt x="310" y="840"/>
                      <a:pt x="309" y="815"/>
                      <a:pt x="309" y="791"/>
                    </a:cubicBezTo>
                    <a:cubicBezTo>
                      <a:pt x="310" y="747"/>
                      <a:pt x="310" y="702"/>
                      <a:pt x="311" y="658"/>
                    </a:cubicBezTo>
                    <a:cubicBezTo>
                      <a:pt x="311" y="637"/>
                      <a:pt x="311" y="617"/>
                      <a:pt x="311" y="597"/>
                    </a:cubicBezTo>
                    <a:cubicBezTo>
                      <a:pt x="311" y="570"/>
                      <a:pt x="311" y="543"/>
                      <a:pt x="310" y="516"/>
                    </a:cubicBezTo>
                    <a:cubicBezTo>
                      <a:pt x="310" y="503"/>
                      <a:pt x="310" y="489"/>
                      <a:pt x="310" y="476"/>
                    </a:cubicBezTo>
                    <a:cubicBezTo>
                      <a:pt x="310" y="439"/>
                      <a:pt x="311" y="401"/>
                      <a:pt x="311" y="364"/>
                    </a:cubicBezTo>
                    <a:cubicBezTo>
                      <a:pt x="311" y="330"/>
                      <a:pt x="311" y="296"/>
                      <a:pt x="310" y="262"/>
                    </a:cubicBezTo>
                    <a:cubicBezTo>
                      <a:pt x="310" y="252"/>
                      <a:pt x="307" y="243"/>
                      <a:pt x="307" y="233"/>
                    </a:cubicBezTo>
                    <a:cubicBezTo>
                      <a:pt x="306" y="214"/>
                      <a:pt x="305" y="194"/>
                      <a:pt x="306" y="175"/>
                    </a:cubicBezTo>
                    <a:cubicBezTo>
                      <a:pt x="306" y="160"/>
                      <a:pt x="307" y="144"/>
                      <a:pt x="308" y="129"/>
                    </a:cubicBezTo>
                    <a:cubicBezTo>
                      <a:pt x="309" y="95"/>
                      <a:pt x="310" y="62"/>
                      <a:pt x="311" y="28"/>
                    </a:cubicBezTo>
                    <a:cubicBezTo>
                      <a:pt x="311" y="19"/>
                      <a:pt x="311" y="9"/>
                      <a:pt x="310" y="0"/>
                    </a:cubicBezTo>
                    <a:cubicBezTo>
                      <a:pt x="318" y="0"/>
                      <a:pt x="318" y="0"/>
                      <a:pt x="318" y="0"/>
                    </a:cubicBezTo>
                    <a:cubicBezTo>
                      <a:pt x="318" y="19"/>
                      <a:pt x="319" y="38"/>
                      <a:pt x="319" y="58"/>
                    </a:cubicBezTo>
                    <a:cubicBezTo>
                      <a:pt x="319" y="58"/>
                      <a:pt x="320" y="58"/>
                      <a:pt x="321" y="58"/>
                    </a:cubicBezTo>
                    <a:cubicBezTo>
                      <a:pt x="323" y="55"/>
                      <a:pt x="325" y="51"/>
                      <a:pt x="328" y="49"/>
                    </a:cubicBezTo>
                    <a:cubicBezTo>
                      <a:pt x="331" y="46"/>
                      <a:pt x="332" y="41"/>
                      <a:pt x="339" y="43"/>
                    </a:cubicBezTo>
                    <a:cubicBezTo>
                      <a:pt x="331" y="51"/>
                      <a:pt x="331" y="62"/>
                      <a:pt x="319" y="67"/>
                    </a:cubicBezTo>
                    <a:cubicBezTo>
                      <a:pt x="319" y="74"/>
                      <a:pt x="318" y="83"/>
                      <a:pt x="318" y="91"/>
                    </a:cubicBezTo>
                    <a:cubicBezTo>
                      <a:pt x="318" y="126"/>
                      <a:pt x="318" y="161"/>
                      <a:pt x="318" y="196"/>
                    </a:cubicBezTo>
                    <a:cubicBezTo>
                      <a:pt x="318" y="221"/>
                      <a:pt x="320" y="246"/>
                      <a:pt x="321" y="270"/>
                    </a:cubicBezTo>
                    <a:cubicBezTo>
                      <a:pt x="321" y="274"/>
                      <a:pt x="321" y="278"/>
                      <a:pt x="321" y="282"/>
                    </a:cubicBezTo>
                    <a:cubicBezTo>
                      <a:pt x="325" y="279"/>
                      <a:pt x="329" y="276"/>
                      <a:pt x="332" y="273"/>
                    </a:cubicBezTo>
                    <a:cubicBezTo>
                      <a:pt x="333" y="274"/>
                      <a:pt x="333" y="275"/>
                      <a:pt x="334" y="275"/>
                    </a:cubicBezTo>
                    <a:cubicBezTo>
                      <a:pt x="331" y="280"/>
                      <a:pt x="328" y="285"/>
                      <a:pt x="324" y="290"/>
                    </a:cubicBezTo>
                    <a:cubicBezTo>
                      <a:pt x="324" y="291"/>
                      <a:pt x="323" y="292"/>
                      <a:pt x="323" y="294"/>
                    </a:cubicBezTo>
                    <a:cubicBezTo>
                      <a:pt x="322" y="320"/>
                      <a:pt x="321" y="346"/>
                      <a:pt x="321" y="372"/>
                    </a:cubicBezTo>
                    <a:cubicBezTo>
                      <a:pt x="320" y="414"/>
                      <a:pt x="318" y="455"/>
                      <a:pt x="318" y="497"/>
                    </a:cubicBezTo>
                    <a:cubicBezTo>
                      <a:pt x="318" y="557"/>
                      <a:pt x="319" y="616"/>
                      <a:pt x="320" y="676"/>
                    </a:cubicBezTo>
                    <a:cubicBezTo>
                      <a:pt x="320" y="710"/>
                      <a:pt x="319" y="743"/>
                      <a:pt x="320" y="777"/>
                    </a:cubicBezTo>
                    <a:cubicBezTo>
                      <a:pt x="320" y="807"/>
                      <a:pt x="321" y="838"/>
                      <a:pt x="322" y="869"/>
                    </a:cubicBezTo>
                    <a:cubicBezTo>
                      <a:pt x="322" y="881"/>
                      <a:pt x="322" y="894"/>
                      <a:pt x="322" y="906"/>
                    </a:cubicBezTo>
                    <a:cubicBezTo>
                      <a:pt x="360" y="906"/>
                      <a:pt x="360" y="906"/>
                      <a:pt x="360" y="906"/>
                    </a:cubicBezTo>
                    <a:cubicBezTo>
                      <a:pt x="360" y="903"/>
                      <a:pt x="360" y="900"/>
                      <a:pt x="360" y="897"/>
                    </a:cubicBezTo>
                    <a:cubicBezTo>
                      <a:pt x="361" y="872"/>
                      <a:pt x="363" y="847"/>
                      <a:pt x="363" y="822"/>
                    </a:cubicBezTo>
                    <a:cubicBezTo>
                      <a:pt x="363" y="795"/>
                      <a:pt x="362" y="769"/>
                      <a:pt x="362" y="743"/>
                    </a:cubicBezTo>
                    <a:cubicBezTo>
                      <a:pt x="362" y="714"/>
                      <a:pt x="362" y="686"/>
                      <a:pt x="362" y="657"/>
                    </a:cubicBezTo>
                    <a:cubicBezTo>
                      <a:pt x="363" y="632"/>
                      <a:pt x="364" y="607"/>
                      <a:pt x="364" y="582"/>
                    </a:cubicBezTo>
                    <a:cubicBezTo>
                      <a:pt x="364" y="531"/>
                      <a:pt x="364" y="481"/>
                      <a:pt x="363" y="430"/>
                    </a:cubicBezTo>
                    <a:cubicBezTo>
                      <a:pt x="363" y="404"/>
                      <a:pt x="361" y="378"/>
                      <a:pt x="361" y="351"/>
                    </a:cubicBezTo>
                    <a:cubicBezTo>
                      <a:pt x="360" y="331"/>
                      <a:pt x="360" y="310"/>
                      <a:pt x="361" y="290"/>
                    </a:cubicBezTo>
                    <a:cubicBezTo>
                      <a:pt x="361" y="276"/>
                      <a:pt x="364" y="263"/>
                      <a:pt x="364" y="249"/>
                    </a:cubicBezTo>
                    <a:cubicBezTo>
                      <a:pt x="365" y="193"/>
                      <a:pt x="364" y="137"/>
                      <a:pt x="364" y="80"/>
                    </a:cubicBezTo>
                    <a:cubicBezTo>
                      <a:pt x="364" y="73"/>
                      <a:pt x="363" y="66"/>
                      <a:pt x="363" y="58"/>
                    </a:cubicBezTo>
                    <a:cubicBezTo>
                      <a:pt x="363" y="39"/>
                      <a:pt x="364" y="19"/>
                      <a:pt x="364" y="0"/>
                    </a:cubicBezTo>
                    <a:lnTo>
                      <a:pt x="372" y="0"/>
                    </a:lnTo>
                    <a:close/>
                    <a:moveTo>
                      <a:pt x="246" y="1190"/>
                    </a:moveTo>
                    <a:cubicBezTo>
                      <a:pt x="246" y="1191"/>
                      <a:pt x="247" y="1194"/>
                      <a:pt x="247" y="1196"/>
                    </a:cubicBezTo>
                    <a:cubicBezTo>
                      <a:pt x="248" y="1207"/>
                      <a:pt x="250" y="1217"/>
                      <a:pt x="246" y="1227"/>
                    </a:cubicBezTo>
                    <a:cubicBezTo>
                      <a:pt x="240" y="1239"/>
                      <a:pt x="234" y="1252"/>
                      <a:pt x="228" y="1264"/>
                    </a:cubicBezTo>
                    <a:cubicBezTo>
                      <a:pt x="220" y="1281"/>
                      <a:pt x="207" y="1295"/>
                      <a:pt x="193" y="1306"/>
                    </a:cubicBezTo>
                    <a:cubicBezTo>
                      <a:pt x="177" y="1320"/>
                      <a:pt x="158" y="1331"/>
                      <a:pt x="142" y="1345"/>
                    </a:cubicBezTo>
                    <a:cubicBezTo>
                      <a:pt x="126" y="1358"/>
                      <a:pt x="111" y="1373"/>
                      <a:pt x="98" y="1388"/>
                    </a:cubicBezTo>
                    <a:cubicBezTo>
                      <a:pt x="75" y="1416"/>
                      <a:pt x="58" y="1447"/>
                      <a:pt x="45" y="1481"/>
                    </a:cubicBezTo>
                    <a:cubicBezTo>
                      <a:pt x="32" y="1516"/>
                      <a:pt x="22" y="1551"/>
                      <a:pt x="18" y="1588"/>
                    </a:cubicBezTo>
                    <a:cubicBezTo>
                      <a:pt x="15" y="1615"/>
                      <a:pt x="17" y="1641"/>
                      <a:pt x="17" y="1668"/>
                    </a:cubicBezTo>
                    <a:cubicBezTo>
                      <a:pt x="17" y="1673"/>
                      <a:pt x="18" y="1679"/>
                      <a:pt x="19" y="1684"/>
                    </a:cubicBezTo>
                    <a:cubicBezTo>
                      <a:pt x="21" y="1696"/>
                      <a:pt x="22" y="1709"/>
                      <a:pt x="25" y="1721"/>
                    </a:cubicBezTo>
                    <a:cubicBezTo>
                      <a:pt x="29" y="1740"/>
                      <a:pt x="31" y="1760"/>
                      <a:pt x="38" y="1778"/>
                    </a:cubicBezTo>
                    <a:cubicBezTo>
                      <a:pt x="48" y="1808"/>
                      <a:pt x="65" y="1835"/>
                      <a:pt x="83" y="1861"/>
                    </a:cubicBezTo>
                    <a:cubicBezTo>
                      <a:pt x="97" y="1881"/>
                      <a:pt x="111" y="1900"/>
                      <a:pt x="132" y="1913"/>
                    </a:cubicBezTo>
                    <a:cubicBezTo>
                      <a:pt x="146" y="1922"/>
                      <a:pt x="162" y="1929"/>
                      <a:pt x="178" y="1938"/>
                    </a:cubicBezTo>
                    <a:cubicBezTo>
                      <a:pt x="209" y="1955"/>
                      <a:pt x="243" y="1962"/>
                      <a:pt x="277" y="1969"/>
                    </a:cubicBezTo>
                    <a:cubicBezTo>
                      <a:pt x="298" y="1974"/>
                      <a:pt x="320" y="1974"/>
                      <a:pt x="340" y="1982"/>
                    </a:cubicBezTo>
                    <a:cubicBezTo>
                      <a:pt x="341" y="1982"/>
                      <a:pt x="342" y="1982"/>
                      <a:pt x="342" y="1982"/>
                    </a:cubicBezTo>
                    <a:cubicBezTo>
                      <a:pt x="359" y="1978"/>
                      <a:pt x="377" y="1975"/>
                      <a:pt x="394" y="1971"/>
                    </a:cubicBezTo>
                    <a:cubicBezTo>
                      <a:pt x="417" y="1966"/>
                      <a:pt x="441" y="1962"/>
                      <a:pt x="463" y="1954"/>
                    </a:cubicBezTo>
                    <a:cubicBezTo>
                      <a:pt x="486" y="1947"/>
                      <a:pt x="507" y="1937"/>
                      <a:pt x="528" y="1927"/>
                    </a:cubicBezTo>
                    <a:cubicBezTo>
                      <a:pt x="540" y="1921"/>
                      <a:pt x="551" y="1913"/>
                      <a:pt x="562" y="1904"/>
                    </a:cubicBezTo>
                    <a:cubicBezTo>
                      <a:pt x="577" y="1892"/>
                      <a:pt x="588" y="1877"/>
                      <a:pt x="599" y="1861"/>
                    </a:cubicBezTo>
                    <a:cubicBezTo>
                      <a:pt x="617" y="1836"/>
                      <a:pt x="632" y="1810"/>
                      <a:pt x="643" y="1783"/>
                    </a:cubicBezTo>
                    <a:cubicBezTo>
                      <a:pt x="655" y="1755"/>
                      <a:pt x="657" y="1726"/>
                      <a:pt x="661" y="1697"/>
                    </a:cubicBezTo>
                    <a:cubicBezTo>
                      <a:pt x="664" y="1682"/>
                      <a:pt x="664" y="1668"/>
                      <a:pt x="666" y="1653"/>
                    </a:cubicBezTo>
                    <a:cubicBezTo>
                      <a:pt x="668" y="1628"/>
                      <a:pt x="668" y="1602"/>
                      <a:pt x="664" y="1578"/>
                    </a:cubicBezTo>
                    <a:cubicBezTo>
                      <a:pt x="657" y="1543"/>
                      <a:pt x="648" y="1509"/>
                      <a:pt x="635" y="1475"/>
                    </a:cubicBezTo>
                    <a:cubicBezTo>
                      <a:pt x="621" y="1440"/>
                      <a:pt x="603" y="1408"/>
                      <a:pt x="578" y="1381"/>
                    </a:cubicBezTo>
                    <a:cubicBezTo>
                      <a:pt x="556" y="1357"/>
                      <a:pt x="533" y="1336"/>
                      <a:pt x="505" y="1319"/>
                    </a:cubicBezTo>
                    <a:cubicBezTo>
                      <a:pt x="497" y="1314"/>
                      <a:pt x="490" y="1307"/>
                      <a:pt x="483" y="1301"/>
                    </a:cubicBezTo>
                    <a:cubicBezTo>
                      <a:pt x="466" y="1285"/>
                      <a:pt x="454" y="1266"/>
                      <a:pt x="444" y="1245"/>
                    </a:cubicBezTo>
                    <a:cubicBezTo>
                      <a:pt x="437" y="1232"/>
                      <a:pt x="433" y="1219"/>
                      <a:pt x="435" y="1204"/>
                    </a:cubicBezTo>
                    <a:cubicBezTo>
                      <a:pt x="435" y="1199"/>
                      <a:pt x="436" y="1194"/>
                      <a:pt x="436" y="1189"/>
                    </a:cubicBezTo>
                    <a:cubicBezTo>
                      <a:pt x="417" y="1187"/>
                      <a:pt x="398" y="1184"/>
                      <a:pt x="379" y="1182"/>
                    </a:cubicBezTo>
                    <a:cubicBezTo>
                      <a:pt x="385" y="1201"/>
                      <a:pt x="391" y="1221"/>
                      <a:pt x="397" y="1240"/>
                    </a:cubicBezTo>
                    <a:cubicBezTo>
                      <a:pt x="406" y="1267"/>
                      <a:pt x="416" y="1293"/>
                      <a:pt x="423" y="1321"/>
                    </a:cubicBezTo>
                    <a:cubicBezTo>
                      <a:pt x="434" y="1360"/>
                      <a:pt x="442" y="1399"/>
                      <a:pt x="453" y="1438"/>
                    </a:cubicBezTo>
                    <a:cubicBezTo>
                      <a:pt x="460" y="1463"/>
                      <a:pt x="469" y="1488"/>
                      <a:pt x="477" y="1513"/>
                    </a:cubicBezTo>
                    <a:cubicBezTo>
                      <a:pt x="484" y="1532"/>
                      <a:pt x="491" y="1550"/>
                      <a:pt x="502" y="1567"/>
                    </a:cubicBezTo>
                    <a:cubicBezTo>
                      <a:pt x="509" y="1577"/>
                      <a:pt x="513" y="1590"/>
                      <a:pt x="517" y="1602"/>
                    </a:cubicBezTo>
                    <a:cubicBezTo>
                      <a:pt x="520" y="1608"/>
                      <a:pt x="515" y="1616"/>
                      <a:pt x="509" y="1617"/>
                    </a:cubicBezTo>
                    <a:cubicBezTo>
                      <a:pt x="501" y="1618"/>
                      <a:pt x="494" y="1613"/>
                      <a:pt x="495" y="1604"/>
                    </a:cubicBezTo>
                    <a:cubicBezTo>
                      <a:pt x="496" y="1595"/>
                      <a:pt x="492" y="1589"/>
                      <a:pt x="485" y="1584"/>
                    </a:cubicBezTo>
                    <a:cubicBezTo>
                      <a:pt x="481" y="1580"/>
                      <a:pt x="476" y="1576"/>
                      <a:pt x="472" y="1573"/>
                    </a:cubicBezTo>
                    <a:cubicBezTo>
                      <a:pt x="458" y="1563"/>
                      <a:pt x="443" y="1565"/>
                      <a:pt x="436" y="1581"/>
                    </a:cubicBezTo>
                    <a:cubicBezTo>
                      <a:pt x="435" y="1586"/>
                      <a:pt x="432" y="1590"/>
                      <a:pt x="430" y="1594"/>
                    </a:cubicBezTo>
                    <a:cubicBezTo>
                      <a:pt x="422" y="1607"/>
                      <a:pt x="412" y="1611"/>
                      <a:pt x="398" y="1603"/>
                    </a:cubicBezTo>
                    <a:cubicBezTo>
                      <a:pt x="391" y="1599"/>
                      <a:pt x="383" y="1594"/>
                      <a:pt x="376" y="1589"/>
                    </a:cubicBezTo>
                    <a:cubicBezTo>
                      <a:pt x="371" y="1586"/>
                      <a:pt x="368" y="1585"/>
                      <a:pt x="364" y="1589"/>
                    </a:cubicBezTo>
                    <a:cubicBezTo>
                      <a:pt x="362" y="1592"/>
                      <a:pt x="358" y="1594"/>
                      <a:pt x="354" y="1596"/>
                    </a:cubicBezTo>
                    <a:cubicBezTo>
                      <a:pt x="349" y="1600"/>
                      <a:pt x="343" y="1600"/>
                      <a:pt x="337" y="1597"/>
                    </a:cubicBezTo>
                    <a:cubicBezTo>
                      <a:pt x="332" y="1593"/>
                      <a:pt x="327" y="1590"/>
                      <a:pt x="322" y="1588"/>
                    </a:cubicBezTo>
                    <a:cubicBezTo>
                      <a:pt x="318" y="1586"/>
                      <a:pt x="315" y="1585"/>
                      <a:pt x="312" y="1589"/>
                    </a:cubicBezTo>
                    <a:cubicBezTo>
                      <a:pt x="305" y="1596"/>
                      <a:pt x="298" y="1603"/>
                      <a:pt x="291" y="1610"/>
                    </a:cubicBezTo>
                    <a:cubicBezTo>
                      <a:pt x="279" y="1623"/>
                      <a:pt x="267" y="1624"/>
                      <a:pt x="254" y="1611"/>
                    </a:cubicBezTo>
                    <a:cubicBezTo>
                      <a:pt x="247" y="1603"/>
                      <a:pt x="240" y="1595"/>
                      <a:pt x="232" y="1587"/>
                    </a:cubicBezTo>
                    <a:cubicBezTo>
                      <a:pt x="230" y="1585"/>
                      <a:pt x="228" y="1583"/>
                      <a:pt x="225" y="1583"/>
                    </a:cubicBezTo>
                    <a:cubicBezTo>
                      <a:pt x="218" y="1581"/>
                      <a:pt x="199" y="1592"/>
                      <a:pt x="196" y="1598"/>
                    </a:cubicBezTo>
                    <a:cubicBezTo>
                      <a:pt x="195" y="1599"/>
                      <a:pt x="195" y="1599"/>
                      <a:pt x="195" y="1600"/>
                    </a:cubicBezTo>
                    <a:cubicBezTo>
                      <a:pt x="195" y="1610"/>
                      <a:pt x="188" y="1615"/>
                      <a:pt x="181" y="1618"/>
                    </a:cubicBezTo>
                    <a:cubicBezTo>
                      <a:pt x="178" y="1620"/>
                      <a:pt x="172" y="1619"/>
                      <a:pt x="170" y="1617"/>
                    </a:cubicBezTo>
                    <a:cubicBezTo>
                      <a:pt x="168" y="1616"/>
                      <a:pt x="167" y="1610"/>
                      <a:pt x="168" y="1607"/>
                    </a:cubicBezTo>
                    <a:cubicBezTo>
                      <a:pt x="169" y="1603"/>
                      <a:pt x="170" y="1599"/>
                      <a:pt x="173" y="1596"/>
                    </a:cubicBezTo>
                    <a:cubicBezTo>
                      <a:pt x="175" y="1593"/>
                      <a:pt x="178" y="1591"/>
                      <a:pt x="181" y="1589"/>
                    </a:cubicBezTo>
                    <a:cubicBezTo>
                      <a:pt x="183" y="1587"/>
                      <a:pt x="186" y="1586"/>
                      <a:pt x="186" y="1584"/>
                    </a:cubicBezTo>
                    <a:cubicBezTo>
                      <a:pt x="201" y="1543"/>
                      <a:pt x="217" y="1502"/>
                      <a:pt x="231" y="1461"/>
                    </a:cubicBezTo>
                    <a:cubicBezTo>
                      <a:pt x="244" y="1421"/>
                      <a:pt x="257" y="1382"/>
                      <a:pt x="269" y="1342"/>
                    </a:cubicBezTo>
                    <a:cubicBezTo>
                      <a:pt x="279" y="1306"/>
                      <a:pt x="287" y="1269"/>
                      <a:pt x="296" y="1233"/>
                    </a:cubicBezTo>
                    <a:cubicBezTo>
                      <a:pt x="301" y="1216"/>
                      <a:pt x="307" y="1199"/>
                      <a:pt x="312" y="1180"/>
                    </a:cubicBezTo>
                    <a:cubicBezTo>
                      <a:pt x="290" y="1183"/>
                      <a:pt x="269" y="1186"/>
                      <a:pt x="246" y="1190"/>
                    </a:cubicBezTo>
                    <a:moveTo>
                      <a:pt x="192" y="1588"/>
                    </a:moveTo>
                    <a:cubicBezTo>
                      <a:pt x="192" y="1588"/>
                      <a:pt x="192" y="1588"/>
                      <a:pt x="193" y="1589"/>
                    </a:cubicBezTo>
                    <a:cubicBezTo>
                      <a:pt x="197" y="1586"/>
                      <a:pt x="200" y="1583"/>
                      <a:pt x="205" y="1580"/>
                    </a:cubicBezTo>
                    <a:cubicBezTo>
                      <a:pt x="215" y="1574"/>
                      <a:pt x="227" y="1571"/>
                      <a:pt x="239" y="1581"/>
                    </a:cubicBezTo>
                    <a:cubicBezTo>
                      <a:pt x="247" y="1588"/>
                      <a:pt x="255" y="1595"/>
                      <a:pt x="263" y="1603"/>
                    </a:cubicBezTo>
                    <a:cubicBezTo>
                      <a:pt x="270" y="1609"/>
                      <a:pt x="274" y="1609"/>
                      <a:pt x="280" y="1602"/>
                    </a:cubicBezTo>
                    <a:cubicBezTo>
                      <a:pt x="285" y="1597"/>
                      <a:pt x="290" y="1591"/>
                      <a:pt x="295" y="1586"/>
                    </a:cubicBezTo>
                    <a:cubicBezTo>
                      <a:pt x="306" y="1575"/>
                      <a:pt x="317" y="1574"/>
                      <a:pt x="330" y="1580"/>
                    </a:cubicBezTo>
                    <a:cubicBezTo>
                      <a:pt x="332" y="1581"/>
                      <a:pt x="335" y="1582"/>
                      <a:pt x="337" y="1584"/>
                    </a:cubicBezTo>
                    <a:cubicBezTo>
                      <a:pt x="344" y="1590"/>
                      <a:pt x="351" y="1589"/>
                      <a:pt x="358" y="1583"/>
                    </a:cubicBezTo>
                    <a:cubicBezTo>
                      <a:pt x="358" y="1582"/>
                      <a:pt x="359" y="1582"/>
                      <a:pt x="359" y="1582"/>
                    </a:cubicBezTo>
                    <a:cubicBezTo>
                      <a:pt x="367" y="1577"/>
                      <a:pt x="371" y="1577"/>
                      <a:pt x="379" y="1581"/>
                    </a:cubicBezTo>
                    <a:cubicBezTo>
                      <a:pt x="387" y="1586"/>
                      <a:pt x="394" y="1591"/>
                      <a:pt x="402" y="1595"/>
                    </a:cubicBezTo>
                    <a:cubicBezTo>
                      <a:pt x="410" y="1599"/>
                      <a:pt x="415" y="1597"/>
                      <a:pt x="420" y="1590"/>
                    </a:cubicBezTo>
                    <a:cubicBezTo>
                      <a:pt x="423" y="1585"/>
                      <a:pt x="427" y="1579"/>
                      <a:pt x="430" y="1573"/>
                    </a:cubicBezTo>
                    <a:cubicBezTo>
                      <a:pt x="434" y="1567"/>
                      <a:pt x="439" y="1563"/>
                      <a:pt x="446" y="1561"/>
                    </a:cubicBezTo>
                    <a:cubicBezTo>
                      <a:pt x="457" y="1558"/>
                      <a:pt x="467" y="1560"/>
                      <a:pt x="476" y="1567"/>
                    </a:cubicBezTo>
                    <a:cubicBezTo>
                      <a:pt x="483" y="1572"/>
                      <a:pt x="489" y="1577"/>
                      <a:pt x="496" y="1582"/>
                    </a:cubicBezTo>
                    <a:cubicBezTo>
                      <a:pt x="495" y="1579"/>
                      <a:pt x="494" y="1577"/>
                      <a:pt x="493" y="1574"/>
                    </a:cubicBezTo>
                    <a:cubicBezTo>
                      <a:pt x="483" y="1558"/>
                      <a:pt x="474" y="1542"/>
                      <a:pt x="469" y="1524"/>
                    </a:cubicBezTo>
                    <a:cubicBezTo>
                      <a:pt x="460" y="1496"/>
                      <a:pt x="449" y="1467"/>
                      <a:pt x="441" y="1439"/>
                    </a:cubicBezTo>
                    <a:cubicBezTo>
                      <a:pt x="435" y="1417"/>
                      <a:pt x="432" y="1395"/>
                      <a:pt x="426" y="1374"/>
                    </a:cubicBezTo>
                    <a:cubicBezTo>
                      <a:pt x="416" y="1337"/>
                      <a:pt x="404" y="1300"/>
                      <a:pt x="393" y="1262"/>
                    </a:cubicBezTo>
                    <a:cubicBezTo>
                      <a:pt x="386" y="1237"/>
                      <a:pt x="379" y="1211"/>
                      <a:pt x="372" y="1186"/>
                    </a:cubicBezTo>
                    <a:cubicBezTo>
                      <a:pt x="372" y="1184"/>
                      <a:pt x="370" y="1182"/>
                      <a:pt x="368" y="1182"/>
                    </a:cubicBezTo>
                    <a:cubicBezTo>
                      <a:pt x="355" y="1180"/>
                      <a:pt x="341" y="1180"/>
                      <a:pt x="327" y="1179"/>
                    </a:cubicBezTo>
                    <a:cubicBezTo>
                      <a:pt x="323" y="1179"/>
                      <a:pt x="321" y="1180"/>
                      <a:pt x="320" y="1184"/>
                    </a:cubicBezTo>
                    <a:cubicBezTo>
                      <a:pt x="312" y="1215"/>
                      <a:pt x="304" y="1246"/>
                      <a:pt x="296" y="1277"/>
                    </a:cubicBezTo>
                    <a:cubicBezTo>
                      <a:pt x="288" y="1310"/>
                      <a:pt x="281" y="1343"/>
                      <a:pt x="272" y="1376"/>
                    </a:cubicBezTo>
                    <a:cubicBezTo>
                      <a:pt x="255" y="1439"/>
                      <a:pt x="227" y="1498"/>
                      <a:pt x="204" y="1559"/>
                    </a:cubicBezTo>
                    <a:cubicBezTo>
                      <a:pt x="200" y="1569"/>
                      <a:pt x="196" y="1578"/>
                      <a:pt x="192" y="1588"/>
                    </a:cubicBezTo>
                    <a:moveTo>
                      <a:pt x="442" y="973"/>
                    </a:moveTo>
                    <a:cubicBezTo>
                      <a:pt x="426" y="959"/>
                      <a:pt x="414" y="943"/>
                      <a:pt x="395" y="933"/>
                    </a:cubicBezTo>
                    <a:cubicBezTo>
                      <a:pt x="388" y="929"/>
                      <a:pt x="382" y="923"/>
                      <a:pt x="375" y="919"/>
                    </a:cubicBezTo>
                    <a:cubicBezTo>
                      <a:pt x="372" y="917"/>
                      <a:pt x="368" y="917"/>
                      <a:pt x="365" y="917"/>
                    </a:cubicBezTo>
                    <a:cubicBezTo>
                      <a:pt x="349" y="917"/>
                      <a:pt x="333" y="917"/>
                      <a:pt x="318" y="917"/>
                    </a:cubicBezTo>
                    <a:cubicBezTo>
                      <a:pt x="314" y="917"/>
                      <a:pt x="311" y="917"/>
                      <a:pt x="308" y="918"/>
                    </a:cubicBezTo>
                    <a:cubicBezTo>
                      <a:pt x="296" y="926"/>
                      <a:pt x="283" y="934"/>
                      <a:pt x="272" y="943"/>
                    </a:cubicBezTo>
                    <a:cubicBezTo>
                      <a:pt x="261" y="952"/>
                      <a:pt x="251" y="963"/>
                      <a:pt x="241" y="972"/>
                    </a:cubicBezTo>
                    <a:cubicBezTo>
                      <a:pt x="260" y="968"/>
                      <a:pt x="278" y="963"/>
                      <a:pt x="297" y="959"/>
                    </a:cubicBezTo>
                    <a:cubicBezTo>
                      <a:pt x="319" y="954"/>
                      <a:pt x="341" y="955"/>
                      <a:pt x="364" y="955"/>
                    </a:cubicBezTo>
                    <a:cubicBezTo>
                      <a:pt x="369" y="955"/>
                      <a:pt x="374" y="957"/>
                      <a:pt x="379" y="958"/>
                    </a:cubicBezTo>
                    <a:cubicBezTo>
                      <a:pt x="379" y="959"/>
                      <a:pt x="379" y="960"/>
                      <a:pt x="379" y="960"/>
                    </a:cubicBezTo>
                    <a:cubicBezTo>
                      <a:pt x="377" y="961"/>
                      <a:pt x="375" y="961"/>
                      <a:pt x="373" y="961"/>
                    </a:cubicBezTo>
                    <a:cubicBezTo>
                      <a:pt x="352" y="962"/>
                      <a:pt x="332" y="962"/>
                      <a:pt x="311" y="963"/>
                    </a:cubicBezTo>
                    <a:cubicBezTo>
                      <a:pt x="301" y="963"/>
                      <a:pt x="290" y="964"/>
                      <a:pt x="281" y="966"/>
                    </a:cubicBezTo>
                    <a:cubicBezTo>
                      <a:pt x="267" y="971"/>
                      <a:pt x="254" y="977"/>
                      <a:pt x="241" y="983"/>
                    </a:cubicBezTo>
                    <a:cubicBezTo>
                      <a:pt x="232" y="987"/>
                      <a:pt x="230" y="994"/>
                      <a:pt x="237" y="1002"/>
                    </a:cubicBezTo>
                    <a:cubicBezTo>
                      <a:pt x="242" y="1008"/>
                      <a:pt x="249" y="1013"/>
                      <a:pt x="255" y="1018"/>
                    </a:cubicBezTo>
                    <a:cubicBezTo>
                      <a:pt x="262" y="1023"/>
                      <a:pt x="268" y="1028"/>
                      <a:pt x="267" y="1038"/>
                    </a:cubicBezTo>
                    <a:cubicBezTo>
                      <a:pt x="279" y="1032"/>
                      <a:pt x="291" y="1028"/>
                      <a:pt x="304" y="1029"/>
                    </a:cubicBezTo>
                    <a:cubicBezTo>
                      <a:pt x="311" y="1029"/>
                      <a:pt x="317" y="1028"/>
                      <a:pt x="323" y="1027"/>
                    </a:cubicBezTo>
                    <a:cubicBezTo>
                      <a:pt x="331" y="1027"/>
                      <a:pt x="340" y="1026"/>
                      <a:pt x="348" y="1026"/>
                    </a:cubicBezTo>
                    <a:cubicBezTo>
                      <a:pt x="348" y="1027"/>
                      <a:pt x="348" y="1028"/>
                      <a:pt x="348" y="1029"/>
                    </a:cubicBezTo>
                    <a:cubicBezTo>
                      <a:pt x="341" y="1030"/>
                      <a:pt x="334" y="1030"/>
                      <a:pt x="327" y="1032"/>
                    </a:cubicBezTo>
                    <a:cubicBezTo>
                      <a:pt x="315" y="1034"/>
                      <a:pt x="303" y="1035"/>
                      <a:pt x="291" y="1039"/>
                    </a:cubicBezTo>
                    <a:cubicBezTo>
                      <a:pt x="271" y="1046"/>
                      <a:pt x="253" y="1057"/>
                      <a:pt x="237" y="1072"/>
                    </a:cubicBezTo>
                    <a:cubicBezTo>
                      <a:pt x="232" y="1076"/>
                      <a:pt x="230" y="1081"/>
                      <a:pt x="234" y="1086"/>
                    </a:cubicBezTo>
                    <a:cubicBezTo>
                      <a:pt x="238" y="1091"/>
                      <a:pt x="244" y="1095"/>
                      <a:pt x="248" y="1099"/>
                    </a:cubicBezTo>
                    <a:cubicBezTo>
                      <a:pt x="252" y="1103"/>
                      <a:pt x="256" y="1107"/>
                      <a:pt x="259" y="1111"/>
                    </a:cubicBezTo>
                    <a:cubicBezTo>
                      <a:pt x="261" y="1112"/>
                      <a:pt x="262" y="1114"/>
                      <a:pt x="264" y="1113"/>
                    </a:cubicBezTo>
                    <a:cubicBezTo>
                      <a:pt x="272" y="1113"/>
                      <a:pt x="281" y="1113"/>
                      <a:pt x="290" y="1111"/>
                    </a:cubicBezTo>
                    <a:cubicBezTo>
                      <a:pt x="306" y="1108"/>
                      <a:pt x="323" y="1107"/>
                      <a:pt x="339" y="1107"/>
                    </a:cubicBezTo>
                    <a:cubicBezTo>
                      <a:pt x="344" y="1107"/>
                      <a:pt x="349" y="1109"/>
                      <a:pt x="354" y="1109"/>
                    </a:cubicBezTo>
                    <a:cubicBezTo>
                      <a:pt x="354" y="1110"/>
                      <a:pt x="354" y="1110"/>
                      <a:pt x="354" y="1111"/>
                    </a:cubicBezTo>
                    <a:cubicBezTo>
                      <a:pt x="334" y="1113"/>
                      <a:pt x="314" y="1114"/>
                      <a:pt x="294" y="1116"/>
                    </a:cubicBezTo>
                    <a:cubicBezTo>
                      <a:pt x="282" y="1117"/>
                      <a:pt x="270" y="1117"/>
                      <a:pt x="259" y="1125"/>
                    </a:cubicBezTo>
                    <a:cubicBezTo>
                      <a:pt x="255" y="1129"/>
                      <a:pt x="252" y="1133"/>
                      <a:pt x="248" y="1136"/>
                    </a:cubicBezTo>
                    <a:cubicBezTo>
                      <a:pt x="234" y="1145"/>
                      <a:pt x="230" y="1159"/>
                      <a:pt x="237" y="1174"/>
                    </a:cubicBezTo>
                    <a:cubicBezTo>
                      <a:pt x="237" y="1175"/>
                      <a:pt x="240" y="1176"/>
                      <a:pt x="241" y="1176"/>
                    </a:cubicBezTo>
                    <a:cubicBezTo>
                      <a:pt x="250" y="1176"/>
                      <a:pt x="258" y="1176"/>
                      <a:pt x="267" y="1175"/>
                    </a:cubicBezTo>
                    <a:cubicBezTo>
                      <a:pt x="277" y="1173"/>
                      <a:pt x="287" y="1171"/>
                      <a:pt x="297" y="1170"/>
                    </a:cubicBezTo>
                    <a:cubicBezTo>
                      <a:pt x="321" y="1169"/>
                      <a:pt x="346" y="1169"/>
                      <a:pt x="371" y="1169"/>
                    </a:cubicBezTo>
                    <a:cubicBezTo>
                      <a:pt x="373" y="1169"/>
                      <a:pt x="375" y="1169"/>
                      <a:pt x="376" y="1169"/>
                    </a:cubicBezTo>
                    <a:cubicBezTo>
                      <a:pt x="387" y="1171"/>
                      <a:pt x="398" y="1173"/>
                      <a:pt x="410" y="1174"/>
                    </a:cubicBezTo>
                    <a:cubicBezTo>
                      <a:pt x="418" y="1175"/>
                      <a:pt x="427" y="1175"/>
                      <a:pt x="436" y="1176"/>
                    </a:cubicBezTo>
                    <a:cubicBezTo>
                      <a:pt x="444" y="1177"/>
                      <a:pt x="445" y="1177"/>
                      <a:pt x="447" y="1169"/>
                    </a:cubicBezTo>
                    <a:cubicBezTo>
                      <a:pt x="451" y="1152"/>
                      <a:pt x="448" y="1145"/>
                      <a:pt x="434" y="1135"/>
                    </a:cubicBezTo>
                    <a:cubicBezTo>
                      <a:pt x="432" y="1134"/>
                      <a:pt x="430" y="1133"/>
                      <a:pt x="429" y="1132"/>
                    </a:cubicBezTo>
                    <a:cubicBezTo>
                      <a:pt x="423" y="1123"/>
                      <a:pt x="413" y="1120"/>
                      <a:pt x="403" y="1117"/>
                    </a:cubicBezTo>
                    <a:cubicBezTo>
                      <a:pt x="398" y="1116"/>
                      <a:pt x="394" y="1114"/>
                      <a:pt x="389" y="1113"/>
                    </a:cubicBezTo>
                    <a:cubicBezTo>
                      <a:pt x="389" y="1112"/>
                      <a:pt x="389" y="1111"/>
                      <a:pt x="389" y="1111"/>
                    </a:cubicBezTo>
                    <a:cubicBezTo>
                      <a:pt x="398" y="1111"/>
                      <a:pt x="407" y="1112"/>
                      <a:pt x="416" y="1113"/>
                    </a:cubicBezTo>
                    <a:cubicBezTo>
                      <a:pt x="419" y="1114"/>
                      <a:pt x="421" y="1114"/>
                      <a:pt x="423" y="1110"/>
                    </a:cubicBezTo>
                    <a:cubicBezTo>
                      <a:pt x="426" y="1106"/>
                      <a:pt x="430" y="1103"/>
                      <a:pt x="433" y="1100"/>
                    </a:cubicBezTo>
                    <a:cubicBezTo>
                      <a:pt x="437" y="1097"/>
                      <a:pt x="441" y="1095"/>
                      <a:pt x="444" y="1092"/>
                    </a:cubicBezTo>
                    <a:cubicBezTo>
                      <a:pt x="453" y="1084"/>
                      <a:pt x="452" y="1078"/>
                      <a:pt x="443" y="1069"/>
                    </a:cubicBezTo>
                    <a:cubicBezTo>
                      <a:pt x="423" y="1053"/>
                      <a:pt x="402" y="1041"/>
                      <a:pt x="377" y="1035"/>
                    </a:cubicBezTo>
                    <a:cubicBezTo>
                      <a:pt x="374" y="1034"/>
                      <a:pt x="370" y="1033"/>
                      <a:pt x="366" y="1032"/>
                    </a:cubicBezTo>
                    <a:cubicBezTo>
                      <a:pt x="366" y="1031"/>
                      <a:pt x="366" y="1030"/>
                      <a:pt x="366" y="1030"/>
                    </a:cubicBezTo>
                    <a:cubicBezTo>
                      <a:pt x="383" y="1027"/>
                      <a:pt x="400" y="1028"/>
                      <a:pt x="416" y="1038"/>
                    </a:cubicBezTo>
                    <a:cubicBezTo>
                      <a:pt x="415" y="1029"/>
                      <a:pt x="420" y="1023"/>
                      <a:pt x="427" y="1018"/>
                    </a:cubicBezTo>
                    <a:cubicBezTo>
                      <a:pt x="434" y="1013"/>
                      <a:pt x="440" y="1008"/>
                      <a:pt x="446" y="1001"/>
                    </a:cubicBezTo>
                    <a:cubicBezTo>
                      <a:pt x="452" y="995"/>
                      <a:pt x="450" y="987"/>
                      <a:pt x="442" y="983"/>
                    </a:cubicBezTo>
                    <a:cubicBezTo>
                      <a:pt x="430" y="978"/>
                      <a:pt x="417" y="973"/>
                      <a:pt x="405" y="967"/>
                    </a:cubicBezTo>
                    <a:cubicBezTo>
                      <a:pt x="403" y="966"/>
                      <a:pt x="400" y="965"/>
                      <a:pt x="397" y="964"/>
                    </a:cubicBezTo>
                    <a:cubicBezTo>
                      <a:pt x="398" y="963"/>
                      <a:pt x="398" y="962"/>
                      <a:pt x="398" y="961"/>
                    </a:cubicBezTo>
                    <a:cubicBezTo>
                      <a:pt x="413" y="965"/>
                      <a:pt x="427" y="969"/>
                      <a:pt x="442" y="97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94"/>
              <p:cNvSpPr/>
              <p:nvPr/>
            </p:nvSpPr>
            <p:spPr bwMode="auto">
              <a:xfrm>
                <a:off x="4297363" y="101600"/>
                <a:ext cx="38100" cy="46038"/>
              </a:xfrm>
              <a:custGeom>
                <a:avLst/>
                <a:gdLst>
                  <a:gd name="T0" fmla="*/ 14 w 14"/>
                  <a:gd name="T1" fmla="*/ 3 h 17"/>
                  <a:gd name="T2" fmla="*/ 8 w 14"/>
                  <a:gd name="T3" fmla="*/ 14 h 17"/>
                  <a:gd name="T4" fmla="*/ 4 w 14"/>
                  <a:gd name="T5" fmla="*/ 16 h 17"/>
                  <a:gd name="T6" fmla="*/ 0 w 14"/>
                  <a:gd name="T7" fmla="*/ 11 h 17"/>
                  <a:gd name="T8" fmla="*/ 8 w 14"/>
                  <a:gd name="T9" fmla="*/ 0 h 17"/>
                  <a:gd name="T10" fmla="*/ 14 w 14"/>
                  <a:gd name="T11" fmla="*/ 3 h 17"/>
                </a:gdLst>
                <a:ahLst/>
                <a:cxnLst>
                  <a:cxn ang="0">
                    <a:pos x="T0" y="T1"/>
                  </a:cxn>
                  <a:cxn ang="0">
                    <a:pos x="T2" y="T3"/>
                  </a:cxn>
                  <a:cxn ang="0">
                    <a:pos x="T4" y="T5"/>
                  </a:cxn>
                  <a:cxn ang="0">
                    <a:pos x="T6" y="T7"/>
                  </a:cxn>
                  <a:cxn ang="0">
                    <a:pos x="T8" y="T9"/>
                  </a:cxn>
                  <a:cxn ang="0">
                    <a:pos x="T10" y="T11"/>
                  </a:cxn>
                </a:cxnLst>
                <a:rect l="0" t="0" r="r" b="b"/>
                <a:pathLst>
                  <a:path w="14" h="17">
                    <a:moveTo>
                      <a:pt x="14" y="3"/>
                    </a:moveTo>
                    <a:cubicBezTo>
                      <a:pt x="12" y="8"/>
                      <a:pt x="10" y="11"/>
                      <a:pt x="8" y="14"/>
                    </a:cubicBezTo>
                    <a:cubicBezTo>
                      <a:pt x="7" y="16"/>
                      <a:pt x="5" y="17"/>
                      <a:pt x="4" y="16"/>
                    </a:cubicBezTo>
                    <a:cubicBezTo>
                      <a:pt x="2" y="15"/>
                      <a:pt x="0" y="12"/>
                      <a:pt x="0" y="11"/>
                    </a:cubicBezTo>
                    <a:cubicBezTo>
                      <a:pt x="3" y="7"/>
                      <a:pt x="5" y="4"/>
                      <a:pt x="8" y="0"/>
                    </a:cubicBezTo>
                    <a:cubicBezTo>
                      <a:pt x="9" y="0"/>
                      <a:pt x="12" y="2"/>
                      <a:pt x="14" y="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95"/>
              <p:cNvSpPr/>
              <p:nvPr/>
            </p:nvSpPr>
            <p:spPr bwMode="auto">
              <a:xfrm>
                <a:off x="4300538" y="1431925"/>
                <a:ext cx="41275" cy="42863"/>
              </a:xfrm>
              <a:custGeom>
                <a:avLst/>
                <a:gdLst>
                  <a:gd name="T0" fmla="*/ 15 w 15"/>
                  <a:gd name="T1" fmla="*/ 0 h 16"/>
                  <a:gd name="T2" fmla="*/ 4 w 15"/>
                  <a:gd name="T3" fmla="*/ 16 h 16"/>
                  <a:gd name="T4" fmla="*/ 15 w 15"/>
                  <a:gd name="T5" fmla="*/ 0 h 16"/>
                </a:gdLst>
                <a:ahLst/>
                <a:cxnLst>
                  <a:cxn ang="0">
                    <a:pos x="T0" y="T1"/>
                  </a:cxn>
                  <a:cxn ang="0">
                    <a:pos x="T2" y="T3"/>
                  </a:cxn>
                  <a:cxn ang="0">
                    <a:pos x="T4" y="T5"/>
                  </a:cxn>
                </a:cxnLst>
                <a:rect l="0" t="0" r="r" b="b"/>
                <a:pathLst>
                  <a:path w="15" h="16">
                    <a:moveTo>
                      <a:pt x="15" y="0"/>
                    </a:moveTo>
                    <a:cubicBezTo>
                      <a:pt x="15" y="7"/>
                      <a:pt x="11" y="14"/>
                      <a:pt x="4" y="16"/>
                    </a:cubicBezTo>
                    <a:cubicBezTo>
                      <a:pt x="0" y="11"/>
                      <a:pt x="6" y="1"/>
                      <a:pt x="1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96"/>
              <p:cNvSpPr/>
              <p:nvPr/>
            </p:nvSpPr>
            <p:spPr bwMode="auto">
              <a:xfrm>
                <a:off x="4305301" y="3175"/>
                <a:ext cx="30163" cy="42863"/>
              </a:xfrm>
              <a:custGeom>
                <a:avLst/>
                <a:gdLst>
                  <a:gd name="T0" fmla="*/ 11 w 11"/>
                  <a:gd name="T1" fmla="*/ 2 h 16"/>
                  <a:gd name="T2" fmla="*/ 6 w 11"/>
                  <a:gd name="T3" fmla="*/ 13 h 16"/>
                  <a:gd name="T4" fmla="*/ 2 w 11"/>
                  <a:gd name="T5" fmla="*/ 16 h 16"/>
                  <a:gd name="T6" fmla="*/ 1 w 11"/>
                  <a:gd name="T7" fmla="*/ 11 h 16"/>
                  <a:gd name="T8" fmla="*/ 8 w 11"/>
                  <a:gd name="T9" fmla="*/ 0 h 16"/>
                  <a:gd name="T10" fmla="*/ 11 w 11"/>
                  <a:gd name="T11" fmla="*/ 2 h 16"/>
                </a:gdLst>
                <a:ahLst/>
                <a:cxnLst>
                  <a:cxn ang="0">
                    <a:pos x="T0" y="T1"/>
                  </a:cxn>
                  <a:cxn ang="0">
                    <a:pos x="T2" y="T3"/>
                  </a:cxn>
                  <a:cxn ang="0">
                    <a:pos x="T4" y="T5"/>
                  </a:cxn>
                  <a:cxn ang="0">
                    <a:pos x="T6" y="T7"/>
                  </a:cxn>
                  <a:cxn ang="0">
                    <a:pos x="T8" y="T9"/>
                  </a:cxn>
                  <a:cxn ang="0">
                    <a:pos x="T10" y="T11"/>
                  </a:cxn>
                </a:cxnLst>
                <a:rect l="0" t="0" r="r" b="b"/>
                <a:pathLst>
                  <a:path w="11" h="16">
                    <a:moveTo>
                      <a:pt x="11" y="2"/>
                    </a:moveTo>
                    <a:cubicBezTo>
                      <a:pt x="9" y="6"/>
                      <a:pt x="8" y="10"/>
                      <a:pt x="6" y="13"/>
                    </a:cubicBezTo>
                    <a:cubicBezTo>
                      <a:pt x="5" y="15"/>
                      <a:pt x="3" y="15"/>
                      <a:pt x="2" y="16"/>
                    </a:cubicBezTo>
                    <a:cubicBezTo>
                      <a:pt x="1" y="14"/>
                      <a:pt x="0" y="12"/>
                      <a:pt x="1" y="11"/>
                    </a:cubicBezTo>
                    <a:cubicBezTo>
                      <a:pt x="3" y="7"/>
                      <a:pt x="5" y="4"/>
                      <a:pt x="8" y="0"/>
                    </a:cubicBezTo>
                    <a:cubicBezTo>
                      <a:pt x="9" y="1"/>
                      <a:pt x="10" y="2"/>
                      <a:pt x="11"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97"/>
              <p:cNvSpPr/>
              <p:nvPr/>
            </p:nvSpPr>
            <p:spPr bwMode="auto">
              <a:xfrm>
                <a:off x="4303713" y="1393825"/>
                <a:ext cx="26988" cy="39688"/>
              </a:xfrm>
              <a:custGeom>
                <a:avLst/>
                <a:gdLst>
                  <a:gd name="T0" fmla="*/ 10 w 10"/>
                  <a:gd name="T1" fmla="*/ 2 h 15"/>
                  <a:gd name="T2" fmla="*/ 5 w 10"/>
                  <a:gd name="T3" fmla="*/ 14 h 15"/>
                  <a:gd name="T4" fmla="*/ 2 w 10"/>
                  <a:gd name="T5" fmla="*/ 15 h 15"/>
                  <a:gd name="T6" fmla="*/ 0 w 10"/>
                  <a:gd name="T7" fmla="*/ 12 h 15"/>
                  <a:gd name="T8" fmla="*/ 7 w 10"/>
                  <a:gd name="T9" fmla="*/ 0 h 15"/>
                  <a:gd name="T10" fmla="*/ 10 w 10"/>
                  <a:gd name="T11" fmla="*/ 2 h 15"/>
                </a:gdLst>
                <a:ahLst/>
                <a:cxnLst>
                  <a:cxn ang="0">
                    <a:pos x="T0" y="T1"/>
                  </a:cxn>
                  <a:cxn ang="0">
                    <a:pos x="T2" y="T3"/>
                  </a:cxn>
                  <a:cxn ang="0">
                    <a:pos x="T4" y="T5"/>
                  </a:cxn>
                  <a:cxn ang="0">
                    <a:pos x="T6" y="T7"/>
                  </a:cxn>
                  <a:cxn ang="0">
                    <a:pos x="T8" y="T9"/>
                  </a:cxn>
                  <a:cxn ang="0">
                    <a:pos x="T10" y="T11"/>
                  </a:cxn>
                </a:cxnLst>
                <a:rect l="0" t="0" r="r" b="b"/>
                <a:pathLst>
                  <a:path w="10" h="15">
                    <a:moveTo>
                      <a:pt x="10" y="2"/>
                    </a:moveTo>
                    <a:cubicBezTo>
                      <a:pt x="8" y="6"/>
                      <a:pt x="7" y="10"/>
                      <a:pt x="5" y="14"/>
                    </a:cubicBezTo>
                    <a:cubicBezTo>
                      <a:pt x="4" y="14"/>
                      <a:pt x="2" y="15"/>
                      <a:pt x="2" y="15"/>
                    </a:cubicBezTo>
                    <a:cubicBezTo>
                      <a:pt x="1" y="14"/>
                      <a:pt x="0" y="12"/>
                      <a:pt x="0" y="12"/>
                    </a:cubicBezTo>
                    <a:cubicBezTo>
                      <a:pt x="2" y="8"/>
                      <a:pt x="4" y="4"/>
                      <a:pt x="7" y="0"/>
                    </a:cubicBezTo>
                    <a:cubicBezTo>
                      <a:pt x="8" y="1"/>
                      <a:pt x="9" y="1"/>
                      <a:pt x="10"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98"/>
              <p:cNvSpPr/>
              <p:nvPr/>
            </p:nvSpPr>
            <p:spPr bwMode="auto">
              <a:xfrm>
                <a:off x="4300538" y="631825"/>
                <a:ext cx="19050" cy="33338"/>
              </a:xfrm>
              <a:custGeom>
                <a:avLst/>
                <a:gdLst>
                  <a:gd name="T0" fmla="*/ 7 w 7"/>
                  <a:gd name="T1" fmla="*/ 2 h 12"/>
                  <a:gd name="T2" fmla="*/ 3 w 7"/>
                  <a:gd name="T3" fmla="*/ 12 h 12"/>
                  <a:gd name="T4" fmla="*/ 0 w 7"/>
                  <a:gd name="T5" fmla="*/ 10 h 12"/>
                  <a:gd name="T6" fmla="*/ 5 w 7"/>
                  <a:gd name="T7" fmla="*/ 0 h 12"/>
                  <a:gd name="T8" fmla="*/ 7 w 7"/>
                  <a:gd name="T9" fmla="*/ 2 h 12"/>
                </a:gdLst>
                <a:ahLst/>
                <a:cxnLst>
                  <a:cxn ang="0">
                    <a:pos x="T0" y="T1"/>
                  </a:cxn>
                  <a:cxn ang="0">
                    <a:pos x="T2" y="T3"/>
                  </a:cxn>
                  <a:cxn ang="0">
                    <a:pos x="T4" y="T5"/>
                  </a:cxn>
                  <a:cxn ang="0">
                    <a:pos x="T6" y="T7"/>
                  </a:cxn>
                  <a:cxn ang="0">
                    <a:pos x="T8" y="T9"/>
                  </a:cxn>
                </a:cxnLst>
                <a:rect l="0" t="0" r="r" b="b"/>
                <a:pathLst>
                  <a:path w="7" h="12">
                    <a:moveTo>
                      <a:pt x="7" y="2"/>
                    </a:moveTo>
                    <a:cubicBezTo>
                      <a:pt x="6" y="5"/>
                      <a:pt x="4" y="8"/>
                      <a:pt x="3" y="12"/>
                    </a:cubicBezTo>
                    <a:cubicBezTo>
                      <a:pt x="2" y="11"/>
                      <a:pt x="0" y="10"/>
                      <a:pt x="0" y="10"/>
                    </a:cubicBezTo>
                    <a:cubicBezTo>
                      <a:pt x="2" y="7"/>
                      <a:pt x="3" y="3"/>
                      <a:pt x="5" y="0"/>
                    </a:cubicBezTo>
                    <a:cubicBezTo>
                      <a:pt x="6" y="1"/>
                      <a:pt x="7" y="1"/>
                      <a:pt x="7"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07"/>
              <p:cNvSpPr/>
              <p:nvPr/>
            </p:nvSpPr>
            <p:spPr bwMode="auto">
              <a:xfrm>
                <a:off x="4875213" y="3832225"/>
                <a:ext cx="246063" cy="514350"/>
              </a:xfrm>
              <a:custGeom>
                <a:avLst/>
                <a:gdLst>
                  <a:gd name="T0" fmla="*/ 50 w 91"/>
                  <a:gd name="T1" fmla="*/ 28 h 190"/>
                  <a:gd name="T2" fmla="*/ 48 w 91"/>
                  <a:gd name="T3" fmla="*/ 25 h 190"/>
                  <a:gd name="T4" fmla="*/ 15 w 91"/>
                  <a:gd name="T5" fmla="*/ 10 h 190"/>
                  <a:gd name="T6" fmla="*/ 7 w 91"/>
                  <a:gd name="T7" fmla="*/ 31 h 190"/>
                  <a:gd name="T8" fmla="*/ 21 w 91"/>
                  <a:gd name="T9" fmla="*/ 54 h 190"/>
                  <a:gd name="T10" fmla="*/ 41 w 91"/>
                  <a:gd name="T11" fmla="*/ 108 h 190"/>
                  <a:gd name="T12" fmla="*/ 39 w 91"/>
                  <a:gd name="T13" fmla="*/ 152 h 190"/>
                  <a:gd name="T14" fmla="*/ 39 w 91"/>
                  <a:gd name="T15" fmla="*/ 165 h 190"/>
                  <a:gd name="T16" fmla="*/ 57 w 91"/>
                  <a:gd name="T17" fmla="*/ 174 h 190"/>
                  <a:gd name="T18" fmla="*/ 79 w 91"/>
                  <a:gd name="T19" fmla="*/ 141 h 190"/>
                  <a:gd name="T20" fmla="*/ 73 w 91"/>
                  <a:gd name="T21" fmla="*/ 71 h 190"/>
                  <a:gd name="T22" fmla="*/ 62 w 91"/>
                  <a:gd name="T23" fmla="*/ 32 h 190"/>
                  <a:gd name="T24" fmla="*/ 61 w 91"/>
                  <a:gd name="T25" fmla="*/ 26 h 190"/>
                  <a:gd name="T26" fmla="*/ 64 w 91"/>
                  <a:gd name="T27" fmla="*/ 26 h 190"/>
                  <a:gd name="T28" fmla="*/ 70 w 91"/>
                  <a:gd name="T29" fmla="*/ 38 h 190"/>
                  <a:gd name="T30" fmla="*/ 87 w 91"/>
                  <a:gd name="T31" fmla="*/ 107 h 190"/>
                  <a:gd name="T32" fmla="*/ 77 w 91"/>
                  <a:gd name="T33" fmla="*/ 164 h 190"/>
                  <a:gd name="T34" fmla="*/ 61 w 91"/>
                  <a:gd name="T35" fmla="*/ 180 h 190"/>
                  <a:gd name="T36" fmla="*/ 29 w 91"/>
                  <a:gd name="T37" fmla="*/ 162 h 190"/>
                  <a:gd name="T38" fmla="*/ 31 w 91"/>
                  <a:gd name="T39" fmla="*/ 128 h 190"/>
                  <a:gd name="T40" fmla="*/ 26 w 91"/>
                  <a:gd name="T41" fmla="*/ 81 h 190"/>
                  <a:gd name="T42" fmla="*/ 12 w 91"/>
                  <a:gd name="T43" fmla="*/ 55 h 190"/>
                  <a:gd name="T44" fmla="*/ 0 w 91"/>
                  <a:gd name="T45" fmla="*/ 23 h 190"/>
                  <a:gd name="T46" fmla="*/ 8 w 91"/>
                  <a:gd name="T47" fmla="*/ 8 h 190"/>
                  <a:gd name="T48" fmla="*/ 46 w 91"/>
                  <a:gd name="T49" fmla="*/ 12 h 190"/>
                  <a:gd name="T50" fmla="*/ 50 w 91"/>
                  <a:gd name="T51" fmla="*/ 2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1" h="190">
                    <a:moveTo>
                      <a:pt x="50" y="28"/>
                    </a:moveTo>
                    <a:cubicBezTo>
                      <a:pt x="49" y="27"/>
                      <a:pt x="49" y="26"/>
                      <a:pt x="48" y="25"/>
                    </a:cubicBezTo>
                    <a:cubicBezTo>
                      <a:pt x="43" y="11"/>
                      <a:pt x="29" y="5"/>
                      <a:pt x="15" y="10"/>
                    </a:cubicBezTo>
                    <a:cubicBezTo>
                      <a:pt x="7" y="14"/>
                      <a:pt x="3" y="21"/>
                      <a:pt x="7" y="31"/>
                    </a:cubicBezTo>
                    <a:cubicBezTo>
                      <a:pt x="11" y="40"/>
                      <a:pt x="15" y="48"/>
                      <a:pt x="21" y="54"/>
                    </a:cubicBezTo>
                    <a:cubicBezTo>
                      <a:pt x="35" y="70"/>
                      <a:pt x="40" y="89"/>
                      <a:pt x="41" y="108"/>
                    </a:cubicBezTo>
                    <a:cubicBezTo>
                      <a:pt x="41" y="123"/>
                      <a:pt x="40" y="137"/>
                      <a:pt x="39" y="152"/>
                    </a:cubicBezTo>
                    <a:cubicBezTo>
                      <a:pt x="39" y="156"/>
                      <a:pt x="39" y="161"/>
                      <a:pt x="39" y="165"/>
                    </a:cubicBezTo>
                    <a:cubicBezTo>
                      <a:pt x="41" y="174"/>
                      <a:pt x="48" y="179"/>
                      <a:pt x="57" y="174"/>
                    </a:cubicBezTo>
                    <a:cubicBezTo>
                      <a:pt x="70" y="167"/>
                      <a:pt x="76" y="155"/>
                      <a:pt x="79" y="141"/>
                    </a:cubicBezTo>
                    <a:cubicBezTo>
                      <a:pt x="85" y="117"/>
                      <a:pt x="79" y="94"/>
                      <a:pt x="73" y="71"/>
                    </a:cubicBezTo>
                    <a:cubicBezTo>
                      <a:pt x="69" y="58"/>
                      <a:pt x="66" y="45"/>
                      <a:pt x="62" y="32"/>
                    </a:cubicBezTo>
                    <a:cubicBezTo>
                      <a:pt x="61" y="30"/>
                      <a:pt x="62" y="28"/>
                      <a:pt x="61" y="26"/>
                    </a:cubicBezTo>
                    <a:cubicBezTo>
                      <a:pt x="62" y="26"/>
                      <a:pt x="63" y="26"/>
                      <a:pt x="64" y="26"/>
                    </a:cubicBezTo>
                    <a:cubicBezTo>
                      <a:pt x="66" y="30"/>
                      <a:pt x="69" y="34"/>
                      <a:pt x="70" y="38"/>
                    </a:cubicBezTo>
                    <a:cubicBezTo>
                      <a:pt x="76" y="61"/>
                      <a:pt x="83" y="84"/>
                      <a:pt x="87" y="107"/>
                    </a:cubicBezTo>
                    <a:cubicBezTo>
                      <a:pt x="91" y="127"/>
                      <a:pt x="89" y="147"/>
                      <a:pt x="77" y="164"/>
                    </a:cubicBezTo>
                    <a:cubicBezTo>
                      <a:pt x="73" y="170"/>
                      <a:pt x="67" y="176"/>
                      <a:pt x="61" y="180"/>
                    </a:cubicBezTo>
                    <a:cubicBezTo>
                      <a:pt x="45" y="190"/>
                      <a:pt x="30" y="179"/>
                      <a:pt x="29" y="162"/>
                    </a:cubicBezTo>
                    <a:cubicBezTo>
                      <a:pt x="29" y="151"/>
                      <a:pt x="30" y="139"/>
                      <a:pt x="31" y="128"/>
                    </a:cubicBezTo>
                    <a:cubicBezTo>
                      <a:pt x="32" y="112"/>
                      <a:pt x="31" y="96"/>
                      <a:pt x="26" y="81"/>
                    </a:cubicBezTo>
                    <a:cubicBezTo>
                      <a:pt x="23" y="72"/>
                      <a:pt x="17" y="63"/>
                      <a:pt x="12" y="55"/>
                    </a:cubicBezTo>
                    <a:cubicBezTo>
                      <a:pt x="6" y="45"/>
                      <a:pt x="0" y="35"/>
                      <a:pt x="0" y="23"/>
                    </a:cubicBezTo>
                    <a:cubicBezTo>
                      <a:pt x="0" y="16"/>
                      <a:pt x="2" y="11"/>
                      <a:pt x="8" y="8"/>
                    </a:cubicBezTo>
                    <a:cubicBezTo>
                      <a:pt x="17" y="2"/>
                      <a:pt x="36" y="0"/>
                      <a:pt x="46" y="12"/>
                    </a:cubicBezTo>
                    <a:cubicBezTo>
                      <a:pt x="50" y="16"/>
                      <a:pt x="51" y="21"/>
                      <a:pt x="50" y="28"/>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08"/>
              <p:cNvSpPr>
                <a:spLocks noEditPoints="1"/>
              </p:cNvSpPr>
              <p:nvPr/>
            </p:nvSpPr>
            <p:spPr bwMode="auto">
              <a:xfrm>
                <a:off x="4791076" y="4602163"/>
                <a:ext cx="249238" cy="314325"/>
              </a:xfrm>
              <a:custGeom>
                <a:avLst/>
                <a:gdLst>
                  <a:gd name="T0" fmla="*/ 61 w 92"/>
                  <a:gd name="T1" fmla="*/ 0 h 116"/>
                  <a:gd name="T2" fmla="*/ 71 w 92"/>
                  <a:gd name="T3" fmla="*/ 5 h 116"/>
                  <a:gd name="T4" fmla="*/ 78 w 92"/>
                  <a:gd name="T5" fmla="*/ 80 h 116"/>
                  <a:gd name="T6" fmla="*/ 55 w 92"/>
                  <a:gd name="T7" fmla="*/ 107 h 116"/>
                  <a:gd name="T8" fmla="*/ 18 w 92"/>
                  <a:gd name="T9" fmla="*/ 114 h 116"/>
                  <a:gd name="T10" fmla="*/ 6 w 92"/>
                  <a:gd name="T11" fmla="*/ 88 h 116"/>
                  <a:gd name="T12" fmla="*/ 19 w 92"/>
                  <a:gd name="T13" fmla="*/ 68 h 116"/>
                  <a:gd name="T14" fmla="*/ 43 w 92"/>
                  <a:gd name="T15" fmla="*/ 18 h 116"/>
                  <a:gd name="T16" fmla="*/ 61 w 92"/>
                  <a:gd name="T17" fmla="*/ 0 h 116"/>
                  <a:gd name="T18" fmla="*/ 81 w 92"/>
                  <a:gd name="T19" fmla="*/ 47 h 116"/>
                  <a:gd name="T20" fmla="*/ 74 w 92"/>
                  <a:gd name="T21" fmla="*/ 18 h 116"/>
                  <a:gd name="T22" fmla="*/ 62 w 92"/>
                  <a:gd name="T23" fmla="*/ 3 h 116"/>
                  <a:gd name="T24" fmla="*/ 49 w 92"/>
                  <a:gd name="T25" fmla="*/ 17 h 116"/>
                  <a:gd name="T26" fmla="*/ 48 w 92"/>
                  <a:gd name="T27" fmla="*/ 19 h 116"/>
                  <a:gd name="T28" fmla="*/ 21 w 92"/>
                  <a:gd name="T29" fmla="*/ 74 h 116"/>
                  <a:gd name="T30" fmla="*/ 11 w 92"/>
                  <a:gd name="T31" fmla="*/ 89 h 116"/>
                  <a:gd name="T32" fmla="*/ 21 w 92"/>
                  <a:gd name="T33" fmla="*/ 110 h 116"/>
                  <a:gd name="T34" fmla="*/ 59 w 92"/>
                  <a:gd name="T35" fmla="*/ 97 h 116"/>
                  <a:gd name="T36" fmla="*/ 81 w 92"/>
                  <a:gd name="T37" fmla="*/ 4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16">
                    <a:moveTo>
                      <a:pt x="61" y="0"/>
                    </a:moveTo>
                    <a:cubicBezTo>
                      <a:pt x="64" y="2"/>
                      <a:pt x="68" y="3"/>
                      <a:pt x="71" y="5"/>
                    </a:cubicBezTo>
                    <a:cubicBezTo>
                      <a:pt x="89" y="28"/>
                      <a:pt x="92" y="54"/>
                      <a:pt x="78" y="80"/>
                    </a:cubicBezTo>
                    <a:cubicBezTo>
                      <a:pt x="72" y="91"/>
                      <a:pt x="66" y="101"/>
                      <a:pt x="55" y="107"/>
                    </a:cubicBezTo>
                    <a:cubicBezTo>
                      <a:pt x="44" y="114"/>
                      <a:pt x="31" y="116"/>
                      <a:pt x="18" y="114"/>
                    </a:cubicBezTo>
                    <a:cubicBezTo>
                      <a:pt x="5" y="111"/>
                      <a:pt x="0" y="100"/>
                      <a:pt x="6" y="88"/>
                    </a:cubicBezTo>
                    <a:cubicBezTo>
                      <a:pt x="9" y="81"/>
                      <a:pt x="15" y="75"/>
                      <a:pt x="19" y="68"/>
                    </a:cubicBezTo>
                    <a:cubicBezTo>
                      <a:pt x="31" y="54"/>
                      <a:pt x="38" y="37"/>
                      <a:pt x="43" y="18"/>
                    </a:cubicBezTo>
                    <a:cubicBezTo>
                      <a:pt x="45" y="6"/>
                      <a:pt x="51" y="1"/>
                      <a:pt x="61" y="0"/>
                    </a:cubicBezTo>
                    <a:moveTo>
                      <a:pt x="81" y="47"/>
                    </a:moveTo>
                    <a:cubicBezTo>
                      <a:pt x="79" y="38"/>
                      <a:pt x="76" y="28"/>
                      <a:pt x="74" y="18"/>
                    </a:cubicBezTo>
                    <a:cubicBezTo>
                      <a:pt x="73" y="10"/>
                      <a:pt x="67" y="4"/>
                      <a:pt x="62" y="3"/>
                    </a:cubicBezTo>
                    <a:cubicBezTo>
                      <a:pt x="56" y="3"/>
                      <a:pt x="51" y="8"/>
                      <a:pt x="49" y="17"/>
                    </a:cubicBezTo>
                    <a:cubicBezTo>
                      <a:pt x="48" y="18"/>
                      <a:pt x="48" y="19"/>
                      <a:pt x="48" y="19"/>
                    </a:cubicBezTo>
                    <a:cubicBezTo>
                      <a:pt x="44" y="40"/>
                      <a:pt x="35" y="58"/>
                      <a:pt x="21" y="74"/>
                    </a:cubicBezTo>
                    <a:cubicBezTo>
                      <a:pt x="18" y="79"/>
                      <a:pt x="14" y="83"/>
                      <a:pt x="11" y="89"/>
                    </a:cubicBezTo>
                    <a:cubicBezTo>
                      <a:pt x="5" y="99"/>
                      <a:pt x="9" y="108"/>
                      <a:pt x="21" y="110"/>
                    </a:cubicBezTo>
                    <a:cubicBezTo>
                      <a:pt x="35" y="111"/>
                      <a:pt x="49" y="108"/>
                      <a:pt x="59" y="97"/>
                    </a:cubicBezTo>
                    <a:cubicBezTo>
                      <a:pt x="72" y="84"/>
                      <a:pt x="80" y="67"/>
                      <a:pt x="81" y="47"/>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09"/>
              <p:cNvSpPr/>
              <p:nvPr/>
            </p:nvSpPr>
            <p:spPr bwMode="auto">
              <a:xfrm>
                <a:off x="4641851" y="3517900"/>
                <a:ext cx="195263" cy="230188"/>
              </a:xfrm>
              <a:custGeom>
                <a:avLst/>
                <a:gdLst>
                  <a:gd name="T0" fmla="*/ 58 w 72"/>
                  <a:gd name="T1" fmla="*/ 39 h 85"/>
                  <a:gd name="T2" fmla="*/ 46 w 72"/>
                  <a:gd name="T3" fmla="*/ 24 h 85"/>
                  <a:gd name="T4" fmla="*/ 15 w 72"/>
                  <a:gd name="T5" fmla="*/ 8 h 85"/>
                  <a:gd name="T6" fmla="*/ 8 w 72"/>
                  <a:gd name="T7" fmla="*/ 16 h 85"/>
                  <a:gd name="T8" fmla="*/ 43 w 72"/>
                  <a:gd name="T9" fmla="*/ 72 h 85"/>
                  <a:gd name="T10" fmla="*/ 52 w 72"/>
                  <a:gd name="T11" fmla="*/ 76 h 85"/>
                  <a:gd name="T12" fmla="*/ 66 w 72"/>
                  <a:gd name="T13" fmla="*/ 65 h 85"/>
                  <a:gd name="T14" fmla="*/ 65 w 72"/>
                  <a:gd name="T15" fmla="*/ 56 h 85"/>
                  <a:gd name="T16" fmla="*/ 67 w 72"/>
                  <a:gd name="T17" fmla="*/ 47 h 85"/>
                  <a:gd name="T18" fmla="*/ 70 w 72"/>
                  <a:gd name="T19" fmla="*/ 53 h 85"/>
                  <a:gd name="T20" fmla="*/ 71 w 72"/>
                  <a:gd name="T21" fmla="*/ 71 h 85"/>
                  <a:gd name="T22" fmla="*/ 51 w 72"/>
                  <a:gd name="T23" fmla="*/ 81 h 85"/>
                  <a:gd name="T24" fmla="*/ 5 w 72"/>
                  <a:gd name="T25" fmla="*/ 31 h 85"/>
                  <a:gd name="T26" fmla="*/ 2 w 72"/>
                  <a:gd name="T27" fmla="*/ 16 h 85"/>
                  <a:gd name="T28" fmla="*/ 10 w 72"/>
                  <a:gd name="T29" fmla="*/ 3 h 85"/>
                  <a:gd name="T30" fmla="*/ 58 w 72"/>
                  <a:gd name="T31"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85">
                    <a:moveTo>
                      <a:pt x="58" y="39"/>
                    </a:moveTo>
                    <a:cubicBezTo>
                      <a:pt x="54" y="34"/>
                      <a:pt x="50" y="29"/>
                      <a:pt x="46" y="24"/>
                    </a:cubicBezTo>
                    <a:cubicBezTo>
                      <a:pt x="38" y="15"/>
                      <a:pt x="29" y="8"/>
                      <a:pt x="15" y="8"/>
                    </a:cubicBezTo>
                    <a:cubicBezTo>
                      <a:pt x="9" y="8"/>
                      <a:pt x="7" y="10"/>
                      <a:pt x="8" y="16"/>
                    </a:cubicBezTo>
                    <a:cubicBezTo>
                      <a:pt x="12" y="40"/>
                      <a:pt x="21" y="60"/>
                      <a:pt x="43" y="72"/>
                    </a:cubicBezTo>
                    <a:cubicBezTo>
                      <a:pt x="46" y="73"/>
                      <a:pt x="49" y="75"/>
                      <a:pt x="52" y="76"/>
                    </a:cubicBezTo>
                    <a:cubicBezTo>
                      <a:pt x="62" y="78"/>
                      <a:pt x="66" y="75"/>
                      <a:pt x="66" y="65"/>
                    </a:cubicBezTo>
                    <a:cubicBezTo>
                      <a:pt x="67" y="62"/>
                      <a:pt x="66" y="59"/>
                      <a:pt x="65" y="56"/>
                    </a:cubicBezTo>
                    <a:cubicBezTo>
                      <a:pt x="65" y="53"/>
                      <a:pt x="65" y="50"/>
                      <a:pt x="67" y="47"/>
                    </a:cubicBezTo>
                    <a:cubicBezTo>
                      <a:pt x="68" y="49"/>
                      <a:pt x="70" y="51"/>
                      <a:pt x="70" y="53"/>
                    </a:cubicBezTo>
                    <a:cubicBezTo>
                      <a:pt x="71" y="59"/>
                      <a:pt x="72" y="66"/>
                      <a:pt x="71" y="71"/>
                    </a:cubicBezTo>
                    <a:cubicBezTo>
                      <a:pt x="70" y="81"/>
                      <a:pt x="62" y="85"/>
                      <a:pt x="51" y="81"/>
                    </a:cubicBezTo>
                    <a:cubicBezTo>
                      <a:pt x="26" y="73"/>
                      <a:pt x="12" y="56"/>
                      <a:pt x="5" y="31"/>
                    </a:cubicBezTo>
                    <a:cubicBezTo>
                      <a:pt x="4" y="26"/>
                      <a:pt x="3" y="21"/>
                      <a:pt x="2" y="16"/>
                    </a:cubicBezTo>
                    <a:cubicBezTo>
                      <a:pt x="0" y="10"/>
                      <a:pt x="4" y="4"/>
                      <a:pt x="10" y="3"/>
                    </a:cubicBezTo>
                    <a:cubicBezTo>
                      <a:pt x="31" y="0"/>
                      <a:pt x="57" y="20"/>
                      <a:pt x="58" y="39"/>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10"/>
              <p:cNvSpPr/>
              <p:nvPr/>
            </p:nvSpPr>
            <p:spPr bwMode="auto">
              <a:xfrm>
                <a:off x="4603751" y="4962525"/>
                <a:ext cx="125413" cy="115888"/>
              </a:xfrm>
              <a:custGeom>
                <a:avLst/>
                <a:gdLst>
                  <a:gd name="T0" fmla="*/ 5 w 46"/>
                  <a:gd name="T1" fmla="*/ 14 h 43"/>
                  <a:gd name="T2" fmla="*/ 22 w 46"/>
                  <a:gd name="T3" fmla="*/ 36 h 43"/>
                  <a:gd name="T4" fmla="*/ 37 w 46"/>
                  <a:gd name="T5" fmla="*/ 17 h 43"/>
                  <a:gd name="T6" fmla="*/ 14 w 46"/>
                  <a:gd name="T7" fmla="*/ 6 h 43"/>
                  <a:gd name="T8" fmla="*/ 36 w 46"/>
                  <a:gd name="T9" fmla="*/ 4 h 43"/>
                  <a:gd name="T10" fmla="*/ 39 w 46"/>
                  <a:gd name="T11" fmla="*/ 31 h 43"/>
                  <a:gd name="T12" fmla="*/ 13 w 46"/>
                  <a:gd name="T13" fmla="*/ 38 h 43"/>
                  <a:gd name="T14" fmla="*/ 5 w 46"/>
                  <a:gd name="T15" fmla="*/ 14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3">
                    <a:moveTo>
                      <a:pt x="5" y="14"/>
                    </a:moveTo>
                    <a:cubicBezTo>
                      <a:pt x="5" y="27"/>
                      <a:pt x="13" y="36"/>
                      <a:pt x="22" y="36"/>
                    </a:cubicBezTo>
                    <a:cubicBezTo>
                      <a:pt x="29" y="36"/>
                      <a:pt x="37" y="26"/>
                      <a:pt x="37" y="17"/>
                    </a:cubicBezTo>
                    <a:cubicBezTo>
                      <a:pt x="37" y="9"/>
                      <a:pt x="32" y="7"/>
                      <a:pt x="14" y="6"/>
                    </a:cubicBezTo>
                    <a:cubicBezTo>
                      <a:pt x="18" y="0"/>
                      <a:pt x="29" y="0"/>
                      <a:pt x="36" y="4"/>
                    </a:cubicBezTo>
                    <a:cubicBezTo>
                      <a:pt x="44" y="9"/>
                      <a:pt x="46" y="20"/>
                      <a:pt x="39" y="31"/>
                    </a:cubicBezTo>
                    <a:cubicBezTo>
                      <a:pt x="34" y="41"/>
                      <a:pt x="24" y="43"/>
                      <a:pt x="13" y="38"/>
                    </a:cubicBezTo>
                    <a:cubicBezTo>
                      <a:pt x="3" y="33"/>
                      <a:pt x="0" y="25"/>
                      <a:pt x="5" y="14"/>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11"/>
              <p:cNvSpPr/>
              <p:nvPr/>
            </p:nvSpPr>
            <p:spPr bwMode="auto">
              <a:xfrm>
                <a:off x="3560763" y="4430713"/>
                <a:ext cx="53975" cy="106363"/>
              </a:xfrm>
              <a:custGeom>
                <a:avLst/>
                <a:gdLst>
                  <a:gd name="T0" fmla="*/ 0 w 20"/>
                  <a:gd name="T1" fmla="*/ 30 h 39"/>
                  <a:gd name="T2" fmla="*/ 12 w 20"/>
                  <a:gd name="T3" fmla="*/ 3 h 39"/>
                  <a:gd name="T4" fmla="*/ 17 w 20"/>
                  <a:gd name="T5" fmla="*/ 0 h 39"/>
                  <a:gd name="T6" fmla="*/ 20 w 20"/>
                  <a:gd name="T7" fmla="*/ 6 h 39"/>
                  <a:gd name="T8" fmla="*/ 10 w 20"/>
                  <a:gd name="T9" fmla="*/ 34 h 39"/>
                  <a:gd name="T10" fmla="*/ 4 w 20"/>
                  <a:gd name="T11" fmla="*/ 39 h 39"/>
                  <a:gd name="T12" fmla="*/ 0 w 20"/>
                  <a:gd name="T13" fmla="*/ 3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0" y="30"/>
                    </a:moveTo>
                    <a:cubicBezTo>
                      <a:pt x="4" y="21"/>
                      <a:pt x="7" y="12"/>
                      <a:pt x="12" y="3"/>
                    </a:cubicBezTo>
                    <a:cubicBezTo>
                      <a:pt x="12" y="2"/>
                      <a:pt x="15" y="1"/>
                      <a:pt x="17" y="0"/>
                    </a:cubicBezTo>
                    <a:cubicBezTo>
                      <a:pt x="18" y="2"/>
                      <a:pt x="20" y="5"/>
                      <a:pt x="20" y="6"/>
                    </a:cubicBezTo>
                    <a:cubicBezTo>
                      <a:pt x="17" y="16"/>
                      <a:pt x="14" y="25"/>
                      <a:pt x="10" y="34"/>
                    </a:cubicBezTo>
                    <a:cubicBezTo>
                      <a:pt x="9" y="36"/>
                      <a:pt x="6" y="37"/>
                      <a:pt x="4" y="39"/>
                    </a:cubicBezTo>
                    <a:cubicBezTo>
                      <a:pt x="3" y="36"/>
                      <a:pt x="2" y="34"/>
                      <a:pt x="0" y="3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112"/>
              <p:cNvSpPr/>
              <p:nvPr/>
            </p:nvSpPr>
            <p:spPr bwMode="auto">
              <a:xfrm>
                <a:off x="3576638" y="4502150"/>
                <a:ext cx="60325" cy="93663"/>
              </a:xfrm>
              <a:custGeom>
                <a:avLst/>
                <a:gdLst>
                  <a:gd name="T0" fmla="*/ 22 w 22"/>
                  <a:gd name="T1" fmla="*/ 0 h 35"/>
                  <a:gd name="T2" fmla="*/ 19 w 22"/>
                  <a:gd name="T3" fmla="*/ 16 h 35"/>
                  <a:gd name="T4" fmla="*/ 12 w 22"/>
                  <a:gd name="T5" fmla="*/ 32 h 35"/>
                  <a:gd name="T6" fmla="*/ 6 w 22"/>
                  <a:gd name="T7" fmla="*/ 35 h 35"/>
                  <a:gd name="T8" fmla="*/ 2 w 22"/>
                  <a:gd name="T9" fmla="*/ 31 h 35"/>
                  <a:gd name="T10" fmla="*/ 22 w 22"/>
                  <a:gd name="T11" fmla="*/ 0 h 35"/>
                </a:gdLst>
                <a:ahLst/>
                <a:cxnLst>
                  <a:cxn ang="0">
                    <a:pos x="T0" y="T1"/>
                  </a:cxn>
                  <a:cxn ang="0">
                    <a:pos x="T2" y="T3"/>
                  </a:cxn>
                  <a:cxn ang="0">
                    <a:pos x="T4" y="T5"/>
                  </a:cxn>
                  <a:cxn ang="0">
                    <a:pos x="T6" y="T7"/>
                  </a:cxn>
                  <a:cxn ang="0">
                    <a:pos x="T8" y="T9"/>
                  </a:cxn>
                  <a:cxn ang="0">
                    <a:pos x="T10" y="T11"/>
                  </a:cxn>
                </a:cxnLst>
                <a:rect l="0" t="0" r="r" b="b"/>
                <a:pathLst>
                  <a:path w="22" h="35">
                    <a:moveTo>
                      <a:pt x="22" y="0"/>
                    </a:moveTo>
                    <a:cubicBezTo>
                      <a:pt x="21" y="6"/>
                      <a:pt x="20" y="11"/>
                      <a:pt x="19" y="16"/>
                    </a:cubicBezTo>
                    <a:cubicBezTo>
                      <a:pt x="17" y="21"/>
                      <a:pt x="15" y="27"/>
                      <a:pt x="12" y="32"/>
                    </a:cubicBezTo>
                    <a:cubicBezTo>
                      <a:pt x="11" y="34"/>
                      <a:pt x="8" y="35"/>
                      <a:pt x="6" y="35"/>
                    </a:cubicBezTo>
                    <a:cubicBezTo>
                      <a:pt x="5" y="35"/>
                      <a:pt x="2" y="32"/>
                      <a:pt x="2" y="31"/>
                    </a:cubicBezTo>
                    <a:cubicBezTo>
                      <a:pt x="0" y="22"/>
                      <a:pt x="11" y="4"/>
                      <a:pt x="22"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13"/>
              <p:cNvSpPr/>
              <p:nvPr/>
            </p:nvSpPr>
            <p:spPr bwMode="auto">
              <a:xfrm>
                <a:off x="3814763" y="4886325"/>
                <a:ext cx="26988" cy="100013"/>
              </a:xfrm>
              <a:custGeom>
                <a:avLst/>
                <a:gdLst>
                  <a:gd name="T0" fmla="*/ 10 w 10"/>
                  <a:gd name="T1" fmla="*/ 10 h 37"/>
                  <a:gd name="T2" fmla="*/ 7 w 10"/>
                  <a:gd name="T3" fmla="*/ 32 h 37"/>
                  <a:gd name="T4" fmla="*/ 4 w 10"/>
                  <a:gd name="T5" fmla="*/ 37 h 37"/>
                  <a:gd name="T6" fmla="*/ 0 w 10"/>
                  <a:gd name="T7" fmla="*/ 33 h 37"/>
                  <a:gd name="T8" fmla="*/ 0 w 10"/>
                  <a:gd name="T9" fmla="*/ 20 h 37"/>
                  <a:gd name="T10" fmla="*/ 4 w 10"/>
                  <a:gd name="T11" fmla="*/ 5 h 37"/>
                  <a:gd name="T12" fmla="*/ 7 w 10"/>
                  <a:gd name="T13" fmla="*/ 0 h 37"/>
                  <a:gd name="T14" fmla="*/ 10 w 10"/>
                  <a:gd name="T15" fmla="*/ 6 h 37"/>
                  <a:gd name="T16" fmla="*/ 10 w 10"/>
                  <a:gd name="T17"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37">
                    <a:moveTo>
                      <a:pt x="10" y="10"/>
                    </a:moveTo>
                    <a:cubicBezTo>
                      <a:pt x="9" y="17"/>
                      <a:pt x="9" y="25"/>
                      <a:pt x="7" y="32"/>
                    </a:cubicBezTo>
                    <a:cubicBezTo>
                      <a:pt x="7" y="34"/>
                      <a:pt x="5" y="35"/>
                      <a:pt x="4" y="37"/>
                    </a:cubicBezTo>
                    <a:cubicBezTo>
                      <a:pt x="3" y="36"/>
                      <a:pt x="0" y="34"/>
                      <a:pt x="0" y="33"/>
                    </a:cubicBezTo>
                    <a:cubicBezTo>
                      <a:pt x="0" y="29"/>
                      <a:pt x="0" y="24"/>
                      <a:pt x="0" y="20"/>
                    </a:cubicBezTo>
                    <a:cubicBezTo>
                      <a:pt x="1" y="15"/>
                      <a:pt x="2" y="10"/>
                      <a:pt x="4" y="5"/>
                    </a:cubicBezTo>
                    <a:cubicBezTo>
                      <a:pt x="4" y="3"/>
                      <a:pt x="6" y="2"/>
                      <a:pt x="7" y="0"/>
                    </a:cubicBezTo>
                    <a:cubicBezTo>
                      <a:pt x="8" y="2"/>
                      <a:pt x="9" y="4"/>
                      <a:pt x="10" y="6"/>
                    </a:cubicBezTo>
                    <a:cubicBezTo>
                      <a:pt x="10" y="7"/>
                      <a:pt x="10" y="8"/>
                      <a:pt x="10" y="1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14"/>
              <p:cNvSpPr/>
              <p:nvPr/>
            </p:nvSpPr>
            <p:spPr bwMode="auto">
              <a:xfrm>
                <a:off x="3595688" y="4572000"/>
                <a:ext cx="57150" cy="92075"/>
              </a:xfrm>
              <a:custGeom>
                <a:avLst/>
                <a:gdLst>
                  <a:gd name="T0" fmla="*/ 6 w 21"/>
                  <a:gd name="T1" fmla="*/ 34 h 34"/>
                  <a:gd name="T2" fmla="*/ 18 w 21"/>
                  <a:gd name="T3" fmla="*/ 0 h 34"/>
                  <a:gd name="T4" fmla="*/ 6 w 21"/>
                  <a:gd name="T5" fmla="*/ 34 h 34"/>
                </a:gdLst>
                <a:ahLst/>
                <a:cxnLst>
                  <a:cxn ang="0">
                    <a:pos x="T0" y="T1"/>
                  </a:cxn>
                  <a:cxn ang="0">
                    <a:pos x="T2" y="T3"/>
                  </a:cxn>
                  <a:cxn ang="0">
                    <a:pos x="T4" y="T5"/>
                  </a:cxn>
                </a:cxnLst>
                <a:rect l="0" t="0" r="r" b="b"/>
                <a:pathLst>
                  <a:path w="21" h="34">
                    <a:moveTo>
                      <a:pt x="6" y="34"/>
                    </a:moveTo>
                    <a:cubicBezTo>
                      <a:pt x="0" y="26"/>
                      <a:pt x="7" y="7"/>
                      <a:pt x="18" y="0"/>
                    </a:cubicBezTo>
                    <a:cubicBezTo>
                      <a:pt x="21" y="7"/>
                      <a:pt x="14" y="28"/>
                      <a:pt x="6" y="34"/>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15"/>
              <p:cNvSpPr/>
              <p:nvPr/>
            </p:nvSpPr>
            <p:spPr bwMode="auto">
              <a:xfrm>
                <a:off x="3848101" y="4908550"/>
                <a:ext cx="31750" cy="96838"/>
              </a:xfrm>
              <a:custGeom>
                <a:avLst/>
                <a:gdLst>
                  <a:gd name="T0" fmla="*/ 3 w 12"/>
                  <a:gd name="T1" fmla="*/ 36 h 36"/>
                  <a:gd name="T2" fmla="*/ 0 w 12"/>
                  <a:gd name="T3" fmla="*/ 25 h 36"/>
                  <a:gd name="T4" fmla="*/ 6 w 12"/>
                  <a:gd name="T5" fmla="*/ 3 h 36"/>
                  <a:gd name="T6" fmla="*/ 10 w 12"/>
                  <a:gd name="T7" fmla="*/ 0 h 36"/>
                  <a:gd name="T8" fmla="*/ 12 w 12"/>
                  <a:gd name="T9" fmla="*/ 4 h 36"/>
                  <a:gd name="T10" fmla="*/ 6 w 12"/>
                  <a:gd name="T11" fmla="*/ 35 h 36"/>
                  <a:gd name="T12" fmla="*/ 3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3" y="36"/>
                    </a:moveTo>
                    <a:cubicBezTo>
                      <a:pt x="2" y="32"/>
                      <a:pt x="0" y="28"/>
                      <a:pt x="0" y="25"/>
                    </a:cubicBezTo>
                    <a:cubicBezTo>
                      <a:pt x="1" y="18"/>
                      <a:pt x="4" y="10"/>
                      <a:pt x="6" y="3"/>
                    </a:cubicBezTo>
                    <a:cubicBezTo>
                      <a:pt x="6" y="2"/>
                      <a:pt x="9" y="1"/>
                      <a:pt x="10" y="0"/>
                    </a:cubicBezTo>
                    <a:cubicBezTo>
                      <a:pt x="11" y="1"/>
                      <a:pt x="12" y="3"/>
                      <a:pt x="12" y="4"/>
                    </a:cubicBezTo>
                    <a:cubicBezTo>
                      <a:pt x="12" y="15"/>
                      <a:pt x="10" y="25"/>
                      <a:pt x="6" y="35"/>
                    </a:cubicBezTo>
                    <a:cubicBezTo>
                      <a:pt x="5" y="35"/>
                      <a:pt x="4" y="36"/>
                      <a:pt x="3" y="36"/>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16"/>
              <p:cNvSpPr/>
              <p:nvPr/>
            </p:nvSpPr>
            <p:spPr bwMode="auto">
              <a:xfrm>
                <a:off x="4424363" y="5065713"/>
                <a:ext cx="68263" cy="69850"/>
              </a:xfrm>
              <a:custGeom>
                <a:avLst/>
                <a:gdLst>
                  <a:gd name="T0" fmla="*/ 0 w 25"/>
                  <a:gd name="T1" fmla="*/ 19 h 26"/>
                  <a:gd name="T2" fmla="*/ 14 w 25"/>
                  <a:gd name="T3" fmla="*/ 18 h 26"/>
                  <a:gd name="T4" fmla="*/ 20 w 25"/>
                  <a:gd name="T5" fmla="*/ 13 h 26"/>
                  <a:gd name="T6" fmla="*/ 12 w 25"/>
                  <a:gd name="T7" fmla="*/ 7 h 26"/>
                  <a:gd name="T8" fmla="*/ 5 w 25"/>
                  <a:gd name="T9" fmla="*/ 7 h 26"/>
                  <a:gd name="T10" fmla="*/ 15 w 25"/>
                  <a:gd name="T11" fmla="*/ 2 h 26"/>
                  <a:gd name="T12" fmla="*/ 25 w 25"/>
                  <a:gd name="T13" fmla="*/ 16 h 26"/>
                  <a:gd name="T14" fmla="*/ 11 w 25"/>
                  <a:gd name="T15" fmla="*/ 26 h 26"/>
                  <a:gd name="T16" fmla="*/ 0 w 25"/>
                  <a:gd name="T17"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0" y="19"/>
                    </a:moveTo>
                    <a:cubicBezTo>
                      <a:pt x="5" y="19"/>
                      <a:pt x="10" y="19"/>
                      <a:pt x="14" y="18"/>
                    </a:cubicBezTo>
                    <a:cubicBezTo>
                      <a:pt x="16" y="18"/>
                      <a:pt x="18" y="15"/>
                      <a:pt x="20" y="13"/>
                    </a:cubicBezTo>
                    <a:cubicBezTo>
                      <a:pt x="17" y="11"/>
                      <a:pt x="15" y="9"/>
                      <a:pt x="12" y="7"/>
                    </a:cubicBezTo>
                    <a:cubicBezTo>
                      <a:pt x="11" y="6"/>
                      <a:pt x="8" y="7"/>
                      <a:pt x="5" y="7"/>
                    </a:cubicBezTo>
                    <a:cubicBezTo>
                      <a:pt x="8" y="2"/>
                      <a:pt x="11" y="0"/>
                      <a:pt x="15" y="2"/>
                    </a:cubicBezTo>
                    <a:cubicBezTo>
                      <a:pt x="21" y="3"/>
                      <a:pt x="25" y="10"/>
                      <a:pt x="25" y="16"/>
                    </a:cubicBezTo>
                    <a:cubicBezTo>
                      <a:pt x="24" y="21"/>
                      <a:pt x="18" y="25"/>
                      <a:pt x="11" y="26"/>
                    </a:cubicBezTo>
                    <a:cubicBezTo>
                      <a:pt x="6" y="26"/>
                      <a:pt x="1" y="25"/>
                      <a:pt x="0" y="19"/>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17"/>
              <p:cNvSpPr/>
              <p:nvPr/>
            </p:nvSpPr>
            <p:spPr bwMode="auto">
              <a:xfrm>
                <a:off x="3897313" y="4959350"/>
                <a:ext cx="28575" cy="53975"/>
              </a:xfrm>
              <a:custGeom>
                <a:avLst/>
                <a:gdLst>
                  <a:gd name="T0" fmla="*/ 7 w 11"/>
                  <a:gd name="T1" fmla="*/ 0 h 20"/>
                  <a:gd name="T2" fmla="*/ 5 w 11"/>
                  <a:gd name="T3" fmla="*/ 20 h 20"/>
                  <a:gd name="T4" fmla="*/ 7 w 11"/>
                  <a:gd name="T5" fmla="*/ 0 h 20"/>
                </a:gdLst>
                <a:ahLst/>
                <a:cxnLst>
                  <a:cxn ang="0">
                    <a:pos x="T0" y="T1"/>
                  </a:cxn>
                  <a:cxn ang="0">
                    <a:pos x="T2" y="T3"/>
                  </a:cxn>
                  <a:cxn ang="0">
                    <a:pos x="T4" y="T5"/>
                  </a:cxn>
                </a:cxnLst>
                <a:rect l="0" t="0" r="r" b="b"/>
                <a:pathLst>
                  <a:path w="11" h="20">
                    <a:moveTo>
                      <a:pt x="7" y="0"/>
                    </a:moveTo>
                    <a:cubicBezTo>
                      <a:pt x="11" y="6"/>
                      <a:pt x="10" y="15"/>
                      <a:pt x="5" y="20"/>
                    </a:cubicBezTo>
                    <a:cubicBezTo>
                      <a:pt x="0" y="15"/>
                      <a:pt x="1" y="6"/>
                      <a:pt x="7"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18"/>
              <p:cNvSpPr/>
              <p:nvPr/>
            </p:nvSpPr>
            <p:spPr bwMode="auto">
              <a:xfrm>
                <a:off x="3951288" y="5030788"/>
                <a:ext cx="23813" cy="23813"/>
              </a:xfrm>
              <a:custGeom>
                <a:avLst/>
                <a:gdLst>
                  <a:gd name="T0" fmla="*/ 0 w 9"/>
                  <a:gd name="T1" fmla="*/ 0 h 9"/>
                  <a:gd name="T2" fmla="*/ 8 w 9"/>
                  <a:gd name="T3" fmla="*/ 9 h 9"/>
                  <a:gd name="T4" fmla="*/ 0 w 9"/>
                  <a:gd name="T5" fmla="*/ 0 h 9"/>
                </a:gdLst>
                <a:ahLst/>
                <a:cxnLst>
                  <a:cxn ang="0">
                    <a:pos x="T0" y="T1"/>
                  </a:cxn>
                  <a:cxn ang="0">
                    <a:pos x="T2" y="T3"/>
                  </a:cxn>
                  <a:cxn ang="0">
                    <a:pos x="T4" y="T5"/>
                  </a:cxn>
                </a:cxnLst>
                <a:rect l="0" t="0" r="r" b="b"/>
                <a:pathLst>
                  <a:path w="9" h="9">
                    <a:moveTo>
                      <a:pt x="0" y="0"/>
                    </a:moveTo>
                    <a:cubicBezTo>
                      <a:pt x="7" y="0"/>
                      <a:pt x="9" y="2"/>
                      <a:pt x="8" y="9"/>
                    </a:cubicBezTo>
                    <a:cubicBezTo>
                      <a:pt x="3" y="9"/>
                      <a:pt x="3" y="8"/>
                      <a:pt x="0"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19"/>
              <p:cNvSpPr/>
              <p:nvPr/>
            </p:nvSpPr>
            <p:spPr bwMode="auto">
              <a:xfrm>
                <a:off x="4376738" y="3640138"/>
                <a:ext cx="69850" cy="80963"/>
              </a:xfrm>
              <a:custGeom>
                <a:avLst/>
                <a:gdLst>
                  <a:gd name="T0" fmla="*/ 0 w 26"/>
                  <a:gd name="T1" fmla="*/ 13 h 30"/>
                  <a:gd name="T2" fmla="*/ 11 w 26"/>
                  <a:gd name="T3" fmla="*/ 24 h 30"/>
                  <a:gd name="T4" fmla="*/ 18 w 26"/>
                  <a:gd name="T5" fmla="*/ 18 h 30"/>
                  <a:gd name="T6" fmla="*/ 8 w 26"/>
                  <a:gd name="T7" fmla="*/ 3 h 30"/>
                  <a:gd name="T8" fmla="*/ 22 w 26"/>
                  <a:gd name="T9" fmla="*/ 5 h 30"/>
                  <a:gd name="T10" fmla="*/ 22 w 26"/>
                  <a:gd name="T11" fmla="*/ 22 h 30"/>
                  <a:gd name="T12" fmla="*/ 7 w 26"/>
                  <a:gd name="T13" fmla="*/ 28 h 30"/>
                  <a:gd name="T14" fmla="*/ 0 w 26"/>
                  <a:gd name="T15" fmla="*/ 13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0">
                    <a:moveTo>
                      <a:pt x="0" y="13"/>
                    </a:moveTo>
                    <a:cubicBezTo>
                      <a:pt x="3" y="20"/>
                      <a:pt x="5" y="26"/>
                      <a:pt x="11" y="24"/>
                    </a:cubicBezTo>
                    <a:cubicBezTo>
                      <a:pt x="14" y="23"/>
                      <a:pt x="17" y="20"/>
                      <a:pt x="18" y="18"/>
                    </a:cubicBezTo>
                    <a:cubicBezTo>
                      <a:pt x="20" y="12"/>
                      <a:pt x="18" y="10"/>
                      <a:pt x="8" y="3"/>
                    </a:cubicBezTo>
                    <a:cubicBezTo>
                      <a:pt x="13" y="0"/>
                      <a:pt x="18" y="1"/>
                      <a:pt x="22" y="5"/>
                    </a:cubicBezTo>
                    <a:cubicBezTo>
                      <a:pt x="26" y="9"/>
                      <a:pt x="26" y="16"/>
                      <a:pt x="22" y="22"/>
                    </a:cubicBezTo>
                    <a:cubicBezTo>
                      <a:pt x="19" y="27"/>
                      <a:pt x="13" y="30"/>
                      <a:pt x="7" y="28"/>
                    </a:cubicBezTo>
                    <a:cubicBezTo>
                      <a:pt x="1" y="26"/>
                      <a:pt x="0" y="21"/>
                      <a:pt x="0"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20"/>
              <p:cNvSpPr/>
              <p:nvPr/>
            </p:nvSpPr>
            <p:spPr bwMode="auto">
              <a:xfrm>
                <a:off x="4387851" y="3490913"/>
                <a:ext cx="39688" cy="41275"/>
              </a:xfrm>
              <a:custGeom>
                <a:avLst/>
                <a:gdLst>
                  <a:gd name="T0" fmla="*/ 12 w 15"/>
                  <a:gd name="T1" fmla="*/ 0 h 15"/>
                  <a:gd name="T2" fmla="*/ 14 w 15"/>
                  <a:gd name="T3" fmla="*/ 4 h 15"/>
                  <a:gd name="T4" fmla="*/ 7 w 15"/>
                  <a:gd name="T5" fmla="*/ 13 h 15"/>
                  <a:gd name="T6" fmla="*/ 0 w 15"/>
                  <a:gd name="T7" fmla="*/ 14 h 15"/>
                  <a:gd name="T8" fmla="*/ 12 w 15"/>
                  <a:gd name="T9" fmla="*/ 0 h 15"/>
                </a:gdLst>
                <a:ahLst/>
                <a:cxnLst>
                  <a:cxn ang="0">
                    <a:pos x="T0" y="T1"/>
                  </a:cxn>
                  <a:cxn ang="0">
                    <a:pos x="T2" y="T3"/>
                  </a:cxn>
                  <a:cxn ang="0">
                    <a:pos x="T4" y="T5"/>
                  </a:cxn>
                  <a:cxn ang="0">
                    <a:pos x="T6" y="T7"/>
                  </a:cxn>
                  <a:cxn ang="0">
                    <a:pos x="T8" y="T9"/>
                  </a:cxn>
                </a:cxnLst>
                <a:rect l="0" t="0" r="r" b="b"/>
                <a:pathLst>
                  <a:path w="15" h="15">
                    <a:moveTo>
                      <a:pt x="12" y="0"/>
                    </a:moveTo>
                    <a:cubicBezTo>
                      <a:pt x="12" y="1"/>
                      <a:pt x="15" y="3"/>
                      <a:pt x="14" y="4"/>
                    </a:cubicBezTo>
                    <a:cubicBezTo>
                      <a:pt x="12" y="8"/>
                      <a:pt x="10" y="11"/>
                      <a:pt x="7" y="13"/>
                    </a:cubicBezTo>
                    <a:cubicBezTo>
                      <a:pt x="6" y="15"/>
                      <a:pt x="3" y="14"/>
                      <a:pt x="0" y="14"/>
                    </a:cubicBezTo>
                    <a:cubicBezTo>
                      <a:pt x="5" y="9"/>
                      <a:pt x="8" y="5"/>
                      <a:pt x="12"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21"/>
              <p:cNvSpPr/>
              <p:nvPr/>
            </p:nvSpPr>
            <p:spPr bwMode="auto">
              <a:xfrm>
                <a:off x="4121151" y="2838450"/>
                <a:ext cx="26988" cy="55563"/>
              </a:xfrm>
              <a:custGeom>
                <a:avLst/>
                <a:gdLst>
                  <a:gd name="T0" fmla="*/ 8 w 10"/>
                  <a:gd name="T1" fmla="*/ 21 h 21"/>
                  <a:gd name="T2" fmla="*/ 2 w 10"/>
                  <a:gd name="T3" fmla="*/ 15 h 21"/>
                  <a:gd name="T4" fmla="*/ 1 w 10"/>
                  <a:gd name="T5" fmla="*/ 3 h 21"/>
                  <a:gd name="T6" fmla="*/ 7 w 10"/>
                  <a:gd name="T7" fmla="*/ 5 h 21"/>
                  <a:gd name="T8" fmla="*/ 10 w 10"/>
                  <a:gd name="T9" fmla="*/ 20 h 21"/>
                  <a:gd name="T10" fmla="*/ 8 w 10"/>
                  <a:gd name="T11" fmla="*/ 21 h 21"/>
                </a:gdLst>
                <a:ahLst/>
                <a:cxnLst>
                  <a:cxn ang="0">
                    <a:pos x="T0" y="T1"/>
                  </a:cxn>
                  <a:cxn ang="0">
                    <a:pos x="T2" y="T3"/>
                  </a:cxn>
                  <a:cxn ang="0">
                    <a:pos x="T4" y="T5"/>
                  </a:cxn>
                  <a:cxn ang="0">
                    <a:pos x="T6" y="T7"/>
                  </a:cxn>
                  <a:cxn ang="0">
                    <a:pos x="T8" y="T9"/>
                  </a:cxn>
                  <a:cxn ang="0">
                    <a:pos x="T10" y="T11"/>
                  </a:cxn>
                </a:cxnLst>
                <a:rect l="0" t="0" r="r" b="b"/>
                <a:pathLst>
                  <a:path w="10" h="21">
                    <a:moveTo>
                      <a:pt x="8" y="21"/>
                    </a:moveTo>
                    <a:cubicBezTo>
                      <a:pt x="6" y="19"/>
                      <a:pt x="3" y="18"/>
                      <a:pt x="2" y="15"/>
                    </a:cubicBezTo>
                    <a:cubicBezTo>
                      <a:pt x="1" y="12"/>
                      <a:pt x="0" y="7"/>
                      <a:pt x="1" y="3"/>
                    </a:cubicBezTo>
                    <a:cubicBezTo>
                      <a:pt x="2" y="0"/>
                      <a:pt x="6" y="2"/>
                      <a:pt x="7" y="5"/>
                    </a:cubicBezTo>
                    <a:cubicBezTo>
                      <a:pt x="9" y="9"/>
                      <a:pt x="9" y="15"/>
                      <a:pt x="10" y="20"/>
                    </a:cubicBezTo>
                    <a:cubicBezTo>
                      <a:pt x="10" y="20"/>
                      <a:pt x="9" y="21"/>
                      <a:pt x="8" y="2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22"/>
              <p:cNvSpPr/>
              <p:nvPr/>
            </p:nvSpPr>
            <p:spPr bwMode="auto">
              <a:xfrm>
                <a:off x="4148138" y="2846388"/>
                <a:ext cx="30163" cy="39688"/>
              </a:xfrm>
              <a:custGeom>
                <a:avLst/>
                <a:gdLst>
                  <a:gd name="T0" fmla="*/ 9 w 11"/>
                  <a:gd name="T1" fmla="*/ 15 h 15"/>
                  <a:gd name="T2" fmla="*/ 3 w 11"/>
                  <a:gd name="T3" fmla="*/ 0 h 15"/>
                  <a:gd name="T4" fmla="*/ 9 w 11"/>
                  <a:gd name="T5" fmla="*/ 15 h 15"/>
                </a:gdLst>
                <a:ahLst/>
                <a:cxnLst>
                  <a:cxn ang="0">
                    <a:pos x="T0" y="T1"/>
                  </a:cxn>
                  <a:cxn ang="0">
                    <a:pos x="T2" y="T3"/>
                  </a:cxn>
                  <a:cxn ang="0">
                    <a:pos x="T4" y="T5"/>
                  </a:cxn>
                </a:cxnLst>
                <a:rect l="0" t="0" r="r" b="b"/>
                <a:pathLst>
                  <a:path w="11" h="15">
                    <a:moveTo>
                      <a:pt x="9" y="15"/>
                    </a:moveTo>
                    <a:cubicBezTo>
                      <a:pt x="2" y="15"/>
                      <a:pt x="0" y="10"/>
                      <a:pt x="3" y="0"/>
                    </a:cubicBezTo>
                    <a:cubicBezTo>
                      <a:pt x="9" y="1"/>
                      <a:pt x="11" y="5"/>
                      <a:pt x="9" y="15"/>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23"/>
              <p:cNvSpPr/>
              <p:nvPr/>
            </p:nvSpPr>
            <p:spPr bwMode="auto">
              <a:xfrm>
                <a:off x="4102101" y="3027363"/>
                <a:ext cx="33338" cy="49213"/>
              </a:xfrm>
              <a:custGeom>
                <a:avLst/>
                <a:gdLst>
                  <a:gd name="T0" fmla="*/ 5 w 12"/>
                  <a:gd name="T1" fmla="*/ 0 h 18"/>
                  <a:gd name="T2" fmla="*/ 12 w 12"/>
                  <a:gd name="T3" fmla="*/ 18 h 18"/>
                  <a:gd name="T4" fmla="*/ 5 w 12"/>
                  <a:gd name="T5" fmla="*/ 0 h 18"/>
                </a:gdLst>
                <a:ahLst/>
                <a:cxnLst>
                  <a:cxn ang="0">
                    <a:pos x="T0" y="T1"/>
                  </a:cxn>
                  <a:cxn ang="0">
                    <a:pos x="T2" y="T3"/>
                  </a:cxn>
                  <a:cxn ang="0">
                    <a:pos x="T4" y="T5"/>
                  </a:cxn>
                </a:cxnLst>
                <a:rect l="0" t="0" r="r" b="b"/>
                <a:pathLst>
                  <a:path w="12" h="18">
                    <a:moveTo>
                      <a:pt x="5" y="0"/>
                    </a:moveTo>
                    <a:cubicBezTo>
                      <a:pt x="7" y="7"/>
                      <a:pt x="9" y="12"/>
                      <a:pt x="12" y="18"/>
                    </a:cubicBezTo>
                    <a:cubicBezTo>
                      <a:pt x="4" y="17"/>
                      <a:pt x="0" y="8"/>
                      <a:pt x="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24"/>
              <p:cNvSpPr/>
              <p:nvPr/>
            </p:nvSpPr>
            <p:spPr bwMode="auto">
              <a:xfrm>
                <a:off x="4132263" y="2608263"/>
                <a:ext cx="22225" cy="50800"/>
              </a:xfrm>
              <a:custGeom>
                <a:avLst/>
                <a:gdLst>
                  <a:gd name="T0" fmla="*/ 3 w 8"/>
                  <a:gd name="T1" fmla="*/ 0 h 19"/>
                  <a:gd name="T2" fmla="*/ 8 w 8"/>
                  <a:gd name="T3" fmla="*/ 16 h 19"/>
                  <a:gd name="T4" fmla="*/ 7 w 8"/>
                  <a:gd name="T5" fmla="*/ 19 h 19"/>
                  <a:gd name="T6" fmla="*/ 4 w 8"/>
                  <a:gd name="T7" fmla="*/ 17 h 19"/>
                  <a:gd name="T8" fmla="*/ 0 w 8"/>
                  <a:gd name="T9" fmla="*/ 1 h 19"/>
                  <a:gd name="T10" fmla="*/ 3 w 8"/>
                  <a:gd name="T11" fmla="*/ 0 h 19"/>
                </a:gdLst>
                <a:ahLst/>
                <a:cxnLst>
                  <a:cxn ang="0">
                    <a:pos x="T0" y="T1"/>
                  </a:cxn>
                  <a:cxn ang="0">
                    <a:pos x="T2" y="T3"/>
                  </a:cxn>
                  <a:cxn ang="0">
                    <a:pos x="T4" y="T5"/>
                  </a:cxn>
                  <a:cxn ang="0">
                    <a:pos x="T6" y="T7"/>
                  </a:cxn>
                  <a:cxn ang="0">
                    <a:pos x="T8" y="T9"/>
                  </a:cxn>
                  <a:cxn ang="0">
                    <a:pos x="T10" y="T11"/>
                  </a:cxn>
                </a:cxnLst>
                <a:rect l="0" t="0" r="r" b="b"/>
                <a:pathLst>
                  <a:path w="8" h="19">
                    <a:moveTo>
                      <a:pt x="3" y="0"/>
                    </a:moveTo>
                    <a:cubicBezTo>
                      <a:pt x="5" y="6"/>
                      <a:pt x="7" y="11"/>
                      <a:pt x="8" y="16"/>
                    </a:cubicBezTo>
                    <a:cubicBezTo>
                      <a:pt x="8" y="16"/>
                      <a:pt x="7" y="18"/>
                      <a:pt x="7" y="19"/>
                    </a:cubicBezTo>
                    <a:cubicBezTo>
                      <a:pt x="6" y="18"/>
                      <a:pt x="4" y="18"/>
                      <a:pt x="4" y="17"/>
                    </a:cubicBezTo>
                    <a:cubicBezTo>
                      <a:pt x="2" y="12"/>
                      <a:pt x="1" y="6"/>
                      <a:pt x="0" y="1"/>
                    </a:cubicBez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25"/>
              <p:cNvSpPr/>
              <p:nvPr/>
            </p:nvSpPr>
            <p:spPr bwMode="auto">
              <a:xfrm>
                <a:off x="4546601" y="2608263"/>
                <a:ext cx="19050" cy="50800"/>
              </a:xfrm>
              <a:custGeom>
                <a:avLst/>
                <a:gdLst>
                  <a:gd name="T0" fmla="*/ 7 w 7"/>
                  <a:gd name="T1" fmla="*/ 1 h 19"/>
                  <a:gd name="T2" fmla="*/ 4 w 7"/>
                  <a:gd name="T3" fmla="*/ 16 h 19"/>
                  <a:gd name="T4" fmla="*/ 1 w 7"/>
                  <a:gd name="T5" fmla="*/ 19 h 19"/>
                  <a:gd name="T6" fmla="*/ 0 w 7"/>
                  <a:gd name="T7" fmla="*/ 15 h 19"/>
                  <a:gd name="T8" fmla="*/ 5 w 7"/>
                  <a:gd name="T9" fmla="*/ 0 h 19"/>
                  <a:gd name="T10" fmla="*/ 7 w 7"/>
                  <a:gd name="T11" fmla="*/ 1 h 19"/>
                </a:gdLst>
                <a:ahLst/>
                <a:cxnLst>
                  <a:cxn ang="0">
                    <a:pos x="T0" y="T1"/>
                  </a:cxn>
                  <a:cxn ang="0">
                    <a:pos x="T2" y="T3"/>
                  </a:cxn>
                  <a:cxn ang="0">
                    <a:pos x="T4" y="T5"/>
                  </a:cxn>
                  <a:cxn ang="0">
                    <a:pos x="T6" y="T7"/>
                  </a:cxn>
                  <a:cxn ang="0">
                    <a:pos x="T8" y="T9"/>
                  </a:cxn>
                  <a:cxn ang="0">
                    <a:pos x="T10" y="T11"/>
                  </a:cxn>
                </a:cxnLst>
                <a:rect l="0" t="0" r="r" b="b"/>
                <a:pathLst>
                  <a:path w="7" h="19">
                    <a:moveTo>
                      <a:pt x="7" y="1"/>
                    </a:moveTo>
                    <a:cubicBezTo>
                      <a:pt x="6" y="6"/>
                      <a:pt x="5" y="11"/>
                      <a:pt x="4" y="16"/>
                    </a:cubicBezTo>
                    <a:cubicBezTo>
                      <a:pt x="4" y="17"/>
                      <a:pt x="2" y="18"/>
                      <a:pt x="1" y="19"/>
                    </a:cubicBezTo>
                    <a:cubicBezTo>
                      <a:pt x="0" y="17"/>
                      <a:pt x="0" y="16"/>
                      <a:pt x="0" y="15"/>
                    </a:cubicBezTo>
                    <a:cubicBezTo>
                      <a:pt x="1" y="10"/>
                      <a:pt x="3" y="5"/>
                      <a:pt x="5" y="0"/>
                    </a:cubicBez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26"/>
              <p:cNvSpPr/>
              <p:nvPr/>
            </p:nvSpPr>
            <p:spPr bwMode="auto">
              <a:xfrm>
                <a:off x="4181476" y="2851150"/>
                <a:ext cx="19050" cy="34925"/>
              </a:xfrm>
              <a:custGeom>
                <a:avLst/>
                <a:gdLst>
                  <a:gd name="T0" fmla="*/ 7 w 7"/>
                  <a:gd name="T1" fmla="*/ 13 h 13"/>
                  <a:gd name="T2" fmla="*/ 0 w 7"/>
                  <a:gd name="T3" fmla="*/ 3 h 13"/>
                  <a:gd name="T4" fmla="*/ 2 w 7"/>
                  <a:gd name="T5" fmla="*/ 0 h 13"/>
                  <a:gd name="T6" fmla="*/ 6 w 7"/>
                  <a:gd name="T7" fmla="*/ 3 h 13"/>
                  <a:gd name="T8" fmla="*/ 7 w 7"/>
                  <a:gd name="T9" fmla="*/ 13 h 13"/>
                </a:gdLst>
                <a:ahLst/>
                <a:cxnLst>
                  <a:cxn ang="0">
                    <a:pos x="T0" y="T1"/>
                  </a:cxn>
                  <a:cxn ang="0">
                    <a:pos x="T2" y="T3"/>
                  </a:cxn>
                  <a:cxn ang="0">
                    <a:pos x="T4" y="T5"/>
                  </a:cxn>
                  <a:cxn ang="0">
                    <a:pos x="T6" y="T7"/>
                  </a:cxn>
                  <a:cxn ang="0">
                    <a:pos x="T8" y="T9"/>
                  </a:cxn>
                </a:cxnLst>
                <a:rect l="0" t="0" r="r" b="b"/>
                <a:pathLst>
                  <a:path w="7" h="13">
                    <a:moveTo>
                      <a:pt x="7" y="13"/>
                    </a:moveTo>
                    <a:cubicBezTo>
                      <a:pt x="1" y="12"/>
                      <a:pt x="0" y="8"/>
                      <a:pt x="0" y="3"/>
                    </a:cubicBezTo>
                    <a:cubicBezTo>
                      <a:pt x="0" y="2"/>
                      <a:pt x="1" y="1"/>
                      <a:pt x="2" y="0"/>
                    </a:cubicBezTo>
                    <a:cubicBezTo>
                      <a:pt x="3" y="0"/>
                      <a:pt x="6" y="2"/>
                      <a:pt x="6" y="3"/>
                    </a:cubicBezTo>
                    <a:cubicBezTo>
                      <a:pt x="7" y="6"/>
                      <a:pt x="7" y="9"/>
                      <a:pt x="7"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27"/>
              <p:cNvSpPr/>
              <p:nvPr/>
            </p:nvSpPr>
            <p:spPr bwMode="auto">
              <a:xfrm>
                <a:off x="4465638" y="2590800"/>
                <a:ext cx="23813" cy="38100"/>
              </a:xfrm>
              <a:custGeom>
                <a:avLst/>
                <a:gdLst>
                  <a:gd name="T0" fmla="*/ 6 w 9"/>
                  <a:gd name="T1" fmla="*/ 1 h 14"/>
                  <a:gd name="T2" fmla="*/ 0 w 9"/>
                  <a:gd name="T3" fmla="*/ 14 h 14"/>
                  <a:gd name="T4" fmla="*/ 4 w 9"/>
                  <a:gd name="T5" fmla="*/ 0 h 14"/>
                  <a:gd name="T6" fmla="*/ 6 w 9"/>
                  <a:gd name="T7" fmla="*/ 1 h 14"/>
                </a:gdLst>
                <a:ahLst/>
                <a:cxnLst>
                  <a:cxn ang="0">
                    <a:pos x="T0" y="T1"/>
                  </a:cxn>
                  <a:cxn ang="0">
                    <a:pos x="T2" y="T3"/>
                  </a:cxn>
                  <a:cxn ang="0">
                    <a:pos x="T4" y="T5"/>
                  </a:cxn>
                  <a:cxn ang="0">
                    <a:pos x="T6" y="T7"/>
                  </a:cxn>
                </a:cxnLst>
                <a:rect l="0" t="0" r="r" b="b"/>
                <a:pathLst>
                  <a:path w="9" h="14">
                    <a:moveTo>
                      <a:pt x="6" y="1"/>
                    </a:moveTo>
                    <a:cubicBezTo>
                      <a:pt x="9" y="8"/>
                      <a:pt x="7" y="12"/>
                      <a:pt x="0" y="14"/>
                    </a:cubicBezTo>
                    <a:cubicBezTo>
                      <a:pt x="2" y="9"/>
                      <a:pt x="3" y="5"/>
                      <a:pt x="4" y="0"/>
                    </a:cubicBezTo>
                    <a:cubicBezTo>
                      <a:pt x="4" y="1"/>
                      <a:pt x="5" y="1"/>
                      <a:pt x="6" y="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28"/>
              <p:cNvSpPr/>
              <p:nvPr/>
            </p:nvSpPr>
            <p:spPr bwMode="auto">
              <a:xfrm>
                <a:off x="4211638" y="2590800"/>
                <a:ext cx="20638" cy="38100"/>
              </a:xfrm>
              <a:custGeom>
                <a:avLst/>
                <a:gdLst>
                  <a:gd name="T0" fmla="*/ 8 w 8"/>
                  <a:gd name="T1" fmla="*/ 14 h 14"/>
                  <a:gd name="T2" fmla="*/ 5 w 8"/>
                  <a:gd name="T3" fmla="*/ 0 h 14"/>
                  <a:gd name="T4" fmla="*/ 8 w 8"/>
                  <a:gd name="T5" fmla="*/ 14 h 14"/>
                </a:gdLst>
                <a:ahLst/>
                <a:cxnLst>
                  <a:cxn ang="0">
                    <a:pos x="T0" y="T1"/>
                  </a:cxn>
                  <a:cxn ang="0">
                    <a:pos x="T2" y="T3"/>
                  </a:cxn>
                  <a:cxn ang="0">
                    <a:pos x="T4" y="T5"/>
                  </a:cxn>
                </a:cxnLst>
                <a:rect l="0" t="0" r="r" b="b"/>
                <a:pathLst>
                  <a:path w="8" h="14">
                    <a:moveTo>
                      <a:pt x="8" y="14"/>
                    </a:moveTo>
                    <a:cubicBezTo>
                      <a:pt x="1" y="12"/>
                      <a:pt x="0" y="7"/>
                      <a:pt x="5" y="0"/>
                    </a:cubicBezTo>
                    <a:cubicBezTo>
                      <a:pt x="6" y="5"/>
                      <a:pt x="7" y="9"/>
                      <a:pt x="8" y="14"/>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29"/>
              <p:cNvSpPr/>
              <p:nvPr/>
            </p:nvSpPr>
            <p:spPr bwMode="auto">
              <a:xfrm>
                <a:off x="4138613" y="3027363"/>
                <a:ext cx="15875" cy="30163"/>
              </a:xfrm>
              <a:custGeom>
                <a:avLst/>
                <a:gdLst>
                  <a:gd name="T0" fmla="*/ 2 w 6"/>
                  <a:gd name="T1" fmla="*/ 11 h 11"/>
                  <a:gd name="T2" fmla="*/ 0 w 6"/>
                  <a:gd name="T3" fmla="*/ 1 h 11"/>
                  <a:gd name="T4" fmla="*/ 4 w 6"/>
                  <a:gd name="T5" fmla="*/ 0 h 11"/>
                  <a:gd name="T6" fmla="*/ 6 w 6"/>
                  <a:gd name="T7" fmla="*/ 10 h 11"/>
                  <a:gd name="T8" fmla="*/ 2 w 6"/>
                  <a:gd name="T9" fmla="*/ 11 h 11"/>
                </a:gdLst>
                <a:ahLst/>
                <a:cxnLst>
                  <a:cxn ang="0">
                    <a:pos x="T0" y="T1"/>
                  </a:cxn>
                  <a:cxn ang="0">
                    <a:pos x="T2" y="T3"/>
                  </a:cxn>
                  <a:cxn ang="0">
                    <a:pos x="T4" y="T5"/>
                  </a:cxn>
                  <a:cxn ang="0">
                    <a:pos x="T6" y="T7"/>
                  </a:cxn>
                  <a:cxn ang="0">
                    <a:pos x="T8" y="T9"/>
                  </a:cxn>
                </a:cxnLst>
                <a:rect l="0" t="0" r="r" b="b"/>
                <a:pathLst>
                  <a:path w="6" h="11">
                    <a:moveTo>
                      <a:pt x="2" y="11"/>
                    </a:moveTo>
                    <a:cubicBezTo>
                      <a:pt x="0" y="1"/>
                      <a:pt x="0" y="1"/>
                      <a:pt x="0" y="1"/>
                    </a:cubicBezTo>
                    <a:cubicBezTo>
                      <a:pt x="1" y="1"/>
                      <a:pt x="3" y="1"/>
                      <a:pt x="4" y="0"/>
                    </a:cubicBezTo>
                    <a:cubicBezTo>
                      <a:pt x="5" y="4"/>
                      <a:pt x="5" y="7"/>
                      <a:pt x="6" y="10"/>
                    </a:cubicBezTo>
                    <a:cubicBezTo>
                      <a:pt x="5" y="11"/>
                      <a:pt x="3" y="11"/>
                      <a:pt x="2" y="1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30"/>
              <p:cNvSpPr/>
              <p:nvPr/>
            </p:nvSpPr>
            <p:spPr bwMode="auto">
              <a:xfrm>
                <a:off x="4511676" y="2605088"/>
                <a:ext cx="19050" cy="34925"/>
              </a:xfrm>
              <a:custGeom>
                <a:avLst/>
                <a:gdLst>
                  <a:gd name="T0" fmla="*/ 0 w 7"/>
                  <a:gd name="T1" fmla="*/ 12 h 13"/>
                  <a:gd name="T2" fmla="*/ 5 w 7"/>
                  <a:gd name="T3" fmla="*/ 0 h 13"/>
                  <a:gd name="T4" fmla="*/ 7 w 7"/>
                  <a:gd name="T5" fmla="*/ 1 h 13"/>
                  <a:gd name="T6" fmla="*/ 3 w 7"/>
                  <a:gd name="T7" fmla="*/ 13 h 13"/>
                  <a:gd name="T8" fmla="*/ 0 w 7"/>
                  <a:gd name="T9" fmla="*/ 12 h 13"/>
                </a:gdLst>
                <a:ahLst/>
                <a:cxnLst>
                  <a:cxn ang="0">
                    <a:pos x="T0" y="T1"/>
                  </a:cxn>
                  <a:cxn ang="0">
                    <a:pos x="T2" y="T3"/>
                  </a:cxn>
                  <a:cxn ang="0">
                    <a:pos x="T4" y="T5"/>
                  </a:cxn>
                  <a:cxn ang="0">
                    <a:pos x="T6" y="T7"/>
                  </a:cxn>
                  <a:cxn ang="0">
                    <a:pos x="T8" y="T9"/>
                  </a:cxn>
                </a:cxnLst>
                <a:rect l="0" t="0" r="r" b="b"/>
                <a:pathLst>
                  <a:path w="7" h="13">
                    <a:moveTo>
                      <a:pt x="0" y="12"/>
                    </a:moveTo>
                    <a:cubicBezTo>
                      <a:pt x="1" y="8"/>
                      <a:pt x="3" y="4"/>
                      <a:pt x="5" y="0"/>
                    </a:cubicBezTo>
                    <a:cubicBezTo>
                      <a:pt x="6" y="1"/>
                      <a:pt x="6" y="1"/>
                      <a:pt x="7" y="1"/>
                    </a:cubicBezTo>
                    <a:cubicBezTo>
                      <a:pt x="6" y="5"/>
                      <a:pt x="4" y="9"/>
                      <a:pt x="3" y="13"/>
                    </a:cubicBezTo>
                    <a:cubicBezTo>
                      <a:pt x="2" y="13"/>
                      <a:pt x="1" y="12"/>
                      <a:pt x="0" y="1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31"/>
              <p:cNvSpPr/>
              <p:nvPr/>
            </p:nvSpPr>
            <p:spPr bwMode="auto">
              <a:xfrm>
                <a:off x="4167188" y="2605088"/>
                <a:ext cx="22225" cy="34925"/>
              </a:xfrm>
              <a:custGeom>
                <a:avLst/>
                <a:gdLst>
                  <a:gd name="T0" fmla="*/ 5 w 8"/>
                  <a:gd name="T1" fmla="*/ 13 h 13"/>
                  <a:gd name="T2" fmla="*/ 0 w 8"/>
                  <a:gd name="T3" fmla="*/ 1 h 13"/>
                  <a:gd name="T4" fmla="*/ 2 w 8"/>
                  <a:gd name="T5" fmla="*/ 0 h 13"/>
                  <a:gd name="T6" fmla="*/ 8 w 8"/>
                  <a:gd name="T7" fmla="*/ 12 h 13"/>
                  <a:gd name="T8" fmla="*/ 5 w 8"/>
                  <a:gd name="T9" fmla="*/ 13 h 13"/>
                </a:gdLst>
                <a:ahLst/>
                <a:cxnLst>
                  <a:cxn ang="0">
                    <a:pos x="T0" y="T1"/>
                  </a:cxn>
                  <a:cxn ang="0">
                    <a:pos x="T2" y="T3"/>
                  </a:cxn>
                  <a:cxn ang="0">
                    <a:pos x="T4" y="T5"/>
                  </a:cxn>
                  <a:cxn ang="0">
                    <a:pos x="T6" y="T7"/>
                  </a:cxn>
                  <a:cxn ang="0">
                    <a:pos x="T8" y="T9"/>
                  </a:cxn>
                </a:cxnLst>
                <a:rect l="0" t="0" r="r" b="b"/>
                <a:pathLst>
                  <a:path w="8" h="13">
                    <a:moveTo>
                      <a:pt x="5" y="13"/>
                    </a:moveTo>
                    <a:cubicBezTo>
                      <a:pt x="3" y="9"/>
                      <a:pt x="1" y="5"/>
                      <a:pt x="0" y="1"/>
                    </a:cubicBezTo>
                    <a:cubicBezTo>
                      <a:pt x="1" y="1"/>
                      <a:pt x="1" y="1"/>
                      <a:pt x="2" y="0"/>
                    </a:cubicBezTo>
                    <a:cubicBezTo>
                      <a:pt x="4" y="4"/>
                      <a:pt x="6" y="8"/>
                      <a:pt x="8" y="12"/>
                    </a:cubicBezTo>
                    <a:cubicBezTo>
                      <a:pt x="7" y="12"/>
                      <a:pt x="6" y="13"/>
                      <a:pt x="5"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32"/>
              <p:cNvSpPr/>
              <p:nvPr/>
            </p:nvSpPr>
            <p:spPr bwMode="auto">
              <a:xfrm>
                <a:off x="4175126" y="3038475"/>
                <a:ext cx="14288" cy="26988"/>
              </a:xfrm>
              <a:custGeom>
                <a:avLst/>
                <a:gdLst>
                  <a:gd name="T0" fmla="*/ 2 w 5"/>
                  <a:gd name="T1" fmla="*/ 10 h 10"/>
                  <a:gd name="T2" fmla="*/ 0 w 5"/>
                  <a:gd name="T3" fmla="*/ 1 h 10"/>
                  <a:gd name="T4" fmla="*/ 1 w 5"/>
                  <a:gd name="T5" fmla="*/ 0 h 10"/>
                  <a:gd name="T6" fmla="*/ 5 w 5"/>
                  <a:gd name="T7" fmla="*/ 2 h 10"/>
                  <a:gd name="T8" fmla="*/ 5 w 5"/>
                  <a:gd name="T9" fmla="*/ 10 h 10"/>
                  <a:gd name="T10" fmla="*/ 2 w 5"/>
                  <a:gd name="T11" fmla="*/ 10 h 10"/>
                </a:gdLst>
                <a:ahLst/>
                <a:cxnLst>
                  <a:cxn ang="0">
                    <a:pos x="T0" y="T1"/>
                  </a:cxn>
                  <a:cxn ang="0">
                    <a:pos x="T2" y="T3"/>
                  </a:cxn>
                  <a:cxn ang="0">
                    <a:pos x="T4" y="T5"/>
                  </a:cxn>
                  <a:cxn ang="0">
                    <a:pos x="T6" y="T7"/>
                  </a:cxn>
                  <a:cxn ang="0">
                    <a:pos x="T8" y="T9"/>
                  </a:cxn>
                  <a:cxn ang="0">
                    <a:pos x="T10" y="T11"/>
                  </a:cxn>
                </a:cxnLst>
                <a:rect l="0" t="0" r="r" b="b"/>
                <a:pathLst>
                  <a:path w="5" h="10">
                    <a:moveTo>
                      <a:pt x="2" y="10"/>
                    </a:moveTo>
                    <a:cubicBezTo>
                      <a:pt x="1" y="7"/>
                      <a:pt x="0" y="4"/>
                      <a:pt x="0" y="1"/>
                    </a:cubicBezTo>
                    <a:cubicBezTo>
                      <a:pt x="0" y="1"/>
                      <a:pt x="1" y="0"/>
                      <a:pt x="1" y="0"/>
                    </a:cubicBezTo>
                    <a:cubicBezTo>
                      <a:pt x="3" y="1"/>
                      <a:pt x="5" y="1"/>
                      <a:pt x="5" y="2"/>
                    </a:cubicBezTo>
                    <a:cubicBezTo>
                      <a:pt x="5" y="5"/>
                      <a:pt x="5" y="7"/>
                      <a:pt x="5" y="10"/>
                    </a:cubicBezTo>
                    <a:cubicBezTo>
                      <a:pt x="4" y="10"/>
                      <a:pt x="3" y="10"/>
                      <a:pt x="2" y="1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33"/>
              <p:cNvSpPr/>
              <p:nvPr/>
            </p:nvSpPr>
            <p:spPr bwMode="auto">
              <a:xfrm>
                <a:off x="4573588" y="2628900"/>
                <a:ext cx="22225" cy="34925"/>
              </a:xfrm>
              <a:custGeom>
                <a:avLst/>
                <a:gdLst>
                  <a:gd name="T0" fmla="*/ 0 w 8"/>
                  <a:gd name="T1" fmla="*/ 12 h 13"/>
                  <a:gd name="T2" fmla="*/ 6 w 8"/>
                  <a:gd name="T3" fmla="*/ 0 h 13"/>
                  <a:gd name="T4" fmla="*/ 8 w 8"/>
                  <a:gd name="T5" fmla="*/ 1 h 13"/>
                  <a:gd name="T6" fmla="*/ 3 w 8"/>
                  <a:gd name="T7" fmla="*/ 13 h 13"/>
                  <a:gd name="T8" fmla="*/ 0 w 8"/>
                  <a:gd name="T9" fmla="*/ 12 h 13"/>
                </a:gdLst>
                <a:ahLst/>
                <a:cxnLst>
                  <a:cxn ang="0">
                    <a:pos x="T0" y="T1"/>
                  </a:cxn>
                  <a:cxn ang="0">
                    <a:pos x="T2" y="T3"/>
                  </a:cxn>
                  <a:cxn ang="0">
                    <a:pos x="T4" y="T5"/>
                  </a:cxn>
                  <a:cxn ang="0">
                    <a:pos x="T6" y="T7"/>
                  </a:cxn>
                  <a:cxn ang="0">
                    <a:pos x="T8" y="T9"/>
                  </a:cxn>
                </a:cxnLst>
                <a:rect l="0" t="0" r="r" b="b"/>
                <a:pathLst>
                  <a:path w="8" h="13">
                    <a:moveTo>
                      <a:pt x="0" y="12"/>
                    </a:moveTo>
                    <a:cubicBezTo>
                      <a:pt x="2" y="8"/>
                      <a:pt x="4" y="4"/>
                      <a:pt x="6" y="0"/>
                    </a:cubicBezTo>
                    <a:cubicBezTo>
                      <a:pt x="7" y="1"/>
                      <a:pt x="8" y="1"/>
                      <a:pt x="8" y="1"/>
                    </a:cubicBezTo>
                    <a:cubicBezTo>
                      <a:pt x="6" y="5"/>
                      <a:pt x="5" y="9"/>
                      <a:pt x="3" y="13"/>
                    </a:cubicBezTo>
                    <a:cubicBezTo>
                      <a:pt x="2" y="13"/>
                      <a:pt x="1" y="12"/>
                      <a:pt x="0" y="1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34"/>
              <p:cNvSpPr/>
              <p:nvPr/>
            </p:nvSpPr>
            <p:spPr bwMode="auto">
              <a:xfrm>
                <a:off x="4108451" y="2628900"/>
                <a:ext cx="19050" cy="33338"/>
              </a:xfrm>
              <a:custGeom>
                <a:avLst/>
                <a:gdLst>
                  <a:gd name="T0" fmla="*/ 0 w 7"/>
                  <a:gd name="T1" fmla="*/ 0 h 12"/>
                  <a:gd name="T2" fmla="*/ 7 w 7"/>
                  <a:gd name="T3" fmla="*/ 12 h 12"/>
                  <a:gd name="T4" fmla="*/ 0 w 7"/>
                  <a:gd name="T5" fmla="*/ 0 h 12"/>
                </a:gdLst>
                <a:ahLst/>
                <a:cxnLst>
                  <a:cxn ang="0">
                    <a:pos x="T0" y="T1"/>
                  </a:cxn>
                  <a:cxn ang="0">
                    <a:pos x="T2" y="T3"/>
                  </a:cxn>
                  <a:cxn ang="0">
                    <a:pos x="T4" y="T5"/>
                  </a:cxn>
                </a:cxnLst>
                <a:rect l="0" t="0" r="r" b="b"/>
                <a:pathLst>
                  <a:path w="7" h="12">
                    <a:moveTo>
                      <a:pt x="0" y="0"/>
                    </a:moveTo>
                    <a:cubicBezTo>
                      <a:pt x="2" y="4"/>
                      <a:pt x="4" y="8"/>
                      <a:pt x="7" y="12"/>
                    </a:cubicBezTo>
                    <a:cubicBezTo>
                      <a:pt x="1" y="11"/>
                      <a:pt x="1" y="10"/>
                      <a:pt x="0"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17" name="文本框 116"/>
          <p:cNvSpPr txBox="1"/>
          <p:nvPr/>
        </p:nvSpPr>
        <p:spPr>
          <a:xfrm>
            <a:off x="6562348" y="2670822"/>
            <a:ext cx="3989348" cy="646331"/>
          </a:xfrm>
          <a:prstGeom prst="rect">
            <a:avLst/>
          </a:prstGeom>
          <a:noFill/>
        </p:spPr>
        <p:txBody>
          <a:bodyPr wrap="square" rtlCol="0">
            <a:spAutoFit/>
          </a:bodyPr>
          <a:lstStyle/>
          <a:p>
            <a:pPr algn="dist"/>
            <a:r>
              <a:rPr lang="en-US" altLang="zh-CN" sz="3600" dirty="0" smtClean="0">
                <a:latin typeface="方正静蕾简体" panose="02000000000000000000" pitchFamily="2" charset="-122"/>
                <a:ea typeface="方正静蕾简体" panose="02000000000000000000" pitchFamily="2" charset="-122"/>
              </a:rPr>
              <a:t>2.</a:t>
            </a:r>
            <a:r>
              <a:rPr lang="zh-CN" altLang="en-US" sz="3600" dirty="0" smtClean="0">
                <a:latin typeface="方正静蕾简体" panose="02000000000000000000" pitchFamily="2" charset="-122"/>
                <a:ea typeface="方正静蕾简体" panose="02000000000000000000" pitchFamily="2" charset="-122"/>
              </a:rPr>
              <a:t>界面设计工具</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pic>
        <p:nvPicPr>
          <p:cNvPr id="116" name="图片 115">
            <a:extLst>
              <a:ext uri="{FF2B5EF4-FFF2-40B4-BE49-F238E27FC236}">
                <a16:creationId xmlns="" xmlns:a16="http://schemas.microsoft.com/office/drawing/2014/main" id="{A1700846-3D1A-432E-93C4-BB53377D26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02900" y="409781"/>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r>
                <a:rPr lang="zh-CN" altLang="en-US" sz="2800" dirty="0" smtClean="0">
                  <a:solidFill>
                    <a:schemeClr val="bg1"/>
                  </a:solidFill>
                  <a:latin typeface="方正静蕾简体" panose="02000000000000000000" pitchFamily="2" charset="-122"/>
                  <a:ea typeface="方正静蕾简体" panose="02000000000000000000" pitchFamily="2" charset="-122"/>
                </a:rPr>
                <a:t>    </a:t>
              </a:r>
              <a:r>
                <a:rPr lang="en-US" altLang="zh-CN" sz="2800" dirty="0" err="1" smtClean="0">
                  <a:solidFill>
                    <a:schemeClr val="bg1"/>
                  </a:solidFill>
                  <a:latin typeface="方正静蕾简体" panose="02000000000000000000" pitchFamily="2" charset="-122"/>
                  <a:ea typeface="方正静蕾简体" panose="02000000000000000000" pitchFamily="2" charset="-122"/>
                </a:rPr>
                <a:t>Axure</a:t>
              </a:r>
              <a:r>
                <a:rPr lang="en-US" altLang="zh-CN" sz="2800" dirty="0" smtClean="0">
                  <a:solidFill>
                    <a:schemeClr val="bg1"/>
                  </a:solidFill>
                  <a:latin typeface="方正静蕾简体" panose="02000000000000000000" pitchFamily="2" charset="-122"/>
                  <a:ea typeface="方正静蕾简体" panose="02000000000000000000" pitchFamily="2" charset="-122"/>
                </a:rPr>
                <a:t> RP</a:t>
              </a:r>
              <a:r>
                <a:rPr lang="zh-CN" altLang="en-US" sz="2800" dirty="0" smtClean="0">
                  <a:solidFill>
                    <a:schemeClr val="bg1"/>
                  </a:solidFill>
                  <a:latin typeface="方正静蕾简体" panose="02000000000000000000" pitchFamily="2" charset="-122"/>
                  <a:ea typeface="方正静蕾简体" panose="02000000000000000000" pitchFamily="2" charset="-122"/>
                </a:rPr>
                <a:t>界面</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0895" y="1300441"/>
            <a:ext cx="6280685" cy="5233904"/>
          </a:xfrm>
          <a:prstGeom prst="rect">
            <a:avLst/>
          </a:prstGeom>
        </p:spPr>
      </p:pic>
      <p:sp>
        <p:nvSpPr>
          <p:cNvPr id="55" name="文本框 54"/>
          <p:cNvSpPr txBox="1"/>
          <p:nvPr/>
        </p:nvSpPr>
        <p:spPr>
          <a:xfrm>
            <a:off x="464527" y="1984780"/>
            <a:ext cx="4303604" cy="3170099"/>
          </a:xfrm>
          <a:prstGeom prst="rect">
            <a:avLst/>
          </a:prstGeom>
          <a:noFill/>
        </p:spPr>
        <p:txBody>
          <a:bodyPr wrap="square" rtlCol="0">
            <a:spAutoFit/>
          </a:bodyPr>
          <a:lstStyle/>
          <a:p>
            <a:r>
              <a:rPr lang="zh-CN" altLang="en-US" sz="2000" b="1" dirty="0" smtClean="0"/>
              <a:t>工作区域：工作区域就是用来绘制原型的画布。</a:t>
            </a:r>
            <a:endParaRPr lang="en-US" altLang="zh-CN" sz="2000" b="1" dirty="0" smtClean="0"/>
          </a:p>
          <a:p>
            <a:r>
              <a:rPr lang="zh-CN" altLang="en-US" sz="2000" b="1" dirty="0" smtClean="0"/>
              <a:t>检视区域：检视区域使用来设计页面或者原件的样式和交互效果的，可以设置属性，比如添加页面交互效果，页面载入时触发时间等等。也可以设计页面、元件的样式。</a:t>
            </a:r>
            <a:endParaRPr lang="en-US" altLang="zh-CN" sz="2000" b="1" dirty="0" smtClean="0"/>
          </a:p>
          <a:p>
            <a:r>
              <a:rPr lang="zh-CN" altLang="en-US" sz="2000" b="1" dirty="0" smtClean="0"/>
              <a:t>界面概要区域：页面概要区域用来管理页面上的元件，可以常看页面上使用了那些元件。</a:t>
            </a:r>
            <a:endParaRPr lang="en-US" altLang="zh-CN" sz="2000" b="1" dirty="0" smtClean="0"/>
          </a:p>
        </p:txBody>
      </p:sp>
      <p:pic>
        <p:nvPicPr>
          <p:cNvPr id="56" name="图片 55">
            <a:extLst>
              <a:ext uri="{FF2B5EF4-FFF2-40B4-BE49-F238E27FC236}">
                <a16:creationId xmlns="" xmlns:a16="http://schemas.microsoft.com/office/drawing/2014/main" id="{A1700846-3D1A-432E-93C4-BB53377D26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grpSp>
        <p:nvGrpSpPr>
          <p:cNvPr id="57" name="组合 56"/>
          <p:cNvGrpSpPr/>
          <p:nvPr/>
        </p:nvGrpSpPr>
        <p:grpSpPr>
          <a:xfrm>
            <a:off x="350963" y="5967663"/>
            <a:ext cx="4690269" cy="424731"/>
            <a:chOff x="2453503" y="5381090"/>
            <a:chExt cx="6965448" cy="503056"/>
          </a:xfrm>
        </p:grpSpPr>
        <p:sp>
          <p:nvSpPr>
            <p:cNvPr id="5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9" name="任意多边形 5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235394977"/>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02900" y="409781"/>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r>
                <a:rPr lang="zh-CN" altLang="en-US" sz="2800" dirty="0" smtClean="0">
                  <a:solidFill>
                    <a:schemeClr val="bg1"/>
                  </a:solidFill>
                  <a:latin typeface="方正静蕾简体" panose="02000000000000000000" pitchFamily="2" charset="-122"/>
                  <a:ea typeface="方正静蕾简体" panose="02000000000000000000" pitchFamily="2" charset="-122"/>
                </a:rPr>
                <a:t>    </a:t>
              </a:r>
              <a:r>
                <a:rPr lang="en-US" altLang="zh-CN" sz="2800" dirty="0" err="1" smtClean="0">
                  <a:solidFill>
                    <a:schemeClr val="bg1"/>
                  </a:solidFill>
                  <a:latin typeface="方正静蕾简体" panose="02000000000000000000" pitchFamily="2" charset="-122"/>
                  <a:ea typeface="方正静蕾简体" panose="02000000000000000000" pitchFamily="2" charset="-122"/>
                </a:rPr>
                <a:t>Axure</a:t>
              </a:r>
              <a:r>
                <a:rPr lang="en-US" altLang="zh-CN" sz="2800" dirty="0" smtClean="0">
                  <a:solidFill>
                    <a:schemeClr val="bg1"/>
                  </a:solidFill>
                  <a:latin typeface="方正静蕾简体" panose="02000000000000000000" pitchFamily="2" charset="-122"/>
                  <a:ea typeface="方正静蕾简体" panose="02000000000000000000" pitchFamily="2" charset="-122"/>
                </a:rPr>
                <a:t> RP</a:t>
              </a:r>
              <a:r>
                <a:rPr lang="zh-CN" altLang="en-US" sz="2800" dirty="0">
                  <a:solidFill>
                    <a:schemeClr val="bg1"/>
                  </a:solidFill>
                  <a:latin typeface="方正静蕾简体" panose="02000000000000000000" pitchFamily="2" charset="-122"/>
                  <a:ea typeface="方正静蕾简体" panose="02000000000000000000" pitchFamily="2" charset="-122"/>
                </a:rPr>
                <a:t>功能</a:t>
              </a:r>
            </a:p>
          </p:txBody>
        </p:sp>
      </p:grpSp>
      <p:pic>
        <p:nvPicPr>
          <p:cNvPr id="56" name="图片 55">
            <a:extLst>
              <a:ext uri="{FF2B5EF4-FFF2-40B4-BE49-F238E27FC236}">
                <a16:creationId xmlns="" xmlns:a16="http://schemas.microsoft.com/office/drawing/2014/main" id="{A1700846-3D1A-432E-93C4-BB53377D26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pic>
        <p:nvPicPr>
          <p:cNvPr id="3" name="图片 2"/>
          <p:cNvPicPr>
            <a:picLocks noChangeAspect="1"/>
          </p:cNvPicPr>
          <p:nvPr/>
        </p:nvPicPr>
        <p:blipFill>
          <a:blip r:embed="rId3"/>
          <a:stretch>
            <a:fillRect/>
          </a:stretch>
        </p:blipFill>
        <p:spPr>
          <a:xfrm>
            <a:off x="5424172" y="1976177"/>
            <a:ext cx="5831653" cy="3207409"/>
          </a:xfrm>
          <a:prstGeom prst="rect">
            <a:avLst/>
          </a:prstGeom>
        </p:spPr>
      </p:pic>
      <p:grpSp>
        <p:nvGrpSpPr>
          <p:cNvPr id="58" name="组合 57"/>
          <p:cNvGrpSpPr/>
          <p:nvPr/>
        </p:nvGrpSpPr>
        <p:grpSpPr>
          <a:xfrm>
            <a:off x="350963" y="5967663"/>
            <a:ext cx="9755563" cy="424731"/>
            <a:chOff x="2453503" y="5381090"/>
            <a:chExt cx="6965448" cy="503056"/>
          </a:xfrm>
        </p:grpSpPr>
        <p:sp>
          <p:nvSpPr>
            <p:cNvPr id="59"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60" name="任意多边形 59"/>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文本框 62"/>
          <p:cNvSpPr txBox="1"/>
          <p:nvPr/>
        </p:nvSpPr>
        <p:spPr>
          <a:xfrm>
            <a:off x="1144186" y="2273968"/>
            <a:ext cx="2998725" cy="646331"/>
          </a:xfrm>
          <a:prstGeom prst="rect">
            <a:avLst/>
          </a:prstGeom>
          <a:noFill/>
        </p:spPr>
        <p:txBody>
          <a:bodyPr wrap="square" rtlCol="0">
            <a:spAutoFit/>
          </a:bodyPr>
          <a:lstStyle/>
          <a:p>
            <a:r>
              <a:rPr lang="zh-CN" altLang="en-US" dirty="0" smtClean="0"/>
              <a:t>打开软件展示</a:t>
            </a:r>
            <a:r>
              <a:rPr lang="en-US" altLang="zh-CN" dirty="0" err="1" smtClean="0"/>
              <a:t>Axure</a:t>
            </a:r>
            <a:r>
              <a:rPr lang="en-US" altLang="zh-CN" dirty="0" smtClean="0"/>
              <a:t> RP8</a:t>
            </a:r>
            <a:r>
              <a:rPr lang="zh-CN" altLang="en-US" dirty="0" smtClean="0"/>
              <a:t>能够用原型生成</a:t>
            </a:r>
            <a:r>
              <a:rPr lang="en-US" altLang="zh-CN" dirty="0"/>
              <a:t>h</a:t>
            </a:r>
            <a:r>
              <a:rPr lang="en-US" altLang="zh-CN" dirty="0" smtClean="0"/>
              <a:t>tml</a:t>
            </a:r>
            <a:r>
              <a:rPr lang="zh-CN" altLang="en-US" dirty="0" smtClean="0"/>
              <a:t>文件。</a:t>
            </a:r>
            <a:endParaRPr lang="zh-CN" altLang="en-US" dirty="0"/>
          </a:p>
        </p:txBody>
      </p:sp>
    </p:spTree>
    <p:extLst>
      <p:ext uri="{BB962C8B-B14F-4D97-AF65-F5344CB8AC3E}">
        <p14:creationId xmlns:p14="http://schemas.microsoft.com/office/powerpoint/2010/main" val="3199836408"/>
      </p:ext>
    </p:extLst>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677979" y="5864873"/>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03</a:t>
            </a:r>
            <a:endParaRPr lang="zh-CN" altLang="en-US" sz="8000" spc="300" dirty="0">
              <a:latin typeface="新蒂黑板报" panose="03000600000000000000" pitchFamily="66" charset="-122"/>
              <a:ea typeface="新蒂黑板报" panose="03000600000000000000" pitchFamily="66" charset="-122"/>
            </a:endParaRPr>
          </a:p>
        </p:txBody>
      </p:sp>
      <p:sp>
        <p:nvSpPr>
          <p:cNvPr id="68" name="文本框 67"/>
          <p:cNvSpPr txBox="1"/>
          <p:nvPr/>
        </p:nvSpPr>
        <p:spPr>
          <a:xfrm flipH="1">
            <a:off x="4114823" y="5227526"/>
            <a:ext cx="3845000" cy="707886"/>
          </a:xfrm>
          <a:prstGeom prst="rect">
            <a:avLst/>
          </a:prstGeom>
          <a:noFill/>
        </p:spPr>
        <p:txBody>
          <a:bodyPr wrap="square" rtlCol="0">
            <a:spAutoFit/>
          </a:bodyPr>
          <a:lstStyle/>
          <a:p>
            <a:pPr algn="dist"/>
            <a:r>
              <a:rPr lang="zh-CN" altLang="en-US" sz="4000" dirty="0">
                <a:latin typeface="方正静蕾简体" panose="02000000000000000000" pitchFamily="2" charset="-122"/>
                <a:ea typeface="方正静蕾简体" panose="02000000000000000000" pitchFamily="2" charset="-122"/>
              </a:rPr>
              <a:t>原型的</a:t>
            </a:r>
            <a:r>
              <a:rPr lang="zh-CN" altLang="en-US" sz="4000" dirty="0" smtClean="0">
                <a:latin typeface="方正静蕾简体" panose="02000000000000000000" pitchFamily="2" charset="-122"/>
                <a:ea typeface="方正静蕾简体" panose="02000000000000000000" pitchFamily="2" charset="-122"/>
              </a:rPr>
              <a:t>制作</a:t>
            </a:r>
            <a:endParaRPr lang="zh-CN" altLang="en-US" sz="4000" dirty="0">
              <a:solidFill>
                <a:srgbClr val="9DC3E6"/>
              </a:solidFill>
              <a:latin typeface="方正静蕾简体" panose="02000000000000000000" pitchFamily="2" charset="-122"/>
              <a:ea typeface="方正静蕾简体" panose="02000000000000000000" pitchFamily="2" charset="-122"/>
            </a:endParaRPr>
          </a:p>
        </p:txBody>
      </p:sp>
      <p:pic>
        <p:nvPicPr>
          <p:cNvPr id="55" name="图片 54">
            <a:extLst>
              <a:ext uri="{FF2B5EF4-FFF2-40B4-BE49-F238E27FC236}">
                <a16:creationId xmlns="" xmlns:a16="http://schemas.microsoft.com/office/drawing/2014/main" id="{74DD7675-9C06-46E7-A11B-86ECA5662C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02900" y="409781"/>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r>
                <a:rPr lang="zh-CN" altLang="en-US" sz="2800" dirty="0" smtClean="0">
                  <a:solidFill>
                    <a:schemeClr val="bg1"/>
                  </a:solidFill>
                  <a:latin typeface="方正静蕾简体" panose="02000000000000000000" pitchFamily="2" charset="-122"/>
                  <a:ea typeface="方正静蕾简体" panose="02000000000000000000" pitchFamily="2" charset="-122"/>
                </a:rPr>
                <a:t>    </a:t>
              </a:r>
              <a:r>
                <a:rPr lang="zh-CN" altLang="en-US" sz="2800" dirty="0" smtClean="0">
                  <a:solidFill>
                    <a:schemeClr val="bg1"/>
                  </a:solidFill>
                  <a:latin typeface="方正静蕾简体" panose="02000000000000000000" pitchFamily="2" charset="-122"/>
                  <a:ea typeface="方正静蕾简体" panose="02000000000000000000" pitchFamily="2" charset="-122"/>
                </a:rPr>
                <a:t>原型的使用</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grpSp>
        <p:nvGrpSpPr>
          <p:cNvPr id="60" name="组合 59"/>
          <p:cNvGrpSpPr/>
          <p:nvPr/>
        </p:nvGrpSpPr>
        <p:grpSpPr>
          <a:xfrm>
            <a:off x="1099980" y="5775158"/>
            <a:ext cx="9018578" cy="397746"/>
            <a:chOff x="2453503" y="5381090"/>
            <a:chExt cx="6965448" cy="503056"/>
          </a:xfrm>
        </p:grpSpPr>
        <p:sp>
          <p:nvSpPr>
            <p:cNvPr id="61"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62" name="任意多边形 61"/>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62"/>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9" name="图片 58">
            <a:extLst>
              <a:ext uri="{FF2B5EF4-FFF2-40B4-BE49-F238E27FC236}">
                <a16:creationId xmlns="" xmlns:a16="http://schemas.microsoft.com/office/drawing/2014/main" id="{A1700846-3D1A-432E-93C4-BB53377D26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
        <p:nvSpPr>
          <p:cNvPr id="2" name="文本框 1"/>
          <p:cNvSpPr txBox="1"/>
          <p:nvPr/>
        </p:nvSpPr>
        <p:spPr>
          <a:xfrm>
            <a:off x="650364" y="2169256"/>
            <a:ext cx="6247547" cy="1200329"/>
          </a:xfrm>
          <a:prstGeom prst="rect">
            <a:avLst/>
          </a:prstGeom>
          <a:noFill/>
        </p:spPr>
        <p:txBody>
          <a:bodyPr wrap="square" rtlCol="0">
            <a:spAutoFit/>
          </a:bodyPr>
          <a:lstStyle/>
          <a:p>
            <a:r>
              <a:rPr lang="zh-CN" altLang="en-US" dirty="0" smtClean="0"/>
              <a:t>相比从用例直接转到整个</a:t>
            </a:r>
            <a:r>
              <a:rPr lang="en-US" altLang="zh-CN" dirty="0" smtClean="0"/>
              <a:t>UI</a:t>
            </a:r>
            <a:r>
              <a:rPr lang="zh-CN" altLang="en-US" dirty="0" smtClean="0"/>
              <a:t>实现完成后发现一些可能导致大量返工的重大问题，想要获得一个课接受的相互认可的界面原型设计，最好的方式就是用例、对话图以及线框图进行迭代。</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5528" y="3017159"/>
            <a:ext cx="9326465" cy="2505132"/>
          </a:xfrm>
          <a:prstGeom prst="rect">
            <a:avLst/>
          </a:prstGeom>
        </p:spPr>
      </p:pic>
    </p:spTree>
    <p:extLst>
      <p:ext uri="{BB962C8B-B14F-4D97-AF65-F5344CB8AC3E}">
        <p14:creationId xmlns:p14="http://schemas.microsoft.com/office/powerpoint/2010/main" val="240307412"/>
      </p:ext>
    </p:extLst>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02900" y="409781"/>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r>
                <a:rPr lang="zh-CN" altLang="en-US" sz="2800" dirty="0" smtClean="0">
                  <a:solidFill>
                    <a:schemeClr val="bg1"/>
                  </a:solidFill>
                  <a:latin typeface="方正静蕾简体" panose="02000000000000000000" pitchFamily="2" charset="-122"/>
                  <a:ea typeface="方正静蕾简体" panose="02000000000000000000" pitchFamily="2" charset="-122"/>
                </a:rPr>
                <a:t>    </a:t>
              </a:r>
              <a:r>
                <a:rPr lang="zh-CN" altLang="en-US" sz="2800" dirty="0" smtClean="0">
                  <a:solidFill>
                    <a:schemeClr val="bg1"/>
                  </a:solidFill>
                  <a:latin typeface="方正静蕾简体" panose="02000000000000000000" pitchFamily="2" charset="-122"/>
                  <a:ea typeface="方正静蕾简体" panose="02000000000000000000" pitchFamily="2" charset="-122"/>
                </a:rPr>
                <a:t>    用例</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grpSp>
        <p:nvGrpSpPr>
          <p:cNvPr id="60" name="组合 59"/>
          <p:cNvGrpSpPr/>
          <p:nvPr/>
        </p:nvGrpSpPr>
        <p:grpSpPr>
          <a:xfrm>
            <a:off x="1099980" y="5775158"/>
            <a:ext cx="5507298" cy="397746"/>
            <a:chOff x="2453503" y="5381090"/>
            <a:chExt cx="6965448" cy="503056"/>
          </a:xfrm>
        </p:grpSpPr>
        <p:sp>
          <p:nvSpPr>
            <p:cNvPr id="61"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62" name="任意多边形 61"/>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62"/>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9" name="图片 58">
            <a:extLst>
              <a:ext uri="{FF2B5EF4-FFF2-40B4-BE49-F238E27FC236}">
                <a16:creationId xmlns="" xmlns:a16="http://schemas.microsoft.com/office/drawing/2014/main" id="{A1700846-3D1A-432E-93C4-BB53377D26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graphicFrame>
        <p:nvGraphicFramePr>
          <p:cNvPr id="58" name="表格 57"/>
          <p:cNvGraphicFramePr>
            <a:graphicFrameLocks noGrp="1"/>
          </p:cNvGraphicFramePr>
          <p:nvPr>
            <p:extLst>
              <p:ext uri="{D42A27DB-BD31-4B8C-83A1-F6EECF244321}">
                <p14:modId xmlns:p14="http://schemas.microsoft.com/office/powerpoint/2010/main" val="4053668483"/>
              </p:ext>
            </p:extLst>
          </p:nvPr>
        </p:nvGraphicFramePr>
        <p:xfrm>
          <a:off x="5486400" y="1483838"/>
          <a:ext cx="5497906" cy="3840480"/>
        </p:xfrm>
        <a:graphic>
          <a:graphicData uri="http://schemas.openxmlformats.org/drawingml/2006/table">
            <a:tbl>
              <a:tblPr firstRow="1" firstCol="1" bandRow="1">
                <a:tableStyleId>{5C22544A-7EE6-4342-B048-85BDC9FD1C3A}</a:tableStyleId>
              </a:tblPr>
              <a:tblGrid>
                <a:gridCol w="2748953"/>
                <a:gridCol w="2748953"/>
              </a:tblGrid>
              <a:tr h="0">
                <a:tc>
                  <a:txBody>
                    <a:bodyPr/>
                    <a:lstStyle/>
                    <a:p>
                      <a:pPr algn="just">
                        <a:spcAft>
                          <a:spcPts val="0"/>
                        </a:spcAft>
                      </a:pPr>
                      <a:r>
                        <a:rPr lang="zh-CN" sz="1050" kern="100" dirty="0">
                          <a:effectLst/>
                        </a:rPr>
                        <a:t>用户类别</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dirty="0">
                          <a:effectLst/>
                        </a:rPr>
                        <a:t>用例</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50" kern="100" dirty="0">
                          <a:effectLst/>
                        </a:rPr>
                        <a:t>游客</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dirty="0">
                          <a:effectLst/>
                        </a:rPr>
                        <a:t>阅读相关帖子</a:t>
                      </a:r>
                    </a:p>
                    <a:p>
                      <a:pPr algn="just">
                        <a:spcAft>
                          <a:spcPts val="0"/>
                        </a:spcAft>
                      </a:pPr>
                      <a:r>
                        <a:rPr lang="zh-CN" sz="1050" kern="100" dirty="0">
                          <a:effectLst/>
                        </a:rPr>
                        <a:t>账号登陆</a:t>
                      </a:r>
                    </a:p>
                    <a:p>
                      <a:pPr algn="just">
                        <a:spcAft>
                          <a:spcPts val="0"/>
                        </a:spcAft>
                      </a:pPr>
                      <a:r>
                        <a:rPr lang="zh-CN" sz="1050" kern="100" dirty="0">
                          <a:effectLst/>
                        </a:rPr>
                        <a:t>查看课程介绍</a:t>
                      </a:r>
                    </a:p>
                    <a:p>
                      <a:pPr algn="just">
                        <a:spcAft>
                          <a:spcPts val="0"/>
                        </a:spcAft>
                      </a:pPr>
                      <a:r>
                        <a:rPr lang="zh-CN" sz="1050" kern="100" dirty="0">
                          <a:effectLst/>
                        </a:rPr>
                        <a:t>查看老师信息（老师联系方式）</a:t>
                      </a:r>
                    </a:p>
                    <a:p>
                      <a:pPr algn="just">
                        <a:spcAft>
                          <a:spcPts val="0"/>
                        </a:spcAft>
                      </a:pPr>
                      <a:r>
                        <a:rPr lang="zh-CN" sz="1050" kern="100" dirty="0">
                          <a:effectLst/>
                        </a:rPr>
                        <a:t>留言板留言</a:t>
                      </a:r>
                    </a:p>
                    <a:p>
                      <a:pPr algn="just">
                        <a:spcAft>
                          <a:spcPts val="0"/>
                        </a:spcAft>
                      </a:pPr>
                      <a:r>
                        <a:rPr lang="zh-CN" sz="1050" kern="100" dirty="0">
                          <a:effectLst/>
                        </a:rPr>
                        <a:t>账号注册</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50" kern="100">
                          <a:effectLst/>
                        </a:rPr>
                        <a:t>学生账号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dirty="0">
                          <a:effectLst/>
                        </a:rPr>
                        <a:t>实现各类资料的下载，资料的在线预览</a:t>
                      </a:r>
                    </a:p>
                    <a:p>
                      <a:pPr algn="just">
                        <a:spcAft>
                          <a:spcPts val="0"/>
                        </a:spcAft>
                      </a:pPr>
                      <a:r>
                        <a:rPr lang="zh-CN" sz="1050" kern="100" dirty="0">
                          <a:effectLst/>
                        </a:rPr>
                        <a:t>查看老师信息（联系方式）</a:t>
                      </a:r>
                    </a:p>
                    <a:p>
                      <a:pPr algn="just">
                        <a:spcAft>
                          <a:spcPts val="0"/>
                        </a:spcAft>
                      </a:pPr>
                      <a:r>
                        <a:rPr lang="zh-CN" sz="1050" kern="100" dirty="0">
                          <a:effectLst/>
                        </a:rPr>
                        <a:t>小组的建立以及加入</a:t>
                      </a:r>
                    </a:p>
                    <a:p>
                      <a:pPr algn="just">
                        <a:spcAft>
                          <a:spcPts val="0"/>
                        </a:spcAft>
                      </a:pPr>
                      <a:r>
                        <a:rPr lang="zh-CN" sz="1050" kern="100" dirty="0">
                          <a:effectLst/>
                        </a:rPr>
                        <a:t>小组内消息实时通讯</a:t>
                      </a:r>
                    </a:p>
                    <a:p>
                      <a:pPr algn="just">
                        <a:spcAft>
                          <a:spcPts val="0"/>
                        </a:spcAft>
                      </a:pPr>
                      <a:r>
                        <a:rPr lang="zh-CN" sz="1050" kern="100" dirty="0">
                          <a:effectLst/>
                        </a:rPr>
                        <a:t>站内消息推送</a:t>
                      </a:r>
                    </a:p>
                    <a:p>
                      <a:pPr algn="just">
                        <a:spcAft>
                          <a:spcPts val="0"/>
                        </a:spcAft>
                      </a:pPr>
                      <a:r>
                        <a:rPr lang="zh-CN" sz="1050" kern="100" dirty="0">
                          <a:effectLst/>
                        </a:rPr>
                        <a:t>站内帖子的发送</a:t>
                      </a:r>
                    </a:p>
                    <a:p>
                      <a:pPr algn="just">
                        <a:spcAft>
                          <a:spcPts val="0"/>
                        </a:spcAft>
                      </a:pPr>
                      <a:r>
                        <a:rPr lang="zh-CN" sz="1050" kern="100" dirty="0">
                          <a:effectLst/>
                        </a:rPr>
                        <a:t>站内实时</a:t>
                      </a:r>
                      <a:r>
                        <a:rPr lang="zh-CN" sz="1050" kern="100" dirty="0" smtClean="0">
                          <a:effectLst/>
                        </a:rPr>
                        <a:t>通讯</a:t>
                      </a:r>
                      <a:endParaRPr lang="zh-CN" sz="1050" kern="100" dirty="0">
                        <a:effectLst/>
                      </a:endParaRPr>
                    </a:p>
                  </a:txBody>
                  <a:tcPr marL="68580" marR="68580" marT="0" marB="0"/>
                </a:tc>
              </a:tr>
              <a:tr h="0">
                <a:tc>
                  <a:txBody>
                    <a:bodyPr/>
                    <a:lstStyle/>
                    <a:p>
                      <a:pPr algn="just">
                        <a:spcAft>
                          <a:spcPts val="0"/>
                        </a:spcAft>
                      </a:pPr>
                      <a:r>
                        <a:rPr lang="zh-CN" sz="1050" kern="100">
                          <a:effectLst/>
                        </a:rPr>
                        <a:t>教师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dirty="0">
                          <a:effectLst/>
                        </a:rPr>
                        <a:t>通知发布（直接以置顶帖）</a:t>
                      </a:r>
                    </a:p>
                    <a:p>
                      <a:pPr algn="just">
                        <a:spcAft>
                          <a:spcPts val="0"/>
                        </a:spcAft>
                      </a:pPr>
                      <a:r>
                        <a:rPr lang="zh-CN" sz="1050" kern="100" dirty="0">
                          <a:effectLst/>
                        </a:rPr>
                        <a:t>教学追踪功能（小组、个人）</a:t>
                      </a:r>
                    </a:p>
                    <a:p>
                      <a:pPr algn="just">
                        <a:spcAft>
                          <a:spcPts val="0"/>
                        </a:spcAft>
                      </a:pPr>
                      <a:r>
                        <a:rPr lang="zh-CN" sz="1050" kern="100" dirty="0">
                          <a:effectLst/>
                        </a:rPr>
                        <a:t>课程相关资料上传</a:t>
                      </a:r>
                    </a:p>
                    <a:p>
                      <a:pPr algn="just">
                        <a:spcAft>
                          <a:spcPts val="0"/>
                        </a:spcAft>
                      </a:pPr>
                      <a:r>
                        <a:rPr lang="zh-CN" sz="1050" kern="100" dirty="0">
                          <a:effectLst/>
                        </a:rPr>
                        <a:t>课程小组的管理</a:t>
                      </a:r>
                    </a:p>
                    <a:p>
                      <a:pPr algn="just">
                        <a:spcAft>
                          <a:spcPts val="0"/>
                        </a:spcAft>
                      </a:pPr>
                      <a:r>
                        <a:rPr lang="zh-CN" sz="1050" kern="100" dirty="0">
                          <a:effectLst/>
                        </a:rPr>
                        <a:t>站内消息推送</a:t>
                      </a:r>
                    </a:p>
                    <a:p>
                      <a:pPr algn="just">
                        <a:spcAft>
                          <a:spcPts val="0"/>
                        </a:spcAft>
                      </a:pPr>
                      <a:r>
                        <a:rPr lang="zh-CN" sz="1050" kern="100" dirty="0">
                          <a:effectLst/>
                        </a:rPr>
                        <a:t>站内帖子的发送</a:t>
                      </a:r>
                    </a:p>
                    <a:p>
                      <a:pPr algn="just">
                        <a:spcAft>
                          <a:spcPts val="0"/>
                        </a:spcAft>
                      </a:pPr>
                      <a:r>
                        <a:rPr lang="zh-CN" sz="1050" kern="100" dirty="0">
                          <a:effectLst/>
                        </a:rPr>
                        <a:t>站内实时</a:t>
                      </a:r>
                      <a:r>
                        <a:rPr lang="zh-CN" sz="1050" kern="100" dirty="0" smtClean="0">
                          <a:effectLst/>
                        </a:rPr>
                        <a:t>通讯</a:t>
                      </a:r>
                      <a:endParaRPr lang="zh-CN" sz="1050" kern="100" dirty="0">
                        <a:effectLst/>
                      </a:endParaRPr>
                    </a:p>
                  </a:txBody>
                  <a:tcPr marL="68580" marR="68580" marT="0" marB="0"/>
                </a:tc>
              </a:tr>
              <a:tr h="0">
                <a:tc>
                  <a:txBody>
                    <a:bodyPr/>
                    <a:lstStyle/>
                    <a:p>
                      <a:pPr algn="just">
                        <a:spcAft>
                          <a:spcPts val="0"/>
                        </a:spcAft>
                      </a:pPr>
                      <a:r>
                        <a:rPr lang="zh-CN" sz="1050" kern="100">
                          <a:effectLst/>
                        </a:rPr>
                        <a:t>管理员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dirty="0">
                          <a:effectLst/>
                        </a:rPr>
                        <a:t>帖子的审核</a:t>
                      </a:r>
                    </a:p>
                    <a:p>
                      <a:pPr algn="just">
                        <a:spcAft>
                          <a:spcPts val="0"/>
                        </a:spcAft>
                      </a:pPr>
                      <a:r>
                        <a:rPr lang="zh-CN" sz="1050" kern="100" dirty="0">
                          <a:effectLst/>
                        </a:rPr>
                        <a:t>老师信息的编辑</a:t>
                      </a:r>
                    </a:p>
                    <a:p>
                      <a:pPr algn="just">
                        <a:spcAft>
                          <a:spcPts val="0"/>
                        </a:spcAft>
                      </a:pPr>
                      <a:r>
                        <a:rPr lang="zh-CN" sz="1050" kern="100" dirty="0">
                          <a:effectLst/>
                        </a:rPr>
                        <a:t>帖子的编排、排版</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2" name="文本框 1"/>
          <p:cNvSpPr txBox="1"/>
          <p:nvPr/>
        </p:nvSpPr>
        <p:spPr>
          <a:xfrm>
            <a:off x="1477378" y="2478505"/>
            <a:ext cx="3215687" cy="1631216"/>
          </a:xfrm>
          <a:prstGeom prst="rect">
            <a:avLst/>
          </a:prstGeom>
          <a:noFill/>
        </p:spPr>
        <p:txBody>
          <a:bodyPr wrap="square" rtlCol="0">
            <a:spAutoFit/>
          </a:bodyPr>
          <a:lstStyle/>
          <a:p>
            <a:r>
              <a:rPr lang="zh-CN" altLang="en-US" sz="2000" b="1" dirty="0" smtClean="0"/>
              <a:t>设想访问者能在网站上做那些事情，每一件事就是一个用例。通过用例思考网站可以有哪些网页并想象他们之间的导航路径。</a:t>
            </a:r>
            <a:endParaRPr lang="zh-CN" altLang="en-US" sz="2000" b="1" dirty="0"/>
          </a:p>
        </p:txBody>
      </p:sp>
    </p:spTree>
    <p:extLst>
      <p:ext uri="{BB962C8B-B14F-4D97-AF65-F5344CB8AC3E}">
        <p14:creationId xmlns:p14="http://schemas.microsoft.com/office/powerpoint/2010/main" val="611661175"/>
      </p:ext>
    </p:extLst>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14931" y="421813"/>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r>
                <a:rPr lang="zh-CN" altLang="en-US" sz="2800" dirty="0" smtClean="0">
                  <a:solidFill>
                    <a:schemeClr val="bg1"/>
                  </a:solidFill>
                  <a:latin typeface="方正静蕾简体" panose="02000000000000000000" pitchFamily="2" charset="-122"/>
                  <a:ea typeface="方正静蕾简体" panose="02000000000000000000" pitchFamily="2" charset="-122"/>
                </a:rPr>
                <a:t>     </a:t>
              </a:r>
              <a:r>
                <a:rPr lang="zh-CN" altLang="en-US" sz="2800" dirty="0" smtClean="0">
                  <a:solidFill>
                    <a:schemeClr val="bg1"/>
                  </a:solidFill>
                  <a:latin typeface="方正静蕾简体" panose="02000000000000000000" pitchFamily="2" charset="-122"/>
                  <a:ea typeface="方正静蕾简体" panose="02000000000000000000" pitchFamily="2" charset="-122"/>
                </a:rPr>
                <a:t>  对话</a:t>
              </a:r>
              <a:r>
                <a:rPr lang="zh-CN" altLang="en-US" sz="2800" dirty="0">
                  <a:solidFill>
                    <a:schemeClr val="bg1"/>
                  </a:solidFill>
                  <a:latin typeface="方正静蕾简体" panose="02000000000000000000" pitchFamily="2" charset="-122"/>
                  <a:ea typeface="方正静蕾简体" panose="02000000000000000000" pitchFamily="2" charset="-122"/>
                </a:rPr>
                <a:t>图</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grpSp>
        <p:nvGrpSpPr>
          <p:cNvPr id="60" name="组合 59"/>
          <p:cNvGrpSpPr/>
          <p:nvPr/>
        </p:nvGrpSpPr>
        <p:grpSpPr>
          <a:xfrm>
            <a:off x="1099980" y="5775158"/>
            <a:ext cx="5507298" cy="397746"/>
            <a:chOff x="2453503" y="5381090"/>
            <a:chExt cx="6965448" cy="503056"/>
          </a:xfrm>
        </p:grpSpPr>
        <p:sp>
          <p:nvSpPr>
            <p:cNvPr id="61"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62" name="任意多边形 61"/>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62"/>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9" name="图片 58">
            <a:extLst>
              <a:ext uri="{FF2B5EF4-FFF2-40B4-BE49-F238E27FC236}">
                <a16:creationId xmlns="" xmlns:a16="http://schemas.microsoft.com/office/drawing/2014/main" id="{A1700846-3D1A-432E-93C4-BB53377D26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pic>
        <p:nvPicPr>
          <p:cNvPr id="55" name="图片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4969" y="1568888"/>
            <a:ext cx="6729169" cy="4058734"/>
          </a:xfrm>
          <a:prstGeom prst="rect">
            <a:avLst/>
          </a:prstGeom>
        </p:spPr>
      </p:pic>
      <p:sp>
        <p:nvSpPr>
          <p:cNvPr id="56" name="文本框 55"/>
          <p:cNvSpPr txBox="1"/>
          <p:nvPr/>
        </p:nvSpPr>
        <p:spPr>
          <a:xfrm>
            <a:off x="945764" y="2157703"/>
            <a:ext cx="2959981" cy="3170099"/>
          </a:xfrm>
          <a:prstGeom prst="rect">
            <a:avLst/>
          </a:prstGeom>
          <a:noFill/>
        </p:spPr>
        <p:txBody>
          <a:bodyPr wrap="square" rtlCol="0">
            <a:spAutoFit/>
          </a:bodyPr>
          <a:lstStyle/>
          <a:p>
            <a:r>
              <a:rPr lang="zh-CN" altLang="en-US" sz="2000" b="1" dirty="0" smtClean="0"/>
              <a:t>从用例思考想象出有什么网页，最终的网站可能不会单独实现所有的页面。一些页面可以放在一起考虑。从对话图中，我们可能会发现用户可能希望执行的动作。而在这个过程中，可能发现简化和优化用户体验的方法。</a:t>
            </a:r>
            <a:endParaRPr lang="zh-CN" altLang="en-US" sz="2000" b="1" dirty="0"/>
          </a:p>
        </p:txBody>
      </p:sp>
    </p:spTree>
    <p:extLst>
      <p:ext uri="{BB962C8B-B14F-4D97-AF65-F5344CB8AC3E}">
        <p14:creationId xmlns:p14="http://schemas.microsoft.com/office/powerpoint/2010/main" val="3791859542"/>
      </p:ext>
    </p:extLst>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02901" y="466405"/>
            <a:ext cx="6574770" cy="1017433"/>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8"/>
              <a:ext cx="2863122" cy="552339"/>
            </a:xfrm>
            <a:prstGeom prst="rect">
              <a:avLst/>
            </a:prstGeom>
            <a:noFill/>
          </p:spPr>
          <p:txBody>
            <a:bodyPr wrap="square" rtlCol="0">
              <a:spAutoFit/>
            </a:bodyPr>
            <a:lstStyle/>
            <a:p>
              <a:r>
                <a:rPr lang="zh-CN" altLang="en-US" sz="2800" dirty="0" smtClean="0">
                  <a:solidFill>
                    <a:schemeClr val="bg1"/>
                  </a:solidFill>
                  <a:latin typeface="方正静蕾简体" panose="02000000000000000000" pitchFamily="2" charset="-122"/>
                  <a:ea typeface="方正静蕾简体" panose="02000000000000000000" pitchFamily="2" charset="-122"/>
                </a:rPr>
                <a:t>  </a:t>
              </a:r>
              <a:r>
                <a:rPr lang="zh-CN" altLang="en-US" sz="2800" dirty="0" smtClean="0">
                  <a:solidFill>
                    <a:schemeClr val="bg1"/>
                  </a:solidFill>
                  <a:latin typeface="方正静蕾简体" panose="02000000000000000000" pitchFamily="2" charset="-122"/>
                  <a:ea typeface="方正静蕾简体" panose="02000000000000000000" pitchFamily="2" charset="-122"/>
                </a:rPr>
                <a:t>可抛弃型原型或线框图</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grpSp>
        <p:nvGrpSpPr>
          <p:cNvPr id="60" name="组合 59"/>
          <p:cNvGrpSpPr/>
          <p:nvPr/>
        </p:nvGrpSpPr>
        <p:grpSpPr>
          <a:xfrm>
            <a:off x="1099980" y="5775158"/>
            <a:ext cx="5507298" cy="397746"/>
            <a:chOff x="2453503" y="5381090"/>
            <a:chExt cx="6965448" cy="503056"/>
          </a:xfrm>
        </p:grpSpPr>
        <p:sp>
          <p:nvSpPr>
            <p:cNvPr id="61"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62" name="任意多边形 61"/>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62"/>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9" name="图片 58">
            <a:extLst>
              <a:ext uri="{FF2B5EF4-FFF2-40B4-BE49-F238E27FC236}">
                <a16:creationId xmlns="" xmlns:a16="http://schemas.microsoft.com/office/drawing/2014/main" id="{A1700846-3D1A-432E-93C4-BB53377D26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pic>
        <p:nvPicPr>
          <p:cNvPr id="58" name="图片 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49879" y="1193992"/>
            <a:ext cx="1820664" cy="3908316"/>
          </a:xfrm>
          <a:prstGeom prst="rect">
            <a:avLst/>
          </a:prstGeom>
        </p:spPr>
      </p:pic>
      <p:pic>
        <p:nvPicPr>
          <p:cNvPr id="64" name="图片 63"/>
          <p:cNvPicPr>
            <a:picLocks noChangeAspect="1"/>
          </p:cNvPicPr>
          <p:nvPr/>
        </p:nvPicPr>
        <p:blipFill>
          <a:blip r:embed="rId4"/>
          <a:stretch>
            <a:fillRect/>
          </a:stretch>
        </p:blipFill>
        <p:spPr>
          <a:xfrm>
            <a:off x="9533219" y="1021976"/>
            <a:ext cx="1836643" cy="4715704"/>
          </a:xfrm>
          <a:prstGeom prst="rect">
            <a:avLst/>
          </a:prstGeom>
        </p:spPr>
      </p:pic>
      <p:sp>
        <p:nvSpPr>
          <p:cNvPr id="2" name="文本框 1"/>
          <p:cNvSpPr txBox="1"/>
          <p:nvPr/>
        </p:nvSpPr>
        <p:spPr>
          <a:xfrm>
            <a:off x="1289262" y="2346158"/>
            <a:ext cx="5396695" cy="2031325"/>
          </a:xfrm>
          <a:prstGeom prst="rect">
            <a:avLst/>
          </a:prstGeom>
          <a:noFill/>
        </p:spPr>
        <p:txBody>
          <a:bodyPr wrap="square" rtlCol="0">
            <a:spAutoFit/>
          </a:bodyPr>
          <a:lstStyle/>
          <a:p>
            <a:r>
              <a:rPr lang="zh-CN" altLang="en-US" dirty="0" smtClean="0"/>
              <a:t>之后的步骤是针对所选页面创建一个可抛弃型原型或者一个线框图来获得视觉实际方法。通过线框图与用户代表在页面大致布局方面打成一致的理解，由于它直观易懂，所以可以使页面容易理解和使用。</a:t>
            </a:r>
            <a:endParaRPr lang="en-US" altLang="zh-CN" dirty="0" smtClean="0"/>
          </a:p>
          <a:p>
            <a:endParaRPr lang="en-US" altLang="zh-CN" dirty="0"/>
          </a:p>
          <a:p>
            <a:r>
              <a:rPr lang="zh-CN" altLang="en-US" dirty="0" smtClean="0"/>
              <a:t>最终阶段通过不断的迭代反馈，穿件一个详细的</a:t>
            </a:r>
            <a:r>
              <a:rPr lang="en-US" altLang="zh-CN" dirty="0" smtClean="0"/>
              <a:t>UI</a:t>
            </a:r>
            <a:r>
              <a:rPr lang="zh-CN" altLang="en-US" dirty="0" smtClean="0"/>
              <a:t>屏幕界面设计。</a:t>
            </a:r>
            <a:endParaRPr lang="en-US" altLang="zh-CN" dirty="0" smtClean="0"/>
          </a:p>
        </p:txBody>
      </p:sp>
    </p:spTree>
    <p:extLst>
      <p:ext uri="{BB962C8B-B14F-4D97-AF65-F5344CB8AC3E}">
        <p14:creationId xmlns:p14="http://schemas.microsoft.com/office/powerpoint/2010/main" val="2354969975"/>
      </p:ext>
    </p:extLst>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02900" y="409781"/>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r>
                <a:rPr lang="en-US" altLang="zh-CN" sz="2800" dirty="0" smtClean="0">
                  <a:solidFill>
                    <a:schemeClr val="bg1"/>
                  </a:solidFill>
                  <a:latin typeface="方正静蕾简体" panose="02000000000000000000" pitchFamily="2" charset="-122"/>
                  <a:ea typeface="方正静蕾简体" panose="02000000000000000000" pitchFamily="2" charset="-122"/>
                </a:rPr>
                <a:t>     </a:t>
              </a:r>
              <a:r>
                <a:rPr lang="en-US" altLang="zh-CN" sz="2800" dirty="0" smtClean="0">
                  <a:solidFill>
                    <a:schemeClr val="bg1"/>
                  </a:solidFill>
                  <a:latin typeface="方正静蕾简体" panose="02000000000000000000" pitchFamily="2" charset="-122"/>
                  <a:ea typeface="方正静蕾简体" panose="02000000000000000000" pitchFamily="2" charset="-122"/>
                </a:rPr>
                <a:t>Question3</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pic>
        <p:nvPicPr>
          <p:cNvPr id="55" name="图片 54">
            <a:extLst>
              <a:ext uri="{FF2B5EF4-FFF2-40B4-BE49-F238E27FC236}">
                <a16:creationId xmlns="" xmlns:a16="http://schemas.microsoft.com/office/drawing/2014/main" id="{E087EF9F-19D3-4C4C-AF27-932BCA823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grpSp>
        <p:nvGrpSpPr>
          <p:cNvPr id="57" name="组合 56"/>
          <p:cNvGrpSpPr/>
          <p:nvPr/>
        </p:nvGrpSpPr>
        <p:grpSpPr>
          <a:xfrm>
            <a:off x="1099980" y="5775158"/>
            <a:ext cx="5507298" cy="397746"/>
            <a:chOff x="2453503" y="5381090"/>
            <a:chExt cx="6965448" cy="503056"/>
          </a:xfrm>
        </p:grpSpPr>
        <p:sp>
          <p:nvSpPr>
            <p:cNvPr id="5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9" name="任意多边形 5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712846" y="1886932"/>
            <a:ext cx="7480659" cy="954107"/>
          </a:xfrm>
          <a:prstGeom prst="rect">
            <a:avLst/>
          </a:prstGeom>
          <a:noFill/>
        </p:spPr>
        <p:txBody>
          <a:bodyPr wrap="square" rtlCol="0">
            <a:spAutoFit/>
          </a:bodyPr>
          <a:lstStyle/>
          <a:p>
            <a:r>
              <a:rPr lang="en-US" altLang="zh-CN" sz="2800" dirty="0" smtClean="0"/>
              <a:t>3</a:t>
            </a:r>
            <a:r>
              <a:rPr lang="en-US" altLang="zh-CN" sz="2800" dirty="0" smtClean="0"/>
              <a:t>.</a:t>
            </a:r>
            <a:r>
              <a:rPr lang="zh-CN" altLang="en-US" sz="2800" dirty="0" smtClean="0"/>
              <a:t>想要获得一个可接受的相互认可的</a:t>
            </a:r>
            <a:r>
              <a:rPr lang="en-US" altLang="zh-CN" sz="2800" dirty="0" smtClean="0"/>
              <a:t>UI</a:t>
            </a:r>
            <a:r>
              <a:rPr lang="zh-CN" altLang="en-US" sz="2800" dirty="0" smtClean="0"/>
              <a:t>设计，最好的方法是进过哪三个步骤进行迭代？</a:t>
            </a:r>
            <a:endParaRPr lang="zh-CN" altLang="en-US" sz="2800" dirty="0"/>
          </a:p>
        </p:txBody>
      </p:sp>
      <p:sp>
        <p:nvSpPr>
          <p:cNvPr id="61" name="文本框 60"/>
          <p:cNvSpPr txBox="1"/>
          <p:nvPr/>
        </p:nvSpPr>
        <p:spPr>
          <a:xfrm>
            <a:off x="780000" y="3324194"/>
            <a:ext cx="5026446" cy="923330"/>
          </a:xfrm>
          <a:prstGeom prst="rect">
            <a:avLst/>
          </a:prstGeom>
          <a:noFill/>
        </p:spPr>
        <p:txBody>
          <a:bodyPr wrap="square" rtlCol="0">
            <a:spAutoFit/>
          </a:bodyPr>
          <a:lstStyle/>
          <a:p>
            <a:r>
              <a:rPr lang="zh-CN" altLang="en-US" dirty="0" smtClean="0"/>
              <a:t>用例</a:t>
            </a:r>
            <a:endParaRPr lang="en-US" altLang="zh-CN" dirty="0" smtClean="0"/>
          </a:p>
          <a:p>
            <a:r>
              <a:rPr lang="zh-CN" altLang="en-US" dirty="0"/>
              <a:t>对话</a:t>
            </a:r>
            <a:r>
              <a:rPr lang="zh-CN" altLang="en-US" dirty="0" smtClean="0"/>
              <a:t>图</a:t>
            </a:r>
            <a:endParaRPr lang="en-US" altLang="zh-CN" dirty="0" smtClean="0"/>
          </a:p>
          <a:p>
            <a:r>
              <a:rPr lang="zh-CN" altLang="en-US" dirty="0"/>
              <a:t>可</a:t>
            </a:r>
            <a:r>
              <a:rPr lang="zh-CN" altLang="en-US" dirty="0" smtClean="0"/>
              <a:t>抛弃型原型或线框图</a:t>
            </a:r>
            <a:endParaRPr lang="zh-CN" altLang="en-US" dirty="0"/>
          </a:p>
        </p:txBody>
      </p:sp>
    </p:spTree>
    <p:extLst>
      <p:ext uri="{BB962C8B-B14F-4D97-AF65-F5344CB8AC3E}">
        <p14:creationId xmlns:p14="http://schemas.microsoft.com/office/powerpoint/2010/main" val="372708392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04</a:t>
            </a:r>
            <a:endParaRPr lang="zh-CN" altLang="en-US" sz="8000" spc="300" dirty="0">
              <a:latin typeface="新蒂黑板报" panose="03000600000000000000" pitchFamily="66" charset="-122"/>
              <a:ea typeface="新蒂黑板报" panose="03000600000000000000" pitchFamily="66" charset="-122"/>
            </a:endParaRPr>
          </a:p>
        </p:txBody>
      </p:sp>
      <p:sp>
        <p:nvSpPr>
          <p:cNvPr id="68" name="文本框 67"/>
          <p:cNvSpPr txBox="1"/>
          <p:nvPr/>
        </p:nvSpPr>
        <p:spPr>
          <a:xfrm flipH="1">
            <a:off x="3971464" y="5071769"/>
            <a:ext cx="4654093" cy="707886"/>
          </a:xfrm>
          <a:prstGeom prst="rect">
            <a:avLst/>
          </a:prstGeom>
          <a:noFill/>
        </p:spPr>
        <p:txBody>
          <a:bodyPr wrap="square" rtlCol="0">
            <a:spAutoFit/>
          </a:bodyPr>
          <a:lstStyle/>
          <a:p>
            <a:pPr algn="dist"/>
            <a:r>
              <a:rPr lang="zh-CN" altLang="en-US" sz="4000" dirty="0">
                <a:latin typeface="方正静蕾简体" panose="02000000000000000000" pitchFamily="2" charset="-122"/>
                <a:ea typeface="方正静蕾简体" panose="02000000000000000000" pitchFamily="2" charset="-122"/>
              </a:rPr>
              <a:t>参考以及小组分工</a:t>
            </a:r>
            <a:endParaRPr lang="zh-CN" altLang="en-US" sz="4000" dirty="0">
              <a:solidFill>
                <a:srgbClr val="9DC3E6"/>
              </a:solidFill>
              <a:latin typeface="方正静蕾简体" panose="02000000000000000000" pitchFamily="2" charset="-122"/>
              <a:ea typeface="方正静蕾简体" panose="02000000000000000000" pitchFamily="2" charset="-122"/>
            </a:endParaRPr>
          </a:p>
        </p:txBody>
      </p:sp>
      <p:pic>
        <p:nvPicPr>
          <p:cNvPr id="55" name="图片 54">
            <a:extLst>
              <a:ext uri="{FF2B5EF4-FFF2-40B4-BE49-F238E27FC236}">
                <a16:creationId xmlns="" xmlns:a16="http://schemas.microsoft.com/office/drawing/2014/main" id="{D093BEDC-2049-4EF6-AE31-EC21F84B68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632910" y="623297"/>
            <a:ext cx="1299228" cy="1490083"/>
            <a:chOff x="4427538" y="954088"/>
            <a:chExt cx="3333750" cy="3729038"/>
          </a:xfrm>
        </p:grpSpPr>
        <p:sp>
          <p:nvSpPr>
            <p:cNvPr id="63"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8"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9"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1"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2"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6"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7"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8"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9"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82"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83"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87"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88"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89"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90"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91"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p:cNvSpPr txBox="1"/>
          <p:nvPr/>
        </p:nvSpPr>
        <p:spPr>
          <a:xfrm>
            <a:off x="836456" y="2380702"/>
            <a:ext cx="10857280" cy="2031325"/>
          </a:xfrm>
          <a:prstGeom prst="rect">
            <a:avLst/>
          </a:prstGeom>
          <a:noFill/>
        </p:spPr>
        <p:txBody>
          <a:bodyPr wrap="square" rtlCol="0">
            <a:spAutoFit/>
          </a:bodyPr>
          <a:lstStyle/>
          <a:p>
            <a:r>
              <a:rPr lang="zh-CN" altLang="en-US" dirty="0"/>
              <a:t>参考资料</a:t>
            </a:r>
            <a:r>
              <a:rPr lang="zh-CN" altLang="en-US" dirty="0" smtClean="0"/>
              <a:t>：</a:t>
            </a:r>
            <a:r>
              <a:rPr lang="en-US" altLang="zh-CN" dirty="0" smtClean="0"/>
              <a:t>《</a:t>
            </a:r>
            <a:r>
              <a:rPr lang="en-US" altLang="zh-CN" dirty="0" err="1" smtClean="0"/>
              <a:t>Axure</a:t>
            </a:r>
            <a:r>
              <a:rPr lang="en-US" altLang="zh-CN" dirty="0" smtClean="0"/>
              <a:t> PR8</a:t>
            </a:r>
            <a:r>
              <a:rPr lang="zh-CN" altLang="en-US" dirty="0" smtClean="0"/>
              <a:t>原型</a:t>
            </a:r>
            <a:r>
              <a:rPr lang="zh-CN" altLang="en-US" dirty="0" smtClean="0"/>
              <a:t>设计图解视频教程</a:t>
            </a:r>
            <a:r>
              <a:rPr lang="en-US" altLang="zh-CN" dirty="0" smtClean="0"/>
              <a:t>》</a:t>
            </a:r>
            <a:r>
              <a:rPr lang="zh-CN" altLang="en-US" dirty="0"/>
              <a:t>人民</a:t>
            </a:r>
            <a:r>
              <a:rPr lang="zh-CN" altLang="en-US" dirty="0" smtClean="0"/>
              <a:t>邮电出版社</a:t>
            </a:r>
            <a:endParaRPr lang="en-US" altLang="zh-CN" dirty="0" smtClean="0"/>
          </a:p>
          <a:p>
            <a:r>
              <a:rPr lang="en-US" altLang="zh-CN" dirty="0" smtClean="0"/>
              <a:t>《</a:t>
            </a:r>
            <a:r>
              <a:rPr lang="zh-CN" altLang="en-US" dirty="0" smtClean="0"/>
              <a:t>软件需求（第三版）</a:t>
            </a:r>
            <a:r>
              <a:rPr lang="en-US" altLang="zh-CN" dirty="0" smtClean="0"/>
              <a:t>》</a:t>
            </a:r>
            <a:r>
              <a:rPr lang="zh-CN" altLang="en-US" dirty="0" smtClean="0"/>
              <a:t>清华大学出版社</a:t>
            </a:r>
            <a:endParaRPr lang="en-US" altLang="zh-CN" dirty="0" smtClean="0"/>
          </a:p>
          <a:p>
            <a:r>
              <a:rPr lang="en-US" altLang="zh-CN" dirty="0" smtClean="0">
                <a:hlinkClick r:id="rId2"/>
              </a:rPr>
              <a:t>https://baike.baidu.com/item/axure%20rp/9653646?fr=aladdin&amp;fromid=5056136&amp;fromtitle=axure</a:t>
            </a:r>
            <a:r>
              <a:rPr lang="en-US" altLang="zh-CN" dirty="0" smtClean="0"/>
              <a:t> </a:t>
            </a:r>
            <a:r>
              <a:rPr lang="en-US" altLang="zh-CN" dirty="0" err="1" smtClean="0"/>
              <a:t>Axure</a:t>
            </a:r>
            <a:r>
              <a:rPr lang="zh-CN" altLang="en-US" dirty="0" smtClean="0"/>
              <a:t>介绍</a:t>
            </a:r>
            <a:endParaRPr lang="en-US" altLang="zh-CN" dirty="0" smtClean="0"/>
          </a:p>
          <a:p>
            <a:r>
              <a:rPr lang="en-US" altLang="zh-CN" dirty="0">
                <a:hlinkClick r:id="rId3"/>
              </a:rPr>
              <a:t>http://</a:t>
            </a:r>
            <a:r>
              <a:rPr lang="en-US" altLang="zh-CN" dirty="0" smtClean="0">
                <a:hlinkClick r:id="rId3"/>
              </a:rPr>
              <a:t>www.doc88.com/p-0327692032796.html</a:t>
            </a:r>
            <a:r>
              <a:rPr lang="en-US" altLang="zh-CN" dirty="0" smtClean="0"/>
              <a:t> </a:t>
            </a:r>
            <a:r>
              <a:rPr lang="zh-CN" altLang="en-US" dirty="0" smtClean="0"/>
              <a:t>界面</a:t>
            </a:r>
            <a:r>
              <a:rPr lang="zh-CN" altLang="en-US" dirty="0"/>
              <a:t>设计基本</a:t>
            </a:r>
            <a:r>
              <a:rPr lang="zh-CN" altLang="en-US" dirty="0" smtClean="0"/>
              <a:t>准则</a:t>
            </a:r>
            <a:endParaRPr lang="en-US" altLang="zh-CN" dirty="0" smtClean="0"/>
          </a:p>
          <a:p>
            <a:r>
              <a:rPr lang="en-US" altLang="zh-CN" dirty="0">
                <a:hlinkClick r:id="rId4"/>
              </a:rPr>
              <a:t>https://</a:t>
            </a:r>
            <a:r>
              <a:rPr lang="en-US" altLang="zh-CN" dirty="0" smtClean="0">
                <a:hlinkClick r:id="rId4"/>
              </a:rPr>
              <a:t>www.zhihu.com/question/19592829</a:t>
            </a:r>
            <a:r>
              <a:rPr lang="en-US" altLang="zh-CN" dirty="0" smtClean="0"/>
              <a:t> </a:t>
            </a:r>
            <a:r>
              <a:rPr lang="zh-CN" altLang="en-US" dirty="0" smtClean="0"/>
              <a:t>界面原型工具介绍</a:t>
            </a:r>
            <a:endParaRPr lang="en-US" altLang="zh-CN" dirty="0" smtClean="0"/>
          </a:p>
          <a:p>
            <a:r>
              <a:rPr lang="en-US" altLang="zh-CN" dirty="0">
                <a:hlinkClick r:id="rId5"/>
              </a:rPr>
              <a:t>https://</a:t>
            </a:r>
            <a:r>
              <a:rPr lang="en-US" altLang="zh-CN" dirty="0" smtClean="0">
                <a:hlinkClick r:id="rId5"/>
              </a:rPr>
              <a:t>jingyan.baidu.com/article/7e440953157b372fc0e2efed.html</a:t>
            </a:r>
            <a:r>
              <a:rPr lang="en-US" altLang="zh-CN" dirty="0" smtClean="0"/>
              <a:t> UI</a:t>
            </a:r>
            <a:r>
              <a:rPr lang="zh-CN" altLang="en-US" dirty="0" smtClean="0"/>
              <a:t>、</a:t>
            </a:r>
            <a:r>
              <a:rPr lang="en-US" altLang="zh-CN" dirty="0" smtClean="0"/>
              <a:t>UX</a:t>
            </a:r>
            <a:r>
              <a:rPr lang="zh-CN" altLang="en-US" dirty="0" smtClean="0"/>
              <a:t>、</a:t>
            </a:r>
            <a:r>
              <a:rPr lang="en-US" altLang="zh-CN" dirty="0" err="1" smtClean="0"/>
              <a:t>IxD</a:t>
            </a:r>
            <a:r>
              <a:rPr lang="zh-CN" altLang="en-US" dirty="0" smtClean="0"/>
              <a:t>之间的区别</a:t>
            </a:r>
            <a:endParaRPr lang="en-US" altLang="zh-CN" dirty="0"/>
          </a:p>
          <a:p>
            <a:endParaRPr lang="zh-CN" altLang="en-US" dirty="0"/>
          </a:p>
        </p:txBody>
      </p:sp>
      <p:pic>
        <p:nvPicPr>
          <p:cNvPr id="4" name="图片 3"/>
          <p:cNvPicPr>
            <a:picLocks noChangeAspect="1"/>
          </p:cNvPicPr>
          <p:nvPr/>
        </p:nvPicPr>
        <p:blipFill>
          <a:blip r:embed="rId6"/>
          <a:stretch>
            <a:fillRect/>
          </a:stretch>
        </p:blipFill>
        <p:spPr>
          <a:xfrm>
            <a:off x="4713211" y="5875215"/>
            <a:ext cx="6980525" cy="524301"/>
          </a:xfrm>
          <a:prstGeom prst="rect">
            <a:avLst/>
          </a:prstGeom>
        </p:spPr>
      </p:pic>
      <p:pic>
        <p:nvPicPr>
          <p:cNvPr id="48" name="图片 47">
            <a:extLst>
              <a:ext uri="{FF2B5EF4-FFF2-40B4-BE49-F238E27FC236}">
                <a16:creationId xmlns="" xmlns:a16="http://schemas.microsoft.com/office/drawing/2014/main" id="{ED10A791-F30D-44A2-9545-ED8F395F5DE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flipH="1">
            <a:off x="4153023" y="5052676"/>
            <a:ext cx="3668401" cy="707886"/>
          </a:xfrm>
          <a:prstGeom prst="rect">
            <a:avLst/>
          </a:prstGeom>
          <a:noFill/>
        </p:spPr>
        <p:txBody>
          <a:bodyPr wrap="square" rtlCol="0">
            <a:spAutoFit/>
          </a:bodyPr>
          <a:lstStyle/>
          <a:p>
            <a:pPr algn="dist"/>
            <a:r>
              <a:rPr lang="zh-CN" altLang="en-US" sz="4000" dirty="0">
                <a:latin typeface="方正静蕾简体" panose="02000000000000000000" pitchFamily="2" charset="-122"/>
                <a:ea typeface="方正静蕾简体" panose="02000000000000000000" pitchFamily="2" charset="-122"/>
              </a:rPr>
              <a:t>界面</a:t>
            </a:r>
            <a:r>
              <a:rPr lang="zh-CN" altLang="en-US" sz="4000" dirty="0" smtClean="0">
                <a:latin typeface="方正静蕾简体" panose="02000000000000000000" pitchFamily="2" charset="-122"/>
                <a:ea typeface="方正静蕾简体" panose="02000000000000000000" pitchFamily="2" charset="-122"/>
              </a:rPr>
              <a:t>原型概述</a:t>
            </a:r>
            <a:endParaRPr lang="zh-CN" altLang="en-US" sz="4000" dirty="0">
              <a:solidFill>
                <a:srgbClr val="9DC3E6"/>
              </a:solidFill>
              <a:latin typeface="方正静蕾简体" panose="02000000000000000000" pitchFamily="2" charset="-122"/>
              <a:ea typeface="方正静蕾简体" panose="02000000000000000000" pitchFamily="2" charset="-122"/>
            </a:endParaRPr>
          </a:p>
        </p:txBody>
      </p:sp>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01</a:t>
            </a:r>
            <a:endParaRPr lang="zh-CN" altLang="en-US" sz="8000" spc="300" dirty="0">
              <a:latin typeface="新蒂黑板报" panose="03000600000000000000" pitchFamily="66" charset="-122"/>
              <a:ea typeface="新蒂黑板报" panose="03000600000000000000" pitchFamily="66" charset="-122"/>
            </a:endParaRPr>
          </a:p>
        </p:txBody>
      </p:sp>
      <p:pic>
        <p:nvPicPr>
          <p:cNvPr id="68" name="图片 67">
            <a:extLst>
              <a:ext uri="{FF2B5EF4-FFF2-40B4-BE49-F238E27FC236}">
                <a16:creationId xmlns="" xmlns:a16="http://schemas.microsoft.com/office/drawing/2014/main" id="{E9911636-9166-4EAD-BFD5-F79E17F3C0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632910" y="623297"/>
            <a:ext cx="1299228" cy="1490083"/>
            <a:chOff x="4427538" y="954088"/>
            <a:chExt cx="3333750" cy="3729038"/>
          </a:xfrm>
        </p:grpSpPr>
        <p:sp>
          <p:nvSpPr>
            <p:cNvPr id="63"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8"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9"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1"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2"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6"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7"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8"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9"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82"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83"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87"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88"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89"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90"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91"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p:cNvSpPr txBox="1"/>
          <p:nvPr/>
        </p:nvSpPr>
        <p:spPr>
          <a:xfrm>
            <a:off x="2241478" y="744597"/>
            <a:ext cx="7155186" cy="369332"/>
          </a:xfrm>
          <a:prstGeom prst="rect">
            <a:avLst/>
          </a:prstGeom>
          <a:noFill/>
        </p:spPr>
        <p:txBody>
          <a:bodyPr wrap="square" rtlCol="0">
            <a:spAutoFit/>
          </a:bodyPr>
          <a:lstStyle/>
          <a:p>
            <a:r>
              <a:rPr lang="zh-CN" altLang="en-US" dirty="0" smtClean="0"/>
              <a:t>小组分工：</a:t>
            </a:r>
            <a:endParaRPr lang="zh-CN" altLang="en-US" dirty="0"/>
          </a:p>
        </p:txBody>
      </p:sp>
      <p:pic>
        <p:nvPicPr>
          <p:cNvPr id="4" name="图片 3"/>
          <p:cNvPicPr>
            <a:picLocks noChangeAspect="1"/>
          </p:cNvPicPr>
          <p:nvPr/>
        </p:nvPicPr>
        <p:blipFill>
          <a:blip r:embed="rId2"/>
          <a:stretch>
            <a:fillRect/>
          </a:stretch>
        </p:blipFill>
        <p:spPr>
          <a:xfrm>
            <a:off x="4713211" y="5875215"/>
            <a:ext cx="6980525" cy="524301"/>
          </a:xfrm>
          <a:prstGeom prst="rect">
            <a:avLst/>
          </a:prstGeom>
        </p:spPr>
      </p:pic>
      <p:pic>
        <p:nvPicPr>
          <p:cNvPr id="48" name="图片 47">
            <a:extLst>
              <a:ext uri="{FF2B5EF4-FFF2-40B4-BE49-F238E27FC236}">
                <a16:creationId xmlns="" xmlns:a16="http://schemas.microsoft.com/office/drawing/2014/main" id="{ED10A791-F30D-44A2-9545-ED8F395F5D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extLst>
      <p:ext uri="{BB962C8B-B14F-4D97-AF65-F5344CB8AC3E}">
        <p14:creationId xmlns:p14="http://schemas.microsoft.com/office/powerpoint/2010/main" val="3609841337"/>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02900" y="409781"/>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r>
                <a:rPr lang="zh-CN" altLang="en-US" sz="2800" dirty="0" smtClean="0">
                  <a:latin typeface="方正静蕾简体" panose="02000000000000000000" pitchFamily="2" charset="-122"/>
                  <a:ea typeface="方正静蕾简体" panose="02000000000000000000" pitchFamily="2" charset="-122"/>
                </a:rPr>
                <a:t>界面原型是什么</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pic>
        <p:nvPicPr>
          <p:cNvPr id="55" name="图片 54">
            <a:extLst>
              <a:ext uri="{FF2B5EF4-FFF2-40B4-BE49-F238E27FC236}">
                <a16:creationId xmlns="" xmlns:a16="http://schemas.microsoft.com/office/drawing/2014/main" id="{E087EF9F-19D3-4C4C-AF27-932BCA823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
        <p:nvSpPr>
          <p:cNvPr id="56" name="矩形 55"/>
          <p:cNvSpPr/>
          <p:nvPr/>
        </p:nvSpPr>
        <p:spPr>
          <a:xfrm>
            <a:off x="806368" y="1886932"/>
            <a:ext cx="6791898" cy="3970318"/>
          </a:xfrm>
          <a:prstGeom prst="rect">
            <a:avLst/>
          </a:prstGeom>
        </p:spPr>
        <p:txBody>
          <a:bodyPr wrap="square">
            <a:spAutoFit/>
          </a:bodyPr>
          <a:lstStyle/>
          <a:p>
            <a:r>
              <a:rPr lang="zh-CN" altLang="en-US" sz="2800" dirty="0" smtClean="0">
                <a:latin typeface="微软雅黑" panose="020B0503020204020204" pitchFamily="34" charset="-122"/>
                <a:ea typeface="微软雅黑" panose="020B0503020204020204" pitchFamily="34" charset="-122"/>
              </a:rPr>
              <a:t>信息化高速发展的今天，从过去有软件可以使用，到现在定制自己使用的软件，用户有了更多自己的想法和需求的方式，但是用户往往并不能清晰和完整地表达自己的需求，而界面原型就是在需求分析阶段，协助需求分析，向用户演示并讲解产品原型的使用，在演示过程中捕捉用户的实际需求，明确软件产品的目标，可以大大提高项目组员的工作效率。</a:t>
            </a:r>
            <a:endParaRPr lang="en-US" altLang="zh-CN" sz="2800" dirty="0" smtClean="0">
              <a:latin typeface="微软雅黑" panose="020B0503020204020204" pitchFamily="34" charset="-122"/>
              <a:ea typeface="微软雅黑" panose="020B0503020204020204" pitchFamily="34" charset="-122"/>
            </a:endParaRPr>
          </a:p>
        </p:txBody>
      </p:sp>
      <p:pic>
        <p:nvPicPr>
          <p:cNvPr id="57" name="图片 56"/>
          <p:cNvPicPr>
            <a:picLocks noChangeAspect="1"/>
          </p:cNvPicPr>
          <p:nvPr/>
        </p:nvPicPr>
        <p:blipFill>
          <a:blip r:embed="rId3"/>
          <a:stretch>
            <a:fillRect/>
          </a:stretch>
        </p:blipFill>
        <p:spPr>
          <a:xfrm>
            <a:off x="9091802" y="2844404"/>
            <a:ext cx="2100318" cy="2396488"/>
          </a:xfrm>
          <a:prstGeom prst="rect">
            <a:avLst/>
          </a:prstGeom>
        </p:spPr>
      </p:pic>
      <p:grpSp>
        <p:nvGrpSpPr>
          <p:cNvPr id="58" name="组合 57"/>
          <p:cNvGrpSpPr/>
          <p:nvPr/>
        </p:nvGrpSpPr>
        <p:grpSpPr>
          <a:xfrm>
            <a:off x="1735665" y="5857250"/>
            <a:ext cx="6965448" cy="503056"/>
            <a:chOff x="2453503" y="5381090"/>
            <a:chExt cx="6965448" cy="503056"/>
          </a:xfrm>
        </p:grpSpPr>
        <p:sp>
          <p:nvSpPr>
            <p:cNvPr id="59"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60" name="任意多边形 59"/>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757231205"/>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02900" y="409781"/>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r>
                <a:rPr lang="zh-CN" altLang="en-US" sz="2800" dirty="0" smtClean="0">
                  <a:latin typeface="方正静蕾简体" panose="02000000000000000000" pitchFamily="2" charset="-122"/>
                  <a:ea typeface="方正静蕾简体" panose="02000000000000000000" pitchFamily="2" charset="-122"/>
                </a:rPr>
                <a:t>界面原型是什么</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pic>
        <p:nvPicPr>
          <p:cNvPr id="55" name="图片 54">
            <a:extLst>
              <a:ext uri="{FF2B5EF4-FFF2-40B4-BE49-F238E27FC236}">
                <a16:creationId xmlns="" xmlns:a16="http://schemas.microsoft.com/office/drawing/2014/main" id="{E087EF9F-19D3-4C4C-AF27-932BCA823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
        <p:nvSpPr>
          <p:cNvPr id="56" name="矩形 55"/>
          <p:cNvSpPr/>
          <p:nvPr/>
        </p:nvSpPr>
        <p:spPr>
          <a:xfrm>
            <a:off x="806368" y="1886932"/>
            <a:ext cx="6791898" cy="1815882"/>
          </a:xfrm>
          <a:prstGeom prst="rect">
            <a:avLst/>
          </a:prstGeom>
        </p:spPr>
        <p:txBody>
          <a:bodyPr wrap="square">
            <a:spAutoFit/>
          </a:bodyPr>
          <a:lstStyle/>
          <a:p>
            <a:r>
              <a:rPr lang="zh-CN" altLang="en-US" sz="2800" dirty="0">
                <a:latin typeface="微软雅黑" panose="020B0503020204020204" pitchFamily="34" charset="-122"/>
                <a:ea typeface="微软雅黑" panose="020B0503020204020204" pitchFamily="34" charset="-122"/>
              </a:rPr>
              <a:t>原形开发的设计阶段</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简单的来说是将页面的模块</a:t>
            </a:r>
            <a:r>
              <a:rPr lang="zh-CN" altLang="en-US" sz="2800" dirty="0" smtClean="0">
                <a:latin typeface="微软雅黑" panose="020B0503020204020204" pitchFamily="34" charset="-122"/>
                <a:ea typeface="微软雅黑" panose="020B0503020204020204" pitchFamily="34" charset="-122"/>
              </a:rPr>
              <a:t>、元素</a:t>
            </a:r>
            <a:r>
              <a:rPr lang="zh-CN" altLang="en-US" sz="2800" dirty="0">
                <a:latin typeface="微软雅黑" panose="020B0503020204020204" pitchFamily="34" charset="-122"/>
                <a:ea typeface="微软雅黑" panose="020B0503020204020204" pitchFamily="34" charset="-122"/>
              </a:rPr>
              <a:t>、人机交互的形式，利用线框描述的方法，将产品脱离皮肤状态下更加具体跟生动的进行表达</a:t>
            </a:r>
            <a:r>
              <a:rPr lang="en-US" altLang="zh-CN" sz="2800" dirty="0">
                <a:latin typeface="微软雅黑" panose="020B0503020204020204" pitchFamily="34" charset="-122"/>
                <a:ea typeface="微软雅黑" panose="020B0503020204020204" pitchFamily="34" charset="-122"/>
              </a:rPr>
              <a:t>.</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8266" y="2971649"/>
            <a:ext cx="4238415" cy="3429152"/>
          </a:xfrm>
          <a:prstGeom prst="rect">
            <a:avLst/>
          </a:prstGeom>
        </p:spPr>
      </p:pic>
      <p:grpSp>
        <p:nvGrpSpPr>
          <p:cNvPr id="57" name="组合 56"/>
          <p:cNvGrpSpPr/>
          <p:nvPr/>
        </p:nvGrpSpPr>
        <p:grpSpPr>
          <a:xfrm>
            <a:off x="1099980" y="5775158"/>
            <a:ext cx="5507298" cy="397746"/>
            <a:chOff x="2453503" y="5381090"/>
            <a:chExt cx="6965448" cy="503056"/>
          </a:xfrm>
        </p:grpSpPr>
        <p:sp>
          <p:nvSpPr>
            <p:cNvPr id="5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9" name="任意多边形 5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85082115"/>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70553" y="229307"/>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r>
                <a:rPr lang="zh-CN" altLang="en-US" sz="2800" dirty="0" smtClean="0">
                  <a:latin typeface="方正静蕾简体" panose="02000000000000000000" pitchFamily="2" charset="-122"/>
                  <a:ea typeface="方正静蕾简体" panose="02000000000000000000" pitchFamily="2" charset="-122"/>
                </a:rPr>
                <a:t>界面原型有什么</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pic>
        <p:nvPicPr>
          <p:cNvPr id="55" name="图片 54">
            <a:extLst>
              <a:ext uri="{FF2B5EF4-FFF2-40B4-BE49-F238E27FC236}">
                <a16:creationId xmlns="" xmlns:a16="http://schemas.microsoft.com/office/drawing/2014/main" id="{E087EF9F-19D3-4C4C-AF27-932BCA823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
        <p:nvSpPr>
          <p:cNvPr id="56" name="矩形 55"/>
          <p:cNvSpPr/>
          <p:nvPr/>
        </p:nvSpPr>
        <p:spPr>
          <a:xfrm>
            <a:off x="495393" y="1407062"/>
            <a:ext cx="11573521" cy="461665"/>
          </a:xfrm>
          <a:prstGeom prst="rect">
            <a:avLst/>
          </a:prstGeom>
        </p:spPr>
        <p:txBody>
          <a:bodyPr wrap="square">
            <a:spAutoFit/>
          </a:bodyPr>
          <a:lstStyle/>
          <a:p>
            <a:r>
              <a:rPr lang="zh-CN" altLang="en-US" sz="2400" dirty="0" smtClean="0">
                <a:latin typeface="微软雅黑" panose="020B0503020204020204" pitchFamily="34" charset="-122"/>
                <a:ea typeface="微软雅黑" panose="020B0503020204020204" pitchFamily="34" charset="-122"/>
              </a:rPr>
              <a:t>原型设计属于设计行业，有一些有趣的概念，</a:t>
            </a:r>
            <a:r>
              <a:rPr lang="en-US" altLang="zh-CN" sz="2400" dirty="0" smtClean="0">
                <a:latin typeface="微软雅黑" panose="020B0503020204020204" pitchFamily="34" charset="-122"/>
                <a:ea typeface="微软雅黑" panose="020B0503020204020204" pitchFamily="34" charset="-122"/>
              </a:rPr>
              <a:t>UI</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UX</a:t>
            </a:r>
            <a:r>
              <a:rPr lang="zh-CN" altLang="en-US"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IxD</a:t>
            </a:r>
            <a:r>
              <a:rPr lang="zh-CN" altLang="en-US" sz="2400" dirty="0" smtClean="0">
                <a:latin typeface="微软雅黑" panose="020B0503020204020204" pitchFamily="34" charset="-122"/>
                <a:ea typeface="微软雅黑" panose="020B0503020204020204" pitchFamily="34" charset="-122"/>
              </a:rPr>
              <a:t>，下面分别介绍一下</a:t>
            </a:r>
            <a:endParaRPr lang="en-US" altLang="zh-CN" sz="2400" dirty="0">
              <a:latin typeface="微软雅黑" panose="020B0503020204020204" pitchFamily="34" charset="-122"/>
              <a:ea typeface="微软雅黑" panose="020B0503020204020204" pitchFamily="34" charset="-122"/>
            </a:endParaRPr>
          </a:p>
        </p:txBody>
      </p:sp>
      <p:grpSp>
        <p:nvGrpSpPr>
          <p:cNvPr id="57" name="组合 56"/>
          <p:cNvGrpSpPr/>
          <p:nvPr/>
        </p:nvGrpSpPr>
        <p:grpSpPr>
          <a:xfrm>
            <a:off x="1122904" y="1911054"/>
            <a:ext cx="8719356" cy="301494"/>
            <a:chOff x="2453503" y="5381090"/>
            <a:chExt cx="6965448" cy="503056"/>
          </a:xfrm>
        </p:grpSpPr>
        <p:sp>
          <p:nvSpPr>
            <p:cNvPr id="5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9" name="任意多边形 5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687687" y="2442409"/>
            <a:ext cx="3241515" cy="3970318"/>
          </a:xfrm>
          <a:prstGeom prst="rect">
            <a:avLst/>
          </a:prstGeom>
          <a:noFill/>
        </p:spPr>
        <p:txBody>
          <a:bodyPr wrap="square" rtlCol="0">
            <a:spAutoFit/>
          </a:bodyPr>
          <a:lstStyle/>
          <a:p>
            <a:r>
              <a:rPr lang="en-US" altLang="zh-CN" dirty="0" smtClean="0"/>
              <a:t>UI</a:t>
            </a:r>
            <a:r>
              <a:rPr lang="zh-CN" altLang="en-US" dirty="0"/>
              <a:t>：</a:t>
            </a:r>
            <a:r>
              <a:rPr lang="en-US" altLang="zh-CN" dirty="0"/>
              <a:t>User Interface </a:t>
            </a:r>
            <a:r>
              <a:rPr lang="zh-CN" altLang="en-US" dirty="0"/>
              <a:t>用户界面。</a:t>
            </a:r>
          </a:p>
          <a:p>
            <a:r>
              <a:rPr lang="zh-CN" altLang="en-US" dirty="0"/>
              <a:t>泛指用户软件的操作界面，</a:t>
            </a:r>
            <a:r>
              <a:rPr lang="en-US" altLang="zh-CN" dirty="0"/>
              <a:t>UI</a:t>
            </a:r>
            <a:r>
              <a:rPr lang="zh-CN" altLang="en-US" dirty="0"/>
              <a:t>设计主要指界面的样式，美观程度。而使用上，对软件的人机交互、操作逻辑、界面美观的整体设计则是同样重要的另一个门道。好的</a:t>
            </a:r>
            <a:r>
              <a:rPr lang="en-US" altLang="zh-CN" dirty="0"/>
              <a:t>UI</a:t>
            </a:r>
            <a:r>
              <a:rPr lang="zh-CN" altLang="en-US" dirty="0"/>
              <a:t>不仅是让软件变得有个性有品味，还要让软件的操作变得舒适、简单、自由，充分体现软件的定位和特点。主要是负责产品或是网站的图形图标色彩搭配，总之是负责网站看起来是一个什么风格什么气质</a:t>
            </a:r>
          </a:p>
        </p:txBody>
      </p:sp>
      <p:sp>
        <p:nvSpPr>
          <p:cNvPr id="61" name="文本框 60"/>
          <p:cNvSpPr txBox="1"/>
          <p:nvPr/>
        </p:nvSpPr>
        <p:spPr>
          <a:xfrm>
            <a:off x="4316636" y="2550694"/>
            <a:ext cx="3380664" cy="3139321"/>
          </a:xfrm>
          <a:prstGeom prst="rect">
            <a:avLst/>
          </a:prstGeom>
          <a:noFill/>
        </p:spPr>
        <p:txBody>
          <a:bodyPr wrap="square" rtlCol="0">
            <a:spAutoFit/>
          </a:bodyPr>
          <a:lstStyle/>
          <a:p>
            <a:r>
              <a:rPr lang="en-US" altLang="zh-CN" dirty="0"/>
              <a:t>UE or UX</a:t>
            </a:r>
            <a:r>
              <a:rPr lang="zh-CN" altLang="en-US" dirty="0"/>
              <a:t>： </a:t>
            </a:r>
            <a:r>
              <a:rPr lang="en-US" altLang="zh-CN" dirty="0"/>
              <a:t>User Experience </a:t>
            </a:r>
            <a:r>
              <a:rPr lang="zh-CN" altLang="en-US" dirty="0"/>
              <a:t>用户体验。</a:t>
            </a:r>
          </a:p>
          <a:p>
            <a:r>
              <a:rPr lang="zh-CN" altLang="en-US" dirty="0"/>
              <a:t>人与系统交互时的感觉就是用户体验，用户体验指用户在使用产品过程中的个人主观感受。关注用户使用前、使用过程中、使用后的整体感受，包括行为、情感、成就等各个方面。用户体验是整体感受，所以不仅仅来自于用户界面，那只是其中的一部分。</a:t>
            </a:r>
          </a:p>
        </p:txBody>
      </p:sp>
      <p:sp>
        <p:nvSpPr>
          <p:cNvPr id="62" name="矩形 61"/>
          <p:cNvSpPr/>
          <p:nvPr/>
        </p:nvSpPr>
        <p:spPr>
          <a:xfrm>
            <a:off x="7812505" y="2490535"/>
            <a:ext cx="3364832" cy="2862322"/>
          </a:xfrm>
          <a:prstGeom prst="rect">
            <a:avLst/>
          </a:prstGeom>
        </p:spPr>
        <p:txBody>
          <a:bodyPr wrap="square">
            <a:spAutoFit/>
          </a:bodyPr>
          <a:lstStyle/>
          <a:p>
            <a:r>
              <a:rPr lang="en-US" altLang="zh-CN" dirty="0" err="1" smtClean="0"/>
              <a:t>IxD</a:t>
            </a:r>
            <a:r>
              <a:rPr lang="zh-CN" altLang="en-US" dirty="0"/>
              <a:t>：</a:t>
            </a:r>
            <a:r>
              <a:rPr lang="en-US" altLang="zh-CN" dirty="0"/>
              <a:t>Interaction design </a:t>
            </a:r>
            <a:r>
              <a:rPr lang="zh-CN" altLang="en-US" dirty="0"/>
              <a:t>交互设计。</a:t>
            </a:r>
          </a:p>
          <a:p>
            <a:r>
              <a:rPr lang="zh-CN" altLang="en-US" dirty="0"/>
              <a:t>交互指任何机器互动的过程，交互设计通过了解人的心理、目标和期望，使用有效的交互方式来让整个过程可用、易用。交互设计的主要对象是人机界面（</a:t>
            </a:r>
            <a:r>
              <a:rPr lang="en-US" altLang="zh-CN" dirty="0"/>
              <a:t>UI</a:t>
            </a:r>
            <a:r>
              <a:rPr lang="zh-CN" altLang="en-US" dirty="0"/>
              <a:t>），但不仅限于图形界面（</a:t>
            </a:r>
            <a:r>
              <a:rPr lang="en-US" altLang="zh-CN" dirty="0"/>
              <a:t>GUI</a:t>
            </a:r>
            <a:r>
              <a:rPr lang="zh-CN" altLang="en-US" dirty="0"/>
              <a:t>）。为了达到目标，交互设计师需要关注心理、文化、人体工程等许多方面的内容。</a:t>
            </a:r>
          </a:p>
        </p:txBody>
      </p:sp>
    </p:spTree>
    <p:extLst>
      <p:ext uri="{BB962C8B-B14F-4D97-AF65-F5344CB8AC3E}">
        <p14:creationId xmlns:p14="http://schemas.microsoft.com/office/powerpoint/2010/main" val="2435306357"/>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02900" y="409781"/>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r>
                <a:rPr lang="en-US" altLang="zh-CN" sz="2800" dirty="0" smtClean="0">
                  <a:solidFill>
                    <a:schemeClr val="bg1"/>
                  </a:solidFill>
                  <a:latin typeface="方正静蕾简体" panose="02000000000000000000" pitchFamily="2" charset="-122"/>
                  <a:ea typeface="方正静蕾简体" panose="02000000000000000000" pitchFamily="2" charset="-122"/>
                </a:rPr>
                <a:t>     Question1</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pic>
        <p:nvPicPr>
          <p:cNvPr id="55" name="图片 54">
            <a:extLst>
              <a:ext uri="{FF2B5EF4-FFF2-40B4-BE49-F238E27FC236}">
                <a16:creationId xmlns="" xmlns:a16="http://schemas.microsoft.com/office/drawing/2014/main" id="{E087EF9F-19D3-4C4C-AF27-932BCA823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grpSp>
        <p:nvGrpSpPr>
          <p:cNvPr id="57" name="组合 56"/>
          <p:cNvGrpSpPr/>
          <p:nvPr/>
        </p:nvGrpSpPr>
        <p:grpSpPr>
          <a:xfrm>
            <a:off x="1099980" y="5775158"/>
            <a:ext cx="5507298" cy="397746"/>
            <a:chOff x="2453503" y="5381090"/>
            <a:chExt cx="6965448" cy="503056"/>
          </a:xfrm>
        </p:grpSpPr>
        <p:sp>
          <p:nvSpPr>
            <p:cNvPr id="5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9" name="任意多边形 5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712846" y="1886932"/>
            <a:ext cx="5059437" cy="523220"/>
          </a:xfrm>
          <a:prstGeom prst="rect">
            <a:avLst/>
          </a:prstGeom>
          <a:noFill/>
        </p:spPr>
        <p:txBody>
          <a:bodyPr wrap="square" rtlCol="0">
            <a:spAutoFit/>
          </a:bodyPr>
          <a:lstStyle/>
          <a:p>
            <a:r>
              <a:rPr lang="en-US" altLang="zh-CN" sz="2800" dirty="0" smtClean="0"/>
              <a:t>1.UI</a:t>
            </a:r>
            <a:r>
              <a:rPr lang="zh-CN" altLang="en-US" sz="2800" dirty="0" smtClean="0"/>
              <a:t>、</a:t>
            </a:r>
            <a:r>
              <a:rPr lang="en-US" altLang="zh-CN" sz="2800" dirty="0" smtClean="0"/>
              <a:t>UX</a:t>
            </a:r>
            <a:r>
              <a:rPr lang="zh-CN" altLang="en-US" sz="2800" dirty="0" smtClean="0"/>
              <a:t>、</a:t>
            </a:r>
            <a:r>
              <a:rPr lang="en-US" altLang="zh-CN" sz="2800" dirty="0" err="1" smtClean="0"/>
              <a:t>IxD</a:t>
            </a:r>
            <a:r>
              <a:rPr lang="zh-CN" altLang="en-US" sz="2800" dirty="0" smtClean="0"/>
              <a:t>分别代表什么</a:t>
            </a:r>
            <a:r>
              <a:rPr lang="zh-CN" altLang="en-US" sz="2800" dirty="0"/>
              <a:t>？</a:t>
            </a:r>
          </a:p>
        </p:txBody>
      </p:sp>
      <p:sp>
        <p:nvSpPr>
          <p:cNvPr id="61" name="文本框 60"/>
          <p:cNvSpPr txBox="1"/>
          <p:nvPr/>
        </p:nvSpPr>
        <p:spPr>
          <a:xfrm>
            <a:off x="803166" y="2715309"/>
            <a:ext cx="5026446" cy="923330"/>
          </a:xfrm>
          <a:prstGeom prst="rect">
            <a:avLst/>
          </a:prstGeom>
          <a:noFill/>
        </p:spPr>
        <p:txBody>
          <a:bodyPr wrap="square" rtlCol="0">
            <a:spAutoFit/>
          </a:bodyPr>
          <a:lstStyle/>
          <a:p>
            <a:r>
              <a:rPr lang="en-US" altLang="zh-CN" dirty="0" smtClean="0"/>
              <a:t>UI</a:t>
            </a:r>
            <a:r>
              <a:rPr lang="zh-CN" altLang="en-US" dirty="0" smtClean="0"/>
              <a:t>：</a:t>
            </a:r>
            <a:r>
              <a:rPr lang="en-US" altLang="zh-CN" dirty="0" smtClean="0"/>
              <a:t>User Interface</a:t>
            </a:r>
            <a:r>
              <a:rPr lang="zh-CN" altLang="en-US" dirty="0" smtClean="0"/>
              <a:t>用户界面</a:t>
            </a:r>
            <a:endParaRPr lang="en-US" altLang="zh-CN" dirty="0" smtClean="0"/>
          </a:p>
          <a:p>
            <a:r>
              <a:rPr lang="en-US" altLang="zh-CN" dirty="0" smtClean="0"/>
              <a:t>UX</a:t>
            </a:r>
            <a:r>
              <a:rPr lang="zh-CN" altLang="en-US" dirty="0" smtClean="0"/>
              <a:t>：</a:t>
            </a:r>
            <a:r>
              <a:rPr lang="en-US" altLang="zh-CN" dirty="0"/>
              <a:t> User Experience </a:t>
            </a:r>
            <a:r>
              <a:rPr lang="zh-CN" altLang="en-US" dirty="0"/>
              <a:t>用户</a:t>
            </a:r>
            <a:r>
              <a:rPr lang="zh-CN" altLang="en-US" dirty="0" smtClean="0"/>
              <a:t>体验</a:t>
            </a:r>
            <a:endParaRPr lang="en-US" altLang="zh-CN" dirty="0" smtClean="0"/>
          </a:p>
          <a:p>
            <a:r>
              <a:rPr lang="en-US" altLang="zh-CN" dirty="0" err="1" smtClean="0"/>
              <a:t>IxD</a:t>
            </a:r>
            <a:r>
              <a:rPr lang="zh-CN" altLang="en-US" dirty="0"/>
              <a:t>：</a:t>
            </a:r>
            <a:r>
              <a:rPr lang="en-US" altLang="zh-CN" dirty="0"/>
              <a:t>Interaction </a:t>
            </a:r>
            <a:r>
              <a:rPr lang="en-US" altLang="zh-CN" dirty="0" smtClean="0"/>
              <a:t>design</a:t>
            </a:r>
            <a:r>
              <a:rPr lang="en-US" altLang="zh-CN" dirty="0"/>
              <a:t> </a:t>
            </a:r>
            <a:r>
              <a:rPr lang="zh-CN" altLang="en-US" dirty="0" smtClean="0"/>
              <a:t>交互</a:t>
            </a:r>
            <a:r>
              <a:rPr lang="zh-CN" altLang="en-US" dirty="0"/>
              <a:t>设计</a:t>
            </a:r>
          </a:p>
        </p:txBody>
      </p:sp>
    </p:spTree>
    <p:extLst>
      <p:ext uri="{BB962C8B-B14F-4D97-AF65-F5344CB8AC3E}">
        <p14:creationId xmlns:p14="http://schemas.microsoft.com/office/powerpoint/2010/main" val="279120474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02900" y="409781"/>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r>
                <a:rPr lang="zh-CN" altLang="en-US" sz="2800" dirty="0" smtClean="0">
                  <a:latin typeface="方正静蕾简体" panose="02000000000000000000" pitchFamily="2" charset="-122"/>
                  <a:ea typeface="方正静蕾简体" panose="02000000000000000000" pitchFamily="2" charset="-122"/>
                </a:rPr>
                <a:t>界面原型要什么</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pic>
        <p:nvPicPr>
          <p:cNvPr id="55" name="图片 54">
            <a:extLst>
              <a:ext uri="{FF2B5EF4-FFF2-40B4-BE49-F238E27FC236}">
                <a16:creationId xmlns="" xmlns:a16="http://schemas.microsoft.com/office/drawing/2014/main" id="{E087EF9F-19D3-4C4C-AF27-932BCA823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grpSp>
        <p:nvGrpSpPr>
          <p:cNvPr id="57" name="组合 56"/>
          <p:cNvGrpSpPr/>
          <p:nvPr/>
        </p:nvGrpSpPr>
        <p:grpSpPr>
          <a:xfrm>
            <a:off x="1099980" y="5775158"/>
            <a:ext cx="5507298" cy="397746"/>
            <a:chOff x="2453503" y="5381090"/>
            <a:chExt cx="6965448" cy="503056"/>
          </a:xfrm>
        </p:grpSpPr>
        <p:sp>
          <p:nvSpPr>
            <p:cNvPr id="5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9" name="任意多边形 5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564170" y="2039993"/>
            <a:ext cx="6096000" cy="2677656"/>
          </a:xfrm>
          <a:prstGeom prst="rect">
            <a:avLst/>
          </a:prstGeom>
        </p:spPr>
        <p:txBody>
          <a:bodyPr>
            <a:spAutoFit/>
          </a:bodyPr>
          <a:lstStyle/>
          <a:p>
            <a:r>
              <a:rPr lang="en-US" altLang="zh-CN" sz="2400" dirty="0" smtClean="0"/>
              <a:t>1.</a:t>
            </a:r>
            <a:r>
              <a:rPr lang="zh-CN" altLang="en-US" sz="2400" dirty="0" smtClean="0"/>
              <a:t>从</a:t>
            </a:r>
            <a:r>
              <a:rPr lang="zh-CN" altLang="en-US" sz="2400" dirty="0"/>
              <a:t>用户的角度出发，深入了解用户的习惯与需求</a:t>
            </a:r>
          </a:p>
          <a:p>
            <a:r>
              <a:rPr lang="en-US" altLang="zh-CN" sz="2400" dirty="0" smtClean="0"/>
              <a:t>2.</a:t>
            </a:r>
            <a:r>
              <a:rPr lang="zh-CN" altLang="en-US" sz="2400" dirty="0" smtClean="0"/>
              <a:t>保持</a:t>
            </a:r>
            <a:r>
              <a:rPr lang="zh-CN" altLang="en-US" sz="2400" dirty="0"/>
              <a:t>一致性</a:t>
            </a:r>
          </a:p>
          <a:p>
            <a:r>
              <a:rPr lang="en-US" altLang="zh-CN" sz="2400" dirty="0" smtClean="0"/>
              <a:t>3.</a:t>
            </a:r>
            <a:r>
              <a:rPr lang="zh-CN" altLang="en-US" sz="2400" dirty="0" smtClean="0"/>
              <a:t>运用</a:t>
            </a:r>
            <a:r>
              <a:rPr lang="zh-CN" altLang="en-US" sz="2400" dirty="0"/>
              <a:t>视觉等级降低界面和操作复杂性，引导用户操作</a:t>
            </a:r>
          </a:p>
          <a:p>
            <a:r>
              <a:rPr lang="en-US" altLang="zh-CN" sz="2400" dirty="0" smtClean="0"/>
              <a:t>4.</a:t>
            </a:r>
            <a:r>
              <a:rPr lang="zh-CN" altLang="en-US" sz="2400" dirty="0" smtClean="0"/>
              <a:t>及时</a:t>
            </a:r>
            <a:r>
              <a:rPr lang="zh-CN" altLang="en-US" sz="2400" dirty="0"/>
              <a:t>的提示，使用户明确目前的状态或者操作，防止用户</a:t>
            </a:r>
            <a:r>
              <a:rPr lang="zh-CN" altLang="en-US" sz="2400" dirty="0" smtClean="0"/>
              <a:t>出错</a:t>
            </a:r>
            <a:endParaRPr lang="zh-CN" altLang="en-US" sz="2400" dirty="0"/>
          </a:p>
        </p:txBody>
      </p:sp>
      <p:sp>
        <p:nvSpPr>
          <p:cNvPr id="65" name="矩形 64"/>
          <p:cNvSpPr/>
          <p:nvPr/>
        </p:nvSpPr>
        <p:spPr>
          <a:xfrm>
            <a:off x="7114674" y="3378821"/>
            <a:ext cx="4195011" cy="3046988"/>
          </a:xfrm>
          <a:prstGeom prst="rect">
            <a:avLst/>
          </a:prstGeom>
        </p:spPr>
        <p:txBody>
          <a:bodyPr wrap="square">
            <a:spAutoFit/>
          </a:bodyPr>
          <a:lstStyle/>
          <a:p>
            <a:r>
              <a:rPr lang="en-US" altLang="zh-CN" sz="2400" dirty="0"/>
              <a:t>5.</a:t>
            </a:r>
            <a:r>
              <a:rPr lang="zh-CN" altLang="en-US" sz="2400" dirty="0"/>
              <a:t>允许用户犯错</a:t>
            </a:r>
          </a:p>
          <a:p>
            <a:r>
              <a:rPr lang="en-US" altLang="zh-CN" sz="2400" dirty="0"/>
              <a:t>6.</a:t>
            </a:r>
            <a:r>
              <a:rPr lang="zh-CN" altLang="en-US" sz="2400" dirty="0"/>
              <a:t>提供快捷菜单，支持快捷键</a:t>
            </a:r>
          </a:p>
          <a:p>
            <a:r>
              <a:rPr lang="en-US" altLang="zh-CN" sz="2400" dirty="0"/>
              <a:t>7.</a:t>
            </a:r>
            <a:r>
              <a:rPr lang="zh-CN" altLang="en-US" sz="2400" dirty="0"/>
              <a:t>使用用户的语言，而不是技术术语</a:t>
            </a:r>
          </a:p>
          <a:p>
            <a:r>
              <a:rPr lang="en-US" altLang="zh-CN" sz="2400" dirty="0"/>
              <a:t>8.</a:t>
            </a:r>
            <a:r>
              <a:rPr lang="zh-CN" altLang="en-US" sz="2400" dirty="0"/>
              <a:t>保持简洁，实用易用才是王道</a:t>
            </a:r>
          </a:p>
          <a:p>
            <a:r>
              <a:rPr lang="en-US" altLang="zh-CN" sz="2400" dirty="0"/>
              <a:t>9.</a:t>
            </a:r>
            <a:r>
              <a:rPr lang="zh-CN" altLang="en-US" sz="2400" dirty="0"/>
              <a:t>重视可用性测试，不断改进设计</a:t>
            </a:r>
          </a:p>
        </p:txBody>
      </p:sp>
      <p:sp>
        <p:nvSpPr>
          <p:cNvPr id="2" name="矩形 1"/>
          <p:cNvSpPr/>
          <p:nvPr/>
        </p:nvSpPr>
        <p:spPr>
          <a:xfrm>
            <a:off x="7291593" y="1988806"/>
            <a:ext cx="3500394" cy="584775"/>
          </a:xfrm>
          <a:prstGeom prst="rect">
            <a:avLst/>
          </a:prstGeom>
        </p:spPr>
        <p:txBody>
          <a:bodyPr wrap="square">
            <a:spAutoFit/>
          </a:bodyPr>
          <a:lstStyle/>
          <a:p>
            <a:r>
              <a:rPr lang="zh-CN" altLang="en-US" sz="3200" b="1" dirty="0"/>
              <a:t>界面设计基本准则</a:t>
            </a:r>
          </a:p>
        </p:txBody>
      </p:sp>
    </p:spTree>
    <p:extLst>
      <p:ext uri="{BB962C8B-B14F-4D97-AF65-F5344CB8AC3E}">
        <p14:creationId xmlns:p14="http://schemas.microsoft.com/office/powerpoint/2010/main" val="1339569434"/>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 xmlns:a16="http://schemas.microsoft.com/office/drawing/2014/main" id="{E087EF9F-19D3-4C4C-AF27-932BCA823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grpSp>
        <p:nvGrpSpPr>
          <p:cNvPr id="8" name="组合 7"/>
          <p:cNvGrpSpPr/>
          <p:nvPr/>
        </p:nvGrpSpPr>
        <p:grpSpPr>
          <a:xfrm>
            <a:off x="402900" y="409781"/>
            <a:ext cx="4540704" cy="1074057"/>
            <a:chOff x="3659868" y="841828"/>
            <a:chExt cx="4540704" cy="1074057"/>
          </a:xfrm>
        </p:grpSpPr>
        <p:sp>
          <p:nvSpPr>
            <p:cNvPr id="9" name="任意多边形 8"/>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3659868" y="841828"/>
              <a:ext cx="4540704" cy="1074057"/>
              <a:chOff x="4429125" y="2685143"/>
              <a:chExt cx="4118758" cy="1182009"/>
            </a:xfrm>
          </p:grpSpPr>
          <p:sp>
            <p:nvSpPr>
              <p:cNvPr id="12"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3"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1" name="文本框 10"/>
            <p:cNvSpPr txBox="1"/>
            <p:nvPr/>
          </p:nvSpPr>
          <p:spPr>
            <a:xfrm>
              <a:off x="4476059" y="1209268"/>
              <a:ext cx="2863122" cy="523220"/>
            </a:xfrm>
            <a:prstGeom prst="rect">
              <a:avLst/>
            </a:prstGeom>
            <a:noFill/>
          </p:spPr>
          <p:txBody>
            <a:bodyPr wrap="square" rtlCol="0">
              <a:spAutoFit/>
            </a:bodyPr>
            <a:lstStyle/>
            <a:p>
              <a:r>
                <a:rPr lang="zh-CN" altLang="en-US" sz="2800" dirty="0" smtClean="0">
                  <a:solidFill>
                    <a:schemeClr val="bg1"/>
                  </a:solidFill>
                  <a:latin typeface="方正静蕾简体" panose="02000000000000000000" pitchFamily="2" charset="-122"/>
                  <a:ea typeface="方正静蕾简体" panose="02000000000000000000" pitchFamily="2" charset="-122"/>
                </a:rPr>
                <a:t>     草图原型</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pic>
        <p:nvPicPr>
          <p:cNvPr id="59" name="图片 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813" y="2499183"/>
            <a:ext cx="4600575" cy="3457575"/>
          </a:xfrm>
          <a:prstGeom prst="rect">
            <a:avLst/>
          </a:prstGeom>
        </p:spPr>
      </p:pic>
      <p:sp>
        <p:nvSpPr>
          <p:cNvPr id="60" name="文本框 59"/>
          <p:cNvSpPr txBox="1"/>
          <p:nvPr/>
        </p:nvSpPr>
        <p:spPr>
          <a:xfrm>
            <a:off x="1091011" y="1820783"/>
            <a:ext cx="4513400" cy="646331"/>
          </a:xfrm>
          <a:prstGeom prst="rect">
            <a:avLst/>
          </a:prstGeom>
          <a:noFill/>
        </p:spPr>
        <p:txBody>
          <a:bodyPr wrap="square" rtlCol="0">
            <a:spAutoFit/>
          </a:bodyPr>
          <a:lstStyle/>
          <a:p>
            <a:r>
              <a:rPr lang="zh-CN" altLang="en-US" dirty="0" smtClean="0"/>
              <a:t>草图原型，可以称作直面原型，能描述产品的大概需求，记录瞬间灵感</a:t>
            </a:r>
            <a:endParaRPr lang="zh-CN" altLang="en-US" dirty="0"/>
          </a:p>
        </p:txBody>
      </p:sp>
      <p:pic>
        <p:nvPicPr>
          <p:cNvPr id="61" name="图片 6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66484" y="1483838"/>
            <a:ext cx="3002455" cy="4884247"/>
          </a:xfrm>
          <a:prstGeom prst="rect">
            <a:avLst/>
          </a:prstGeom>
        </p:spPr>
      </p:pic>
      <p:sp>
        <p:nvSpPr>
          <p:cNvPr id="62" name="文本框 61"/>
          <p:cNvSpPr txBox="1"/>
          <p:nvPr/>
        </p:nvSpPr>
        <p:spPr>
          <a:xfrm>
            <a:off x="9731012" y="1362536"/>
            <a:ext cx="461665" cy="4511842"/>
          </a:xfrm>
          <a:prstGeom prst="rect">
            <a:avLst/>
          </a:prstGeom>
          <a:noFill/>
        </p:spPr>
        <p:txBody>
          <a:bodyPr vert="eaVert" wrap="square" rtlCol="0">
            <a:spAutoFit/>
          </a:bodyPr>
          <a:lstStyle/>
          <a:p>
            <a:r>
              <a:rPr lang="zh-CN" altLang="en-US" dirty="0" smtClean="0"/>
              <a:t>此草图原型为我小组侧边导航栏</a:t>
            </a:r>
            <a:endParaRPr lang="zh-CN" altLang="en-US" dirty="0"/>
          </a:p>
        </p:txBody>
      </p:sp>
      <p:grpSp>
        <p:nvGrpSpPr>
          <p:cNvPr id="63" name="组合 62"/>
          <p:cNvGrpSpPr/>
          <p:nvPr/>
        </p:nvGrpSpPr>
        <p:grpSpPr>
          <a:xfrm>
            <a:off x="562740" y="6169212"/>
            <a:ext cx="5507298" cy="397746"/>
            <a:chOff x="2453503" y="5381090"/>
            <a:chExt cx="6965448" cy="503056"/>
          </a:xfrm>
        </p:grpSpPr>
        <p:sp>
          <p:nvSpPr>
            <p:cNvPr id="64"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65" name="任意多边形 64"/>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99602555"/>
      </p:ext>
    </p:extLst>
  </p:cSld>
  <p:clrMapOvr>
    <a:masterClrMapping/>
  </p:clrMapOvr>
  <p:transition spd="slow">
    <p:randomBar dir="vert"/>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68091f0ec39ac3da5fe2b52fb99e45faafee9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897</TotalTime>
  <Words>1889</Words>
  <Application>Microsoft Office PowerPoint</Application>
  <PresentationFormat>宽屏</PresentationFormat>
  <Paragraphs>156</Paragraphs>
  <Slides>30</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方正静蕾简体</vt:lpstr>
      <vt:lpstr>宋体</vt:lpstr>
      <vt:lpstr>微软雅黑</vt:lpstr>
      <vt:lpstr>新蒂黑板报</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mac</dc:creator>
  <cp:lastModifiedBy>mac</cp:lastModifiedBy>
  <cp:revision>134</cp:revision>
  <dcterms:created xsi:type="dcterms:W3CDTF">2016-03-09T07:25:00Z</dcterms:created>
  <dcterms:modified xsi:type="dcterms:W3CDTF">2017-11-19T12:02:25Z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