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73" r:id="rId3"/>
    <p:sldId id="321" r:id="rId4"/>
    <p:sldId id="280" r:id="rId5"/>
    <p:sldId id="297" r:id="rId6"/>
    <p:sldId id="323" r:id="rId7"/>
    <p:sldId id="299" r:id="rId8"/>
    <p:sldId id="298" r:id="rId9"/>
    <p:sldId id="337" r:id="rId10"/>
    <p:sldId id="336" r:id="rId11"/>
    <p:sldId id="338" r:id="rId12"/>
    <p:sldId id="300" r:id="rId13"/>
    <p:sldId id="304" r:id="rId14"/>
    <p:sldId id="308" r:id="rId15"/>
    <p:sldId id="344" r:id="rId16"/>
    <p:sldId id="345" r:id="rId17"/>
    <p:sldId id="322" r:id="rId18"/>
    <p:sldId id="301" r:id="rId19"/>
    <p:sldId id="305" r:id="rId20"/>
    <p:sldId id="311" r:id="rId21"/>
    <p:sldId id="302" r:id="rId22"/>
    <p:sldId id="340" r:id="rId23"/>
    <p:sldId id="339"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33" r:id="rId42"/>
    <p:sldId id="342" r:id="rId43"/>
    <p:sldId id="341" r:id="rId44"/>
    <p:sldId id="334" r:id="rId45"/>
    <p:sldId id="343" r:id="rId46"/>
    <p:sldId id="363" r:id="rId47"/>
    <p:sldId id="335" r:id="rId48"/>
    <p:sldId id="320" r:id="rId49"/>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9" autoAdjust="0"/>
  </p:normalViewPr>
  <p:slideViewPr>
    <p:cSldViewPr snapToGrid="0">
      <p:cViewPr varScale="1">
        <p:scale>
          <a:sx n="81" d="100"/>
          <a:sy n="81" d="100"/>
        </p:scale>
        <p:origin x="725"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2017/11/9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2502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41</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46</a:t>
            </a:fld>
            <a:endParaRPr lang="zh-CN" altLang="en-US"/>
          </a:p>
        </p:txBody>
      </p:sp>
    </p:spTree>
    <p:extLst>
      <p:ext uri="{BB962C8B-B14F-4D97-AF65-F5344CB8AC3E}">
        <p14:creationId xmlns:p14="http://schemas.microsoft.com/office/powerpoint/2010/main" val="2591651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7</a:t>
            </a:fld>
            <a:endParaRPr lang="zh-CN" altLang="en-US"/>
          </a:p>
        </p:txBody>
      </p:sp>
    </p:spTree>
    <p:extLst>
      <p:ext uri="{BB962C8B-B14F-4D97-AF65-F5344CB8AC3E}">
        <p14:creationId xmlns:p14="http://schemas.microsoft.com/office/powerpoint/2010/main" val="238481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12</a:t>
            </a:fld>
            <a:endParaRPr lang="zh-CN" altLang="en-US"/>
          </a:p>
        </p:txBody>
      </p:sp>
    </p:spTree>
    <p:extLst>
      <p:ext uri="{BB962C8B-B14F-4D97-AF65-F5344CB8AC3E}">
        <p14:creationId xmlns:p14="http://schemas.microsoft.com/office/powerpoint/2010/main" val="240746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18</a:t>
            </a:fld>
            <a:endParaRPr lang="zh-CN" altLang="en-US"/>
          </a:p>
        </p:txBody>
      </p:sp>
    </p:spTree>
    <p:extLst>
      <p:ext uri="{BB962C8B-B14F-4D97-AF65-F5344CB8AC3E}">
        <p14:creationId xmlns:p14="http://schemas.microsoft.com/office/powerpoint/2010/main" val="116843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21</a:t>
            </a:fld>
            <a:endParaRPr lang="zh-CN" altLang="en-US"/>
          </a:p>
        </p:txBody>
      </p:sp>
    </p:spTree>
    <p:extLst>
      <p:ext uri="{BB962C8B-B14F-4D97-AF65-F5344CB8AC3E}">
        <p14:creationId xmlns:p14="http://schemas.microsoft.com/office/powerpoint/2010/main" val="81466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24</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27</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30</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35</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2017/11/9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PRD-G16-&#38656;&#27714;&#24037;&#31243;Gantt&#21021;&#27493;-V0.1.mp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PRD-G16-&#38656;&#27714;&#24037;&#31243;WBS&#22270;&#21021;&#27493;-V0.1.wb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mailto:yangc@zucc.edu.c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mailto:yangc@zucc.edu.cn"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mailto:31501388@stu.zucc.edu.cnv" TargetMode="External"/><Relationship Id="rId4" Type="http://schemas.openxmlformats.org/officeDocument/2006/relationships/hyperlink" Target="mailto:31501398@stu.zucc.edu.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057678" y="244645"/>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581775" y="3031082"/>
            <a:ext cx="5232140" cy="646331"/>
          </a:xfrm>
          <a:prstGeom prst="rect">
            <a:avLst/>
          </a:prstGeom>
          <a:noFill/>
        </p:spPr>
        <p:txBody>
          <a:bodyPr wrap="square" rtlCol="0">
            <a:spAutoFit/>
          </a:bodyPr>
          <a:lstStyle/>
          <a:p>
            <a:pPr algn="dist"/>
            <a:r>
              <a:rPr lang="zh-CN" altLang="en-US" sz="3600" dirty="0">
                <a:latin typeface="微软雅黑" panose="020B0503020204020204" pitchFamily="34" charset="-122"/>
                <a:ea typeface="微软雅黑" panose="020B0503020204020204" pitchFamily="34" charset="-122"/>
              </a:rPr>
              <a:t>需求工程</a:t>
            </a:r>
            <a:r>
              <a:rPr lang="zh-CN" altLang="zh-CN" sz="3600" dirty="0">
                <a:latin typeface="微软雅黑" panose="020B0503020204020204" pitchFamily="34" charset="-122"/>
                <a:ea typeface="微软雅黑" panose="020B0503020204020204" pitchFamily="34" charset="-122"/>
              </a:rPr>
              <a:t>项目计划</a:t>
            </a:r>
            <a:endParaRPr lang="zh-CN" altLang="en-US" sz="3600" b="1" dirty="0">
              <a:latin typeface="微软雅黑" panose="020B0503020204020204" pitchFamily="34" charset="-122"/>
              <a:ea typeface="微软雅黑" panose="020B0503020204020204" pitchFamily="34" charset="-122"/>
            </a:endParaRPr>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2644056-E079-4739-90A1-A5B4A29E8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7" y="49583"/>
            <a:ext cx="1417371" cy="1218080"/>
          </a:xfrm>
          <a:prstGeom prst="rect">
            <a:avLst/>
          </a:prstGeom>
        </p:spPr>
      </p:pic>
      <p:sp>
        <p:nvSpPr>
          <p:cNvPr id="5" name="矩形 4">
            <a:extLst>
              <a:ext uri="{FF2B5EF4-FFF2-40B4-BE49-F238E27FC236}">
                <a16:creationId xmlns:a16="http://schemas.microsoft.com/office/drawing/2014/main" id="{0672F6F8-E5EC-4F63-8CF3-A1F8B098022C}"/>
              </a:ext>
            </a:extLst>
          </p:cNvPr>
          <p:cNvSpPr/>
          <p:nvPr/>
        </p:nvSpPr>
        <p:spPr>
          <a:xfrm>
            <a:off x="581775" y="5302471"/>
            <a:ext cx="6096000" cy="646331"/>
          </a:xfrm>
          <a:prstGeom prst="rect">
            <a:avLst/>
          </a:prstGeom>
        </p:spPr>
        <p:txBody>
          <a:bodyPr>
            <a:spAutoFit/>
          </a:bodyPr>
          <a:lstStyle/>
          <a:p>
            <a:r>
              <a:rPr lang="zh-CN" altLang="en-US" b="1" dirty="0"/>
              <a:t>组长：戴恺铖</a:t>
            </a:r>
            <a:endParaRPr lang="en-US" altLang="zh-CN" b="1" dirty="0"/>
          </a:p>
          <a:p>
            <a:r>
              <a:rPr lang="zh-CN" altLang="en-US" b="1" dirty="0"/>
              <a:t>组员：朱赛奎，陈豪明，陈嘲鸣，周骏迪</a:t>
            </a:r>
          </a:p>
        </p:txBody>
      </p:sp>
    </p:spTree>
  </p:cSld>
  <p:clrMapOvr>
    <a:masterClrMapping/>
  </p:clrMapOvr>
  <p:transition spd="slow" advTm="299">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2"/>
            <a:ext cx="2552987" cy="15099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118901" y="929581"/>
            <a:ext cx="1924337" cy="1384995"/>
          </a:xfrm>
          <a:prstGeom prst="rect">
            <a:avLst/>
          </a:prstGeom>
          <a:noFill/>
        </p:spPr>
        <p:txBody>
          <a:bodyPr wrap="square" rtlCol="0">
            <a:spAutoFit/>
          </a:bodyPr>
          <a:lstStyle/>
          <a:p>
            <a:endParaRPr lang="en-US" altLang="zh-CN" sz="2800" dirty="0"/>
          </a:p>
          <a:p>
            <a:r>
              <a:rPr lang="en-US" altLang="zh-CN" sz="2800" dirty="0"/>
              <a:t>2.3 </a:t>
            </a:r>
            <a:r>
              <a:rPr lang="zh-CN" altLang="en-US" sz="2800" dirty="0"/>
              <a:t>产品</a:t>
            </a:r>
            <a:endParaRPr lang="en-US" altLang="zh-CN" sz="2800" dirty="0"/>
          </a:p>
          <a:p>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2908301771"/>
              </p:ext>
            </p:extLst>
          </p:nvPr>
        </p:nvGraphicFramePr>
        <p:xfrm>
          <a:off x="3829050" y="1823876"/>
          <a:ext cx="4000500" cy="4162590"/>
        </p:xfrm>
        <a:graphic>
          <a:graphicData uri="http://schemas.openxmlformats.org/drawingml/2006/table">
            <a:tbl>
              <a:tblPr firstRow="1" firstCol="1" bandRow="1">
                <a:tableStyleId>{5C22544A-7EE6-4342-B048-85BDC9FD1C3A}</a:tableStyleId>
              </a:tblPr>
              <a:tblGrid>
                <a:gridCol w="4000500">
                  <a:extLst>
                    <a:ext uri="{9D8B030D-6E8A-4147-A177-3AD203B41FA5}">
                      <a16:colId xmlns:a16="http://schemas.microsoft.com/office/drawing/2014/main" val="20000"/>
                    </a:ext>
                  </a:extLst>
                </a:gridCol>
              </a:tblGrid>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《项目章程》</a:t>
                      </a:r>
                    </a:p>
                  </a:txBody>
                  <a:tcPr marL="68580" marR="68580" marT="0" marB="0"/>
                </a:tc>
                <a:extLst>
                  <a:ext uri="{0D108BD9-81ED-4DB2-BD59-A6C34878D82A}">
                    <a16:rowId xmlns:a16="http://schemas.microsoft.com/office/drawing/2014/main" val="10000"/>
                  </a:ext>
                </a:extLst>
              </a:tr>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《需求工程项目计划》</a:t>
                      </a:r>
                    </a:p>
                  </a:txBody>
                  <a:tcPr marL="68580" marR="68580" marT="0" marB="0"/>
                </a:tc>
                <a:extLst>
                  <a:ext uri="{0D108BD9-81ED-4DB2-BD59-A6C34878D82A}">
                    <a16:rowId xmlns:a16="http://schemas.microsoft.com/office/drawing/2014/main" val="10001"/>
                  </a:ext>
                </a:extLst>
              </a:tr>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《需求变更控制文档》</a:t>
                      </a:r>
                    </a:p>
                  </a:txBody>
                  <a:tcPr marL="68580" marR="68580" marT="0" marB="0"/>
                </a:tc>
                <a:extLst>
                  <a:ext uri="{0D108BD9-81ED-4DB2-BD59-A6C34878D82A}">
                    <a16:rowId xmlns:a16="http://schemas.microsoft.com/office/drawing/2014/main" val="10002"/>
                  </a:ext>
                </a:extLst>
              </a:tr>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《需求规格说明书》</a:t>
                      </a:r>
                    </a:p>
                  </a:txBody>
                  <a:tcPr marL="68580" marR="68580" marT="0" marB="0"/>
                </a:tc>
                <a:extLst>
                  <a:ext uri="{0D108BD9-81ED-4DB2-BD59-A6C34878D82A}">
                    <a16:rowId xmlns:a16="http://schemas.microsoft.com/office/drawing/2014/main" val="10003"/>
                  </a:ext>
                </a:extLst>
              </a:tr>
              <a:tr h="462510">
                <a:tc>
                  <a:txBody>
                    <a:bodyPr/>
                    <a:lstStyle/>
                    <a:p>
                      <a:pPr algn="just">
                        <a:spcAft>
                          <a:spcPts val="0"/>
                        </a:spcAft>
                      </a:pPr>
                      <a:r>
                        <a:rPr lang="zh-CN" sz="1600" kern="100" dirty="0">
                          <a:effectLst/>
                        </a:rPr>
                        <a:t>《用户手册》</a:t>
                      </a:r>
                      <a:endParaRPr lang="zh-CN" sz="1600" kern="100" dirty="0">
                        <a:effectLst/>
                        <a:latin typeface="等线"/>
                        <a:ea typeface="等线"/>
                        <a:cs typeface="Times New Roman"/>
                      </a:endParaRPr>
                    </a:p>
                  </a:txBody>
                  <a:tcPr marL="68580" marR="68580" marT="0" marB="0"/>
                </a:tc>
                <a:extLst>
                  <a:ext uri="{0D108BD9-81ED-4DB2-BD59-A6C34878D82A}">
                    <a16:rowId xmlns:a16="http://schemas.microsoft.com/office/drawing/2014/main" val="10004"/>
                  </a:ext>
                </a:extLst>
              </a:tr>
              <a:tr h="462510">
                <a:tc>
                  <a:txBody>
                    <a:bodyPr/>
                    <a:lstStyle/>
                    <a:p>
                      <a:pPr marL="0" algn="just" defTabSz="914400" rtl="0" eaLnBrk="1" latinLnBrk="0" hangingPunct="1">
                        <a:spcAft>
                          <a:spcPts val="0"/>
                        </a:spcAft>
                      </a:pPr>
                      <a:r>
                        <a:rPr lang="zh-CN" sz="1600" b="1" kern="100">
                          <a:solidFill>
                            <a:schemeClr val="lt1"/>
                          </a:solidFill>
                          <a:effectLst/>
                          <a:latin typeface="+mn-lt"/>
                          <a:ea typeface="+mn-ea"/>
                          <a:cs typeface="+mn-cs"/>
                        </a:rPr>
                        <a:t>《项目总结报告》</a:t>
                      </a:r>
                    </a:p>
                  </a:txBody>
                  <a:tcPr marL="68580" marR="68580" marT="0" marB="0"/>
                </a:tc>
                <a:extLst>
                  <a:ext uri="{0D108BD9-81ED-4DB2-BD59-A6C34878D82A}">
                    <a16:rowId xmlns:a16="http://schemas.microsoft.com/office/drawing/2014/main" val="10005"/>
                  </a:ext>
                </a:extLst>
              </a:tr>
              <a:tr h="462510">
                <a:tc>
                  <a:txBody>
                    <a:bodyPr/>
                    <a:lstStyle/>
                    <a:p>
                      <a:pPr marL="0" algn="just" defTabSz="914400" rtl="0" eaLnBrk="1" latinLnBrk="0" hangingPunct="1">
                        <a:spcAft>
                          <a:spcPts val="0"/>
                        </a:spcAft>
                      </a:pPr>
                      <a:r>
                        <a:rPr lang="zh-CN" sz="1600" b="1" kern="100">
                          <a:solidFill>
                            <a:schemeClr val="lt1"/>
                          </a:solidFill>
                          <a:effectLst/>
                          <a:latin typeface="+mn-lt"/>
                          <a:ea typeface="+mn-ea"/>
                          <a:cs typeface="+mn-cs"/>
                        </a:rPr>
                        <a:t>《会议记录文档》</a:t>
                      </a:r>
                    </a:p>
                  </a:txBody>
                  <a:tcPr marL="68580" marR="68580" marT="0" marB="0"/>
                </a:tc>
                <a:extLst>
                  <a:ext uri="{0D108BD9-81ED-4DB2-BD59-A6C34878D82A}">
                    <a16:rowId xmlns:a16="http://schemas.microsoft.com/office/drawing/2014/main" val="10006"/>
                  </a:ext>
                </a:extLst>
              </a:tr>
              <a:tr h="462510">
                <a:tc>
                  <a:txBody>
                    <a:bodyPr/>
                    <a:lstStyle/>
                    <a:p>
                      <a:pPr marL="0" algn="just" defTabSz="914400" rtl="0" eaLnBrk="1" latinLnBrk="0" hangingPunct="1">
                        <a:spcAft>
                          <a:spcPts val="0"/>
                        </a:spcAft>
                      </a:pPr>
                      <a:r>
                        <a:rPr lang="zh-CN" sz="1600" b="1" kern="100">
                          <a:solidFill>
                            <a:schemeClr val="lt1"/>
                          </a:solidFill>
                          <a:effectLst/>
                          <a:latin typeface="+mn-lt"/>
                          <a:ea typeface="+mn-ea"/>
                          <a:cs typeface="+mn-cs"/>
                        </a:rPr>
                        <a:t>《用例文档》</a:t>
                      </a:r>
                    </a:p>
                  </a:txBody>
                  <a:tcPr marL="68580" marR="68580" marT="0" marB="0"/>
                </a:tc>
                <a:extLst>
                  <a:ext uri="{0D108BD9-81ED-4DB2-BD59-A6C34878D82A}">
                    <a16:rowId xmlns:a16="http://schemas.microsoft.com/office/drawing/2014/main" val="10007"/>
                  </a:ext>
                </a:extLst>
              </a:tr>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《甘特图》</a:t>
                      </a: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3059996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2"/>
            <a:ext cx="2552987" cy="15099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28675" y="929581"/>
            <a:ext cx="2214563" cy="1384995"/>
          </a:xfrm>
          <a:prstGeom prst="rect">
            <a:avLst/>
          </a:prstGeom>
          <a:noFill/>
        </p:spPr>
        <p:txBody>
          <a:bodyPr wrap="square" rtlCol="0">
            <a:spAutoFit/>
          </a:bodyPr>
          <a:lstStyle/>
          <a:p>
            <a:endParaRPr lang="en-US" altLang="zh-CN" sz="2800" dirty="0"/>
          </a:p>
          <a:p>
            <a:r>
              <a:rPr lang="en-US" altLang="zh-CN" sz="2800" dirty="0"/>
              <a:t>2.4</a:t>
            </a:r>
            <a:r>
              <a:rPr lang="zh-CN" altLang="en-US" sz="2800" dirty="0"/>
              <a:t>验收标准</a:t>
            </a:r>
            <a:endParaRPr lang="en-US" altLang="zh-CN" sz="2800" dirty="0"/>
          </a:p>
          <a:p>
            <a:endParaRPr lang="en-US" altLang="zh-CN" sz="2800" dirty="0"/>
          </a:p>
        </p:txBody>
      </p:sp>
      <p:graphicFrame>
        <p:nvGraphicFramePr>
          <p:cNvPr id="7" name="表格 6"/>
          <p:cNvGraphicFramePr>
            <a:graphicFrameLocks noGrp="1"/>
          </p:cNvGraphicFramePr>
          <p:nvPr>
            <p:extLst>
              <p:ext uri="{D42A27DB-BD31-4B8C-83A1-F6EECF244321}">
                <p14:modId xmlns:p14="http://schemas.microsoft.com/office/powerpoint/2010/main" val="1356939577"/>
              </p:ext>
            </p:extLst>
          </p:nvPr>
        </p:nvGraphicFramePr>
        <p:xfrm>
          <a:off x="1685925" y="2643188"/>
          <a:ext cx="8786812" cy="3111697"/>
        </p:xfrm>
        <a:graphic>
          <a:graphicData uri="http://schemas.openxmlformats.org/drawingml/2006/table">
            <a:tbl>
              <a:tblPr firstRow="1" firstCol="1" bandRow="1">
                <a:tableStyleId>{5C22544A-7EE6-4342-B048-85BDC9FD1C3A}</a:tableStyleId>
              </a:tblPr>
              <a:tblGrid>
                <a:gridCol w="2928250">
                  <a:extLst>
                    <a:ext uri="{9D8B030D-6E8A-4147-A177-3AD203B41FA5}">
                      <a16:colId xmlns:a16="http://schemas.microsoft.com/office/drawing/2014/main" val="20000"/>
                    </a:ext>
                  </a:extLst>
                </a:gridCol>
                <a:gridCol w="2929281">
                  <a:extLst>
                    <a:ext uri="{9D8B030D-6E8A-4147-A177-3AD203B41FA5}">
                      <a16:colId xmlns:a16="http://schemas.microsoft.com/office/drawing/2014/main" val="20001"/>
                    </a:ext>
                  </a:extLst>
                </a:gridCol>
                <a:gridCol w="2929281">
                  <a:extLst>
                    <a:ext uri="{9D8B030D-6E8A-4147-A177-3AD203B41FA5}">
                      <a16:colId xmlns:a16="http://schemas.microsoft.com/office/drawing/2014/main" val="20002"/>
                    </a:ext>
                  </a:extLst>
                </a:gridCol>
              </a:tblGrid>
              <a:tr h="400170">
                <a:tc>
                  <a:txBody>
                    <a:bodyPr/>
                    <a:lstStyle/>
                    <a:p>
                      <a:pPr indent="306070" algn="just">
                        <a:lnSpc>
                          <a:spcPct val="150000"/>
                        </a:lnSpc>
                        <a:spcAft>
                          <a:spcPts val="0"/>
                        </a:spcAft>
                      </a:pPr>
                      <a:r>
                        <a:rPr lang="zh-CN" sz="1800" kern="100" dirty="0">
                          <a:effectLst/>
                        </a:rPr>
                        <a:t>优秀</a:t>
                      </a:r>
                      <a:endParaRPr lang="zh-CN" sz="1800" kern="100" dirty="0">
                        <a:effectLst/>
                        <a:latin typeface="Times New Roman"/>
                        <a:ea typeface="宋体"/>
                      </a:endParaRPr>
                    </a:p>
                  </a:txBody>
                  <a:tcPr marL="68580" marR="68580" marT="0" marB="0" anchor="ctr"/>
                </a:tc>
                <a:tc>
                  <a:txBody>
                    <a:bodyPr/>
                    <a:lstStyle/>
                    <a:p>
                      <a:pPr indent="306070" algn="just">
                        <a:lnSpc>
                          <a:spcPct val="150000"/>
                        </a:lnSpc>
                        <a:spcAft>
                          <a:spcPts val="0"/>
                        </a:spcAft>
                      </a:pPr>
                      <a:r>
                        <a:rPr lang="zh-CN" sz="1800" kern="100">
                          <a:effectLst/>
                        </a:rPr>
                        <a:t>合格</a:t>
                      </a:r>
                      <a:endParaRPr lang="zh-CN" sz="1800" kern="100">
                        <a:effectLst/>
                        <a:latin typeface="Times New Roman"/>
                        <a:ea typeface="宋体"/>
                      </a:endParaRPr>
                    </a:p>
                  </a:txBody>
                  <a:tcPr marL="68580" marR="68580" marT="0" marB="0" anchor="ctr"/>
                </a:tc>
                <a:tc>
                  <a:txBody>
                    <a:bodyPr/>
                    <a:lstStyle/>
                    <a:p>
                      <a:pPr indent="306070" algn="just">
                        <a:lnSpc>
                          <a:spcPct val="150000"/>
                        </a:lnSpc>
                        <a:spcAft>
                          <a:spcPts val="0"/>
                        </a:spcAft>
                      </a:pPr>
                      <a:r>
                        <a:rPr lang="zh-CN" sz="1800" kern="100" dirty="0">
                          <a:effectLst/>
                        </a:rPr>
                        <a:t>不合格</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700217">
                <a:tc>
                  <a:txBody>
                    <a:bodyPr/>
                    <a:lstStyle/>
                    <a:p>
                      <a:pPr indent="306070" algn="just">
                        <a:lnSpc>
                          <a:spcPct val="150000"/>
                        </a:lnSpc>
                        <a:spcAft>
                          <a:spcPts val="0"/>
                        </a:spcAft>
                      </a:pPr>
                      <a:r>
                        <a:rPr lang="en-US" sz="1600" kern="100" dirty="0">
                          <a:effectLst/>
                        </a:rPr>
                        <a:t>1.</a:t>
                      </a:r>
                      <a:r>
                        <a:rPr lang="zh-CN" sz="1600" kern="100" dirty="0">
                          <a:effectLst/>
                        </a:rPr>
                        <a:t>交付了全部所需文档</a:t>
                      </a:r>
                    </a:p>
                    <a:p>
                      <a:pPr indent="306070" algn="just">
                        <a:lnSpc>
                          <a:spcPct val="150000"/>
                        </a:lnSpc>
                        <a:spcAft>
                          <a:spcPts val="0"/>
                        </a:spcAft>
                      </a:pPr>
                      <a:r>
                        <a:rPr lang="en-US" sz="1600" kern="100" dirty="0">
                          <a:effectLst/>
                        </a:rPr>
                        <a:t>2.</a:t>
                      </a:r>
                      <a:r>
                        <a:rPr lang="zh-CN" sz="1600" kern="100" dirty="0">
                          <a:effectLst/>
                        </a:rPr>
                        <a:t>结构严谨，内容真实有效。</a:t>
                      </a:r>
                    </a:p>
                    <a:p>
                      <a:pPr indent="306070" algn="just">
                        <a:lnSpc>
                          <a:spcPct val="150000"/>
                        </a:lnSpc>
                        <a:spcAft>
                          <a:spcPts val="0"/>
                        </a:spcAft>
                      </a:pPr>
                      <a:r>
                        <a:rPr lang="en-US" sz="1600" kern="100" dirty="0">
                          <a:effectLst/>
                        </a:rPr>
                        <a:t>3.</a:t>
                      </a:r>
                      <a:r>
                        <a:rPr lang="zh-CN" sz="1600" kern="100" dirty="0">
                          <a:effectLst/>
                        </a:rPr>
                        <a:t>表述清晰、准确</a:t>
                      </a:r>
                      <a:endParaRPr lang="zh-CN" sz="1600" kern="100" dirty="0">
                        <a:effectLst/>
                        <a:latin typeface="Times New Roman"/>
                        <a:ea typeface="宋体"/>
                      </a:endParaRPr>
                    </a:p>
                  </a:txBody>
                  <a:tcPr marL="68580" marR="68580" marT="0" marB="0" anchor="ctr"/>
                </a:tc>
                <a:tc>
                  <a:txBody>
                    <a:bodyPr/>
                    <a:lstStyle/>
                    <a:p>
                      <a:pPr marL="342900" lvl="0" indent="-342900" algn="just">
                        <a:lnSpc>
                          <a:spcPct val="150000"/>
                        </a:lnSpc>
                        <a:spcAft>
                          <a:spcPts val="0"/>
                        </a:spcAft>
                        <a:buFont typeface="+mj-lt"/>
                        <a:buAutoNum type="arabicPeriod"/>
                      </a:pPr>
                      <a:r>
                        <a:rPr lang="zh-CN" sz="1600" b="1" kern="100" dirty="0">
                          <a:effectLst/>
                        </a:rPr>
                        <a:t>交付了主要文档</a:t>
                      </a:r>
                    </a:p>
                    <a:p>
                      <a:pPr marL="342900" lvl="0" indent="-342900" algn="just">
                        <a:lnSpc>
                          <a:spcPct val="150000"/>
                        </a:lnSpc>
                        <a:spcAft>
                          <a:spcPts val="0"/>
                        </a:spcAft>
                        <a:buFont typeface="+mj-lt"/>
                        <a:buAutoNum type="arabicPeriod"/>
                      </a:pPr>
                      <a:r>
                        <a:rPr lang="zh-CN" sz="1600" b="1" kern="100" dirty="0">
                          <a:effectLst/>
                        </a:rPr>
                        <a:t>结构严谨，内容真实有效</a:t>
                      </a:r>
                    </a:p>
                    <a:p>
                      <a:pPr marL="342900" lvl="0" indent="-342900" algn="just">
                        <a:lnSpc>
                          <a:spcPct val="150000"/>
                        </a:lnSpc>
                        <a:spcAft>
                          <a:spcPts val="0"/>
                        </a:spcAft>
                        <a:buFont typeface="+mj-lt"/>
                        <a:buAutoNum type="arabicPeriod"/>
                      </a:pPr>
                      <a:r>
                        <a:rPr lang="zh-CN" sz="1600" b="1" kern="100" dirty="0">
                          <a:effectLst/>
                        </a:rPr>
                        <a:t>表述不清晰，准确度不高</a:t>
                      </a:r>
                      <a:endParaRPr lang="zh-CN" sz="1600" b="1" kern="100" dirty="0">
                        <a:effectLst/>
                        <a:latin typeface="Times New Roman"/>
                        <a:ea typeface="宋体"/>
                      </a:endParaRPr>
                    </a:p>
                  </a:txBody>
                  <a:tcPr marL="68580" marR="68580" marT="0" marB="0" anchor="ctr"/>
                </a:tc>
                <a:tc>
                  <a:txBody>
                    <a:bodyPr/>
                    <a:lstStyle/>
                    <a:p>
                      <a:pPr marL="342900" lvl="0" indent="-342900" algn="just">
                        <a:lnSpc>
                          <a:spcPct val="150000"/>
                        </a:lnSpc>
                        <a:spcAft>
                          <a:spcPts val="0"/>
                        </a:spcAft>
                        <a:buFont typeface="+mj-lt"/>
                        <a:buAutoNum type="arabicPeriod"/>
                      </a:pPr>
                      <a:r>
                        <a:rPr lang="zh-CN" sz="1600" b="1" kern="100" dirty="0">
                          <a:effectLst/>
                        </a:rPr>
                        <a:t>缺失主要文档</a:t>
                      </a:r>
                    </a:p>
                    <a:p>
                      <a:pPr marL="342900" lvl="0" indent="-342900" algn="just">
                        <a:lnSpc>
                          <a:spcPct val="150000"/>
                        </a:lnSpc>
                        <a:spcAft>
                          <a:spcPts val="0"/>
                        </a:spcAft>
                        <a:buFont typeface="+mj-lt"/>
                        <a:buAutoNum type="arabicPeriod"/>
                      </a:pPr>
                      <a:r>
                        <a:rPr lang="zh-CN" sz="1600" b="1" kern="100" dirty="0">
                          <a:effectLst/>
                        </a:rPr>
                        <a:t>结构混乱，内容有虚构</a:t>
                      </a:r>
                    </a:p>
                    <a:p>
                      <a:pPr marL="342900" lvl="0" indent="-342900" algn="just">
                        <a:lnSpc>
                          <a:spcPct val="150000"/>
                        </a:lnSpc>
                        <a:spcAft>
                          <a:spcPts val="0"/>
                        </a:spcAft>
                        <a:buFont typeface="+mj-lt"/>
                        <a:buAutoNum type="arabicPeriod"/>
                      </a:pPr>
                      <a:r>
                        <a:rPr lang="zh-CN" sz="1600" b="1" kern="100" dirty="0">
                          <a:effectLst/>
                        </a:rPr>
                        <a:t>表述不清晰，不准确</a:t>
                      </a:r>
                    </a:p>
                    <a:p>
                      <a:pPr marL="228600" indent="306070" algn="just">
                        <a:lnSpc>
                          <a:spcPct val="150000"/>
                        </a:lnSpc>
                        <a:spcAft>
                          <a:spcPts val="0"/>
                        </a:spcAft>
                      </a:pPr>
                      <a:r>
                        <a:rPr lang="en-US" sz="1600" kern="100" dirty="0">
                          <a:effectLst/>
                        </a:rPr>
                        <a:t> </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484416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时间管理计划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03</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194651029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461883" y="486599"/>
            <a:ext cx="3089700" cy="146147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338470" y="1218080"/>
            <a:ext cx="4744278" cy="954107"/>
          </a:xfrm>
          <a:prstGeom prst="rect">
            <a:avLst/>
          </a:prstGeom>
          <a:noFill/>
        </p:spPr>
        <p:txBody>
          <a:bodyPr wrap="square" rtlCol="0">
            <a:spAutoFit/>
          </a:bodyPr>
          <a:lstStyle/>
          <a:p>
            <a:r>
              <a:rPr lang="en-US" altLang="zh-CN" sz="2800" dirty="0"/>
              <a:t>3.1 </a:t>
            </a:r>
            <a:r>
              <a:rPr lang="zh-CN" altLang="en-US" sz="2800" dirty="0"/>
              <a:t>里程碑</a:t>
            </a:r>
            <a:endParaRPr lang="en-US" altLang="zh-CN" sz="2800" dirty="0"/>
          </a:p>
          <a:p>
            <a:endParaRPr lang="en-US"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val="2746436054"/>
              </p:ext>
            </p:extLst>
          </p:nvPr>
        </p:nvGraphicFramePr>
        <p:xfrm>
          <a:off x="1799770" y="2380340"/>
          <a:ext cx="9114972" cy="3831777"/>
        </p:xfrm>
        <a:graphic>
          <a:graphicData uri="http://schemas.openxmlformats.org/drawingml/2006/table">
            <a:tbl>
              <a:tblPr firstRow="1" firstCol="1" bandRow="1">
                <a:tableStyleId>{5C22544A-7EE6-4342-B048-85BDC9FD1C3A}</a:tableStyleId>
              </a:tblPr>
              <a:tblGrid>
                <a:gridCol w="4557486">
                  <a:extLst>
                    <a:ext uri="{9D8B030D-6E8A-4147-A177-3AD203B41FA5}">
                      <a16:colId xmlns:a16="http://schemas.microsoft.com/office/drawing/2014/main" val="20000"/>
                    </a:ext>
                  </a:extLst>
                </a:gridCol>
                <a:gridCol w="4557486">
                  <a:extLst>
                    <a:ext uri="{9D8B030D-6E8A-4147-A177-3AD203B41FA5}">
                      <a16:colId xmlns:a16="http://schemas.microsoft.com/office/drawing/2014/main" val="20001"/>
                    </a:ext>
                  </a:extLst>
                </a:gridCol>
              </a:tblGrid>
              <a:tr h="425753">
                <a:tc>
                  <a:txBody>
                    <a:bodyPr/>
                    <a:lstStyle/>
                    <a:p>
                      <a:pPr algn="ctr">
                        <a:spcAft>
                          <a:spcPts val="0"/>
                        </a:spcAft>
                      </a:pPr>
                      <a:r>
                        <a:rPr lang="zh-CN" sz="1800" kern="100" dirty="0">
                          <a:effectLst/>
                        </a:rPr>
                        <a:t>里程碑</a:t>
                      </a:r>
                      <a:endParaRPr lang="zh-CN" sz="1800" kern="100" dirty="0">
                        <a:effectLst/>
                        <a:latin typeface="等线"/>
                        <a:ea typeface="等线"/>
                        <a:cs typeface="Times New Roman"/>
                      </a:endParaRPr>
                    </a:p>
                  </a:txBody>
                  <a:tcPr marL="68580" marR="68580" marT="0" marB="0"/>
                </a:tc>
                <a:tc>
                  <a:txBody>
                    <a:bodyPr/>
                    <a:lstStyle/>
                    <a:p>
                      <a:pPr algn="ctr">
                        <a:spcAft>
                          <a:spcPts val="0"/>
                        </a:spcAft>
                      </a:pPr>
                      <a:r>
                        <a:rPr lang="zh-CN" sz="1800" kern="100">
                          <a:effectLst/>
                        </a:rPr>
                        <a:t>完成时间</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0"/>
                  </a:ext>
                </a:extLst>
              </a:tr>
              <a:tr h="425753">
                <a:tc>
                  <a:txBody>
                    <a:bodyPr/>
                    <a:lstStyle/>
                    <a:p>
                      <a:pPr algn="ctr">
                        <a:spcAft>
                          <a:spcPts val="0"/>
                        </a:spcAft>
                      </a:pPr>
                      <a:r>
                        <a:rPr lang="zh-CN" sz="1800" kern="100">
                          <a:effectLst/>
                        </a:rPr>
                        <a:t>《软件需求工程项目计划</a:t>
                      </a:r>
                      <a:r>
                        <a:rPr lang="en-US" sz="1800" kern="100">
                          <a:effectLst/>
                        </a:rPr>
                        <a:t>-</a:t>
                      </a:r>
                      <a:r>
                        <a:rPr lang="zh-CN" sz="1800" kern="100">
                          <a:effectLst/>
                        </a:rPr>
                        <a:t>初步》</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10</a:t>
                      </a:r>
                      <a:r>
                        <a:rPr lang="zh-CN" sz="1800" kern="100">
                          <a:effectLst/>
                        </a:rPr>
                        <a:t>月</a:t>
                      </a:r>
                      <a:r>
                        <a:rPr lang="en-US" sz="1800" kern="100">
                          <a:effectLst/>
                        </a:rPr>
                        <a:t>29</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1"/>
                  </a:ext>
                </a:extLst>
              </a:tr>
              <a:tr h="425753">
                <a:tc>
                  <a:txBody>
                    <a:bodyPr/>
                    <a:lstStyle/>
                    <a:p>
                      <a:pPr algn="ctr">
                        <a:spcAft>
                          <a:spcPts val="0"/>
                        </a:spcAft>
                      </a:pPr>
                      <a:r>
                        <a:rPr lang="zh-CN" sz="1800" kern="100" dirty="0">
                          <a:effectLst/>
                        </a:rPr>
                        <a:t>《软件需求工程项目计划</a:t>
                      </a:r>
                      <a:r>
                        <a:rPr lang="en-US" sz="1800" kern="100" dirty="0">
                          <a:effectLst/>
                        </a:rPr>
                        <a:t>V1.0</a:t>
                      </a:r>
                      <a:r>
                        <a:rPr lang="zh-CN" sz="1800" kern="100" dirty="0">
                          <a:effectLst/>
                        </a:rPr>
                        <a:t>》</a:t>
                      </a:r>
                      <a:endParaRPr lang="zh-CN" sz="1800" kern="100" dirty="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11</a:t>
                      </a:r>
                      <a:r>
                        <a:rPr lang="zh-CN" sz="1800" kern="100">
                          <a:effectLst/>
                        </a:rPr>
                        <a:t>月</a:t>
                      </a:r>
                      <a:r>
                        <a:rPr lang="en-US" sz="1800" kern="100">
                          <a:effectLst/>
                        </a:rPr>
                        <a:t>5</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2"/>
                  </a:ext>
                </a:extLst>
              </a:tr>
              <a:tr h="425753">
                <a:tc>
                  <a:txBody>
                    <a:bodyPr/>
                    <a:lstStyle/>
                    <a:p>
                      <a:pPr algn="ctr">
                        <a:spcAft>
                          <a:spcPts val="0"/>
                        </a:spcAft>
                      </a:pPr>
                      <a:r>
                        <a:rPr lang="zh-CN" sz="1800" kern="100">
                          <a:effectLst/>
                        </a:rPr>
                        <a:t>需求工程项目计划评审</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11</a:t>
                      </a:r>
                      <a:r>
                        <a:rPr lang="zh-CN" sz="1800" kern="100">
                          <a:effectLst/>
                        </a:rPr>
                        <a:t>月</a:t>
                      </a:r>
                      <a:r>
                        <a:rPr lang="en-US" sz="1800" kern="100">
                          <a:effectLst/>
                        </a:rPr>
                        <a:t>9</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3"/>
                  </a:ext>
                </a:extLst>
              </a:tr>
              <a:tr h="425753">
                <a:tc>
                  <a:txBody>
                    <a:bodyPr/>
                    <a:lstStyle/>
                    <a:p>
                      <a:pPr algn="ctr">
                        <a:spcAft>
                          <a:spcPts val="0"/>
                        </a:spcAft>
                      </a:pPr>
                      <a:r>
                        <a:rPr lang="zh-CN" sz="1800" kern="100">
                          <a:effectLst/>
                        </a:rPr>
                        <a:t>《需求工程计划》</a:t>
                      </a:r>
                      <a:r>
                        <a:rPr lang="en-US" sz="1800" kern="100">
                          <a:effectLst/>
                        </a:rPr>
                        <a:t>V1.X</a:t>
                      </a:r>
                      <a:r>
                        <a:rPr lang="zh-CN" sz="1800" kern="100">
                          <a:effectLst/>
                        </a:rPr>
                        <a:t>提交</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11</a:t>
                      </a:r>
                      <a:r>
                        <a:rPr lang="zh-CN" sz="1800" kern="100">
                          <a:effectLst/>
                        </a:rPr>
                        <a:t>月</a:t>
                      </a:r>
                      <a:r>
                        <a:rPr lang="en-US" sz="1800" kern="100">
                          <a:effectLst/>
                        </a:rPr>
                        <a:t>19</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4"/>
                  </a:ext>
                </a:extLst>
              </a:tr>
              <a:tr h="425753">
                <a:tc>
                  <a:txBody>
                    <a:bodyPr/>
                    <a:lstStyle/>
                    <a:p>
                      <a:pPr algn="ctr">
                        <a:spcAft>
                          <a:spcPts val="0"/>
                        </a:spcAft>
                      </a:pPr>
                      <a:r>
                        <a:rPr lang="zh-CN" sz="1800" kern="100">
                          <a:effectLst/>
                        </a:rPr>
                        <a:t>《需求规格说明书》</a:t>
                      </a:r>
                      <a:r>
                        <a:rPr lang="en-US" sz="1800" kern="100">
                          <a:effectLst/>
                        </a:rPr>
                        <a:t>V1.0</a:t>
                      </a:r>
                      <a:r>
                        <a:rPr lang="zh-CN" sz="1800" kern="100">
                          <a:effectLst/>
                        </a:rPr>
                        <a:t>提交</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12</a:t>
                      </a:r>
                      <a:r>
                        <a:rPr lang="zh-CN" sz="1800" kern="100">
                          <a:effectLst/>
                        </a:rPr>
                        <a:t>月</a:t>
                      </a:r>
                      <a:r>
                        <a:rPr lang="en-US" sz="1800" kern="100">
                          <a:effectLst/>
                        </a:rPr>
                        <a:t>10</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5"/>
                  </a:ext>
                </a:extLst>
              </a:tr>
              <a:tr h="425753">
                <a:tc>
                  <a:txBody>
                    <a:bodyPr/>
                    <a:lstStyle/>
                    <a:p>
                      <a:pPr algn="ctr">
                        <a:spcAft>
                          <a:spcPts val="0"/>
                        </a:spcAft>
                      </a:pPr>
                      <a:r>
                        <a:rPr lang="zh-CN" sz="1800" kern="100">
                          <a:effectLst/>
                        </a:rPr>
                        <a:t>《需求规格说明书》接受评审</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12</a:t>
                      </a:r>
                      <a:r>
                        <a:rPr lang="zh-CN" sz="1800" kern="100">
                          <a:effectLst/>
                        </a:rPr>
                        <a:t>月</a:t>
                      </a:r>
                      <a:r>
                        <a:rPr lang="en-US" sz="1800" kern="100">
                          <a:effectLst/>
                        </a:rPr>
                        <a:t>14</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6"/>
                  </a:ext>
                </a:extLst>
              </a:tr>
              <a:tr h="425753">
                <a:tc>
                  <a:txBody>
                    <a:bodyPr/>
                    <a:lstStyle/>
                    <a:p>
                      <a:pPr algn="ctr">
                        <a:spcAft>
                          <a:spcPts val="0"/>
                        </a:spcAft>
                      </a:pPr>
                      <a:r>
                        <a:rPr lang="zh-CN" sz="1800" kern="100">
                          <a:effectLst/>
                        </a:rPr>
                        <a:t>《软件需求变更文档》</a:t>
                      </a:r>
                      <a:r>
                        <a:rPr lang="en-US" sz="1800" kern="100">
                          <a:effectLst/>
                        </a:rPr>
                        <a:t>V1.0</a:t>
                      </a:r>
                      <a:r>
                        <a:rPr lang="zh-CN" sz="1800" kern="100">
                          <a:effectLst/>
                        </a:rPr>
                        <a:t>提交</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12</a:t>
                      </a:r>
                      <a:r>
                        <a:rPr lang="zh-CN" sz="1800" kern="100">
                          <a:effectLst/>
                        </a:rPr>
                        <a:t>月</a:t>
                      </a:r>
                      <a:r>
                        <a:rPr lang="en-US" sz="1800" kern="100">
                          <a:effectLst/>
                        </a:rPr>
                        <a:t>24</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7"/>
                  </a:ext>
                </a:extLst>
              </a:tr>
              <a:tr h="425753">
                <a:tc>
                  <a:txBody>
                    <a:bodyPr/>
                    <a:lstStyle/>
                    <a:p>
                      <a:pPr algn="ctr">
                        <a:spcAft>
                          <a:spcPts val="0"/>
                        </a:spcAft>
                      </a:pPr>
                      <a:r>
                        <a:rPr lang="zh-CN" sz="1800" kern="100">
                          <a:effectLst/>
                        </a:rPr>
                        <a:t>《软件需求变更文档》接受评审</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dirty="0">
                          <a:effectLst/>
                        </a:rPr>
                        <a:t>2017</a:t>
                      </a:r>
                      <a:r>
                        <a:rPr lang="zh-CN" sz="1800" kern="100" dirty="0">
                          <a:effectLst/>
                        </a:rPr>
                        <a:t>年</a:t>
                      </a:r>
                      <a:r>
                        <a:rPr lang="en-US" sz="1800" kern="100" dirty="0">
                          <a:effectLst/>
                        </a:rPr>
                        <a:t>12</a:t>
                      </a:r>
                      <a:r>
                        <a:rPr lang="zh-CN" sz="1800" kern="100" dirty="0">
                          <a:effectLst/>
                        </a:rPr>
                        <a:t>月</a:t>
                      </a:r>
                      <a:r>
                        <a:rPr lang="en-US" sz="1800" kern="100" dirty="0">
                          <a:effectLst/>
                        </a:rPr>
                        <a:t>28</a:t>
                      </a:r>
                      <a:r>
                        <a:rPr lang="zh-CN" sz="1800" kern="100" dirty="0">
                          <a:effectLst/>
                        </a:rPr>
                        <a:t>日</a:t>
                      </a:r>
                      <a:endParaRPr lang="zh-CN" sz="1800" kern="100" dirty="0">
                        <a:effectLst/>
                        <a:latin typeface="等线"/>
                        <a:ea typeface="等线"/>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093138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998920" y="749138"/>
            <a:ext cx="2387218" cy="10986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151754" y="609040"/>
            <a:ext cx="2756452" cy="954107"/>
          </a:xfrm>
          <a:prstGeom prst="rect">
            <a:avLst/>
          </a:prstGeom>
          <a:noFill/>
        </p:spPr>
        <p:txBody>
          <a:bodyPr wrap="square" rtlCol="0">
            <a:spAutoFit/>
          </a:bodyPr>
          <a:lstStyle/>
          <a:p>
            <a:endParaRPr lang="en-US" altLang="zh-CN" sz="2800" dirty="0"/>
          </a:p>
          <a:p>
            <a:r>
              <a:rPr lang="en-US" altLang="zh-CN" sz="2800" dirty="0"/>
              <a:t>3.2.1</a:t>
            </a:r>
            <a:r>
              <a:rPr lang="zh-CN" altLang="en-US" sz="2800" dirty="0"/>
              <a:t>甘特图</a:t>
            </a:r>
            <a:endParaRPr lang="en-US" altLang="zh-CN" sz="2800" dirty="0"/>
          </a:p>
        </p:txBody>
      </p:sp>
      <p:sp>
        <p:nvSpPr>
          <p:cNvPr id="5" name="TextBox 4"/>
          <p:cNvSpPr txBox="1"/>
          <p:nvPr/>
        </p:nvSpPr>
        <p:spPr>
          <a:xfrm>
            <a:off x="5084391" y="2156912"/>
            <a:ext cx="2262158" cy="923330"/>
          </a:xfrm>
          <a:prstGeom prst="rect">
            <a:avLst/>
          </a:prstGeom>
          <a:noFill/>
        </p:spPr>
        <p:txBody>
          <a:bodyPr wrap="none" rtlCol="0">
            <a:spAutoFit/>
          </a:bodyPr>
          <a:lstStyle/>
          <a:p>
            <a:r>
              <a:rPr lang="zh-CN" altLang="en-US" sz="5400" dirty="0">
                <a:solidFill>
                  <a:srgbClr val="FF0000"/>
                </a:solidFill>
                <a:hlinkClick r:id="rId3" action="ppaction://hlinkfile"/>
              </a:rPr>
              <a:t>甘特图</a:t>
            </a:r>
            <a:endParaRPr lang="zh-CN" altLang="en-US" sz="5400" dirty="0">
              <a:solidFill>
                <a:srgbClr val="FF0000"/>
              </a:solidFill>
            </a:endParaRPr>
          </a:p>
        </p:txBody>
      </p:sp>
    </p:spTree>
    <p:extLst>
      <p:ext uri="{BB962C8B-B14F-4D97-AF65-F5344CB8AC3E}">
        <p14:creationId xmlns:p14="http://schemas.microsoft.com/office/powerpoint/2010/main" val="170966659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998919" y="749138"/>
            <a:ext cx="2572955" cy="10986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151754" y="609040"/>
            <a:ext cx="2756452" cy="954107"/>
          </a:xfrm>
          <a:prstGeom prst="rect">
            <a:avLst/>
          </a:prstGeom>
          <a:noFill/>
        </p:spPr>
        <p:txBody>
          <a:bodyPr wrap="square" rtlCol="0">
            <a:spAutoFit/>
          </a:bodyPr>
          <a:lstStyle/>
          <a:p>
            <a:endParaRPr lang="en-US" altLang="zh-CN" sz="2800" dirty="0"/>
          </a:p>
          <a:p>
            <a:r>
              <a:rPr lang="en-US" altLang="zh-CN" sz="2800" dirty="0"/>
              <a:t>3.2.2</a:t>
            </a:r>
            <a:r>
              <a:rPr lang="zh-CN" altLang="en-US" sz="2800" dirty="0"/>
              <a:t>输入输出</a:t>
            </a:r>
            <a:endParaRPr lang="en-US"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val="1536946971"/>
              </p:ext>
            </p:extLst>
          </p:nvPr>
        </p:nvGraphicFramePr>
        <p:xfrm>
          <a:off x="1814515" y="2000248"/>
          <a:ext cx="8315325" cy="4357689"/>
        </p:xfrm>
        <a:graphic>
          <a:graphicData uri="http://schemas.openxmlformats.org/drawingml/2006/table">
            <a:tbl>
              <a:tblPr firstRow="1" firstCol="1" bandRow="1">
                <a:tableStyleId>{5C22544A-7EE6-4342-B048-85BDC9FD1C3A}</a:tableStyleId>
              </a:tblPr>
              <a:tblGrid>
                <a:gridCol w="2771441">
                  <a:extLst>
                    <a:ext uri="{9D8B030D-6E8A-4147-A177-3AD203B41FA5}">
                      <a16:colId xmlns:a16="http://schemas.microsoft.com/office/drawing/2014/main" val="20000"/>
                    </a:ext>
                  </a:extLst>
                </a:gridCol>
                <a:gridCol w="2771441">
                  <a:extLst>
                    <a:ext uri="{9D8B030D-6E8A-4147-A177-3AD203B41FA5}">
                      <a16:colId xmlns:a16="http://schemas.microsoft.com/office/drawing/2014/main" val="20001"/>
                    </a:ext>
                  </a:extLst>
                </a:gridCol>
                <a:gridCol w="2772443">
                  <a:extLst>
                    <a:ext uri="{9D8B030D-6E8A-4147-A177-3AD203B41FA5}">
                      <a16:colId xmlns:a16="http://schemas.microsoft.com/office/drawing/2014/main" val="20002"/>
                    </a:ext>
                  </a:extLst>
                </a:gridCol>
              </a:tblGrid>
              <a:tr h="229352">
                <a:tc gridSpan="3">
                  <a:txBody>
                    <a:bodyPr/>
                    <a:lstStyle/>
                    <a:p>
                      <a:pPr algn="ctr">
                        <a:spcAft>
                          <a:spcPts val="0"/>
                        </a:spcAft>
                      </a:pPr>
                      <a:r>
                        <a:rPr lang="zh-CN" sz="1200" kern="100">
                          <a:effectLst/>
                        </a:rPr>
                        <a:t>项目启动阶段</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9352">
                <a:tc>
                  <a:txBody>
                    <a:bodyPr/>
                    <a:lstStyle/>
                    <a:p>
                      <a:pPr algn="just">
                        <a:spcAft>
                          <a:spcPts val="0"/>
                        </a:spcAft>
                      </a:pPr>
                      <a:r>
                        <a:rPr lang="zh-CN" sz="1200" kern="100">
                          <a:effectLst/>
                        </a:rPr>
                        <a:t>输入</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工具和操作</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输出</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1"/>
                  </a:ext>
                </a:extLst>
              </a:tr>
              <a:tr h="917409">
                <a:tc>
                  <a:txBody>
                    <a:bodyPr/>
                    <a:lstStyle/>
                    <a:p>
                      <a:pPr marL="342900" lvl="0" indent="-342900" algn="just">
                        <a:spcAft>
                          <a:spcPts val="0"/>
                        </a:spcAft>
                        <a:buFont typeface="+mj-lt"/>
                        <a:buAutoNum type="arabicPeriod"/>
                      </a:pPr>
                      <a:r>
                        <a:rPr lang="zh-CN" sz="1200" kern="100">
                          <a:effectLst/>
                        </a:rPr>
                        <a:t>《项目描述》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1.</a:t>
                      </a:r>
                      <a:r>
                        <a:rPr lang="zh-CN" sz="1200" kern="100">
                          <a:effectLst/>
                        </a:rPr>
                        <a:t>进行可行性分析</a:t>
                      </a:r>
                      <a:endParaRPr lang="zh-CN" sz="1050" kern="100">
                        <a:effectLst/>
                      </a:endParaRPr>
                    </a:p>
                    <a:p>
                      <a:pPr algn="just">
                        <a:spcAft>
                          <a:spcPts val="0"/>
                        </a:spcAft>
                      </a:pPr>
                      <a:r>
                        <a:rPr lang="en-US" sz="1200" kern="100">
                          <a:effectLst/>
                        </a:rPr>
                        <a:t>2.</a:t>
                      </a:r>
                      <a:r>
                        <a:rPr lang="zh-CN" sz="1200" kern="100">
                          <a:effectLst/>
                        </a:rPr>
                        <a:t>选择开发原型</a:t>
                      </a:r>
                      <a:endParaRPr lang="zh-CN" sz="1050" kern="100">
                        <a:effectLst/>
                      </a:endParaRPr>
                    </a:p>
                    <a:p>
                      <a:pPr algn="just">
                        <a:spcAft>
                          <a:spcPts val="0"/>
                        </a:spcAft>
                      </a:pPr>
                      <a:r>
                        <a:rPr lang="en-US" sz="1200" kern="100">
                          <a:effectLst/>
                        </a:rPr>
                        <a:t>3.</a:t>
                      </a:r>
                      <a:r>
                        <a:rPr lang="zh-CN" sz="1200" kern="100">
                          <a:effectLst/>
                        </a:rPr>
                        <a:t>制作</a:t>
                      </a:r>
                      <a:r>
                        <a:rPr lang="en-US" sz="1200" kern="100">
                          <a:effectLst/>
                        </a:rPr>
                        <a:t>WBS</a:t>
                      </a:r>
                      <a:r>
                        <a:rPr lang="zh-CN" sz="1200" kern="100">
                          <a:effectLst/>
                        </a:rPr>
                        <a:t>与</a:t>
                      </a:r>
                      <a:r>
                        <a:rPr lang="en-US" sz="1200" kern="100">
                          <a:effectLst/>
                        </a:rPr>
                        <a:t>gantt</a:t>
                      </a:r>
                      <a:r>
                        <a:rPr lang="zh-CN" sz="1200" kern="100">
                          <a:effectLst/>
                        </a:rPr>
                        <a:t>图</a:t>
                      </a:r>
                      <a:endParaRPr lang="zh-CN" sz="1050" kern="100">
                        <a:effectLst/>
                      </a:endParaRPr>
                    </a:p>
                    <a:p>
                      <a:pPr algn="just">
                        <a:spcAft>
                          <a:spcPts val="0"/>
                        </a:spcAft>
                      </a:pPr>
                      <a:r>
                        <a:rPr lang="en-US" sz="1200" kern="100">
                          <a:effectLst/>
                        </a:rPr>
                        <a:t>4.</a:t>
                      </a:r>
                      <a:r>
                        <a:rPr lang="zh-CN" sz="1200" kern="100">
                          <a:effectLst/>
                        </a:rPr>
                        <a:t>工作分配</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1.</a:t>
                      </a:r>
                      <a:r>
                        <a:rPr lang="zh-CN" sz="1200" kern="100">
                          <a:effectLst/>
                        </a:rPr>
                        <a:t>《可行性分析报告》</a:t>
                      </a:r>
                      <a:endParaRPr lang="zh-CN" sz="1050" kern="100">
                        <a:effectLst/>
                      </a:endParaRPr>
                    </a:p>
                    <a:p>
                      <a:pPr algn="just">
                        <a:spcAft>
                          <a:spcPts val="0"/>
                        </a:spcAft>
                      </a:pPr>
                      <a:r>
                        <a:rPr lang="en-US" sz="1200" kern="100">
                          <a:effectLst/>
                        </a:rPr>
                        <a:t>2.</a:t>
                      </a:r>
                      <a:r>
                        <a:rPr lang="zh-CN" sz="1200" kern="100">
                          <a:effectLst/>
                        </a:rPr>
                        <a:t>《需求项目计划》</a:t>
                      </a:r>
                      <a:endParaRPr lang="zh-CN" sz="1050" kern="100">
                        <a:effectLst/>
                      </a:endParaRPr>
                    </a:p>
                    <a:p>
                      <a:pPr algn="just">
                        <a:spcAft>
                          <a:spcPts val="0"/>
                        </a:spcAft>
                      </a:pPr>
                      <a:r>
                        <a:rPr lang="en-US" sz="1200" kern="100">
                          <a:effectLst/>
                        </a:rPr>
                        <a:t>3.</a:t>
                      </a:r>
                      <a:r>
                        <a:rPr lang="zh-CN" sz="1200" kern="100">
                          <a:effectLst/>
                        </a:rPr>
                        <a:t>《项目章程》</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2"/>
                  </a:ext>
                </a:extLst>
              </a:tr>
              <a:tr h="229352">
                <a:tc gridSpan="3">
                  <a:txBody>
                    <a:bodyPr/>
                    <a:lstStyle/>
                    <a:p>
                      <a:pPr algn="ctr">
                        <a:spcAft>
                          <a:spcPts val="0"/>
                        </a:spcAft>
                      </a:pPr>
                      <a:r>
                        <a:rPr lang="zh-CN" sz="1200" kern="100">
                          <a:effectLst/>
                        </a:rPr>
                        <a:t>需求获取阶段</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9352">
                <a:tc>
                  <a:txBody>
                    <a:bodyPr/>
                    <a:lstStyle/>
                    <a:p>
                      <a:pPr algn="just">
                        <a:spcAft>
                          <a:spcPts val="0"/>
                        </a:spcAft>
                      </a:pPr>
                      <a:r>
                        <a:rPr lang="zh-CN" sz="1200" kern="100">
                          <a:effectLst/>
                        </a:rPr>
                        <a:t>输入</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工具和操作</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输出</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4"/>
                  </a:ext>
                </a:extLst>
              </a:tr>
              <a:tr h="688056">
                <a:tc>
                  <a:txBody>
                    <a:bodyPr/>
                    <a:lstStyle/>
                    <a:p>
                      <a:pPr marL="342900" lvl="0" indent="-342900" algn="just">
                        <a:spcAft>
                          <a:spcPts val="0"/>
                        </a:spcAft>
                        <a:buFont typeface="+mj-lt"/>
                        <a:buAutoNum type="arabicPeriod"/>
                      </a:pPr>
                      <a:r>
                        <a:rPr lang="zh-CN" sz="1200" kern="100" dirty="0">
                          <a:effectLst/>
                        </a:rPr>
                        <a:t>干系人分析</a:t>
                      </a:r>
                      <a:endParaRPr lang="zh-CN" sz="1050" kern="100" dirty="0">
                        <a:effectLst/>
                      </a:endParaRPr>
                    </a:p>
                    <a:p>
                      <a:pPr marL="342900" lvl="0" indent="-342900" algn="just">
                        <a:spcAft>
                          <a:spcPts val="0"/>
                        </a:spcAft>
                        <a:buFont typeface="+mj-lt"/>
                        <a:buAutoNum type="arabicPeriod"/>
                      </a:pPr>
                      <a:r>
                        <a:rPr lang="zh-CN" sz="1200" kern="100" dirty="0">
                          <a:effectLst/>
                        </a:rPr>
                        <a:t>调查访谈问题</a:t>
                      </a:r>
                      <a:endParaRPr lang="zh-CN" sz="1050" kern="100" dirty="0">
                        <a:effectLst/>
                      </a:endParaRPr>
                    </a:p>
                    <a:p>
                      <a:pPr marL="342900" lvl="0" indent="-342900" algn="just">
                        <a:spcAft>
                          <a:spcPts val="0"/>
                        </a:spcAft>
                        <a:buFont typeface="+mj-lt"/>
                        <a:buAutoNum type="arabicPeriod"/>
                      </a:pPr>
                      <a:r>
                        <a:rPr lang="zh-CN" sz="1200" kern="100" dirty="0">
                          <a:effectLst/>
                        </a:rPr>
                        <a:t>分析文档</a:t>
                      </a:r>
                      <a:endParaRPr lang="zh-CN" sz="1050" kern="100" dirty="0">
                        <a:effectLst/>
                        <a:latin typeface="等线"/>
                        <a:ea typeface="等线"/>
                        <a:cs typeface="Times New Roman"/>
                      </a:endParaRPr>
                    </a:p>
                  </a:txBody>
                  <a:tcPr marL="68580" marR="68580" marT="0" marB="0"/>
                </a:tc>
                <a:tc>
                  <a:txBody>
                    <a:bodyPr/>
                    <a:lstStyle/>
                    <a:p>
                      <a:pPr marL="342900" lvl="0" indent="-342900" algn="just">
                        <a:spcAft>
                          <a:spcPts val="0"/>
                        </a:spcAft>
                        <a:buFont typeface="+mj-lt"/>
                        <a:buAutoNum type="arabicPeriod"/>
                      </a:pPr>
                      <a:r>
                        <a:rPr lang="zh-CN" sz="1200" kern="100" dirty="0">
                          <a:effectLst/>
                        </a:rPr>
                        <a:t>与干系人交流</a:t>
                      </a:r>
                      <a:endParaRPr lang="zh-CN" sz="1050" kern="100" dirty="0">
                        <a:effectLst/>
                      </a:endParaRPr>
                    </a:p>
                    <a:p>
                      <a:pPr marL="342900" lvl="0" indent="-342900" algn="just">
                        <a:spcAft>
                          <a:spcPts val="0"/>
                        </a:spcAft>
                        <a:buFont typeface="+mj-lt"/>
                        <a:buAutoNum type="arabicPeriod"/>
                      </a:pPr>
                      <a:r>
                        <a:rPr lang="zh-CN" sz="1200" kern="100" dirty="0">
                          <a:effectLst/>
                        </a:rPr>
                        <a:t>需求获取访谈</a:t>
                      </a:r>
                      <a:endParaRPr lang="zh-CN" sz="1050" kern="100" dirty="0">
                        <a:effectLst/>
                      </a:endParaRPr>
                    </a:p>
                    <a:p>
                      <a:pPr marL="228600" indent="266700" algn="just">
                        <a:spcAft>
                          <a:spcPts val="0"/>
                        </a:spcAft>
                      </a:pPr>
                      <a:r>
                        <a:rPr lang="en-US" sz="1200" kern="100" dirty="0">
                          <a:effectLst/>
                        </a:rPr>
                        <a:t> </a:t>
                      </a:r>
                      <a:endParaRPr lang="zh-CN" sz="1050" kern="100" dirty="0">
                        <a:effectLst/>
                        <a:latin typeface="等线"/>
                        <a:ea typeface="等线"/>
                        <a:cs typeface="Times New Roman"/>
                      </a:endParaRPr>
                    </a:p>
                  </a:txBody>
                  <a:tcPr marL="68580" marR="68580" marT="0" marB="0"/>
                </a:tc>
                <a:tc>
                  <a:txBody>
                    <a:bodyPr/>
                    <a:lstStyle/>
                    <a:p>
                      <a:pPr marL="342900" lvl="0" indent="-342900" algn="just">
                        <a:spcAft>
                          <a:spcPts val="0"/>
                        </a:spcAft>
                        <a:buFont typeface="+mj-lt"/>
                        <a:buAutoNum type="arabicPeriod"/>
                      </a:pPr>
                      <a:r>
                        <a:rPr lang="zh-CN" sz="1200" kern="100">
                          <a:effectLst/>
                        </a:rPr>
                        <a:t>愿景和范围文档</a:t>
                      </a:r>
                      <a:endParaRPr lang="zh-CN" sz="1050" kern="100">
                        <a:effectLst/>
                      </a:endParaRPr>
                    </a:p>
                    <a:p>
                      <a:pPr marL="342900" lvl="0" indent="-342900" algn="just">
                        <a:spcAft>
                          <a:spcPts val="0"/>
                        </a:spcAft>
                        <a:buFont typeface="+mj-lt"/>
                        <a:buAutoNum type="arabicPeriod"/>
                      </a:pPr>
                      <a:r>
                        <a:rPr lang="zh-CN" sz="1200" kern="100">
                          <a:effectLst/>
                        </a:rPr>
                        <a:t>需求获取访谈成果文档</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5"/>
                  </a:ext>
                </a:extLst>
              </a:tr>
              <a:tr h="229352">
                <a:tc gridSpan="3">
                  <a:txBody>
                    <a:bodyPr/>
                    <a:lstStyle/>
                    <a:p>
                      <a:pPr algn="ctr">
                        <a:spcAft>
                          <a:spcPts val="0"/>
                        </a:spcAft>
                      </a:pPr>
                      <a:r>
                        <a:rPr lang="zh-CN" sz="1200" kern="100">
                          <a:effectLst/>
                        </a:rPr>
                        <a:t>需求分析阶段</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29352">
                <a:tc>
                  <a:txBody>
                    <a:bodyPr/>
                    <a:lstStyle/>
                    <a:p>
                      <a:pPr algn="just">
                        <a:spcAft>
                          <a:spcPts val="0"/>
                        </a:spcAft>
                      </a:pPr>
                      <a:r>
                        <a:rPr lang="zh-CN" sz="1200" kern="100">
                          <a:effectLst/>
                        </a:rPr>
                        <a:t>输入</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工具和操作</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输出</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7"/>
                  </a:ext>
                </a:extLst>
              </a:tr>
              <a:tr h="1376112">
                <a:tc>
                  <a:txBody>
                    <a:bodyPr/>
                    <a:lstStyle/>
                    <a:p>
                      <a:pPr marL="342900" lvl="0" indent="-342900" algn="just">
                        <a:spcAft>
                          <a:spcPts val="0"/>
                        </a:spcAft>
                        <a:buFont typeface="+mj-lt"/>
                        <a:buAutoNum type="arabicPeriod"/>
                      </a:pPr>
                      <a:r>
                        <a:rPr lang="zh-CN" sz="1200" kern="100">
                          <a:effectLst/>
                        </a:rPr>
                        <a:t>《项目描述》</a:t>
                      </a:r>
                      <a:endParaRPr lang="zh-CN" sz="1050" kern="100">
                        <a:effectLst/>
                      </a:endParaRPr>
                    </a:p>
                    <a:p>
                      <a:pPr marL="342900" lvl="0" indent="-342900" algn="just">
                        <a:spcAft>
                          <a:spcPts val="0"/>
                        </a:spcAft>
                        <a:buFont typeface="+mj-lt"/>
                        <a:buAutoNum type="arabicPeriod"/>
                      </a:pPr>
                      <a:r>
                        <a:rPr lang="zh-CN" sz="1200" kern="100">
                          <a:effectLst/>
                        </a:rPr>
                        <a:t>需求获取访谈成果文档</a:t>
                      </a:r>
                      <a:endParaRPr lang="zh-CN" sz="1050" kern="100">
                        <a:effectLst/>
                        <a:latin typeface="等线"/>
                        <a:ea typeface="等线"/>
                        <a:cs typeface="Times New Roman"/>
                      </a:endParaRPr>
                    </a:p>
                  </a:txBody>
                  <a:tcPr marL="68580" marR="68580" marT="0" marB="0"/>
                </a:tc>
                <a:tc>
                  <a:txBody>
                    <a:bodyPr/>
                    <a:lstStyle/>
                    <a:p>
                      <a:pPr marL="342900" lvl="0" indent="-342900" algn="just">
                        <a:spcAft>
                          <a:spcPts val="0"/>
                        </a:spcAft>
                        <a:buFont typeface="+mj-lt"/>
                        <a:buAutoNum type="arabicPeriod"/>
                      </a:pPr>
                      <a:r>
                        <a:rPr lang="zh-CN" sz="1200" kern="100">
                          <a:effectLst/>
                        </a:rPr>
                        <a:t>创建原型</a:t>
                      </a:r>
                      <a:endParaRPr lang="zh-CN" sz="1050" kern="100">
                        <a:effectLst/>
                      </a:endParaRPr>
                    </a:p>
                    <a:p>
                      <a:pPr marL="342900" lvl="0" indent="-342900" algn="just">
                        <a:spcAft>
                          <a:spcPts val="0"/>
                        </a:spcAft>
                        <a:buFont typeface="+mj-lt"/>
                        <a:buAutoNum type="arabicPeriod"/>
                      </a:pPr>
                      <a:r>
                        <a:rPr lang="zh-CN" sz="1200" kern="100">
                          <a:effectLst/>
                        </a:rPr>
                        <a:t>分析可行性</a:t>
                      </a:r>
                      <a:endParaRPr lang="zh-CN" sz="1050" kern="100">
                        <a:effectLst/>
                      </a:endParaRPr>
                    </a:p>
                    <a:p>
                      <a:pPr marL="342900" lvl="0" indent="-342900" algn="just">
                        <a:spcAft>
                          <a:spcPts val="0"/>
                        </a:spcAft>
                        <a:buFont typeface="+mj-lt"/>
                        <a:buAutoNum type="arabicPeriod"/>
                      </a:pPr>
                      <a:r>
                        <a:rPr lang="zh-CN" sz="1200" kern="100">
                          <a:effectLst/>
                        </a:rPr>
                        <a:t>排列需求优先级</a:t>
                      </a:r>
                      <a:endParaRPr lang="zh-CN" sz="1050" kern="100">
                        <a:effectLst/>
                      </a:endParaRPr>
                    </a:p>
                    <a:p>
                      <a:pPr marL="342900" lvl="0" indent="-342900" algn="just">
                        <a:spcAft>
                          <a:spcPts val="0"/>
                        </a:spcAft>
                        <a:buFont typeface="+mj-lt"/>
                        <a:buAutoNum type="arabicPeriod"/>
                      </a:pPr>
                      <a:r>
                        <a:rPr lang="zh-CN" sz="1200" kern="100">
                          <a:effectLst/>
                        </a:rPr>
                        <a:t>创建数据字典</a:t>
                      </a:r>
                      <a:endParaRPr lang="zh-CN" sz="1050" kern="100">
                        <a:effectLst/>
                      </a:endParaRPr>
                    </a:p>
                    <a:p>
                      <a:pPr marL="342900" lvl="0" indent="-342900" algn="just">
                        <a:spcAft>
                          <a:spcPts val="0"/>
                        </a:spcAft>
                        <a:buFont typeface="+mj-lt"/>
                        <a:buAutoNum type="arabicPeriod"/>
                      </a:pPr>
                      <a:r>
                        <a:rPr lang="zh-CN" sz="1200" kern="100">
                          <a:effectLst/>
                        </a:rPr>
                        <a:t>需求建模</a:t>
                      </a:r>
                      <a:endParaRPr lang="zh-CN" sz="1050" kern="100">
                        <a:effectLst/>
                      </a:endParaRPr>
                    </a:p>
                    <a:p>
                      <a:pPr marL="342900" lvl="0" indent="-342900" algn="just">
                        <a:spcAft>
                          <a:spcPts val="0"/>
                        </a:spcAft>
                        <a:buFont typeface="+mj-lt"/>
                        <a:buAutoNum type="arabicPeriod"/>
                      </a:pPr>
                      <a:r>
                        <a:rPr lang="zh-CN" sz="1200" kern="100">
                          <a:effectLst/>
                        </a:rPr>
                        <a:t>分析接口</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1.</a:t>
                      </a:r>
                      <a:r>
                        <a:rPr lang="zh-CN" sz="1200" kern="100" dirty="0">
                          <a:effectLst/>
                        </a:rPr>
                        <a:t>需求分析文档 </a:t>
                      </a:r>
                      <a:endParaRPr lang="zh-CN" sz="1050" kern="100" dirty="0">
                        <a:effectLst/>
                      </a:endParaRPr>
                    </a:p>
                    <a:p>
                      <a:pPr algn="just">
                        <a:spcAft>
                          <a:spcPts val="0"/>
                        </a:spcAft>
                      </a:pPr>
                      <a:r>
                        <a:rPr lang="en-US" sz="1200" kern="100" dirty="0">
                          <a:effectLst/>
                        </a:rPr>
                        <a:t>2.</a:t>
                      </a:r>
                      <a:r>
                        <a:rPr lang="zh-CN" sz="1200" kern="100" dirty="0">
                          <a:effectLst/>
                        </a:rPr>
                        <a:t>数据字典</a:t>
                      </a:r>
                      <a:endParaRPr lang="zh-CN" sz="1050" kern="100" dirty="0">
                        <a:effectLst/>
                      </a:endParaRPr>
                    </a:p>
                    <a:p>
                      <a:pPr algn="just">
                        <a:spcAft>
                          <a:spcPts val="0"/>
                        </a:spcAft>
                      </a:pPr>
                      <a:r>
                        <a:rPr lang="en-US" sz="1200" kern="100" dirty="0">
                          <a:effectLst/>
                        </a:rPr>
                        <a:t>3.</a:t>
                      </a:r>
                      <a:r>
                        <a:rPr lang="zh-CN" sz="1200" kern="100" dirty="0">
                          <a:effectLst/>
                        </a:rPr>
                        <a:t>原型</a:t>
                      </a:r>
                      <a:endParaRPr lang="zh-CN" sz="1050" kern="100" dirty="0">
                        <a:effectLst/>
                      </a:endParaRPr>
                    </a:p>
                    <a:p>
                      <a:pPr algn="just">
                        <a:spcAft>
                          <a:spcPts val="0"/>
                        </a:spcAft>
                      </a:pPr>
                      <a:r>
                        <a:rPr lang="en-US" sz="1200" kern="100" dirty="0">
                          <a:effectLst/>
                        </a:rPr>
                        <a:t>4.</a:t>
                      </a:r>
                      <a:r>
                        <a:rPr lang="zh-CN" sz="1200" kern="100" dirty="0">
                          <a:effectLst/>
                        </a:rPr>
                        <a:t>需求建模成果</a:t>
                      </a:r>
                      <a:endParaRPr lang="zh-CN" sz="1050" kern="100" dirty="0">
                        <a:effectLst/>
                        <a:latin typeface="等线"/>
                        <a:ea typeface="等线"/>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3836795"/>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728661" y="551888"/>
            <a:ext cx="2586037" cy="8482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728661" y="396177"/>
            <a:ext cx="2756452" cy="954107"/>
          </a:xfrm>
          <a:prstGeom prst="rect">
            <a:avLst/>
          </a:prstGeom>
          <a:noFill/>
        </p:spPr>
        <p:txBody>
          <a:bodyPr wrap="square" rtlCol="0">
            <a:spAutoFit/>
          </a:bodyPr>
          <a:lstStyle/>
          <a:p>
            <a:endParaRPr lang="en-US" altLang="zh-CN" sz="2800" dirty="0"/>
          </a:p>
          <a:p>
            <a:r>
              <a:rPr lang="en-US" altLang="zh-CN" sz="2800" dirty="0"/>
              <a:t>3.2.2</a:t>
            </a:r>
            <a:r>
              <a:rPr lang="zh-CN" altLang="en-US" sz="2800" dirty="0"/>
              <a:t>输入输出</a:t>
            </a:r>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3104806262"/>
              </p:ext>
            </p:extLst>
          </p:nvPr>
        </p:nvGraphicFramePr>
        <p:xfrm>
          <a:off x="1802701" y="1563147"/>
          <a:ext cx="8541449" cy="4971653"/>
        </p:xfrm>
        <a:graphic>
          <a:graphicData uri="http://schemas.openxmlformats.org/drawingml/2006/table">
            <a:tbl>
              <a:tblPr firstRow="1" firstCol="1" bandRow="1">
                <a:tableStyleId>{5C22544A-7EE6-4342-B048-85BDC9FD1C3A}</a:tableStyleId>
              </a:tblPr>
              <a:tblGrid>
                <a:gridCol w="2846806">
                  <a:extLst>
                    <a:ext uri="{9D8B030D-6E8A-4147-A177-3AD203B41FA5}">
                      <a16:colId xmlns:a16="http://schemas.microsoft.com/office/drawing/2014/main" val="20000"/>
                    </a:ext>
                  </a:extLst>
                </a:gridCol>
                <a:gridCol w="2846806">
                  <a:extLst>
                    <a:ext uri="{9D8B030D-6E8A-4147-A177-3AD203B41FA5}">
                      <a16:colId xmlns:a16="http://schemas.microsoft.com/office/drawing/2014/main" val="20001"/>
                    </a:ext>
                  </a:extLst>
                </a:gridCol>
                <a:gridCol w="2847837">
                  <a:extLst>
                    <a:ext uri="{9D8B030D-6E8A-4147-A177-3AD203B41FA5}">
                      <a16:colId xmlns:a16="http://schemas.microsoft.com/office/drawing/2014/main" val="20002"/>
                    </a:ext>
                  </a:extLst>
                </a:gridCol>
              </a:tblGrid>
              <a:tr h="163804">
                <a:tc gridSpan="3">
                  <a:txBody>
                    <a:bodyPr/>
                    <a:lstStyle/>
                    <a:p>
                      <a:pPr algn="ctr">
                        <a:spcAft>
                          <a:spcPts val="0"/>
                        </a:spcAft>
                      </a:pPr>
                      <a:r>
                        <a:rPr lang="zh-CN" sz="1100" kern="100" dirty="0">
                          <a:effectLst/>
                        </a:rPr>
                        <a:t>需求规格说明阶段</a:t>
                      </a:r>
                      <a:endParaRPr lang="zh-CN" sz="900" kern="100" dirty="0">
                        <a:effectLst/>
                        <a:latin typeface="等线"/>
                        <a:ea typeface="等线"/>
                        <a:cs typeface="Times New Roman"/>
                      </a:endParaRPr>
                    </a:p>
                  </a:txBody>
                  <a:tcPr marL="60435" marR="6043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63804">
                <a:tc>
                  <a:txBody>
                    <a:bodyPr/>
                    <a:lstStyle/>
                    <a:p>
                      <a:pPr algn="just">
                        <a:spcAft>
                          <a:spcPts val="0"/>
                        </a:spcAft>
                      </a:pPr>
                      <a:r>
                        <a:rPr lang="zh-CN" sz="1100" kern="100">
                          <a:effectLst/>
                        </a:rPr>
                        <a:t>输入</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工具和操作</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输出</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1"/>
                  </a:ext>
                </a:extLst>
              </a:tr>
              <a:tr h="819018">
                <a:tc>
                  <a:txBody>
                    <a:bodyPr/>
                    <a:lstStyle/>
                    <a:p>
                      <a:pPr marL="342900" lvl="0" indent="-342900" algn="just">
                        <a:spcAft>
                          <a:spcPts val="0"/>
                        </a:spcAft>
                        <a:buFont typeface="+mj-lt"/>
                        <a:buAutoNum type="arabicPeriod"/>
                      </a:pPr>
                      <a:r>
                        <a:rPr lang="zh-CN" sz="1100" kern="100" dirty="0">
                          <a:effectLst/>
                        </a:rPr>
                        <a:t>需求分析文档</a:t>
                      </a:r>
                      <a:endParaRPr lang="zh-CN" sz="900" kern="100" dirty="0">
                        <a:effectLst/>
                      </a:endParaRPr>
                    </a:p>
                    <a:p>
                      <a:pPr marL="228600" indent="266700" algn="just">
                        <a:spcAft>
                          <a:spcPts val="0"/>
                        </a:spcAft>
                      </a:pPr>
                      <a:r>
                        <a:rPr lang="en-US" sz="1100" kern="100" dirty="0">
                          <a:effectLst/>
                        </a:rPr>
                        <a:t> </a:t>
                      </a:r>
                      <a:endParaRPr lang="zh-CN" sz="900" kern="100" dirty="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识别需求源头</a:t>
                      </a:r>
                      <a:endParaRPr lang="zh-CN" sz="900" kern="100">
                        <a:effectLst/>
                      </a:endParaRPr>
                    </a:p>
                    <a:p>
                      <a:pPr marL="342900" lvl="0" indent="-342900" algn="just">
                        <a:spcAft>
                          <a:spcPts val="0"/>
                        </a:spcAft>
                        <a:buFont typeface="+mj-lt"/>
                        <a:buAutoNum type="arabicPeriod"/>
                      </a:pPr>
                      <a:r>
                        <a:rPr lang="zh-CN" sz="1100" kern="100">
                          <a:effectLst/>
                        </a:rPr>
                        <a:t>为买一个需求分配唯一标识</a:t>
                      </a:r>
                      <a:endParaRPr lang="zh-CN" sz="900" kern="100">
                        <a:effectLst/>
                      </a:endParaRPr>
                    </a:p>
                    <a:p>
                      <a:pPr marL="342900" lvl="0" indent="-342900" algn="just">
                        <a:spcAft>
                          <a:spcPts val="0"/>
                        </a:spcAft>
                        <a:buFont typeface="+mj-lt"/>
                        <a:buAutoNum type="arabicPeriod"/>
                      </a:pPr>
                      <a:r>
                        <a:rPr lang="zh-CN" sz="1100" kern="100">
                          <a:effectLst/>
                        </a:rPr>
                        <a:t>描述非功能性需求</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《软件需求规格说明书》</a:t>
                      </a:r>
                      <a:endParaRPr lang="zh-CN" sz="900" kern="100">
                        <a:effectLst/>
                      </a:endParaRPr>
                    </a:p>
                    <a:p>
                      <a:pPr marL="342900" lvl="0" indent="-342900" algn="just">
                        <a:spcAft>
                          <a:spcPts val="0"/>
                        </a:spcAft>
                        <a:buFont typeface="+mj-lt"/>
                        <a:buAutoNum type="arabicPeriod"/>
                      </a:pPr>
                      <a:r>
                        <a:rPr lang="zh-CN" sz="1100" kern="100">
                          <a:effectLst/>
                        </a:rPr>
                        <a:t>《用户手册》</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2"/>
                  </a:ext>
                </a:extLst>
              </a:tr>
              <a:tr h="163804">
                <a:tc gridSpan="3">
                  <a:txBody>
                    <a:bodyPr/>
                    <a:lstStyle/>
                    <a:p>
                      <a:pPr algn="ctr">
                        <a:spcAft>
                          <a:spcPts val="0"/>
                        </a:spcAft>
                      </a:pPr>
                      <a:r>
                        <a:rPr lang="zh-CN" sz="1100" kern="100">
                          <a:effectLst/>
                        </a:rPr>
                        <a:t>需求规格审核阶段</a:t>
                      </a:r>
                      <a:endParaRPr lang="zh-CN" sz="900" kern="100">
                        <a:effectLst/>
                        <a:latin typeface="等线"/>
                        <a:ea typeface="等线"/>
                        <a:cs typeface="Times New Roman"/>
                      </a:endParaRPr>
                    </a:p>
                  </a:txBody>
                  <a:tcPr marL="60435" marR="6043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63804">
                <a:tc>
                  <a:txBody>
                    <a:bodyPr/>
                    <a:lstStyle/>
                    <a:p>
                      <a:pPr algn="just">
                        <a:spcAft>
                          <a:spcPts val="0"/>
                        </a:spcAft>
                      </a:pPr>
                      <a:r>
                        <a:rPr lang="zh-CN" sz="1100" kern="100">
                          <a:effectLst/>
                        </a:rPr>
                        <a:t>输入</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工具和操作</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输出</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4"/>
                  </a:ext>
                </a:extLst>
              </a:tr>
              <a:tr h="655214">
                <a:tc>
                  <a:txBody>
                    <a:bodyPr/>
                    <a:lstStyle/>
                    <a:p>
                      <a:pPr marL="342900" lvl="0" indent="-342900" algn="just">
                        <a:spcAft>
                          <a:spcPts val="0"/>
                        </a:spcAft>
                        <a:buFont typeface="+mj-lt"/>
                        <a:buAutoNum type="arabicPeriod"/>
                      </a:pPr>
                      <a:r>
                        <a:rPr lang="zh-CN" sz="1100" kern="100">
                          <a:effectLst/>
                        </a:rPr>
                        <a:t>《软件需求规格说明书》</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评审需求</a:t>
                      </a:r>
                      <a:endParaRPr lang="zh-CN" sz="900" kern="100">
                        <a:effectLst/>
                      </a:endParaRPr>
                    </a:p>
                    <a:p>
                      <a:pPr marL="342900" lvl="0" indent="-342900" algn="just">
                        <a:spcAft>
                          <a:spcPts val="0"/>
                        </a:spcAft>
                        <a:buFont typeface="+mj-lt"/>
                        <a:buAutoNum type="arabicPeriod"/>
                      </a:pPr>
                      <a:r>
                        <a:rPr lang="zh-CN" sz="1100" kern="100">
                          <a:effectLst/>
                        </a:rPr>
                        <a:t>测试需求</a:t>
                      </a:r>
                      <a:endParaRPr lang="zh-CN" sz="900" kern="100">
                        <a:effectLst/>
                      </a:endParaRPr>
                    </a:p>
                    <a:p>
                      <a:pPr marL="342900" lvl="0" indent="-342900" algn="just">
                        <a:spcAft>
                          <a:spcPts val="0"/>
                        </a:spcAft>
                        <a:buFont typeface="+mj-lt"/>
                        <a:buAutoNum type="arabicPeriod"/>
                      </a:pPr>
                      <a:r>
                        <a:rPr lang="zh-CN" sz="1100" kern="100">
                          <a:effectLst/>
                        </a:rPr>
                        <a:t>定义验收条件</a:t>
                      </a:r>
                      <a:endParaRPr lang="zh-CN" sz="900" kern="100">
                        <a:effectLst/>
                      </a:endParaRPr>
                    </a:p>
                    <a:p>
                      <a:pPr marL="342900" lvl="0" indent="-342900" algn="just">
                        <a:spcAft>
                          <a:spcPts val="0"/>
                        </a:spcAft>
                        <a:buFont typeface="+mj-lt"/>
                        <a:buAutoNum type="arabicPeriod"/>
                      </a:pPr>
                      <a:r>
                        <a:rPr lang="zh-CN" sz="1100" kern="100">
                          <a:effectLst/>
                        </a:rPr>
                        <a:t>模拟需求</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需求规格审核评定结果</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5"/>
                  </a:ext>
                </a:extLst>
              </a:tr>
              <a:tr h="163804">
                <a:tc gridSpan="3">
                  <a:txBody>
                    <a:bodyPr/>
                    <a:lstStyle/>
                    <a:p>
                      <a:pPr algn="ctr">
                        <a:spcAft>
                          <a:spcPts val="0"/>
                        </a:spcAft>
                      </a:pPr>
                      <a:r>
                        <a:rPr lang="zh-CN" sz="1100" kern="100">
                          <a:effectLst/>
                        </a:rPr>
                        <a:t>需求管理阶段</a:t>
                      </a:r>
                      <a:endParaRPr lang="zh-CN" sz="900" kern="100">
                        <a:effectLst/>
                        <a:latin typeface="等线"/>
                        <a:ea typeface="等线"/>
                        <a:cs typeface="Times New Roman"/>
                      </a:endParaRPr>
                    </a:p>
                  </a:txBody>
                  <a:tcPr marL="60435" marR="6043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163804">
                <a:tc>
                  <a:txBody>
                    <a:bodyPr/>
                    <a:lstStyle/>
                    <a:p>
                      <a:pPr algn="just">
                        <a:spcAft>
                          <a:spcPts val="0"/>
                        </a:spcAft>
                      </a:pPr>
                      <a:r>
                        <a:rPr lang="zh-CN" sz="1100" kern="100">
                          <a:effectLst/>
                        </a:rPr>
                        <a:t>输入</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工具和操作</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输出</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7"/>
                  </a:ext>
                </a:extLst>
              </a:tr>
              <a:tr h="1638035">
                <a:tc>
                  <a:txBody>
                    <a:bodyPr/>
                    <a:lstStyle/>
                    <a:p>
                      <a:pPr marL="228600" indent="-228600" algn="just">
                        <a:spcAft>
                          <a:spcPts val="0"/>
                        </a:spcAft>
                      </a:pPr>
                      <a:r>
                        <a:rPr lang="zh-CN" sz="1100" kern="100" dirty="0">
                          <a:effectLst/>
                        </a:rPr>
                        <a:t>需求管理工具</a:t>
                      </a:r>
                      <a:endParaRPr lang="zh-CN" sz="900" kern="100" dirty="0">
                        <a:effectLst/>
                      </a:endParaRPr>
                    </a:p>
                    <a:p>
                      <a:pPr marL="228600" indent="-228600" algn="just">
                        <a:spcAft>
                          <a:spcPts val="0"/>
                        </a:spcAft>
                      </a:pPr>
                      <a:r>
                        <a:rPr lang="zh-CN" sz="1100" kern="100" dirty="0">
                          <a:effectLst/>
                        </a:rPr>
                        <a:t>需求变更请求</a:t>
                      </a:r>
                      <a:endParaRPr lang="zh-CN" sz="900" kern="100" dirty="0">
                        <a:effectLst/>
                      </a:endParaRPr>
                    </a:p>
                    <a:p>
                      <a:pPr marL="228600" indent="-228600" algn="just">
                        <a:spcAft>
                          <a:spcPts val="0"/>
                        </a:spcAft>
                      </a:pPr>
                      <a:r>
                        <a:rPr lang="zh-CN" sz="1100" kern="100" dirty="0">
                          <a:effectLst/>
                        </a:rPr>
                        <a:t>需求管理计划</a:t>
                      </a:r>
                      <a:endParaRPr lang="zh-CN" sz="900" kern="100" dirty="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建立变更控制流程</a:t>
                      </a:r>
                      <a:endParaRPr lang="zh-CN" sz="900" kern="100">
                        <a:effectLst/>
                      </a:endParaRPr>
                    </a:p>
                    <a:p>
                      <a:pPr marL="342900" lvl="0" indent="-342900" algn="just">
                        <a:spcAft>
                          <a:spcPts val="0"/>
                        </a:spcAft>
                        <a:buFont typeface="+mj-lt"/>
                        <a:buAutoNum type="arabicPeriod"/>
                      </a:pPr>
                      <a:r>
                        <a:rPr lang="zh-CN" sz="1100" kern="100">
                          <a:effectLst/>
                        </a:rPr>
                        <a:t>分析变更影响</a:t>
                      </a:r>
                      <a:endParaRPr lang="zh-CN" sz="900" kern="100">
                        <a:effectLst/>
                      </a:endParaRPr>
                    </a:p>
                    <a:p>
                      <a:pPr marL="342900" lvl="0" indent="-342900" algn="just">
                        <a:spcAft>
                          <a:spcPts val="0"/>
                        </a:spcAft>
                        <a:buFont typeface="+mj-lt"/>
                        <a:buAutoNum type="arabicPeriod"/>
                      </a:pPr>
                      <a:r>
                        <a:rPr lang="zh-CN" sz="1100" kern="100">
                          <a:effectLst/>
                        </a:rPr>
                        <a:t>根据基线，管理需求版本</a:t>
                      </a:r>
                      <a:endParaRPr lang="zh-CN" sz="900" kern="100">
                        <a:effectLst/>
                      </a:endParaRPr>
                    </a:p>
                    <a:p>
                      <a:pPr marL="342900" lvl="0" indent="-342900" algn="just">
                        <a:spcAft>
                          <a:spcPts val="0"/>
                        </a:spcAft>
                        <a:buFont typeface="+mj-lt"/>
                        <a:buAutoNum type="arabicPeriod"/>
                      </a:pPr>
                      <a:r>
                        <a:rPr lang="zh-CN" sz="1100" kern="100">
                          <a:effectLst/>
                        </a:rPr>
                        <a:t>维护变更历史</a:t>
                      </a:r>
                      <a:endParaRPr lang="zh-CN" sz="900" kern="100">
                        <a:effectLst/>
                      </a:endParaRPr>
                    </a:p>
                    <a:p>
                      <a:pPr marL="342900" lvl="0" indent="-342900" algn="just">
                        <a:spcAft>
                          <a:spcPts val="0"/>
                        </a:spcAft>
                        <a:buFont typeface="+mj-lt"/>
                        <a:buAutoNum type="arabicPeriod"/>
                      </a:pPr>
                      <a:r>
                        <a:rPr lang="zh-CN" sz="1100" kern="100">
                          <a:effectLst/>
                        </a:rPr>
                        <a:t>跟踪需求状态</a:t>
                      </a:r>
                      <a:endParaRPr lang="zh-CN" sz="900" kern="100">
                        <a:effectLst/>
                      </a:endParaRPr>
                    </a:p>
                    <a:p>
                      <a:pPr marL="342900" lvl="0" indent="-342900" algn="just">
                        <a:spcAft>
                          <a:spcPts val="0"/>
                        </a:spcAft>
                        <a:buFont typeface="+mj-lt"/>
                        <a:buAutoNum type="arabicPeriod"/>
                      </a:pPr>
                      <a:r>
                        <a:rPr lang="zh-CN" sz="1100" kern="100">
                          <a:effectLst/>
                        </a:rPr>
                        <a:t>跟踪需求问题</a:t>
                      </a:r>
                      <a:endParaRPr lang="zh-CN" sz="900" kern="100">
                        <a:effectLst/>
                      </a:endParaRPr>
                    </a:p>
                    <a:p>
                      <a:pPr marL="342900" lvl="0" indent="-342900" algn="just">
                        <a:spcAft>
                          <a:spcPts val="0"/>
                        </a:spcAft>
                        <a:buFont typeface="+mj-lt"/>
                        <a:buAutoNum type="arabicPeriod"/>
                      </a:pPr>
                      <a:r>
                        <a:rPr lang="zh-CN" sz="1100" kern="100">
                          <a:effectLst/>
                        </a:rPr>
                        <a:t>使用需求管理工具</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变更申请</a:t>
                      </a:r>
                      <a:endParaRPr lang="zh-CN" sz="900" kern="100">
                        <a:effectLst/>
                      </a:endParaRPr>
                    </a:p>
                    <a:p>
                      <a:pPr marL="342900" lvl="0" indent="-342900" algn="just">
                        <a:spcAft>
                          <a:spcPts val="0"/>
                        </a:spcAft>
                        <a:buFont typeface="+mj-lt"/>
                        <a:buAutoNum type="arabicPeriod"/>
                      </a:pPr>
                      <a:r>
                        <a:rPr lang="zh-CN" sz="1100" kern="100">
                          <a:effectLst/>
                        </a:rPr>
                        <a:t>变更控制状态报告</a:t>
                      </a:r>
                      <a:endParaRPr lang="zh-CN" sz="900" kern="100">
                        <a:effectLst/>
                      </a:endParaRPr>
                    </a:p>
                    <a:p>
                      <a:pPr marL="342900" lvl="0" indent="-342900" algn="just">
                        <a:spcAft>
                          <a:spcPts val="0"/>
                        </a:spcAft>
                        <a:buFont typeface="+mj-lt"/>
                        <a:buAutoNum type="arabicPeriod"/>
                      </a:pPr>
                      <a:r>
                        <a:rPr lang="zh-CN" sz="1100" kern="100">
                          <a:effectLst/>
                        </a:rPr>
                        <a:t>变更影响分析报告</a:t>
                      </a:r>
                      <a:endParaRPr lang="zh-CN" sz="900" kern="100">
                        <a:effectLst/>
                      </a:endParaRPr>
                    </a:p>
                    <a:p>
                      <a:pPr marL="342900" lvl="0" indent="-342900" algn="just">
                        <a:spcAft>
                          <a:spcPts val="0"/>
                        </a:spcAft>
                        <a:buFont typeface="+mj-lt"/>
                        <a:buAutoNum type="arabicPeriod"/>
                      </a:pPr>
                      <a:r>
                        <a:rPr lang="zh-CN" sz="1100" kern="100">
                          <a:effectLst/>
                        </a:rPr>
                        <a:t>《需求变更控制文档》</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8"/>
                  </a:ext>
                </a:extLst>
              </a:tr>
              <a:tr h="163804">
                <a:tc gridSpan="3">
                  <a:txBody>
                    <a:bodyPr/>
                    <a:lstStyle/>
                    <a:p>
                      <a:pPr algn="ctr">
                        <a:spcAft>
                          <a:spcPts val="0"/>
                        </a:spcAft>
                      </a:pPr>
                      <a:r>
                        <a:rPr lang="zh-CN" sz="1100" kern="100">
                          <a:effectLst/>
                        </a:rPr>
                        <a:t>项目收尾阶段</a:t>
                      </a:r>
                      <a:endParaRPr lang="zh-CN" sz="900" kern="100">
                        <a:effectLst/>
                        <a:latin typeface="等线"/>
                        <a:ea typeface="等线"/>
                        <a:cs typeface="Times New Roman"/>
                      </a:endParaRPr>
                    </a:p>
                  </a:txBody>
                  <a:tcPr marL="60435" marR="6043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163804">
                <a:tc>
                  <a:txBody>
                    <a:bodyPr/>
                    <a:lstStyle/>
                    <a:p>
                      <a:pPr algn="just">
                        <a:spcAft>
                          <a:spcPts val="0"/>
                        </a:spcAft>
                      </a:pPr>
                      <a:r>
                        <a:rPr lang="zh-CN" sz="1100" kern="100">
                          <a:effectLst/>
                        </a:rPr>
                        <a:t>输入</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工具和操作</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输出</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10"/>
                  </a:ext>
                </a:extLst>
              </a:tr>
              <a:tr h="491411">
                <a:tc>
                  <a:txBody>
                    <a:bodyPr/>
                    <a:lstStyle/>
                    <a:p>
                      <a:pPr marL="228600" indent="-228600" algn="just">
                        <a:spcAft>
                          <a:spcPts val="0"/>
                        </a:spcAft>
                      </a:pPr>
                      <a:r>
                        <a:rPr lang="zh-CN" sz="1100" kern="100">
                          <a:effectLst/>
                        </a:rPr>
                        <a:t>需求项目各项文档</a:t>
                      </a:r>
                      <a:endParaRPr lang="zh-CN" sz="900" kern="100">
                        <a:effectLst/>
                      </a:endParaRPr>
                    </a:p>
                    <a:p>
                      <a:pPr marL="228600" indent="-228600" algn="just">
                        <a:spcAft>
                          <a:spcPts val="0"/>
                        </a:spcAft>
                      </a:pPr>
                      <a:r>
                        <a:rPr lang="zh-CN" sz="1100" kern="100">
                          <a:effectLst/>
                        </a:rPr>
                        <a:t>需求项目产品</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文档整理审查</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dirty="0">
                          <a:effectLst/>
                        </a:rPr>
                        <a:t>项目收尾文档</a:t>
                      </a:r>
                      <a:endParaRPr lang="zh-CN" sz="900" kern="100" dirty="0">
                        <a:effectLst/>
                      </a:endParaRPr>
                    </a:p>
                    <a:p>
                      <a:pPr marL="342900" lvl="0" indent="-342900" algn="just">
                        <a:spcAft>
                          <a:spcPts val="0"/>
                        </a:spcAft>
                        <a:buFont typeface="+mj-lt"/>
                        <a:buAutoNum type="arabicPeriod"/>
                      </a:pPr>
                      <a:r>
                        <a:rPr lang="zh-CN" sz="1100" kern="100" dirty="0">
                          <a:effectLst/>
                        </a:rPr>
                        <a:t>最终产品与成果</a:t>
                      </a:r>
                      <a:endParaRPr lang="zh-CN" sz="900" kern="100" dirty="0">
                        <a:effectLst/>
                      </a:endParaRPr>
                    </a:p>
                    <a:p>
                      <a:pPr marL="342900" lvl="0" indent="-342900" algn="just">
                        <a:spcAft>
                          <a:spcPts val="0"/>
                        </a:spcAft>
                        <a:buFont typeface="+mj-lt"/>
                        <a:buAutoNum type="arabicPeriod"/>
                      </a:pPr>
                      <a:r>
                        <a:rPr lang="en-US" sz="1100" kern="100" dirty="0">
                          <a:effectLst/>
                        </a:rPr>
                        <a:t>3.</a:t>
                      </a:r>
                      <a:r>
                        <a:rPr lang="zh-CN" sz="1100" kern="100" dirty="0">
                          <a:effectLst/>
                        </a:rPr>
                        <a:t>历史信息</a:t>
                      </a:r>
                      <a:endParaRPr lang="zh-CN" sz="900" kern="100" dirty="0">
                        <a:effectLst/>
                        <a:latin typeface="等线"/>
                        <a:ea typeface="等线"/>
                        <a:cs typeface="Times New Roman"/>
                      </a:endParaRPr>
                    </a:p>
                  </a:txBody>
                  <a:tcPr marL="60435" marR="60435"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3299691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998920" y="749138"/>
            <a:ext cx="2382909" cy="166023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102434" y="942543"/>
            <a:ext cx="2756452" cy="954107"/>
          </a:xfrm>
          <a:prstGeom prst="rect">
            <a:avLst/>
          </a:prstGeom>
          <a:noFill/>
        </p:spPr>
        <p:txBody>
          <a:bodyPr wrap="square" rtlCol="0">
            <a:spAutoFit/>
          </a:bodyPr>
          <a:lstStyle/>
          <a:p>
            <a:endParaRPr lang="en-US" altLang="zh-CN" sz="2800" dirty="0"/>
          </a:p>
          <a:p>
            <a:r>
              <a:rPr lang="en-US" altLang="zh-CN" sz="2800" dirty="0"/>
              <a:t>3.3</a:t>
            </a:r>
            <a:r>
              <a:rPr lang="zh-CN" altLang="en-US" sz="2800" dirty="0"/>
              <a:t>时间控制</a:t>
            </a:r>
            <a:endParaRPr lang="en-US" altLang="zh-CN" sz="2800" dirty="0"/>
          </a:p>
        </p:txBody>
      </p:sp>
      <p:sp>
        <p:nvSpPr>
          <p:cNvPr id="5" name="TextBox 4"/>
          <p:cNvSpPr txBox="1"/>
          <p:nvPr/>
        </p:nvSpPr>
        <p:spPr>
          <a:xfrm>
            <a:off x="1857828" y="2757715"/>
            <a:ext cx="8524915" cy="2246769"/>
          </a:xfrm>
          <a:prstGeom prst="rect">
            <a:avLst/>
          </a:prstGeom>
          <a:noFill/>
        </p:spPr>
        <p:txBody>
          <a:bodyPr wrap="square" rtlCol="0">
            <a:spAutoFit/>
          </a:bodyPr>
          <a:lstStyle/>
          <a:p>
            <a:r>
              <a:rPr lang="zh-CN" altLang="zh-CN" sz="2800" dirty="0"/>
              <a:t>该子项目计划应完全按照需求工程项目甘特图进行时间控制，小组成员按照甘特图进行时间分工。如不能完成，则需要自己另加时间完成各自负责内容。在该子项目进行阶段，于每周一、三、日举行会议，对工作进度进行控制。</a:t>
            </a:r>
          </a:p>
        </p:txBody>
      </p:sp>
    </p:spTree>
    <p:extLst>
      <p:ext uri="{BB962C8B-B14F-4D97-AF65-F5344CB8AC3E}">
        <p14:creationId xmlns:p14="http://schemas.microsoft.com/office/powerpoint/2010/main" val="2682774271"/>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范围管理计划</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895652686"/>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1"/>
            <a:ext cx="4083614" cy="144821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338470" y="1218080"/>
            <a:ext cx="4426226" cy="523220"/>
          </a:xfrm>
          <a:prstGeom prst="rect">
            <a:avLst/>
          </a:prstGeom>
          <a:noFill/>
        </p:spPr>
        <p:txBody>
          <a:bodyPr wrap="square" rtlCol="0">
            <a:spAutoFit/>
          </a:bodyPr>
          <a:lstStyle/>
          <a:p>
            <a:r>
              <a:rPr lang="en-US" altLang="zh-CN" sz="2800" dirty="0"/>
              <a:t>4.1 </a:t>
            </a:r>
            <a:r>
              <a:rPr lang="zh-CN" altLang="en-US" sz="2800" dirty="0"/>
              <a:t>项目范围说明</a:t>
            </a:r>
            <a:endParaRPr lang="en-US" altLang="zh-CN" sz="2800" dirty="0"/>
          </a:p>
        </p:txBody>
      </p:sp>
      <p:sp>
        <p:nvSpPr>
          <p:cNvPr id="5" name="TextBox 4"/>
          <p:cNvSpPr txBox="1"/>
          <p:nvPr/>
        </p:nvSpPr>
        <p:spPr>
          <a:xfrm>
            <a:off x="1831324" y="3135086"/>
            <a:ext cx="8706047" cy="1815882"/>
          </a:xfrm>
          <a:prstGeom prst="rect">
            <a:avLst/>
          </a:prstGeom>
          <a:noFill/>
        </p:spPr>
        <p:txBody>
          <a:bodyPr wrap="square" rtlCol="0">
            <a:spAutoFit/>
          </a:bodyPr>
          <a:lstStyle/>
          <a:p>
            <a:r>
              <a:rPr lang="en-US" altLang="zh-CN" dirty="0"/>
              <a:t>           </a:t>
            </a:r>
            <a:r>
              <a:rPr lang="zh-CN" altLang="zh-CN" sz="2800" dirty="0"/>
              <a:t>获取并分析“软件工程系列课程教学辅助网站”的需求，进行需求开发与设计，设计相关需求文档，编辑界面原型，在有时间和能力的情况下，完成网站原型的开发。</a:t>
            </a:r>
            <a:endParaRPr lang="zh-CN" altLang="en-US" sz="2800" dirty="0"/>
          </a:p>
        </p:txBody>
      </p:sp>
    </p:spTree>
    <p:extLst>
      <p:ext uri="{BB962C8B-B14F-4D97-AF65-F5344CB8AC3E}">
        <p14:creationId xmlns:p14="http://schemas.microsoft.com/office/powerpoint/2010/main" val="238062988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5796354" y="915543"/>
            <a:ext cx="2100619"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a:t>
            </a:r>
            <a:r>
              <a:rPr lang="zh-CN" altLang="en-US" sz="3600" dirty="0">
                <a:latin typeface="方正静蕾简体" panose="02000000000000000000" pitchFamily="2" charset="-122"/>
                <a:ea typeface="方正静蕾简体" panose="02000000000000000000" pitchFamily="2" charset="-122"/>
              </a:rPr>
              <a:t>引言</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2" name="文本框 81"/>
          <p:cNvSpPr txBox="1"/>
          <p:nvPr/>
        </p:nvSpPr>
        <p:spPr>
          <a:xfrm>
            <a:off x="5810748" y="1739213"/>
            <a:ext cx="3174225"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2.</a:t>
            </a:r>
            <a:r>
              <a:rPr lang="zh-CN" altLang="en-US" sz="3600" dirty="0">
                <a:latin typeface="方正静蕾简体" panose="02000000000000000000" pitchFamily="2" charset="-122"/>
                <a:ea typeface="方正静蕾简体" panose="02000000000000000000" pitchFamily="2" charset="-122"/>
              </a:rPr>
              <a:t>项目概述</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5810748" y="2504827"/>
            <a:ext cx="4163676"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3.</a:t>
            </a:r>
            <a:r>
              <a:rPr lang="zh-CN" altLang="en-US" sz="3600" dirty="0">
                <a:latin typeface="方正静蕾简体" panose="02000000000000000000" pitchFamily="2" charset="-122"/>
                <a:ea typeface="方正静蕾简体" panose="02000000000000000000" pitchFamily="2" charset="-122"/>
              </a:rPr>
              <a:t>时间管理计划</a:t>
            </a:r>
            <a:r>
              <a:rPr lang="en-US" altLang="zh-CN" sz="3600" dirty="0">
                <a:latin typeface="方正静蕾简体" panose="02000000000000000000" pitchFamily="2" charset="-122"/>
                <a:ea typeface="方正静蕾简体" panose="02000000000000000000" pitchFamily="2" charset="-122"/>
              </a:rPr>
              <a:t>  </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5872086" y="3358570"/>
            <a:ext cx="4026657"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4.</a:t>
            </a:r>
            <a:r>
              <a:rPr lang="zh-CN" altLang="en-US" sz="3600" dirty="0">
                <a:latin typeface="方正静蕾简体" panose="02000000000000000000" pitchFamily="2" charset="-122"/>
                <a:ea typeface="方正静蕾简体" panose="02000000000000000000" pitchFamily="2" charset="-122"/>
              </a:rPr>
              <a:t>范围管理计划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5796354" y="1542020"/>
            <a:ext cx="5287531" cy="155374"/>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5864328" y="2352286"/>
            <a:ext cx="5307206" cy="14398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5885015" y="3165444"/>
            <a:ext cx="5307207" cy="16577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5810748" y="4031555"/>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3770887" y="2930260"/>
            <a:ext cx="1533344" cy="2272793"/>
            <a:chOff x="2944581" y="3354126"/>
            <a:chExt cx="1462613" cy="1739005"/>
          </a:xfrm>
        </p:grpSpPr>
        <p:sp>
          <p:nvSpPr>
            <p:cNvPr id="89" name="椭圆 31"/>
            <p:cNvSpPr/>
            <p:nvPr/>
          </p:nvSpPr>
          <p:spPr>
            <a:xfrm>
              <a:off x="3095243" y="3354126"/>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2944581" y="3388906"/>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300768" y="0"/>
            <a:ext cx="3592268" cy="6121331"/>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116" name="图片 115">
            <a:extLst>
              <a:ext uri="{FF2B5EF4-FFF2-40B4-BE49-F238E27FC236}">
                <a16:creationId xmlns:a16="http://schemas.microsoft.com/office/drawing/2014/main" id="{5535E8E3-922B-4CF2-AAAE-638442AD7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33509"/>
            <a:ext cx="1417371" cy="1218080"/>
          </a:xfrm>
          <a:prstGeom prst="rect">
            <a:avLst/>
          </a:prstGeom>
        </p:spPr>
      </p:pic>
      <p:sp>
        <p:nvSpPr>
          <p:cNvPr id="117" name="文本框 116">
            <a:extLst>
              <a:ext uri="{FF2B5EF4-FFF2-40B4-BE49-F238E27FC236}">
                <a16:creationId xmlns:a16="http://schemas.microsoft.com/office/drawing/2014/main" id="{8F7DF3F5-EEBC-4C0B-81A0-9B21B9ACDD9E}"/>
              </a:ext>
            </a:extLst>
          </p:cNvPr>
          <p:cNvSpPr txBox="1"/>
          <p:nvPr/>
        </p:nvSpPr>
        <p:spPr>
          <a:xfrm>
            <a:off x="5872086" y="4243515"/>
            <a:ext cx="4026658"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5.</a:t>
            </a:r>
            <a:r>
              <a:rPr lang="zh-CN" altLang="en-US" sz="3600" dirty="0">
                <a:latin typeface="方正静蕾简体" panose="02000000000000000000" pitchFamily="2" charset="-122"/>
                <a:ea typeface="方正静蕾简体" panose="02000000000000000000" pitchFamily="2" charset="-122"/>
              </a:rPr>
              <a:t>经济管理计划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118" name="文本框 117">
            <a:extLst>
              <a:ext uri="{FF2B5EF4-FFF2-40B4-BE49-F238E27FC236}">
                <a16:creationId xmlns:a16="http://schemas.microsoft.com/office/drawing/2014/main" id="{DE7B0461-417B-4185-96FA-0F72CD1E8207}"/>
              </a:ext>
            </a:extLst>
          </p:cNvPr>
          <p:cNvSpPr txBox="1"/>
          <p:nvPr/>
        </p:nvSpPr>
        <p:spPr>
          <a:xfrm>
            <a:off x="5864328" y="5103684"/>
            <a:ext cx="3923484"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6.</a:t>
            </a:r>
            <a:r>
              <a:rPr lang="zh-CN" altLang="en-US" sz="3600" dirty="0">
                <a:latin typeface="方正静蕾简体" panose="02000000000000000000" pitchFamily="2" charset="-122"/>
                <a:ea typeface="方正静蕾简体" panose="02000000000000000000" pitchFamily="2" charset="-122"/>
              </a:rPr>
              <a:t>质量管理计划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119" name="Freeform 5">
            <a:extLst>
              <a:ext uri="{FF2B5EF4-FFF2-40B4-BE49-F238E27FC236}">
                <a16:creationId xmlns:a16="http://schemas.microsoft.com/office/drawing/2014/main" id="{C61CEDE3-16F7-474B-924A-A3EA42CF8BA7}"/>
              </a:ext>
            </a:extLst>
          </p:cNvPr>
          <p:cNvSpPr/>
          <p:nvPr/>
        </p:nvSpPr>
        <p:spPr bwMode="auto">
          <a:xfrm>
            <a:off x="5864328" y="4911952"/>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0" name="Freeform 5">
            <a:extLst>
              <a:ext uri="{FF2B5EF4-FFF2-40B4-BE49-F238E27FC236}">
                <a16:creationId xmlns:a16="http://schemas.microsoft.com/office/drawing/2014/main" id="{26DD84A8-2F57-44CF-86BE-C1A0E33C1E11}"/>
              </a:ext>
            </a:extLst>
          </p:cNvPr>
          <p:cNvSpPr/>
          <p:nvPr/>
        </p:nvSpPr>
        <p:spPr bwMode="auto">
          <a:xfrm>
            <a:off x="5864328" y="5731943"/>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1"/>
            <a:ext cx="2387336" cy="138195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21636" y="801614"/>
            <a:ext cx="4426226" cy="1384995"/>
          </a:xfrm>
          <a:prstGeom prst="rect">
            <a:avLst/>
          </a:prstGeom>
          <a:noFill/>
        </p:spPr>
        <p:txBody>
          <a:bodyPr wrap="square" rtlCol="0">
            <a:spAutoFit/>
          </a:bodyPr>
          <a:lstStyle/>
          <a:p>
            <a:endParaRPr lang="en-US" altLang="zh-CN" sz="2800" dirty="0"/>
          </a:p>
          <a:p>
            <a:r>
              <a:rPr lang="en-US" altLang="zh-CN" sz="2800" dirty="0"/>
              <a:t>4.2 WBS</a:t>
            </a:r>
            <a:r>
              <a:rPr lang="zh-CN" altLang="en-US" sz="2800" dirty="0"/>
              <a:t>表</a:t>
            </a:r>
            <a:endParaRPr lang="en-US" altLang="zh-CN" sz="2800" dirty="0"/>
          </a:p>
          <a:p>
            <a:endParaRPr lang="en-US" altLang="zh-CN" sz="2800" dirty="0"/>
          </a:p>
        </p:txBody>
      </p:sp>
      <p:sp>
        <p:nvSpPr>
          <p:cNvPr id="6" name="TextBox 5">
            <a:hlinkClick r:id="rId3" action="ppaction://hlinkfile"/>
          </p:cNvPr>
          <p:cNvSpPr txBox="1"/>
          <p:nvPr/>
        </p:nvSpPr>
        <p:spPr>
          <a:xfrm>
            <a:off x="2656113" y="1554821"/>
            <a:ext cx="6458857" cy="830997"/>
          </a:xfrm>
          <a:prstGeom prst="rect">
            <a:avLst/>
          </a:prstGeom>
          <a:noFill/>
        </p:spPr>
        <p:txBody>
          <a:bodyPr wrap="square" rtlCol="0">
            <a:spAutoFit/>
          </a:bodyPr>
          <a:lstStyle/>
          <a:p>
            <a:pPr algn="ctr"/>
            <a:r>
              <a:rPr lang="en-US" altLang="zh-CN" sz="4800" dirty="0">
                <a:solidFill>
                  <a:srgbClr val="FF0000"/>
                </a:solidFill>
                <a:hlinkClick r:id="rId3" action="ppaction://hlinkfile"/>
              </a:rPr>
              <a:t>WBS</a:t>
            </a:r>
            <a:r>
              <a:rPr lang="zh-CN" altLang="en-US" sz="4800" dirty="0">
                <a:solidFill>
                  <a:srgbClr val="FF0000"/>
                </a:solidFill>
                <a:hlinkClick r:id="rId3" action="ppaction://hlinkfile"/>
              </a:rPr>
              <a:t>图</a:t>
            </a:r>
            <a:endParaRPr lang="zh-CN" altLang="en-US" sz="4800" dirty="0">
              <a:solidFill>
                <a:srgbClr val="FF0000"/>
              </a:solidFill>
            </a:endParaRPr>
          </a:p>
        </p:txBody>
      </p:sp>
      <p:sp>
        <p:nvSpPr>
          <p:cNvPr id="7" name="椭圆 31">
            <a:extLst>
              <a:ext uri="{FF2B5EF4-FFF2-40B4-BE49-F238E27FC236}">
                <a16:creationId xmlns:a16="http://schemas.microsoft.com/office/drawing/2014/main" id="{7C352FFE-CA71-4564-AA57-D0B56BA5EB83}"/>
              </a:ext>
            </a:extLst>
          </p:cNvPr>
          <p:cNvSpPr/>
          <p:nvPr/>
        </p:nvSpPr>
        <p:spPr>
          <a:xfrm>
            <a:off x="464448" y="2876338"/>
            <a:ext cx="4040650" cy="138195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8" name="文本框 3">
            <a:extLst>
              <a:ext uri="{FF2B5EF4-FFF2-40B4-BE49-F238E27FC236}">
                <a16:creationId xmlns:a16="http://schemas.microsoft.com/office/drawing/2014/main" id="{ABC757D3-44DD-42F3-88D5-A55B07683F40}"/>
              </a:ext>
            </a:extLst>
          </p:cNvPr>
          <p:cNvSpPr txBox="1"/>
          <p:nvPr/>
        </p:nvSpPr>
        <p:spPr>
          <a:xfrm>
            <a:off x="559681" y="2876338"/>
            <a:ext cx="4426226" cy="954107"/>
          </a:xfrm>
          <a:prstGeom prst="rect">
            <a:avLst/>
          </a:prstGeom>
          <a:noFill/>
        </p:spPr>
        <p:txBody>
          <a:bodyPr wrap="square" rtlCol="0">
            <a:spAutoFit/>
          </a:bodyPr>
          <a:lstStyle/>
          <a:p>
            <a:endParaRPr lang="en-US" altLang="zh-CN" sz="2800" dirty="0"/>
          </a:p>
          <a:p>
            <a:r>
              <a:rPr lang="en-US" altLang="zh-CN" sz="2800" dirty="0"/>
              <a:t>4.3 </a:t>
            </a:r>
            <a:r>
              <a:rPr lang="zh-CN" altLang="en-US" sz="2800" dirty="0"/>
              <a:t>主要可交付成果</a:t>
            </a:r>
            <a:endParaRPr lang="en-US" altLang="zh-CN" sz="2800" dirty="0"/>
          </a:p>
        </p:txBody>
      </p:sp>
      <p:sp>
        <p:nvSpPr>
          <p:cNvPr id="5" name="TextBox 4"/>
          <p:cNvSpPr txBox="1"/>
          <p:nvPr/>
        </p:nvSpPr>
        <p:spPr>
          <a:xfrm>
            <a:off x="2314175" y="5102781"/>
            <a:ext cx="7142731" cy="954107"/>
          </a:xfrm>
          <a:prstGeom prst="rect">
            <a:avLst/>
          </a:prstGeom>
          <a:noFill/>
        </p:spPr>
        <p:txBody>
          <a:bodyPr wrap="square" rtlCol="0">
            <a:spAutoFit/>
          </a:bodyPr>
          <a:lstStyle/>
          <a:p>
            <a:r>
              <a:rPr lang="en-US" altLang="zh-CN" sz="2800" dirty="0"/>
              <a:t>           </a:t>
            </a:r>
            <a:r>
              <a:rPr lang="zh-CN" altLang="zh-CN" sz="2800" dirty="0"/>
              <a:t>相关的需求文档，原型设计、设计文档和《项目总结报告》</a:t>
            </a:r>
          </a:p>
        </p:txBody>
      </p:sp>
    </p:spTree>
    <p:extLst>
      <p:ext uri="{BB962C8B-B14F-4D97-AF65-F5344CB8AC3E}">
        <p14:creationId xmlns:p14="http://schemas.microsoft.com/office/powerpoint/2010/main" val="669518831"/>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经济管理计划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05</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3832220378"/>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771524" y="1218080"/>
            <a:ext cx="3386139" cy="98219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97993" y="1496442"/>
            <a:ext cx="4426226" cy="954107"/>
          </a:xfrm>
          <a:prstGeom prst="rect">
            <a:avLst/>
          </a:prstGeom>
          <a:noFill/>
        </p:spPr>
        <p:txBody>
          <a:bodyPr wrap="square" rtlCol="0">
            <a:spAutoFit/>
          </a:bodyPr>
          <a:lstStyle/>
          <a:p>
            <a:r>
              <a:rPr lang="en-US" altLang="zh-CN" sz="2800" dirty="0"/>
              <a:t>5.1 </a:t>
            </a:r>
            <a:r>
              <a:rPr lang="zh-CN" altLang="en-US" sz="2800" dirty="0"/>
              <a:t>经济管理目标</a:t>
            </a:r>
            <a:endParaRPr lang="en-US" altLang="zh-CN" sz="2800" dirty="0"/>
          </a:p>
          <a:p>
            <a:endParaRPr lang="en-US" altLang="zh-CN" sz="2800" dirty="0"/>
          </a:p>
        </p:txBody>
      </p:sp>
      <p:sp>
        <p:nvSpPr>
          <p:cNvPr id="5" name="TextBox 4"/>
          <p:cNvSpPr txBox="1"/>
          <p:nvPr/>
        </p:nvSpPr>
        <p:spPr>
          <a:xfrm>
            <a:off x="2464593" y="2450549"/>
            <a:ext cx="4993482" cy="677108"/>
          </a:xfrm>
          <a:prstGeom prst="rect">
            <a:avLst/>
          </a:prstGeom>
          <a:noFill/>
        </p:spPr>
        <p:txBody>
          <a:bodyPr wrap="square" rtlCol="0">
            <a:spAutoFit/>
          </a:bodyPr>
          <a:lstStyle/>
          <a:p>
            <a:r>
              <a:rPr lang="zh-CN" altLang="zh-CN" sz="2000" dirty="0"/>
              <a:t>适当降低项目开发的成本</a:t>
            </a:r>
          </a:p>
          <a:p>
            <a:endParaRPr lang="zh-CN" altLang="en-US" dirty="0"/>
          </a:p>
        </p:txBody>
      </p:sp>
      <p:sp>
        <p:nvSpPr>
          <p:cNvPr id="8" name="椭圆 31">
            <a:extLst>
              <a:ext uri="{FF2B5EF4-FFF2-40B4-BE49-F238E27FC236}">
                <a16:creationId xmlns:a16="http://schemas.microsoft.com/office/drawing/2014/main" id="{7C352FFE-CA71-4564-AA57-D0B56BA5EB83}"/>
              </a:ext>
            </a:extLst>
          </p:cNvPr>
          <p:cNvSpPr/>
          <p:nvPr/>
        </p:nvSpPr>
        <p:spPr>
          <a:xfrm>
            <a:off x="923924" y="3199344"/>
            <a:ext cx="3386139" cy="98219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9" name="文本框 3">
            <a:extLst>
              <a:ext uri="{FF2B5EF4-FFF2-40B4-BE49-F238E27FC236}">
                <a16:creationId xmlns:a16="http://schemas.microsoft.com/office/drawing/2014/main" id="{ABC757D3-44DD-42F3-88D5-A55B07683F40}"/>
              </a:ext>
            </a:extLst>
          </p:cNvPr>
          <p:cNvSpPr txBox="1"/>
          <p:nvPr/>
        </p:nvSpPr>
        <p:spPr>
          <a:xfrm>
            <a:off x="1050393" y="3477706"/>
            <a:ext cx="4426226" cy="523220"/>
          </a:xfrm>
          <a:prstGeom prst="rect">
            <a:avLst/>
          </a:prstGeom>
          <a:noFill/>
        </p:spPr>
        <p:txBody>
          <a:bodyPr wrap="square" rtlCol="0">
            <a:spAutoFit/>
          </a:bodyPr>
          <a:lstStyle/>
          <a:p>
            <a:r>
              <a:rPr lang="en-US" altLang="zh-CN" sz="2800" dirty="0"/>
              <a:t>5.2 </a:t>
            </a:r>
            <a:r>
              <a:rPr lang="zh-CN" altLang="en-US" sz="2800" dirty="0"/>
              <a:t>成本预算</a:t>
            </a:r>
            <a:endParaRPr lang="en-US" altLang="zh-CN" sz="2800" dirty="0"/>
          </a:p>
        </p:txBody>
      </p:sp>
      <p:graphicFrame>
        <p:nvGraphicFramePr>
          <p:cNvPr id="7" name="表格 6">
            <a:extLst>
              <a:ext uri="{FF2B5EF4-FFF2-40B4-BE49-F238E27FC236}">
                <a16:creationId xmlns:a16="http://schemas.microsoft.com/office/drawing/2014/main" id="{A823172C-4D5E-4103-8030-C4B922388A26}"/>
              </a:ext>
            </a:extLst>
          </p:cNvPr>
          <p:cNvGraphicFramePr>
            <a:graphicFrameLocks noGrp="1"/>
          </p:cNvGraphicFramePr>
          <p:nvPr>
            <p:extLst>
              <p:ext uri="{D42A27DB-BD31-4B8C-83A1-F6EECF244321}">
                <p14:modId xmlns:p14="http://schemas.microsoft.com/office/powerpoint/2010/main" val="3497972149"/>
              </p:ext>
            </p:extLst>
          </p:nvPr>
        </p:nvGraphicFramePr>
        <p:xfrm>
          <a:off x="4706062" y="3017381"/>
          <a:ext cx="5454975" cy="3252792"/>
        </p:xfrm>
        <a:graphic>
          <a:graphicData uri="http://schemas.openxmlformats.org/drawingml/2006/table">
            <a:tbl>
              <a:tblPr firstRow="1" firstCol="1" bandRow="1">
                <a:tableStyleId>{5C22544A-7EE6-4342-B048-85BDC9FD1C3A}</a:tableStyleId>
              </a:tblPr>
              <a:tblGrid>
                <a:gridCol w="2719144">
                  <a:extLst>
                    <a:ext uri="{9D8B030D-6E8A-4147-A177-3AD203B41FA5}">
                      <a16:colId xmlns:a16="http://schemas.microsoft.com/office/drawing/2014/main" val="1967089022"/>
                    </a:ext>
                  </a:extLst>
                </a:gridCol>
                <a:gridCol w="2735831">
                  <a:extLst>
                    <a:ext uri="{9D8B030D-6E8A-4147-A177-3AD203B41FA5}">
                      <a16:colId xmlns:a16="http://schemas.microsoft.com/office/drawing/2014/main" val="4018001042"/>
                    </a:ext>
                  </a:extLst>
                </a:gridCol>
              </a:tblGrid>
              <a:tr h="542132">
                <a:tc>
                  <a:txBody>
                    <a:bodyPr/>
                    <a:lstStyle/>
                    <a:p>
                      <a:pPr indent="266700" algn="just">
                        <a:spcAft>
                          <a:spcPts val="0"/>
                        </a:spcAft>
                      </a:pPr>
                      <a:r>
                        <a:rPr lang="zh-CN" sz="1050" kern="100">
                          <a:effectLst/>
                        </a:rPr>
                        <a:t>活动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预算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2030989"/>
                  </a:ext>
                </a:extLst>
              </a:tr>
              <a:tr h="542132">
                <a:tc>
                  <a:txBody>
                    <a:bodyPr/>
                    <a:lstStyle/>
                    <a:p>
                      <a:pPr indent="266700" algn="just">
                        <a:spcAft>
                          <a:spcPts val="0"/>
                        </a:spcAft>
                      </a:pPr>
                      <a:r>
                        <a:rPr lang="zh-CN" sz="1050" kern="100">
                          <a:effectLst/>
                        </a:rPr>
                        <a:t>队伍组建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a:t>
                      </a:r>
                      <a:r>
                        <a:rPr lang="en-US" sz="1050" kern="100" dirty="0">
                          <a:effectLst/>
                        </a:rPr>
                        <a:t>800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4308537"/>
                  </a:ext>
                </a:extLst>
              </a:tr>
              <a:tr h="542132">
                <a:tc>
                  <a:txBody>
                    <a:bodyPr/>
                    <a:lstStyle/>
                    <a:p>
                      <a:pPr indent="266700" algn="just">
                        <a:spcAft>
                          <a:spcPts val="0"/>
                        </a:spcAft>
                      </a:pPr>
                      <a:r>
                        <a:rPr lang="zh-CN" sz="1050" kern="100">
                          <a:effectLst/>
                        </a:rPr>
                        <a:t>服务器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a:t>
                      </a:r>
                      <a:r>
                        <a:rPr lang="en-US" sz="1050" kern="10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5000405"/>
                  </a:ext>
                </a:extLst>
              </a:tr>
              <a:tr h="542132">
                <a:tc>
                  <a:txBody>
                    <a:bodyPr/>
                    <a:lstStyle/>
                    <a:p>
                      <a:pPr indent="266700" algn="just">
                        <a:spcAft>
                          <a:spcPts val="0"/>
                        </a:spcAft>
                      </a:pPr>
                      <a:r>
                        <a:rPr lang="zh-CN" sz="1050" kern="100">
                          <a:effectLst/>
                        </a:rPr>
                        <a:t>操作系统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a:t>
                      </a:r>
                      <a:r>
                        <a:rPr lang="en-US" sz="1050" kern="10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3796578"/>
                  </a:ext>
                </a:extLst>
              </a:tr>
              <a:tr h="542132">
                <a:tc>
                  <a:txBody>
                    <a:bodyPr/>
                    <a:lstStyle/>
                    <a:p>
                      <a:pPr indent="266700" algn="just">
                        <a:spcAft>
                          <a:spcPts val="0"/>
                        </a:spcAft>
                      </a:pPr>
                      <a:r>
                        <a:rPr lang="zh-CN" sz="1050" kern="100">
                          <a:effectLst/>
                        </a:rPr>
                        <a:t>人力资源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a:t>
                      </a:r>
                      <a:r>
                        <a:rPr lang="en-US" sz="1050" kern="100">
                          <a:effectLst/>
                        </a:rPr>
                        <a:t>10230*1.1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1997265"/>
                  </a:ext>
                </a:extLst>
              </a:tr>
              <a:tr h="542132">
                <a:tc>
                  <a:txBody>
                    <a:bodyPr/>
                    <a:lstStyle/>
                    <a:p>
                      <a:pPr indent="266700" algn="just">
                        <a:spcAft>
                          <a:spcPts val="0"/>
                        </a:spcAft>
                      </a:pPr>
                      <a:r>
                        <a:rPr lang="zh-CN" sz="1050" kern="100">
                          <a:effectLst/>
                        </a:rPr>
                        <a:t>合计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a:t>
                      </a:r>
                      <a:r>
                        <a:rPr lang="en-US" sz="1050" kern="100" dirty="0">
                          <a:effectLst/>
                        </a:rPr>
                        <a:t>12053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4222163"/>
                  </a:ext>
                </a:extLst>
              </a:tr>
            </a:tbl>
          </a:graphicData>
        </a:graphic>
      </p:graphicFrame>
      <p:sp>
        <p:nvSpPr>
          <p:cNvPr id="6" name="文本框 5">
            <a:extLst>
              <a:ext uri="{FF2B5EF4-FFF2-40B4-BE49-F238E27FC236}">
                <a16:creationId xmlns:a16="http://schemas.microsoft.com/office/drawing/2014/main" id="{4F1BF3F6-CFFD-4F8F-A68D-6996B1201778}"/>
              </a:ext>
            </a:extLst>
          </p:cNvPr>
          <p:cNvSpPr txBox="1"/>
          <p:nvPr/>
        </p:nvSpPr>
        <p:spPr>
          <a:xfrm>
            <a:off x="1203648" y="4935894"/>
            <a:ext cx="3246431" cy="923330"/>
          </a:xfrm>
          <a:prstGeom prst="rect">
            <a:avLst/>
          </a:prstGeom>
          <a:noFill/>
        </p:spPr>
        <p:txBody>
          <a:bodyPr wrap="square" rtlCol="0">
            <a:spAutoFit/>
          </a:bodyPr>
          <a:lstStyle/>
          <a:p>
            <a:r>
              <a:rPr lang="zh-CN" altLang="en-US" dirty="0"/>
              <a:t>备注：人力资源预算</a:t>
            </a:r>
            <a:r>
              <a:rPr lang="en-US" altLang="zh-CN" dirty="0"/>
              <a:t>=</a:t>
            </a:r>
            <a:r>
              <a:rPr lang="zh-CN" altLang="en-US" dirty="0"/>
              <a:t>小组总工时（</a:t>
            </a:r>
            <a:r>
              <a:rPr lang="en-US" altLang="zh-CN" dirty="0"/>
              <a:t>330h</a:t>
            </a:r>
            <a:r>
              <a:rPr lang="zh-CN" altLang="en-US" dirty="0"/>
              <a:t>）</a:t>
            </a:r>
            <a:r>
              <a:rPr lang="en-US" altLang="zh-CN" dirty="0"/>
              <a:t>*</a:t>
            </a:r>
            <a:r>
              <a:rPr lang="zh-CN" altLang="en-US"/>
              <a:t>每工时平均工资</a:t>
            </a:r>
            <a:r>
              <a:rPr lang="zh-CN" altLang="en-US" dirty="0"/>
              <a:t>（</a:t>
            </a:r>
            <a:r>
              <a:rPr lang="en-US" altLang="zh-CN" dirty="0"/>
              <a:t>31</a:t>
            </a:r>
            <a:r>
              <a:rPr lang="zh-CN" altLang="en-US" dirty="0"/>
              <a:t>元</a:t>
            </a:r>
            <a:r>
              <a:rPr lang="en-US" altLang="zh-CN" dirty="0"/>
              <a:t>/h</a:t>
            </a:r>
            <a:r>
              <a:rPr lang="zh-CN" altLang="en-US" dirty="0"/>
              <a:t>）*</a:t>
            </a:r>
            <a:r>
              <a:rPr lang="en-US" altLang="zh-CN" dirty="0"/>
              <a:t>1.1</a:t>
            </a:r>
            <a:endParaRPr lang="zh-CN" altLang="en-US" dirty="0"/>
          </a:p>
        </p:txBody>
      </p:sp>
    </p:spTree>
    <p:extLst>
      <p:ext uri="{BB962C8B-B14F-4D97-AF65-F5344CB8AC3E}">
        <p14:creationId xmlns:p14="http://schemas.microsoft.com/office/powerpoint/2010/main" val="110166503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785812" y="957232"/>
            <a:ext cx="3243263" cy="108585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97993" y="839194"/>
            <a:ext cx="4426226" cy="954107"/>
          </a:xfrm>
          <a:prstGeom prst="rect">
            <a:avLst/>
          </a:prstGeom>
          <a:noFill/>
        </p:spPr>
        <p:txBody>
          <a:bodyPr wrap="square" rtlCol="0">
            <a:spAutoFit/>
          </a:bodyPr>
          <a:lstStyle/>
          <a:p>
            <a:endParaRPr lang="en-US" altLang="zh-CN" sz="2800" dirty="0"/>
          </a:p>
          <a:p>
            <a:r>
              <a:rPr lang="en-US" altLang="zh-CN" sz="2800" dirty="0"/>
              <a:t>5.3</a:t>
            </a:r>
            <a:r>
              <a:rPr lang="zh-CN" altLang="en-US" sz="2800" dirty="0"/>
              <a:t>成本控制方法</a:t>
            </a:r>
            <a:endParaRPr lang="en-US" altLang="zh-CN" sz="2800" dirty="0"/>
          </a:p>
        </p:txBody>
      </p:sp>
      <p:sp>
        <p:nvSpPr>
          <p:cNvPr id="5" name="TextBox 4"/>
          <p:cNvSpPr txBox="1"/>
          <p:nvPr/>
        </p:nvSpPr>
        <p:spPr>
          <a:xfrm>
            <a:off x="2071688" y="2871787"/>
            <a:ext cx="7829550" cy="1569660"/>
          </a:xfrm>
          <a:prstGeom prst="rect">
            <a:avLst/>
          </a:prstGeom>
          <a:noFill/>
        </p:spPr>
        <p:txBody>
          <a:bodyPr wrap="square" rtlCol="0">
            <a:spAutoFit/>
          </a:bodyPr>
          <a:lstStyle/>
          <a:p>
            <a:r>
              <a:rPr lang="en-US" altLang="zh-CN" sz="3200" dirty="0"/>
              <a:t>         </a:t>
            </a:r>
            <a:r>
              <a:rPr lang="zh-CN" altLang="zh-CN" sz="3200" dirty="0"/>
              <a:t>在项目开发的过程中，需要用到经费的时候需要投票决定，项目组</a:t>
            </a:r>
            <a:r>
              <a:rPr lang="en-US" altLang="zh-CN" sz="3200" dirty="0"/>
              <a:t>5</a:t>
            </a:r>
            <a:r>
              <a:rPr lang="zh-CN" altLang="zh-CN" sz="3200" dirty="0"/>
              <a:t>人中有</a:t>
            </a:r>
            <a:r>
              <a:rPr lang="en-US" altLang="zh-CN" sz="3200" dirty="0"/>
              <a:t>4</a:t>
            </a:r>
            <a:r>
              <a:rPr lang="zh-CN" altLang="zh-CN" sz="3200" dirty="0"/>
              <a:t>人同意方可进行经费审批。</a:t>
            </a:r>
          </a:p>
        </p:txBody>
      </p:sp>
    </p:spTree>
    <p:extLst>
      <p:ext uri="{BB962C8B-B14F-4D97-AF65-F5344CB8AC3E}">
        <p14:creationId xmlns:p14="http://schemas.microsoft.com/office/powerpoint/2010/main" val="110166503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质量管理计划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06</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252823051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559489" y="701138"/>
            <a:ext cx="3977342" cy="95381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717402" y="956259"/>
            <a:ext cx="4426226" cy="954107"/>
          </a:xfrm>
          <a:prstGeom prst="rect">
            <a:avLst/>
          </a:prstGeom>
          <a:noFill/>
        </p:spPr>
        <p:txBody>
          <a:bodyPr wrap="square" rtlCol="0">
            <a:spAutoFit/>
          </a:bodyPr>
          <a:lstStyle/>
          <a:p>
            <a:r>
              <a:rPr lang="en-US" altLang="zh-CN" sz="2800" dirty="0"/>
              <a:t>6.1 </a:t>
            </a:r>
            <a:r>
              <a:rPr lang="zh-CN" altLang="en-US" sz="2800" dirty="0"/>
              <a:t>参考标准</a:t>
            </a:r>
            <a:endParaRPr lang="en-US" altLang="zh-CN" sz="2800" dirty="0"/>
          </a:p>
          <a:p>
            <a:endParaRPr lang="en-US" altLang="zh-CN" sz="2800" dirty="0"/>
          </a:p>
        </p:txBody>
      </p:sp>
      <p:sp>
        <p:nvSpPr>
          <p:cNvPr id="5" name="TextBox 4"/>
          <p:cNvSpPr txBox="1"/>
          <p:nvPr/>
        </p:nvSpPr>
        <p:spPr>
          <a:xfrm>
            <a:off x="2548160" y="2293257"/>
            <a:ext cx="6363611" cy="2308324"/>
          </a:xfrm>
          <a:prstGeom prst="rect">
            <a:avLst/>
          </a:prstGeom>
          <a:noFill/>
        </p:spPr>
        <p:txBody>
          <a:bodyPr wrap="square" rtlCol="0">
            <a:spAutoFit/>
          </a:bodyPr>
          <a:lstStyle/>
          <a:p>
            <a:r>
              <a:rPr lang="en-US" altLang="zh-CN" sz="3600" dirty="0"/>
              <a:t>GB T-8567-2006</a:t>
            </a:r>
            <a:r>
              <a:rPr lang="zh-CN" altLang="en-US" sz="3600" dirty="0"/>
              <a:t>计算机软件文档编制规范</a:t>
            </a:r>
            <a:r>
              <a:rPr lang="en-US" altLang="zh-CN" sz="3600" dirty="0"/>
              <a:t>word</a:t>
            </a:r>
            <a:r>
              <a:rPr lang="zh-CN" altLang="en-US" sz="3600" dirty="0"/>
              <a:t>版</a:t>
            </a:r>
          </a:p>
          <a:p>
            <a:r>
              <a:rPr lang="en-US" altLang="zh-CN" sz="3600" dirty="0"/>
              <a:t>GBT19001-2005</a:t>
            </a:r>
            <a:r>
              <a:rPr lang="zh-CN" altLang="en-US" sz="3600" dirty="0"/>
              <a:t>质量管理体系要求</a:t>
            </a:r>
          </a:p>
        </p:txBody>
      </p:sp>
    </p:spTree>
    <p:extLst>
      <p:ext uri="{BB962C8B-B14F-4D97-AF65-F5344CB8AC3E}">
        <p14:creationId xmlns:p14="http://schemas.microsoft.com/office/powerpoint/2010/main" val="3206059540"/>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1" y="804650"/>
            <a:ext cx="4984131" cy="588643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9" y="1045801"/>
            <a:ext cx="4426226" cy="5262979"/>
          </a:xfrm>
          <a:prstGeom prst="rect">
            <a:avLst/>
          </a:prstGeom>
          <a:noFill/>
        </p:spPr>
        <p:txBody>
          <a:bodyPr wrap="square" rtlCol="0">
            <a:spAutoFit/>
          </a:bodyPr>
          <a:lstStyle/>
          <a:p>
            <a:r>
              <a:rPr lang="en-US" altLang="zh-CN" sz="2800" dirty="0"/>
              <a:t>6.2 </a:t>
            </a:r>
            <a:r>
              <a:rPr lang="zh-CN" altLang="en-US" sz="2800" dirty="0"/>
              <a:t>系统功能需求计划</a:t>
            </a:r>
            <a:endParaRPr lang="en-US" altLang="zh-CN" sz="2800" dirty="0"/>
          </a:p>
          <a:p>
            <a:endParaRPr lang="en-US" altLang="zh-CN" sz="2800" dirty="0"/>
          </a:p>
          <a:p>
            <a:r>
              <a:rPr lang="en-US" altLang="zh-CN" sz="2800" dirty="0"/>
              <a:t>6.3 </a:t>
            </a:r>
            <a:r>
              <a:rPr lang="zh-CN" altLang="en-US" sz="2800" dirty="0"/>
              <a:t>质量管理</a:t>
            </a:r>
            <a:endParaRPr lang="en-US" altLang="zh-CN" sz="2800" dirty="0"/>
          </a:p>
          <a:p>
            <a:endParaRPr lang="en-US" altLang="zh-CN" sz="2800" dirty="0"/>
          </a:p>
          <a:p>
            <a:r>
              <a:rPr lang="en-US" altLang="zh-CN" sz="2800" dirty="0"/>
              <a:t>6.4</a:t>
            </a:r>
            <a:r>
              <a:rPr lang="zh-CN" altLang="en-US" sz="2800" dirty="0"/>
              <a:t>质量管理质量问题处理流程</a:t>
            </a:r>
            <a:endParaRPr lang="en-US" altLang="zh-CN" sz="2800" dirty="0"/>
          </a:p>
          <a:p>
            <a:endParaRPr lang="en-US" altLang="zh-CN" sz="2800" dirty="0"/>
          </a:p>
          <a:p>
            <a:r>
              <a:rPr lang="en-US" altLang="zh-CN" sz="2800" dirty="0"/>
              <a:t>6.5 </a:t>
            </a:r>
            <a:r>
              <a:rPr lang="zh-CN" altLang="en-US" sz="2800" dirty="0"/>
              <a:t>质量问题等级划分</a:t>
            </a:r>
            <a:endParaRPr lang="en-US" altLang="zh-CN" sz="2800" dirty="0"/>
          </a:p>
          <a:p>
            <a:endParaRPr lang="en-US" altLang="zh-CN" sz="2800" dirty="0"/>
          </a:p>
          <a:p>
            <a:r>
              <a:rPr lang="en-US" altLang="zh-CN" sz="2800" dirty="0"/>
              <a:t>6.6 </a:t>
            </a:r>
            <a:r>
              <a:rPr lang="zh-CN" altLang="en-US" sz="2800" dirty="0"/>
              <a:t>评审部分</a:t>
            </a:r>
            <a:endParaRPr lang="en-US" altLang="zh-CN" sz="2800" dirty="0"/>
          </a:p>
          <a:p>
            <a:endParaRPr lang="en-US" altLang="zh-CN" sz="2800" dirty="0"/>
          </a:p>
          <a:p>
            <a:r>
              <a:rPr lang="en-US" altLang="zh-CN" sz="2800" dirty="0"/>
              <a:t>6.7 </a:t>
            </a:r>
            <a:r>
              <a:rPr lang="zh-CN" altLang="en-US" sz="2800" dirty="0"/>
              <a:t>质量工具</a:t>
            </a:r>
            <a:endParaRPr lang="en-US" altLang="zh-CN" sz="2800" dirty="0"/>
          </a:p>
        </p:txBody>
      </p:sp>
    </p:spTree>
    <p:extLst>
      <p:ext uri="{BB962C8B-B14F-4D97-AF65-F5344CB8AC3E}">
        <p14:creationId xmlns:p14="http://schemas.microsoft.com/office/powerpoint/2010/main" val="3745237557"/>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沟通管理计划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07</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10975369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2" y="804651"/>
            <a:ext cx="4171331" cy="111123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9" y="1045801"/>
            <a:ext cx="4426226" cy="523220"/>
          </a:xfrm>
          <a:prstGeom prst="rect">
            <a:avLst/>
          </a:prstGeom>
          <a:noFill/>
        </p:spPr>
        <p:txBody>
          <a:bodyPr wrap="square" rtlCol="0">
            <a:spAutoFit/>
          </a:bodyPr>
          <a:lstStyle/>
          <a:p>
            <a:r>
              <a:rPr lang="en-US" altLang="zh-CN" sz="2800" dirty="0"/>
              <a:t>7.1 </a:t>
            </a:r>
            <a:r>
              <a:rPr lang="zh-CN" altLang="en-US" sz="2800" dirty="0"/>
              <a:t>项目干系人联系表</a:t>
            </a:r>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3203763171"/>
              </p:ext>
            </p:extLst>
          </p:nvPr>
        </p:nvGraphicFramePr>
        <p:xfrm>
          <a:off x="957943" y="2031998"/>
          <a:ext cx="9550400" cy="4267203"/>
        </p:xfrm>
        <a:graphic>
          <a:graphicData uri="http://schemas.openxmlformats.org/drawingml/2006/table">
            <a:tbl>
              <a:tblPr firstRow="1" firstCol="1" bandRow="1">
                <a:tableStyleId>{5C22544A-7EE6-4342-B048-85BDC9FD1C3A}</a:tableStyleId>
              </a:tblPr>
              <a:tblGrid>
                <a:gridCol w="3182719">
                  <a:extLst>
                    <a:ext uri="{9D8B030D-6E8A-4147-A177-3AD203B41FA5}">
                      <a16:colId xmlns:a16="http://schemas.microsoft.com/office/drawing/2014/main" val="20000"/>
                    </a:ext>
                  </a:extLst>
                </a:gridCol>
                <a:gridCol w="750853">
                  <a:extLst>
                    <a:ext uri="{9D8B030D-6E8A-4147-A177-3AD203B41FA5}">
                      <a16:colId xmlns:a16="http://schemas.microsoft.com/office/drawing/2014/main" val="20001"/>
                    </a:ext>
                  </a:extLst>
                </a:gridCol>
                <a:gridCol w="5616828">
                  <a:extLst>
                    <a:ext uri="{9D8B030D-6E8A-4147-A177-3AD203B41FA5}">
                      <a16:colId xmlns:a16="http://schemas.microsoft.com/office/drawing/2014/main" val="20002"/>
                    </a:ext>
                  </a:extLst>
                </a:gridCol>
              </a:tblGrid>
              <a:tr h="474134">
                <a:tc>
                  <a:txBody>
                    <a:bodyPr/>
                    <a:lstStyle/>
                    <a:p>
                      <a:pPr algn="just">
                        <a:spcAft>
                          <a:spcPts val="0"/>
                        </a:spcAft>
                      </a:pPr>
                      <a:r>
                        <a:rPr lang="zh-CN" sz="1050" kern="100">
                          <a:effectLst/>
                        </a:rPr>
                        <a:t>联系人姓名</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职责</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联系方式</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474134">
                <a:tc>
                  <a:txBody>
                    <a:bodyPr/>
                    <a:lstStyle/>
                    <a:p>
                      <a:pPr algn="just">
                        <a:spcAft>
                          <a:spcPts val="0"/>
                        </a:spcAft>
                      </a:pPr>
                      <a:r>
                        <a:rPr lang="zh-CN" sz="1050" kern="100">
                          <a:effectLst/>
                        </a:rPr>
                        <a:t>杨枨</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老师</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邮箱：</a:t>
                      </a:r>
                      <a:r>
                        <a:rPr lang="en-US" sz="1050" u="none" strike="noStrike" kern="100">
                          <a:effectLst/>
                          <a:hlinkClick r:id="rId3"/>
                        </a:rPr>
                        <a:t>yangc@zucc.edu.cn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1"/>
                  </a:ext>
                </a:extLst>
              </a:tr>
              <a:tr h="474134">
                <a:tc>
                  <a:txBody>
                    <a:bodyPr/>
                    <a:lstStyle/>
                    <a:p>
                      <a:pPr algn="just">
                        <a:spcAft>
                          <a:spcPts val="0"/>
                        </a:spcAft>
                      </a:pPr>
                      <a:r>
                        <a:rPr lang="zh-CN" sz="1050" kern="100">
                          <a:effectLst/>
                        </a:rPr>
                        <a:t>侯宏仑</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en-US" sz="1050" kern="100">
                          <a:effectLst/>
                        </a:rPr>
                        <a:t> </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邮箱</a:t>
                      </a:r>
                      <a:r>
                        <a:rPr lang="en-US" sz="1050" kern="100">
                          <a:effectLst/>
                        </a:rPr>
                        <a:t>:houhl@zucc.edu.cn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2"/>
                  </a:ext>
                </a:extLst>
              </a:tr>
              <a:tr h="948265">
                <a:tc>
                  <a:txBody>
                    <a:bodyPr/>
                    <a:lstStyle/>
                    <a:p>
                      <a:pPr algn="just">
                        <a:spcAft>
                          <a:spcPts val="0"/>
                        </a:spcAft>
                      </a:pPr>
                      <a:r>
                        <a:rPr lang="zh-CN" sz="1050" kern="100">
                          <a:effectLst/>
                        </a:rPr>
                        <a:t>戴恺铖</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项目经理</a:t>
                      </a:r>
                      <a:endParaRPr lang="zh-CN" sz="1050" kern="100">
                        <a:effectLst/>
                        <a:latin typeface="等线"/>
                        <a:ea typeface="等线"/>
                        <a:cs typeface="Times New Roman"/>
                      </a:endParaRPr>
                    </a:p>
                  </a:txBody>
                  <a:tcPr marL="68580" marR="68580" marT="0" marB="0" anchor="ctr"/>
                </a:tc>
                <a:tc>
                  <a:txBody>
                    <a:bodyPr/>
                    <a:lstStyle/>
                    <a:p>
                      <a:pPr algn="l">
                        <a:spcAft>
                          <a:spcPts val="0"/>
                        </a:spcAft>
                      </a:pPr>
                      <a:r>
                        <a:rPr lang="zh-CN" sz="1050" kern="100">
                          <a:effectLst/>
                        </a:rPr>
                        <a:t>邮箱：</a:t>
                      </a:r>
                      <a:r>
                        <a:rPr lang="en-US" sz="1050" kern="100">
                          <a:effectLst/>
                        </a:rPr>
                        <a:t>31501398@stu.zucc.edu.cn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3"/>
                  </a:ext>
                </a:extLst>
              </a:tr>
              <a:tr h="474134">
                <a:tc>
                  <a:txBody>
                    <a:bodyPr/>
                    <a:lstStyle/>
                    <a:p>
                      <a:pPr algn="just">
                        <a:spcAft>
                          <a:spcPts val="0"/>
                        </a:spcAft>
                      </a:pPr>
                      <a:r>
                        <a:rPr lang="zh-CN" sz="1050" kern="100">
                          <a:effectLst/>
                        </a:rPr>
                        <a:t>周骏迪</a:t>
                      </a:r>
                      <a:endParaRPr lang="zh-CN" sz="1050" kern="100">
                        <a:effectLst/>
                        <a:latin typeface="等线"/>
                        <a:ea typeface="等线"/>
                        <a:cs typeface="Times New Roman"/>
                      </a:endParaRPr>
                    </a:p>
                  </a:txBody>
                  <a:tcPr marL="68580" marR="68580" marT="0" marB="0" anchor="ctr"/>
                </a:tc>
                <a:tc rowSpan="4">
                  <a:txBody>
                    <a:bodyPr/>
                    <a:lstStyle/>
                    <a:p>
                      <a:pPr algn="just">
                        <a:spcAft>
                          <a:spcPts val="0"/>
                        </a:spcAft>
                      </a:pPr>
                      <a:r>
                        <a:rPr lang="zh-CN" sz="1050" kern="100">
                          <a:effectLst/>
                        </a:rPr>
                        <a:t>项</a:t>
                      </a:r>
                    </a:p>
                    <a:p>
                      <a:pPr algn="just">
                        <a:spcAft>
                          <a:spcPts val="0"/>
                        </a:spcAft>
                      </a:pPr>
                      <a:r>
                        <a:rPr lang="zh-CN" sz="1050" kern="100">
                          <a:effectLst/>
                        </a:rPr>
                        <a:t>目</a:t>
                      </a:r>
                    </a:p>
                    <a:p>
                      <a:pPr algn="just">
                        <a:spcAft>
                          <a:spcPts val="0"/>
                        </a:spcAft>
                      </a:pPr>
                      <a:r>
                        <a:rPr lang="zh-CN" sz="1050" kern="100">
                          <a:effectLst/>
                        </a:rPr>
                        <a:t>成</a:t>
                      </a:r>
                    </a:p>
                    <a:p>
                      <a:pPr algn="just">
                        <a:spcAft>
                          <a:spcPts val="0"/>
                        </a:spcAft>
                      </a:pPr>
                      <a:r>
                        <a:rPr lang="zh-CN" sz="1050" kern="100">
                          <a:effectLst/>
                        </a:rPr>
                        <a:t>员</a:t>
                      </a:r>
                      <a:endParaRPr lang="zh-CN" sz="1050" kern="100">
                        <a:effectLst/>
                        <a:latin typeface="等线"/>
                        <a:ea typeface="等线"/>
                        <a:cs typeface="Times New Roman"/>
                      </a:endParaRPr>
                    </a:p>
                  </a:txBody>
                  <a:tcPr marL="68580" marR="68580" marT="0" marB="0" anchor="ctr"/>
                </a:tc>
                <a:tc>
                  <a:txBody>
                    <a:bodyPr/>
                    <a:lstStyle/>
                    <a:p>
                      <a:pPr algn="l">
                        <a:spcAft>
                          <a:spcPts val="0"/>
                        </a:spcAft>
                      </a:pPr>
                      <a:r>
                        <a:rPr lang="zh-CN" sz="1050" kern="100">
                          <a:effectLst/>
                        </a:rPr>
                        <a:t>邮箱：</a:t>
                      </a:r>
                      <a:r>
                        <a:rPr lang="en-US" sz="1050" kern="100">
                          <a:effectLst/>
                        </a:rPr>
                        <a:t>31501388@stu.zucc.edu.cn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4"/>
                  </a:ext>
                </a:extLst>
              </a:tr>
              <a:tr h="474134">
                <a:tc>
                  <a:txBody>
                    <a:bodyPr/>
                    <a:lstStyle/>
                    <a:p>
                      <a:pPr algn="just">
                        <a:spcAft>
                          <a:spcPts val="0"/>
                        </a:spcAft>
                      </a:pPr>
                      <a:r>
                        <a:rPr lang="zh-CN" sz="1050" kern="100">
                          <a:effectLst/>
                        </a:rPr>
                        <a:t>陈豪明</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邮箱：</a:t>
                      </a:r>
                      <a:r>
                        <a:rPr lang="en-US" sz="1050" kern="100">
                          <a:effectLst/>
                        </a:rPr>
                        <a:t>31501397stu.zucc.edu.cn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5"/>
                  </a:ext>
                </a:extLst>
              </a:tr>
              <a:tr h="474134">
                <a:tc>
                  <a:txBody>
                    <a:bodyPr/>
                    <a:lstStyle/>
                    <a:p>
                      <a:pPr algn="just">
                        <a:spcAft>
                          <a:spcPts val="0"/>
                        </a:spcAft>
                      </a:pPr>
                      <a:r>
                        <a:rPr lang="zh-CN" sz="1050" kern="100">
                          <a:effectLst/>
                        </a:rPr>
                        <a:t>陈潮鸣</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邮箱：</a:t>
                      </a:r>
                      <a:r>
                        <a:rPr lang="en-US" sz="1050" kern="100">
                          <a:effectLst/>
                        </a:rPr>
                        <a:t>31501396stu.zucc.edu.cn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6"/>
                  </a:ext>
                </a:extLst>
              </a:tr>
              <a:tr h="474134">
                <a:tc>
                  <a:txBody>
                    <a:bodyPr/>
                    <a:lstStyle/>
                    <a:p>
                      <a:pPr algn="just">
                        <a:spcAft>
                          <a:spcPts val="0"/>
                        </a:spcAft>
                      </a:pPr>
                      <a:r>
                        <a:rPr lang="zh-CN" sz="1050" kern="100">
                          <a:effectLst/>
                        </a:rPr>
                        <a:t>朱赛奎</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dirty="0">
                          <a:effectLst/>
                        </a:rPr>
                        <a:t>邮箱：</a:t>
                      </a:r>
                      <a:r>
                        <a:rPr lang="en-US" sz="1050" kern="100" dirty="0">
                          <a:effectLst/>
                        </a:rPr>
                        <a:t>31501398@stu.zucc.edu.cn</a:t>
                      </a:r>
                      <a:endParaRPr lang="zh-CN" sz="105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40315293"/>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62473" y="609040"/>
            <a:ext cx="11137406" cy="601060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8" y="1045801"/>
            <a:ext cx="10627993" cy="4832092"/>
          </a:xfrm>
          <a:prstGeom prst="rect">
            <a:avLst/>
          </a:prstGeom>
          <a:noFill/>
        </p:spPr>
        <p:txBody>
          <a:bodyPr wrap="square" rtlCol="0">
            <a:spAutoFit/>
          </a:bodyPr>
          <a:lstStyle/>
          <a:p>
            <a:r>
              <a:rPr lang="en-US" altLang="zh-CN" sz="2800" dirty="0"/>
              <a:t>7.2 </a:t>
            </a:r>
            <a:r>
              <a:rPr lang="zh-CN" altLang="en-US" sz="2800" dirty="0"/>
              <a:t>开发者与客户沟通计划</a:t>
            </a:r>
            <a:endParaRPr lang="en-US" altLang="zh-CN" sz="2800" dirty="0"/>
          </a:p>
          <a:p>
            <a:r>
              <a:rPr lang="en-US" altLang="zh-CN" sz="2800" dirty="0"/>
              <a:t>  </a:t>
            </a:r>
            <a:r>
              <a:rPr lang="zh-CN" altLang="zh-CN" sz="2800" dirty="0"/>
              <a:t>在此系统中，客户为老师，与客户沟通需要提前电子邮箱预约，沟通方式为面谈，在该子项目中，至少需要约谈</a:t>
            </a:r>
            <a:r>
              <a:rPr lang="en-US" altLang="zh-CN" sz="2800" dirty="0"/>
              <a:t>2</a:t>
            </a:r>
            <a:r>
              <a:rPr lang="zh-CN" altLang="zh-CN" sz="2800" dirty="0"/>
              <a:t>次。 </a:t>
            </a:r>
          </a:p>
          <a:p>
            <a:r>
              <a:rPr lang="zh-CN" altLang="zh-CN" sz="2800" dirty="0"/>
              <a:t>当有突发问题发生时，我们可以采取非正式沟通的方式：电话沟通、短信沟通和微信沟通。联系方式在项目干系人联系表里。</a:t>
            </a:r>
          </a:p>
          <a:p>
            <a:endParaRPr lang="en-US" altLang="zh-CN" sz="2800" dirty="0"/>
          </a:p>
          <a:p>
            <a:endParaRPr lang="en-US" altLang="zh-CN" sz="2800" dirty="0"/>
          </a:p>
          <a:p>
            <a:r>
              <a:rPr lang="en-US" altLang="zh-CN" sz="2800" dirty="0"/>
              <a:t>7.3 </a:t>
            </a:r>
            <a:r>
              <a:rPr lang="zh-CN" altLang="en-US" sz="2800" dirty="0"/>
              <a:t>开发者内部沟通计划</a:t>
            </a:r>
            <a:endParaRPr lang="en-US" altLang="zh-CN" sz="2800" dirty="0"/>
          </a:p>
          <a:p>
            <a:r>
              <a:rPr lang="en-US" altLang="zh-CN" sz="2800" dirty="0"/>
              <a:t>  </a:t>
            </a:r>
            <a:r>
              <a:rPr lang="zh-CN" altLang="zh-CN" sz="2800" dirty="0"/>
              <a:t>一周三次会议，分别为周一、周四、周五</a:t>
            </a:r>
          </a:p>
          <a:p>
            <a:r>
              <a:rPr lang="zh-CN" altLang="zh-CN" sz="2800" dirty="0"/>
              <a:t>工作交流方式为走访宿舍，电话，微信，邮件。</a:t>
            </a:r>
          </a:p>
          <a:p>
            <a:endParaRPr lang="en-US" altLang="zh-CN" sz="2800" dirty="0"/>
          </a:p>
        </p:txBody>
      </p:sp>
    </p:spTree>
    <p:extLst>
      <p:ext uri="{BB962C8B-B14F-4D97-AF65-F5344CB8AC3E}">
        <p14:creationId xmlns:p14="http://schemas.microsoft.com/office/powerpoint/2010/main" val="6152905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5796354" y="1612215"/>
            <a:ext cx="4315054"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7.	</a:t>
            </a:r>
            <a:r>
              <a:rPr lang="zh-CN" altLang="en-US" sz="3600" dirty="0">
                <a:latin typeface="方正静蕾简体" panose="02000000000000000000" pitchFamily="2" charset="-122"/>
                <a:ea typeface="方正静蕾简体" panose="02000000000000000000" pitchFamily="2" charset="-122"/>
              </a:rPr>
              <a:t>沟通管理计划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2" name="文本框 81"/>
          <p:cNvSpPr txBox="1"/>
          <p:nvPr/>
        </p:nvSpPr>
        <p:spPr>
          <a:xfrm>
            <a:off x="5810749" y="2435885"/>
            <a:ext cx="4479880"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8.	</a:t>
            </a:r>
            <a:r>
              <a:rPr lang="zh-CN" altLang="en-US" sz="3600" dirty="0">
                <a:latin typeface="方正静蕾简体" panose="02000000000000000000" pitchFamily="2" charset="-122"/>
                <a:ea typeface="方正静蕾简体" panose="02000000000000000000" pitchFamily="2" charset="-122"/>
              </a:rPr>
              <a:t>风险管理计划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5810748" y="3201499"/>
            <a:ext cx="5340620"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9	</a:t>
            </a:r>
            <a:r>
              <a:rPr lang="zh-CN" altLang="en-US" sz="3600" dirty="0">
                <a:latin typeface="方正静蕾简体" panose="02000000000000000000" pitchFamily="2" charset="-122"/>
                <a:ea typeface="方正静蕾简体" panose="02000000000000000000" pitchFamily="2" charset="-122"/>
              </a:rPr>
              <a:t>人力资源管理计划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5810748" y="4055242"/>
            <a:ext cx="4963881"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10	</a:t>
            </a:r>
            <a:r>
              <a:rPr lang="zh-CN" altLang="en-US" sz="3600" dirty="0">
                <a:latin typeface="方正静蕾简体" panose="02000000000000000000" pitchFamily="2" charset="-122"/>
                <a:ea typeface="方正静蕾简体" panose="02000000000000000000" pitchFamily="2" charset="-122"/>
              </a:rPr>
              <a:t>配置系统管理指南</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5796354" y="2238692"/>
            <a:ext cx="5287531" cy="155374"/>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5864328" y="3048958"/>
            <a:ext cx="5307206" cy="14398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5885015" y="3862116"/>
            <a:ext cx="5307207" cy="16577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5810748" y="4728227"/>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3770887" y="2930260"/>
            <a:ext cx="1533344" cy="2272793"/>
            <a:chOff x="2944581" y="3354126"/>
            <a:chExt cx="1462613" cy="1739005"/>
          </a:xfrm>
        </p:grpSpPr>
        <p:sp>
          <p:nvSpPr>
            <p:cNvPr id="89" name="椭圆 31"/>
            <p:cNvSpPr/>
            <p:nvPr/>
          </p:nvSpPr>
          <p:spPr>
            <a:xfrm>
              <a:off x="3095243" y="3354126"/>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2944581" y="3388906"/>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300768" y="0"/>
            <a:ext cx="3592268" cy="6121331"/>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116" name="图片 115">
            <a:extLst>
              <a:ext uri="{FF2B5EF4-FFF2-40B4-BE49-F238E27FC236}">
                <a16:creationId xmlns:a16="http://schemas.microsoft.com/office/drawing/2014/main" id="{5535E8E3-922B-4CF2-AAAE-638442AD7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33509"/>
            <a:ext cx="1417371" cy="1218080"/>
          </a:xfrm>
          <a:prstGeom prst="rect">
            <a:avLst/>
          </a:prstGeom>
        </p:spPr>
      </p:pic>
      <p:sp>
        <p:nvSpPr>
          <p:cNvPr id="117" name="Freeform 5">
            <a:extLst>
              <a:ext uri="{FF2B5EF4-FFF2-40B4-BE49-F238E27FC236}">
                <a16:creationId xmlns:a16="http://schemas.microsoft.com/office/drawing/2014/main" id="{3B94403F-2CD0-47D5-B1AD-4EF8CDB7A83A}"/>
              </a:ext>
            </a:extLst>
          </p:cNvPr>
          <p:cNvSpPr/>
          <p:nvPr/>
        </p:nvSpPr>
        <p:spPr bwMode="auto">
          <a:xfrm>
            <a:off x="5810748" y="5547872"/>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8" name="文本框 117">
            <a:extLst>
              <a:ext uri="{FF2B5EF4-FFF2-40B4-BE49-F238E27FC236}">
                <a16:creationId xmlns:a16="http://schemas.microsoft.com/office/drawing/2014/main" id="{72F54632-5EC8-43F6-A513-610ED783E36E}"/>
              </a:ext>
            </a:extLst>
          </p:cNvPr>
          <p:cNvSpPr txBox="1"/>
          <p:nvPr/>
        </p:nvSpPr>
        <p:spPr>
          <a:xfrm>
            <a:off x="5864328" y="4955817"/>
            <a:ext cx="3083729"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11	</a:t>
            </a:r>
            <a:r>
              <a:rPr lang="zh-CN" altLang="en-US" sz="3600" dirty="0">
                <a:latin typeface="方正静蕾简体" panose="02000000000000000000" pitchFamily="2" charset="-122"/>
                <a:ea typeface="方正静蕾简体" panose="02000000000000000000" pitchFamily="2" charset="-122"/>
              </a:rPr>
              <a:t>小组分工</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972936930"/>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风险管理计划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08</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152463044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86154" y="141355"/>
            <a:ext cx="4214875" cy="125637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575154" y="507934"/>
            <a:ext cx="4426226" cy="523220"/>
          </a:xfrm>
          <a:prstGeom prst="rect">
            <a:avLst/>
          </a:prstGeom>
          <a:noFill/>
        </p:spPr>
        <p:txBody>
          <a:bodyPr wrap="square" rtlCol="0">
            <a:spAutoFit/>
          </a:bodyPr>
          <a:lstStyle/>
          <a:p>
            <a:r>
              <a:rPr lang="en-US" altLang="zh-CN" sz="2800" dirty="0"/>
              <a:t>8.1 </a:t>
            </a:r>
            <a:r>
              <a:rPr lang="zh-CN" altLang="en-US" sz="2800" dirty="0"/>
              <a:t>需求风险评估计划</a:t>
            </a:r>
            <a:endParaRPr lang="en-US" altLang="zh-CN" sz="2800" dirty="0"/>
          </a:p>
        </p:txBody>
      </p:sp>
      <p:sp>
        <p:nvSpPr>
          <p:cNvPr id="5" name="TextBox 4"/>
          <p:cNvSpPr txBox="1"/>
          <p:nvPr/>
        </p:nvSpPr>
        <p:spPr>
          <a:xfrm>
            <a:off x="0" y="1603287"/>
            <a:ext cx="6705600" cy="3693319"/>
          </a:xfrm>
          <a:prstGeom prst="rect">
            <a:avLst/>
          </a:prstGeom>
          <a:noFill/>
        </p:spPr>
        <p:txBody>
          <a:bodyPr wrap="square" rtlCol="0">
            <a:spAutoFit/>
          </a:bodyPr>
          <a:lstStyle/>
          <a:p>
            <a:pPr marL="0" lvl="2"/>
            <a:r>
              <a:rPr lang="en-US" altLang="zh-CN" dirty="0"/>
              <a:t>                                     </a:t>
            </a:r>
            <a:r>
              <a:rPr lang="en-US" altLang="zh-CN" b="1" dirty="0"/>
              <a:t> </a:t>
            </a:r>
            <a:r>
              <a:rPr lang="zh-CN" altLang="zh-CN" b="1" u="sng" dirty="0"/>
              <a:t>需求收集的风险</a:t>
            </a:r>
            <a:endParaRPr lang="en-US" altLang="zh-CN" b="1" u="sng" dirty="0"/>
          </a:p>
          <a:p>
            <a:pPr marL="0" lvl="2"/>
            <a:r>
              <a:rPr lang="zh-CN" altLang="en-US" b="1" dirty="0"/>
              <a:t>	</a:t>
            </a:r>
            <a:r>
              <a:rPr lang="zh-CN" altLang="en-US" dirty="0"/>
              <a:t>产品愿景和项目范围没有达成明确的共识引发的风险 </a:t>
            </a:r>
          </a:p>
          <a:p>
            <a:pPr marL="0" lvl="2"/>
            <a:r>
              <a:rPr lang="zh-CN" altLang="en-US" dirty="0"/>
              <a:t>	需求开发所需的时间分配不合理引发的风险 </a:t>
            </a:r>
          </a:p>
          <a:p>
            <a:pPr marL="0" lvl="2"/>
            <a:r>
              <a:rPr lang="zh-CN" altLang="en-US" dirty="0"/>
              <a:t>	客户参与程度不够所引发的风险</a:t>
            </a:r>
          </a:p>
          <a:p>
            <a:pPr marL="0" lvl="2"/>
            <a:r>
              <a:rPr lang="zh-CN" altLang="en-US" dirty="0"/>
              <a:t>	需求规格说明的不完整性和不正确性引发的风险 </a:t>
            </a:r>
          </a:p>
          <a:p>
            <a:pPr marL="0" lvl="2"/>
            <a:r>
              <a:rPr lang="zh-CN" altLang="en-US" dirty="0"/>
              <a:t>	创新产品的需求不完全引发的风险 </a:t>
            </a:r>
          </a:p>
          <a:p>
            <a:pPr marL="0" lvl="2"/>
            <a:r>
              <a:rPr lang="zh-CN" altLang="en-US" dirty="0"/>
              <a:t>	忽视非功能需求进行定义引发的风险 </a:t>
            </a:r>
          </a:p>
          <a:p>
            <a:pPr marL="0" lvl="2"/>
            <a:r>
              <a:rPr lang="zh-CN" altLang="en-US" dirty="0"/>
              <a:t>	客户对产品需求意见不一致引发的风险 </a:t>
            </a:r>
          </a:p>
          <a:p>
            <a:pPr marL="0" lvl="2"/>
            <a:r>
              <a:rPr lang="zh-CN" altLang="en-US" dirty="0"/>
              <a:t>	未加陈述的需求引发的风险 </a:t>
            </a:r>
          </a:p>
          <a:p>
            <a:pPr marL="0" lvl="2"/>
            <a:r>
              <a:rPr lang="zh-CN" altLang="en-US" dirty="0"/>
              <a:t>	用作需求参照物的现有产品引发的风险</a:t>
            </a:r>
          </a:p>
          <a:p>
            <a:pPr marL="0" lvl="2"/>
            <a:r>
              <a:rPr lang="zh-CN" altLang="en-US" dirty="0"/>
              <a:t>	按需提出方案掩盖用户实际需要引发的风险</a:t>
            </a:r>
          </a:p>
          <a:p>
            <a:pPr marL="0" lvl="2"/>
            <a:endParaRPr lang="zh-CN" altLang="zh-CN" b="1" dirty="0"/>
          </a:p>
          <a:p>
            <a:pPr marL="0" lvl="2"/>
            <a:endParaRPr lang="zh-CN" altLang="en-US" dirty="0"/>
          </a:p>
        </p:txBody>
      </p:sp>
      <p:sp>
        <p:nvSpPr>
          <p:cNvPr id="6" name="TextBox 5"/>
          <p:cNvSpPr txBox="1"/>
          <p:nvPr/>
        </p:nvSpPr>
        <p:spPr>
          <a:xfrm>
            <a:off x="6482457" y="1603287"/>
            <a:ext cx="5520906" cy="1754326"/>
          </a:xfrm>
          <a:prstGeom prst="rect">
            <a:avLst/>
          </a:prstGeom>
          <a:noFill/>
        </p:spPr>
        <p:txBody>
          <a:bodyPr wrap="square" rtlCol="0">
            <a:spAutoFit/>
          </a:bodyPr>
          <a:lstStyle/>
          <a:p>
            <a:pPr marL="0" lvl="2"/>
            <a:r>
              <a:rPr lang="en-US" altLang="zh-CN" b="1" dirty="0"/>
              <a:t>                            </a:t>
            </a:r>
            <a:r>
              <a:rPr lang="zh-CN" altLang="zh-CN" b="1" u="sng" dirty="0"/>
              <a:t>需求分析的风险</a:t>
            </a:r>
            <a:endParaRPr lang="en-US" altLang="zh-CN" b="1" u="sng" dirty="0"/>
          </a:p>
          <a:p>
            <a:pPr lvl="0"/>
            <a:r>
              <a:rPr lang="zh-CN" altLang="zh-CN" dirty="0"/>
              <a:t>设定需求优先级引发的风险</a:t>
            </a:r>
            <a:r>
              <a:rPr lang="en-US" altLang="zh-CN" dirty="0"/>
              <a:t> </a:t>
            </a:r>
            <a:endParaRPr lang="zh-CN" altLang="zh-CN" dirty="0"/>
          </a:p>
          <a:p>
            <a:pPr lvl="0"/>
            <a:r>
              <a:rPr lang="zh-CN" altLang="zh-CN" dirty="0"/>
              <a:t>技术上难以实现的特性引发的风险</a:t>
            </a:r>
            <a:r>
              <a:rPr lang="en-US" altLang="zh-CN" dirty="0"/>
              <a:t> </a:t>
            </a:r>
            <a:endParaRPr lang="zh-CN" altLang="zh-CN" dirty="0"/>
          </a:p>
          <a:p>
            <a:pPr lvl="0"/>
            <a:r>
              <a:rPr lang="zh-CN" altLang="zh-CN" dirty="0"/>
              <a:t>不熟悉的技术、方法、语言、工具或者硬件引发的风险</a:t>
            </a:r>
            <a:r>
              <a:rPr lang="en-US" altLang="zh-CN" dirty="0"/>
              <a:t> </a:t>
            </a:r>
            <a:endParaRPr lang="zh-CN" altLang="zh-CN" dirty="0"/>
          </a:p>
          <a:p>
            <a:endParaRPr lang="zh-CN" altLang="en-US" dirty="0"/>
          </a:p>
        </p:txBody>
      </p:sp>
      <p:sp>
        <p:nvSpPr>
          <p:cNvPr id="7" name="TextBox 6"/>
          <p:cNvSpPr txBox="1"/>
          <p:nvPr/>
        </p:nvSpPr>
        <p:spPr>
          <a:xfrm>
            <a:off x="6293820" y="3357613"/>
            <a:ext cx="5898180" cy="1754326"/>
          </a:xfrm>
          <a:prstGeom prst="rect">
            <a:avLst/>
          </a:prstGeom>
          <a:noFill/>
        </p:spPr>
        <p:txBody>
          <a:bodyPr wrap="square" rtlCol="0">
            <a:spAutoFit/>
          </a:bodyPr>
          <a:lstStyle/>
          <a:p>
            <a:pPr lvl="2"/>
            <a:r>
              <a:rPr lang="en-US" altLang="zh-CN" b="1" dirty="0"/>
              <a:t>          </a:t>
            </a:r>
            <a:r>
              <a:rPr lang="zh-CN" altLang="zh-CN" b="1" u="sng" dirty="0"/>
              <a:t>需求指定的风险</a:t>
            </a:r>
          </a:p>
          <a:p>
            <a:pPr lvl="0"/>
            <a:r>
              <a:rPr lang="zh-CN" altLang="zh-CN" dirty="0"/>
              <a:t>需求理解引发的风险</a:t>
            </a:r>
            <a:r>
              <a:rPr lang="en-US" altLang="zh-CN" dirty="0"/>
              <a:t> </a:t>
            </a:r>
            <a:endParaRPr lang="zh-CN" altLang="zh-CN" dirty="0"/>
          </a:p>
          <a:p>
            <a:pPr lvl="0"/>
            <a:r>
              <a:rPr lang="zh-CN" altLang="zh-CN" dirty="0"/>
              <a:t>尽管问题待确定但迫于时间压力而继续向前引发的风险</a:t>
            </a:r>
            <a:r>
              <a:rPr lang="en-US" altLang="zh-CN" dirty="0"/>
              <a:t> </a:t>
            </a:r>
            <a:endParaRPr lang="zh-CN" altLang="zh-CN" dirty="0"/>
          </a:p>
          <a:p>
            <a:pPr lvl="0"/>
            <a:r>
              <a:rPr lang="zh-CN" altLang="zh-CN" dirty="0"/>
              <a:t>用词歧义引发的风险</a:t>
            </a:r>
            <a:r>
              <a:rPr lang="en-US" altLang="zh-CN" dirty="0"/>
              <a:t> </a:t>
            </a:r>
            <a:endParaRPr lang="zh-CN" altLang="zh-CN" dirty="0"/>
          </a:p>
          <a:p>
            <a:pPr lvl="0"/>
            <a:r>
              <a:rPr lang="zh-CN" altLang="zh-CN" dirty="0"/>
              <a:t>需求中包括设计引发的风险</a:t>
            </a:r>
            <a:r>
              <a:rPr lang="en-US" altLang="zh-CN" dirty="0"/>
              <a:t> </a:t>
            </a:r>
            <a:endParaRPr lang="zh-CN" altLang="zh-CN" dirty="0"/>
          </a:p>
          <a:p>
            <a:endParaRPr lang="zh-CN" altLang="en-US" dirty="0"/>
          </a:p>
        </p:txBody>
      </p:sp>
      <p:sp>
        <p:nvSpPr>
          <p:cNvPr id="8" name="TextBox 7"/>
          <p:cNvSpPr txBox="1"/>
          <p:nvPr/>
        </p:nvSpPr>
        <p:spPr>
          <a:xfrm>
            <a:off x="575154" y="4995741"/>
            <a:ext cx="4426056" cy="1200329"/>
          </a:xfrm>
          <a:prstGeom prst="rect">
            <a:avLst/>
          </a:prstGeom>
          <a:noFill/>
        </p:spPr>
        <p:txBody>
          <a:bodyPr wrap="square" rtlCol="0">
            <a:spAutoFit/>
          </a:bodyPr>
          <a:lstStyle/>
          <a:p>
            <a:pPr lvl="2"/>
            <a:r>
              <a:rPr lang="en-US" altLang="zh-CN" b="1" dirty="0"/>
              <a:t>    </a:t>
            </a:r>
            <a:r>
              <a:rPr lang="zh-CN" altLang="zh-CN" b="1" u="sng" dirty="0"/>
              <a:t>需求确认方面的风险</a:t>
            </a:r>
            <a:endParaRPr lang="en-US" altLang="zh-CN" b="1" u="sng" dirty="0"/>
          </a:p>
          <a:p>
            <a:pPr lvl="2"/>
            <a:r>
              <a:rPr lang="zh-CN" altLang="zh-CN" dirty="0"/>
              <a:t>未经确认的需求引发的风险</a:t>
            </a:r>
            <a:r>
              <a:rPr lang="en-US" altLang="zh-CN" dirty="0"/>
              <a:t> </a:t>
            </a:r>
          </a:p>
          <a:p>
            <a:pPr lvl="2"/>
            <a:r>
              <a:rPr lang="zh-CN" altLang="zh-CN" dirty="0"/>
              <a:t>审查熟练程度引发的风险</a:t>
            </a:r>
            <a:r>
              <a:rPr lang="en-US" altLang="zh-CN" dirty="0"/>
              <a:t> </a:t>
            </a:r>
            <a:endParaRPr lang="zh-CN" altLang="zh-CN" dirty="0"/>
          </a:p>
          <a:p>
            <a:endParaRPr lang="zh-CN" altLang="en-US" dirty="0"/>
          </a:p>
        </p:txBody>
      </p:sp>
      <p:sp>
        <p:nvSpPr>
          <p:cNvPr id="9" name="TextBox 8"/>
          <p:cNvSpPr txBox="1"/>
          <p:nvPr/>
        </p:nvSpPr>
        <p:spPr>
          <a:xfrm>
            <a:off x="5277606" y="4995741"/>
            <a:ext cx="6228272" cy="1754326"/>
          </a:xfrm>
          <a:prstGeom prst="rect">
            <a:avLst/>
          </a:prstGeom>
          <a:noFill/>
        </p:spPr>
        <p:txBody>
          <a:bodyPr wrap="square" rtlCol="0">
            <a:spAutoFit/>
          </a:bodyPr>
          <a:lstStyle/>
          <a:p>
            <a:pPr lvl="2"/>
            <a:r>
              <a:rPr lang="en-US" altLang="zh-CN" b="1" dirty="0"/>
              <a:t>                           </a:t>
            </a:r>
            <a:r>
              <a:rPr lang="zh-CN" altLang="zh-CN" b="1" u="sng" dirty="0"/>
              <a:t>需求管理方面的风险</a:t>
            </a:r>
          </a:p>
          <a:p>
            <a:pPr lvl="3"/>
            <a:r>
              <a:rPr lang="zh-CN" altLang="zh-CN" dirty="0"/>
              <a:t>变更需求引发的风险</a:t>
            </a:r>
            <a:r>
              <a:rPr lang="en-US" altLang="zh-CN" dirty="0"/>
              <a:t> </a:t>
            </a:r>
            <a:endParaRPr lang="zh-CN" altLang="zh-CN" dirty="0"/>
          </a:p>
          <a:p>
            <a:pPr lvl="3"/>
            <a:r>
              <a:rPr lang="zh-CN" altLang="zh-CN" dirty="0"/>
              <a:t>需求变更过程引发的风险</a:t>
            </a:r>
            <a:r>
              <a:rPr lang="en-US" altLang="zh-CN" dirty="0"/>
              <a:t> </a:t>
            </a:r>
            <a:endParaRPr lang="zh-CN" altLang="zh-CN" dirty="0"/>
          </a:p>
          <a:p>
            <a:pPr lvl="3"/>
            <a:r>
              <a:rPr lang="zh-CN" altLang="zh-CN" dirty="0"/>
              <a:t>未实现的需求引发的风险</a:t>
            </a:r>
            <a:r>
              <a:rPr lang="en-US" altLang="zh-CN" dirty="0"/>
              <a:t> </a:t>
            </a:r>
            <a:endParaRPr lang="zh-CN" altLang="zh-CN" dirty="0"/>
          </a:p>
          <a:p>
            <a:pPr lvl="3"/>
            <a:r>
              <a:rPr lang="zh-CN" altLang="zh-CN" dirty="0"/>
              <a:t>不断扩大目标范围引发的风险</a:t>
            </a:r>
          </a:p>
          <a:p>
            <a:endParaRPr lang="zh-CN" altLang="en-US" dirty="0"/>
          </a:p>
        </p:txBody>
      </p:sp>
    </p:spTree>
    <p:extLst>
      <p:ext uri="{BB962C8B-B14F-4D97-AF65-F5344CB8AC3E}">
        <p14:creationId xmlns:p14="http://schemas.microsoft.com/office/powerpoint/2010/main" val="14903756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451468" y="126504"/>
            <a:ext cx="6770426" cy="51543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598123" y="879626"/>
            <a:ext cx="5552504" cy="3970318"/>
          </a:xfrm>
          <a:prstGeom prst="rect">
            <a:avLst/>
          </a:prstGeom>
          <a:noFill/>
        </p:spPr>
        <p:txBody>
          <a:bodyPr wrap="square" rtlCol="0">
            <a:spAutoFit/>
          </a:bodyPr>
          <a:lstStyle/>
          <a:p>
            <a:r>
              <a:rPr lang="en-US" altLang="zh-CN" sz="2800" dirty="0"/>
              <a:t>8.2 </a:t>
            </a:r>
            <a:r>
              <a:rPr lang="zh-CN" altLang="en-US" sz="2800" dirty="0"/>
              <a:t>需求风险控制</a:t>
            </a:r>
            <a:endParaRPr lang="en-US" altLang="zh-CN" sz="2800" dirty="0"/>
          </a:p>
          <a:p>
            <a:endParaRPr lang="en-US" altLang="zh-CN" sz="2800" dirty="0"/>
          </a:p>
          <a:p>
            <a:pPr marL="0" lvl="2"/>
            <a:r>
              <a:rPr lang="en-US" altLang="zh-CN" sz="2800" dirty="0"/>
              <a:t>8.2.1</a:t>
            </a:r>
            <a:r>
              <a:rPr lang="zh-CN" altLang="zh-CN" sz="2000" b="1" dirty="0"/>
              <a:t>需求收集的控制</a:t>
            </a:r>
            <a:endParaRPr lang="en-US" altLang="zh-CN" sz="2800" dirty="0"/>
          </a:p>
          <a:p>
            <a:pPr marL="0" lvl="2"/>
            <a:r>
              <a:rPr lang="en-US" altLang="zh-CN" sz="2800" dirty="0"/>
              <a:t>8.2.2</a:t>
            </a:r>
            <a:r>
              <a:rPr lang="zh-CN" altLang="zh-CN" sz="2000" b="1" dirty="0"/>
              <a:t>需求分析的控制</a:t>
            </a:r>
            <a:endParaRPr lang="en-US" altLang="zh-CN" sz="2000" b="1" dirty="0"/>
          </a:p>
          <a:p>
            <a:pPr marL="0" lvl="2"/>
            <a:r>
              <a:rPr lang="en-US" altLang="zh-CN" sz="2800" dirty="0"/>
              <a:t>8.2.3</a:t>
            </a:r>
            <a:r>
              <a:rPr lang="zh-CN" altLang="zh-CN" sz="2000" b="1" dirty="0"/>
              <a:t>需求指定的控制</a:t>
            </a:r>
            <a:endParaRPr lang="en-US" altLang="zh-CN" sz="2000" b="1" dirty="0"/>
          </a:p>
          <a:p>
            <a:pPr marL="0" lvl="2"/>
            <a:r>
              <a:rPr lang="en-US" altLang="zh-CN" sz="2800" dirty="0"/>
              <a:t>8.2.4</a:t>
            </a:r>
            <a:r>
              <a:rPr lang="zh-CN" altLang="zh-CN" sz="2000" b="1" dirty="0"/>
              <a:t>需求确认方面的控制</a:t>
            </a:r>
            <a:endParaRPr lang="en-US" altLang="zh-CN" sz="2000" b="1" dirty="0"/>
          </a:p>
          <a:p>
            <a:pPr marL="0" lvl="2"/>
            <a:r>
              <a:rPr lang="en-US" altLang="zh-CN" sz="2800" dirty="0"/>
              <a:t>8.2.5</a:t>
            </a:r>
            <a:r>
              <a:rPr lang="zh-CN" altLang="zh-CN" sz="2000" b="1" dirty="0"/>
              <a:t>需求管理方面的控制</a:t>
            </a:r>
          </a:p>
          <a:p>
            <a:endParaRPr lang="en-US" altLang="zh-CN" sz="2800" dirty="0"/>
          </a:p>
          <a:p>
            <a:endParaRPr lang="en-US" altLang="zh-CN" sz="2800" dirty="0"/>
          </a:p>
        </p:txBody>
      </p:sp>
    </p:spTree>
    <p:extLst>
      <p:ext uri="{BB962C8B-B14F-4D97-AF65-F5344CB8AC3E}">
        <p14:creationId xmlns:p14="http://schemas.microsoft.com/office/powerpoint/2010/main" val="625559407"/>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39501" y="40648"/>
            <a:ext cx="4885642" cy="10790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761522" y="41419"/>
            <a:ext cx="3978429" cy="1815882"/>
          </a:xfrm>
          <a:prstGeom prst="rect">
            <a:avLst/>
          </a:prstGeom>
          <a:noFill/>
        </p:spPr>
        <p:txBody>
          <a:bodyPr wrap="square" rtlCol="0">
            <a:spAutoFit/>
          </a:bodyPr>
          <a:lstStyle/>
          <a:p>
            <a:endParaRPr lang="en-US" altLang="zh-CN" sz="2800" dirty="0"/>
          </a:p>
          <a:p>
            <a:r>
              <a:rPr lang="en-US" altLang="zh-CN" sz="2800" dirty="0"/>
              <a:t>8.3 </a:t>
            </a:r>
            <a:r>
              <a:rPr lang="zh-CN" altLang="en-US" sz="2800" dirty="0"/>
              <a:t>风险定型分析</a:t>
            </a:r>
            <a:endParaRPr lang="en-US" altLang="zh-CN" sz="2800" dirty="0"/>
          </a:p>
          <a:p>
            <a:endParaRPr lang="en-US" altLang="zh-CN" sz="2800" dirty="0"/>
          </a:p>
          <a:p>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1969841513"/>
              </p:ext>
            </p:extLst>
          </p:nvPr>
        </p:nvGraphicFramePr>
        <p:xfrm>
          <a:off x="1502229" y="1698168"/>
          <a:ext cx="9272400" cy="4198776"/>
        </p:xfrm>
        <a:graphic>
          <a:graphicData uri="http://schemas.openxmlformats.org/drawingml/2006/table">
            <a:tbl>
              <a:tblPr firstRow="1" firstCol="1" bandRow="1">
                <a:tableStyleId>{5C22544A-7EE6-4342-B048-85BDC9FD1C3A}</a:tableStyleId>
              </a:tblPr>
              <a:tblGrid>
                <a:gridCol w="3145882">
                  <a:extLst>
                    <a:ext uri="{9D8B030D-6E8A-4147-A177-3AD203B41FA5}">
                      <a16:colId xmlns:a16="http://schemas.microsoft.com/office/drawing/2014/main" val="20000"/>
                    </a:ext>
                  </a:extLst>
                </a:gridCol>
                <a:gridCol w="3145882">
                  <a:extLst>
                    <a:ext uri="{9D8B030D-6E8A-4147-A177-3AD203B41FA5}">
                      <a16:colId xmlns:a16="http://schemas.microsoft.com/office/drawing/2014/main" val="20001"/>
                    </a:ext>
                  </a:extLst>
                </a:gridCol>
                <a:gridCol w="982438">
                  <a:extLst>
                    <a:ext uri="{9D8B030D-6E8A-4147-A177-3AD203B41FA5}">
                      <a16:colId xmlns:a16="http://schemas.microsoft.com/office/drawing/2014/main" val="20002"/>
                    </a:ext>
                  </a:extLst>
                </a:gridCol>
                <a:gridCol w="981743">
                  <a:extLst>
                    <a:ext uri="{9D8B030D-6E8A-4147-A177-3AD203B41FA5}">
                      <a16:colId xmlns:a16="http://schemas.microsoft.com/office/drawing/2014/main" val="20003"/>
                    </a:ext>
                  </a:extLst>
                </a:gridCol>
                <a:gridCol w="133996">
                  <a:extLst>
                    <a:ext uri="{9D8B030D-6E8A-4147-A177-3AD203B41FA5}">
                      <a16:colId xmlns:a16="http://schemas.microsoft.com/office/drawing/2014/main" val="20004"/>
                    </a:ext>
                  </a:extLst>
                </a:gridCol>
                <a:gridCol w="882459">
                  <a:extLst>
                    <a:ext uri="{9D8B030D-6E8A-4147-A177-3AD203B41FA5}">
                      <a16:colId xmlns:a16="http://schemas.microsoft.com/office/drawing/2014/main" val="20005"/>
                    </a:ext>
                  </a:extLst>
                </a:gridCol>
              </a:tblGrid>
              <a:tr h="524934">
                <a:tc>
                  <a:txBody>
                    <a:bodyPr/>
                    <a:lstStyle/>
                    <a:p>
                      <a:pPr algn="just">
                        <a:spcAft>
                          <a:spcPts val="0"/>
                        </a:spcAft>
                      </a:pPr>
                      <a:r>
                        <a:rPr lang="zh-CN" sz="1050" kern="100">
                          <a:effectLst/>
                        </a:rPr>
                        <a:t>类别</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潜在风险事件</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风险发生概率的定性等级</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风险后果影响的定性等级</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zh-CN" sz="1050" kern="100">
                          <a:effectLst/>
                        </a:rPr>
                        <a:t>综合风险指数</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174978">
                <a:tc rowSpan="2">
                  <a:txBody>
                    <a:bodyPr/>
                    <a:lstStyle/>
                    <a:p>
                      <a:pPr algn="just">
                        <a:spcAft>
                          <a:spcPts val="0"/>
                        </a:spcAft>
                      </a:pPr>
                      <a:r>
                        <a:rPr lang="zh-CN" sz="1050" kern="100">
                          <a:effectLst/>
                        </a:rPr>
                        <a:t>产品规模风险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功能点估计不精确</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轻度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1"/>
                  </a:ext>
                </a:extLst>
              </a:tr>
              <a:tr h="349956">
                <a:tc vMerge="1">
                  <a:txBody>
                    <a:bodyPr/>
                    <a:lstStyle/>
                    <a:p>
                      <a:endParaRPr lang="zh-CN" altLang="en-US"/>
                    </a:p>
                  </a:txBody>
                  <a:tcPr/>
                </a:tc>
                <a:tc>
                  <a:txBody>
                    <a:bodyPr/>
                    <a:lstStyle/>
                    <a:p>
                      <a:pPr algn="just">
                        <a:spcAft>
                          <a:spcPts val="0"/>
                        </a:spcAft>
                      </a:pPr>
                      <a:r>
                        <a:rPr lang="zh-CN" sz="1050" kern="100">
                          <a:effectLst/>
                        </a:rPr>
                        <a:t>产品的初始在线活跃用户超过</a:t>
                      </a:r>
                      <a:r>
                        <a:rPr lang="en-US" sz="1050" kern="100">
                          <a:effectLst/>
                        </a:rPr>
                        <a:t>300</a:t>
                      </a:r>
                      <a:r>
                        <a:rPr lang="zh-CN" sz="1050" kern="100">
                          <a:effectLst/>
                        </a:rPr>
                        <a:t>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10</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2"/>
                  </a:ext>
                </a:extLst>
              </a:tr>
              <a:tr h="174978">
                <a:tc rowSpan="4">
                  <a:txBody>
                    <a:bodyPr/>
                    <a:lstStyle/>
                    <a:p>
                      <a:pPr algn="just">
                        <a:spcAft>
                          <a:spcPts val="0"/>
                        </a:spcAft>
                      </a:pPr>
                      <a:r>
                        <a:rPr lang="zh-CN" sz="1050" kern="100">
                          <a:effectLst/>
                        </a:rPr>
                        <a:t>需求风险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对在线活跃用户缺少确定的把握</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10</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3"/>
                  </a:ext>
                </a:extLst>
              </a:tr>
              <a:tr h="174978">
                <a:tc vMerge="1">
                  <a:txBody>
                    <a:bodyPr/>
                    <a:lstStyle/>
                    <a:p>
                      <a:endParaRPr lang="zh-CN" altLang="en-US"/>
                    </a:p>
                  </a:txBody>
                  <a:tcPr/>
                </a:tc>
                <a:tc>
                  <a:txBody>
                    <a:bodyPr/>
                    <a:lstStyle/>
                    <a:p>
                      <a:pPr algn="just">
                        <a:spcAft>
                          <a:spcPts val="0"/>
                        </a:spcAft>
                      </a:pPr>
                      <a:r>
                        <a:rPr lang="zh-CN" sz="1050" kern="100">
                          <a:effectLst/>
                        </a:rPr>
                        <a:t>与其他部门沟通不协调</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轻度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15</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4"/>
                  </a:ext>
                </a:extLst>
              </a:tr>
              <a:tr h="174978">
                <a:tc vMerge="1">
                  <a:txBody>
                    <a:bodyPr/>
                    <a:lstStyle/>
                    <a:p>
                      <a:endParaRPr lang="zh-CN" altLang="en-US"/>
                    </a:p>
                  </a:txBody>
                  <a:tcPr/>
                </a:tc>
                <a:tc>
                  <a:txBody>
                    <a:bodyPr/>
                    <a:lstStyle/>
                    <a:p>
                      <a:pPr algn="just">
                        <a:spcAft>
                          <a:spcPts val="0"/>
                        </a:spcAft>
                      </a:pPr>
                      <a:r>
                        <a:rPr lang="zh-CN" sz="1050" kern="100">
                          <a:effectLst/>
                        </a:rPr>
                        <a:t>分析员对业务了解不全面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10</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5"/>
                  </a:ext>
                </a:extLst>
              </a:tr>
              <a:tr h="349956">
                <a:tc vMerge="1">
                  <a:txBody>
                    <a:bodyPr/>
                    <a:lstStyle/>
                    <a:p>
                      <a:endParaRPr lang="zh-CN" altLang="en-US"/>
                    </a:p>
                  </a:txBody>
                  <a:tcPr/>
                </a:tc>
                <a:tc>
                  <a:txBody>
                    <a:bodyPr/>
                    <a:lstStyle/>
                    <a:p>
                      <a:pPr algn="just">
                        <a:spcAft>
                          <a:spcPts val="0"/>
                        </a:spcAft>
                      </a:pPr>
                      <a:r>
                        <a:rPr lang="zh-CN" sz="1050" kern="100">
                          <a:effectLst/>
                        </a:rPr>
                        <a:t>需求不断变化，由于不确定的需求导致新的市场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6"/>
                  </a:ext>
                </a:extLst>
              </a:tr>
              <a:tr h="174978">
                <a:tc rowSpan="4">
                  <a:txBody>
                    <a:bodyPr/>
                    <a:lstStyle/>
                    <a:p>
                      <a:pPr algn="just">
                        <a:spcAft>
                          <a:spcPts val="0"/>
                        </a:spcAft>
                      </a:pPr>
                      <a:r>
                        <a:rPr lang="zh-CN" sz="1050" kern="100">
                          <a:effectLst/>
                        </a:rPr>
                        <a:t>相关性分析</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不可抗力造成的危害</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灾难性</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15</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7"/>
                  </a:ext>
                </a:extLst>
              </a:tr>
              <a:tr h="174978">
                <a:tc vMerge="1">
                  <a:txBody>
                    <a:bodyPr/>
                    <a:lstStyle/>
                    <a:p>
                      <a:endParaRPr lang="zh-CN" altLang="en-US"/>
                    </a:p>
                  </a:txBody>
                  <a:tcPr/>
                </a:tc>
                <a:tc>
                  <a:txBody>
                    <a:bodyPr/>
                    <a:lstStyle/>
                    <a:p>
                      <a:pPr algn="just">
                        <a:spcAft>
                          <a:spcPts val="0"/>
                        </a:spcAft>
                      </a:pPr>
                      <a:r>
                        <a:rPr lang="zh-CN" sz="1050" kern="100">
                          <a:effectLst/>
                        </a:rPr>
                        <a:t>财物资源有限</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8"/>
                  </a:ext>
                </a:extLst>
              </a:tr>
              <a:tr h="349956">
                <a:tc vMerge="1">
                  <a:txBody>
                    <a:bodyPr/>
                    <a:lstStyle/>
                    <a:p>
                      <a:endParaRPr lang="zh-CN" altLang="en-US"/>
                    </a:p>
                  </a:txBody>
                  <a:tcPr/>
                </a:tc>
                <a:tc>
                  <a:txBody>
                    <a:bodyPr/>
                    <a:lstStyle/>
                    <a:p>
                      <a:pPr algn="just">
                        <a:spcAft>
                          <a:spcPts val="0"/>
                        </a:spcAft>
                      </a:pPr>
                      <a:r>
                        <a:rPr lang="zh-CN" sz="1050" kern="100">
                          <a:effectLst/>
                        </a:rPr>
                        <a:t>高层管理人员对项目的时间要求不合理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9"/>
                  </a:ext>
                </a:extLst>
              </a:tr>
              <a:tr h="228443">
                <a:tc vMerge="1">
                  <a:txBody>
                    <a:bodyPr/>
                    <a:lstStyle/>
                    <a:p>
                      <a:endParaRPr lang="zh-CN" altLang="en-US"/>
                    </a:p>
                  </a:txBody>
                  <a:tcPr/>
                </a:tc>
                <a:tc>
                  <a:txBody>
                    <a:bodyPr/>
                    <a:lstStyle/>
                    <a:p>
                      <a:pPr algn="just">
                        <a:spcAft>
                          <a:spcPts val="0"/>
                        </a:spcAft>
                      </a:pPr>
                      <a:r>
                        <a:rPr lang="zh-CN" sz="1050" kern="100">
                          <a:effectLst/>
                        </a:rPr>
                        <a:t>项目经理管理经验不足</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4</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0"/>
                  </a:ext>
                </a:extLst>
              </a:tr>
              <a:tr h="174978">
                <a:tc rowSpan="2">
                  <a:txBody>
                    <a:bodyPr/>
                    <a:lstStyle/>
                    <a:p>
                      <a:pPr algn="just">
                        <a:spcAft>
                          <a:spcPts val="0"/>
                        </a:spcAft>
                      </a:pPr>
                      <a:r>
                        <a:rPr lang="zh-CN" sz="1050" kern="100">
                          <a:effectLst/>
                        </a:rPr>
                        <a:t>开发环境风险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所使用开发软件的质量问题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13</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r h="174978">
                <a:tc vMerge="1">
                  <a:txBody>
                    <a:bodyPr/>
                    <a:lstStyle/>
                    <a:p>
                      <a:endParaRPr lang="zh-CN" altLang="en-US"/>
                    </a:p>
                  </a:txBody>
                  <a:tcPr/>
                </a:tc>
                <a:tc>
                  <a:txBody>
                    <a:bodyPr/>
                    <a:lstStyle/>
                    <a:p>
                      <a:pPr algn="just">
                        <a:spcAft>
                          <a:spcPts val="0"/>
                        </a:spcAft>
                      </a:pPr>
                      <a:r>
                        <a:rPr lang="zh-CN" sz="1050" kern="100">
                          <a:effectLst/>
                        </a:rPr>
                        <a:t>设计工具不合用</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轻度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15</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2"/>
                  </a:ext>
                </a:extLst>
              </a:tr>
              <a:tr h="174978">
                <a:tc rowSpan="3">
                  <a:txBody>
                    <a:bodyPr/>
                    <a:lstStyle/>
                    <a:p>
                      <a:pPr algn="just">
                        <a:spcAft>
                          <a:spcPts val="0"/>
                        </a:spcAft>
                      </a:pPr>
                      <a:r>
                        <a:rPr lang="zh-CN" sz="1050" kern="100">
                          <a:effectLst/>
                        </a:rPr>
                        <a:t>技术风险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人员缺乏培训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3"/>
                  </a:ext>
                </a:extLst>
              </a:tr>
              <a:tr h="234692">
                <a:tc vMerge="1">
                  <a:txBody>
                    <a:bodyPr/>
                    <a:lstStyle/>
                    <a:p>
                      <a:endParaRPr lang="zh-CN" altLang="en-US"/>
                    </a:p>
                  </a:txBody>
                  <a:tcPr/>
                </a:tc>
                <a:tc>
                  <a:txBody>
                    <a:bodyPr/>
                    <a:lstStyle/>
                    <a:p>
                      <a:pPr algn="just">
                        <a:spcAft>
                          <a:spcPts val="0"/>
                        </a:spcAft>
                      </a:pPr>
                      <a:r>
                        <a:rPr lang="zh-CN" sz="1050" kern="100">
                          <a:effectLst/>
                        </a:rPr>
                        <a:t>设计错误编码导致程序实现困难</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13</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4"/>
                  </a:ext>
                </a:extLst>
              </a:tr>
              <a:tr h="193726">
                <a:tc vMerge="1">
                  <a:txBody>
                    <a:bodyPr/>
                    <a:lstStyle/>
                    <a:p>
                      <a:endParaRPr lang="zh-CN" altLang="en-US"/>
                    </a:p>
                  </a:txBody>
                  <a:tcPr/>
                </a:tc>
                <a:tc>
                  <a:txBody>
                    <a:bodyPr/>
                    <a:lstStyle/>
                    <a:p>
                      <a:pPr algn="just">
                        <a:spcAft>
                          <a:spcPts val="0"/>
                        </a:spcAft>
                      </a:pPr>
                      <a:r>
                        <a:rPr lang="zh-CN" sz="900" kern="100">
                          <a:effectLst/>
                        </a:rPr>
                        <a:t>数据库过小不能满足需要</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5"/>
                  </a:ext>
                </a:extLst>
              </a:tr>
              <a:tr h="174978">
                <a:tc rowSpan="2">
                  <a:txBody>
                    <a:bodyPr/>
                    <a:lstStyle/>
                    <a:p>
                      <a:pPr algn="just">
                        <a:spcAft>
                          <a:spcPts val="0"/>
                        </a:spcAft>
                      </a:pPr>
                      <a:r>
                        <a:rPr lang="zh-CN" sz="1050" kern="100">
                          <a:effectLst/>
                        </a:rPr>
                        <a:t>人员数目及技术风险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人力资源有限</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a:txBody>
                    <a:bodyPr/>
                    <a:lstStyle/>
                    <a:p>
                      <a:pPr algn="just">
                        <a:spcAft>
                          <a:spcPts val="0"/>
                        </a:spcAft>
                      </a:pPr>
                      <a:r>
                        <a:rPr lang="en-US" sz="1050" kern="100">
                          <a:effectLst/>
                        </a:rPr>
                        <a:t>14</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16"/>
                  </a:ext>
                </a:extLst>
              </a:tr>
              <a:tr h="217333">
                <a:tc vMerge="1">
                  <a:txBody>
                    <a:bodyPr/>
                    <a:lstStyle/>
                    <a:p>
                      <a:endParaRPr lang="zh-CN" altLang="en-US"/>
                    </a:p>
                  </a:txBody>
                  <a:tcPr/>
                </a:tc>
                <a:tc>
                  <a:txBody>
                    <a:bodyPr/>
                    <a:lstStyle/>
                    <a:p>
                      <a:pPr algn="just">
                        <a:spcAft>
                          <a:spcPts val="0"/>
                        </a:spcAft>
                      </a:pPr>
                      <a:r>
                        <a:rPr lang="zh-CN" sz="900" kern="100">
                          <a:effectLst/>
                        </a:rPr>
                        <a:t>开发人员没有接受过正规培训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极高</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a:txBody>
                    <a:bodyPr/>
                    <a:lstStyle/>
                    <a:p>
                      <a:pPr algn="just">
                        <a:spcAft>
                          <a:spcPts val="0"/>
                        </a:spcAft>
                      </a:pPr>
                      <a:r>
                        <a:rPr lang="en-US" sz="1050" kern="100" dirty="0">
                          <a:effectLst/>
                        </a:rPr>
                        <a:t>8</a:t>
                      </a:r>
                      <a:endParaRPr lang="zh-CN" sz="1050" kern="100" dirty="0">
                        <a:effectLst/>
                        <a:latin typeface="等线"/>
                        <a:ea typeface="等线"/>
                        <a:cs typeface="Times New Roman"/>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798008841"/>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403229" y="826311"/>
            <a:ext cx="6003027" cy="574526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3803986" y="1640089"/>
            <a:ext cx="5201511" cy="3108543"/>
          </a:xfrm>
          <a:prstGeom prst="rect">
            <a:avLst/>
          </a:prstGeom>
          <a:noFill/>
        </p:spPr>
        <p:txBody>
          <a:bodyPr wrap="square" rtlCol="0">
            <a:spAutoFit/>
          </a:bodyPr>
          <a:lstStyle/>
          <a:p>
            <a:r>
              <a:rPr lang="en-US" altLang="zh-CN" sz="2800" dirty="0"/>
              <a:t>8.4</a:t>
            </a:r>
            <a:r>
              <a:rPr lang="zh-CN" altLang="en-US" sz="2800" dirty="0"/>
              <a:t>团队内部人员风险</a:t>
            </a:r>
            <a:endParaRPr lang="en-US" altLang="zh-CN" sz="2800" dirty="0"/>
          </a:p>
          <a:p>
            <a:pPr marL="0" lvl="2"/>
            <a:r>
              <a:rPr lang="en-US" altLang="zh-CN" sz="2800" dirty="0"/>
              <a:t>8.4.1</a:t>
            </a:r>
            <a:r>
              <a:rPr lang="zh-CN" altLang="zh-CN" sz="2000" b="1" dirty="0"/>
              <a:t>团队内部人员的风险</a:t>
            </a:r>
            <a:endParaRPr lang="en-US" altLang="zh-CN" sz="2800" dirty="0"/>
          </a:p>
          <a:p>
            <a:pPr marL="0" lvl="2"/>
            <a:r>
              <a:rPr lang="en-US" altLang="zh-CN" sz="2800" dirty="0"/>
              <a:t>8.4.2</a:t>
            </a:r>
            <a:r>
              <a:rPr lang="zh-CN" altLang="zh-CN" sz="2000" b="1" dirty="0"/>
              <a:t>团队内部风险的定性分析</a:t>
            </a:r>
            <a:endParaRPr lang="en-US" altLang="zh-CN" sz="2800" dirty="0"/>
          </a:p>
          <a:p>
            <a:pPr marL="0" lvl="2"/>
            <a:r>
              <a:rPr lang="en-US" altLang="zh-CN" sz="2800" dirty="0"/>
              <a:t>8.4.3</a:t>
            </a:r>
            <a:r>
              <a:rPr lang="zh-CN" altLang="zh-CN" sz="2000" b="1" dirty="0"/>
              <a:t>团队内部风险的控制</a:t>
            </a:r>
          </a:p>
          <a:p>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949323996"/>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4" y="5052789"/>
            <a:ext cx="4318582"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人力资源管理计划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09</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172124857"/>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2" y="804650"/>
            <a:ext cx="3953618" cy="119525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9" y="1045801"/>
            <a:ext cx="4426226" cy="954107"/>
          </a:xfrm>
          <a:prstGeom prst="rect">
            <a:avLst/>
          </a:prstGeom>
          <a:noFill/>
        </p:spPr>
        <p:txBody>
          <a:bodyPr wrap="square" rtlCol="0">
            <a:spAutoFit/>
          </a:bodyPr>
          <a:lstStyle/>
          <a:p>
            <a:r>
              <a:rPr lang="en-US" altLang="zh-CN" sz="2800" dirty="0"/>
              <a:t>9.1 </a:t>
            </a:r>
            <a:r>
              <a:rPr lang="zh-CN" altLang="en-US" sz="2800" dirty="0"/>
              <a:t>项目组织结构</a:t>
            </a:r>
            <a:endParaRPr lang="en-US" altLang="zh-CN" sz="2800" dirty="0"/>
          </a:p>
          <a:p>
            <a:endParaRPr lang="en-US" altLang="zh-CN" sz="2800" dirty="0"/>
          </a:p>
        </p:txBody>
      </p:sp>
      <p:pic>
        <p:nvPicPr>
          <p:cNvPr id="6" name="图片 5">
            <a:extLst>
              <a:ext uri="{FF2B5EF4-FFF2-40B4-BE49-F238E27FC236}">
                <a16:creationId xmlns:a16="http://schemas.microsoft.com/office/drawing/2014/main" id="{79A41710-4C1A-4C53-A9E0-023C6F3B7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841" y="628999"/>
            <a:ext cx="8184790" cy="5831167"/>
          </a:xfrm>
          <a:prstGeom prst="rect">
            <a:avLst/>
          </a:prstGeom>
        </p:spPr>
      </p:pic>
    </p:spTree>
    <p:extLst>
      <p:ext uri="{BB962C8B-B14F-4D97-AF65-F5344CB8AC3E}">
        <p14:creationId xmlns:p14="http://schemas.microsoft.com/office/powerpoint/2010/main" val="257775677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281372" y="191451"/>
            <a:ext cx="5158303" cy="11449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647410" y="382264"/>
            <a:ext cx="4426226" cy="954107"/>
          </a:xfrm>
          <a:prstGeom prst="rect">
            <a:avLst/>
          </a:prstGeom>
          <a:noFill/>
        </p:spPr>
        <p:txBody>
          <a:bodyPr wrap="square" rtlCol="0">
            <a:spAutoFit/>
          </a:bodyPr>
          <a:lstStyle/>
          <a:p>
            <a:r>
              <a:rPr lang="en-US" altLang="zh-CN" sz="2800" dirty="0"/>
              <a:t>9.2 </a:t>
            </a:r>
            <a:r>
              <a:rPr lang="zh-CN" altLang="en-US" sz="2800" dirty="0"/>
              <a:t>人员组成</a:t>
            </a:r>
            <a:endParaRPr lang="en-US" altLang="zh-CN" sz="2800" dirty="0"/>
          </a:p>
          <a:p>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2404111351"/>
              </p:ext>
            </p:extLst>
          </p:nvPr>
        </p:nvGraphicFramePr>
        <p:xfrm>
          <a:off x="895739" y="1539553"/>
          <a:ext cx="9395926" cy="4823925"/>
        </p:xfrm>
        <a:graphic>
          <a:graphicData uri="http://schemas.openxmlformats.org/drawingml/2006/table">
            <a:tbl>
              <a:tblPr firstRow="1" firstCol="1" bandRow="1">
                <a:tableStyleId>{5C22544A-7EE6-4342-B048-85BDC9FD1C3A}</a:tableStyleId>
              </a:tblPr>
              <a:tblGrid>
                <a:gridCol w="1746438">
                  <a:extLst>
                    <a:ext uri="{9D8B030D-6E8A-4147-A177-3AD203B41FA5}">
                      <a16:colId xmlns:a16="http://schemas.microsoft.com/office/drawing/2014/main" val="20000"/>
                    </a:ext>
                  </a:extLst>
                </a:gridCol>
                <a:gridCol w="598685">
                  <a:extLst>
                    <a:ext uri="{9D8B030D-6E8A-4147-A177-3AD203B41FA5}">
                      <a16:colId xmlns:a16="http://schemas.microsoft.com/office/drawing/2014/main" val="20001"/>
                    </a:ext>
                  </a:extLst>
                </a:gridCol>
                <a:gridCol w="2779527">
                  <a:extLst>
                    <a:ext uri="{9D8B030D-6E8A-4147-A177-3AD203B41FA5}">
                      <a16:colId xmlns:a16="http://schemas.microsoft.com/office/drawing/2014/main" val="20002"/>
                    </a:ext>
                  </a:extLst>
                </a:gridCol>
                <a:gridCol w="4271276">
                  <a:extLst>
                    <a:ext uri="{9D8B030D-6E8A-4147-A177-3AD203B41FA5}">
                      <a16:colId xmlns:a16="http://schemas.microsoft.com/office/drawing/2014/main" val="20003"/>
                    </a:ext>
                  </a:extLst>
                </a:gridCol>
              </a:tblGrid>
              <a:tr h="964786">
                <a:tc>
                  <a:txBody>
                    <a:bodyPr/>
                    <a:lstStyle/>
                    <a:p>
                      <a:pPr algn="ctr">
                        <a:spcAft>
                          <a:spcPts val="0"/>
                        </a:spcAft>
                      </a:pPr>
                      <a:r>
                        <a:rPr lang="zh-CN" sz="1050" kern="100">
                          <a:effectLst/>
                        </a:rPr>
                        <a:t>姓名</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职位</a:t>
                      </a:r>
                      <a:endParaRPr lang="zh-CN" sz="1050" kern="100">
                        <a:effectLst/>
                        <a:latin typeface="等线"/>
                        <a:ea typeface="等线"/>
                        <a:cs typeface="Times New Roman"/>
                      </a:endParaRPr>
                    </a:p>
                  </a:txBody>
                  <a:tcPr marL="68580" marR="68580" marT="0" marB="0" anchor="ctr"/>
                </a:tc>
                <a:tc>
                  <a:txBody>
                    <a:bodyPr/>
                    <a:lstStyle/>
                    <a:p>
                      <a:pPr algn="ctr">
                        <a:spcAft>
                          <a:spcPts val="0"/>
                        </a:spcAft>
                      </a:pPr>
                      <a:r>
                        <a:rPr lang="zh-CN" sz="1050" kern="100" dirty="0">
                          <a:effectLst/>
                        </a:rPr>
                        <a:t>技术水平</a:t>
                      </a:r>
                      <a:endParaRPr lang="zh-CN" sz="1050" kern="100" dirty="0">
                        <a:effectLst/>
                        <a:latin typeface="等线"/>
                        <a:ea typeface="等线"/>
                        <a:cs typeface="Times New Roman"/>
                      </a:endParaRPr>
                    </a:p>
                  </a:txBody>
                  <a:tcPr marL="68580" marR="68580" marT="0" marB="0" anchor="ctr"/>
                </a:tc>
                <a:tc>
                  <a:txBody>
                    <a:bodyPr/>
                    <a:lstStyle/>
                    <a:p>
                      <a:pPr algn="ctr">
                        <a:spcAft>
                          <a:spcPts val="0"/>
                        </a:spcAft>
                      </a:pPr>
                      <a:r>
                        <a:rPr lang="zh-CN" sz="1050" kern="100">
                          <a:effectLst/>
                        </a:rPr>
                        <a:t>联系方式</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1929571">
                <a:tc>
                  <a:txBody>
                    <a:bodyPr/>
                    <a:lstStyle/>
                    <a:p>
                      <a:pPr algn="just">
                        <a:spcAft>
                          <a:spcPts val="0"/>
                        </a:spcAft>
                      </a:pPr>
                      <a:r>
                        <a:rPr lang="zh-CN" sz="1050" kern="100">
                          <a:effectLst/>
                        </a:rPr>
                        <a:t>戴恺铖</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项目经理</a:t>
                      </a:r>
                      <a:endParaRPr lang="zh-CN" sz="1050" kern="100">
                        <a:effectLst/>
                        <a:latin typeface="等线"/>
                        <a:ea typeface="等线"/>
                        <a:cs typeface="Times New Roman"/>
                      </a:endParaRPr>
                    </a:p>
                  </a:txBody>
                  <a:tcPr marL="68580" marR="68580" marT="0" marB="0" anchor="ct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a:effectLst/>
                        </a:rPr>
                        <a:t>邮箱：</a:t>
                      </a:r>
                      <a:r>
                        <a:rPr lang="en-US" sz="1050" kern="100">
                          <a:effectLst/>
                        </a:rPr>
                        <a:t>31501398@stu.zucc.edu.cn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1"/>
                  </a:ext>
                </a:extLst>
              </a:tr>
              <a:tr h="482392">
                <a:tc>
                  <a:txBody>
                    <a:bodyPr/>
                    <a:lstStyle/>
                    <a:p>
                      <a:pPr algn="just">
                        <a:spcAft>
                          <a:spcPts val="0"/>
                        </a:spcAft>
                      </a:pPr>
                      <a:r>
                        <a:rPr lang="zh-CN" sz="1050" kern="100">
                          <a:effectLst/>
                        </a:rPr>
                        <a:t>周骏迪</a:t>
                      </a:r>
                      <a:endParaRPr lang="zh-CN" sz="1050" kern="100">
                        <a:effectLst/>
                        <a:latin typeface="等线"/>
                        <a:ea typeface="等线"/>
                        <a:cs typeface="Times New Roman"/>
                      </a:endParaRPr>
                    </a:p>
                  </a:txBody>
                  <a:tcPr marL="68580" marR="68580" marT="0" marB="0" anchor="ctr"/>
                </a:tc>
                <a:tc rowSpan="4">
                  <a:txBody>
                    <a:bodyPr/>
                    <a:lstStyle/>
                    <a:p>
                      <a:pPr algn="just">
                        <a:spcAft>
                          <a:spcPts val="0"/>
                        </a:spcAft>
                      </a:pPr>
                      <a:r>
                        <a:rPr lang="zh-CN" sz="1050" kern="100">
                          <a:effectLst/>
                        </a:rPr>
                        <a:t>项</a:t>
                      </a:r>
                    </a:p>
                    <a:p>
                      <a:pPr algn="just">
                        <a:spcAft>
                          <a:spcPts val="0"/>
                        </a:spcAft>
                      </a:pPr>
                      <a:r>
                        <a:rPr lang="zh-CN" sz="1050" kern="100">
                          <a:effectLst/>
                        </a:rPr>
                        <a:t>目</a:t>
                      </a:r>
                    </a:p>
                    <a:p>
                      <a:pPr algn="just">
                        <a:spcAft>
                          <a:spcPts val="0"/>
                        </a:spcAft>
                      </a:pPr>
                      <a:r>
                        <a:rPr lang="zh-CN" sz="1050" kern="100">
                          <a:effectLst/>
                        </a:rPr>
                        <a:t>成</a:t>
                      </a:r>
                    </a:p>
                    <a:p>
                      <a:pPr algn="just">
                        <a:spcAft>
                          <a:spcPts val="0"/>
                        </a:spcAft>
                      </a:pPr>
                      <a:r>
                        <a:rPr lang="zh-CN" sz="1050" kern="100">
                          <a:effectLst/>
                        </a:rPr>
                        <a:t>员</a:t>
                      </a:r>
                      <a:endParaRPr lang="zh-CN" sz="1050" kern="100">
                        <a:effectLst/>
                        <a:latin typeface="等线"/>
                        <a:ea typeface="等线"/>
                        <a:cs typeface="Times New Roman"/>
                      </a:endParaRPr>
                    </a:p>
                  </a:txBody>
                  <a:tcPr marL="68580" marR="68580" marT="0" marB="0" anchor="ct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a:effectLst/>
                        </a:rPr>
                        <a:t>邮箱：</a:t>
                      </a:r>
                      <a:r>
                        <a:rPr lang="en-US" sz="1050" kern="100">
                          <a:effectLst/>
                        </a:rPr>
                        <a:t>31501388@stu.zucc.edu.cn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2"/>
                  </a:ext>
                </a:extLst>
              </a:tr>
              <a:tr h="482392">
                <a:tc>
                  <a:txBody>
                    <a:bodyPr/>
                    <a:lstStyle/>
                    <a:p>
                      <a:pPr algn="just">
                        <a:spcAft>
                          <a:spcPts val="0"/>
                        </a:spcAft>
                      </a:pPr>
                      <a:r>
                        <a:rPr lang="zh-CN" sz="1050" kern="100">
                          <a:effectLst/>
                        </a:rPr>
                        <a:t>陈豪明</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a:effectLst/>
                        </a:rPr>
                        <a:t>邮箱：</a:t>
                      </a:r>
                      <a:r>
                        <a:rPr lang="en-US" sz="1050" kern="100">
                          <a:effectLst/>
                        </a:rPr>
                        <a:t>31501397stu.zucc.edu.cn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3"/>
                  </a:ext>
                </a:extLst>
              </a:tr>
              <a:tr h="482392">
                <a:tc>
                  <a:txBody>
                    <a:bodyPr/>
                    <a:lstStyle/>
                    <a:p>
                      <a:pPr algn="just">
                        <a:spcAft>
                          <a:spcPts val="0"/>
                        </a:spcAft>
                      </a:pPr>
                      <a:r>
                        <a:rPr lang="zh-CN" sz="1050" kern="100">
                          <a:effectLst/>
                        </a:rPr>
                        <a:t>陈潮鸣</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a:effectLst/>
                        </a:rPr>
                        <a:t>邮箱：</a:t>
                      </a:r>
                      <a:r>
                        <a:rPr lang="en-US" sz="1050" kern="100">
                          <a:effectLst/>
                        </a:rPr>
                        <a:t>31501396stu.zucc.edu.cn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4"/>
                  </a:ext>
                </a:extLst>
              </a:tr>
              <a:tr h="482392">
                <a:tc>
                  <a:txBody>
                    <a:bodyPr/>
                    <a:lstStyle/>
                    <a:p>
                      <a:pPr algn="just">
                        <a:spcAft>
                          <a:spcPts val="0"/>
                        </a:spcAft>
                      </a:pPr>
                      <a:r>
                        <a:rPr lang="zh-CN" sz="1050" kern="100">
                          <a:effectLst/>
                        </a:rPr>
                        <a:t>朱赛奎</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dirty="0">
                          <a:effectLst/>
                        </a:rPr>
                        <a:t>邮箱：</a:t>
                      </a:r>
                      <a:r>
                        <a:rPr lang="en-US" sz="1050" kern="100" dirty="0">
                          <a:effectLst/>
                        </a:rPr>
                        <a:t>31501398@stu.zucc.edu.cn</a:t>
                      </a:r>
                      <a:endParaRPr lang="zh-CN" sz="105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1951031"/>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31">
            <a:extLst>
              <a:ext uri="{FF2B5EF4-FFF2-40B4-BE49-F238E27FC236}">
                <a16:creationId xmlns:a16="http://schemas.microsoft.com/office/drawing/2014/main" id="{4684BF05-FF39-459E-A00A-CDC908259D55}"/>
              </a:ext>
            </a:extLst>
          </p:cNvPr>
          <p:cNvSpPr/>
          <p:nvPr/>
        </p:nvSpPr>
        <p:spPr>
          <a:xfrm>
            <a:off x="7900351" y="1030889"/>
            <a:ext cx="3193747" cy="519172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0" name="椭圆 31">
            <a:extLst>
              <a:ext uri="{FF2B5EF4-FFF2-40B4-BE49-F238E27FC236}">
                <a16:creationId xmlns:a16="http://schemas.microsoft.com/office/drawing/2014/main" id="{D6D113BF-76FC-4DB4-9B2C-5CA340F20983}"/>
              </a:ext>
            </a:extLst>
          </p:cNvPr>
          <p:cNvSpPr/>
          <p:nvPr/>
        </p:nvSpPr>
        <p:spPr>
          <a:xfrm>
            <a:off x="3765584" y="1110560"/>
            <a:ext cx="3741576" cy="511205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9" name="椭圆 31">
            <a:extLst>
              <a:ext uri="{FF2B5EF4-FFF2-40B4-BE49-F238E27FC236}">
                <a16:creationId xmlns:a16="http://schemas.microsoft.com/office/drawing/2014/main" id="{A05DB9F2-5B14-48FE-A9E3-D085EAF018A2}"/>
              </a:ext>
            </a:extLst>
          </p:cNvPr>
          <p:cNvSpPr/>
          <p:nvPr/>
        </p:nvSpPr>
        <p:spPr>
          <a:xfrm>
            <a:off x="57981" y="1204519"/>
            <a:ext cx="3428803" cy="501809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460799" y="171277"/>
            <a:ext cx="5025601" cy="87375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8478" y="0"/>
            <a:ext cx="4257963" cy="1815882"/>
          </a:xfrm>
          <a:prstGeom prst="rect">
            <a:avLst/>
          </a:prstGeom>
          <a:noFill/>
        </p:spPr>
        <p:txBody>
          <a:bodyPr wrap="square" rtlCol="0">
            <a:spAutoFit/>
          </a:bodyPr>
          <a:lstStyle/>
          <a:p>
            <a:endParaRPr lang="en-US" altLang="zh-CN" sz="2800" dirty="0"/>
          </a:p>
          <a:p>
            <a:r>
              <a:rPr lang="en-US" altLang="zh-CN" sz="2800" dirty="0"/>
              <a:t>9.3 </a:t>
            </a:r>
            <a:r>
              <a:rPr lang="zh-CN" altLang="en-US" sz="2800" dirty="0"/>
              <a:t>人员分析</a:t>
            </a:r>
            <a:endParaRPr lang="en-US" altLang="zh-CN" sz="2800" dirty="0"/>
          </a:p>
          <a:p>
            <a:endParaRPr lang="en-US" altLang="zh-CN" sz="2800" dirty="0"/>
          </a:p>
          <a:p>
            <a:endParaRPr lang="en-US" altLang="zh-CN" sz="2800" dirty="0"/>
          </a:p>
        </p:txBody>
      </p:sp>
      <p:sp>
        <p:nvSpPr>
          <p:cNvPr id="6" name="TextBox 5"/>
          <p:cNvSpPr txBox="1"/>
          <p:nvPr/>
        </p:nvSpPr>
        <p:spPr>
          <a:xfrm>
            <a:off x="197940" y="1401772"/>
            <a:ext cx="2775659" cy="4524315"/>
          </a:xfrm>
          <a:prstGeom prst="rect">
            <a:avLst/>
          </a:prstGeom>
          <a:noFill/>
        </p:spPr>
        <p:txBody>
          <a:bodyPr wrap="square" rtlCol="0">
            <a:spAutoFit/>
          </a:bodyPr>
          <a:lstStyle/>
          <a:p>
            <a:r>
              <a:rPr lang="zh-CN" altLang="zh-CN" dirty="0"/>
              <a:t>姓名：戴恺铖</a:t>
            </a:r>
          </a:p>
          <a:p>
            <a:r>
              <a:rPr lang="zh-CN" altLang="zh-CN" dirty="0"/>
              <a:t>背景：性别男，籍贯浙江，目前就读于浙江大学城市学院计算机与计算科学学院，主修软件工程专业。</a:t>
            </a:r>
          </a:p>
          <a:p>
            <a:r>
              <a:rPr lang="zh-CN" altLang="zh-CN" dirty="0"/>
              <a:t>个人描述：</a:t>
            </a:r>
          </a:p>
          <a:p>
            <a:r>
              <a:rPr lang="zh-CN" altLang="zh-CN" dirty="0"/>
              <a:t>认真负责，有积极向上的态度。与人友善，待人坦诚，能够团结同学朝积极的方向发展。责任心强，不推卸责任，积极和同学们沟通。希望能换和同学们顺利完成任务。</a:t>
            </a:r>
          </a:p>
          <a:p>
            <a:r>
              <a:rPr lang="zh-CN" altLang="zh-CN" dirty="0"/>
              <a:t>建议职位：需求获取负责人</a:t>
            </a:r>
          </a:p>
          <a:p>
            <a:endParaRPr lang="zh-CN" altLang="en-US" dirty="0"/>
          </a:p>
        </p:txBody>
      </p:sp>
      <p:sp>
        <p:nvSpPr>
          <p:cNvPr id="7" name="TextBox 6"/>
          <p:cNvSpPr txBox="1"/>
          <p:nvPr/>
        </p:nvSpPr>
        <p:spPr>
          <a:xfrm>
            <a:off x="4494488" y="1204519"/>
            <a:ext cx="2512801" cy="5078313"/>
          </a:xfrm>
          <a:prstGeom prst="rect">
            <a:avLst/>
          </a:prstGeom>
          <a:noFill/>
        </p:spPr>
        <p:txBody>
          <a:bodyPr wrap="square" rtlCol="0">
            <a:spAutoFit/>
          </a:bodyPr>
          <a:lstStyle/>
          <a:p>
            <a:r>
              <a:rPr lang="zh-CN" altLang="zh-CN" dirty="0"/>
              <a:t>姓名：朱赛奎</a:t>
            </a:r>
            <a:br>
              <a:rPr lang="en-US" altLang="zh-CN" dirty="0"/>
            </a:br>
            <a:r>
              <a:rPr lang="zh-CN" altLang="zh-CN" dirty="0"/>
              <a:t>背景：性别男，籍贯河南，目前就读于浙江大学城市学院计算机与计算科学学院，主修软件工程专业。</a:t>
            </a:r>
            <a:br>
              <a:rPr lang="en-US" altLang="zh-CN" dirty="0"/>
            </a:br>
            <a:r>
              <a:rPr lang="zh-CN" altLang="zh-CN" dirty="0"/>
              <a:t>个人描述：</a:t>
            </a:r>
            <a:br>
              <a:rPr lang="en-US" altLang="zh-CN" dirty="0"/>
            </a:br>
            <a:r>
              <a:rPr lang="zh-CN" altLang="zh-CN" dirty="0"/>
              <a:t>学习上刻苦努力，工作上认真负责，服从组织的安排，按时完成任务。团结友爱，善于沟通，勇于发表个人</a:t>
            </a:r>
            <a:r>
              <a:rPr lang="en-US" altLang="zh-CN" dirty="0"/>
              <a:t> </a:t>
            </a:r>
            <a:r>
              <a:rPr lang="zh-CN" altLang="zh-CN" dirty="0"/>
              <a:t>意见，为小组建设添砖加瓦。适应能力强，可以快速的投入工作当中去。 </a:t>
            </a:r>
          </a:p>
          <a:p>
            <a:r>
              <a:rPr lang="zh-CN" altLang="zh-CN" dirty="0"/>
              <a:t>建议职位：需求规格审核负责人</a:t>
            </a:r>
          </a:p>
          <a:p>
            <a:endParaRPr lang="zh-CN" altLang="en-US" dirty="0"/>
          </a:p>
        </p:txBody>
      </p:sp>
      <p:sp>
        <p:nvSpPr>
          <p:cNvPr id="8" name="TextBox 7"/>
          <p:cNvSpPr txBox="1"/>
          <p:nvPr/>
        </p:nvSpPr>
        <p:spPr>
          <a:xfrm>
            <a:off x="8014993" y="1401772"/>
            <a:ext cx="2759636" cy="3693319"/>
          </a:xfrm>
          <a:prstGeom prst="rect">
            <a:avLst/>
          </a:prstGeom>
          <a:noFill/>
        </p:spPr>
        <p:txBody>
          <a:bodyPr wrap="square" rtlCol="0">
            <a:spAutoFit/>
          </a:bodyPr>
          <a:lstStyle/>
          <a:p>
            <a:r>
              <a:rPr lang="zh-CN" altLang="zh-CN" dirty="0"/>
              <a:t>姓名：周骏迪</a:t>
            </a:r>
          </a:p>
          <a:p>
            <a:r>
              <a:rPr lang="zh-CN" altLang="zh-CN" dirty="0"/>
              <a:t>背景：性别男，籍贯浙江，在读大三学生，目前就读于浙江大学城市学院计算机与计算科学学院软件专业</a:t>
            </a:r>
            <a:r>
              <a:rPr lang="en-US" altLang="zh-CN" dirty="0"/>
              <a:t>1503</a:t>
            </a:r>
            <a:r>
              <a:rPr lang="zh-CN" altLang="zh-CN" dirty="0"/>
              <a:t>班。</a:t>
            </a:r>
          </a:p>
          <a:p>
            <a:r>
              <a:rPr lang="zh-CN" altLang="zh-CN" dirty="0"/>
              <a:t>个人表述：曾任学生助理，有一定的文档处理能力，学习刻苦，工作认真，时间观念强。</a:t>
            </a:r>
          </a:p>
          <a:p>
            <a:r>
              <a:rPr lang="zh-CN" altLang="zh-CN" dirty="0"/>
              <a:t>建议职位：需求规格说明负责人</a:t>
            </a:r>
          </a:p>
          <a:p>
            <a:endParaRPr lang="zh-CN" altLang="en-US" dirty="0"/>
          </a:p>
        </p:txBody>
      </p:sp>
    </p:spTree>
    <p:extLst>
      <p:ext uri="{BB962C8B-B14F-4D97-AF65-F5344CB8AC3E}">
        <p14:creationId xmlns:p14="http://schemas.microsoft.com/office/powerpoint/2010/main" val="41953254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31">
            <a:extLst>
              <a:ext uri="{FF2B5EF4-FFF2-40B4-BE49-F238E27FC236}">
                <a16:creationId xmlns:a16="http://schemas.microsoft.com/office/drawing/2014/main" id="{1DFB2D37-0687-4631-97B6-03D3EBEC2B90}"/>
              </a:ext>
            </a:extLst>
          </p:cNvPr>
          <p:cNvSpPr/>
          <p:nvPr/>
        </p:nvSpPr>
        <p:spPr>
          <a:xfrm>
            <a:off x="5609381" y="1716832"/>
            <a:ext cx="4551656" cy="417453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7" name="椭圆 31">
            <a:extLst>
              <a:ext uri="{FF2B5EF4-FFF2-40B4-BE49-F238E27FC236}">
                <a16:creationId xmlns:a16="http://schemas.microsoft.com/office/drawing/2014/main" id="{F9E219E3-A38C-4B11-8B76-31BC37377E23}"/>
              </a:ext>
            </a:extLst>
          </p:cNvPr>
          <p:cNvSpPr/>
          <p:nvPr/>
        </p:nvSpPr>
        <p:spPr>
          <a:xfrm>
            <a:off x="1035628" y="1072745"/>
            <a:ext cx="3875942" cy="561702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460799" y="171277"/>
            <a:ext cx="5025601" cy="87375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8478" y="0"/>
            <a:ext cx="4257963" cy="1815882"/>
          </a:xfrm>
          <a:prstGeom prst="rect">
            <a:avLst/>
          </a:prstGeom>
          <a:noFill/>
        </p:spPr>
        <p:txBody>
          <a:bodyPr wrap="square" rtlCol="0">
            <a:spAutoFit/>
          </a:bodyPr>
          <a:lstStyle/>
          <a:p>
            <a:endParaRPr lang="en-US" altLang="zh-CN" sz="2800" dirty="0"/>
          </a:p>
          <a:p>
            <a:r>
              <a:rPr lang="en-US" altLang="zh-CN" sz="2800" dirty="0"/>
              <a:t>9.3 </a:t>
            </a:r>
            <a:r>
              <a:rPr lang="zh-CN" altLang="en-US" sz="2800" dirty="0"/>
              <a:t>人员分析</a:t>
            </a:r>
            <a:endParaRPr lang="en-US" altLang="zh-CN" sz="2800" dirty="0"/>
          </a:p>
          <a:p>
            <a:endParaRPr lang="en-US" altLang="zh-CN" sz="2800" dirty="0"/>
          </a:p>
          <a:p>
            <a:endParaRPr lang="en-US" altLang="zh-CN" sz="2800" dirty="0"/>
          </a:p>
        </p:txBody>
      </p:sp>
      <p:sp>
        <p:nvSpPr>
          <p:cNvPr id="9" name="TextBox 8"/>
          <p:cNvSpPr txBox="1"/>
          <p:nvPr/>
        </p:nvSpPr>
        <p:spPr>
          <a:xfrm>
            <a:off x="1536835" y="926604"/>
            <a:ext cx="3361248" cy="5909310"/>
          </a:xfrm>
          <a:prstGeom prst="rect">
            <a:avLst/>
          </a:prstGeom>
          <a:noFill/>
        </p:spPr>
        <p:txBody>
          <a:bodyPr wrap="square" rtlCol="0">
            <a:spAutoFit/>
          </a:bodyPr>
          <a:lstStyle/>
          <a:p>
            <a:endParaRPr lang="zh-CN" altLang="zh-CN" dirty="0"/>
          </a:p>
          <a:p>
            <a:r>
              <a:rPr lang="zh-CN" altLang="zh-CN" dirty="0"/>
              <a:t>姓名：陈潮鸣</a:t>
            </a:r>
          </a:p>
          <a:p>
            <a:r>
              <a:rPr lang="zh-CN" altLang="zh-CN" dirty="0"/>
              <a:t>背景：性别男，籍贯浙江，在读大三学生，目前就读于浙江大学城市学院计算机与计算科学学院软件专业</a:t>
            </a:r>
            <a:r>
              <a:rPr lang="en-US" altLang="zh-CN" dirty="0"/>
              <a:t>1504</a:t>
            </a:r>
            <a:r>
              <a:rPr lang="zh-CN" altLang="zh-CN" dirty="0"/>
              <a:t>班</a:t>
            </a:r>
            <a:r>
              <a:rPr lang="en-US" altLang="zh-CN" dirty="0"/>
              <a:t>.</a:t>
            </a:r>
            <a:endParaRPr lang="zh-CN" altLang="zh-CN" dirty="0"/>
          </a:p>
          <a:p>
            <a:r>
              <a:rPr lang="zh-CN" altLang="zh-CN" dirty="0"/>
              <a:t>个人表述：尊重上级指示，服从工作安排，认真完成分配到的任务。有时间概念，善于安排工作时间，工作思路清晰，懂得按照计划行事，不会将交给我的任务超时提交。愿意与组内成员沟通交流，善于交际，不易与其他组员发生冲突。乐意且善于表达自己对项目的建议，也不反感他人对我提出合理的建议与要求。拥有良好的学习能力，能够快速适应工作环境所需的软件工作要求。</a:t>
            </a:r>
          </a:p>
          <a:p>
            <a:r>
              <a:rPr lang="zh-CN" altLang="zh-CN" dirty="0"/>
              <a:t>建议职位：需求分析负责人</a:t>
            </a:r>
          </a:p>
          <a:p>
            <a:endParaRPr lang="zh-CN" altLang="en-US" dirty="0"/>
          </a:p>
        </p:txBody>
      </p:sp>
      <p:sp>
        <p:nvSpPr>
          <p:cNvPr id="5" name="TextBox 4"/>
          <p:cNvSpPr txBox="1"/>
          <p:nvPr/>
        </p:nvSpPr>
        <p:spPr>
          <a:xfrm>
            <a:off x="6148873" y="1604865"/>
            <a:ext cx="3713584" cy="4247317"/>
          </a:xfrm>
          <a:prstGeom prst="rect">
            <a:avLst/>
          </a:prstGeom>
          <a:noFill/>
        </p:spPr>
        <p:txBody>
          <a:bodyPr wrap="square" rtlCol="0">
            <a:spAutoFit/>
          </a:bodyPr>
          <a:lstStyle/>
          <a:p>
            <a:r>
              <a:rPr lang="en-US" altLang="zh-CN" dirty="0"/>
              <a:t> </a:t>
            </a:r>
            <a:endParaRPr lang="zh-CN" altLang="zh-CN" dirty="0"/>
          </a:p>
          <a:p>
            <a:r>
              <a:rPr lang="zh-CN" altLang="zh-CN" dirty="0"/>
              <a:t>姓名：陈豪明</a:t>
            </a:r>
          </a:p>
          <a:p>
            <a:r>
              <a:rPr lang="zh-CN" altLang="zh-CN" dirty="0"/>
              <a:t>背景：性别男，籍贯浙江，在读大三学生，目前就读于浙江大学城市学院计算机与计算科学学院软件专业</a:t>
            </a:r>
            <a:r>
              <a:rPr lang="en-US" altLang="zh-CN" dirty="0"/>
              <a:t>1504</a:t>
            </a:r>
            <a:r>
              <a:rPr lang="zh-CN" altLang="zh-CN" dirty="0"/>
              <a:t>班</a:t>
            </a:r>
            <a:r>
              <a:rPr lang="en-US" altLang="zh-CN" dirty="0"/>
              <a:t>.</a:t>
            </a:r>
            <a:endParaRPr lang="zh-CN" altLang="zh-CN" dirty="0"/>
          </a:p>
          <a:p>
            <a:r>
              <a:rPr lang="zh-CN" altLang="zh-CN" dirty="0"/>
              <a:t>个人表述：</a:t>
            </a:r>
            <a:r>
              <a:rPr lang="en-US" altLang="zh-CN" dirty="0"/>
              <a:t>	</a:t>
            </a:r>
            <a:r>
              <a:rPr lang="zh-CN" altLang="zh-CN" dirty="0"/>
              <a:t>本人乐于学习各种计算机技术，并且喜欢将其真正的实现。也乐于接受别人对我提出的意见，来反省自己的不足，以逐步的完善自己的各个方面。对于老师、同学给与的任务都能保证认真、负责绝不持有糊弄的态度来完成。</a:t>
            </a:r>
          </a:p>
          <a:p>
            <a:r>
              <a:rPr lang="zh-CN" altLang="zh-CN" dirty="0"/>
              <a:t>建议职位：需求过程管理负责人</a:t>
            </a:r>
          </a:p>
          <a:p>
            <a:endParaRPr lang="zh-CN" altLang="en-US" dirty="0"/>
          </a:p>
        </p:txBody>
      </p:sp>
    </p:spTree>
    <p:extLst>
      <p:ext uri="{BB962C8B-B14F-4D97-AF65-F5344CB8AC3E}">
        <p14:creationId xmlns:p14="http://schemas.microsoft.com/office/powerpoint/2010/main" val="3119504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引言</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01</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54602" y="73306"/>
            <a:ext cx="5158303" cy="106503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720640" y="64747"/>
            <a:ext cx="4426226" cy="1384995"/>
          </a:xfrm>
          <a:prstGeom prst="rect">
            <a:avLst/>
          </a:prstGeom>
          <a:noFill/>
        </p:spPr>
        <p:txBody>
          <a:bodyPr wrap="square" rtlCol="0">
            <a:spAutoFit/>
          </a:bodyPr>
          <a:lstStyle/>
          <a:p>
            <a:endParaRPr lang="en-US" altLang="zh-CN" sz="2800" dirty="0"/>
          </a:p>
          <a:p>
            <a:r>
              <a:rPr lang="en-US" altLang="zh-CN" sz="2800" dirty="0"/>
              <a:t>9.4 </a:t>
            </a:r>
            <a:r>
              <a:rPr lang="zh-CN" altLang="en-US" sz="2800" dirty="0"/>
              <a:t>开发人员分工</a:t>
            </a:r>
            <a:endParaRPr lang="en-US" altLang="zh-CN" sz="2800" dirty="0"/>
          </a:p>
          <a:p>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4244676718"/>
              </p:ext>
            </p:extLst>
          </p:nvPr>
        </p:nvGraphicFramePr>
        <p:xfrm>
          <a:off x="1894114" y="1688840"/>
          <a:ext cx="9237305" cy="4525350"/>
        </p:xfrm>
        <a:graphic>
          <a:graphicData uri="http://schemas.openxmlformats.org/drawingml/2006/table">
            <a:tbl>
              <a:tblPr firstRow="1" firstCol="1" bandRow="1">
                <a:tableStyleId>{5C22544A-7EE6-4342-B048-85BDC9FD1C3A}</a:tableStyleId>
              </a:tblPr>
              <a:tblGrid>
                <a:gridCol w="1248074">
                  <a:extLst>
                    <a:ext uri="{9D8B030D-6E8A-4147-A177-3AD203B41FA5}">
                      <a16:colId xmlns:a16="http://schemas.microsoft.com/office/drawing/2014/main" val="20000"/>
                    </a:ext>
                  </a:extLst>
                </a:gridCol>
                <a:gridCol w="2351334">
                  <a:extLst>
                    <a:ext uri="{9D8B030D-6E8A-4147-A177-3AD203B41FA5}">
                      <a16:colId xmlns:a16="http://schemas.microsoft.com/office/drawing/2014/main" val="20001"/>
                    </a:ext>
                  </a:extLst>
                </a:gridCol>
                <a:gridCol w="5637897">
                  <a:extLst>
                    <a:ext uri="{9D8B030D-6E8A-4147-A177-3AD203B41FA5}">
                      <a16:colId xmlns:a16="http://schemas.microsoft.com/office/drawing/2014/main" val="20002"/>
                    </a:ext>
                  </a:extLst>
                </a:gridCol>
              </a:tblGrid>
              <a:tr h="754225">
                <a:tc>
                  <a:txBody>
                    <a:bodyPr/>
                    <a:lstStyle/>
                    <a:p>
                      <a:pPr algn="just">
                        <a:spcAft>
                          <a:spcPts val="0"/>
                        </a:spcAft>
                      </a:pPr>
                      <a:r>
                        <a:rPr lang="zh-CN" sz="1050" kern="100">
                          <a:effectLst/>
                        </a:rPr>
                        <a:t>开发人员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项目团队中角色</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050" kern="100">
                          <a:effectLst/>
                        </a:rPr>
                        <a:t>各自负责内容</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0"/>
                  </a:ext>
                </a:extLst>
              </a:tr>
              <a:tr h="754225">
                <a:tc>
                  <a:txBody>
                    <a:bodyPr/>
                    <a:lstStyle/>
                    <a:p>
                      <a:pPr algn="just">
                        <a:spcAft>
                          <a:spcPts val="0"/>
                        </a:spcAft>
                      </a:pPr>
                      <a:r>
                        <a:rPr lang="zh-CN" sz="1050" kern="100">
                          <a:effectLst/>
                        </a:rPr>
                        <a:t>戴恺铖</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需求获取</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1"/>
                  </a:ext>
                </a:extLst>
              </a:tr>
              <a:tr h="754225">
                <a:tc>
                  <a:txBody>
                    <a:bodyPr/>
                    <a:lstStyle/>
                    <a:p>
                      <a:pPr algn="just">
                        <a:spcAft>
                          <a:spcPts val="0"/>
                        </a:spcAft>
                      </a:pPr>
                      <a:r>
                        <a:rPr lang="zh-CN" sz="1050" kern="100">
                          <a:effectLst/>
                        </a:rPr>
                        <a:t>朱赛奎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需求规格审核</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2"/>
                  </a:ext>
                </a:extLst>
              </a:tr>
              <a:tr h="754225">
                <a:tc>
                  <a:txBody>
                    <a:bodyPr/>
                    <a:lstStyle/>
                    <a:p>
                      <a:pPr algn="just">
                        <a:spcAft>
                          <a:spcPts val="0"/>
                        </a:spcAft>
                      </a:pPr>
                      <a:r>
                        <a:rPr lang="zh-CN" sz="1050" kern="100">
                          <a:effectLst/>
                        </a:rPr>
                        <a:t>周骏迪</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需求规格说明</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3"/>
                  </a:ext>
                </a:extLst>
              </a:tr>
              <a:tr h="754225">
                <a:tc>
                  <a:txBody>
                    <a:bodyPr/>
                    <a:lstStyle/>
                    <a:p>
                      <a:pPr algn="just">
                        <a:spcAft>
                          <a:spcPts val="0"/>
                        </a:spcAft>
                      </a:pPr>
                      <a:r>
                        <a:rPr lang="zh-CN" sz="1050" kern="100">
                          <a:effectLst/>
                        </a:rPr>
                        <a:t>陈潮鸣</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开发团队项目经理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需求分析</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4"/>
                  </a:ext>
                </a:extLst>
              </a:tr>
              <a:tr h="754225">
                <a:tc>
                  <a:txBody>
                    <a:bodyPr/>
                    <a:lstStyle/>
                    <a:p>
                      <a:pPr algn="just">
                        <a:spcAft>
                          <a:spcPts val="0"/>
                        </a:spcAft>
                      </a:pPr>
                      <a:r>
                        <a:rPr lang="zh-CN" sz="1050" kern="100">
                          <a:effectLst/>
                        </a:rPr>
                        <a:t>陈豪明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需求管理过程</a:t>
                      </a:r>
                      <a:endParaRPr lang="zh-CN" sz="1050" kern="100" dirty="0">
                        <a:effectLst/>
                        <a:latin typeface="等线"/>
                        <a:ea typeface="等线"/>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94824272"/>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4" y="5052789"/>
            <a:ext cx="4318582"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配置管理系统指南</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10</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972401049"/>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2" y="804650"/>
            <a:ext cx="2938752" cy="118131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13449" y="1218080"/>
            <a:ext cx="4426226" cy="954107"/>
          </a:xfrm>
          <a:prstGeom prst="rect">
            <a:avLst/>
          </a:prstGeom>
          <a:noFill/>
        </p:spPr>
        <p:txBody>
          <a:bodyPr wrap="square" rtlCol="0">
            <a:spAutoFit/>
          </a:bodyPr>
          <a:lstStyle/>
          <a:p>
            <a:r>
              <a:rPr lang="en-US" altLang="zh-CN" sz="2800" dirty="0"/>
              <a:t>10.1 </a:t>
            </a:r>
            <a:r>
              <a:rPr lang="zh-CN" altLang="en-US" sz="2800" dirty="0"/>
              <a:t>配置标志</a:t>
            </a:r>
            <a:endParaRPr lang="en-US" altLang="zh-CN" sz="2800" dirty="0"/>
          </a:p>
          <a:p>
            <a:endParaRPr lang="en-US" altLang="zh-CN" sz="2800" dirty="0"/>
          </a:p>
        </p:txBody>
      </p:sp>
      <p:sp>
        <p:nvSpPr>
          <p:cNvPr id="5" name="TextBox 4"/>
          <p:cNvSpPr txBox="1"/>
          <p:nvPr/>
        </p:nvSpPr>
        <p:spPr>
          <a:xfrm>
            <a:off x="2400301" y="2857500"/>
            <a:ext cx="7172325" cy="2308324"/>
          </a:xfrm>
          <a:prstGeom prst="rect">
            <a:avLst/>
          </a:prstGeom>
          <a:noFill/>
        </p:spPr>
        <p:txBody>
          <a:bodyPr wrap="square" rtlCol="0">
            <a:spAutoFit/>
          </a:bodyPr>
          <a:lstStyle/>
          <a:p>
            <a:r>
              <a:rPr lang="en-US" altLang="zh-CN" sz="3600" dirty="0"/>
              <a:t>       </a:t>
            </a:r>
            <a:r>
              <a:rPr lang="zh-CN" altLang="zh-CN" sz="3600" dirty="0"/>
              <a:t>软件项的标识基本按照《软件配置标识命名规则》进行。要通过标识能够确定软件项之间的相互联系。</a:t>
            </a:r>
          </a:p>
        </p:txBody>
      </p:sp>
    </p:spTree>
    <p:extLst>
      <p:ext uri="{BB962C8B-B14F-4D97-AF65-F5344CB8AC3E}">
        <p14:creationId xmlns:p14="http://schemas.microsoft.com/office/powerpoint/2010/main" val="3740556010"/>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28613" y="571255"/>
            <a:ext cx="2528888" cy="64682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328612" y="182682"/>
            <a:ext cx="4426226" cy="1384995"/>
          </a:xfrm>
          <a:prstGeom prst="rect">
            <a:avLst/>
          </a:prstGeom>
          <a:noFill/>
        </p:spPr>
        <p:txBody>
          <a:bodyPr wrap="square" rtlCol="0">
            <a:spAutoFit/>
          </a:bodyPr>
          <a:lstStyle/>
          <a:p>
            <a:endParaRPr lang="en-US" altLang="zh-CN" sz="2800" dirty="0"/>
          </a:p>
          <a:p>
            <a:r>
              <a:rPr lang="en-US" altLang="zh-CN" sz="2800" dirty="0"/>
              <a:t>10.2 </a:t>
            </a:r>
            <a:r>
              <a:rPr lang="zh-CN" altLang="en-US" sz="2800" dirty="0"/>
              <a:t>版本管理</a:t>
            </a:r>
            <a:endParaRPr lang="en-US" altLang="zh-CN" sz="2800" dirty="0"/>
          </a:p>
          <a:p>
            <a:endParaRPr lang="en-US" altLang="zh-CN" sz="2800" dirty="0"/>
          </a:p>
        </p:txBody>
      </p:sp>
      <p:sp>
        <p:nvSpPr>
          <p:cNvPr id="5" name="TextBox 4"/>
          <p:cNvSpPr txBox="1"/>
          <p:nvPr/>
        </p:nvSpPr>
        <p:spPr>
          <a:xfrm>
            <a:off x="600073" y="1218080"/>
            <a:ext cx="10587039" cy="4247317"/>
          </a:xfrm>
          <a:prstGeom prst="rect">
            <a:avLst/>
          </a:prstGeom>
          <a:noFill/>
        </p:spPr>
        <p:txBody>
          <a:bodyPr wrap="square" rtlCol="0">
            <a:spAutoFit/>
          </a:bodyPr>
          <a:lstStyle/>
          <a:p>
            <a:r>
              <a:rPr lang="en-US" altLang="zh-CN" b="1" dirty="0"/>
              <a:t>1.</a:t>
            </a:r>
            <a:r>
              <a:rPr lang="zh-CN" altLang="zh-CN" dirty="0"/>
              <a:t>首先在所有成员创建</a:t>
            </a:r>
            <a:r>
              <a:rPr lang="en-US" altLang="zh-CN" dirty="0" err="1"/>
              <a:t>git</a:t>
            </a:r>
            <a:r>
              <a:rPr lang="zh-CN" altLang="zh-CN" dirty="0"/>
              <a:t>账号，</a:t>
            </a:r>
            <a:r>
              <a:rPr lang="en-US" altLang="zh-CN" dirty="0" err="1"/>
              <a:t>github</a:t>
            </a:r>
            <a:r>
              <a:rPr lang="zh-CN" altLang="zh-CN" dirty="0"/>
              <a:t>做为我们的远程服务器，配置管理员在上面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r>
              <a:rPr lang="en-US" altLang="zh-CN" dirty="0"/>
              <a:t> </a:t>
            </a:r>
            <a:endParaRPr lang="zh-CN" altLang="zh-CN" dirty="0"/>
          </a:p>
          <a:p>
            <a:r>
              <a:rPr lang="en-US" altLang="zh-CN" b="1" dirty="0"/>
              <a:t>2.</a:t>
            </a:r>
            <a:r>
              <a:rPr lang="zh-CN" altLang="zh-CN" dirty="0"/>
              <a:t>项目子目录的受控文档一般只有项目经理和属于该项目的开发人员和配置管理员能够访问到。配置管理员负责分配访问权限，一般项目经理对该目录具有较大的权限</a:t>
            </a:r>
            <a:r>
              <a:rPr lang="en-US" altLang="zh-CN" dirty="0"/>
              <a:t>——</a:t>
            </a:r>
            <a:r>
              <a:rPr lang="zh-CN" altLang="zh-CN" dirty="0"/>
              <a:t>读取、添加和更改；一般开发人员只有读取的权限。</a:t>
            </a:r>
            <a:r>
              <a:rPr lang="en-US" altLang="zh-CN" dirty="0"/>
              <a:t> </a:t>
            </a:r>
            <a:endParaRPr lang="zh-CN" altLang="zh-CN" dirty="0"/>
          </a:p>
          <a:p>
            <a:r>
              <a:rPr lang="en-US" altLang="zh-CN" b="1" dirty="0"/>
              <a:t>3.</a:t>
            </a:r>
            <a:r>
              <a:rPr lang="zh-CN" altLang="zh-CN" dirty="0"/>
              <a:t>在项目开发的某一阶段结束时，通过了该阶段评审的这些开发文档交配置管理员保存到项目数据库，做为正式版本的第一版</a:t>
            </a:r>
            <a:r>
              <a:rPr lang="en-US" altLang="zh-CN" dirty="0"/>
              <a:t>——1.0</a:t>
            </a:r>
            <a:r>
              <a:rPr lang="zh-CN" altLang="zh-CN" dirty="0"/>
              <a:t>版本。</a:t>
            </a:r>
          </a:p>
          <a:p>
            <a:r>
              <a:rPr lang="en-US" altLang="zh-CN" b="1" dirty="0"/>
              <a:t>4.</a:t>
            </a:r>
            <a:r>
              <a:rPr lang="zh-CN" altLang="zh-CN" dirty="0"/>
              <a:t>在以后的开发中，如果软件需要修改，那修改后的软件可用多级编号来表示新版本</a:t>
            </a:r>
            <a:r>
              <a:rPr lang="en-US" altLang="zh-CN" dirty="0"/>
              <a:t>——1.1</a:t>
            </a:r>
            <a:r>
              <a:rPr lang="zh-CN" altLang="zh-CN" dirty="0"/>
              <a:t>、</a:t>
            </a:r>
            <a:r>
              <a:rPr lang="en-US" altLang="zh-CN" dirty="0"/>
              <a:t>1.2</a:t>
            </a:r>
            <a:r>
              <a:rPr lang="zh-CN" altLang="zh-CN" dirty="0"/>
              <a:t>等加以区别标识。</a:t>
            </a:r>
            <a:r>
              <a:rPr lang="en-US" altLang="zh-CN" dirty="0"/>
              <a:t> </a:t>
            </a:r>
            <a:endParaRPr lang="zh-CN" altLang="zh-CN" dirty="0"/>
          </a:p>
          <a:p>
            <a:r>
              <a:rPr lang="en-US" altLang="zh-CN" b="1" dirty="0"/>
              <a:t>5.</a:t>
            </a:r>
            <a:r>
              <a:rPr lang="zh-CN" altLang="zh-CN" dirty="0"/>
              <a:t>在各个评审阶段产生的所有评审报告和修改报告都要进行编号保存，编号与相应文档的编号要对应。</a:t>
            </a:r>
            <a:r>
              <a:rPr lang="en-US" altLang="zh-CN" dirty="0"/>
              <a:t> </a:t>
            </a:r>
            <a:endParaRPr lang="zh-CN" altLang="zh-CN" dirty="0"/>
          </a:p>
          <a:p>
            <a:r>
              <a:rPr lang="en-US" altLang="zh-CN" b="1" dirty="0"/>
              <a:t>6.</a:t>
            </a:r>
            <a:r>
              <a:rPr lang="zh-CN" altLang="zh-CN" dirty="0"/>
              <a:t>规定所有组成员保存当前所有文件，防止突发状况的发生。</a:t>
            </a:r>
          </a:p>
        </p:txBody>
      </p:sp>
    </p:spTree>
    <p:extLst>
      <p:ext uri="{BB962C8B-B14F-4D97-AF65-F5344CB8AC3E}">
        <p14:creationId xmlns:p14="http://schemas.microsoft.com/office/powerpoint/2010/main" val="3740556010"/>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1" y="1014413"/>
            <a:ext cx="2510127" cy="95726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647411" y="804650"/>
            <a:ext cx="4426226" cy="1384995"/>
          </a:xfrm>
          <a:prstGeom prst="rect">
            <a:avLst/>
          </a:prstGeom>
          <a:noFill/>
        </p:spPr>
        <p:txBody>
          <a:bodyPr wrap="square" rtlCol="0">
            <a:spAutoFit/>
          </a:bodyPr>
          <a:lstStyle/>
          <a:p>
            <a:endParaRPr lang="en-US" altLang="zh-CN" sz="2800" dirty="0"/>
          </a:p>
          <a:p>
            <a:r>
              <a:rPr lang="en-US" altLang="zh-CN" sz="2800" dirty="0"/>
              <a:t>10.3 </a:t>
            </a:r>
            <a:r>
              <a:rPr lang="zh-CN" altLang="en-US" sz="2800" dirty="0"/>
              <a:t>变更控制</a:t>
            </a:r>
            <a:endParaRPr lang="en-US" altLang="zh-CN" sz="2800" dirty="0"/>
          </a:p>
          <a:p>
            <a:endParaRPr lang="en-US" altLang="zh-CN" sz="2800" dirty="0"/>
          </a:p>
        </p:txBody>
      </p:sp>
      <p:sp>
        <p:nvSpPr>
          <p:cNvPr id="5" name="TextBox 4"/>
          <p:cNvSpPr txBox="1"/>
          <p:nvPr/>
        </p:nvSpPr>
        <p:spPr>
          <a:xfrm>
            <a:off x="2357438" y="2513528"/>
            <a:ext cx="6958012" cy="2462213"/>
          </a:xfrm>
          <a:prstGeom prst="rect">
            <a:avLst/>
          </a:prstGeom>
          <a:noFill/>
        </p:spPr>
        <p:txBody>
          <a:bodyPr wrap="square" rtlCol="0">
            <a:spAutoFit/>
          </a:bodyPr>
          <a:lstStyle/>
          <a:p>
            <a:pPr lvl="2"/>
            <a:r>
              <a:rPr lang="en-US" altLang="zh-CN" b="1" dirty="0"/>
              <a:t>                            </a:t>
            </a:r>
            <a:r>
              <a:rPr lang="zh-CN" altLang="zh-CN" b="1" dirty="0"/>
              <a:t>微小改正时的变更控制</a:t>
            </a:r>
          </a:p>
          <a:p>
            <a:r>
              <a:rPr lang="zh-CN" altLang="zh-CN" sz="2000" dirty="0"/>
              <a:t>在评审或测试后发现的问题由小组成员记录下来，在周四的小组会议上，项目经理分配修改的问题，然后进行变更的记录</a:t>
            </a:r>
            <a:r>
              <a:rPr lang="zh-CN" altLang="zh-CN" dirty="0"/>
              <a:t>。</a:t>
            </a:r>
          </a:p>
          <a:p>
            <a:r>
              <a:rPr lang="en-US" altLang="zh-CN" dirty="0"/>
              <a:t> </a:t>
            </a:r>
            <a:endParaRPr lang="zh-CN" altLang="zh-CN" dirty="0"/>
          </a:p>
          <a:p>
            <a:pPr lvl="2"/>
            <a:r>
              <a:rPr lang="en-US" altLang="zh-CN" b="1" dirty="0"/>
              <a:t>                             </a:t>
            </a:r>
            <a:r>
              <a:rPr lang="zh-CN" altLang="zh-CN" b="1" dirty="0"/>
              <a:t>较大变动时的变更控制</a:t>
            </a:r>
          </a:p>
          <a:p>
            <a:r>
              <a:rPr lang="zh-CN" altLang="zh-CN" sz="2000" dirty="0"/>
              <a:t>发生较大变动时，先在小组会议进行讨论，如果确认变更，在</a:t>
            </a:r>
            <a:r>
              <a:rPr lang="en-US" altLang="zh-CN" sz="2000" dirty="0" err="1"/>
              <a:t>git</a:t>
            </a:r>
            <a:r>
              <a:rPr lang="zh-CN" altLang="zh-CN" sz="2000" dirty="0"/>
              <a:t>上提交一份变更记录，然后配置管理人员进行版本更新</a:t>
            </a:r>
            <a:r>
              <a:rPr lang="zh-CN" altLang="zh-CN" dirty="0"/>
              <a:t>。</a:t>
            </a:r>
          </a:p>
        </p:txBody>
      </p:sp>
    </p:spTree>
    <p:extLst>
      <p:ext uri="{BB962C8B-B14F-4D97-AF65-F5344CB8AC3E}">
        <p14:creationId xmlns:p14="http://schemas.microsoft.com/office/powerpoint/2010/main" val="744748243"/>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1" y="1014413"/>
            <a:ext cx="2510127" cy="95726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647411" y="804650"/>
            <a:ext cx="4426226" cy="954107"/>
          </a:xfrm>
          <a:prstGeom prst="rect">
            <a:avLst/>
          </a:prstGeom>
          <a:noFill/>
        </p:spPr>
        <p:txBody>
          <a:bodyPr wrap="square" rtlCol="0">
            <a:spAutoFit/>
          </a:bodyPr>
          <a:lstStyle/>
          <a:p>
            <a:endParaRPr lang="en-US" altLang="zh-CN" sz="2800" dirty="0"/>
          </a:p>
          <a:p>
            <a:r>
              <a:rPr lang="en-US" altLang="zh-CN" sz="2800" dirty="0"/>
              <a:t>10.4</a:t>
            </a:r>
            <a:r>
              <a:rPr lang="zh-CN" altLang="en-US" sz="2800" dirty="0"/>
              <a:t>配置审核</a:t>
            </a:r>
            <a:endParaRPr lang="en-US" altLang="zh-CN" sz="2800" dirty="0"/>
          </a:p>
        </p:txBody>
      </p:sp>
      <p:sp>
        <p:nvSpPr>
          <p:cNvPr id="6" name="TextBox 5"/>
          <p:cNvSpPr txBox="1"/>
          <p:nvPr/>
        </p:nvSpPr>
        <p:spPr>
          <a:xfrm>
            <a:off x="1902474" y="2571750"/>
            <a:ext cx="7784451" cy="2246769"/>
          </a:xfrm>
          <a:prstGeom prst="rect">
            <a:avLst/>
          </a:prstGeom>
          <a:noFill/>
        </p:spPr>
        <p:txBody>
          <a:bodyPr wrap="square" rtlCol="0">
            <a:spAutoFit/>
          </a:bodyPr>
          <a:lstStyle/>
          <a:p>
            <a:r>
              <a:rPr lang="en-US" altLang="zh-CN" sz="2800" dirty="0"/>
              <a:t>         </a:t>
            </a:r>
            <a:r>
              <a:rPr lang="zh-CN" altLang="zh-CN" sz="2800" dirty="0"/>
              <a:t>为保证各项产品在技术上和管理上的完整性，项目经理是在软件开发过程中的详细设计阶段和测试阶段完成时，对配置情况进行抽查。总经理室先提出要审核的内容和各项指标，逐项审核完成后要作好记录。</a:t>
            </a:r>
          </a:p>
        </p:txBody>
      </p:sp>
    </p:spTree>
    <p:extLst>
      <p:ext uri="{BB962C8B-B14F-4D97-AF65-F5344CB8AC3E}">
        <p14:creationId xmlns:p14="http://schemas.microsoft.com/office/powerpoint/2010/main" val="3832452370"/>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4" y="5052789"/>
            <a:ext cx="3208375"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小组分工</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11</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894227357"/>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1" y="804650"/>
            <a:ext cx="8757846" cy="561066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9" y="1045801"/>
            <a:ext cx="7912178" cy="4832092"/>
          </a:xfrm>
          <a:prstGeom prst="rect">
            <a:avLst/>
          </a:prstGeom>
          <a:noFill/>
        </p:spPr>
        <p:txBody>
          <a:bodyPr wrap="square" rtlCol="0">
            <a:spAutoFit/>
          </a:bodyPr>
          <a:lstStyle/>
          <a:p>
            <a:r>
              <a:rPr lang="zh-CN" altLang="en-US" sz="2800" dirty="0"/>
              <a:t>小组分工：</a:t>
            </a:r>
            <a:endParaRPr lang="en-US" altLang="zh-CN" sz="2800" dirty="0"/>
          </a:p>
          <a:p>
            <a:r>
              <a:rPr lang="zh-CN" altLang="en-US" sz="2800" dirty="0"/>
              <a:t>朱赛奎：需求工程计划（初步）攥写</a:t>
            </a:r>
            <a:r>
              <a:rPr lang="en-US" altLang="zh-CN" sz="2800" dirty="0"/>
              <a:t>,ppt</a:t>
            </a:r>
            <a:r>
              <a:rPr lang="zh-CN" altLang="en-US" sz="2800" dirty="0"/>
              <a:t>制作                                 </a:t>
            </a:r>
            <a:r>
              <a:rPr lang="en-US" altLang="zh-CN" sz="2800" dirty="0"/>
              <a:t>8.8</a:t>
            </a:r>
            <a:r>
              <a:rPr lang="zh-CN" altLang="en-US" sz="2800" dirty="0"/>
              <a:t>分</a:t>
            </a:r>
            <a:endParaRPr lang="en-US" altLang="zh-CN" sz="2800" dirty="0"/>
          </a:p>
          <a:p>
            <a:r>
              <a:rPr lang="zh-CN" altLang="en-US" sz="2800" dirty="0"/>
              <a:t>周骏迪：需求工程计划（初步）攥写</a:t>
            </a:r>
            <a:r>
              <a:rPr lang="en-US" altLang="zh-CN" sz="2800" dirty="0"/>
              <a:t>,ppt</a:t>
            </a:r>
            <a:r>
              <a:rPr lang="zh-CN" altLang="en-US" sz="2800" dirty="0"/>
              <a:t>制作        </a:t>
            </a:r>
            <a:endParaRPr lang="en-US" altLang="zh-CN" sz="2800" dirty="0"/>
          </a:p>
          <a:p>
            <a:r>
              <a:rPr lang="zh-CN" altLang="en-US" sz="2800" dirty="0"/>
              <a:t> </a:t>
            </a:r>
            <a:r>
              <a:rPr lang="en-US" altLang="zh-CN" sz="2800" dirty="0"/>
              <a:t>8.7</a:t>
            </a:r>
            <a:r>
              <a:rPr lang="zh-CN" altLang="en-US" sz="2800" dirty="0"/>
              <a:t>分</a:t>
            </a:r>
            <a:endParaRPr lang="en-US" altLang="zh-CN" sz="2800" dirty="0"/>
          </a:p>
          <a:p>
            <a:r>
              <a:rPr lang="zh-CN" altLang="en-US" sz="2800" dirty="0"/>
              <a:t>陈潮鸣：输入输出模块，项目章程   </a:t>
            </a:r>
            <a:endParaRPr lang="en-US" altLang="zh-CN" sz="2800" dirty="0"/>
          </a:p>
          <a:p>
            <a:r>
              <a:rPr lang="zh-CN" altLang="en-US" sz="2800" dirty="0"/>
              <a:t> </a:t>
            </a:r>
            <a:r>
              <a:rPr lang="en-US" altLang="zh-CN" sz="2800" dirty="0"/>
              <a:t>8.6</a:t>
            </a:r>
            <a:r>
              <a:rPr lang="zh-CN" altLang="en-US" sz="2800" dirty="0"/>
              <a:t>分</a:t>
            </a:r>
            <a:endParaRPr lang="en-US" altLang="zh-CN" sz="2800" dirty="0"/>
          </a:p>
          <a:p>
            <a:r>
              <a:rPr lang="zh-CN" altLang="en-US" sz="2800" dirty="0"/>
              <a:t>陈豪明：甘特图（</a:t>
            </a:r>
            <a:r>
              <a:rPr lang="en-US" altLang="zh-CN" sz="2800" dirty="0"/>
              <a:t>65%</a:t>
            </a:r>
            <a:r>
              <a:rPr lang="zh-CN" altLang="en-US" sz="2800" dirty="0"/>
              <a:t>）</a:t>
            </a:r>
            <a:endParaRPr lang="en-US" altLang="zh-CN" sz="2800" dirty="0"/>
          </a:p>
          <a:p>
            <a:r>
              <a:rPr lang="en-US" altLang="zh-CN" sz="2800" dirty="0"/>
              <a:t>8.9</a:t>
            </a:r>
            <a:r>
              <a:rPr lang="zh-CN" altLang="en-US" sz="2800" dirty="0"/>
              <a:t>分</a:t>
            </a:r>
            <a:endParaRPr lang="en-US" altLang="zh-CN" sz="2800" dirty="0"/>
          </a:p>
          <a:p>
            <a:r>
              <a:rPr lang="zh-CN" altLang="en-US" sz="2800" dirty="0"/>
              <a:t>戴恺铖：甘特图（</a:t>
            </a:r>
            <a:r>
              <a:rPr lang="en-US" altLang="zh-CN" sz="2800" dirty="0"/>
              <a:t>35%</a:t>
            </a:r>
            <a:r>
              <a:rPr lang="zh-CN" altLang="en-US" sz="2800" dirty="0"/>
              <a:t>），评审修改</a:t>
            </a:r>
            <a:endParaRPr lang="en-US" altLang="zh-CN" sz="2800" dirty="0"/>
          </a:p>
          <a:p>
            <a:r>
              <a:rPr lang="en-US" altLang="zh-CN" sz="2800" dirty="0"/>
              <a:t>8.5</a:t>
            </a:r>
            <a:r>
              <a:rPr lang="zh-CN" altLang="en-US" sz="2800" dirty="0"/>
              <a:t>分</a:t>
            </a:r>
            <a:endParaRPr lang="en-US" altLang="zh-CN" sz="2800" dirty="0"/>
          </a:p>
        </p:txBody>
      </p:sp>
    </p:spTree>
    <p:extLst>
      <p:ext uri="{BB962C8B-B14F-4D97-AF65-F5344CB8AC3E}">
        <p14:creationId xmlns:p14="http://schemas.microsoft.com/office/powerpoint/2010/main" val="2188795845"/>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3E8729D-B1E7-439A-B63E-390608E22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4" name="矩形 3">
            <a:extLst>
              <a:ext uri="{FF2B5EF4-FFF2-40B4-BE49-F238E27FC236}">
                <a16:creationId xmlns:a16="http://schemas.microsoft.com/office/drawing/2014/main" id="{90E61F90-70B0-4CC5-8FCC-693B73629827}"/>
              </a:ext>
            </a:extLst>
          </p:cNvPr>
          <p:cNvSpPr/>
          <p:nvPr/>
        </p:nvSpPr>
        <p:spPr>
          <a:xfrm>
            <a:off x="4686915" y="2954077"/>
            <a:ext cx="2426061" cy="923330"/>
          </a:xfrm>
          <a:prstGeom prst="rect">
            <a:avLst/>
          </a:prstGeom>
          <a:noFill/>
        </p:spPr>
        <p:txBody>
          <a:bodyPr wrap="squar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谢谢</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5072416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椭圆 31">
            <a:extLst>
              <a:ext uri="{FF2B5EF4-FFF2-40B4-BE49-F238E27FC236}">
                <a16:creationId xmlns:a16="http://schemas.microsoft.com/office/drawing/2014/main" id="{830944E3-21C6-4227-98F7-FDA08399D3AE}"/>
              </a:ext>
            </a:extLst>
          </p:cNvPr>
          <p:cNvSpPr/>
          <p:nvPr/>
        </p:nvSpPr>
        <p:spPr>
          <a:xfrm>
            <a:off x="1442542" y="1122702"/>
            <a:ext cx="2563401" cy="11688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pic>
        <p:nvPicPr>
          <p:cNvPr id="2" name="图片 1">
            <a:extLst>
              <a:ext uri="{FF2B5EF4-FFF2-40B4-BE49-F238E27FC236}">
                <a16:creationId xmlns:a16="http://schemas.microsoft.com/office/drawing/2014/main" id="{E487D649-48EC-47FD-98CA-B9410D0B6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55" name="文本框 54">
            <a:extLst>
              <a:ext uri="{FF2B5EF4-FFF2-40B4-BE49-F238E27FC236}">
                <a16:creationId xmlns:a16="http://schemas.microsoft.com/office/drawing/2014/main" id="{7F8D4A97-18BE-427C-BC21-E06C8E767365}"/>
              </a:ext>
            </a:extLst>
          </p:cNvPr>
          <p:cNvSpPr txBox="1"/>
          <p:nvPr/>
        </p:nvSpPr>
        <p:spPr>
          <a:xfrm>
            <a:off x="1442542" y="1218080"/>
            <a:ext cx="2919264" cy="1938992"/>
          </a:xfrm>
          <a:prstGeom prst="rect">
            <a:avLst/>
          </a:prstGeom>
          <a:noFill/>
        </p:spPr>
        <p:txBody>
          <a:bodyPr wrap="square" rtlCol="0">
            <a:spAutoFit/>
          </a:bodyPr>
          <a:lstStyle/>
          <a:p>
            <a:r>
              <a:rPr lang="en-US" altLang="zh-CN" sz="4000" dirty="0"/>
              <a:t>1.</a:t>
            </a:r>
            <a:r>
              <a:rPr lang="zh-CN" altLang="en-US" sz="4000" dirty="0"/>
              <a:t>编写目的</a:t>
            </a:r>
            <a:endParaRPr lang="en-US" altLang="zh-CN" sz="4000" dirty="0"/>
          </a:p>
          <a:p>
            <a:endParaRPr lang="en-US" altLang="zh-CN" sz="4000" dirty="0"/>
          </a:p>
          <a:p>
            <a:endParaRPr lang="en-US" altLang="zh-CN" sz="4000" dirty="0"/>
          </a:p>
        </p:txBody>
      </p:sp>
      <p:sp>
        <p:nvSpPr>
          <p:cNvPr id="3" name="TextBox 2"/>
          <p:cNvSpPr txBox="1"/>
          <p:nvPr/>
        </p:nvSpPr>
        <p:spPr>
          <a:xfrm>
            <a:off x="1132114" y="2540000"/>
            <a:ext cx="9642515" cy="1846659"/>
          </a:xfrm>
          <a:prstGeom prst="rect">
            <a:avLst/>
          </a:prstGeom>
          <a:noFill/>
        </p:spPr>
        <p:txBody>
          <a:bodyPr wrap="square" rtlCol="0">
            <a:spAutoFit/>
          </a:bodyPr>
          <a:lstStyle/>
          <a:p>
            <a:r>
              <a:rPr lang="en-US" altLang="zh-CN" sz="2400" dirty="0"/>
              <a:t>       </a:t>
            </a:r>
            <a:r>
              <a:rPr lang="zh-CN" altLang="zh-CN" sz="2400" dirty="0"/>
              <a:t>需求工程在软件开发过程中起这决定性作用，可以是软件在开发过程中能更加准确的达到用户想要的东西，加快软件开发的过程，避免在该软件开发的软件危机，我们就该项目进行了需求开发与设计，充分了解客户需求后，编写相关文档，最后提交《项目总结报告》</a:t>
            </a:r>
          </a:p>
          <a:p>
            <a:endParaRPr lang="zh-CN" altLang="en-US" dirty="0"/>
          </a:p>
        </p:txBody>
      </p:sp>
      <p:sp>
        <p:nvSpPr>
          <p:cNvPr id="4" name="TextBox 3"/>
          <p:cNvSpPr txBox="1"/>
          <p:nvPr/>
        </p:nvSpPr>
        <p:spPr>
          <a:xfrm>
            <a:off x="-2290743" y="4210811"/>
            <a:ext cx="8244114"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8329740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87D649-48EC-47FD-98CA-B9410D0B6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6" name="椭圆 31">
            <a:extLst>
              <a:ext uri="{FF2B5EF4-FFF2-40B4-BE49-F238E27FC236}">
                <a16:creationId xmlns:a16="http://schemas.microsoft.com/office/drawing/2014/main" id="{830944E3-21C6-4227-98F7-FDA08399D3AE}"/>
              </a:ext>
            </a:extLst>
          </p:cNvPr>
          <p:cNvSpPr/>
          <p:nvPr/>
        </p:nvSpPr>
        <p:spPr>
          <a:xfrm>
            <a:off x="760369" y="563295"/>
            <a:ext cx="3274602" cy="11688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tx1"/>
                </a:solidFill>
                <a:latin typeface="方正静蕾简体" panose="02000000000000000000" pitchFamily="2" charset="-122"/>
                <a:ea typeface="方正静蕾简体" panose="02000000000000000000" pitchFamily="2" charset="-122"/>
              </a:rPr>
              <a:t>2.</a:t>
            </a:r>
            <a:r>
              <a:rPr lang="zh-CN" altLang="en-US" sz="4000" dirty="0">
                <a:solidFill>
                  <a:schemeClr val="tx1"/>
                </a:solidFill>
                <a:latin typeface="方正静蕾简体" panose="02000000000000000000" pitchFamily="2" charset="-122"/>
                <a:ea typeface="方正静蕾简体" panose="02000000000000000000" pitchFamily="2" charset="-122"/>
              </a:rPr>
              <a:t>参考资料</a:t>
            </a:r>
          </a:p>
        </p:txBody>
      </p:sp>
      <p:sp>
        <p:nvSpPr>
          <p:cNvPr id="4" name="TextBox 3"/>
          <p:cNvSpPr txBox="1"/>
          <p:nvPr/>
        </p:nvSpPr>
        <p:spPr>
          <a:xfrm>
            <a:off x="1611086" y="5384800"/>
            <a:ext cx="8244114" cy="369332"/>
          </a:xfrm>
          <a:prstGeom prst="rect">
            <a:avLst/>
          </a:prstGeom>
          <a:noFill/>
        </p:spPr>
        <p:txBody>
          <a:bodyPr wrap="square" rtlCol="0">
            <a:spAutoFit/>
          </a:bodyPr>
          <a:lstStyle/>
          <a:p>
            <a:endParaRPr lang="zh-CN" altLang="en-US" dirty="0"/>
          </a:p>
        </p:txBody>
      </p:sp>
      <p:sp>
        <p:nvSpPr>
          <p:cNvPr id="5" name="TextBox 4"/>
          <p:cNvSpPr txBox="1"/>
          <p:nvPr/>
        </p:nvSpPr>
        <p:spPr>
          <a:xfrm>
            <a:off x="1785257" y="2627086"/>
            <a:ext cx="9144000" cy="3416320"/>
          </a:xfrm>
          <a:prstGeom prst="rect">
            <a:avLst/>
          </a:prstGeom>
          <a:noFill/>
        </p:spPr>
        <p:txBody>
          <a:bodyPr wrap="square" rtlCol="0">
            <a:spAutoFit/>
          </a:bodyPr>
          <a:lstStyle/>
          <a:p>
            <a:pPr lvl="0"/>
            <a:r>
              <a:rPr lang="zh-CN" altLang="zh-CN" dirty="0"/>
              <a:t>《软件项目管理》原书第</a:t>
            </a:r>
            <a:r>
              <a:rPr lang="en-US" altLang="zh-CN" dirty="0"/>
              <a:t>5</a:t>
            </a:r>
            <a:r>
              <a:rPr lang="zh-CN" altLang="zh-CN" dirty="0"/>
              <a:t>版</a:t>
            </a:r>
            <a:r>
              <a:rPr lang="en-US" altLang="zh-CN" dirty="0"/>
              <a:t>  </a:t>
            </a:r>
            <a:r>
              <a:rPr lang="zh-CN" altLang="zh-CN" dirty="0"/>
              <a:t>作者：（美）</a:t>
            </a:r>
            <a:r>
              <a:rPr lang="en-US" altLang="zh-CN" dirty="0"/>
              <a:t>Bob Hughes Mike </a:t>
            </a:r>
            <a:r>
              <a:rPr lang="en-US" altLang="zh-CN" dirty="0" err="1"/>
              <a:t>Cotterell</a:t>
            </a:r>
            <a:r>
              <a:rPr lang="en-US" altLang="zh-CN" dirty="0"/>
              <a:t>  </a:t>
            </a:r>
            <a:r>
              <a:rPr lang="zh-CN" altLang="zh-CN" dirty="0"/>
              <a:t>廖彬山 周卫华译 机械工业出版社</a:t>
            </a:r>
          </a:p>
          <a:p>
            <a:pPr lvl="0"/>
            <a:r>
              <a:rPr lang="zh-CN" altLang="zh-CN" dirty="0"/>
              <a:t>《软件需求》第</a:t>
            </a:r>
            <a:r>
              <a:rPr lang="en-US" altLang="zh-CN" dirty="0"/>
              <a:t>2</a:t>
            </a:r>
            <a:r>
              <a:rPr lang="zh-CN" altLang="zh-CN" dirty="0"/>
              <a:t>版</a:t>
            </a:r>
            <a:r>
              <a:rPr lang="en-US" altLang="zh-CN" dirty="0"/>
              <a:t>  </a:t>
            </a:r>
            <a:r>
              <a:rPr lang="zh-CN" altLang="zh-CN" dirty="0"/>
              <a:t>（美）</a:t>
            </a:r>
            <a:r>
              <a:rPr lang="en-US" altLang="zh-CN" dirty="0"/>
              <a:t>Karl </a:t>
            </a:r>
            <a:r>
              <a:rPr lang="en-US" altLang="zh-CN" dirty="0" err="1"/>
              <a:t>E.Wiegers</a:t>
            </a:r>
            <a:r>
              <a:rPr lang="en-US" altLang="zh-CN" dirty="0"/>
              <a:t>  </a:t>
            </a:r>
            <a:r>
              <a:rPr lang="zh-CN" altLang="zh-CN" dirty="0"/>
              <a:t>刘伟琴 刘洪涛译</a:t>
            </a:r>
            <a:r>
              <a:rPr lang="en-US" altLang="zh-CN" dirty="0"/>
              <a:t>  </a:t>
            </a:r>
            <a:r>
              <a:rPr lang="zh-CN" altLang="zh-CN" dirty="0"/>
              <a:t>清华大学出版社</a:t>
            </a:r>
          </a:p>
          <a:p>
            <a:pPr lvl="0"/>
            <a:r>
              <a:rPr lang="zh-CN" altLang="zh-CN" dirty="0"/>
              <a:t>《项目章程》</a:t>
            </a:r>
          </a:p>
          <a:p>
            <a:pPr lvl="0"/>
            <a:r>
              <a:rPr lang="en-US" altLang="zh-CN" dirty="0"/>
              <a:t>GBT19001-2005</a:t>
            </a:r>
            <a:r>
              <a:rPr lang="zh-CN" altLang="zh-CN" dirty="0"/>
              <a:t>质量管理体系要求</a:t>
            </a:r>
          </a:p>
          <a:p>
            <a:pPr lvl="0"/>
            <a:r>
              <a:rPr lang="zh-CN" altLang="zh-CN" dirty="0"/>
              <a:t>《</a:t>
            </a:r>
            <a:r>
              <a:rPr lang="en-US" altLang="zh-CN" dirty="0"/>
              <a:t>PMBOK</a:t>
            </a:r>
            <a:r>
              <a:rPr lang="zh-CN" altLang="zh-CN" dirty="0"/>
              <a:t>》（第五版）</a:t>
            </a:r>
          </a:p>
          <a:p>
            <a:r>
              <a:rPr lang="zh-CN" altLang="zh-CN" i="1" dirty="0"/>
              <a:t>《</a:t>
            </a:r>
            <a:r>
              <a:rPr lang="en-US" altLang="zh-CN" i="1" dirty="0"/>
              <a:t>CMMI</a:t>
            </a:r>
            <a:r>
              <a:rPr lang="zh-CN" altLang="zh-CN" i="1" dirty="0"/>
              <a:t>项目计划报告》</a:t>
            </a:r>
            <a:endParaRPr lang="zh-CN" altLang="zh-CN" dirty="0"/>
          </a:p>
          <a:p>
            <a:r>
              <a:rPr lang="zh-CN" altLang="zh-CN" i="1" dirty="0"/>
              <a:t>《中国软件项目开发标准</a:t>
            </a:r>
            <a:r>
              <a:rPr lang="en-US" altLang="zh-CN" i="1" dirty="0"/>
              <a:t>GB-8567--88</a:t>
            </a:r>
            <a:r>
              <a:rPr lang="zh-CN" altLang="zh-CN" i="1" dirty="0"/>
              <a:t>》</a:t>
            </a:r>
            <a:endParaRPr lang="en-US" altLang="zh-CN" dirty="0"/>
          </a:p>
          <a:p>
            <a:pPr lvl="0"/>
            <a:r>
              <a:rPr lang="zh-CN" altLang="zh-CN" dirty="0"/>
              <a:t>需求工程计划</a:t>
            </a:r>
            <a:r>
              <a:rPr lang="en-US" altLang="zh-CN" dirty="0"/>
              <a:t>-</a:t>
            </a:r>
            <a:r>
              <a:rPr lang="zh-CN" altLang="zh-CN" dirty="0"/>
              <a:t>初步（百度文库）</a:t>
            </a:r>
          </a:p>
          <a:p>
            <a:r>
              <a:rPr lang="zh-CN" altLang="zh-CN" dirty="0"/>
              <a:t>链接：</a:t>
            </a:r>
            <a:r>
              <a:rPr lang="en-US" altLang="zh-CN" dirty="0"/>
              <a:t>http://wenku.baidu.com/link?url=6mbGCmtn9W6vLQndZFqPcqv-8qFOrEcJtfijpUHv-YUjv_Fs4pNtveRuTED4Gws9srf7BStZj4ixDr_XuAoToHul-2kVjfK8vYSCuUEydfe</a:t>
            </a:r>
            <a:endParaRPr lang="zh-CN" altLang="en-US" dirty="0"/>
          </a:p>
          <a:p>
            <a:endParaRPr lang="zh-CN" altLang="en-US" dirty="0"/>
          </a:p>
        </p:txBody>
      </p:sp>
    </p:spTree>
    <p:extLst>
      <p:ext uri="{BB962C8B-B14F-4D97-AF65-F5344CB8AC3E}">
        <p14:creationId xmlns:p14="http://schemas.microsoft.com/office/powerpoint/2010/main" val="419297707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项目概述</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221436355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1"/>
            <a:ext cx="2923076" cy="11983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35492" y="1142201"/>
            <a:ext cx="4744278" cy="523220"/>
          </a:xfrm>
          <a:prstGeom prst="rect">
            <a:avLst/>
          </a:prstGeom>
          <a:noFill/>
        </p:spPr>
        <p:txBody>
          <a:bodyPr wrap="square" rtlCol="0">
            <a:spAutoFit/>
          </a:bodyPr>
          <a:lstStyle/>
          <a:p>
            <a:r>
              <a:rPr lang="en-US" altLang="zh-CN" sz="2800" dirty="0"/>
              <a:t>2.1 </a:t>
            </a:r>
            <a:r>
              <a:rPr lang="zh-CN" altLang="en-US" sz="2800" dirty="0"/>
              <a:t>工作内容</a:t>
            </a:r>
            <a:endParaRPr lang="en-US" altLang="zh-CN" sz="2800" dirty="0"/>
          </a:p>
        </p:txBody>
      </p:sp>
      <p:sp>
        <p:nvSpPr>
          <p:cNvPr id="5" name="TextBox 4"/>
          <p:cNvSpPr txBox="1"/>
          <p:nvPr/>
        </p:nvSpPr>
        <p:spPr>
          <a:xfrm>
            <a:off x="1233714" y="2917371"/>
            <a:ext cx="10277172" cy="1107996"/>
          </a:xfrm>
          <a:prstGeom prst="rect">
            <a:avLst/>
          </a:prstGeom>
          <a:noFill/>
        </p:spPr>
        <p:txBody>
          <a:bodyPr wrap="none" rtlCol="0">
            <a:spAutoFit/>
          </a:bodyPr>
          <a:lstStyle/>
          <a:p>
            <a:r>
              <a:rPr lang="en-US" altLang="zh-CN" sz="2400" dirty="0"/>
              <a:t>         </a:t>
            </a:r>
            <a:r>
              <a:rPr lang="zh-CN" altLang="zh-CN" sz="2400" dirty="0"/>
              <a:t>为搭建学生之间交流的平台、专门为软件工程系列课程和老师的教学</a:t>
            </a:r>
            <a:endParaRPr lang="en-US" altLang="zh-CN" sz="2400" dirty="0"/>
          </a:p>
          <a:p>
            <a:r>
              <a:rPr lang="zh-CN" altLang="zh-CN" sz="2400" dirty="0"/>
              <a:t>辅助网站作需求开发和设计</a:t>
            </a:r>
          </a:p>
          <a:p>
            <a:endParaRPr lang="zh-CN" altLang="en-US" dirty="0"/>
          </a:p>
        </p:txBody>
      </p:sp>
    </p:spTree>
    <p:extLst>
      <p:ext uri="{BB962C8B-B14F-4D97-AF65-F5344CB8AC3E}">
        <p14:creationId xmlns:p14="http://schemas.microsoft.com/office/powerpoint/2010/main" val="72678729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1"/>
            <a:ext cx="2923076" cy="11983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35492" y="1142201"/>
            <a:ext cx="4744278" cy="523220"/>
          </a:xfrm>
          <a:prstGeom prst="rect">
            <a:avLst/>
          </a:prstGeom>
          <a:noFill/>
        </p:spPr>
        <p:txBody>
          <a:bodyPr wrap="square" rtlCol="0">
            <a:spAutoFit/>
          </a:bodyPr>
          <a:lstStyle/>
          <a:p>
            <a:r>
              <a:rPr lang="en-US" altLang="zh-CN" sz="2800" dirty="0"/>
              <a:t>2.2 </a:t>
            </a:r>
            <a:r>
              <a:rPr lang="zh-CN" altLang="en-US" sz="2800" dirty="0"/>
              <a:t>项目干系人</a:t>
            </a:r>
            <a:endParaRPr lang="en-US"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val="2153563082"/>
              </p:ext>
            </p:extLst>
          </p:nvPr>
        </p:nvGraphicFramePr>
        <p:xfrm>
          <a:off x="647412" y="2119086"/>
          <a:ext cx="11544587" cy="3744686"/>
        </p:xfrm>
        <a:graphic>
          <a:graphicData uri="http://schemas.openxmlformats.org/drawingml/2006/table">
            <a:tbl>
              <a:tblPr firstRow="1" firstCol="1" bandRow="1">
                <a:tableStyleId>{5C22544A-7EE6-4342-B048-85BDC9FD1C3A}</a:tableStyleId>
              </a:tblPr>
              <a:tblGrid>
                <a:gridCol w="3847292">
                  <a:extLst>
                    <a:ext uri="{9D8B030D-6E8A-4147-A177-3AD203B41FA5}">
                      <a16:colId xmlns:a16="http://schemas.microsoft.com/office/drawing/2014/main" val="20000"/>
                    </a:ext>
                  </a:extLst>
                </a:gridCol>
                <a:gridCol w="907636">
                  <a:extLst>
                    <a:ext uri="{9D8B030D-6E8A-4147-A177-3AD203B41FA5}">
                      <a16:colId xmlns:a16="http://schemas.microsoft.com/office/drawing/2014/main" val="20001"/>
                    </a:ext>
                  </a:extLst>
                </a:gridCol>
                <a:gridCol w="6789659">
                  <a:extLst>
                    <a:ext uri="{9D8B030D-6E8A-4147-A177-3AD203B41FA5}">
                      <a16:colId xmlns:a16="http://schemas.microsoft.com/office/drawing/2014/main" val="20002"/>
                    </a:ext>
                  </a:extLst>
                </a:gridCol>
              </a:tblGrid>
              <a:tr h="735638">
                <a:tc>
                  <a:txBody>
                    <a:bodyPr/>
                    <a:lstStyle/>
                    <a:p>
                      <a:pPr algn="just">
                        <a:spcAft>
                          <a:spcPts val="0"/>
                        </a:spcAft>
                      </a:pPr>
                      <a:r>
                        <a:rPr lang="zh-CN" sz="1600" kern="100" dirty="0">
                          <a:effectLst/>
                        </a:rPr>
                        <a:t>联系人姓名</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职责</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联系方式</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376131">
                <a:tc>
                  <a:txBody>
                    <a:bodyPr/>
                    <a:lstStyle/>
                    <a:p>
                      <a:pPr algn="just">
                        <a:spcAft>
                          <a:spcPts val="0"/>
                        </a:spcAft>
                      </a:pPr>
                      <a:r>
                        <a:rPr lang="zh-CN" sz="1600" kern="100" dirty="0">
                          <a:effectLst/>
                        </a:rPr>
                        <a:t>杨枨</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老师</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邮箱：</a:t>
                      </a:r>
                      <a:r>
                        <a:rPr lang="en-US" sz="1600" u="none" strike="noStrike" kern="100" dirty="0">
                          <a:effectLst/>
                          <a:hlinkClick r:id="rId3"/>
                        </a:rPr>
                        <a:t>yangc@zucc.edu.cn</a:t>
                      </a:r>
                      <a:r>
                        <a:rPr lang="en-US" sz="1600" u="none" strike="noStrike" kern="100" dirty="0">
                          <a:effectLst/>
                        </a:rPr>
                        <a:t>             </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1"/>
                  </a:ext>
                </a:extLst>
              </a:tr>
              <a:tr h="376131">
                <a:tc>
                  <a:txBody>
                    <a:bodyPr/>
                    <a:lstStyle/>
                    <a:p>
                      <a:pPr algn="just">
                        <a:spcAft>
                          <a:spcPts val="0"/>
                        </a:spcAft>
                      </a:pPr>
                      <a:r>
                        <a:rPr lang="zh-CN" sz="1600" kern="100" dirty="0">
                          <a:effectLst/>
                        </a:rPr>
                        <a:t>侯宏仑</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邮箱</a:t>
                      </a:r>
                      <a:r>
                        <a:rPr lang="en-US" sz="1600" kern="100" dirty="0">
                          <a:effectLst/>
                        </a:rPr>
                        <a:t>:houhl@zucc.edu.cn                         </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2"/>
                  </a:ext>
                </a:extLst>
              </a:tr>
              <a:tr h="752262">
                <a:tc>
                  <a:txBody>
                    <a:bodyPr/>
                    <a:lstStyle/>
                    <a:p>
                      <a:pPr algn="just">
                        <a:spcAft>
                          <a:spcPts val="0"/>
                        </a:spcAft>
                      </a:pPr>
                      <a:r>
                        <a:rPr lang="zh-CN" sz="1600" kern="100" dirty="0">
                          <a:effectLst/>
                        </a:rPr>
                        <a:t>戴恺铖</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a:effectLst/>
                        </a:rPr>
                        <a:t>项目经理</a:t>
                      </a:r>
                      <a:endParaRPr lang="zh-CN" sz="1600" kern="100">
                        <a:effectLst/>
                        <a:latin typeface="等线"/>
                        <a:ea typeface="等线"/>
                        <a:cs typeface="Times New Roman"/>
                      </a:endParaRPr>
                    </a:p>
                  </a:txBody>
                  <a:tcPr marL="68580" marR="68580" marT="0" marB="0" anchor="ctr"/>
                </a:tc>
                <a:tc>
                  <a:txBody>
                    <a:bodyPr/>
                    <a:lstStyle/>
                    <a:p>
                      <a:pPr algn="l">
                        <a:spcAft>
                          <a:spcPts val="0"/>
                        </a:spcAft>
                      </a:pPr>
                      <a:r>
                        <a:rPr lang="zh-CN" sz="1600" kern="100" dirty="0">
                          <a:effectLst/>
                        </a:rPr>
                        <a:t>邮箱：</a:t>
                      </a:r>
                      <a:r>
                        <a:rPr lang="en-US" sz="1600" kern="100" dirty="0">
                          <a:effectLst/>
                          <a:hlinkClick r:id="rId4"/>
                        </a:rPr>
                        <a:t>31501398@stu.zucc.edu.cn</a:t>
                      </a:r>
                      <a:r>
                        <a:rPr lang="en-US" sz="1600" kern="100" dirty="0">
                          <a:effectLst/>
                        </a:rPr>
                        <a:t>       </a:t>
                      </a:r>
                      <a:r>
                        <a:rPr lang="zh-CN" altLang="en-US" sz="1600" kern="100" dirty="0">
                          <a:effectLst/>
                        </a:rPr>
                        <a:t>手机：</a:t>
                      </a:r>
                      <a:r>
                        <a:rPr lang="en-US" altLang="zh-CN" sz="1600" kern="100" dirty="0">
                          <a:effectLst/>
                        </a:rPr>
                        <a:t>18072966589</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3"/>
                  </a:ext>
                </a:extLst>
              </a:tr>
              <a:tr h="376131">
                <a:tc>
                  <a:txBody>
                    <a:bodyPr/>
                    <a:lstStyle/>
                    <a:p>
                      <a:pPr algn="just">
                        <a:spcAft>
                          <a:spcPts val="0"/>
                        </a:spcAft>
                      </a:pPr>
                      <a:r>
                        <a:rPr lang="zh-CN" sz="1600" kern="100" dirty="0">
                          <a:effectLst/>
                        </a:rPr>
                        <a:t>周骏迪</a:t>
                      </a:r>
                      <a:endParaRPr lang="zh-CN" sz="1600" kern="100" dirty="0">
                        <a:effectLst/>
                        <a:latin typeface="等线"/>
                        <a:ea typeface="等线"/>
                        <a:cs typeface="Times New Roman"/>
                      </a:endParaRPr>
                    </a:p>
                  </a:txBody>
                  <a:tcPr marL="68580" marR="68580" marT="0" marB="0" anchor="ctr"/>
                </a:tc>
                <a:tc rowSpan="4">
                  <a:txBody>
                    <a:bodyPr/>
                    <a:lstStyle/>
                    <a:p>
                      <a:pPr algn="just">
                        <a:spcAft>
                          <a:spcPts val="0"/>
                        </a:spcAft>
                      </a:pPr>
                      <a:r>
                        <a:rPr lang="zh-CN" sz="1600" kern="100" dirty="0">
                          <a:effectLst/>
                        </a:rPr>
                        <a:t>项</a:t>
                      </a:r>
                    </a:p>
                    <a:p>
                      <a:pPr algn="just">
                        <a:spcAft>
                          <a:spcPts val="0"/>
                        </a:spcAft>
                      </a:pPr>
                      <a:r>
                        <a:rPr lang="zh-CN" sz="1600" kern="100" dirty="0">
                          <a:effectLst/>
                        </a:rPr>
                        <a:t>目</a:t>
                      </a:r>
                    </a:p>
                    <a:p>
                      <a:pPr algn="just">
                        <a:spcAft>
                          <a:spcPts val="0"/>
                        </a:spcAft>
                      </a:pPr>
                      <a:r>
                        <a:rPr lang="zh-CN" sz="1600" kern="100" dirty="0">
                          <a:effectLst/>
                        </a:rPr>
                        <a:t>成</a:t>
                      </a:r>
                    </a:p>
                    <a:p>
                      <a:pPr algn="just">
                        <a:spcAft>
                          <a:spcPts val="0"/>
                        </a:spcAft>
                      </a:pPr>
                      <a:r>
                        <a:rPr lang="zh-CN" sz="1600" kern="100" dirty="0">
                          <a:effectLst/>
                        </a:rPr>
                        <a:t>员</a:t>
                      </a:r>
                      <a:endParaRPr lang="zh-CN" sz="1600" kern="100" dirty="0">
                        <a:effectLst/>
                        <a:latin typeface="等线"/>
                        <a:ea typeface="等线"/>
                        <a:cs typeface="Times New Roman"/>
                      </a:endParaRPr>
                    </a:p>
                  </a:txBody>
                  <a:tcPr marL="68580" marR="68580" marT="0" marB="0" anchor="ctr"/>
                </a:tc>
                <a:tc>
                  <a:txBody>
                    <a:bodyPr/>
                    <a:lstStyle/>
                    <a:p>
                      <a:pPr algn="l">
                        <a:spcAft>
                          <a:spcPts val="0"/>
                        </a:spcAft>
                      </a:pPr>
                      <a:r>
                        <a:rPr lang="zh-CN" sz="1600" kern="100" dirty="0">
                          <a:effectLst/>
                        </a:rPr>
                        <a:t>邮箱：</a:t>
                      </a:r>
                      <a:r>
                        <a:rPr lang="en-US" sz="1600" kern="100" dirty="0">
                          <a:effectLst/>
                          <a:hlinkClick r:id="rId5"/>
                        </a:rPr>
                        <a:t>31501388@stu.zucc.edu.cn</a:t>
                      </a:r>
                      <a:r>
                        <a:rPr lang="en-US" altLang="zh-CN" sz="1600" kern="100" dirty="0">
                          <a:effectLst/>
                          <a:hlinkClick r:id="rId5"/>
                        </a:rPr>
                        <a:t>v</a:t>
                      </a:r>
                      <a:r>
                        <a:rPr lang="en-US" altLang="zh-CN" sz="1600" kern="100" dirty="0">
                          <a:effectLst/>
                        </a:rPr>
                        <a:t>      </a:t>
                      </a:r>
                      <a:r>
                        <a:rPr lang="zh-CN" altLang="en-US" sz="1600" kern="100" dirty="0">
                          <a:effectLst/>
                        </a:rPr>
                        <a:t>手机：</a:t>
                      </a:r>
                      <a:r>
                        <a:rPr lang="en-US" altLang="zh-CN" sz="1600" kern="100" dirty="0">
                          <a:effectLst/>
                        </a:rPr>
                        <a:t>18072834696</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4"/>
                  </a:ext>
                </a:extLst>
              </a:tr>
              <a:tr h="376131">
                <a:tc>
                  <a:txBody>
                    <a:bodyPr/>
                    <a:lstStyle/>
                    <a:p>
                      <a:pPr algn="just">
                        <a:spcAft>
                          <a:spcPts val="0"/>
                        </a:spcAft>
                      </a:pPr>
                      <a:r>
                        <a:rPr lang="zh-CN" sz="1600" kern="100" dirty="0">
                          <a:effectLst/>
                        </a:rPr>
                        <a:t>陈豪明</a:t>
                      </a:r>
                      <a:endParaRPr lang="zh-CN" sz="1600" kern="100" dirty="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600" kern="100" dirty="0">
                          <a:effectLst/>
                        </a:rPr>
                        <a:t>邮箱：</a:t>
                      </a:r>
                      <a:r>
                        <a:rPr lang="en-US" sz="1600" kern="100" dirty="0">
                          <a:effectLst/>
                        </a:rPr>
                        <a:t>31501397stu.zucc.edu.cn          </a:t>
                      </a:r>
                      <a:r>
                        <a:rPr lang="en-US" sz="1600" kern="100" baseline="0" dirty="0">
                          <a:effectLst/>
                        </a:rPr>
                        <a:t> </a:t>
                      </a:r>
                      <a:r>
                        <a:rPr lang="en-US" sz="1600" kern="100" dirty="0">
                          <a:effectLst/>
                        </a:rPr>
                        <a:t> </a:t>
                      </a:r>
                      <a:r>
                        <a:rPr lang="zh-CN" altLang="en-US" sz="1600" kern="100" dirty="0">
                          <a:effectLst/>
                        </a:rPr>
                        <a:t>手机：</a:t>
                      </a:r>
                      <a:r>
                        <a:rPr lang="en-US" altLang="zh-CN" sz="1600" kern="100" dirty="0">
                          <a:effectLst/>
                        </a:rPr>
                        <a:t>18258061892</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5"/>
                  </a:ext>
                </a:extLst>
              </a:tr>
              <a:tr h="376131">
                <a:tc>
                  <a:txBody>
                    <a:bodyPr/>
                    <a:lstStyle/>
                    <a:p>
                      <a:pPr algn="just">
                        <a:spcAft>
                          <a:spcPts val="0"/>
                        </a:spcAft>
                      </a:pPr>
                      <a:r>
                        <a:rPr lang="zh-CN" sz="1600" kern="100" dirty="0">
                          <a:effectLst/>
                        </a:rPr>
                        <a:t>陈潮鸣</a:t>
                      </a:r>
                      <a:endParaRPr lang="zh-CN" sz="1600" kern="100" dirty="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600" kern="100" dirty="0">
                          <a:effectLst/>
                        </a:rPr>
                        <a:t>邮箱：</a:t>
                      </a:r>
                      <a:r>
                        <a:rPr lang="en-US" sz="1600" kern="100" dirty="0">
                          <a:effectLst/>
                        </a:rPr>
                        <a:t>31501396stu.zucc.edu.cn            </a:t>
                      </a:r>
                      <a:r>
                        <a:rPr lang="zh-CN" altLang="en-US" sz="1600" kern="100" dirty="0">
                          <a:effectLst/>
                        </a:rPr>
                        <a:t>手机：</a:t>
                      </a:r>
                      <a:r>
                        <a:rPr lang="en-US" altLang="zh-CN" sz="1600" kern="100" dirty="0">
                          <a:effectLst/>
                        </a:rPr>
                        <a:t>18958040080</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6"/>
                  </a:ext>
                </a:extLst>
              </a:tr>
              <a:tr h="376131">
                <a:tc>
                  <a:txBody>
                    <a:bodyPr/>
                    <a:lstStyle/>
                    <a:p>
                      <a:pPr algn="just">
                        <a:spcAft>
                          <a:spcPts val="0"/>
                        </a:spcAft>
                      </a:pPr>
                      <a:r>
                        <a:rPr lang="zh-CN" sz="1600" kern="100" dirty="0">
                          <a:effectLst/>
                        </a:rPr>
                        <a:t>朱赛奎</a:t>
                      </a:r>
                      <a:endParaRPr lang="zh-CN" sz="1600" kern="100" dirty="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600" kern="100" dirty="0">
                          <a:effectLst/>
                        </a:rPr>
                        <a:t>邮箱：</a:t>
                      </a:r>
                      <a:r>
                        <a:rPr lang="en-US" sz="1600" kern="100">
                          <a:effectLst/>
                          <a:hlinkClick r:id="rId4"/>
                        </a:rPr>
                        <a:t>31501398@stu.zucc.edu.cn</a:t>
                      </a:r>
                      <a:r>
                        <a:rPr lang="en-US" sz="1600" kern="100">
                          <a:effectLst/>
                        </a:rPr>
                        <a:t>         </a:t>
                      </a:r>
                      <a:r>
                        <a:rPr lang="zh-CN" altLang="en-US" sz="1600" kern="100">
                          <a:effectLst/>
                        </a:rPr>
                        <a:t>手机</a:t>
                      </a:r>
                      <a:r>
                        <a:rPr lang="zh-CN" altLang="en-US" sz="1600" kern="100" dirty="0">
                          <a:effectLst/>
                        </a:rPr>
                        <a:t>：</a:t>
                      </a:r>
                      <a:r>
                        <a:rPr lang="en-US" altLang="zh-CN" sz="1600" kern="100" dirty="0">
                          <a:effectLst/>
                        </a:rPr>
                        <a:t>18072878619</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
        <p:nvSpPr>
          <p:cNvPr id="7" name="TextBox 6"/>
          <p:cNvSpPr txBox="1"/>
          <p:nvPr/>
        </p:nvSpPr>
        <p:spPr>
          <a:xfrm>
            <a:off x="1306284" y="6104039"/>
            <a:ext cx="5423280" cy="369332"/>
          </a:xfrm>
          <a:prstGeom prst="rect">
            <a:avLst/>
          </a:prstGeom>
          <a:noFill/>
        </p:spPr>
        <p:txBody>
          <a:bodyPr wrap="none" rtlCol="0">
            <a:spAutoFit/>
          </a:bodyPr>
          <a:lstStyle/>
          <a:p>
            <a:r>
              <a:rPr lang="zh-CN" altLang="en-US" dirty="0"/>
              <a:t>备注：以上联系人均可以在微信群：</a:t>
            </a:r>
            <a:r>
              <a:rPr lang="en-US" altLang="zh-CN" dirty="0"/>
              <a:t>PRD-2017   </a:t>
            </a:r>
            <a:r>
              <a:rPr lang="zh-CN" altLang="en-US" dirty="0"/>
              <a:t>联系</a:t>
            </a:r>
          </a:p>
        </p:txBody>
      </p:sp>
    </p:spTree>
    <p:extLst>
      <p:ext uri="{BB962C8B-B14F-4D97-AF65-F5344CB8AC3E}">
        <p14:creationId xmlns:p14="http://schemas.microsoft.com/office/powerpoint/2010/main" val="2429905499"/>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091f0ec39ac3da5fe2b52fb99e45faafee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725</TotalTime>
  <Words>2504</Words>
  <Application>Microsoft Office PowerPoint</Application>
  <PresentationFormat>宽屏</PresentationFormat>
  <Paragraphs>543</Paragraphs>
  <Slides>48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等线</vt:lpstr>
      <vt:lpstr>方正静蕾简体</vt:lpstr>
      <vt:lpstr>宋体</vt:lpstr>
      <vt:lpstr>微软雅黑</vt:lpstr>
      <vt:lpstr>新蒂黑板报</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恺铖</dc:creator>
  <cp:lastModifiedBy>戴恺铖</cp:lastModifiedBy>
  <cp:revision>108</cp:revision>
  <dcterms:created xsi:type="dcterms:W3CDTF">2016-03-09T07:25:00Z</dcterms:created>
  <dcterms:modified xsi:type="dcterms:W3CDTF">2017-11-09T08:26:07Z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