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2"/>
  </p:notesMasterIdLst>
  <p:handoutMasterIdLst>
    <p:handoutMasterId r:id="rId23"/>
  </p:handoutMasterIdLst>
  <p:sldIdLst>
    <p:sldId id="361" r:id="rId3"/>
    <p:sldId id="432" r:id="rId4"/>
    <p:sldId id="456" r:id="rId5"/>
    <p:sldId id="434" r:id="rId6"/>
    <p:sldId id="457" r:id="rId7"/>
    <p:sldId id="458" r:id="rId8"/>
    <p:sldId id="435" r:id="rId9"/>
    <p:sldId id="459" r:id="rId10"/>
    <p:sldId id="460" r:id="rId11"/>
    <p:sldId id="436" r:id="rId12"/>
    <p:sldId id="461" r:id="rId13"/>
    <p:sldId id="293" r:id="rId14"/>
    <p:sldId id="462" r:id="rId15"/>
    <p:sldId id="463" r:id="rId16"/>
    <p:sldId id="363" r:id="rId17"/>
    <p:sldId id="447" r:id="rId18"/>
    <p:sldId id="455" r:id="rId19"/>
    <p:sldId id="464" r:id="rId20"/>
    <p:sldId id="452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107" d="100"/>
          <a:sy n="107" d="100"/>
        </p:scale>
        <p:origin x="1003" y="82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3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38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2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0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9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038633" y="2434306"/>
            <a:ext cx="3290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需求设计说明书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524050" y="3948927"/>
            <a:ext cx="4555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组长：戴恺铖 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组员：朱赛奎、陈潮鸣、陈豪明、周骏迪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8A3D46A-2376-4F43-A2E2-50CB0D10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6DEA55BD-F84C-4B6B-B5E7-95D8E7815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577" y="1643732"/>
            <a:ext cx="475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软件工程系列课程教学辅助网站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用例以及优先级排序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9DC9A2F-FF8C-4BB4-9864-CA57526E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3E3DAD-7FE8-4208-9AB7-AB4202836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8" y="1007004"/>
            <a:ext cx="7976933" cy="366581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用例以及优先级排序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9DC9A2F-FF8C-4BB4-9864-CA57526E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97948B-29D3-46FB-9CE2-23D6AEE4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29" y="972931"/>
            <a:ext cx="6027942" cy="10973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19822EA-4A0D-49E7-9105-F1CC51B9D7ED}"/>
              </a:ext>
            </a:extLst>
          </p:cNvPr>
          <p:cNvSpPr txBox="1"/>
          <p:nvPr/>
        </p:nvSpPr>
        <p:spPr>
          <a:xfrm>
            <a:off x="3906103" y="270033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  <p:extLst>
      <p:ext uri="{BB962C8B-B14F-4D97-AF65-F5344CB8AC3E}">
        <p14:creationId xmlns:p14="http://schemas.microsoft.com/office/powerpoint/2010/main" val="34338323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测试用例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FAC010-8A16-4A3C-A027-A73FED11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74" y="958264"/>
            <a:ext cx="6142252" cy="1044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3906103" y="270033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用户手册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7812207" y="4727661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0DC5F-029E-4189-AC60-3A80C0EE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1" y="728749"/>
            <a:ext cx="7692265" cy="41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93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数据字典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FAC010-8A16-4A3C-A027-A73FED11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74" y="958264"/>
            <a:ext cx="6142252" cy="1044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3906103" y="270033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  <p:extLst>
      <p:ext uri="{BB962C8B-B14F-4D97-AF65-F5344CB8AC3E}">
        <p14:creationId xmlns:p14="http://schemas.microsoft.com/office/powerpoint/2010/main" val="3080763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2542" y="2356549"/>
            <a:ext cx="944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54589" y="210934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34D1C96-BBBA-4BD7-B4EE-B1488405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9142" y="17654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20024" y="2099714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955532" y="240531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686961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总体描述</a:t>
            </a:r>
          </a:p>
        </p:txBody>
      </p:sp>
      <p:cxnSp>
        <p:nvCxnSpPr>
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222469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98753" y="2152285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系统特性</a:t>
            </a:r>
          </a:p>
        </p:txBody>
      </p:sp>
      <p:cxnSp>
        <p:nvCxnSpPr>
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530998" y="248052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265692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功能需求</a:t>
            </a:r>
          </a:p>
        </p:txBody>
      </p:sp>
      <p:cxnSp>
        <p:nvCxnSpPr>
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801200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2B8700D9-6E80-412E-B49B-06851B9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9142" y="17654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20023" y="2099714"/>
            <a:ext cx="1730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5.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对话框图及界面原型</a:t>
            </a:r>
          </a:p>
        </p:txBody>
      </p:sp>
      <p:cxnSp>
        <p:nvCxnSpPr>
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955532" y="240531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686961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6.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外部接口需求</a:t>
            </a:r>
          </a:p>
        </p:txBody>
      </p:sp>
      <p:cxnSp>
        <p:nvCxnSpPr>
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222469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98752" y="2152285"/>
            <a:ext cx="153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7.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其他非功能性需求</a:t>
            </a:r>
          </a:p>
        </p:txBody>
      </p:sp>
      <p:cxnSp>
        <p:nvCxnSpPr>
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530998" y="248052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265692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8.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数据字典</a:t>
            </a:r>
          </a:p>
        </p:txBody>
      </p:sp>
      <p:cxnSp>
        <p:nvCxnSpPr>
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801200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2B8700D9-6E80-412E-B49B-06851B9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3460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小组分工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08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B248AB-EE5B-4B31-8A76-C6E43353B4E4}"/>
              </a:ext>
            </a:extLst>
          </p:cNvPr>
          <p:cNvSpPr txBox="1"/>
          <p:nvPr/>
        </p:nvSpPr>
        <p:spPr>
          <a:xfrm>
            <a:off x="1437212" y="1921669"/>
            <a:ext cx="67151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戴恺铖：愿景与范围，</a:t>
            </a:r>
            <a:r>
              <a:rPr lang="en-US" altLang="zh-CN" dirty="0" err="1"/>
              <a:t>srs</a:t>
            </a:r>
            <a:r>
              <a:rPr lang="zh-CN" altLang="en-US" dirty="0"/>
              <a:t>框架、整合，数据字典，用例整理，部分界面原型           </a:t>
            </a:r>
            <a:r>
              <a:rPr lang="en-US" altLang="zh-CN" dirty="0"/>
              <a:t>8.8</a:t>
            </a:r>
          </a:p>
          <a:p>
            <a:r>
              <a:rPr lang="zh-CN" altLang="en-US" dirty="0"/>
              <a:t>陈豪明：测试用例，部分用例，部分界面原型，用户群分类，配置管理                     </a:t>
            </a:r>
            <a:r>
              <a:rPr lang="en-US" altLang="zh-CN" dirty="0"/>
              <a:t>9.0</a:t>
            </a:r>
          </a:p>
          <a:p>
            <a:r>
              <a:rPr lang="zh-CN" altLang="en-US" dirty="0"/>
              <a:t>朱赛奎：部分界面原型，部分用例，用例优先级                                                                  </a:t>
            </a:r>
            <a:r>
              <a:rPr lang="en-US" altLang="zh-CN" dirty="0"/>
              <a:t>8.5</a:t>
            </a:r>
          </a:p>
          <a:p>
            <a:r>
              <a:rPr lang="zh-CN" altLang="en-US" dirty="0"/>
              <a:t>陈潮鸣：界面原型母版，界面原型整合、修改，用户手册                                                </a:t>
            </a:r>
            <a:r>
              <a:rPr lang="en-US" altLang="zh-CN" dirty="0"/>
              <a:t>8.7</a:t>
            </a:r>
          </a:p>
          <a:p>
            <a:r>
              <a:rPr lang="zh-CN" altLang="en-US" dirty="0"/>
              <a:t>周骏迪：部分界面原型，部分用例，对话框图                                                                       </a:t>
            </a:r>
            <a:r>
              <a:rPr lang="en-US" altLang="zh-CN" dirty="0"/>
              <a:t>8.6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1588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1925434" y="1471624"/>
            <a:ext cx="5529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283772" y="545678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87EFC81-8D62-456A-B93C-6AAC0680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3113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愿景与范围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11402"/>
            <a:ext cx="259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各类用户代表确认以及访谈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2414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用例文档以及优先级排序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测试用例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28021F-F2EB-4AB7-91C7-BCA4CA7B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3113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15839" y="179559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59116" y="751397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05.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用户手册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4" y="1751574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06.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07.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需求规格说明书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08.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28021F-F2EB-4AB7-91C7-BCA4CA7B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3498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愿景与范围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4D46B-2B82-4387-9C61-D83A034A637D}"/>
              </a:ext>
            </a:extLst>
          </p:cNvPr>
          <p:cNvSpPr txBox="1"/>
          <p:nvPr/>
        </p:nvSpPr>
        <p:spPr>
          <a:xfrm>
            <a:off x="988851" y="554415"/>
            <a:ext cx="4911888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对想要能够获得最多的资料，及时的了解需求工程的最新动态的学生，以及想要和学生的有效地沟通的老师来说，“软件工程系列课程教学辅助网站”可以为软件工程课程的师生提供了一个交流的平台，授课老师发布信息的平台，同时也是教学资源的有效载体。具有信息发布实时，课程介绍全面，可追踪教学历程，促进学生积极性等特点。“软件工程系列课程教学辅助网站” 服务教师、学生及游客，让课后就分开的师生可以更大程度上融入学习教学中。教师通过追踪历史，可以对学生做出更加科学的指导，又可以不断改进自己的教学方案；学生可以通过小组之间，师生之间交流，同学之间的交流加深学生对软工系列课程的兴趣，培养学生在计算机行业中的长线发展；游客通过浏览帖子，联系老师也或多或少能了解到软工系列课程的一个走向。“软件工程系列课程教学辅助网站”还将不断的记录软件工程系列课程逐步走向成熟的过程。虽然如今有很多教学网站，但是专门针对软件工程系列课程和几位专门的教师；又为学生师生之间提供交流平台的网站为数不多。这个网站作为一个开课的辅助工具，将有利于教师的教学和学生的学习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3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上下文图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36E5B7-A831-4ED6-8825-BC960F74F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" y="1057265"/>
            <a:ext cx="6126617" cy="38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7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愿景与范围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4D46B-2B82-4387-9C61-D83A034A637D}"/>
              </a:ext>
            </a:extLst>
          </p:cNvPr>
          <p:cNvSpPr txBox="1"/>
          <p:nvPr/>
        </p:nvSpPr>
        <p:spPr>
          <a:xfrm>
            <a:off x="729509" y="824518"/>
            <a:ext cx="491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FE-1</a:t>
            </a:r>
            <a:r>
              <a:rPr lang="zh-CN" altLang="zh-CN" dirty="0"/>
              <a:t>：网站允许游客访问首页，向游客提供注册功能，并允许注册用户登陆。</a:t>
            </a:r>
          </a:p>
          <a:p>
            <a:r>
              <a:rPr lang="en-US" altLang="zh-CN" dirty="0"/>
              <a:t>FE-2</a:t>
            </a:r>
            <a:r>
              <a:rPr lang="zh-CN" altLang="zh-CN" dirty="0"/>
              <a:t>：注册用户必须进行有效的身份认证。</a:t>
            </a:r>
          </a:p>
          <a:p>
            <a:r>
              <a:rPr lang="en-US" altLang="zh-CN" dirty="0"/>
              <a:t>FE-3</a:t>
            </a:r>
            <a:r>
              <a:rPr lang="zh-CN" altLang="zh-CN" dirty="0"/>
              <a:t>：网站允许注册用户通过忘记密码功能重置密码。</a:t>
            </a:r>
          </a:p>
          <a:p>
            <a:r>
              <a:rPr lang="en-US" altLang="zh-CN" dirty="0"/>
              <a:t>FE-4</a:t>
            </a:r>
            <a:r>
              <a:rPr lang="zh-CN" altLang="zh-CN" dirty="0"/>
              <a:t>：网站针对每一门课提供课程介绍、教师介绍版块。</a:t>
            </a:r>
          </a:p>
          <a:p>
            <a:r>
              <a:rPr lang="en-US" altLang="zh-CN" dirty="0"/>
              <a:t>FE-5</a:t>
            </a:r>
            <a:r>
              <a:rPr lang="zh-CN" altLang="zh-CN" dirty="0"/>
              <a:t>：网站提供注册用户与教师之间回帖形式的交流以及1对1在线答疑功能。</a:t>
            </a:r>
          </a:p>
          <a:p>
            <a:r>
              <a:rPr lang="en-US" altLang="zh-CN" dirty="0"/>
              <a:t>FE-6</a:t>
            </a:r>
            <a:r>
              <a:rPr lang="zh-CN" altLang="zh-CN" dirty="0"/>
              <a:t>：网站提供课程通知版块，允许教师、管理员发布通知，注册用户查看相应通知。</a:t>
            </a:r>
          </a:p>
          <a:p>
            <a:r>
              <a:rPr lang="en-US" altLang="zh-CN" dirty="0"/>
              <a:t>FE-7</a:t>
            </a:r>
            <a:r>
              <a:rPr lang="zh-CN" altLang="zh-CN" dirty="0"/>
              <a:t>：网站提供课程资料版块，允许注册用户下载相应资料。</a:t>
            </a:r>
          </a:p>
          <a:p>
            <a:r>
              <a:rPr lang="en-US" altLang="zh-CN" dirty="0"/>
              <a:t>FE-8</a:t>
            </a:r>
            <a:r>
              <a:rPr lang="zh-CN" altLang="zh-CN" dirty="0"/>
              <a:t>：网站提供站内搜索、课程搜索功能。</a:t>
            </a:r>
          </a:p>
          <a:p>
            <a:r>
              <a:rPr lang="en-US" altLang="zh-CN" dirty="0"/>
              <a:t>FE-9</a:t>
            </a:r>
            <a:r>
              <a:rPr lang="zh-CN" altLang="zh-CN" dirty="0"/>
              <a:t>：网站提供注册用户个人信息版块，允许注册用户上传头像、查看个人通知、修改密码</a:t>
            </a:r>
          </a:p>
          <a:p>
            <a:r>
              <a:rPr lang="en-US" altLang="zh-CN" dirty="0"/>
              <a:t>FE-10</a:t>
            </a:r>
            <a:r>
              <a:rPr lang="zh-CN" altLang="zh-CN" dirty="0"/>
              <a:t>：网站提供注册用户关注课程或者老师的功能。</a:t>
            </a:r>
          </a:p>
          <a:p>
            <a:r>
              <a:rPr lang="en-US" altLang="zh-CN" dirty="0"/>
              <a:t>FE-11</a:t>
            </a:r>
            <a:r>
              <a:rPr lang="zh-CN" altLang="zh-CN" dirty="0"/>
              <a:t>：网站提供管理员进行论坛内容的排版和删改。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910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72C618-1435-4EF2-A647-9B22D863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0751"/>
            <a:ext cx="9144000" cy="1525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B4161-AEFA-48DA-AF07-BC938224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91432"/>
            <a:ext cx="9144000" cy="50738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C80DAF-B102-4251-8222-57725D31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14" y="908455"/>
            <a:ext cx="6187976" cy="109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6E9F8-483A-4A0B-A0FC-33D2A1659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914" y="2392066"/>
            <a:ext cx="5928874" cy="9221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AFD325C-F961-4804-AB56-79E71A315F80}"/>
              </a:ext>
            </a:extLst>
          </p:cNvPr>
          <p:cNvSpPr txBox="1"/>
          <p:nvPr/>
        </p:nvSpPr>
        <p:spPr>
          <a:xfrm>
            <a:off x="3906103" y="3807618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  <p:extLst>
      <p:ext uri="{BB962C8B-B14F-4D97-AF65-F5344CB8AC3E}">
        <p14:creationId xmlns:p14="http://schemas.microsoft.com/office/powerpoint/2010/main" val="4168728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1E18E8-E661-4AD1-A45B-774298E8D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612951"/>
            <a:ext cx="5965031" cy="44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95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737</Words>
  <Application>Microsoft Office PowerPoint</Application>
  <PresentationFormat>全屏显示(16:9)</PresentationFormat>
  <Paragraphs>99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 UI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戴恺铖</cp:lastModifiedBy>
  <cp:revision>1241</cp:revision>
  <dcterms:created xsi:type="dcterms:W3CDTF">2016-04-24T15:52:00Z</dcterms:created>
  <dcterms:modified xsi:type="dcterms:W3CDTF">2017-12-21T06:17:38Z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