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4" r:id="rId2"/>
  </p:sldMasterIdLst>
  <p:notesMasterIdLst>
    <p:notesMasterId r:id="rId34"/>
  </p:notesMasterIdLst>
  <p:handoutMasterIdLst>
    <p:handoutMasterId r:id="rId35"/>
  </p:handoutMasterIdLst>
  <p:sldIdLst>
    <p:sldId id="361" r:id="rId3"/>
    <p:sldId id="432" r:id="rId4"/>
    <p:sldId id="363" r:id="rId5"/>
    <p:sldId id="434" r:id="rId6"/>
    <p:sldId id="454" r:id="rId7"/>
    <p:sldId id="455" r:id="rId8"/>
    <p:sldId id="470" r:id="rId9"/>
    <p:sldId id="437" r:id="rId10"/>
    <p:sldId id="457" r:id="rId11"/>
    <p:sldId id="458" r:id="rId12"/>
    <p:sldId id="459" r:id="rId13"/>
    <p:sldId id="456" r:id="rId14"/>
    <p:sldId id="460" r:id="rId15"/>
    <p:sldId id="461" r:id="rId16"/>
    <p:sldId id="462" r:id="rId17"/>
    <p:sldId id="445" r:id="rId18"/>
    <p:sldId id="463" r:id="rId19"/>
    <p:sldId id="464" r:id="rId20"/>
    <p:sldId id="466" r:id="rId21"/>
    <p:sldId id="468" r:id="rId22"/>
    <p:sldId id="467" r:id="rId23"/>
    <p:sldId id="465" r:id="rId24"/>
    <p:sldId id="469" r:id="rId25"/>
    <p:sldId id="449" r:id="rId26"/>
    <p:sldId id="450" r:id="rId27"/>
    <p:sldId id="471" r:id="rId28"/>
    <p:sldId id="472" r:id="rId29"/>
    <p:sldId id="473" r:id="rId30"/>
    <p:sldId id="474" r:id="rId31"/>
    <p:sldId id="475" r:id="rId32"/>
    <p:sldId id="452" r:id="rId33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094">
          <p15:clr>
            <a:srgbClr val="A4A3A4"/>
          </p15:clr>
        </p15:guide>
        <p15:guide id="2" pos="317">
          <p15:clr>
            <a:srgbClr val="A4A3A4"/>
          </p15:clr>
        </p15:guide>
        <p15:guide id="3" orient="horz" pos="146">
          <p15:clr>
            <a:srgbClr val="A4A3A4"/>
          </p15:clr>
        </p15:guide>
        <p15:guide id="4" pos="2880">
          <p15:clr>
            <a:srgbClr val="A4A3A4"/>
          </p15:clr>
        </p15:guide>
        <p15:guide id="5" orient="horz" pos="1620">
          <p15:clr>
            <a:srgbClr val="A4A3A4"/>
          </p15:clr>
        </p15:guide>
        <p15:guide id="6" pos="544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4864"/>
    <a:srgbClr val="E0E0E0"/>
    <a:srgbClr val="EFEFEF"/>
    <a:srgbClr val="10327B"/>
    <a:srgbClr val="000000"/>
    <a:srgbClr val="FAFAFA"/>
    <a:srgbClr val="FDFDFD"/>
    <a:srgbClr val="838E63"/>
    <a:srgbClr val="27506E"/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88" autoAdjust="0"/>
    <p:restoredTop sz="94303" autoAdjust="0"/>
  </p:normalViewPr>
  <p:slideViewPr>
    <p:cSldViewPr snapToGrid="0" showGuides="1">
      <p:cViewPr varScale="1">
        <p:scale>
          <a:sx n="89" d="100"/>
          <a:sy n="89" d="100"/>
        </p:scale>
        <p:origin x="-1062" y="-96"/>
      </p:cViewPr>
      <p:guideLst>
        <p:guide orient="horz" pos="3094"/>
        <p:guide orient="horz" pos="146"/>
        <p:guide orient="horz" pos="1620"/>
        <p:guide pos="317"/>
        <p:guide pos="2880"/>
        <p:guide pos="544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227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DC7E0A-FE25-4298-B2A5-F81E4409DC3D}" type="datetimeFigureOut">
              <a:rPr lang="zh-CN" altLang="en-US" smtClean="0"/>
              <a:t>2017/12/19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404E8C-F5F4-4E78-B894-8ABE74AB9A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1423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DB2BC2-E36F-4014-826D-67C3AA5D550C}" type="datetimeFigureOut">
              <a:rPr lang="zh-CN" altLang="en-US" smtClean="0"/>
              <a:t>2017/12/19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64EC1F-4C1A-4575-A29E-535B091AA9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6606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83297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2269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2269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57104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57104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>
                <a:solidFill>
                  <a:prstClr val="black"/>
                </a:solidFill>
              </a:rPr>
              <a:t>16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5576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2269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2269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2269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2269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2269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2269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2269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2269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>
                <a:solidFill>
                  <a:prstClr val="black"/>
                </a:solidFill>
              </a:rPr>
              <a:t>24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45509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056219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056219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056219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056219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>
                <a:solidFill>
                  <a:prstClr val="black"/>
                </a:solidFill>
              </a:rPr>
              <a:t>29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455092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056219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34274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2269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2269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2269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>
                <a:solidFill>
                  <a:prstClr val="black"/>
                </a:solidFill>
              </a:rPr>
              <a:t>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81213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2269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2269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5710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337511" y="183664"/>
            <a:ext cx="528375" cy="484787"/>
            <a:chOff x="1417110" y="1933669"/>
            <a:chExt cx="1827515" cy="1676757"/>
          </a:xfrm>
        </p:grpSpPr>
        <p:sp>
          <p:nvSpPr>
            <p:cNvPr id="8" name="椭圆 7"/>
            <p:cNvSpPr/>
            <p:nvPr/>
          </p:nvSpPr>
          <p:spPr>
            <a:xfrm>
              <a:off x="1491775" y="1933669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1686851" y="2118291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2772931" y="1944597"/>
              <a:ext cx="390517" cy="390517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1417110" y="2261397"/>
              <a:ext cx="286781" cy="28678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1686851" y="3308201"/>
              <a:ext cx="220530" cy="22053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3016329" y="2979248"/>
              <a:ext cx="228296" cy="228296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" name="组合 18"/>
          <p:cNvGrpSpPr/>
          <p:nvPr userDrawn="1"/>
        </p:nvGrpSpPr>
        <p:grpSpPr>
          <a:xfrm>
            <a:off x="4327620" y="4992118"/>
            <a:ext cx="519193" cy="94600"/>
            <a:chOff x="3510366" y="-2733"/>
            <a:chExt cx="1300959" cy="237042"/>
          </a:xfrm>
        </p:grpSpPr>
        <p:sp>
          <p:nvSpPr>
            <p:cNvPr id="20" name="椭圆 19"/>
            <p:cNvSpPr/>
            <p:nvPr userDrawn="1"/>
          </p:nvSpPr>
          <p:spPr>
            <a:xfrm>
              <a:off x="3510366" y="-2733"/>
              <a:ext cx="237042" cy="237042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 userDrawn="1"/>
          </p:nvSpPr>
          <p:spPr>
            <a:xfrm>
              <a:off x="3865005" y="-2733"/>
              <a:ext cx="237042" cy="237042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 userDrawn="1"/>
          </p:nvSpPr>
          <p:spPr>
            <a:xfrm>
              <a:off x="4219644" y="-2733"/>
              <a:ext cx="237042" cy="237042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 userDrawn="1"/>
          </p:nvSpPr>
          <p:spPr>
            <a:xfrm>
              <a:off x="4574283" y="-2733"/>
              <a:ext cx="237042" cy="237042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  <a:t>2017/12/19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  <a:t>2017/12/19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  <a:t>2017/12/19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  <a:t>2017/12/19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  <a:t>2017/12/19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  <a:t>2017/12/19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  <a:t>2017/12/19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337511" y="183664"/>
            <a:ext cx="528375" cy="484787"/>
            <a:chOff x="1417110" y="1933669"/>
            <a:chExt cx="1827515" cy="1676757"/>
          </a:xfrm>
        </p:grpSpPr>
        <p:sp>
          <p:nvSpPr>
            <p:cNvPr id="8" name="椭圆 7"/>
            <p:cNvSpPr/>
            <p:nvPr/>
          </p:nvSpPr>
          <p:spPr>
            <a:xfrm>
              <a:off x="1491775" y="1933669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1686851" y="2118291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2772931" y="1944597"/>
              <a:ext cx="390517" cy="390517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1417110" y="2261397"/>
              <a:ext cx="286781" cy="28678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1686851" y="3308201"/>
              <a:ext cx="220530" cy="22053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3016329" y="2979248"/>
              <a:ext cx="228296" cy="228296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 userDrawn="1"/>
        </p:nvGrpSpPr>
        <p:grpSpPr>
          <a:xfrm>
            <a:off x="4327620" y="4992118"/>
            <a:ext cx="519193" cy="94600"/>
            <a:chOff x="3510366" y="-2733"/>
            <a:chExt cx="1300959" cy="237042"/>
          </a:xfrm>
        </p:grpSpPr>
        <p:sp>
          <p:nvSpPr>
            <p:cNvPr id="14" name="椭圆 13"/>
            <p:cNvSpPr/>
            <p:nvPr userDrawn="1"/>
          </p:nvSpPr>
          <p:spPr>
            <a:xfrm>
              <a:off x="3510366" y="-2733"/>
              <a:ext cx="237042" cy="237042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 userDrawn="1"/>
          </p:nvSpPr>
          <p:spPr>
            <a:xfrm>
              <a:off x="3865005" y="-2733"/>
              <a:ext cx="237042" cy="237042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4219644" y="-2733"/>
              <a:ext cx="237042" cy="237042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4574283" y="-2733"/>
              <a:ext cx="237042" cy="237042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337511" y="1088314"/>
            <a:ext cx="8499413" cy="273486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337511" y="183664"/>
            <a:ext cx="528375" cy="484787"/>
            <a:chOff x="1417110" y="1933669"/>
            <a:chExt cx="1827515" cy="1676757"/>
          </a:xfrm>
        </p:grpSpPr>
        <p:sp>
          <p:nvSpPr>
            <p:cNvPr id="8" name="椭圆 7"/>
            <p:cNvSpPr/>
            <p:nvPr/>
          </p:nvSpPr>
          <p:spPr>
            <a:xfrm>
              <a:off x="1491775" y="1933669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1686851" y="2118291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2772931" y="1944597"/>
              <a:ext cx="390517" cy="390517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1417110" y="2261397"/>
              <a:ext cx="286781" cy="28678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1686851" y="3308201"/>
              <a:ext cx="220530" cy="22053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3016329" y="2979248"/>
              <a:ext cx="228296" cy="228296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 userDrawn="1"/>
        </p:nvGrpSpPr>
        <p:grpSpPr>
          <a:xfrm>
            <a:off x="4327620" y="4992118"/>
            <a:ext cx="519193" cy="94600"/>
            <a:chOff x="3510366" y="-2733"/>
            <a:chExt cx="1300959" cy="237042"/>
          </a:xfrm>
        </p:grpSpPr>
        <p:sp>
          <p:nvSpPr>
            <p:cNvPr id="14" name="椭圆 13"/>
            <p:cNvSpPr/>
            <p:nvPr userDrawn="1"/>
          </p:nvSpPr>
          <p:spPr>
            <a:xfrm>
              <a:off x="3510366" y="-2733"/>
              <a:ext cx="237042" cy="237042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 userDrawn="1"/>
          </p:nvSpPr>
          <p:spPr>
            <a:xfrm>
              <a:off x="3865005" y="-2733"/>
              <a:ext cx="237042" cy="237042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4219644" y="-2733"/>
              <a:ext cx="237042" cy="237042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4574283" y="-2733"/>
              <a:ext cx="237042" cy="237042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4921458" y="781003"/>
            <a:ext cx="1836773" cy="204617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6824904" y="2328028"/>
            <a:ext cx="1836773" cy="2519065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3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6824904" y="777552"/>
            <a:ext cx="1836773" cy="147330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4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921458" y="2911151"/>
            <a:ext cx="1836773" cy="193594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337511" y="183664"/>
            <a:ext cx="528375" cy="484787"/>
            <a:chOff x="1417110" y="1933669"/>
            <a:chExt cx="1827515" cy="1676757"/>
          </a:xfrm>
        </p:grpSpPr>
        <p:sp>
          <p:nvSpPr>
            <p:cNvPr id="8" name="椭圆 7"/>
            <p:cNvSpPr/>
            <p:nvPr/>
          </p:nvSpPr>
          <p:spPr>
            <a:xfrm>
              <a:off x="1491775" y="1933669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1686851" y="2118291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2772931" y="1944597"/>
              <a:ext cx="390517" cy="390517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1417110" y="2261397"/>
              <a:ext cx="286781" cy="28678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1686851" y="3308201"/>
              <a:ext cx="220530" cy="22053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3016329" y="2979248"/>
              <a:ext cx="228296" cy="228296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 userDrawn="1"/>
        </p:nvGrpSpPr>
        <p:grpSpPr>
          <a:xfrm>
            <a:off x="4327620" y="4992118"/>
            <a:ext cx="519193" cy="94600"/>
            <a:chOff x="3510366" y="-2733"/>
            <a:chExt cx="1300959" cy="237042"/>
          </a:xfrm>
        </p:grpSpPr>
        <p:sp>
          <p:nvSpPr>
            <p:cNvPr id="14" name="椭圆 13"/>
            <p:cNvSpPr/>
            <p:nvPr userDrawn="1"/>
          </p:nvSpPr>
          <p:spPr>
            <a:xfrm>
              <a:off x="3510366" y="-2733"/>
              <a:ext cx="237042" cy="237042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 userDrawn="1"/>
          </p:nvSpPr>
          <p:spPr>
            <a:xfrm>
              <a:off x="3865005" y="-2733"/>
              <a:ext cx="237042" cy="237042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4219644" y="-2733"/>
              <a:ext cx="237042" cy="237042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4574283" y="-2733"/>
              <a:ext cx="237042" cy="237042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842416" y="1443476"/>
            <a:ext cx="1836773" cy="204617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773829" y="1443476"/>
            <a:ext cx="1836773" cy="204617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5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4705242" y="1443476"/>
            <a:ext cx="1836773" cy="204617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6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636655" y="1443475"/>
            <a:ext cx="1836773" cy="204617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  <a:t>2017/12/19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  <a:t>2017/12/19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  <a:t>2017/12/19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  <a:t>2017/12/19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35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ransition spd="slow">
    <p:wipe/>
  </p:transition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0F7005-9383-42C0-A374-E507AD6B23EE}" type="datetimeFigureOut">
              <a:rPr lang="zh-CN" altLang="en-US" smtClean="0"/>
              <a:t>2017/12/19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5EA4E-3D33-45DE-B4D9-3F7D650B89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</p:sldLayoutIdLst>
  <p:transition spd="slow"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blogs.com/finehappy/archive/2009/11/22/1607916.html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5"/>
          <p:cNvSpPr txBox="1">
            <a:spLocks noChangeArrowheads="1"/>
          </p:cNvSpPr>
          <p:nvPr/>
        </p:nvSpPr>
        <p:spPr bwMode="auto">
          <a:xfrm>
            <a:off x="2958353" y="3084388"/>
            <a:ext cx="325956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b="1" dirty="0">
                <a:solidFill>
                  <a:srgbClr val="2E4864"/>
                </a:solidFill>
                <a:latin typeface="+mn-ea"/>
                <a:ea typeface="+mn-ea"/>
              </a:rPr>
              <a:t>对</a:t>
            </a:r>
            <a:r>
              <a:rPr lang="zh-CN" altLang="en-US" sz="2400" b="1" dirty="0" smtClean="0">
                <a:solidFill>
                  <a:srgbClr val="2E4864"/>
                </a:solidFill>
                <a:latin typeface="+mn-ea"/>
                <a:ea typeface="+mn-ea"/>
              </a:rPr>
              <a:t>象图、构建图、包图</a:t>
            </a:r>
            <a:endParaRPr lang="zh-CN" altLang="en-US" sz="2400" b="1" dirty="0">
              <a:solidFill>
                <a:srgbClr val="2E4864"/>
              </a:solidFill>
              <a:latin typeface="+mn-ea"/>
              <a:ea typeface="+mn-ea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2305546" y="1486112"/>
            <a:ext cx="4532909" cy="1457055"/>
            <a:chOff x="317432" y="-161667"/>
            <a:chExt cx="5338763" cy="1716088"/>
          </a:xfrm>
        </p:grpSpPr>
        <p:sp>
          <p:nvSpPr>
            <p:cNvPr id="37" name="Freeform 21"/>
            <p:cNvSpPr/>
            <p:nvPr/>
          </p:nvSpPr>
          <p:spPr bwMode="auto">
            <a:xfrm>
              <a:off x="4116320" y="1390909"/>
              <a:ext cx="527050" cy="134938"/>
            </a:xfrm>
            <a:custGeom>
              <a:avLst/>
              <a:gdLst>
                <a:gd name="T0" fmla="*/ 5 w 646"/>
                <a:gd name="T1" fmla="*/ 106 h 166"/>
                <a:gd name="T2" fmla="*/ 0 w 646"/>
                <a:gd name="T3" fmla="*/ 131 h 166"/>
                <a:gd name="T4" fmla="*/ 49 w 646"/>
                <a:gd name="T5" fmla="*/ 166 h 166"/>
                <a:gd name="T6" fmla="*/ 536 w 646"/>
                <a:gd name="T7" fmla="*/ 166 h 166"/>
                <a:gd name="T8" fmla="*/ 580 w 646"/>
                <a:gd name="T9" fmla="*/ 154 h 166"/>
                <a:gd name="T10" fmla="*/ 612 w 646"/>
                <a:gd name="T11" fmla="*/ 119 h 166"/>
                <a:gd name="T12" fmla="*/ 646 w 646"/>
                <a:gd name="T13" fmla="*/ 54 h 166"/>
                <a:gd name="T14" fmla="*/ 61 w 646"/>
                <a:gd name="T15" fmla="*/ 0 h 166"/>
                <a:gd name="T16" fmla="*/ 5 w 646"/>
                <a:gd name="T17" fmla="*/ 10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6" h="166">
                  <a:moveTo>
                    <a:pt x="5" y="106"/>
                  </a:moveTo>
                  <a:cubicBezTo>
                    <a:pt x="1" y="113"/>
                    <a:pt x="0" y="121"/>
                    <a:pt x="0" y="131"/>
                  </a:cubicBezTo>
                  <a:cubicBezTo>
                    <a:pt x="0" y="154"/>
                    <a:pt x="16" y="166"/>
                    <a:pt x="49" y="166"/>
                  </a:cubicBezTo>
                  <a:cubicBezTo>
                    <a:pt x="536" y="166"/>
                    <a:pt x="536" y="166"/>
                    <a:pt x="536" y="166"/>
                  </a:cubicBezTo>
                  <a:cubicBezTo>
                    <a:pt x="551" y="166"/>
                    <a:pt x="566" y="162"/>
                    <a:pt x="580" y="154"/>
                  </a:cubicBezTo>
                  <a:cubicBezTo>
                    <a:pt x="593" y="146"/>
                    <a:pt x="604" y="135"/>
                    <a:pt x="612" y="119"/>
                  </a:cubicBezTo>
                  <a:cubicBezTo>
                    <a:pt x="646" y="54"/>
                    <a:pt x="646" y="54"/>
                    <a:pt x="646" y="54"/>
                  </a:cubicBezTo>
                  <a:cubicBezTo>
                    <a:pt x="444" y="50"/>
                    <a:pt x="244" y="28"/>
                    <a:pt x="61" y="0"/>
                  </a:cubicBezTo>
                  <a:lnTo>
                    <a:pt x="5" y="106"/>
                  </a:lnTo>
                  <a:close/>
                </a:path>
              </a:pathLst>
            </a:cu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38" name="Freeform 22"/>
            <p:cNvSpPr/>
            <p:nvPr/>
          </p:nvSpPr>
          <p:spPr bwMode="auto">
            <a:xfrm>
              <a:off x="4097271" y="-133091"/>
              <a:ext cx="1331913" cy="1169989"/>
            </a:xfrm>
            <a:custGeom>
              <a:avLst/>
              <a:gdLst>
                <a:gd name="T0" fmla="*/ 1635 w 1635"/>
                <a:gd name="T1" fmla="*/ 77 h 1433"/>
                <a:gd name="T2" fmla="*/ 1617 w 1635"/>
                <a:gd name="T3" fmla="*/ 24 h 1433"/>
                <a:gd name="T4" fmla="*/ 1560 w 1635"/>
                <a:gd name="T5" fmla="*/ 0 h 1433"/>
                <a:gd name="T6" fmla="*/ 64 w 1635"/>
                <a:gd name="T7" fmla="*/ 0 h 1433"/>
                <a:gd name="T8" fmla="*/ 19 w 1635"/>
                <a:gd name="T9" fmla="*/ 18 h 1433"/>
                <a:gd name="T10" fmla="*/ 0 w 1635"/>
                <a:gd name="T11" fmla="*/ 63 h 1433"/>
                <a:gd name="T12" fmla="*/ 0 w 1635"/>
                <a:gd name="T13" fmla="*/ 421 h 1433"/>
                <a:gd name="T14" fmla="*/ 19 w 1635"/>
                <a:gd name="T15" fmla="*/ 469 h 1433"/>
                <a:gd name="T16" fmla="*/ 64 w 1635"/>
                <a:gd name="T17" fmla="*/ 484 h 1433"/>
                <a:gd name="T18" fmla="*/ 805 w 1635"/>
                <a:gd name="T19" fmla="*/ 484 h 1433"/>
                <a:gd name="T20" fmla="*/ 310 w 1635"/>
                <a:gd name="T21" fmla="*/ 1433 h 1433"/>
                <a:gd name="T22" fmla="*/ 472 w 1635"/>
                <a:gd name="T23" fmla="*/ 1418 h 1433"/>
                <a:gd name="T24" fmla="*/ 971 w 1635"/>
                <a:gd name="T25" fmla="*/ 1354 h 1433"/>
                <a:gd name="T26" fmla="*/ 1610 w 1635"/>
                <a:gd name="T27" fmla="*/ 146 h 1433"/>
                <a:gd name="T28" fmla="*/ 1635 w 1635"/>
                <a:gd name="T29" fmla="*/ 77 h 1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35" h="1433">
                  <a:moveTo>
                    <a:pt x="1635" y="77"/>
                  </a:moveTo>
                  <a:cubicBezTo>
                    <a:pt x="1635" y="56"/>
                    <a:pt x="1629" y="39"/>
                    <a:pt x="1617" y="24"/>
                  </a:cubicBezTo>
                  <a:cubicBezTo>
                    <a:pt x="1604" y="8"/>
                    <a:pt x="1585" y="0"/>
                    <a:pt x="1560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47" y="0"/>
                    <a:pt x="32" y="6"/>
                    <a:pt x="19" y="18"/>
                  </a:cubicBezTo>
                  <a:cubicBezTo>
                    <a:pt x="7" y="30"/>
                    <a:pt x="0" y="45"/>
                    <a:pt x="0" y="63"/>
                  </a:cubicBezTo>
                  <a:cubicBezTo>
                    <a:pt x="0" y="421"/>
                    <a:pt x="0" y="421"/>
                    <a:pt x="0" y="421"/>
                  </a:cubicBezTo>
                  <a:cubicBezTo>
                    <a:pt x="0" y="444"/>
                    <a:pt x="7" y="459"/>
                    <a:pt x="19" y="469"/>
                  </a:cubicBezTo>
                  <a:cubicBezTo>
                    <a:pt x="31" y="480"/>
                    <a:pt x="46" y="484"/>
                    <a:pt x="64" y="484"/>
                  </a:cubicBezTo>
                  <a:cubicBezTo>
                    <a:pt x="805" y="484"/>
                    <a:pt x="805" y="484"/>
                    <a:pt x="805" y="484"/>
                  </a:cubicBezTo>
                  <a:cubicBezTo>
                    <a:pt x="310" y="1433"/>
                    <a:pt x="310" y="1433"/>
                    <a:pt x="310" y="1433"/>
                  </a:cubicBezTo>
                  <a:cubicBezTo>
                    <a:pt x="374" y="1426"/>
                    <a:pt x="429" y="1420"/>
                    <a:pt x="472" y="1418"/>
                  </a:cubicBezTo>
                  <a:cubicBezTo>
                    <a:pt x="624" y="1410"/>
                    <a:pt x="821" y="1380"/>
                    <a:pt x="971" y="1354"/>
                  </a:cubicBezTo>
                  <a:cubicBezTo>
                    <a:pt x="1610" y="146"/>
                    <a:pt x="1610" y="146"/>
                    <a:pt x="1610" y="146"/>
                  </a:cubicBezTo>
                  <a:cubicBezTo>
                    <a:pt x="1627" y="123"/>
                    <a:pt x="1635" y="100"/>
                    <a:pt x="1635" y="77"/>
                  </a:cubicBezTo>
                  <a:close/>
                </a:path>
              </a:pathLst>
            </a:cu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39" name="Freeform 23"/>
            <p:cNvSpPr/>
            <p:nvPr/>
          </p:nvSpPr>
          <p:spPr bwMode="auto">
            <a:xfrm>
              <a:off x="763520" y="728921"/>
              <a:ext cx="1162050" cy="798513"/>
            </a:xfrm>
            <a:custGeom>
              <a:avLst/>
              <a:gdLst>
                <a:gd name="T0" fmla="*/ 1408 w 1425"/>
                <a:gd name="T1" fmla="*/ 543 h 978"/>
                <a:gd name="T2" fmla="*/ 1362 w 1425"/>
                <a:gd name="T3" fmla="*/ 526 h 978"/>
                <a:gd name="T4" fmla="*/ 734 w 1425"/>
                <a:gd name="T5" fmla="*/ 526 h 978"/>
                <a:gd name="T6" fmla="*/ 1173 w 1425"/>
                <a:gd name="T7" fmla="*/ 42 h 978"/>
                <a:gd name="T8" fmla="*/ 582 w 1425"/>
                <a:gd name="T9" fmla="*/ 0 h 978"/>
                <a:gd name="T10" fmla="*/ 10 w 1425"/>
                <a:gd name="T11" fmla="*/ 668 h 978"/>
                <a:gd name="T12" fmla="*/ 0 w 1425"/>
                <a:gd name="T13" fmla="*/ 704 h 978"/>
                <a:gd name="T14" fmla="*/ 0 w 1425"/>
                <a:gd name="T15" fmla="*/ 907 h 978"/>
                <a:gd name="T16" fmla="*/ 23 w 1425"/>
                <a:gd name="T17" fmla="*/ 959 h 978"/>
                <a:gd name="T18" fmla="*/ 72 w 1425"/>
                <a:gd name="T19" fmla="*/ 978 h 978"/>
                <a:gd name="T20" fmla="*/ 1362 w 1425"/>
                <a:gd name="T21" fmla="*/ 978 h 978"/>
                <a:gd name="T22" fmla="*/ 1408 w 1425"/>
                <a:gd name="T23" fmla="*/ 956 h 978"/>
                <a:gd name="T24" fmla="*/ 1425 w 1425"/>
                <a:gd name="T25" fmla="*/ 907 h 978"/>
                <a:gd name="T26" fmla="*/ 1425 w 1425"/>
                <a:gd name="T27" fmla="*/ 588 h 978"/>
                <a:gd name="T28" fmla="*/ 1408 w 1425"/>
                <a:gd name="T29" fmla="*/ 543 h 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25" h="978">
                  <a:moveTo>
                    <a:pt x="1408" y="543"/>
                  </a:moveTo>
                  <a:cubicBezTo>
                    <a:pt x="1395" y="533"/>
                    <a:pt x="1382" y="526"/>
                    <a:pt x="1362" y="526"/>
                  </a:cubicBezTo>
                  <a:cubicBezTo>
                    <a:pt x="734" y="526"/>
                    <a:pt x="734" y="526"/>
                    <a:pt x="734" y="526"/>
                  </a:cubicBezTo>
                  <a:cubicBezTo>
                    <a:pt x="1173" y="42"/>
                    <a:pt x="1173" y="42"/>
                    <a:pt x="1173" y="42"/>
                  </a:cubicBezTo>
                  <a:cubicBezTo>
                    <a:pt x="959" y="13"/>
                    <a:pt x="763" y="0"/>
                    <a:pt x="582" y="0"/>
                  </a:cubicBezTo>
                  <a:cubicBezTo>
                    <a:pt x="10" y="668"/>
                    <a:pt x="10" y="668"/>
                    <a:pt x="10" y="668"/>
                  </a:cubicBezTo>
                  <a:cubicBezTo>
                    <a:pt x="3" y="681"/>
                    <a:pt x="0" y="694"/>
                    <a:pt x="0" y="704"/>
                  </a:cubicBezTo>
                  <a:cubicBezTo>
                    <a:pt x="0" y="907"/>
                    <a:pt x="0" y="907"/>
                    <a:pt x="0" y="907"/>
                  </a:cubicBezTo>
                  <a:cubicBezTo>
                    <a:pt x="0" y="927"/>
                    <a:pt x="10" y="943"/>
                    <a:pt x="23" y="959"/>
                  </a:cubicBezTo>
                  <a:cubicBezTo>
                    <a:pt x="39" y="972"/>
                    <a:pt x="56" y="978"/>
                    <a:pt x="72" y="978"/>
                  </a:cubicBezTo>
                  <a:cubicBezTo>
                    <a:pt x="1362" y="978"/>
                    <a:pt x="1362" y="978"/>
                    <a:pt x="1362" y="978"/>
                  </a:cubicBezTo>
                  <a:cubicBezTo>
                    <a:pt x="1379" y="978"/>
                    <a:pt x="1395" y="972"/>
                    <a:pt x="1408" y="956"/>
                  </a:cubicBezTo>
                  <a:cubicBezTo>
                    <a:pt x="1422" y="943"/>
                    <a:pt x="1425" y="927"/>
                    <a:pt x="1425" y="907"/>
                  </a:cubicBezTo>
                  <a:cubicBezTo>
                    <a:pt x="1425" y="588"/>
                    <a:pt x="1425" y="588"/>
                    <a:pt x="1425" y="588"/>
                  </a:cubicBezTo>
                  <a:cubicBezTo>
                    <a:pt x="1425" y="568"/>
                    <a:pt x="1422" y="552"/>
                    <a:pt x="1408" y="543"/>
                  </a:cubicBezTo>
                  <a:close/>
                </a:path>
              </a:pathLst>
            </a:cu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40" name="Freeform 24"/>
            <p:cNvSpPr/>
            <p:nvPr/>
          </p:nvSpPr>
          <p:spPr bwMode="auto">
            <a:xfrm>
              <a:off x="776220" y="-161667"/>
              <a:ext cx="2757488" cy="1716088"/>
            </a:xfrm>
            <a:custGeom>
              <a:avLst/>
              <a:gdLst>
                <a:gd name="T0" fmla="*/ 3072 w 3383"/>
                <a:gd name="T1" fmla="*/ 319 h 2102"/>
                <a:gd name="T2" fmla="*/ 2599 w 3383"/>
                <a:gd name="T3" fmla="*/ 51 h 2102"/>
                <a:gd name="T4" fmla="*/ 2030 w 3383"/>
                <a:gd name="T5" fmla="*/ 51 h 2102"/>
                <a:gd name="T6" fmla="*/ 1558 w 3383"/>
                <a:gd name="T7" fmla="*/ 319 h 2102"/>
                <a:gd name="T8" fmla="*/ 1353 w 3383"/>
                <a:gd name="T9" fmla="*/ 368 h 2102"/>
                <a:gd name="T10" fmla="*/ 962 w 3383"/>
                <a:gd name="T11" fmla="*/ 45 h 2102"/>
                <a:gd name="T12" fmla="*/ 420 w 3383"/>
                <a:gd name="T13" fmla="*/ 48 h 2102"/>
                <a:gd name="T14" fmla="*/ 53 w 3383"/>
                <a:gd name="T15" fmla="*/ 387 h 2102"/>
                <a:gd name="T16" fmla="*/ 0 w 3383"/>
                <a:gd name="T17" fmla="*/ 723 h 2102"/>
                <a:gd name="T18" fmla="*/ 60 w 3383"/>
                <a:gd name="T19" fmla="*/ 781 h 2102"/>
                <a:gd name="T20" fmla="*/ 470 w 3383"/>
                <a:gd name="T21" fmla="*/ 758 h 2102"/>
                <a:gd name="T22" fmla="*/ 490 w 3383"/>
                <a:gd name="T23" fmla="*/ 639 h 2102"/>
                <a:gd name="T24" fmla="*/ 549 w 3383"/>
                <a:gd name="T25" fmla="*/ 500 h 2102"/>
                <a:gd name="T26" fmla="*/ 695 w 3383"/>
                <a:gd name="T27" fmla="*/ 439 h 2102"/>
                <a:gd name="T28" fmla="*/ 833 w 3383"/>
                <a:gd name="T29" fmla="*/ 487 h 2102"/>
                <a:gd name="T30" fmla="*/ 900 w 3383"/>
                <a:gd name="T31" fmla="*/ 629 h 2102"/>
                <a:gd name="T32" fmla="*/ 843 w 3383"/>
                <a:gd name="T33" fmla="*/ 768 h 2102"/>
                <a:gd name="T34" fmla="*/ 1253 w 3383"/>
                <a:gd name="T35" fmla="*/ 920 h 2102"/>
                <a:gd name="T36" fmla="*/ 1247 w 3383"/>
                <a:gd name="T37" fmla="*/ 1146 h 2102"/>
                <a:gd name="T38" fmla="*/ 1248 w 3383"/>
                <a:gd name="T39" fmla="*/ 1161 h 2102"/>
                <a:gd name="T40" fmla="*/ 1249 w 3383"/>
                <a:gd name="T41" fmla="*/ 1170 h 2102"/>
                <a:gd name="T42" fmla="*/ 1283 w 3383"/>
                <a:gd name="T43" fmla="*/ 1336 h 2102"/>
                <a:gd name="T44" fmla="*/ 1558 w 3383"/>
                <a:gd name="T45" fmla="*/ 1798 h 2102"/>
                <a:gd name="T46" fmla="*/ 2030 w 3383"/>
                <a:gd name="T47" fmla="*/ 2066 h 2102"/>
                <a:gd name="T48" fmla="*/ 2599 w 3383"/>
                <a:gd name="T49" fmla="*/ 2066 h 2102"/>
                <a:gd name="T50" fmla="*/ 3072 w 3383"/>
                <a:gd name="T51" fmla="*/ 1798 h 2102"/>
                <a:gd name="T52" fmla="*/ 2831 w 3383"/>
                <a:gd name="T53" fmla="*/ 1559 h 2102"/>
                <a:gd name="T54" fmla="*/ 2530 w 3383"/>
                <a:gd name="T55" fmla="*/ 1559 h 2102"/>
                <a:gd name="T56" fmla="*/ 2100 w 3383"/>
                <a:gd name="T57" fmla="*/ 1559 h 2102"/>
                <a:gd name="T58" fmla="*/ 1816 w 3383"/>
                <a:gd name="T59" fmla="*/ 1272 h 2102"/>
                <a:gd name="T60" fmla="*/ 1773 w 3383"/>
                <a:gd name="T61" fmla="*/ 1059 h 2102"/>
                <a:gd name="T62" fmla="*/ 1779 w 3383"/>
                <a:gd name="T63" fmla="*/ 975 h 2102"/>
                <a:gd name="T64" fmla="*/ 1787 w 3383"/>
                <a:gd name="T65" fmla="*/ 934 h 2102"/>
                <a:gd name="T66" fmla="*/ 1790 w 3383"/>
                <a:gd name="T67" fmla="*/ 922 h 2102"/>
                <a:gd name="T68" fmla="*/ 1825 w 3383"/>
                <a:gd name="T69" fmla="*/ 824 h 2102"/>
                <a:gd name="T70" fmla="*/ 1831 w 3383"/>
                <a:gd name="T71" fmla="*/ 810 h 2102"/>
                <a:gd name="T72" fmla="*/ 2100 w 3383"/>
                <a:gd name="T73" fmla="*/ 552 h 2102"/>
                <a:gd name="T74" fmla="*/ 2530 w 3383"/>
                <a:gd name="T75" fmla="*/ 552 h 2102"/>
                <a:gd name="T76" fmla="*/ 2817 w 3383"/>
                <a:gd name="T77" fmla="*/ 846 h 2102"/>
                <a:gd name="T78" fmla="*/ 2841 w 3383"/>
                <a:gd name="T79" fmla="*/ 1204 h 2102"/>
                <a:gd name="T80" fmla="*/ 3383 w 3383"/>
                <a:gd name="T81" fmla="*/ 1059 h 2102"/>
                <a:gd name="T82" fmla="*/ 3238 w 3383"/>
                <a:gd name="T83" fmla="*/ 533 h 2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383" h="2102">
                  <a:moveTo>
                    <a:pt x="3238" y="533"/>
                  </a:moveTo>
                  <a:cubicBezTo>
                    <a:pt x="3191" y="455"/>
                    <a:pt x="3135" y="384"/>
                    <a:pt x="3072" y="319"/>
                  </a:cubicBezTo>
                  <a:cubicBezTo>
                    <a:pt x="3006" y="258"/>
                    <a:pt x="2933" y="203"/>
                    <a:pt x="2854" y="158"/>
                  </a:cubicBezTo>
                  <a:cubicBezTo>
                    <a:pt x="2775" y="113"/>
                    <a:pt x="2689" y="77"/>
                    <a:pt x="2599" y="51"/>
                  </a:cubicBezTo>
                  <a:cubicBezTo>
                    <a:pt x="2507" y="26"/>
                    <a:pt x="2411" y="16"/>
                    <a:pt x="2315" y="16"/>
                  </a:cubicBezTo>
                  <a:cubicBezTo>
                    <a:pt x="2216" y="16"/>
                    <a:pt x="2120" y="26"/>
                    <a:pt x="2030" y="51"/>
                  </a:cubicBezTo>
                  <a:cubicBezTo>
                    <a:pt x="1938" y="77"/>
                    <a:pt x="1852" y="113"/>
                    <a:pt x="1773" y="158"/>
                  </a:cubicBezTo>
                  <a:cubicBezTo>
                    <a:pt x="1693" y="203"/>
                    <a:pt x="1624" y="258"/>
                    <a:pt x="1558" y="319"/>
                  </a:cubicBezTo>
                  <a:cubicBezTo>
                    <a:pt x="1498" y="378"/>
                    <a:pt x="1448" y="442"/>
                    <a:pt x="1402" y="513"/>
                  </a:cubicBezTo>
                  <a:cubicBezTo>
                    <a:pt x="1392" y="461"/>
                    <a:pt x="1376" y="413"/>
                    <a:pt x="1353" y="368"/>
                  </a:cubicBezTo>
                  <a:cubicBezTo>
                    <a:pt x="1313" y="290"/>
                    <a:pt x="1260" y="226"/>
                    <a:pt x="1194" y="171"/>
                  </a:cubicBezTo>
                  <a:cubicBezTo>
                    <a:pt x="1128" y="116"/>
                    <a:pt x="1048" y="74"/>
                    <a:pt x="962" y="45"/>
                  </a:cubicBezTo>
                  <a:cubicBezTo>
                    <a:pt x="873" y="16"/>
                    <a:pt x="784" y="0"/>
                    <a:pt x="688" y="0"/>
                  </a:cubicBezTo>
                  <a:cubicBezTo>
                    <a:pt x="592" y="0"/>
                    <a:pt x="503" y="16"/>
                    <a:pt x="420" y="48"/>
                  </a:cubicBezTo>
                  <a:cubicBezTo>
                    <a:pt x="337" y="80"/>
                    <a:pt x="265" y="125"/>
                    <a:pt x="202" y="184"/>
                  </a:cubicBezTo>
                  <a:cubicBezTo>
                    <a:pt x="139" y="239"/>
                    <a:pt x="89" y="310"/>
                    <a:pt x="53" y="387"/>
                  </a:cubicBezTo>
                  <a:cubicBezTo>
                    <a:pt x="17" y="468"/>
                    <a:pt x="0" y="555"/>
                    <a:pt x="0" y="652"/>
                  </a:cubicBezTo>
                  <a:cubicBezTo>
                    <a:pt x="0" y="723"/>
                    <a:pt x="0" y="723"/>
                    <a:pt x="0" y="723"/>
                  </a:cubicBezTo>
                  <a:cubicBezTo>
                    <a:pt x="0" y="736"/>
                    <a:pt x="3" y="749"/>
                    <a:pt x="13" y="762"/>
                  </a:cubicBezTo>
                  <a:cubicBezTo>
                    <a:pt x="20" y="775"/>
                    <a:pt x="37" y="781"/>
                    <a:pt x="60" y="781"/>
                  </a:cubicBezTo>
                  <a:cubicBezTo>
                    <a:pt x="420" y="781"/>
                    <a:pt x="420" y="781"/>
                    <a:pt x="420" y="781"/>
                  </a:cubicBezTo>
                  <a:cubicBezTo>
                    <a:pt x="440" y="781"/>
                    <a:pt x="460" y="775"/>
                    <a:pt x="470" y="758"/>
                  </a:cubicBezTo>
                  <a:cubicBezTo>
                    <a:pt x="483" y="746"/>
                    <a:pt x="490" y="729"/>
                    <a:pt x="490" y="717"/>
                  </a:cubicBezTo>
                  <a:cubicBezTo>
                    <a:pt x="490" y="639"/>
                    <a:pt x="490" y="639"/>
                    <a:pt x="490" y="639"/>
                  </a:cubicBezTo>
                  <a:cubicBezTo>
                    <a:pt x="490" y="613"/>
                    <a:pt x="496" y="591"/>
                    <a:pt x="506" y="565"/>
                  </a:cubicBezTo>
                  <a:cubicBezTo>
                    <a:pt x="516" y="542"/>
                    <a:pt x="532" y="520"/>
                    <a:pt x="549" y="500"/>
                  </a:cubicBezTo>
                  <a:cubicBezTo>
                    <a:pt x="569" y="481"/>
                    <a:pt x="592" y="468"/>
                    <a:pt x="615" y="455"/>
                  </a:cubicBezTo>
                  <a:cubicBezTo>
                    <a:pt x="642" y="445"/>
                    <a:pt x="668" y="439"/>
                    <a:pt x="695" y="439"/>
                  </a:cubicBezTo>
                  <a:cubicBezTo>
                    <a:pt x="721" y="439"/>
                    <a:pt x="744" y="445"/>
                    <a:pt x="771" y="452"/>
                  </a:cubicBezTo>
                  <a:cubicBezTo>
                    <a:pt x="794" y="461"/>
                    <a:pt x="814" y="471"/>
                    <a:pt x="833" y="487"/>
                  </a:cubicBezTo>
                  <a:cubicBezTo>
                    <a:pt x="853" y="503"/>
                    <a:pt x="870" y="526"/>
                    <a:pt x="883" y="549"/>
                  </a:cubicBezTo>
                  <a:cubicBezTo>
                    <a:pt x="893" y="571"/>
                    <a:pt x="900" y="600"/>
                    <a:pt x="900" y="629"/>
                  </a:cubicBezTo>
                  <a:cubicBezTo>
                    <a:pt x="900" y="655"/>
                    <a:pt x="896" y="678"/>
                    <a:pt x="890" y="697"/>
                  </a:cubicBezTo>
                  <a:cubicBezTo>
                    <a:pt x="883" y="717"/>
                    <a:pt x="870" y="742"/>
                    <a:pt x="843" y="768"/>
                  </a:cubicBezTo>
                  <a:cubicBezTo>
                    <a:pt x="721" y="913"/>
                    <a:pt x="721" y="913"/>
                    <a:pt x="721" y="913"/>
                  </a:cubicBezTo>
                  <a:cubicBezTo>
                    <a:pt x="884" y="907"/>
                    <a:pt x="1062" y="908"/>
                    <a:pt x="1253" y="920"/>
                  </a:cubicBezTo>
                  <a:cubicBezTo>
                    <a:pt x="1247" y="966"/>
                    <a:pt x="1243" y="1012"/>
                    <a:pt x="1243" y="1059"/>
                  </a:cubicBezTo>
                  <a:cubicBezTo>
                    <a:pt x="1243" y="1089"/>
                    <a:pt x="1245" y="1118"/>
                    <a:pt x="1247" y="1146"/>
                  </a:cubicBezTo>
                  <a:cubicBezTo>
                    <a:pt x="1247" y="1146"/>
                    <a:pt x="1247" y="1146"/>
                    <a:pt x="1247" y="1146"/>
                  </a:cubicBezTo>
                  <a:cubicBezTo>
                    <a:pt x="1247" y="1151"/>
                    <a:pt x="1248" y="1156"/>
                    <a:pt x="1248" y="1161"/>
                  </a:cubicBezTo>
                  <a:cubicBezTo>
                    <a:pt x="1249" y="1163"/>
                    <a:pt x="1249" y="1165"/>
                    <a:pt x="1249" y="1168"/>
                  </a:cubicBezTo>
                  <a:cubicBezTo>
                    <a:pt x="1249" y="1169"/>
                    <a:pt x="1249" y="1169"/>
                    <a:pt x="1249" y="1170"/>
                  </a:cubicBezTo>
                  <a:cubicBezTo>
                    <a:pt x="1251" y="1186"/>
                    <a:pt x="1253" y="1202"/>
                    <a:pt x="1256" y="1218"/>
                  </a:cubicBezTo>
                  <a:cubicBezTo>
                    <a:pt x="1262" y="1258"/>
                    <a:pt x="1271" y="1298"/>
                    <a:pt x="1283" y="1336"/>
                  </a:cubicBezTo>
                  <a:cubicBezTo>
                    <a:pt x="1306" y="1427"/>
                    <a:pt x="1343" y="1511"/>
                    <a:pt x="1389" y="1588"/>
                  </a:cubicBezTo>
                  <a:cubicBezTo>
                    <a:pt x="1439" y="1662"/>
                    <a:pt x="1492" y="1734"/>
                    <a:pt x="1558" y="1798"/>
                  </a:cubicBezTo>
                  <a:cubicBezTo>
                    <a:pt x="1624" y="1860"/>
                    <a:pt x="1693" y="1914"/>
                    <a:pt x="1773" y="1960"/>
                  </a:cubicBezTo>
                  <a:cubicBezTo>
                    <a:pt x="1852" y="2008"/>
                    <a:pt x="1938" y="2040"/>
                    <a:pt x="2030" y="2066"/>
                  </a:cubicBezTo>
                  <a:cubicBezTo>
                    <a:pt x="2120" y="2092"/>
                    <a:pt x="2216" y="2102"/>
                    <a:pt x="2315" y="2102"/>
                  </a:cubicBezTo>
                  <a:cubicBezTo>
                    <a:pt x="2411" y="2102"/>
                    <a:pt x="2507" y="2092"/>
                    <a:pt x="2599" y="2066"/>
                  </a:cubicBezTo>
                  <a:cubicBezTo>
                    <a:pt x="2689" y="2040"/>
                    <a:pt x="2775" y="2008"/>
                    <a:pt x="2854" y="1960"/>
                  </a:cubicBezTo>
                  <a:cubicBezTo>
                    <a:pt x="2933" y="1914"/>
                    <a:pt x="3006" y="1860"/>
                    <a:pt x="3072" y="1798"/>
                  </a:cubicBezTo>
                  <a:cubicBezTo>
                    <a:pt x="3109" y="1759"/>
                    <a:pt x="3145" y="1721"/>
                    <a:pt x="3178" y="1676"/>
                  </a:cubicBezTo>
                  <a:cubicBezTo>
                    <a:pt x="3066" y="1643"/>
                    <a:pt x="2950" y="1605"/>
                    <a:pt x="2831" y="1559"/>
                  </a:cubicBezTo>
                  <a:cubicBezTo>
                    <a:pt x="2768" y="1537"/>
                    <a:pt x="2705" y="1514"/>
                    <a:pt x="2646" y="1495"/>
                  </a:cubicBezTo>
                  <a:cubicBezTo>
                    <a:pt x="2612" y="1520"/>
                    <a:pt x="2573" y="1543"/>
                    <a:pt x="2530" y="1559"/>
                  </a:cubicBezTo>
                  <a:cubicBezTo>
                    <a:pt x="2464" y="1588"/>
                    <a:pt x="2391" y="1601"/>
                    <a:pt x="2315" y="1601"/>
                  </a:cubicBezTo>
                  <a:cubicBezTo>
                    <a:pt x="2239" y="1601"/>
                    <a:pt x="2166" y="1588"/>
                    <a:pt x="2100" y="1559"/>
                  </a:cubicBezTo>
                  <a:cubicBezTo>
                    <a:pt x="2034" y="1533"/>
                    <a:pt x="1978" y="1495"/>
                    <a:pt x="1928" y="1443"/>
                  </a:cubicBezTo>
                  <a:cubicBezTo>
                    <a:pt x="1882" y="1395"/>
                    <a:pt x="1842" y="1336"/>
                    <a:pt x="1816" y="1272"/>
                  </a:cubicBezTo>
                  <a:cubicBezTo>
                    <a:pt x="1813" y="1267"/>
                    <a:pt x="1811" y="1263"/>
                    <a:pt x="1809" y="1259"/>
                  </a:cubicBezTo>
                  <a:cubicBezTo>
                    <a:pt x="1786" y="1197"/>
                    <a:pt x="1773" y="1130"/>
                    <a:pt x="1773" y="1059"/>
                  </a:cubicBezTo>
                  <a:cubicBezTo>
                    <a:pt x="1773" y="1030"/>
                    <a:pt x="1775" y="1002"/>
                    <a:pt x="1779" y="975"/>
                  </a:cubicBezTo>
                  <a:cubicBezTo>
                    <a:pt x="1779" y="975"/>
                    <a:pt x="1779" y="975"/>
                    <a:pt x="1779" y="975"/>
                  </a:cubicBezTo>
                  <a:cubicBezTo>
                    <a:pt x="1780" y="970"/>
                    <a:pt x="1781" y="965"/>
                    <a:pt x="1782" y="961"/>
                  </a:cubicBezTo>
                  <a:cubicBezTo>
                    <a:pt x="1783" y="952"/>
                    <a:pt x="1785" y="943"/>
                    <a:pt x="1787" y="934"/>
                  </a:cubicBezTo>
                  <a:cubicBezTo>
                    <a:pt x="1787" y="934"/>
                    <a:pt x="1787" y="934"/>
                    <a:pt x="1787" y="934"/>
                  </a:cubicBezTo>
                  <a:cubicBezTo>
                    <a:pt x="1788" y="930"/>
                    <a:pt x="1789" y="926"/>
                    <a:pt x="1790" y="922"/>
                  </a:cubicBezTo>
                  <a:cubicBezTo>
                    <a:pt x="1797" y="896"/>
                    <a:pt x="1806" y="871"/>
                    <a:pt x="1816" y="846"/>
                  </a:cubicBezTo>
                  <a:cubicBezTo>
                    <a:pt x="1818" y="838"/>
                    <a:pt x="1822" y="831"/>
                    <a:pt x="1825" y="824"/>
                  </a:cubicBezTo>
                  <a:cubicBezTo>
                    <a:pt x="1827" y="820"/>
                    <a:pt x="1830" y="815"/>
                    <a:pt x="1832" y="810"/>
                  </a:cubicBezTo>
                  <a:cubicBezTo>
                    <a:pt x="1831" y="810"/>
                    <a:pt x="1831" y="810"/>
                    <a:pt x="1831" y="810"/>
                  </a:cubicBezTo>
                  <a:cubicBezTo>
                    <a:pt x="1856" y="757"/>
                    <a:pt x="1890" y="711"/>
                    <a:pt x="1928" y="668"/>
                  </a:cubicBezTo>
                  <a:cubicBezTo>
                    <a:pt x="1978" y="620"/>
                    <a:pt x="2034" y="581"/>
                    <a:pt x="2100" y="552"/>
                  </a:cubicBezTo>
                  <a:cubicBezTo>
                    <a:pt x="2166" y="523"/>
                    <a:pt x="2239" y="510"/>
                    <a:pt x="2315" y="510"/>
                  </a:cubicBezTo>
                  <a:cubicBezTo>
                    <a:pt x="2391" y="510"/>
                    <a:pt x="2464" y="523"/>
                    <a:pt x="2530" y="552"/>
                  </a:cubicBezTo>
                  <a:cubicBezTo>
                    <a:pt x="2596" y="581"/>
                    <a:pt x="2655" y="620"/>
                    <a:pt x="2702" y="668"/>
                  </a:cubicBezTo>
                  <a:cubicBezTo>
                    <a:pt x="2751" y="720"/>
                    <a:pt x="2791" y="778"/>
                    <a:pt x="2817" y="846"/>
                  </a:cubicBezTo>
                  <a:cubicBezTo>
                    <a:pt x="2847" y="910"/>
                    <a:pt x="2860" y="981"/>
                    <a:pt x="2860" y="1059"/>
                  </a:cubicBezTo>
                  <a:cubicBezTo>
                    <a:pt x="2860" y="1107"/>
                    <a:pt x="2854" y="1159"/>
                    <a:pt x="2841" y="1204"/>
                  </a:cubicBezTo>
                  <a:cubicBezTo>
                    <a:pt x="3019" y="1252"/>
                    <a:pt x="3188" y="1291"/>
                    <a:pt x="3350" y="1324"/>
                  </a:cubicBezTo>
                  <a:cubicBezTo>
                    <a:pt x="3373" y="1240"/>
                    <a:pt x="3383" y="1152"/>
                    <a:pt x="3383" y="1059"/>
                  </a:cubicBezTo>
                  <a:cubicBezTo>
                    <a:pt x="3383" y="965"/>
                    <a:pt x="3370" y="871"/>
                    <a:pt x="3347" y="781"/>
                  </a:cubicBezTo>
                  <a:cubicBezTo>
                    <a:pt x="3320" y="694"/>
                    <a:pt x="3284" y="610"/>
                    <a:pt x="3238" y="533"/>
                  </a:cubicBezTo>
                  <a:close/>
                </a:path>
              </a:pathLst>
            </a:cu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41" name="Freeform 25"/>
            <p:cNvSpPr/>
            <p:nvPr/>
          </p:nvSpPr>
          <p:spPr bwMode="auto">
            <a:xfrm>
              <a:off x="3398575" y="-133093"/>
              <a:ext cx="1047750" cy="1141413"/>
            </a:xfrm>
            <a:custGeom>
              <a:avLst/>
              <a:gdLst>
                <a:gd name="T0" fmla="*/ 797 w 1286"/>
                <a:gd name="T1" fmla="*/ 1356 h 1398"/>
                <a:gd name="T2" fmla="*/ 797 w 1286"/>
                <a:gd name="T3" fmla="*/ 62 h 1398"/>
                <a:gd name="T4" fmla="*/ 777 w 1286"/>
                <a:gd name="T5" fmla="*/ 16 h 1398"/>
                <a:gd name="T6" fmla="*/ 730 w 1286"/>
                <a:gd name="T7" fmla="*/ 0 h 1398"/>
                <a:gd name="T8" fmla="*/ 413 w 1286"/>
                <a:gd name="T9" fmla="*/ 0 h 1398"/>
                <a:gd name="T10" fmla="*/ 320 w 1286"/>
                <a:gd name="T11" fmla="*/ 3 h 1398"/>
                <a:gd name="T12" fmla="*/ 251 w 1286"/>
                <a:gd name="T13" fmla="*/ 32 h 1398"/>
                <a:gd name="T14" fmla="*/ 59 w 1286"/>
                <a:gd name="T15" fmla="*/ 123 h 1398"/>
                <a:gd name="T16" fmla="*/ 0 w 1286"/>
                <a:gd name="T17" fmla="*/ 210 h 1398"/>
                <a:gd name="T18" fmla="*/ 0 w 1286"/>
                <a:gd name="T19" fmla="*/ 271 h 1398"/>
                <a:gd name="T20" fmla="*/ 122 w 1286"/>
                <a:gd name="T21" fmla="*/ 439 h 1398"/>
                <a:gd name="T22" fmla="*/ 165 w 1286"/>
                <a:gd name="T23" fmla="*/ 517 h 1398"/>
                <a:gd name="T24" fmla="*/ 271 w 1286"/>
                <a:gd name="T25" fmla="*/ 468 h 1398"/>
                <a:gd name="T26" fmla="*/ 271 w 1286"/>
                <a:gd name="T27" fmla="*/ 1308 h 1398"/>
                <a:gd name="T28" fmla="*/ 797 w 1286"/>
                <a:gd name="T29" fmla="*/ 1379 h 1398"/>
                <a:gd name="T30" fmla="*/ 1286 w 1286"/>
                <a:gd name="T31" fmla="*/ 1392 h 1398"/>
                <a:gd name="T32" fmla="*/ 797 w 1286"/>
                <a:gd name="T33" fmla="*/ 1356 h 1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86" h="1398">
                  <a:moveTo>
                    <a:pt x="797" y="1356"/>
                  </a:moveTo>
                  <a:cubicBezTo>
                    <a:pt x="797" y="62"/>
                    <a:pt x="797" y="62"/>
                    <a:pt x="797" y="62"/>
                  </a:cubicBezTo>
                  <a:cubicBezTo>
                    <a:pt x="797" y="42"/>
                    <a:pt x="790" y="29"/>
                    <a:pt x="777" y="16"/>
                  </a:cubicBezTo>
                  <a:cubicBezTo>
                    <a:pt x="763" y="7"/>
                    <a:pt x="747" y="0"/>
                    <a:pt x="730" y="0"/>
                  </a:cubicBezTo>
                  <a:cubicBezTo>
                    <a:pt x="413" y="0"/>
                    <a:pt x="413" y="0"/>
                    <a:pt x="413" y="0"/>
                  </a:cubicBezTo>
                  <a:cubicBezTo>
                    <a:pt x="377" y="0"/>
                    <a:pt x="347" y="3"/>
                    <a:pt x="320" y="3"/>
                  </a:cubicBezTo>
                  <a:cubicBezTo>
                    <a:pt x="297" y="7"/>
                    <a:pt x="274" y="16"/>
                    <a:pt x="251" y="32"/>
                  </a:cubicBezTo>
                  <a:cubicBezTo>
                    <a:pt x="59" y="123"/>
                    <a:pt x="59" y="123"/>
                    <a:pt x="59" y="123"/>
                  </a:cubicBezTo>
                  <a:cubicBezTo>
                    <a:pt x="19" y="146"/>
                    <a:pt x="0" y="175"/>
                    <a:pt x="0" y="210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46" y="323"/>
                    <a:pt x="86" y="378"/>
                    <a:pt x="122" y="439"/>
                  </a:cubicBezTo>
                  <a:cubicBezTo>
                    <a:pt x="139" y="465"/>
                    <a:pt x="152" y="491"/>
                    <a:pt x="165" y="517"/>
                  </a:cubicBezTo>
                  <a:cubicBezTo>
                    <a:pt x="271" y="468"/>
                    <a:pt x="271" y="468"/>
                    <a:pt x="271" y="468"/>
                  </a:cubicBezTo>
                  <a:cubicBezTo>
                    <a:pt x="271" y="1308"/>
                    <a:pt x="271" y="1308"/>
                    <a:pt x="271" y="1308"/>
                  </a:cubicBezTo>
                  <a:cubicBezTo>
                    <a:pt x="456" y="1343"/>
                    <a:pt x="631" y="1366"/>
                    <a:pt x="797" y="1379"/>
                  </a:cubicBezTo>
                  <a:cubicBezTo>
                    <a:pt x="972" y="1395"/>
                    <a:pt x="1137" y="1398"/>
                    <a:pt x="1286" y="1392"/>
                  </a:cubicBezTo>
                  <a:lnTo>
                    <a:pt x="797" y="1356"/>
                  </a:lnTo>
                  <a:close/>
                </a:path>
              </a:pathLst>
            </a:cu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42" name="Freeform 26"/>
            <p:cNvSpPr/>
            <p:nvPr/>
          </p:nvSpPr>
          <p:spPr bwMode="auto">
            <a:xfrm>
              <a:off x="3584508" y="1268671"/>
              <a:ext cx="428625" cy="255588"/>
            </a:xfrm>
            <a:custGeom>
              <a:avLst/>
              <a:gdLst>
                <a:gd name="T0" fmla="*/ 0 w 526"/>
                <a:gd name="T1" fmla="*/ 258 h 313"/>
                <a:gd name="T2" fmla="*/ 13 w 526"/>
                <a:gd name="T3" fmla="*/ 297 h 313"/>
                <a:gd name="T4" fmla="*/ 59 w 526"/>
                <a:gd name="T5" fmla="*/ 313 h 313"/>
                <a:gd name="T6" fmla="*/ 459 w 526"/>
                <a:gd name="T7" fmla="*/ 313 h 313"/>
                <a:gd name="T8" fmla="*/ 526 w 526"/>
                <a:gd name="T9" fmla="*/ 255 h 313"/>
                <a:gd name="T10" fmla="*/ 526 w 526"/>
                <a:gd name="T11" fmla="*/ 113 h 313"/>
                <a:gd name="T12" fmla="*/ 0 w 526"/>
                <a:gd name="T13" fmla="*/ 0 h 313"/>
                <a:gd name="T14" fmla="*/ 0 w 526"/>
                <a:gd name="T15" fmla="*/ 258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6" h="313">
                  <a:moveTo>
                    <a:pt x="0" y="258"/>
                  </a:moveTo>
                  <a:cubicBezTo>
                    <a:pt x="0" y="271"/>
                    <a:pt x="3" y="284"/>
                    <a:pt x="13" y="297"/>
                  </a:cubicBezTo>
                  <a:cubicBezTo>
                    <a:pt x="23" y="307"/>
                    <a:pt x="36" y="313"/>
                    <a:pt x="59" y="313"/>
                  </a:cubicBezTo>
                  <a:cubicBezTo>
                    <a:pt x="459" y="313"/>
                    <a:pt x="459" y="313"/>
                    <a:pt x="459" y="313"/>
                  </a:cubicBezTo>
                  <a:cubicBezTo>
                    <a:pt x="502" y="313"/>
                    <a:pt x="526" y="294"/>
                    <a:pt x="526" y="255"/>
                  </a:cubicBezTo>
                  <a:cubicBezTo>
                    <a:pt x="526" y="113"/>
                    <a:pt x="526" y="113"/>
                    <a:pt x="526" y="113"/>
                  </a:cubicBezTo>
                  <a:cubicBezTo>
                    <a:pt x="360" y="87"/>
                    <a:pt x="185" y="52"/>
                    <a:pt x="0" y="0"/>
                  </a:cubicBezTo>
                  <a:lnTo>
                    <a:pt x="0" y="258"/>
                  </a:lnTo>
                  <a:close/>
                </a:path>
              </a:pathLst>
            </a:cu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43" name="Freeform 27"/>
            <p:cNvSpPr/>
            <p:nvPr/>
          </p:nvSpPr>
          <p:spPr bwMode="auto">
            <a:xfrm>
              <a:off x="317432" y="405961"/>
              <a:ext cx="5338763" cy="804864"/>
            </a:xfrm>
            <a:custGeom>
              <a:avLst/>
              <a:gdLst>
                <a:gd name="T0" fmla="*/ 6554 w 6554"/>
                <a:gd name="T1" fmla="*/ 133 h 988"/>
                <a:gd name="T2" fmla="*/ 3399 w 6554"/>
                <a:gd name="T3" fmla="*/ 488 h 988"/>
                <a:gd name="T4" fmla="*/ 0 w 6554"/>
                <a:gd name="T5" fmla="*/ 485 h 988"/>
                <a:gd name="T6" fmla="*/ 3396 w 6554"/>
                <a:gd name="T7" fmla="*/ 530 h 988"/>
                <a:gd name="T8" fmla="*/ 5287 w 6554"/>
                <a:gd name="T9" fmla="*/ 759 h 988"/>
                <a:gd name="T10" fmla="*/ 6554 w 6554"/>
                <a:gd name="T11" fmla="*/ 133 h 9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54" h="988">
                  <a:moveTo>
                    <a:pt x="6554" y="133"/>
                  </a:moveTo>
                  <a:cubicBezTo>
                    <a:pt x="6117" y="569"/>
                    <a:pt x="5215" y="988"/>
                    <a:pt x="3399" y="488"/>
                  </a:cubicBezTo>
                  <a:cubicBezTo>
                    <a:pt x="1633" y="0"/>
                    <a:pt x="582" y="210"/>
                    <a:pt x="0" y="485"/>
                  </a:cubicBezTo>
                  <a:cubicBezTo>
                    <a:pt x="585" y="220"/>
                    <a:pt x="1640" y="23"/>
                    <a:pt x="3396" y="530"/>
                  </a:cubicBezTo>
                  <a:cubicBezTo>
                    <a:pt x="4186" y="759"/>
                    <a:pt x="4805" y="811"/>
                    <a:pt x="5287" y="759"/>
                  </a:cubicBezTo>
                  <a:cubicBezTo>
                    <a:pt x="5674" y="717"/>
                    <a:pt x="6193" y="543"/>
                    <a:pt x="6554" y="133"/>
                  </a:cubicBezTo>
                  <a:close/>
                </a:path>
              </a:pathLst>
            </a:cu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4312403" y="4794930"/>
            <a:ext cx="519193" cy="94600"/>
            <a:chOff x="3510366" y="-2733"/>
            <a:chExt cx="1300959" cy="237042"/>
          </a:xfrm>
        </p:grpSpPr>
        <p:sp>
          <p:nvSpPr>
            <p:cNvPr id="46" name="椭圆 45"/>
            <p:cNvSpPr/>
            <p:nvPr userDrawn="1"/>
          </p:nvSpPr>
          <p:spPr>
            <a:xfrm>
              <a:off x="3510366" y="-2733"/>
              <a:ext cx="237042" cy="237042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 userDrawn="1"/>
          </p:nvSpPr>
          <p:spPr>
            <a:xfrm>
              <a:off x="3865005" y="-2733"/>
              <a:ext cx="237042" cy="237042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 userDrawn="1"/>
          </p:nvSpPr>
          <p:spPr>
            <a:xfrm>
              <a:off x="4219644" y="-2733"/>
              <a:ext cx="237042" cy="237042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 userDrawn="1"/>
          </p:nvSpPr>
          <p:spPr>
            <a:xfrm>
              <a:off x="4574283" y="-2733"/>
              <a:ext cx="237042" cy="237042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1866" y="115757"/>
            <a:ext cx="504825" cy="78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7" b="7817"/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235112" y="2687909"/>
            <a:ext cx="4551974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1.</a:t>
            </a:r>
            <a:r>
              <a:rPr lang="zh-CN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实施构件：如</a:t>
            </a:r>
            <a:r>
              <a:rPr lang="en-US" altLang="zh-CN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DDL</a:t>
            </a:r>
            <a:r>
              <a:rPr lang="zh-CN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、二进制可执行体、</a:t>
            </a:r>
            <a:r>
              <a:rPr lang="en-US" altLang="zh-CN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javaBean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等</a:t>
            </a:r>
            <a:endParaRPr lang="en-US" altLang="zh-CN" sz="1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2.</a:t>
            </a:r>
            <a:r>
              <a:rPr lang="zh-CN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工作产品构件：如源代码问价、数据文件等</a:t>
            </a:r>
            <a:endParaRPr lang="en-US" altLang="zh-CN" sz="1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3.</a:t>
            </a:r>
            <a:r>
              <a:rPr lang="zh-CN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执行构件</a:t>
            </a:r>
            <a:endParaRPr lang="en-US" altLang="zh-C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934511" y="183664"/>
            <a:ext cx="80021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dirty="0">
                <a:solidFill>
                  <a:schemeClr val="accent1"/>
                </a:solidFill>
                <a:latin typeface="方正兰亭黑_GBK"/>
                <a:ea typeface="方正兰亭黑_GBK"/>
              </a:rPr>
              <a:t>构件</a:t>
            </a:r>
            <a:r>
              <a:rPr lang="zh-CN" altLang="en-US" sz="1600" dirty="0" smtClean="0">
                <a:solidFill>
                  <a:schemeClr val="accent1"/>
                </a:solidFill>
                <a:latin typeface="方正兰亭黑_GBK"/>
                <a:ea typeface="方正兰亭黑_GBK"/>
              </a:rPr>
              <a:t>图</a:t>
            </a:r>
            <a:endParaRPr lang="zh-CN" altLang="en-US" sz="1600" dirty="0">
              <a:solidFill>
                <a:schemeClr val="accent1"/>
              </a:solidFill>
              <a:latin typeface="方正兰亭黑_GBK"/>
              <a:ea typeface="方正兰亭黑_GBK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032788" y="522218"/>
            <a:ext cx="31012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5"/>
          <p:cNvSpPr txBox="1">
            <a:spLocks noChangeArrowheads="1"/>
          </p:cNvSpPr>
          <p:nvPr/>
        </p:nvSpPr>
        <p:spPr bwMode="auto">
          <a:xfrm>
            <a:off x="235112" y="2262576"/>
            <a:ext cx="180049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800" dirty="0">
                <a:solidFill>
                  <a:schemeClr val="accent1"/>
                </a:solidFill>
                <a:latin typeface="方正兰亭黑_GBK"/>
                <a:ea typeface="方正兰亭黑_GBK"/>
              </a:rPr>
              <a:t>构</a:t>
            </a:r>
            <a:r>
              <a:rPr lang="zh-CN" altLang="en-US" sz="1800" dirty="0" smtClean="0">
                <a:solidFill>
                  <a:schemeClr val="accent1"/>
                </a:solidFill>
                <a:latin typeface="方正兰亭黑_GBK"/>
                <a:ea typeface="方正兰亭黑_GBK"/>
              </a:rPr>
              <a:t>件的三种类型</a:t>
            </a:r>
            <a:endParaRPr lang="en-US" altLang="zh-CN" sz="1800" dirty="0">
              <a:solidFill>
                <a:schemeClr val="accent1"/>
              </a:solidFill>
              <a:latin typeface="方正兰亭黑_GBK"/>
              <a:ea typeface="方正兰亭黑_GBK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338335" y="2659908"/>
            <a:ext cx="349783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337511" y="183664"/>
            <a:ext cx="528375" cy="484787"/>
            <a:chOff x="1417110" y="1933669"/>
            <a:chExt cx="1827515" cy="1676757"/>
          </a:xfrm>
        </p:grpSpPr>
        <p:sp>
          <p:nvSpPr>
            <p:cNvPr id="14" name="椭圆 13"/>
            <p:cNvSpPr/>
            <p:nvPr/>
          </p:nvSpPr>
          <p:spPr>
            <a:xfrm>
              <a:off x="1491775" y="1933669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1686851" y="2118291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2772931" y="1944597"/>
              <a:ext cx="390517" cy="390517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1417110" y="2261397"/>
              <a:ext cx="286781" cy="28678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1686851" y="3308201"/>
              <a:ext cx="220530" cy="22053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3016329" y="2979248"/>
              <a:ext cx="228296" cy="228296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5"/>
          <p:cNvSpPr txBox="1">
            <a:spLocks noChangeArrowheads="1"/>
          </p:cNvSpPr>
          <p:nvPr/>
        </p:nvSpPr>
        <p:spPr bwMode="auto">
          <a:xfrm>
            <a:off x="420024" y="278417"/>
            <a:ext cx="33855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 smtClean="0">
                <a:solidFill>
                  <a:schemeClr val="bg1"/>
                </a:solidFill>
                <a:latin typeface="方正兰亭黑_GBK"/>
                <a:ea typeface="方正兰亭黑_GBK"/>
              </a:rPr>
              <a:t>02</a:t>
            </a:r>
            <a:endParaRPr lang="zh-CN" altLang="en-US" sz="1200" dirty="0">
              <a:solidFill>
                <a:schemeClr val="bg1"/>
              </a:solidFill>
              <a:latin typeface="方正兰亭黑_GBK"/>
              <a:ea typeface="方正兰亭黑_GBK"/>
            </a:endParaRP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1866" y="115757"/>
            <a:ext cx="504825" cy="78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367593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934511" y="183664"/>
            <a:ext cx="80021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dirty="0" smtClean="0">
                <a:solidFill>
                  <a:schemeClr val="accent1"/>
                </a:solidFill>
                <a:latin typeface="方正兰亭黑_GBK"/>
                <a:ea typeface="方正兰亭黑_GBK"/>
              </a:rPr>
              <a:t>构件图</a:t>
            </a:r>
            <a:endParaRPr lang="en-US" altLang="zh-CN" sz="1600" dirty="0">
              <a:solidFill>
                <a:schemeClr val="accent1"/>
              </a:solidFill>
              <a:latin typeface="方正兰亭黑_GBK"/>
              <a:ea typeface="方正兰亭黑_GBK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032788" y="522218"/>
            <a:ext cx="31012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5"/>
          <p:cNvSpPr txBox="1">
            <a:spLocks noChangeArrowheads="1"/>
          </p:cNvSpPr>
          <p:nvPr/>
        </p:nvSpPr>
        <p:spPr bwMode="auto">
          <a:xfrm>
            <a:off x="420024" y="278417"/>
            <a:ext cx="37061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smtClean="0">
                <a:solidFill>
                  <a:schemeClr val="bg1"/>
                </a:solidFill>
                <a:latin typeface="方正兰亭黑_GBK"/>
                <a:ea typeface="方正兰亭黑_GBK"/>
              </a:rPr>
              <a:t>02</a:t>
            </a:r>
            <a:endParaRPr lang="zh-CN" altLang="en-US" sz="1200">
              <a:solidFill>
                <a:schemeClr val="bg1"/>
              </a:solidFill>
              <a:latin typeface="方正兰亭黑_GBK"/>
              <a:ea typeface="方正兰亭黑_GBK"/>
            </a:endParaRPr>
          </a:p>
        </p:txBody>
      </p:sp>
      <p:sp>
        <p:nvSpPr>
          <p:cNvPr id="17" name="Freeform 5"/>
          <p:cNvSpPr/>
          <p:nvPr/>
        </p:nvSpPr>
        <p:spPr bwMode="auto">
          <a:xfrm>
            <a:off x="4572000" y="2854750"/>
            <a:ext cx="1514475" cy="1516063"/>
          </a:xfrm>
          <a:custGeom>
            <a:avLst/>
            <a:gdLst>
              <a:gd name="T0" fmla="*/ 144 w 1073"/>
              <a:gd name="T1" fmla="*/ 528 h 1073"/>
              <a:gd name="T2" fmla="*/ 49 w 1073"/>
              <a:gd name="T3" fmla="*/ 499 h 1073"/>
              <a:gd name="T4" fmla="*/ 0 w 1073"/>
              <a:gd name="T5" fmla="*/ 530 h 1073"/>
              <a:gd name="T6" fmla="*/ 0 w 1073"/>
              <a:gd name="T7" fmla="*/ 832 h 1073"/>
              <a:gd name="T8" fmla="*/ 299 w 1073"/>
              <a:gd name="T9" fmla="*/ 832 h 1073"/>
              <a:gd name="T10" fmla="*/ 330 w 1073"/>
              <a:gd name="T11" fmla="*/ 881 h 1073"/>
              <a:gd name="T12" fmla="*/ 303 w 1073"/>
              <a:gd name="T13" fmla="*/ 975 h 1073"/>
              <a:gd name="T14" fmla="*/ 415 w 1073"/>
              <a:gd name="T15" fmla="*/ 1073 h 1073"/>
              <a:gd name="T16" fmla="*/ 527 w 1073"/>
              <a:gd name="T17" fmla="*/ 975 h 1073"/>
              <a:gd name="T18" fmla="*/ 499 w 1073"/>
              <a:gd name="T19" fmla="*/ 881 h 1073"/>
              <a:gd name="T20" fmla="*/ 529 w 1073"/>
              <a:gd name="T21" fmla="*/ 832 h 1073"/>
              <a:gd name="T22" fmla="*/ 831 w 1073"/>
              <a:gd name="T23" fmla="*/ 832 h 1073"/>
              <a:gd name="T24" fmla="*/ 831 w 1073"/>
              <a:gd name="T25" fmla="*/ 832 h 1073"/>
              <a:gd name="T26" fmla="*/ 831 w 1073"/>
              <a:gd name="T27" fmla="*/ 832 h 1073"/>
              <a:gd name="T28" fmla="*/ 831 w 1073"/>
              <a:gd name="T29" fmla="*/ 530 h 1073"/>
              <a:gd name="T30" fmla="*/ 880 w 1073"/>
              <a:gd name="T31" fmla="*/ 499 h 1073"/>
              <a:gd name="T32" fmla="*/ 975 w 1073"/>
              <a:gd name="T33" fmla="*/ 528 h 1073"/>
              <a:gd name="T34" fmla="*/ 1073 w 1073"/>
              <a:gd name="T35" fmla="*/ 416 h 1073"/>
              <a:gd name="T36" fmla="*/ 975 w 1073"/>
              <a:gd name="T37" fmla="*/ 303 h 1073"/>
              <a:gd name="T38" fmla="*/ 880 w 1073"/>
              <a:gd name="T39" fmla="*/ 330 h 1073"/>
              <a:gd name="T40" fmla="*/ 831 w 1073"/>
              <a:gd name="T41" fmla="*/ 300 h 1073"/>
              <a:gd name="T42" fmla="*/ 831 w 1073"/>
              <a:gd name="T43" fmla="*/ 0 h 1073"/>
              <a:gd name="T44" fmla="*/ 831 w 1073"/>
              <a:gd name="T45" fmla="*/ 58 h 1073"/>
              <a:gd name="T46" fmla="*/ 831 w 1073"/>
              <a:gd name="T47" fmla="*/ 0 h 1073"/>
              <a:gd name="T48" fmla="*/ 529 w 1073"/>
              <a:gd name="T49" fmla="*/ 0 h 1073"/>
              <a:gd name="T50" fmla="*/ 499 w 1073"/>
              <a:gd name="T51" fmla="*/ 49 h 1073"/>
              <a:gd name="T52" fmla="*/ 527 w 1073"/>
              <a:gd name="T53" fmla="*/ 144 h 1073"/>
              <a:gd name="T54" fmla="*/ 415 w 1073"/>
              <a:gd name="T55" fmla="*/ 242 h 1073"/>
              <a:gd name="T56" fmla="*/ 303 w 1073"/>
              <a:gd name="T57" fmla="*/ 144 h 1073"/>
              <a:gd name="T58" fmla="*/ 330 w 1073"/>
              <a:gd name="T59" fmla="*/ 49 h 1073"/>
              <a:gd name="T60" fmla="*/ 299 w 1073"/>
              <a:gd name="T61" fmla="*/ 0 h 1073"/>
              <a:gd name="T62" fmla="*/ 0 w 1073"/>
              <a:gd name="T63" fmla="*/ 0 h 1073"/>
              <a:gd name="T64" fmla="*/ 0 w 1073"/>
              <a:gd name="T65" fmla="*/ 300 h 1073"/>
              <a:gd name="T66" fmla="*/ 49 w 1073"/>
              <a:gd name="T67" fmla="*/ 330 h 1073"/>
              <a:gd name="T68" fmla="*/ 144 w 1073"/>
              <a:gd name="T69" fmla="*/ 303 h 1073"/>
              <a:gd name="T70" fmla="*/ 241 w 1073"/>
              <a:gd name="T71" fmla="*/ 416 h 1073"/>
              <a:gd name="T72" fmla="*/ 144 w 1073"/>
              <a:gd name="T73" fmla="*/ 528 h 10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073" h="1073">
                <a:moveTo>
                  <a:pt x="144" y="528"/>
                </a:moveTo>
                <a:cubicBezTo>
                  <a:pt x="118" y="528"/>
                  <a:pt x="82" y="516"/>
                  <a:pt x="49" y="499"/>
                </a:cubicBezTo>
                <a:cubicBezTo>
                  <a:pt x="26" y="488"/>
                  <a:pt x="0" y="505"/>
                  <a:pt x="0" y="530"/>
                </a:cubicBezTo>
                <a:cubicBezTo>
                  <a:pt x="0" y="832"/>
                  <a:pt x="0" y="832"/>
                  <a:pt x="0" y="832"/>
                </a:cubicBezTo>
                <a:cubicBezTo>
                  <a:pt x="299" y="832"/>
                  <a:pt x="299" y="832"/>
                  <a:pt x="299" y="832"/>
                </a:cubicBezTo>
                <a:cubicBezTo>
                  <a:pt x="325" y="832"/>
                  <a:pt x="341" y="858"/>
                  <a:pt x="330" y="881"/>
                </a:cubicBezTo>
                <a:cubicBezTo>
                  <a:pt x="314" y="914"/>
                  <a:pt x="303" y="949"/>
                  <a:pt x="303" y="975"/>
                </a:cubicBezTo>
                <a:cubicBezTo>
                  <a:pt x="303" y="1039"/>
                  <a:pt x="353" y="1073"/>
                  <a:pt x="415" y="1073"/>
                </a:cubicBezTo>
                <a:cubicBezTo>
                  <a:pt x="477" y="1073"/>
                  <a:pt x="527" y="1039"/>
                  <a:pt x="527" y="975"/>
                </a:cubicBezTo>
                <a:cubicBezTo>
                  <a:pt x="527" y="949"/>
                  <a:pt x="515" y="914"/>
                  <a:pt x="499" y="881"/>
                </a:cubicBezTo>
                <a:cubicBezTo>
                  <a:pt x="487" y="858"/>
                  <a:pt x="504" y="832"/>
                  <a:pt x="529" y="832"/>
                </a:cubicBezTo>
                <a:cubicBezTo>
                  <a:pt x="831" y="832"/>
                  <a:pt x="831" y="832"/>
                  <a:pt x="831" y="832"/>
                </a:cubicBezTo>
                <a:cubicBezTo>
                  <a:pt x="831" y="832"/>
                  <a:pt x="831" y="832"/>
                  <a:pt x="831" y="832"/>
                </a:cubicBezTo>
                <a:cubicBezTo>
                  <a:pt x="831" y="832"/>
                  <a:pt x="831" y="832"/>
                  <a:pt x="831" y="832"/>
                </a:cubicBezTo>
                <a:cubicBezTo>
                  <a:pt x="831" y="530"/>
                  <a:pt x="831" y="530"/>
                  <a:pt x="831" y="530"/>
                </a:cubicBezTo>
                <a:cubicBezTo>
                  <a:pt x="831" y="505"/>
                  <a:pt x="858" y="488"/>
                  <a:pt x="880" y="499"/>
                </a:cubicBezTo>
                <a:cubicBezTo>
                  <a:pt x="913" y="516"/>
                  <a:pt x="949" y="528"/>
                  <a:pt x="975" y="528"/>
                </a:cubicBezTo>
                <a:cubicBezTo>
                  <a:pt x="1038" y="528"/>
                  <a:pt x="1073" y="477"/>
                  <a:pt x="1073" y="416"/>
                </a:cubicBezTo>
                <a:cubicBezTo>
                  <a:pt x="1073" y="354"/>
                  <a:pt x="1038" y="303"/>
                  <a:pt x="975" y="303"/>
                </a:cubicBezTo>
                <a:cubicBezTo>
                  <a:pt x="949" y="303"/>
                  <a:pt x="913" y="314"/>
                  <a:pt x="880" y="330"/>
                </a:cubicBezTo>
                <a:cubicBezTo>
                  <a:pt x="857" y="341"/>
                  <a:pt x="831" y="325"/>
                  <a:pt x="831" y="300"/>
                </a:cubicBezTo>
                <a:cubicBezTo>
                  <a:pt x="831" y="0"/>
                  <a:pt x="831" y="0"/>
                  <a:pt x="831" y="0"/>
                </a:cubicBezTo>
                <a:cubicBezTo>
                  <a:pt x="831" y="58"/>
                  <a:pt x="831" y="58"/>
                  <a:pt x="831" y="58"/>
                </a:cubicBezTo>
                <a:cubicBezTo>
                  <a:pt x="831" y="0"/>
                  <a:pt x="831" y="0"/>
                  <a:pt x="831" y="0"/>
                </a:cubicBezTo>
                <a:cubicBezTo>
                  <a:pt x="529" y="0"/>
                  <a:pt x="529" y="0"/>
                  <a:pt x="529" y="0"/>
                </a:cubicBezTo>
                <a:cubicBezTo>
                  <a:pt x="504" y="0"/>
                  <a:pt x="487" y="27"/>
                  <a:pt x="499" y="49"/>
                </a:cubicBezTo>
                <a:cubicBezTo>
                  <a:pt x="515" y="82"/>
                  <a:pt x="527" y="118"/>
                  <a:pt x="527" y="144"/>
                </a:cubicBezTo>
                <a:cubicBezTo>
                  <a:pt x="527" y="208"/>
                  <a:pt x="477" y="242"/>
                  <a:pt x="415" y="242"/>
                </a:cubicBezTo>
                <a:cubicBezTo>
                  <a:pt x="353" y="242"/>
                  <a:pt x="303" y="208"/>
                  <a:pt x="303" y="144"/>
                </a:cubicBezTo>
                <a:cubicBezTo>
                  <a:pt x="303" y="118"/>
                  <a:pt x="314" y="82"/>
                  <a:pt x="330" y="49"/>
                </a:cubicBezTo>
                <a:cubicBezTo>
                  <a:pt x="341" y="27"/>
                  <a:pt x="325" y="0"/>
                  <a:pt x="299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00"/>
                  <a:pt x="0" y="300"/>
                  <a:pt x="0" y="300"/>
                </a:cubicBezTo>
                <a:cubicBezTo>
                  <a:pt x="0" y="325"/>
                  <a:pt x="26" y="341"/>
                  <a:pt x="49" y="330"/>
                </a:cubicBezTo>
                <a:cubicBezTo>
                  <a:pt x="82" y="314"/>
                  <a:pt x="118" y="303"/>
                  <a:pt x="144" y="303"/>
                </a:cubicBezTo>
                <a:cubicBezTo>
                  <a:pt x="207" y="303"/>
                  <a:pt x="241" y="354"/>
                  <a:pt x="241" y="416"/>
                </a:cubicBezTo>
                <a:cubicBezTo>
                  <a:pt x="241" y="477"/>
                  <a:pt x="207" y="528"/>
                  <a:pt x="144" y="528"/>
                </a:cubicBezTo>
                <a:close/>
              </a:path>
            </a:pathLst>
          </a:cu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 w="12700">
            <a:solidFill>
              <a:schemeClr val="bg1"/>
            </a:solidFill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chemeClr val="lt1"/>
              </a:solidFill>
            </a:endParaRPr>
          </a:p>
        </p:txBody>
      </p:sp>
      <p:sp>
        <p:nvSpPr>
          <p:cNvPr id="19" name="Freeform 7"/>
          <p:cNvSpPr/>
          <p:nvPr/>
        </p:nvSpPr>
        <p:spPr bwMode="auto">
          <a:xfrm>
            <a:off x="3055937" y="1340275"/>
            <a:ext cx="1516063" cy="1514475"/>
          </a:xfrm>
          <a:custGeom>
            <a:avLst/>
            <a:gdLst>
              <a:gd name="T0" fmla="*/ 929 w 1073"/>
              <a:gd name="T1" fmla="*/ 545 h 1072"/>
              <a:gd name="T2" fmla="*/ 1024 w 1073"/>
              <a:gd name="T3" fmla="*/ 574 h 1072"/>
              <a:gd name="T4" fmla="*/ 1073 w 1073"/>
              <a:gd name="T5" fmla="*/ 543 h 1072"/>
              <a:gd name="T6" fmla="*/ 1073 w 1073"/>
              <a:gd name="T7" fmla="*/ 241 h 1072"/>
              <a:gd name="T8" fmla="*/ 773 w 1073"/>
              <a:gd name="T9" fmla="*/ 241 h 1072"/>
              <a:gd name="T10" fmla="*/ 743 w 1073"/>
              <a:gd name="T11" fmla="*/ 192 h 1072"/>
              <a:gd name="T12" fmla="*/ 770 w 1073"/>
              <a:gd name="T13" fmla="*/ 97 h 1072"/>
              <a:gd name="T14" fmla="*/ 658 w 1073"/>
              <a:gd name="T15" fmla="*/ 0 h 1072"/>
              <a:gd name="T16" fmla="*/ 546 w 1073"/>
              <a:gd name="T17" fmla="*/ 97 h 1072"/>
              <a:gd name="T18" fmla="*/ 574 w 1073"/>
              <a:gd name="T19" fmla="*/ 192 h 1072"/>
              <a:gd name="T20" fmla="*/ 544 w 1073"/>
              <a:gd name="T21" fmla="*/ 241 h 1072"/>
              <a:gd name="T22" fmla="*/ 242 w 1073"/>
              <a:gd name="T23" fmla="*/ 241 h 1072"/>
              <a:gd name="T24" fmla="*/ 242 w 1073"/>
              <a:gd name="T25" fmla="*/ 241 h 1072"/>
              <a:gd name="T26" fmla="*/ 242 w 1073"/>
              <a:gd name="T27" fmla="*/ 241 h 1072"/>
              <a:gd name="T28" fmla="*/ 242 w 1073"/>
              <a:gd name="T29" fmla="*/ 543 h 1072"/>
              <a:gd name="T30" fmla="*/ 193 w 1073"/>
              <a:gd name="T31" fmla="*/ 574 h 1072"/>
              <a:gd name="T32" fmla="*/ 98 w 1073"/>
              <a:gd name="T33" fmla="*/ 545 h 1072"/>
              <a:gd name="T34" fmla="*/ 0 w 1073"/>
              <a:gd name="T35" fmla="*/ 657 h 1072"/>
              <a:gd name="T36" fmla="*/ 98 w 1073"/>
              <a:gd name="T37" fmla="*/ 769 h 1072"/>
              <a:gd name="T38" fmla="*/ 193 w 1073"/>
              <a:gd name="T39" fmla="*/ 743 h 1072"/>
              <a:gd name="T40" fmla="*/ 242 w 1073"/>
              <a:gd name="T41" fmla="*/ 773 h 1072"/>
              <a:gd name="T42" fmla="*/ 242 w 1073"/>
              <a:gd name="T43" fmla="*/ 1072 h 1072"/>
              <a:gd name="T44" fmla="*/ 242 w 1073"/>
              <a:gd name="T45" fmla="*/ 1015 h 1072"/>
              <a:gd name="T46" fmla="*/ 242 w 1073"/>
              <a:gd name="T47" fmla="*/ 1072 h 1072"/>
              <a:gd name="T48" fmla="*/ 544 w 1073"/>
              <a:gd name="T49" fmla="*/ 1072 h 1072"/>
              <a:gd name="T50" fmla="*/ 574 w 1073"/>
              <a:gd name="T51" fmla="*/ 1023 h 1072"/>
              <a:gd name="T52" fmla="*/ 546 w 1073"/>
              <a:gd name="T53" fmla="*/ 929 h 1072"/>
              <a:gd name="T54" fmla="*/ 658 w 1073"/>
              <a:gd name="T55" fmla="*/ 831 h 1072"/>
              <a:gd name="T56" fmla="*/ 770 w 1073"/>
              <a:gd name="T57" fmla="*/ 929 h 1072"/>
              <a:gd name="T58" fmla="*/ 743 w 1073"/>
              <a:gd name="T59" fmla="*/ 1023 h 1072"/>
              <a:gd name="T60" fmla="*/ 773 w 1073"/>
              <a:gd name="T61" fmla="*/ 1072 h 1072"/>
              <a:gd name="T62" fmla="*/ 1073 w 1073"/>
              <a:gd name="T63" fmla="*/ 1072 h 1072"/>
              <a:gd name="T64" fmla="*/ 1073 w 1073"/>
              <a:gd name="T65" fmla="*/ 773 h 1072"/>
              <a:gd name="T66" fmla="*/ 1024 w 1073"/>
              <a:gd name="T67" fmla="*/ 743 h 1072"/>
              <a:gd name="T68" fmla="*/ 929 w 1073"/>
              <a:gd name="T69" fmla="*/ 769 h 1072"/>
              <a:gd name="T70" fmla="*/ 831 w 1073"/>
              <a:gd name="T71" fmla="*/ 657 h 1072"/>
              <a:gd name="T72" fmla="*/ 929 w 1073"/>
              <a:gd name="T73" fmla="*/ 545 h 10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073" h="1072">
                <a:moveTo>
                  <a:pt x="929" y="545"/>
                </a:moveTo>
                <a:cubicBezTo>
                  <a:pt x="955" y="545"/>
                  <a:pt x="991" y="557"/>
                  <a:pt x="1024" y="574"/>
                </a:cubicBezTo>
                <a:cubicBezTo>
                  <a:pt x="1046" y="585"/>
                  <a:pt x="1073" y="568"/>
                  <a:pt x="1073" y="543"/>
                </a:cubicBezTo>
                <a:cubicBezTo>
                  <a:pt x="1073" y="241"/>
                  <a:pt x="1073" y="241"/>
                  <a:pt x="1073" y="241"/>
                </a:cubicBezTo>
                <a:cubicBezTo>
                  <a:pt x="773" y="241"/>
                  <a:pt x="773" y="241"/>
                  <a:pt x="773" y="241"/>
                </a:cubicBezTo>
                <a:cubicBezTo>
                  <a:pt x="748" y="241"/>
                  <a:pt x="732" y="215"/>
                  <a:pt x="743" y="192"/>
                </a:cubicBezTo>
                <a:cubicBezTo>
                  <a:pt x="759" y="159"/>
                  <a:pt x="770" y="123"/>
                  <a:pt x="770" y="97"/>
                </a:cubicBezTo>
                <a:cubicBezTo>
                  <a:pt x="770" y="34"/>
                  <a:pt x="720" y="0"/>
                  <a:pt x="658" y="0"/>
                </a:cubicBezTo>
                <a:cubicBezTo>
                  <a:pt x="596" y="0"/>
                  <a:pt x="546" y="34"/>
                  <a:pt x="546" y="97"/>
                </a:cubicBezTo>
                <a:cubicBezTo>
                  <a:pt x="546" y="123"/>
                  <a:pt x="557" y="159"/>
                  <a:pt x="574" y="192"/>
                </a:cubicBezTo>
                <a:cubicBezTo>
                  <a:pt x="585" y="215"/>
                  <a:pt x="569" y="241"/>
                  <a:pt x="544" y="241"/>
                </a:cubicBezTo>
                <a:cubicBezTo>
                  <a:pt x="242" y="241"/>
                  <a:pt x="242" y="241"/>
                  <a:pt x="242" y="241"/>
                </a:cubicBezTo>
                <a:cubicBezTo>
                  <a:pt x="242" y="241"/>
                  <a:pt x="242" y="241"/>
                  <a:pt x="242" y="241"/>
                </a:cubicBezTo>
                <a:cubicBezTo>
                  <a:pt x="242" y="241"/>
                  <a:pt x="242" y="241"/>
                  <a:pt x="242" y="241"/>
                </a:cubicBezTo>
                <a:cubicBezTo>
                  <a:pt x="242" y="543"/>
                  <a:pt x="242" y="543"/>
                  <a:pt x="242" y="543"/>
                </a:cubicBezTo>
                <a:cubicBezTo>
                  <a:pt x="242" y="568"/>
                  <a:pt x="215" y="585"/>
                  <a:pt x="193" y="574"/>
                </a:cubicBezTo>
                <a:cubicBezTo>
                  <a:pt x="160" y="557"/>
                  <a:pt x="124" y="545"/>
                  <a:pt x="98" y="545"/>
                </a:cubicBezTo>
                <a:cubicBezTo>
                  <a:pt x="34" y="545"/>
                  <a:pt x="0" y="595"/>
                  <a:pt x="0" y="657"/>
                </a:cubicBezTo>
                <a:cubicBezTo>
                  <a:pt x="0" y="719"/>
                  <a:pt x="34" y="769"/>
                  <a:pt x="98" y="769"/>
                </a:cubicBezTo>
                <a:cubicBezTo>
                  <a:pt x="124" y="769"/>
                  <a:pt x="160" y="759"/>
                  <a:pt x="193" y="743"/>
                </a:cubicBezTo>
                <a:cubicBezTo>
                  <a:pt x="215" y="731"/>
                  <a:pt x="242" y="748"/>
                  <a:pt x="242" y="773"/>
                </a:cubicBezTo>
                <a:cubicBezTo>
                  <a:pt x="242" y="1072"/>
                  <a:pt x="242" y="1072"/>
                  <a:pt x="242" y="1072"/>
                </a:cubicBezTo>
                <a:cubicBezTo>
                  <a:pt x="242" y="1015"/>
                  <a:pt x="242" y="1015"/>
                  <a:pt x="242" y="1015"/>
                </a:cubicBezTo>
                <a:cubicBezTo>
                  <a:pt x="242" y="1072"/>
                  <a:pt x="242" y="1072"/>
                  <a:pt x="242" y="1072"/>
                </a:cubicBezTo>
                <a:cubicBezTo>
                  <a:pt x="544" y="1072"/>
                  <a:pt x="544" y="1072"/>
                  <a:pt x="544" y="1072"/>
                </a:cubicBezTo>
                <a:cubicBezTo>
                  <a:pt x="569" y="1072"/>
                  <a:pt x="585" y="1046"/>
                  <a:pt x="574" y="1023"/>
                </a:cubicBezTo>
                <a:cubicBezTo>
                  <a:pt x="557" y="990"/>
                  <a:pt x="546" y="955"/>
                  <a:pt x="546" y="929"/>
                </a:cubicBezTo>
                <a:cubicBezTo>
                  <a:pt x="546" y="865"/>
                  <a:pt x="596" y="831"/>
                  <a:pt x="658" y="831"/>
                </a:cubicBezTo>
                <a:cubicBezTo>
                  <a:pt x="720" y="831"/>
                  <a:pt x="770" y="865"/>
                  <a:pt x="770" y="929"/>
                </a:cubicBezTo>
                <a:cubicBezTo>
                  <a:pt x="770" y="955"/>
                  <a:pt x="759" y="990"/>
                  <a:pt x="743" y="1023"/>
                </a:cubicBezTo>
                <a:cubicBezTo>
                  <a:pt x="732" y="1046"/>
                  <a:pt x="748" y="1072"/>
                  <a:pt x="773" y="1072"/>
                </a:cubicBezTo>
                <a:cubicBezTo>
                  <a:pt x="1073" y="1072"/>
                  <a:pt x="1073" y="1072"/>
                  <a:pt x="1073" y="1072"/>
                </a:cubicBezTo>
                <a:cubicBezTo>
                  <a:pt x="1073" y="773"/>
                  <a:pt x="1073" y="773"/>
                  <a:pt x="1073" y="773"/>
                </a:cubicBezTo>
                <a:cubicBezTo>
                  <a:pt x="1073" y="748"/>
                  <a:pt x="1046" y="731"/>
                  <a:pt x="1024" y="743"/>
                </a:cubicBezTo>
                <a:cubicBezTo>
                  <a:pt x="991" y="759"/>
                  <a:pt x="955" y="769"/>
                  <a:pt x="929" y="769"/>
                </a:cubicBezTo>
                <a:cubicBezTo>
                  <a:pt x="866" y="769"/>
                  <a:pt x="831" y="719"/>
                  <a:pt x="831" y="657"/>
                </a:cubicBezTo>
                <a:cubicBezTo>
                  <a:pt x="831" y="595"/>
                  <a:pt x="866" y="545"/>
                  <a:pt x="929" y="545"/>
                </a:cubicBezTo>
                <a:close/>
              </a:path>
            </a:pathLst>
          </a:cu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 w="12700">
            <a:solidFill>
              <a:schemeClr val="bg1"/>
            </a:solidFill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chemeClr val="lt1"/>
              </a:solidFill>
            </a:endParaRPr>
          </a:p>
        </p:txBody>
      </p:sp>
      <p:sp>
        <p:nvSpPr>
          <p:cNvPr id="22" name="Freeform 9"/>
          <p:cNvSpPr/>
          <p:nvPr/>
        </p:nvSpPr>
        <p:spPr bwMode="auto">
          <a:xfrm>
            <a:off x="4229100" y="1680000"/>
            <a:ext cx="1514475" cy="1516063"/>
          </a:xfrm>
          <a:custGeom>
            <a:avLst/>
            <a:gdLst>
              <a:gd name="T0" fmla="*/ 929 w 1072"/>
              <a:gd name="T1" fmla="*/ 528 h 1073"/>
              <a:gd name="T2" fmla="*/ 1023 w 1072"/>
              <a:gd name="T3" fmla="*/ 499 h 1073"/>
              <a:gd name="T4" fmla="*/ 1072 w 1072"/>
              <a:gd name="T5" fmla="*/ 530 h 1073"/>
              <a:gd name="T6" fmla="*/ 1072 w 1072"/>
              <a:gd name="T7" fmla="*/ 832 h 1073"/>
              <a:gd name="T8" fmla="*/ 773 w 1072"/>
              <a:gd name="T9" fmla="*/ 832 h 1073"/>
              <a:gd name="T10" fmla="*/ 742 w 1072"/>
              <a:gd name="T11" fmla="*/ 881 h 1073"/>
              <a:gd name="T12" fmla="*/ 769 w 1072"/>
              <a:gd name="T13" fmla="*/ 975 h 1073"/>
              <a:gd name="T14" fmla="*/ 657 w 1072"/>
              <a:gd name="T15" fmla="*/ 1073 h 1073"/>
              <a:gd name="T16" fmla="*/ 545 w 1072"/>
              <a:gd name="T17" fmla="*/ 975 h 1073"/>
              <a:gd name="T18" fmla="*/ 573 w 1072"/>
              <a:gd name="T19" fmla="*/ 881 h 1073"/>
              <a:gd name="T20" fmla="*/ 543 w 1072"/>
              <a:gd name="T21" fmla="*/ 832 h 1073"/>
              <a:gd name="T22" fmla="*/ 241 w 1072"/>
              <a:gd name="T23" fmla="*/ 832 h 1073"/>
              <a:gd name="T24" fmla="*/ 241 w 1072"/>
              <a:gd name="T25" fmla="*/ 832 h 1073"/>
              <a:gd name="T26" fmla="*/ 241 w 1072"/>
              <a:gd name="T27" fmla="*/ 832 h 1073"/>
              <a:gd name="T28" fmla="*/ 241 w 1072"/>
              <a:gd name="T29" fmla="*/ 530 h 1073"/>
              <a:gd name="T30" fmla="*/ 192 w 1072"/>
              <a:gd name="T31" fmla="*/ 499 h 1073"/>
              <a:gd name="T32" fmla="*/ 97 w 1072"/>
              <a:gd name="T33" fmla="*/ 528 h 1073"/>
              <a:gd name="T34" fmla="*/ 0 w 1072"/>
              <a:gd name="T35" fmla="*/ 416 h 1073"/>
              <a:gd name="T36" fmla="*/ 97 w 1072"/>
              <a:gd name="T37" fmla="*/ 303 h 1073"/>
              <a:gd name="T38" fmla="*/ 192 w 1072"/>
              <a:gd name="T39" fmla="*/ 330 h 1073"/>
              <a:gd name="T40" fmla="*/ 241 w 1072"/>
              <a:gd name="T41" fmla="*/ 300 h 1073"/>
              <a:gd name="T42" fmla="*/ 241 w 1072"/>
              <a:gd name="T43" fmla="*/ 0 h 1073"/>
              <a:gd name="T44" fmla="*/ 241 w 1072"/>
              <a:gd name="T45" fmla="*/ 58 h 1073"/>
              <a:gd name="T46" fmla="*/ 241 w 1072"/>
              <a:gd name="T47" fmla="*/ 0 h 1073"/>
              <a:gd name="T48" fmla="*/ 543 w 1072"/>
              <a:gd name="T49" fmla="*/ 0 h 1073"/>
              <a:gd name="T50" fmla="*/ 573 w 1072"/>
              <a:gd name="T51" fmla="*/ 50 h 1073"/>
              <a:gd name="T52" fmla="*/ 545 w 1072"/>
              <a:gd name="T53" fmla="*/ 144 h 1073"/>
              <a:gd name="T54" fmla="*/ 657 w 1072"/>
              <a:gd name="T55" fmla="*/ 242 h 1073"/>
              <a:gd name="T56" fmla="*/ 769 w 1072"/>
              <a:gd name="T57" fmla="*/ 144 h 1073"/>
              <a:gd name="T58" fmla="*/ 742 w 1072"/>
              <a:gd name="T59" fmla="*/ 50 h 1073"/>
              <a:gd name="T60" fmla="*/ 773 w 1072"/>
              <a:gd name="T61" fmla="*/ 0 h 1073"/>
              <a:gd name="T62" fmla="*/ 1072 w 1072"/>
              <a:gd name="T63" fmla="*/ 0 h 1073"/>
              <a:gd name="T64" fmla="*/ 1072 w 1072"/>
              <a:gd name="T65" fmla="*/ 300 h 1073"/>
              <a:gd name="T66" fmla="*/ 1023 w 1072"/>
              <a:gd name="T67" fmla="*/ 330 h 1073"/>
              <a:gd name="T68" fmla="*/ 929 w 1072"/>
              <a:gd name="T69" fmla="*/ 303 h 1073"/>
              <a:gd name="T70" fmla="*/ 831 w 1072"/>
              <a:gd name="T71" fmla="*/ 416 h 1073"/>
              <a:gd name="T72" fmla="*/ 929 w 1072"/>
              <a:gd name="T73" fmla="*/ 528 h 10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072" h="1073">
                <a:moveTo>
                  <a:pt x="929" y="528"/>
                </a:moveTo>
                <a:cubicBezTo>
                  <a:pt x="955" y="528"/>
                  <a:pt x="990" y="516"/>
                  <a:pt x="1023" y="499"/>
                </a:cubicBezTo>
                <a:cubicBezTo>
                  <a:pt x="1046" y="488"/>
                  <a:pt x="1072" y="505"/>
                  <a:pt x="1072" y="530"/>
                </a:cubicBezTo>
                <a:cubicBezTo>
                  <a:pt x="1072" y="832"/>
                  <a:pt x="1072" y="832"/>
                  <a:pt x="1072" y="832"/>
                </a:cubicBezTo>
                <a:cubicBezTo>
                  <a:pt x="773" y="832"/>
                  <a:pt x="773" y="832"/>
                  <a:pt x="773" y="832"/>
                </a:cubicBezTo>
                <a:cubicBezTo>
                  <a:pt x="747" y="832"/>
                  <a:pt x="731" y="858"/>
                  <a:pt x="742" y="881"/>
                </a:cubicBezTo>
                <a:cubicBezTo>
                  <a:pt x="759" y="914"/>
                  <a:pt x="769" y="949"/>
                  <a:pt x="769" y="975"/>
                </a:cubicBezTo>
                <a:cubicBezTo>
                  <a:pt x="769" y="1039"/>
                  <a:pt x="719" y="1073"/>
                  <a:pt x="657" y="1073"/>
                </a:cubicBezTo>
                <a:cubicBezTo>
                  <a:pt x="595" y="1073"/>
                  <a:pt x="545" y="1039"/>
                  <a:pt x="545" y="975"/>
                </a:cubicBezTo>
                <a:cubicBezTo>
                  <a:pt x="545" y="949"/>
                  <a:pt x="557" y="914"/>
                  <a:pt x="573" y="881"/>
                </a:cubicBezTo>
                <a:cubicBezTo>
                  <a:pt x="585" y="858"/>
                  <a:pt x="568" y="832"/>
                  <a:pt x="543" y="832"/>
                </a:cubicBezTo>
                <a:cubicBezTo>
                  <a:pt x="241" y="832"/>
                  <a:pt x="241" y="832"/>
                  <a:pt x="241" y="832"/>
                </a:cubicBezTo>
                <a:cubicBezTo>
                  <a:pt x="241" y="832"/>
                  <a:pt x="241" y="832"/>
                  <a:pt x="241" y="832"/>
                </a:cubicBezTo>
                <a:cubicBezTo>
                  <a:pt x="241" y="832"/>
                  <a:pt x="241" y="832"/>
                  <a:pt x="241" y="832"/>
                </a:cubicBezTo>
                <a:cubicBezTo>
                  <a:pt x="241" y="530"/>
                  <a:pt x="241" y="530"/>
                  <a:pt x="241" y="530"/>
                </a:cubicBezTo>
                <a:cubicBezTo>
                  <a:pt x="241" y="505"/>
                  <a:pt x="215" y="488"/>
                  <a:pt x="192" y="499"/>
                </a:cubicBezTo>
                <a:cubicBezTo>
                  <a:pt x="159" y="516"/>
                  <a:pt x="123" y="528"/>
                  <a:pt x="97" y="528"/>
                </a:cubicBezTo>
                <a:cubicBezTo>
                  <a:pt x="34" y="528"/>
                  <a:pt x="0" y="478"/>
                  <a:pt x="0" y="416"/>
                </a:cubicBezTo>
                <a:cubicBezTo>
                  <a:pt x="0" y="354"/>
                  <a:pt x="34" y="303"/>
                  <a:pt x="97" y="303"/>
                </a:cubicBezTo>
                <a:cubicBezTo>
                  <a:pt x="123" y="303"/>
                  <a:pt x="159" y="314"/>
                  <a:pt x="192" y="330"/>
                </a:cubicBezTo>
                <a:cubicBezTo>
                  <a:pt x="215" y="341"/>
                  <a:pt x="241" y="325"/>
                  <a:pt x="241" y="300"/>
                </a:cubicBezTo>
                <a:cubicBezTo>
                  <a:pt x="241" y="0"/>
                  <a:pt x="241" y="0"/>
                  <a:pt x="241" y="0"/>
                </a:cubicBezTo>
                <a:cubicBezTo>
                  <a:pt x="241" y="58"/>
                  <a:pt x="241" y="58"/>
                  <a:pt x="241" y="58"/>
                </a:cubicBezTo>
                <a:cubicBezTo>
                  <a:pt x="241" y="0"/>
                  <a:pt x="241" y="0"/>
                  <a:pt x="241" y="0"/>
                </a:cubicBezTo>
                <a:cubicBezTo>
                  <a:pt x="543" y="0"/>
                  <a:pt x="543" y="0"/>
                  <a:pt x="543" y="0"/>
                </a:cubicBezTo>
                <a:cubicBezTo>
                  <a:pt x="568" y="0"/>
                  <a:pt x="585" y="27"/>
                  <a:pt x="573" y="50"/>
                </a:cubicBezTo>
                <a:cubicBezTo>
                  <a:pt x="557" y="83"/>
                  <a:pt x="545" y="118"/>
                  <a:pt x="545" y="144"/>
                </a:cubicBezTo>
                <a:cubicBezTo>
                  <a:pt x="545" y="208"/>
                  <a:pt x="595" y="242"/>
                  <a:pt x="657" y="242"/>
                </a:cubicBezTo>
                <a:cubicBezTo>
                  <a:pt x="719" y="242"/>
                  <a:pt x="769" y="208"/>
                  <a:pt x="769" y="144"/>
                </a:cubicBezTo>
                <a:cubicBezTo>
                  <a:pt x="769" y="118"/>
                  <a:pt x="759" y="83"/>
                  <a:pt x="742" y="50"/>
                </a:cubicBezTo>
                <a:cubicBezTo>
                  <a:pt x="731" y="27"/>
                  <a:pt x="747" y="0"/>
                  <a:pt x="773" y="0"/>
                </a:cubicBezTo>
                <a:cubicBezTo>
                  <a:pt x="1072" y="0"/>
                  <a:pt x="1072" y="0"/>
                  <a:pt x="1072" y="0"/>
                </a:cubicBezTo>
                <a:cubicBezTo>
                  <a:pt x="1072" y="300"/>
                  <a:pt x="1072" y="300"/>
                  <a:pt x="1072" y="300"/>
                </a:cubicBezTo>
                <a:cubicBezTo>
                  <a:pt x="1072" y="325"/>
                  <a:pt x="1046" y="341"/>
                  <a:pt x="1023" y="330"/>
                </a:cubicBezTo>
                <a:cubicBezTo>
                  <a:pt x="990" y="314"/>
                  <a:pt x="955" y="303"/>
                  <a:pt x="929" y="303"/>
                </a:cubicBezTo>
                <a:cubicBezTo>
                  <a:pt x="865" y="303"/>
                  <a:pt x="831" y="354"/>
                  <a:pt x="831" y="416"/>
                </a:cubicBezTo>
                <a:cubicBezTo>
                  <a:pt x="831" y="478"/>
                  <a:pt x="865" y="528"/>
                  <a:pt x="929" y="528"/>
                </a:cubicBezTo>
                <a:close/>
              </a:path>
            </a:pathLst>
          </a:cu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 w="12700">
            <a:solidFill>
              <a:schemeClr val="bg1"/>
            </a:solidFill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chemeClr val="lt1"/>
              </a:solidFill>
            </a:endParaRPr>
          </a:p>
        </p:txBody>
      </p:sp>
      <p:sp>
        <p:nvSpPr>
          <p:cNvPr id="24" name="Freeform 11"/>
          <p:cNvSpPr/>
          <p:nvPr/>
        </p:nvSpPr>
        <p:spPr bwMode="auto">
          <a:xfrm>
            <a:off x="3400425" y="2510629"/>
            <a:ext cx="1514475" cy="1514475"/>
          </a:xfrm>
          <a:custGeom>
            <a:avLst/>
            <a:gdLst>
              <a:gd name="T0" fmla="*/ 143 w 1072"/>
              <a:gd name="T1" fmla="*/ 546 h 1073"/>
              <a:gd name="T2" fmla="*/ 49 w 1072"/>
              <a:gd name="T3" fmla="*/ 574 h 1073"/>
              <a:gd name="T4" fmla="*/ 0 w 1072"/>
              <a:gd name="T5" fmla="*/ 544 h 1073"/>
              <a:gd name="T6" fmla="*/ 0 w 1072"/>
              <a:gd name="T7" fmla="*/ 242 h 1073"/>
              <a:gd name="T8" fmla="*/ 299 w 1072"/>
              <a:gd name="T9" fmla="*/ 242 h 1073"/>
              <a:gd name="T10" fmla="*/ 330 w 1072"/>
              <a:gd name="T11" fmla="*/ 193 h 1073"/>
              <a:gd name="T12" fmla="*/ 303 w 1072"/>
              <a:gd name="T13" fmla="*/ 98 h 1073"/>
              <a:gd name="T14" fmla="*/ 415 w 1072"/>
              <a:gd name="T15" fmla="*/ 0 h 1073"/>
              <a:gd name="T16" fmla="*/ 527 w 1072"/>
              <a:gd name="T17" fmla="*/ 98 h 1073"/>
              <a:gd name="T18" fmla="*/ 499 w 1072"/>
              <a:gd name="T19" fmla="*/ 193 h 1073"/>
              <a:gd name="T20" fmla="*/ 529 w 1072"/>
              <a:gd name="T21" fmla="*/ 242 h 1073"/>
              <a:gd name="T22" fmla="*/ 831 w 1072"/>
              <a:gd name="T23" fmla="*/ 242 h 1073"/>
              <a:gd name="T24" fmla="*/ 831 w 1072"/>
              <a:gd name="T25" fmla="*/ 242 h 1073"/>
              <a:gd name="T26" fmla="*/ 831 w 1072"/>
              <a:gd name="T27" fmla="*/ 242 h 1073"/>
              <a:gd name="T28" fmla="*/ 831 w 1072"/>
              <a:gd name="T29" fmla="*/ 544 h 1073"/>
              <a:gd name="T30" fmla="*/ 880 w 1072"/>
              <a:gd name="T31" fmla="*/ 574 h 1073"/>
              <a:gd name="T32" fmla="*/ 975 w 1072"/>
              <a:gd name="T33" fmla="*/ 546 h 1073"/>
              <a:gd name="T34" fmla="*/ 1072 w 1072"/>
              <a:gd name="T35" fmla="*/ 658 h 1073"/>
              <a:gd name="T36" fmla="*/ 975 w 1072"/>
              <a:gd name="T37" fmla="*/ 770 h 1073"/>
              <a:gd name="T38" fmla="*/ 880 w 1072"/>
              <a:gd name="T39" fmla="*/ 743 h 1073"/>
              <a:gd name="T40" fmla="*/ 831 w 1072"/>
              <a:gd name="T41" fmla="*/ 773 h 1073"/>
              <a:gd name="T42" fmla="*/ 831 w 1072"/>
              <a:gd name="T43" fmla="*/ 1073 h 1073"/>
              <a:gd name="T44" fmla="*/ 831 w 1072"/>
              <a:gd name="T45" fmla="*/ 1015 h 1073"/>
              <a:gd name="T46" fmla="*/ 831 w 1072"/>
              <a:gd name="T47" fmla="*/ 1073 h 1073"/>
              <a:gd name="T48" fmla="*/ 529 w 1072"/>
              <a:gd name="T49" fmla="*/ 1073 h 1073"/>
              <a:gd name="T50" fmla="*/ 499 w 1072"/>
              <a:gd name="T51" fmla="*/ 1024 h 1073"/>
              <a:gd name="T52" fmla="*/ 527 w 1072"/>
              <a:gd name="T53" fmla="*/ 929 h 1073"/>
              <a:gd name="T54" fmla="*/ 415 w 1072"/>
              <a:gd name="T55" fmla="*/ 831 h 1073"/>
              <a:gd name="T56" fmla="*/ 303 w 1072"/>
              <a:gd name="T57" fmla="*/ 929 h 1073"/>
              <a:gd name="T58" fmla="*/ 330 w 1072"/>
              <a:gd name="T59" fmla="*/ 1024 h 1073"/>
              <a:gd name="T60" fmla="*/ 299 w 1072"/>
              <a:gd name="T61" fmla="*/ 1073 h 1073"/>
              <a:gd name="T62" fmla="*/ 0 w 1072"/>
              <a:gd name="T63" fmla="*/ 1073 h 1073"/>
              <a:gd name="T64" fmla="*/ 0 w 1072"/>
              <a:gd name="T65" fmla="*/ 773 h 1073"/>
              <a:gd name="T66" fmla="*/ 49 w 1072"/>
              <a:gd name="T67" fmla="*/ 743 h 1073"/>
              <a:gd name="T68" fmla="*/ 143 w 1072"/>
              <a:gd name="T69" fmla="*/ 770 h 1073"/>
              <a:gd name="T70" fmla="*/ 241 w 1072"/>
              <a:gd name="T71" fmla="*/ 658 h 1073"/>
              <a:gd name="T72" fmla="*/ 143 w 1072"/>
              <a:gd name="T73" fmla="*/ 546 h 10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072" h="1073">
                <a:moveTo>
                  <a:pt x="143" y="546"/>
                </a:moveTo>
                <a:cubicBezTo>
                  <a:pt x="117" y="546"/>
                  <a:pt x="82" y="557"/>
                  <a:pt x="49" y="574"/>
                </a:cubicBezTo>
                <a:cubicBezTo>
                  <a:pt x="26" y="586"/>
                  <a:pt x="0" y="569"/>
                  <a:pt x="0" y="544"/>
                </a:cubicBezTo>
                <a:cubicBezTo>
                  <a:pt x="0" y="242"/>
                  <a:pt x="0" y="242"/>
                  <a:pt x="0" y="242"/>
                </a:cubicBezTo>
                <a:cubicBezTo>
                  <a:pt x="299" y="242"/>
                  <a:pt x="299" y="242"/>
                  <a:pt x="299" y="242"/>
                </a:cubicBezTo>
                <a:cubicBezTo>
                  <a:pt x="324" y="242"/>
                  <a:pt x="341" y="215"/>
                  <a:pt x="330" y="193"/>
                </a:cubicBezTo>
                <a:cubicBezTo>
                  <a:pt x="313" y="160"/>
                  <a:pt x="303" y="124"/>
                  <a:pt x="303" y="98"/>
                </a:cubicBezTo>
                <a:cubicBezTo>
                  <a:pt x="303" y="34"/>
                  <a:pt x="353" y="0"/>
                  <a:pt x="415" y="0"/>
                </a:cubicBezTo>
                <a:cubicBezTo>
                  <a:pt x="477" y="0"/>
                  <a:pt x="527" y="34"/>
                  <a:pt x="527" y="98"/>
                </a:cubicBezTo>
                <a:cubicBezTo>
                  <a:pt x="527" y="124"/>
                  <a:pt x="515" y="160"/>
                  <a:pt x="499" y="193"/>
                </a:cubicBezTo>
                <a:cubicBezTo>
                  <a:pt x="487" y="215"/>
                  <a:pt x="504" y="242"/>
                  <a:pt x="529" y="242"/>
                </a:cubicBezTo>
                <a:cubicBezTo>
                  <a:pt x="831" y="242"/>
                  <a:pt x="831" y="242"/>
                  <a:pt x="831" y="242"/>
                </a:cubicBezTo>
                <a:cubicBezTo>
                  <a:pt x="831" y="242"/>
                  <a:pt x="831" y="242"/>
                  <a:pt x="831" y="242"/>
                </a:cubicBezTo>
                <a:cubicBezTo>
                  <a:pt x="831" y="242"/>
                  <a:pt x="831" y="242"/>
                  <a:pt x="831" y="242"/>
                </a:cubicBezTo>
                <a:cubicBezTo>
                  <a:pt x="831" y="544"/>
                  <a:pt x="831" y="544"/>
                  <a:pt x="831" y="544"/>
                </a:cubicBezTo>
                <a:cubicBezTo>
                  <a:pt x="831" y="569"/>
                  <a:pt x="857" y="586"/>
                  <a:pt x="880" y="574"/>
                </a:cubicBezTo>
                <a:cubicBezTo>
                  <a:pt x="913" y="557"/>
                  <a:pt x="949" y="546"/>
                  <a:pt x="975" y="546"/>
                </a:cubicBezTo>
                <a:cubicBezTo>
                  <a:pt x="1038" y="546"/>
                  <a:pt x="1072" y="596"/>
                  <a:pt x="1072" y="658"/>
                </a:cubicBezTo>
                <a:cubicBezTo>
                  <a:pt x="1072" y="720"/>
                  <a:pt x="1038" y="770"/>
                  <a:pt x="975" y="770"/>
                </a:cubicBezTo>
                <a:cubicBezTo>
                  <a:pt x="949" y="770"/>
                  <a:pt x="913" y="759"/>
                  <a:pt x="880" y="743"/>
                </a:cubicBezTo>
                <a:cubicBezTo>
                  <a:pt x="857" y="732"/>
                  <a:pt x="831" y="748"/>
                  <a:pt x="831" y="773"/>
                </a:cubicBezTo>
                <a:cubicBezTo>
                  <a:pt x="831" y="1073"/>
                  <a:pt x="831" y="1073"/>
                  <a:pt x="831" y="1073"/>
                </a:cubicBezTo>
                <a:cubicBezTo>
                  <a:pt x="831" y="1015"/>
                  <a:pt x="831" y="1015"/>
                  <a:pt x="831" y="1015"/>
                </a:cubicBezTo>
                <a:cubicBezTo>
                  <a:pt x="831" y="1073"/>
                  <a:pt x="831" y="1073"/>
                  <a:pt x="831" y="1073"/>
                </a:cubicBezTo>
                <a:cubicBezTo>
                  <a:pt x="529" y="1073"/>
                  <a:pt x="529" y="1073"/>
                  <a:pt x="529" y="1073"/>
                </a:cubicBezTo>
                <a:cubicBezTo>
                  <a:pt x="504" y="1073"/>
                  <a:pt x="487" y="1046"/>
                  <a:pt x="499" y="1024"/>
                </a:cubicBezTo>
                <a:cubicBezTo>
                  <a:pt x="515" y="991"/>
                  <a:pt x="527" y="955"/>
                  <a:pt x="527" y="929"/>
                </a:cubicBezTo>
                <a:cubicBezTo>
                  <a:pt x="527" y="866"/>
                  <a:pt x="477" y="831"/>
                  <a:pt x="415" y="831"/>
                </a:cubicBezTo>
                <a:cubicBezTo>
                  <a:pt x="353" y="831"/>
                  <a:pt x="303" y="866"/>
                  <a:pt x="303" y="929"/>
                </a:cubicBezTo>
                <a:cubicBezTo>
                  <a:pt x="303" y="955"/>
                  <a:pt x="313" y="991"/>
                  <a:pt x="330" y="1024"/>
                </a:cubicBezTo>
                <a:cubicBezTo>
                  <a:pt x="341" y="1047"/>
                  <a:pt x="324" y="1073"/>
                  <a:pt x="299" y="1073"/>
                </a:cubicBezTo>
                <a:cubicBezTo>
                  <a:pt x="0" y="1073"/>
                  <a:pt x="0" y="1073"/>
                  <a:pt x="0" y="1073"/>
                </a:cubicBezTo>
                <a:cubicBezTo>
                  <a:pt x="0" y="773"/>
                  <a:pt x="0" y="773"/>
                  <a:pt x="0" y="773"/>
                </a:cubicBezTo>
                <a:cubicBezTo>
                  <a:pt x="0" y="748"/>
                  <a:pt x="26" y="732"/>
                  <a:pt x="49" y="743"/>
                </a:cubicBezTo>
                <a:cubicBezTo>
                  <a:pt x="82" y="759"/>
                  <a:pt x="117" y="770"/>
                  <a:pt x="143" y="770"/>
                </a:cubicBezTo>
                <a:cubicBezTo>
                  <a:pt x="207" y="770"/>
                  <a:pt x="241" y="720"/>
                  <a:pt x="241" y="658"/>
                </a:cubicBezTo>
                <a:cubicBezTo>
                  <a:pt x="241" y="596"/>
                  <a:pt x="207" y="546"/>
                  <a:pt x="143" y="546"/>
                </a:cubicBezTo>
                <a:close/>
              </a:path>
            </a:pathLst>
          </a:cu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 w="12700">
            <a:solidFill>
              <a:schemeClr val="bg1"/>
            </a:solidFill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chemeClr val="lt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6128727" y="1958609"/>
            <a:ext cx="1960779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类表示逻辑抽象，组件表示物理抽象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3" name="矩形 42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/>
          <p:nvPr/>
        </p:nvSpPr>
        <p:spPr>
          <a:xfrm>
            <a:off x="6044612" y="1548003"/>
            <a:ext cx="21290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 smtClean="0">
                <a:solidFill>
                  <a:schemeClr val="accent1"/>
                </a:solidFill>
                <a:latin typeface="+mj-lt"/>
                <a:ea typeface="+mj-ea"/>
                <a:sym typeface="Calibri" panose="020F0502020204030204" pitchFamily="34" charset="0"/>
              </a:rPr>
              <a:t>不同点</a:t>
            </a:r>
            <a:endParaRPr lang="zh-CN" altLang="en-US" sz="1200" dirty="0">
              <a:solidFill>
                <a:schemeClr val="accent1"/>
              </a:solidFill>
              <a:latin typeface="+mj-lt"/>
              <a:ea typeface="+mj-ea"/>
              <a:sym typeface="Calibri" panose="020F0502020204030204" pitchFamily="34" charset="0"/>
            </a:endParaRPr>
          </a:p>
        </p:txBody>
      </p:sp>
      <p:cxnSp>
        <p:nvCxnSpPr>
          <p:cNvPr id="44" name="直接连接符 43"/>
          <p:cNvCxnSpPr/>
          <p:nvPr/>
        </p:nvCxnSpPr>
        <p:spPr>
          <a:xfrm>
            <a:off x="6147651" y="1825002"/>
            <a:ext cx="23433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6137275" y="3271872"/>
            <a:ext cx="1960779" cy="1027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类可以直接拥有属性和操作，组件只能通过接口访问操作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1095158" y="1954212"/>
            <a:ext cx="1960779" cy="403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都可以实现一组接口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1" name="矩形 50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/>
          <p:nvPr/>
        </p:nvSpPr>
        <p:spPr>
          <a:xfrm>
            <a:off x="30654" y="1527712"/>
            <a:ext cx="21290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 smtClean="0">
                <a:solidFill>
                  <a:schemeClr val="accent1"/>
                </a:solidFill>
                <a:latin typeface="+mj-lt"/>
                <a:ea typeface="+mj-ea"/>
                <a:sym typeface="Calibri" panose="020F0502020204030204" pitchFamily="34" charset="0"/>
              </a:rPr>
              <a:t>相同点：</a:t>
            </a:r>
            <a:endParaRPr lang="zh-CN" altLang="en-US" sz="1200" dirty="0">
              <a:solidFill>
                <a:schemeClr val="accent1"/>
              </a:solidFill>
              <a:latin typeface="+mj-lt"/>
              <a:ea typeface="+mj-ea"/>
              <a:sym typeface="Calibri" panose="020F0502020204030204" pitchFamily="34" charset="0"/>
            </a:endParaRPr>
          </a:p>
        </p:txBody>
      </p:sp>
      <p:cxnSp>
        <p:nvCxnSpPr>
          <p:cNvPr id="52" name="直接连接符 51"/>
          <p:cNvCxnSpPr/>
          <p:nvPr/>
        </p:nvCxnSpPr>
        <p:spPr>
          <a:xfrm>
            <a:off x="1508557" y="1804711"/>
            <a:ext cx="23433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1095158" y="2418903"/>
            <a:ext cx="1960779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都可以参与依赖、泛化和关联关系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1113700" y="3266345"/>
            <a:ext cx="1960779" cy="403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都可以被嵌套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1113700" y="3731036"/>
            <a:ext cx="1960779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都可以有实力，可以参与交互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26" name="Group 35"/>
          <p:cNvGrpSpPr/>
          <p:nvPr/>
        </p:nvGrpSpPr>
        <p:grpSpPr>
          <a:xfrm>
            <a:off x="3761759" y="2037447"/>
            <a:ext cx="420688" cy="354013"/>
            <a:chOff x="4605338" y="3814763"/>
            <a:chExt cx="420688" cy="354013"/>
          </a:xfrm>
          <a:solidFill>
            <a:schemeClr val="bg1"/>
          </a:solidFill>
        </p:grpSpPr>
        <p:sp>
          <p:nvSpPr>
            <p:cNvPr id="27" name="Freeform 32"/>
            <p:cNvSpPr>
              <a:spLocks noEditPoints="1"/>
            </p:cNvSpPr>
            <p:nvPr/>
          </p:nvSpPr>
          <p:spPr bwMode="auto">
            <a:xfrm>
              <a:off x="4605338" y="3814763"/>
              <a:ext cx="420688" cy="354013"/>
            </a:xfrm>
            <a:custGeom>
              <a:avLst/>
              <a:gdLst>
                <a:gd name="T0" fmla="*/ 507 w 548"/>
                <a:gd name="T1" fmla="*/ 0 h 462"/>
                <a:gd name="T2" fmla="*/ 41 w 548"/>
                <a:gd name="T3" fmla="*/ 0 h 462"/>
                <a:gd name="T4" fmla="*/ 0 w 548"/>
                <a:gd name="T5" fmla="*/ 41 h 462"/>
                <a:gd name="T6" fmla="*/ 0 w 548"/>
                <a:gd name="T7" fmla="*/ 369 h 462"/>
                <a:gd name="T8" fmla="*/ 41 w 548"/>
                <a:gd name="T9" fmla="*/ 409 h 462"/>
                <a:gd name="T10" fmla="*/ 226 w 548"/>
                <a:gd name="T11" fmla="*/ 409 h 462"/>
                <a:gd name="T12" fmla="*/ 226 w 548"/>
                <a:gd name="T13" fmla="*/ 416 h 462"/>
                <a:gd name="T14" fmla="*/ 223 w 548"/>
                <a:gd name="T15" fmla="*/ 428 h 462"/>
                <a:gd name="T16" fmla="*/ 177 w 548"/>
                <a:gd name="T17" fmla="*/ 445 h 462"/>
                <a:gd name="T18" fmla="*/ 160 w 548"/>
                <a:gd name="T19" fmla="*/ 449 h 462"/>
                <a:gd name="T20" fmla="*/ 151 w 548"/>
                <a:gd name="T21" fmla="*/ 449 h 462"/>
                <a:gd name="T22" fmla="*/ 142 w 548"/>
                <a:gd name="T23" fmla="*/ 455 h 462"/>
                <a:gd name="T24" fmla="*/ 142 w 548"/>
                <a:gd name="T25" fmla="*/ 455 h 462"/>
                <a:gd name="T26" fmla="*/ 151 w 548"/>
                <a:gd name="T27" fmla="*/ 462 h 462"/>
                <a:gd name="T28" fmla="*/ 397 w 548"/>
                <a:gd name="T29" fmla="*/ 462 h 462"/>
                <a:gd name="T30" fmla="*/ 406 w 548"/>
                <a:gd name="T31" fmla="*/ 455 h 462"/>
                <a:gd name="T32" fmla="*/ 406 w 548"/>
                <a:gd name="T33" fmla="*/ 455 h 462"/>
                <a:gd name="T34" fmla="*/ 402 w 548"/>
                <a:gd name="T35" fmla="*/ 449 h 462"/>
                <a:gd name="T36" fmla="*/ 389 w 548"/>
                <a:gd name="T37" fmla="*/ 448 h 462"/>
                <a:gd name="T38" fmla="*/ 329 w 548"/>
                <a:gd name="T39" fmla="*/ 426 h 462"/>
                <a:gd name="T40" fmla="*/ 322 w 548"/>
                <a:gd name="T41" fmla="*/ 416 h 462"/>
                <a:gd name="T42" fmla="*/ 322 w 548"/>
                <a:gd name="T43" fmla="*/ 409 h 462"/>
                <a:gd name="T44" fmla="*/ 507 w 548"/>
                <a:gd name="T45" fmla="*/ 409 h 462"/>
                <a:gd name="T46" fmla="*/ 548 w 548"/>
                <a:gd name="T47" fmla="*/ 369 h 462"/>
                <a:gd name="T48" fmla="*/ 548 w 548"/>
                <a:gd name="T49" fmla="*/ 41 h 462"/>
                <a:gd name="T50" fmla="*/ 507 w 548"/>
                <a:gd name="T51" fmla="*/ 0 h 462"/>
                <a:gd name="T52" fmla="*/ 510 w 548"/>
                <a:gd name="T53" fmla="*/ 330 h 462"/>
                <a:gd name="T54" fmla="*/ 497 w 548"/>
                <a:gd name="T55" fmla="*/ 344 h 462"/>
                <a:gd name="T56" fmla="*/ 51 w 548"/>
                <a:gd name="T57" fmla="*/ 344 h 462"/>
                <a:gd name="T58" fmla="*/ 38 w 548"/>
                <a:gd name="T59" fmla="*/ 330 h 462"/>
                <a:gd name="T60" fmla="*/ 38 w 548"/>
                <a:gd name="T61" fmla="*/ 50 h 462"/>
                <a:gd name="T62" fmla="*/ 51 w 548"/>
                <a:gd name="T63" fmla="*/ 36 h 462"/>
                <a:gd name="T64" fmla="*/ 497 w 548"/>
                <a:gd name="T65" fmla="*/ 36 h 462"/>
                <a:gd name="T66" fmla="*/ 510 w 548"/>
                <a:gd name="T67" fmla="*/ 50 h 462"/>
                <a:gd name="T68" fmla="*/ 510 w 548"/>
                <a:gd name="T69" fmla="*/ 330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48" h="462">
                  <a:moveTo>
                    <a:pt x="507" y="0"/>
                  </a:moveTo>
                  <a:cubicBezTo>
                    <a:pt x="41" y="0"/>
                    <a:pt x="41" y="0"/>
                    <a:pt x="41" y="0"/>
                  </a:cubicBezTo>
                  <a:cubicBezTo>
                    <a:pt x="18" y="0"/>
                    <a:pt x="0" y="18"/>
                    <a:pt x="0" y="41"/>
                  </a:cubicBezTo>
                  <a:cubicBezTo>
                    <a:pt x="0" y="369"/>
                    <a:pt x="0" y="369"/>
                    <a:pt x="0" y="369"/>
                  </a:cubicBezTo>
                  <a:cubicBezTo>
                    <a:pt x="0" y="391"/>
                    <a:pt x="18" y="409"/>
                    <a:pt x="41" y="409"/>
                  </a:cubicBezTo>
                  <a:cubicBezTo>
                    <a:pt x="226" y="409"/>
                    <a:pt x="226" y="409"/>
                    <a:pt x="226" y="409"/>
                  </a:cubicBezTo>
                  <a:cubicBezTo>
                    <a:pt x="226" y="416"/>
                    <a:pt x="226" y="416"/>
                    <a:pt x="226" y="416"/>
                  </a:cubicBezTo>
                  <a:cubicBezTo>
                    <a:pt x="226" y="419"/>
                    <a:pt x="225" y="425"/>
                    <a:pt x="223" y="428"/>
                  </a:cubicBezTo>
                  <a:cubicBezTo>
                    <a:pt x="177" y="445"/>
                    <a:pt x="177" y="445"/>
                    <a:pt x="177" y="445"/>
                  </a:cubicBezTo>
                  <a:cubicBezTo>
                    <a:pt x="173" y="447"/>
                    <a:pt x="165" y="449"/>
                    <a:pt x="160" y="449"/>
                  </a:cubicBezTo>
                  <a:cubicBezTo>
                    <a:pt x="151" y="449"/>
                    <a:pt x="151" y="449"/>
                    <a:pt x="151" y="449"/>
                  </a:cubicBezTo>
                  <a:cubicBezTo>
                    <a:pt x="146" y="449"/>
                    <a:pt x="142" y="452"/>
                    <a:pt x="142" y="455"/>
                  </a:cubicBezTo>
                  <a:cubicBezTo>
                    <a:pt x="142" y="455"/>
                    <a:pt x="142" y="455"/>
                    <a:pt x="142" y="455"/>
                  </a:cubicBezTo>
                  <a:cubicBezTo>
                    <a:pt x="142" y="459"/>
                    <a:pt x="146" y="462"/>
                    <a:pt x="151" y="462"/>
                  </a:cubicBezTo>
                  <a:cubicBezTo>
                    <a:pt x="397" y="462"/>
                    <a:pt x="397" y="462"/>
                    <a:pt x="397" y="462"/>
                  </a:cubicBezTo>
                  <a:cubicBezTo>
                    <a:pt x="402" y="462"/>
                    <a:pt x="406" y="459"/>
                    <a:pt x="406" y="455"/>
                  </a:cubicBezTo>
                  <a:cubicBezTo>
                    <a:pt x="406" y="455"/>
                    <a:pt x="406" y="455"/>
                    <a:pt x="406" y="455"/>
                  </a:cubicBezTo>
                  <a:cubicBezTo>
                    <a:pt x="406" y="452"/>
                    <a:pt x="404" y="449"/>
                    <a:pt x="402" y="449"/>
                  </a:cubicBezTo>
                  <a:cubicBezTo>
                    <a:pt x="399" y="449"/>
                    <a:pt x="393" y="448"/>
                    <a:pt x="389" y="448"/>
                  </a:cubicBezTo>
                  <a:cubicBezTo>
                    <a:pt x="329" y="426"/>
                    <a:pt x="329" y="426"/>
                    <a:pt x="329" y="426"/>
                  </a:cubicBezTo>
                  <a:cubicBezTo>
                    <a:pt x="325" y="424"/>
                    <a:pt x="322" y="419"/>
                    <a:pt x="322" y="416"/>
                  </a:cubicBezTo>
                  <a:cubicBezTo>
                    <a:pt x="322" y="409"/>
                    <a:pt x="322" y="409"/>
                    <a:pt x="322" y="409"/>
                  </a:cubicBezTo>
                  <a:cubicBezTo>
                    <a:pt x="507" y="409"/>
                    <a:pt x="507" y="409"/>
                    <a:pt x="507" y="409"/>
                  </a:cubicBezTo>
                  <a:cubicBezTo>
                    <a:pt x="530" y="409"/>
                    <a:pt x="548" y="391"/>
                    <a:pt x="548" y="369"/>
                  </a:cubicBezTo>
                  <a:cubicBezTo>
                    <a:pt x="548" y="41"/>
                    <a:pt x="548" y="41"/>
                    <a:pt x="548" y="41"/>
                  </a:cubicBezTo>
                  <a:cubicBezTo>
                    <a:pt x="548" y="18"/>
                    <a:pt x="530" y="0"/>
                    <a:pt x="507" y="0"/>
                  </a:cubicBezTo>
                  <a:close/>
                  <a:moveTo>
                    <a:pt x="510" y="330"/>
                  </a:moveTo>
                  <a:cubicBezTo>
                    <a:pt x="510" y="337"/>
                    <a:pt x="504" y="343"/>
                    <a:pt x="497" y="344"/>
                  </a:cubicBezTo>
                  <a:cubicBezTo>
                    <a:pt x="51" y="344"/>
                    <a:pt x="51" y="344"/>
                    <a:pt x="51" y="344"/>
                  </a:cubicBezTo>
                  <a:cubicBezTo>
                    <a:pt x="44" y="343"/>
                    <a:pt x="38" y="337"/>
                    <a:pt x="38" y="330"/>
                  </a:cubicBezTo>
                  <a:cubicBezTo>
                    <a:pt x="38" y="50"/>
                    <a:pt x="38" y="50"/>
                    <a:pt x="38" y="50"/>
                  </a:cubicBezTo>
                  <a:cubicBezTo>
                    <a:pt x="38" y="42"/>
                    <a:pt x="44" y="36"/>
                    <a:pt x="51" y="36"/>
                  </a:cubicBezTo>
                  <a:cubicBezTo>
                    <a:pt x="497" y="36"/>
                    <a:pt x="497" y="36"/>
                    <a:pt x="497" y="36"/>
                  </a:cubicBezTo>
                  <a:cubicBezTo>
                    <a:pt x="504" y="36"/>
                    <a:pt x="510" y="42"/>
                    <a:pt x="510" y="50"/>
                  </a:cubicBezTo>
                  <a:lnTo>
                    <a:pt x="510" y="33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en-AU" sz="1800" kern="0">
                <a:solidFill>
                  <a:srgbClr val="000000"/>
                </a:solidFill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  <p:sp>
          <p:nvSpPr>
            <p:cNvPr id="28" name="Oval 33"/>
            <p:cNvSpPr>
              <a:spLocks noChangeArrowheads="1"/>
            </p:cNvSpPr>
            <p:nvPr/>
          </p:nvSpPr>
          <p:spPr bwMode="auto">
            <a:xfrm>
              <a:off x="4932363" y="4103688"/>
              <a:ext cx="6350" cy="4763"/>
            </a:xfrm>
            <a:prstGeom prst="ellipse">
              <a:avLst/>
            </a:pr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en-AU" sz="1800" kern="0">
                <a:solidFill>
                  <a:srgbClr val="000000"/>
                </a:solidFill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  <p:sp>
          <p:nvSpPr>
            <p:cNvPr id="29" name="Freeform 34"/>
            <p:cNvSpPr/>
            <p:nvPr/>
          </p:nvSpPr>
          <p:spPr bwMode="auto">
            <a:xfrm>
              <a:off x="4943475" y="4100513"/>
              <a:ext cx="47625" cy="9525"/>
            </a:xfrm>
            <a:custGeom>
              <a:avLst/>
              <a:gdLst>
                <a:gd name="T0" fmla="*/ 63 w 63"/>
                <a:gd name="T1" fmla="*/ 6 h 13"/>
                <a:gd name="T2" fmla="*/ 57 w 63"/>
                <a:gd name="T3" fmla="*/ 13 h 13"/>
                <a:gd name="T4" fmla="*/ 6 w 63"/>
                <a:gd name="T5" fmla="*/ 13 h 13"/>
                <a:gd name="T6" fmla="*/ 0 w 63"/>
                <a:gd name="T7" fmla="*/ 6 h 13"/>
                <a:gd name="T8" fmla="*/ 0 w 63"/>
                <a:gd name="T9" fmla="*/ 6 h 13"/>
                <a:gd name="T10" fmla="*/ 6 w 63"/>
                <a:gd name="T11" fmla="*/ 0 h 13"/>
                <a:gd name="T12" fmla="*/ 57 w 63"/>
                <a:gd name="T13" fmla="*/ 0 h 13"/>
                <a:gd name="T14" fmla="*/ 63 w 63"/>
                <a:gd name="T15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" h="13">
                  <a:moveTo>
                    <a:pt x="63" y="6"/>
                  </a:moveTo>
                  <a:cubicBezTo>
                    <a:pt x="63" y="10"/>
                    <a:pt x="60" y="13"/>
                    <a:pt x="57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3" y="13"/>
                    <a:pt x="0" y="10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60" y="0"/>
                    <a:pt x="63" y="3"/>
                    <a:pt x="63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en-AU" sz="1800" kern="0">
                <a:solidFill>
                  <a:srgbClr val="000000"/>
                </a:solidFill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  <p:sp>
          <p:nvSpPr>
            <p:cNvPr id="30" name="Freeform 35"/>
            <p:cNvSpPr/>
            <p:nvPr/>
          </p:nvSpPr>
          <p:spPr bwMode="auto">
            <a:xfrm>
              <a:off x="4922838" y="3875088"/>
              <a:ext cx="34925" cy="166688"/>
            </a:xfrm>
            <a:custGeom>
              <a:avLst/>
              <a:gdLst>
                <a:gd name="T0" fmla="*/ 45 w 45"/>
                <a:gd name="T1" fmla="*/ 193 h 216"/>
                <a:gd name="T2" fmla="*/ 22 w 45"/>
                <a:gd name="T3" fmla="*/ 216 h 216"/>
                <a:gd name="T4" fmla="*/ 22 w 45"/>
                <a:gd name="T5" fmla="*/ 216 h 216"/>
                <a:gd name="T6" fmla="*/ 0 w 45"/>
                <a:gd name="T7" fmla="*/ 193 h 216"/>
                <a:gd name="T8" fmla="*/ 0 w 45"/>
                <a:gd name="T9" fmla="*/ 23 h 216"/>
                <a:gd name="T10" fmla="*/ 22 w 45"/>
                <a:gd name="T11" fmla="*/ 0 h 216"/>
                <a:gd name="T12" fmla="*/ 22 w 45"/>
                <a:gd name="T13" fmla="*/ 0 h 216"/>
                <a:gd name="T14" fmla="*/ 45 w 45"/>
                <a:gd name="T15" fmla="*/ 23 h 216"/>
                <a:gd name="T16" fmla="*/ 45 w 45"/>
                <a:gd name="T17" fmla="*/ 193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216">
                  <a:moveTo>
                    <a:pt x="45" y="193"/>
                  </a:moveTo>
                  <a:cubicBezTo>
                    <a:pt x="45" y="206"/>
                    <a:pt x="35" y="216"/>
                    <a:pt x="22" y="216"/>
                  </a:cubicBezTo>
                  <a:cubicBezTo>
                    <a:pt x="22" y="216"/>
                    <a:pt x="22" y="216"/>
                    <a:pt x="22" y="216"/>
                  </a:cubicBezTo>
                  <a:cubicBezTo>
                    <a:pt x="10" y="216"/>
                    <a:pt x="0" y="206"/>
                    <a:pt x="0" y="19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35" y="0"/>
                    <a:pt x="45" y="10"/>
                    <a:pt x="45" y="23"/>
                  </a:cubicBezTo>
                  <a:lnTo>
                    <a:pt x="45" y="19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en-AU" sz="1800" kern="0">
                <a:solidFill>
                  <a:srgbClr val="000000"/>
                </a:solidFill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  <p:sp>
          <p:nvSpPr>
            <p:cNvPr id="31" name="Freeform 36"/>
            <p:cNvSpPr/>
            <p:nvPr/>
          </p:nvSpPr>
          <p:spPr bwMode="auto">
            <a:xfrm>
              <a:off x="4860925" y="3903663"/>
              <a:ext cx="34925" cy="138113"/>
            </a:xfrm>
            <a:custGeom>
              <a:avLst/>
              <a:gdLst>
                <a:gd name="T0" fmla="*/ 45 w 45"/>
                <a:gd name="T1" fmla="*/ 157 h 180"/>
                <a:gd name="T2" fmla="*/ 23 w 45"/>
                <a:gd name="T3" fmla="*/ 180 h 180"/>
                <a:gd name="T4" fmla="*/ 23 w 45"/>
                <a:gd name="T5" fmla="*/ 180 h 180"/>
                <a:gd name="T6" fmla="*/ 0 w 45"/>
                <a:gd name="T7" fmla="*/ 157 h 180"/>
                <a:gd name="T8" fmla="*/ 0 w 45"/>
                <a:gd name="T9" fmla="*/ 23 h 180"/>
                <a:gd name="T10" fmla="*/ 23 w 45"/>
                <a:gd name="T11" fmla="*/ 0 h 180"/>
                <a:gd name="T12" fmla="*/ 23 w 45"/>
                <a:gd name="T13" fmla="*/ 0 h 180"/>
                <a:gd name="T14" fmla="*/ 45 w 45"/>
                <a:gd name="T15" fmla="*/ 23 h 180"/>
                <a:gd name="T16" fmla="*/ 45 w 45"/>
                <a:gd name="T17" fmla="*/ 157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180">
                  <a:moveTo>
                    <a:pt x="45" y="157"/>
                  </a:moveTo>
                  <a:cubicBezTo>
                    <a:pt x="45" y="170"/>
                    <a:pt x="35" y="180"/>
                    <a:pt x="23" y="180"/>
                  </a:cubicBezTo>
                  <a:cubicBezTo>
                    <a:pt x="23" y="180"/>
                    <a:pt x="23" y="180"/>
                    <a:pt x="23" y="180"/>
                  </a:cubicBezTo>
                  <a:cubicBezTo>
                    <a:pt x="10" y="180"/>
                    <a:pt x="0" y="170"/>
                    <a:pt x="0" y="157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35" y="0"/>
                    <a:pt x="45" y="10"/>
                    <a:pt x="45" y="23"/>
                  </a:cubicBezTo>
                  <a:lnTo>
                    <a:pt x="45" y="15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en-AU" sz="1800" kern="0">
                <a:solidFill>
                  <a:srgbClr val="000000"/>
                </a:solidFill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  <p:sp>
          <p:nvSpPr>
            <p:cNvPr id="32" name="Freeform 37"/>
            <p:cNvSpPr/>
            <p:nvPr/>
          </p:nvSpPr>
          <p:spPr bwMode="auto">
            <a:xfrm>
              <a:off x="4799013" y="3930650"/>
              <a:ext cx="33338" cy="111125"/>
            </a:xfrm>
            <a:custGeom>
              <a:avLst/>
              <a:gdLst>
                <a:gd name="T0" fmla="*/ 44 w 44"/>
                <a:gd name="T1" fmla="*/ 121 h 144"/>
                <a:gd name="T2" fmla="*/ 22 w 44"/>
                <a:gd name="T3" fmla="*/ 144 h 144"/>
                <a:gd name="T4" fmla="*/ 22 w 44"/>
                <a:gd name="T5" fmla="*/ 144 h 144"/>
                <a:gd name="T6" fmla="*/ 0 w 44"/>
                <a:gd name="T7" fmla="*/ 121 h 144"/>
                <a:gd name="T8" fmla="*/ 0 w 44"/>
                <a:gd name="T9" fmla="*/ 23 h 144"/>
                <a:gd name="T10" fmla="*/ 22 w 44"/>
                <a:gd name="T11" fmla="*/ 0 h 144"/>
                <a:gd name="T12" fmla="*/ 22 w 44"/>
                <a:gd name="T13" fmla="*/ 0 h 144"/>
                <a:gd name="T14" fmla="*/ 44 w 44"/>
                <a:gd name="T15" fmla="*/ 23 h 144"/>
                <a:gd name="T16" fmla="*/ 44 w 44"/>
                <a:gd name="T17" fmla="*/ 121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144">
                  <a:moveTo>
                    <a:pt x="44" y="121"/>
                  </a:moveTo>
                  <a:cubicBezTo>
                    <a:pt x="44" y="134"/>
                    <a:pt x="34" y="144"/>
                    <a:pt x="22" y="144"/>
                  </a:cubicBezTo>
                  <a:cubicBezTo>
                    <a:pt x="22" y="144"/>
                    <a:pt x="22" y="144"/>
                    <a:pt x="22" y="144"/>
                  </a:cubicBezTo>
                  <a:cubicBezTo>
                    <a:pt x="10" y="144"/>
                    <a:pt x="0" y="134"/>
                    <a:pt x="0" y="121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34" y="0"/>
                    <a:pt x="44" y="10"/>
                    <a:pt x="44" y="23"/>
                  </a:cubicBezTo>
                  <a:lnTo>
                    <a:pt x="44" y="12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en-AU" sz="1800" kern="0">
                <a:solidFill>
                  <a:srgbClr val="000000"/>
                </a:solidFill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  <p:sp>
          <p:nvSpPr>
            <p:cNvPr id="33" name="Freeform 38"/>
            <p:cNvSpPr/>
            <p:nvPr/>
          </p:nvSpPr>
          <p:spPr bwMode="auto">
            <a:xfrm>
              <a:off x="4737100" y="3959225"/>
              <a:ext cx="34925" cy="82550"/>
            </a:xfrm>
            <a:custGeom>
              <a:avLst/>
              <a:gdLst>
                <a:gd name="T0" fmla="*/ 45 w 45"/>
                <a:gd name="T1" fmla="*/ 85 h 108"/>
                <a:gd name="T2" fmla="*/ 22 w 45"/>
                <a:gd name="T3" fmla="*/ 108 h 108"/>
                <a:gd name="T4" fmla="*/ 22 w 45"/>
                <a:gd name="T5" fmla="*/ 108 h 108"/>
                <a:gd name="T6" fmla="*/ 0 w 45"/>
                <a:gd name="T7" fmla="*/ 85 h 108"/>
                <a:gd name="T8" fmla="*/ 0 w 45"/>
                <a:gd name="T9" fmla="*/ 23 h 108"/>
                <a:gd name="T10" fmla="*/ 22 w 45"/>
                <a:gd name="T11" fmla="*/ 0 h 108"/>
                <a:gd name="T12" fmla="*/ 22 w 45"/>
                <a:gd name="T13" fmla="*/ 0 h 108"/>
                <a:gd name="T14" fmla="*/ 45 w 45"/>
                <a:gd name="T15" fmla="*/ 23 h 108"/>
                <a:gd name="T16" fmla="*/ 45 w 45"/>
                <a:gd name="T17" fmla="*/ 85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108">
                  <a:moveTo>
                    <a:pt x="45" y="85"/>
                  </a:moveTo>
                  <a:cubicBezTo>
                    <a:pt x="45" y="98"/>
                    <a:pt x="35" y="108"/>
                    <a:pt x="22" y="108"/>
                  </a:cubicBezTo>
                  <a:cubicBezTo>
                    <a:pt x="22" y="108"/>
                    <a:pt x="22" y="108"/>
                    <a:pt x="22" y="108"/>
                  </a:cubicBezTo>
                  <a:cubicBezTo>
                    <a:pt x="10" y="108"/>
                    <a:pt x="0" y="98"/>
                    <a:pt x="0" y="85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35" y="0"/>
                    <a:pt x="45" y="10"/>
                    <a:pt x="45" y="23"/>
                  </a:cubicBezTo>
                  <a:lnTo>
                    <a:pt x="45" y="8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en-AU" sz="1800" kern="0">
                <a:solidFill>
                  <a:srgbClr val="000000"/>
                </a:solidFill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  <p:sp>
          <p:nvSpPr>
            <p:cNvPr id="34" name="Freeform 39"/>
            <p:cNvSpPr/>
            <p:nvPr/>
          </p:nvSpPr>
          <p:spPr bwMode="auto">
            <a:xfrm>
              <a:off x="4675188" y="3986213"/>
              <a:ext cx="33338" cy="55563"/>
            </a:xfrm>
            <a:custGeom>
              <a:avLst/>
              <a:gdLst>
                <a:gd name="T0" fmla="*/ 45 w 45"/>
                <a:gd name="T1" fmla="*/ 49 h 72"/>
                <a:gd name="T2" fmla="*/ 23 w 45"/>
                <a:gd name="T3" fmla="*/ 72 h 72"/>
                <a:gd name="T4" fmla="*/ 23 w 45"/>
                <a:gd name="T5" fmla="*/ 72 h 72"/>
                <a:gd name="T6" fmla="*/ 0 w 45"/>
                <a:gd name="T7" fmla="*/ 49 h 72"/>
                <a:gd name="T8" fmla="*/ 0 w 45"/>
                <a:gd name="T9" fmla="*/ 23 h 72"/>
                <a:gd name="T10" fmla="*/ 23 w 45"/>
                <a:gd name="T11" fmla="*/ 0 h 72"/>
                <a:gd name="T12" fmla="*/ 23 w 45"/>
                <a:gd name="T13" fmla="*/ 0 h 72"/>
                <a:gd name="T14" fmla="*/ 45 w 45"/>
                <a:gd name="T15" fmla="*/ 23 h 72"/>
                <a:gd name="T16" fmla="*/ 45 w 45"/>
                <a:gd name="T17" fmla="*/ 49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72">
                  <a:moveTo>
                    <a:pt x="45" y="49"/>
                  </a:moveTo>
                  <a:cubicBezTo>
                    <a:pt x="45" y="62"/>
                    <a:pt x="35" y="72"/>
                    <a:pt x="23" y="72"/>
                  </a:cubicBezTo>
                  <a:cubicBezTo>
                    <a:pt x="23" y="72"/>
                    <a:pt x="23" y="72"/>
                    <a:pt x="23" y="72"/>
                  </a:cubicBezTo>
                  <a:cubicBezTo>
                    <a:pt x="10" y="72"/>
                    <a:pt x="0" y="62"/>
                    <a:pt x="0" y="49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35" y="0"/>
                    <a:pt x="45" y="10"/>
                    <a:pt x="45" y="23"/>
                  </a:cubicBezTo>
                  <a:lnTo>
                    <a:pt x="45" y="4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en-AU" sz="1800" kern="0">
                <a:solidFill>
                  <a:srgbClr val="000000"/>
                </a:solidFill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</p:grpSp>
      <p:grpSp>
        <p:nvGrpSpPr>
          <p:cNvPr id="35" name="Group 213"/>
          <p:cNvGrpSpPr/>
          <p:nvPr/>
        </p:nvGrpSpPr>
        <p:grpSpPr>
          <a:xfrm>
            <a:off x="4964982" y="3346892"/>
            <a:ext cx="438150" cy="404813"/>
            <a:chOff x="2900363" y="5486400"/>
            <a:chExt cx="438150" cy="404813"/>
          </a:xfrm>
          <a:solidFill>
            <a:schemeClr val="bg1"/>
          </a:solidFill>
        </p:grpSpPr>
        <p:sp>
          <p:nvSpPr>
            <p:cNvPr id="36" name="Freeform 203"/>
            <p:cNvSpPr>
              <a:spLocks noEditPoints="1"/>
            </p:cNvSpPr>
            <p:nvPr/>
          </p:nvSpPr>
          <p:spPr bwMode="auto">
            <a:xfrm>
              <a:off x="3151188" y="5486400"/>
              <a:ext cx="187325" cy="195263"/>
            </a:xfrm>
            <a:custGeom>
              <a:avLst/>
              <a:gdLst>
                <a:gd name="T0" fmla="*/ 240 w 245"/>
                <a:gd name="T1" fmla="*/ 155 h 254"/>
                <a:gd name="T2" fmla="*/ 211 w 245"/>
                <a:gd name="T3" fmla="*/ 137 h 254"/>
                <a:gd name="T4" fmla="*/ 211 w 245"/>
                <a:gd name="T5" fmla="*/ 118 h 254"/>
                <a:gd name="T6" fmla="*/ 207 w 245"/>
                <a:gd name="T7" fmla="*/ 100 h 254"/>
                <a:gd name="T8" fmla="*/ 231 w 245"/>
                <a:gd name="T9" fmla="*/ 76 h 254"/>
                <a:gd name="T10" fmla="*/ 232 w 245"/>
                <a:gd name="T11" fmla="*/ 64 h 254"/>
                <a:gd name="T12" fmla="*/ 217 w 245"/>
                <a:gd name="T13" fmla="*/ 43 h 254"/>
                <a:gd name="T14" fmla="*/ 205 w 245"/>
                <a:gd name="T15" fmla="*/ 40 h 254"/>
                <a:gd name="T16" fmla="*/ 175 w 245"/>
                <a:gd name="T17" fmla="*/ 55 h 254"/>
                <a:gd name="T18" fmla="*/ 141 w 245"/>
                <a:gd name="T19" fmla="*/ 40 h 254"/>
                <a:gd name="T20" fmla="*/ 133 w 245"/>
                <a:gd name="T21" fmla="*/ 7 h 254"/>
                <a:gd name="T22" fmla="*/ 123 w 245"/>
                <a:gd name="T23" fmla="*/ 1 h 254"/>
                <a:gd name="T24" fmla="*/ 96 w 245"/>
                <a:gd name="T25" fmla="*/ 3 h 254"/>
                <a:gd name="T26" fmla="*/ 88 w 245"/>
                <a:gd name="T27" fmla="*/ 12 h 254"/>
                <a:gd name="T28" fmla="*/ 86 w 245"/>
                <a:gd name="T29" fmla="*/ 46 h 254"/>
                <a:gd name="T30" fmla="*/ 57 w 245"/>
                <a:gd name="T31" fmla="*/ 68 h 254"/>
                <a:gd name="T32" fmla="*/ 24 w 245"/>
                <a:gd name="T33" fmla="*/ 59 h 254"/>
                <a:gd name="T34" fmla="*/ 13 w 245"/>
                <a:gd name="T35" fmla="*/ 64 h 254"/>
                <a:gd name="T36" fmla="*/ 2 w 245"/>
                <a:gd name="T37" fmla="*/ 88 h 254"/>
                <a:gd name="T38" fmla="*/ 6 w 245"/>
                <a:gd name="T39" fmla="*/ 99 h 254"/>
                <a:gd name="T40" fmla="*/ 34 w 245"/>
                <a:gd name="T41" fmla="*/ 118 h 254"/>
                <a:gd name="T42" fmla="*/ 34 w 245"/>
                <a:gd name="T43" fmla="*/ 136 h 254"/>
                <a:gd name="T44" fmla="*/ 38 w 245"/>
                <a:gd name="T45" fmla="*/ 155 h 254"/>
                <a:gd name="T46" fmla="*/ 14 w 245"/>
                <a:gd name="T47" fmla="*/ 179 h 254"/>
                <a:gd name="T48" fmla="*/ 13 w 245"/>
                <a:gd name="T49" fmla="*/ 190 h 254"/>
                <a:gd name="T50" fmla="*/ 28 w 245"/>
                <a:gd name="T51" fmla="*/ 212 h 254"/>
                <a:gd name="T52" fmla="*/ 40 w 245"/>
                <a:gd name="T53" fmla="*/ 215 h 254"/>
                <a:gd name="T54" fmla="*/ 70 w 245"/>
                <a:gd name="T55" fmla="*/ 199 h 254"/>
                <a:gd name="T56" fmla="*/ 104 w 245"/>
                <a:gd name="T57" fmla="*/ 214 h 254"/>
                <a:gd name="T58" fmla="*/ 113 w 245"/>
                <a:gd name="T59" fmla="*/ 247 h 254"/>
                <a:gd name="T60" fmla="*/ 122 w 245"/>
                <a:gd name="T61" fmla="*/ 254 h 254"/>
                <a:gd name="T62" fmla="*/ 149 w 245"/>
                <a:gd name="T63" fmla="*/ 251 h 254"/>
                <a:gd name="T64" fmla="*/ 157 w 245"/>
                <a:gd name="T65" fmla="*/ 243 h 254"/>
                <a:gd name="T66" fmla="*/ 159 w 245"/>
                <a:gd name="T67" fmla="*/ 209 h 254"/>
                <a:gd name="T68" fmla="*/ 188 w 245"/>
                <a:gd name="T69" fmla="*/ 187 h 254"/>
                <a:gd name="T70" fmla="*/ 221 w 245"/>
                <a:gd name="T71" fmla="*/ 196 h 254"/>
                <a:gd name="T72" fmla="*/ 232 w 245"/>
                <a:gd name="T73" fmla="*/ 191 h 254"/>
                <a:gd name="T74" fmla="*/ 243 w 245"/>
                <a:gd name="T75" fmla="*/ 167 h 254"/>
                <a:gd name="T76" fmla="*/ 240 w 245"/>
                <a:gd name="T77" fmla="*/ 155 h 254"/>
                <a:gd name="T78" fmla="*/ 127 w 245"/>
                <a:gd name="T79" fmla="*/ 174 h 254"/>
                <a:gd name="T80" fmla="*/ 76 w 245"/>
                <a:gd name="T81" fmla="*/ 132 h 254"/>
                <a:gd name="T82" fmla="*/ 118 w 245"/>
                <a:gd name="T83" fmla="*/ 80 h 254"/>
                <a:gd name="T84" fmla="*/ 170 w 245"/>
                <a:gd name="T85" fmla="*/ 123 h 254"/>
                <a:gd name="T86" fmla="*/ 127 w 245"/>
                <a:gd name="T87" fmla="*/ 17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45" h="254">
                  <a:moveTo>
                    <a:pt x="240" y="155"/>
                  </a:moveTo>
                  <a:cubicBezTo>
                    <a:pt x="211" y="137"/>
                    <a:pt x="211" y="137"/>
                    <a:pt x="211" y="137"/>
                  </a:cubicBezTo>
                  <a:cubicBezTo>
                    <a:pt x="212" y="131"/>
                    <a:pt x="212" y="124"/>
                    <a:pt x="211" y="118"/>
                  </a:cubicBezTo>
                  <a:cubicBezTo>
                    <a:pt x="210" y="112"/>
                    <a:pt x="209" y="106"/>
                    <a:pt x="207" y="100"/>
                  </a:cubicBezTo>
                  <a:cubicBezTo>
                    <a:pt x="231" y="76"/>
                    <a:pt x="231" y="76"/>
                    <a:pt x="231" y="76"/>
                  </a:cubicBezTo>
                  <a:cubicBezTo>
                    <a:pt x="234" y="73"/>
                    <a:pt x="235" y="68"/>
                    <a:pt x="232" y="64"/>
                  </a:cubicBezTo>
                  <a:cubicBezTo>
                    <a:pt x="217" y="43"/>
                    <a:pt x="217" y="43"/>
                    <a:pt x="217" y="43"/>
                  </a:cubicBezTo>
                  <a:cubicBezTo>
                    <a:pt x="214" y="39"/>
                    <a:pt x="209" y="38"/>
                    <a:pt x="205" y="40"/>
                  </a:cubicBezTo>
                  <a:cubicBezTo>
                    <a:pt x="175" y="55"/>
                    <a:pt x="175" y="55"/>
                    <a:pt x="175" y="55"/>
                  </a:cubicBezTo>
                  <a:cubicBezTo>
                    <a:pt x="165" y="48"/>
                    <a:pt x="154" y="43"/>
                    <a:pt x="141" y="40"/>
                  </a:cubicBezTo>
                  <a:cubicBezTo>
                    <a:pt x="133" y="7"/>
                    <a:pt x="133" y="7"/>
                    <a:pt x="133" y="7"/>
                  </a:cubicBezTo>
                  <a:cubicBezTo>
                    <a:pt x="132" y="3"/>
                    <a:pt x="127" y="0"/>
                    <a:pt x="123" y="1"/>
                  </a:cubicBezTo>
                  <a:cubicBezTo>
                    <a:pt x="96" y="3"/>
                    <a:pt x="96" y="3"/>
                    <a:pt x="96" y="3"/>
                  </a:cubicBezTo>
                  <a:cubicBezTo>
                    <a:pt x="92" y="4"/>
                    <a:pt x="89" y="8"/>
                    <a:pt x="88" y="12"/>
                  </a:cubicBezTo>
                  <a:cubicBezTo>
                    <a:pt x="86" y="46"/>
                    <a:pt x="86" y="46"/>
                    <a:pt x="86" y="46"/>
                  </a:cubicBezTo>
                  <a:cubicBezTo>
                    <a:pt x="75" y="51"/>
                    <a:pt x="65" y="59"/>
                    <a:pt x="57" y="68"/>
                  </a:cubicBezTo>
                  <a:cubicBezTo>
                    <a:pt x="24" y="59"/>
                    <a:pt x="24" y="59"/>
                    <a:pt x="24" y="59"/>
                  </a:cubicBezTo>
                  <a:cubicBezTo>
                    <a:pt x="20" y="58"/>
                    <a:pt x="15" y="60"/>
                    <a:pt x="13" y="64"/>
                  </a:cubicBezTo>
                  <a:cubicBezTo>
                    <a:pt x="2" y="88"/>
                    <a:pt x="2" y="88"/>
                    <a:pt x="2" y="88"/>
                  </a:cubicBezTo>
                  <a:cubicBezTo>
                    <a:pt x="0" y="92"/>
                    <a:pt x="2" y="97"/>
                    <a:pt x="6" y="99"/>
                  </a:cubicBezTo>
                  <a:cubicBezTo>
                    <a:pt x="34" y="118"/>
                    <a:pt x="34" y="118"/>
                    <a:pt x="34" y="118"/>
                  </a:cubicBezTo>
                  <a:cubicBezTo>
                    <a:pt x="34" y="124"/>
                    <a:pt x="34" y="130"/>
                    <a:pt x="34" y="136"/>
                  </a:cubicBezTo>
                  <a:cubicBezTo>
                    <a:pt x="35" y="143"/>
                    <a:pt x="36" y="149"/>
                    <a:pt x="38" y="155"/>
                  </a:cubicBezTo>
                  <a:cubicBezTo>
                    <a:pt x="14" y="179"/>
                    <a:pt x="14" y="179"/>
                    <a:pt x="14" y="179"/>
                  </a:cubicBezTo>
                  <a:cubicBezTo>
                    <a:pt x="11" y="182"/>
                    <a:pt x="10" y="187"/>
                    <a:pt x="13" y="190"/>
                  </a:cubicBezTo>
                  <a:cubicBezTo>
                    <a:pt x="28" y="212"/>
                    <a:pt x="28" y="212"/>
                    <a:pt x="28" y="212"/>
                  </a:cubicBezTo>
                  <a:cubicBezTo>
                    <a:pt x="31" y="215"/>
                    <a:pt x="36" y="217"/>
                    <a:pt x="40" y="215"/>
                  </a:cubicBezTo>
                  <a:cubicBezTo>
                    <a:pt x="70" y="199"/>
                    <a:pt x="70" y="199"/>
                    <a:pt x="70" y="199"/>
                  </a:cubicBezTo>
                  <a:cubicBezTo>
                    <a:pt x="80" y="206"/>
                    <a:pt x="92" y="212"/>
                    <a:pt x="104" y="214"/>
                  </a:cubicBezTo>
                  <a:cubicBezTo>
                    <a:pt x="113" y="247"/>
                    <a:pt x="113" y="247"/>
                    <a:pt x="113" y="247"/>
                  </a:cubicBezTo>
                  <a:cubicBezTo>
                    <a:pt x="114" y="251"/>
                    <a:pt x="118" y="254"/>
                    <a:pt x="122" y="254"/>
                  </a:cubicBezTo>
                  <a:cubicBezTo>
                    <a:pt x="149" y="251"/>
                    <a:pt x="149" y="251"/>
                    <a:pt x="149" y="251"/>
                  </a:cubicBezTo>
                  <a:cubicBezTo>
                    <a:pt x="153" y="251"/>
                    <a:pt x="157" y="247"/>
                    <a:pt x="157" y="243"/>
                  </a:cubicBezTo>
                  <a:cubicBezTo>
                    <a:pt x="159" y="209"/>
                    <a:pt x="159" y="209"/>
                    <a:pt x="159" y="209"/>
                  </a:cubicBezTo>
                  <a:cubicBezTo>
                    <a:pt x="170" y="203"/>
                    <a:pt x="180" y="196"/>
                    <a:pt x="188" y="187"/>
                  </a:cubicBezTo>
                  <a:cubicBezTo>
                    <a:pt x="221" y="196"/>
                    <a:pt x="221" y="196"/>
                    <a:pt x="221" y="196"/>
                  </a:cubicBezTo>
                  <a:cubicBezTo>
                    <a:pt x="226" y="197"/>
                    <a:pt x="230" y="195"/>
                    <a:pt x="232" y="191"/>
                  </a:cubicBezTo>
                  <a:cubicBezTo>
                    <a:pt x="243" y="167"/>
                    <a:pt x="243" y="167"/>
                    <a:pt x="243" y="167"/>
                  </a:cubicBezTo>
                  <a:cubicBezTo>
                    <a:pt x="245" y="163"/>
                    <a:pt x="243" y="158"/>
                    <a:pt x="240" y="155"/>
                  </a:cubicBezTo>
                  <a:close/>
                  <a:moveTo>
                    <a:pt x="127" y="174"/>
                  </a:moveTo>
                  <a:cubicBezTo>
                    <a:pt x="102" y="177"/>
                    <a:pt x="78" y="158"/>
                    <a:pt x="76" y="132"/>
                  </a:cubicBezTo>
                  <a:cubicBezTo>
                    <a:pt x="73" y="106"/>
                    <a:pt x="92" y="83"/>
                    <a:pt x="118" y="80"/>
                  </a:cubicBezTo>
                  <a:cubicBezTo>
                    <a:pt x="144" y="78"/>
                    <a:pt x="167" y="97"/>
                    <a:pt x="170" y="123"/>
                  </a:cubicBezTo>
                  <a:cubicBezTo>
                    <a:pt x="172" y="148"/>
                    <a:pt x="153" y="172"/>
                    <a:pt x="127" y="17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en-AU" sz="1800" kern="0">
                <a:solidFill>
                  <a:srgbClr val="000000"/>
                </a:solidFill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  <p:sp>
          <p:nvSpPr>
            <p:cNvPr id="37" name="Freeform 204"/>
            <p:cNvSpPr>
              <a:spLocks noEditPoints="1"/>
            </p:cNvSpPr>
            <p:nvPr/>
          </p:nvSpPr>
          <p:spPr bwMode="auto">
            <a:xfrm>
              <a:off x="2900363" y="5572125"/>
              <a:ext cx="317500" cy="319088"/>
            </a:xfrm>
            <a:custGeom>
              <a:avLst/>
              <a:gdLst>
                <a:gd name="T0" fmla="*/ 413 w 414"/>
                <a:gd name="T1" fmla="*/ 171 h 415"/>
                <a:gd name="T2" fmla="*/ 398 w 414"/>
                <a:gd name="T3" fmla="*/ 124 h 415"/>
                <a:gd name="T4" fmla="*/ 385 w 414"/>
                <a:gd name="T5" fmla="*/ 116 h 415"/>
                <a:gd name="T6" fmla="*/ 331 w 414"/>
                <a:gd name="T7" fmla="*/ 125 h 415"/>
                <a:gd name="T8" fmla="*/ 312 w 414"/>
                <a:gd name="T9" fmla="*/ 102 h 415"/>
                <a:gd name="T10" fmla="*/ 332 w 414"/>
                <a:gd name="T11" fmla="*/ 51 h 415"/>
                <a:gd name="T12" fmla="*/ 327 w 414"/>
                <a:gd name="T13" fmla="*/ 36 h 415"/>
                <a:gd name="T14" fmla="*/ 283 w 414"/>
                <a:gd name="T15" fmla="*/ 13 h 415"/>
                <a:gd name="T16" fmla="*/ 268 w 414"/>
                <a:gd name="T17" fmla="*/ 17 h 415"/>
                <a:gd name="T18" fmla="*/ 236 w 414"/>
                <a:gd name="T19" fmla="*/ 62 h 415"/>
                <a:gd name="T20" fmla="*/ 207 w 414"/>
                <a:gd name="T21" fmla="*/ 59 h 415"/>
                <a:gd name="T22" fmla="*/ 184 w 414"/>
                <a:gd name="T23" fmla="*/ 8 h 415"/>
                <a:gd name="T24" fmla="*/ 171 w 414"/>
                <a:gd name="T25" fmla="*/ 2 h 415"/>
                <a:gd name="T26" fmla="*/ 124 w 414"/>
                <a:gd name="T27" fmla="*/ 16 h 415"/>
                <a:gd name="T28" fmla="*/ 116 w 414"/>
                <a:gd name="T29" fmla="*/ 29 h 415"/>
                <a:gd name="T30" fmla="*/ 125 w 414"/>
                <a:gd name="T31" fmla="*/ 84 h 415"/>
                <a:gd name="T32" fmla="*/ 102 w 414"/>
                <a:gd name="T33" fmla="*/ 102 h 415"/>
                <a:gd name="T34" fmla="*/ 50 w 414"/>
                <a:gd name="T35" fmla="*/ 83 h 415"/>
                <a:gd name="T36" fmla="*/ 36 w 414"/>
                <a:gd name="T37" fmla="*/ 88 h 415"/>
                <a:gd name="T38" fmla="*/ 13 w 414"/>
                <a:gd name="T39" fmla="*/ 131 h 415"/>
                <a:gd name="T40" fmla="*/ 16 w 414"/>
                <a:gd name="T41" fmla="*/ 146 h 415"/>
                <a:gd name="T42" fmla="*/ 61 w 414"/>
                <a:gd name="T43" fmla="*/ 178 h 415"/>
                <a:gd name="T44" fmla="*/ 58 w 414"/>
                <a:gd name="T45" fmla="*/ 208 h 415"/>
                <a:gd name="T46" fmla="*/ 8 w 414"/>
                <a:gd name="T47" fmla="*/ 230 h 415"/>
                <a:gd name="T48" fmla="*/ 2 w 414"/>
                <a:gd name="T49" fmla="*/ 244 h 415"/>
                <a:gd name="T50" fmla="*/ 16 w 414"/>
                <a:gd name="T51" fmla="*/ 291 h 415"/>
                <a:gd name="T52" fmla="*/ 29 w 414"/>
                <a:gd name="T53" fmla="*/ 299 h 415"/>
                <a:gd name="T54" fmla="*/ 83 w 414"/>
                <a:gd name="T55" fmla="*/ 290 h 415"/>
                <a:gd name="T56" fmla="*/ 102 w 414"/>
                <a:gd name="T57" fmla="*/ 313 h 415"/>
                <a:gd name="T58" fmla="*/ 82 w 414"/>
                <a:gd name="T59" fmla="*/ 364 h 415"/>
                <a:gd name="T60" fmla="*/ 88 w 414"/>
                <a:gd name="T61" fmla="*/ 379 h 415"/>
                <a:gd name="T62" fmla="*/ 131 w 414"/>
                <a:gd name="T63" fmla="*/ 402 h 415"/>
                <a:gd name="T64" fmla="*/ 146 w 414"/>
                <a:gd name="T65" fmla="*/ 398 h 415"/>
                <a:gd name="T66" fmla="*/ 178 w 414"/>
                <a:gd name="T67" fmla="*/ 353 h 415"/>
                <a:gd name="T68" fmla="*/ 207 w 414"/>
                <a:gd name="T69" fmla="*/ 356 h 415"/>
                <a:gd name="T70" fmla="*/ 230 w 414"/>
                <a:gd name="T71" fmla="*/ 407 h 415"/>
                <a:gd name="T72" fmla="*/ 244 w 414"/>
                <a:gd name="T73" fmla="*/ 413 h 415"/>
                <a:gd name="T74" fmla="*/ 291 w 414"/>
                <a:gd name="T75" fmla="*/ 399 h 415"/>
                <a:gd name="T76" fmla="*/ 299 w 414"/>
                <a:gd name="T77" fmla="*/ 386 h 415"/>
                <a:gd name="T78" fmla="*/ 290 w 414"/>
                <a:gd name="T79" fmla="*/ 331 h 415"/>
                <a:gd name="T80" fmla="*/ 312 w 414"/>
                <a:gd name="T81" fmla="*/ 312 h 415"/>
                <a:gd name="T82" fmla="*/ 364 w 414"/>
                <a:gd name="T83" fmla="*/ 332 h 415"/>
                <a:gd name="T84" fmla="*/ 378 w 414"/>
                <a:gd name="T85" fmla="*/ 327 h 415"/>
                <a:gd name="T86" fmla="*/ 401 w 414"/>
                <a:gd name="T87" fmla="*/ 284 h 415"/>
                <a:gd name="T88" fmla="*/ 398 w 414"/>
                <a:gd name="T89" fmla="*/ 269 h 415"/>
                <a:gd name="T90" fmla="*/ 353 w 414"/>
                <a:gd name="T91" fmla="*/ 237 h 415"/>
                <a:gd name="T92" fmla="*/ 356 w 414"/>
                <a:gd name="T93" fmla="*/ 207 h 415"/>
                <a:gd name="T94" fmla="*/ 406 w 414"/>
                <a:gd name="T95" fmla="*/ 185 h 415"/>
                <a:gd name="T96" fmla="*/ 413 w 414"/>
                <a:gd name="T97" fmla="*/ 171 h 415"/>
                <a:gd name="T98" fmla="*/ 233 w 414"/>
                <a:gd name="T99" fmla="*/ 293 h 415"/>
                <a:gd name="T100" fmla="*/ 122 w 414"/>
                <a:gd name="T101" fmla="*/ 233 h 415"/>
                <a:gd name="T102" fmla="*/ 181 w 414"/>
                <a:gd name="T103" fmla="*/ 122 h 415"/>
                <a:gd name="T104" fmla="*/ 293 w 414"/>
                <a:gd name="T105" fmla="*/ 182 h 415"/>
                <a:gd name="T106" fmla="*/ 233 w 414"/>
                <a:gd name="T107" fmla="*/ 293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14" h="415">
                  <a:moveTo>
                    <a:pt x="413" y="171"/>
                  </a:moveTo>
                  <a:cubicBezTo>
                    <a:pt x="398" y="124"/>
                    <a:pt x="398" y="124"/>
                    <a:pt x="398" y="124"/>
                  </a:cubicBezTo>
                  <a:cubicBezTo>
                    <a:pt x="397" y="119"/>
                    <a:pt x="391" y="115"/>
                    <a:pt x="385" y="116"/>
                  </a:cubicBezTo>
                  <a:cubicBezTo>
                    <a:pt x="331" y="125"/>
                    <a:pt x="331" y="125"/>
                    <a:pt x="331" y="125"/>
                  </a:cubicBezTo>
                  <a:cubicBezTo>
                    <a:pt x="325" y="117"/>
                    <a:pt x="319" y="109"/>
                    <a:pt x="312" y="102"/>
                  </a:cubicBezTo>
                  <a:cubicBezTo>
                    <a:pt x="332" y="51"/>
                    <a:pt x="332" y="51"/>
                    <a:pt x="332" y="51"/>
                  </a:cubicBezTo>
                  <a:cubicBezTo>
                    <a:pt x="334" y="45"/>
                    <a:pt x="332" y="39"/>
                    <a:pt x="327" y="36"/>
                  </a:cubicBezTo>
                  <a:cubicBezTo>
                    <a:pt x="283" y="13"/>
                    <a:pt x="283" y="13"/>
                    <a:pt x="283" y="13"/>
                  </a:cubicBezTo>
                  <a:cubicBezTo>
                    <a:pt x="278" y="10"/>
                    <a:pt x="272" y="12"/>
                    <a:pt x="268" y="17"/>
                  </a:cubicBezTo>
                  <a:cubicBezTo>
                    <a:pt x="236" y="62"/>
                    <a:pt x="236" y="62"/>
                    <a:pt x="236" y="62"/>
                  </a:cubicBezTo>
                  <a:cubicBezTo>
                    <a:pt x="227" y="60"/>
                    <a:pt x="217" y="59"/>
                    <a:pt x="207" y="59"/>
                  </a:cubicBezTo>
                  <a:cubicBezTo>
                    <a:pt x="184" y="8"/>
                    <a:pt x="184" y="8"/>
                    <a:pt x="184" y="8"/>
                  </a:cubicBezTo>
                  <a:cubicBezTo>
                    <a:pt x="182" y="3"/>
                    <a:pt x="176" y="0"/>
                    <a:pt x="171" y="2"/>
                  </a:cubicBezTo>
                  <a:cubicBezTo>
                    <a:pt x="124" y="16"/>
                    <a:pt x="124" y="16"/>
                    <a:pt x="124" y="16"/>
                  </a:cubicBezTo>
                  <a:cubicBezTo>
                    <a:pt x="118" y="18"/>
                    <a:pt x="115" y="24"/>
                    <a:pt x="116" y="29"/>
                  </a:cubicBezTo>
                  <a:cubicBezTo>
                    <a:pt x="125" y="84"/>
                    <a:pt x="125" y="84"/>
                    <a:pt x="125" y="84"/>
                  </a:cubicBezTo>
                  <a:cubicBezTo>
                    <a:pt x="116" y="89"/>
                    <a:pt x="109" y="95"/>
                    <a:pt x="102" y="102"/>
                  </a:cubicBezTo>
                  <a:cubicBezTo>
                    <a:pt x="50" y="83"/>
                    <a:pt x="50" y="83"/>
                    <a:pt x="50" y="83"/>
                  </a:cubicBezTo>
                  <a:cubicBezTo>
                    <a:pt x="45" y="81"/>
                    <a:pt x="39" y="83"/>
                    <a:pt x="36" y="88"/>
                  </a:cubicBezTo>
                  <a:cubicBezTo>
                    <a:pt x="13" y="131"/>
                    <a:pt x="13" y="131"/>
                    <a:pt x="13" y="131"/>
                  </a:cubicBezTo>
                  <a:cubicBezTo>
                    <a:pt x="10" y="136"/>
                    <a:pt x="12" y="143"/>
                    <a:pt x="16" y="146"/>
                  </a:cubicBezTo>
                  <a:cubicBezTo>
                    <a:pt x="61" y="178"/>
                    <a:pt x="61" y="178"/>
                    <a:pt x="61" y="178"/>
                  </a:cubicBezTo>
                  <a:cubicBezTo>
                    <a:pt x="59" y="188"/>
                    <a:pt x="58" y="198"/>
                    <a:pt x="58" y="208"/>
                  </a:cubicBezTo>
                  <a:cubicBezTo>
                    <a:pt x="8" y="230"/>
                    <a:pt x="8" y="230"/>
                    <a:pt x="8" y="230"/>
                  </a:cubicBezTo>
                  <a:cubicBezTo>
                    <a:pt x="3" y="232"/>
                    <a:pt x="0" y="239"/>
                    <a:pt x="2" y="244"/>
                  </a:cubicBezTo>
                  <a:cubicBezTo>
                    <a:pt x="16" y="291"/>
                    <a:pt x="16" y="291"/>
                    <a:pt x="16" y="291"/>
                  </a:cubicBezTo>
                  <a:cubicBezTo>
                    <a:pt x="18" y="296"/>
                    <a:pt x="23" y="300"/>
                    <a:pt x="29" y="299"/>
                  </a:cubicBezTo>
                  <a:cubicBezTo>
                    <a:pt x="83" y="290"/>
                    <a:pt x="83" y="290"/>
                    <a:pt x="83" y="290"/>
                  </a:cubicBezTo>
                  <a:cubicBezTo>
                    <a:pt x="89" y="298"/>
                    <a:pt x="95" y="306"/>
                    <a:pt x="102" y="313"/>
                  </a:cubicBezTo>
                  <a:cubicBezTo>
                    <a:pt x="82" y="364"/>
                    <a:pt x="82" y="364"/>
                    <a:pt x="82" y="364"/>
                  </a:cubicBezTo>
                  <a:cubicBezTo>
                    <a:pt x="80" y="370"/>
                    <a:pt x="83" y="376"/>
                    <a:pt x="88" y="379"/>
                  </a:cubicBezTo>
                  <a:cubicBezTo>
                    <a:pt x="131" y="402"/>
                    <a:pt x="131" y="402"/>
                    <a:pt x="131" y="402"/>
                  </a:cubicBezTo>
                  <a:cubicBezTo>
                    <a:pt x="136" y="404"/>
                    <a:pt x="143" y="403"/>
                    <a:pt x="146" y="398"/>
                  </a:cubicBezTo>
                  <a:cubicBezTo>
                    <a:pt x="178" y="353"/>
                    <a:pt x="178" y="353"/>
                    <a:pt x="178" y="353"/>
                  </a:cubicBezTo>
                  <a:cubicBezTo>
                    <a:pt x="187" y="355"/>
                    <a:pt x="197" y="356"/>
                    <a:pt x="207" y="356"/>
                  </a:cubicBezTo>
                  <a:cubicBezTo>
                    <a:pt x="230" y="407"/>
                    <a:pt x="230" y="407"/>
                    <a:pt x="230" y="407"/>
                  </a:cubicBezTo>
                  <a:cubicBezTo>
                    <a:pt x="232" y="412"/>
                    <a:pt x="238" y="415"/>
                    <a:pt x="244" y="413"/>
                  </a:cubicBezTo>
                  <a:cubicBezTo>
                    <a:pt x="291" y="399"/>
                    <a:pt x="291" y="399"/>
                    <a:pt x="291" y="399"/>
                  </a:cubicBezTo>
                  <a:cubicBezTo>
                    <a:pt x="296" y="397"/>
                    <a:pt x="300" y="391"/>
                    <a:pt x="299" y="386"/>
                  </a:cubicBezTo>
                  <a:cubicBezTo>
                    <a:pt x="290" y="331"/>
                    <a:pt x="290" y="331"/>
                    <a:pt x="290" y="331"/>
                  </a:cubicBezTo>
                  <a:cubicBezTo>
                    <a:pt x="298" y="326"/>
                    <a:pt x="306" y="319"/>
                    <a:pt x="312" y="312"/>
                  </a:cubicBezTo>
                  <a:cubicBezTo>
                    <a:pt x="364" y="332"/>
                    <a:pt x="364" y="332"/>
                    <a:pt x="364" y="332"/>
                  </a:cubicBezTo>
                  <a:cubicBezTo>
                    <a:pt x="369" y="334"/>
                    <a:pt x="376" y="332"/>
                    <a:pt x="378" y="327"/>
                  </a:cubicBezTo>
                  <a:cubicBezTo>
                    <a:pt x="401" y="284"/>
                    <a:pt x="401" y="284"/>
                    <a:pt x="401" y="284"/>
                  </a:cubicBezTo>
                  <a:cubicBezTo>
                    <a:pt x="404" y="279"/>
                    <a:pt x="403" y="272"/>
                    <a:pt x="398" y="269"/>
                  </a:cubicBezTo>
                  <a:cubicBezTo>
                    <a:pt x="353" y="237"/>
                    <a:pt x="353" y="237"/>
                    <a:pt x="353" y="237"/>
                  </a:cubicBezTo>
                  <a:cubicBezTo>
                    <a:pt x="355" y="227"/>
                    <a:pt x="356" y="217"/>
                    <a:pt x="356" y="207"/>
                  </a:cubicBezTo>
                  <a:cubicBezTo>
                    <a:pt x="406" y="185"/>
                    <a:pt x="406" y="185"/>
                    <a:pt x="406" y="185"/>
                  </a:cubicBezTo>
                  <a:cubicBezTo>
                    <a:pt x="411" y="182"/>
                    <a:pt x="414" y="176"/>
                    <a:pt x="413" y="171"/>
                  </a:cubicBezTo>
                  <a:close/>
                  <a:moveTo>
                    <a:pt x="233" y="293"/>
                  </a:moveTo>
                  <a:cubicBezTo>
                    <a:pt x="186" y="307"/>
                    <a:pt x="136" y="280"/>
                    <a:pt x="122" y="233"/>
                  </a:cubicBezTo>
                  <a:cubicBezTo>
                    <a:pt x="108" y="186"/>
                    <a:pt x="134" y="136"/>
                    <a:pt x="181" y="122"/>
                  </a:cubicBezTo>
                  <a:cubicBezTo>
                    <a:pt x="228" y="108"/>
                    <a:pt x="278" y="134"/>
                    <a:pt x="293" y="182"/>
                  </a:cubicBezTo>
                  <a:cubicBezTo>
                    <a:pt x="307" y="229"/>
                    <a:pt x="280" y="278"/>
                    <a:pt x="233" y="29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en-AU" sz="1800" kern="0">
                <a:solidFill>
                  <a:srgbClr val="000000"/>
                </a:solidFill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</p:grpSp>
      <p:grpSp>
        <p:nvGrpSpPr>
          <p:cNvPr id="38" name="Group 259"/>
          <p:cNvGrpSpPr/>
          <p:nvPr/>
        </p:nvGrpSpPr>
        <p:grpSpPr>
          <a:xfrm>
            <a:off x="4941888" y="2143946"/>
            <a:ext cx="388938" cy="446088"/>
            <a:chOff x="4638675" y="4654550"/>
            <a:chExt cx="388938" cy="446088"/>
          </a:xfrm>
          <a:solidFill>
            <a:schemeClr val="bg1"/>
          </a:solidFill>
        </p:grpSpPr>
        <p:sp>
          <p:nvSpPr>
            <p:cNvPr id="39" name="Freeform 241"/>
            <p:cNvSpPr>
              <a:spLocks noEditPoints="1"/>
            </p:cNvSpPr>
            <p:nvPr/>
          </p:nvSpPr>
          <p:spPr bwMode="auto">
            <a:xfrm>
              <a:off x="4638675" y="4654550"/>
              <a:ext cx="388938" cy="446088"/>
            </a:xfrm>
            <a:custGeom>
              <a:avLst/>
              <a:gdLst>
                <a:gd name="T0" fmla="*/ 507 w 507"/>
                <a:gd name="T1" fmla="*/ 118 h 581"/>
                <a:gd name="T2" fmla="*/ 507 w 507"/>
                <a:gd name="T3" fmla="*/ 143 h 581"/>
                <a:gd name="T4" fmla="*/ 506 w 507"/>
                <a:gd name="T5" fmla="*/ 229 h 581"/>
                <a:gd name="T6" fmla="*/ 496 w 507"/>
                <a:gd name="T7" fmla="*/ 296 h 581"/>
                <a:gd name="T8" fmla="*/ 268 w 507"/>
                <a:gd name="T9" fmla="*/ 576 h 581"/>
                <a:gd name="T10" fmla="*/ 257 w 507"/>
                <a:gd name="T11" fmla="*/ 580 h 581"/>
                <a:gd name="T12" fmla="*/ 253 w 507"/>
                <a:gd name="T13" fmla="*/ 581 h 581"/>
                <a:gd name="T14" fmla="*/ 250 w 507"/>
                <a:gd name="T15" fmla="*/ 580 h 581"/>
                <a:gd name="T16" fmla="*/ 239 w 507"/>
                <a:gd name="T17" fmla="*/ 576 h 581"/>
                <a:gd name="T18" fmla="*/ 10 w 507"/>
                <a:gd name="T19" fmla="*/ 296 h 581"/>
                <a:gd name="T20" fmla="*/ 1 w 507"/>
                <a:gd name="T21" fmla="*/ 229 h 581"/>
                <a:gd name="T22" fmla="*/ 0 w 507"/>
                <a:gd name="T23" fmla="*/ 143 h 581"/>
                <a:gd name="T24" fmla="*/ 0 w 507"/>
                <a:gd name="T25" fmla="*/ 118 h 581"/>
                <a:gd name="T26" fmla="*/ 7 w 507"/>
                <a:gd name="T27" fmla="*/ 109 h 581"/>
                <a:gd name="T28" fmla="*/ 31 w 507"/>
                <a:gd name="T29" fmla="*/ 102 h 581"/>
                <a:gd name="T30" fmla="*/ 148 w 507"/>
                <a:gd name="T31" fmla="*/ 44 h 581"/>
                <a:gd name="T32" fmla="*/ 253 w 507"/>
                <a:gd name="T33" fmla="*/ 0 h 581"/>
                <a:gd name="T34" fmla="*/ 359 w 507"/>
                <a:gd name="T35" fmla="*/ 44 h 581"/>
                <a:gd name="T36" fmla="*/ 476 w 507"/>
                <a:gd name="T37" fmla="*/ 102 h 581"/>
                <a:gd name="T38" fmla="*/ 500 w 507"/>
                <a:gd name="T39" fmla="*/ 109 h 581"/>
                <a:gd name="T40" fmla="*/ 507 w 507"/>
                <a:gd name="T41" fmla="*/ 118 h 581"/>
                <a:gd name="T42" fmla="*/ 488 w 507"/>
                <a:gd name="T43" fmla="*/ 125 h 581"/>
                <a:gd name="T44" fmla="*/ 471 w 507"/>
                <a:gd name="T45" fmla="*/ 120 h 581"/>
                <a:gd name="T46" fmla="*/ 349 w 507"/>
                <a:gd name="T47" fmla="*/ 59 h 581"/>
                <a:gd name="T48" fmla="*/ 253 w 507"/>
                <a:gd name="T49" fmla="*/ 19 h 581"/>
                <a:gd name="T50" fmla="*/ 158 w 507"/>
                <a:gd name="T51" fmla="*/ 59 h 581"/>
                <a:gd name="T52" fmla="*/ 36 w 507"/>
                <a:gd name="T53" fmla="*/ 120 h 581"/>
                <a:gd name="T54" fmla="*/ 19 w 507"/>
                <a:gd name="T55" fmla="*/ 125 h 581"/>
                <a:gd name="T56" fmla="*/ 19 w 507"/>
                <a:gd name="T57" fmla="*/ 143 h 581"/>
                <a:gd name="T58" fmla="*/ 20 w 507"/>
                <a:gd name="T59" fmla="*/ 228 h 581"/>
                <a:gd name="T60" fmla="*/ 29 w 507"/>
                <a:gd name="T61" fmla="*/ 292 h 581"/>
                <a:gd name="T62" fmla="*/ 245 w 507"/>
                <a:gd name="T63" fmla="*/ 559 h 581"/>
                <a:gd name="T64" fmla="*/ 253 w 507"/>
                <a:gd name="T65" fmla="*/ 562 h 581"/>
                <a:gd name="T66" fmla="*/ 262 w 507"/>
                <a:gd name="T67" fmla="*/ 559 h 581"/>
                <a:gd name="T68" fmla="*/ 478 w 507"/>
                <a:gd name="T69" fmla="*/ 292 h 581"/>
                <a:gd name="T70" fmla="*/ 487 w 507"/>
                <a:gd name="T71" fmla="*/ 228 h 581"/>
                <a:gd name="T72" fmla="*/ 488 w 507"/>
                <a:gd name="T73" fmla="*/ 143 h 581"/>
                <a:gd name="T74" fmla="*/ 488 w 507"/>
                <a:gd name="T75" fmla="*/ 125 h 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07" h="581">
                  <a:moveTo>
                    <a:pt x="507" y="118"/>
                  </a:moveTo>
                  <a:cubicBezTo>
                    <a:pt x="507" y="143"/>
                    <a:pt x="507" y="143"/>
                    <a:pt x="507" y="143"/>
                  </a:cubicBezTo>
                  <a:cubicBezTo>
                    <a:pt x="507" y="151"/>
                    <a:pt x="507" y="217"/>
                    <a:pt x="506" y="229"/>
                  </a:cubicBezTo>
                  <a:cubicBezTo>
                    <a:pt x="504" y="252"/>
                    <a:pt x="501" y="275"/>
                    <a:pt x="496" y="296"/>
                  </a:cubicBezTo>
                  <a:cubicBezTo>
                    <a:pt x="451" y="505"/>
                    <a:pt x="276" y="573"/>
                    <a:pt x="268" y="576"/>
                  </a:cubicBezTo>
                  <a:cubicBezTo>
                    <a:pt x="257" y="580"/>
                    <a:pt x="257" y="580"/>
                    <a:pt x="257" y="580"/>
                  </a:cubicBezTo>
                  <a:cubicBezTo>
                    <a:pt x="256" y="581"/>
                    <a:pt x="255" y="581"/>
                    <a:pt x="253" y="581"/>
                  </a:cubicBezTo>
                  <a:cubicBezTo>
                    <a:pt x="252" y="581"/>
                    <a:pt x="251" y="581"/>
                    <a:pt x="250" y="580"/>
                  </a:cubicBezTo>
                  <a:cubicBezTo>
                    <a:pt x="239" y="576"/>
                    <a:pt x="239" y="576"/>
                    <a:pt x="239" y="576"/>
                  </a:cubicBezTo>
                  <a:cubicBezTo>
                    <a:pt x="231" y="573"/>
                    <a:pt x="56" y="505"/>
                    <a:pt x="10" y="296"/>
                  </a:cubicBezTo>
                  <a:cubicBezTo>
                    <a:pt x="6" y="275"/>
                    <a:pt x="3" y="252"/>
                    <a:pt x="1" y="229"/>
                  </a:cubicBezTo>
                  <a:cubicBezTo>
                    <a:pt x="0" y="217"/>
                    <a:pt x="0" y="151"/>
                    <a:pt x="0" y="143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14"/>
                    <a:pt x="3" y="110"/>
                    <a:pt x="7" y="109"/>
                  </a:cubicBezTo>
                  <a:cubicBezTo>
                    <a:pt x="31" y="102"/>
                    <a:pt x="31" y="102"/>
                    <a:pt x="31" y="102"/>
                  </a:cubicBezTo>
                  <a:cubicBezTo>
                    <a:pt x="79" y="88"/>
                    <a:pt x="116" y="65"/>
                    <a:pt x="148" y="44"/>
                  </a:cubicBezTo>
                  <a:cubicBezTo>
                    <a:pt x="185" y="20"/>
                    <a:pt x="216" y="0"/>
                    <a:pt x="253" y="0"/>
                  </a:cubicBezTo>
                  <a:cubicBezTo>
                    <a:pt x="291" y="0"/>
                    <a:pt x="322" y="20"/>
                    <a:pt x="359" y="44"/>
                  </a:cubicBezTo>
                  <a:cubicBezTo>
                    <a:pt x="391" y="65"/>
                    <a:pt x="428" y="88"/>
                    <a:pt x="476" y="102"/>
                  </a:cubicBezTo>
                  <a:cubicBezTo>
                    <a:pt x="500" y="109"/>
                    <a:pt x="500" y="109"/>
                    <a:pt x="500" y="109"/>
                  </a:cubicBezTo>
                  <a:cubicBezTo>
                    <a:pt x="504" y="110"/>
                    <a:pt x="507" y="114"/>
                    <a:pt x="507" y="118"/>
                  </a:cubicBezTo>
                  <a:close/>
                  <a:moveTo>
                    <a:pt x="488" y="125"/>
                  </a:moveTo>
                  <a:cubicBezTo>
                    <a:pt x="471" y="120"/>
                    <a:pt x="471" y="120"/>
                    <a:pt x="471" y="120"/>
                  </a:cubicBezTo>
                  <a:cubicBezTo>
                    <a:pt x="420" y="105"/>
                    <a:pt x="382" y="81"/>
                    <a:pt x="349" y="59"/>
                  </a:cubicBezTo>
                  <a:cubicBezTo>
                    <a:pt x="315" y="38"/>
                    <a:pt x="286" y="19"/>
                    <a:pt x="253" y="19"/>
                  </a:cubicBezTo>
                  <a:cubicBezTo>
                    <a:pt x="221" y="19"/>
                    <a:pt x="192" y="38"/>
                    <a:pt x="158" y="59"/>
                  </a:cubicBezTo>
                  <a:cubicBezTo>
                    <a:pt x="125" y="81"/>
                    <a:pt x="87" y="105"/>
                    <a:pt x="36" y="120"/>
                  </a:cubicBezTo>
                  <a:cubicBezTo>
                    <a:pt x="19" y="125"/>
                    <a:pt x="19" y="125"/>
                    <a:pt x="19" y="125"/>
                  </a:cubicBezTo>
                  <a:cubicBezTo>
                    <a:pt x="19" y="143"/>
                    <a:pt x="19" y="143"/>
                    <a:pt x="19" y="143"/>
                  </a:cubicBezTo>
                  <a:cubicBezTo>
                    <a:pt x="19" y="152"/>
                    <a:pt x="19" y="217"/>
                    <a:pt x="20" y="228"/>
                  </a:cubicBezTo>
                  <a:cubicBezTo>
                    <a:pt x="21" y="250"/>
                    <a:pt x="24" y="272"/>
                    <a:pt x="29" y="292"/>
                  </a:cubicBezTo>
                  <a:cubicBezTo>
                    <a:pt x="72" y="492"/>
                    <a:pt x="238" y="556"/>
                    <a:pt x="245" y="559"/>
                  </a:cubicBezTo>
                  <a:cubicBezTo>
                    <a:pt x="253" y="562"/>
                    <a:pt x="253" y="562"/>
                    <a:pt x="253" y="562"/>
                  </a:cubicBezTo>
                  <a:cubicBezTo>
                    <a:pt x="262" y="559"/>
                    <a:pt x="262" y="559"/>
                    <a:pt x="262" y="559"/>
                  </a:cubicBezTo>
                  <a:cubicBezTo>
                    <a:pt x="269" y="556"/>
                    <a:pt x="435" y="492"/>
                    <a:pt x="478" y="292"/>
                  </a:cubicBezTo>
                  <a:cubicBezTo>
                    <a:pt x="483" y="272"/>
                    <a:pt x="486" y="250"/>
                    <a:pt x="487" y="228"/>
                  </a:cubicBezTo>
                  <a:cubicBezTo>
                    <a:pt x="488" y="217"/>
                    <a:pt x="488" y="152"/>
                    <a:pt x="488" y="143"/>
                  </a:cubicBezTo>
                  <a:lnTo>
                    <a:pt x="488" y="12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en-AU" sz="1800" kern="0">
                <a:solidFill>
                  <a:srgbClr val="000000"/>
                </a:solidFill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  <p:sp>
          <p:nvSpPr>
            <p:cNvPr id="40" name="Freeform 242"/>
            <p:cNvSpPr/>
            <p:nvPr/>
          </p:nvSpPr>
          <p:spPr bwMode="auto">
            <a:xfrm>
              <a:off x="4670425" y="4686300"/>
              <a:ext cx="161925" cy="188913"/>
            </a:xfrm>
            <a:custGeom>
              <a:avLst/>
              <a:gdLst>
                <a:gd name="T0" fmla="*/ 211 w 211"/>
                <a:gd name="T1" fmla="*/ 183 h 244"/>
                <a:gd name="T2" fmla="*/ 211 w 211"/>
                <a:gd name="T3" fmla="*/ 244 h 244"/>
                <a:gd name="T4" fmla="*/ 10 w 211"/>
                <a:gd name="T5" fmla="*/ 244 h 244"/>
                <a:gd name="T6" fmla="*/ 2 w 211"/>
                <a:gd name="T7" fmla="*/ 183 h 244"/>
                <a:gd name="T8" fmla="*/ 0 w 211"/>
                <a:gd name="T9" fmla="*/ 100 h 244"/>
                <a:gd name="T10" fmla="*/ 211 w 211"/>
                <a:gd name="T11" fmla="*/ 0 h 244"/>
                <a:gd name="T12" fmla="*/ 211 w 211"/>
                <a:gd name="T13" fmla="*/ 183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1" h="244">
                  <a:moveTo>
                    <a:pt x="211" y="183"/>
                  </a:moveTo>
                  <a:cubicBezTo>
                    <a:pt x="211" y="244"/>
                    <a:pt x="211" y="244"/>
                    <a:pt x="211" y="244"/>
                  </a:cubicBezTo>
                  <a:cubicBezTo>
                    <a:pt x="10" y="244"/>
                    <a:pt x="10" y="244"/>
                    <a:pt x="10" y="244"/>
                  </a:cubicBezTo>
                  <a:cubicBezTo>
                    <a:pt x="6" y="225"/>
                    <a:pt x="3" y="205"/>
                    <a:pt x="2" y="183"/>
                  </a:cubicBezTo>
                  <a:cubicBezTo>
                    <a:pt x="1" y="174"/>
                    <a:pt x="0" y="110"/>
                    <a:pt x="0" y="100"/>
                  </a:cubicBezTo>
                  <a:cubicBezTo>
                    <a:pt x="106" y="70"/>
                    <a:pt x="160" y="0"/>
                    <a:pt x="211" y="0"/>
                  </a:cubicBezTo>
                  <a:lnTo>
                    <a:pt x="211" y="18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en-AU" sz="1800" kern="0">
                <a:solidFill>
                  <a:srgbClr val="000000"/>
                </a:solidFill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  <p:sp>
          <p:nvSpPr>
            <p:cNvPr id="41" name="Freeform 243"/>
            <p:cNvSpPr/>
            <p:nvPr/>
          </p:nvSpPr>
          <p:spPr bwMode="auto">
            <a:xfrm>
              <a:off x="4832350" y="4875213"/>
              <a:ext cx="155575" cy="190500"/>
            </a:xfrm>
            <a:custGeom>
              <a:avLst/>
              <a:gdLst>
                <a:gd name="T0" fmla="*/ 0 w 202"/>
                <a:gd name="T1" fmla="*/ 249 h 249"/>
                <a:gd name="T2" fmla="*/ 202 w 202"/>
                <a:gd name="T3" fmla="*/ 0 h 249"/>
                <a:gd name="T4" fmla="*/ 0 w 202"/>
                <a:gd name="T5" fmla="*/ 0 h 249"/>
                <a:gd name="T6" fmla="*/ 0 w 202"/>
                <a:gd name="T7" fmla="*/ 249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2" h="249">
                  <a:moveTo>
                    <a:pt x="0" y="249"/>
                  </a:moveTo>
                  <a:cubicBezTo>
                    <a:pt x="0" y="249"/>
                    <a:pt x="161" y="189"/>
                    <a:pt x="202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4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en-AU" sz="1800" kern="0">
                <a:solidFill>
                  <a:srgbClr val="000000"/>
                </a:solidFill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</p:grpSp>
      <p:grpSp>
        <p:nvGrpSpPr>
          <p:cNvPr id="58" name="Group 268"/>
          <p:cNvGrpSpPr/>
          <p:nvPr/>
        </p:nvGrpSpPr>
        <p:grpSpPr>
          <a:xfrm>
            <a:off x="3846361" y="3071462"/>
            <a:ext cx="307975" cy="488950"/>
            <a:chOff x="3824288" y="5486400"/>
            <a:chExt cx="307975" cy="488950"/>
          </a:xfrm>
          <a:solidFill>
            <a:schemeClr val="bg1"/>
          </a:solidFill>
        </p:grpSpPr>
        <p:sp>
          <p:nvSpPr>
            <p:cNvPr id="59" name="Freeform 248"/>
            <p:cNvSpPr>
              <a:spLocks noEditPoints="1"/>
            </p:cNvSpPr>
            <p:nvPr/>
          </p:nvSpPr>
          <p:spPr bwMode="auto">
            <a:xfrm>
              <a:off x="3824288" y="5486400"/>
              <a:ext cx="307975" cy="338138"/>
            </a:xfrm>
            <a:custGeom>
              <a:avLst/>
              <a:gdLst>
                <a:gd name="T0" fmla="*/ 227 w 401"/>
                <a:gd name="T1" fmla="*/ 250 h 440"/>
                <a:gd name="T2" fmla="*/ 215 w 401"/>
                <a:gd name="T3" fmla="*/ 251 h 440"/>
                <a:gd name="T4" fmla="*/ 224 w 401"/>
                <a:gd name="T5" fmla="*/ 283 h 440"/>
                <a:gd name="T6" fmla="*/ 200 w 401"/>
                <a:gd name="T7" fmla="*/ 329 h 440"/>
                <a:gd name="T8" fmla="*/ 175 w 401"/>
                <a:gd name="T9" fmla="*/ 283 h 440"/>
                <a:gd name="T10" fmla="*/ 187 w 401"/>
                <a:gd name="T11" fmla="*/ 251 h 440"/>
                <a:gd name="T12" fmla="*/ 181 w 401"/>
                <a:gd name="T13" fmla="*/ 250 h 440"/>
                <a:gd name="T14" fmla="*/ 148 w 401"/>
                <a:gd name="T15" fmla="*/ 283 h 440"/>
                <a:gd name="T16" fmla="*/ 148 w 401"/>
                <a:gd name="T17" fmla="*/ 440 h 440"/>
                <a:gd name="T18" fmla="*/ 254 w 401"/>
                <a:gd name="T19" fmla="*/ 440 h 440"/>
                <a:gd name="T20" fmla="*/ 254 w 401"/>
                <a:gd name="T21" fmla="*/ 280 h 440"/>
                <a:gd name="T22" fmla="*/ 227 w 401"/>
                <a:gd name="T23" fmla="*/ 250 h 440"/>
                <a:gd name="T24" fmla="*/ 401 w 401"/>
                <a:gd name="T25" fmla="*/ 201 h 440"/>
                <a:gd name="T26" fmla="*/ 200 w 401"/>
                <a:gd name="T27" fmla="*/ 0 h 440"/>
                <a:gd name="T28" fmla="*/ 0 w 401"/>
                <a:gd name="T29" fmla="*/ 201 h 440"/>
                <a:gd name="T30" fmla="*/ 0 w 401"/>
                <a:gd name="T31" fmla="*/ 211 h 440"/>
                <a:gd name="T32" fmla="*/ 0 w 401"/>
                <a:gd name="T33" fmla="*/ 220 h 440"/>
                <a:gd name="T34" fmla="*/ 84 w 401"/>
                <a:gd name="T35" fmla="*/ 375 h 440"/>
                <a:gd name="T36" fmla="*/ 113 w 401"/>
                <a:gd name="T37" fmla="*/ 440 h 440"/>
                <a:gd name="T38" fmla="*/ 113 w 401"/>
                <a:gd name="T39" fmla="*/ 440 h 440"/>
                <a:gd name="T40" fmla="*/ 131 w 401"/>
                <a:gd name="T41" fmla="*/ 440 h 440"/>
                <a:gd name="T42" fmla="*/ 131 w 401"/>
                <a:gd name="T43" fmla="*/ 283 h 440"/>
                <a:gd name="T44" fmla="*/ 181 w 401"/>
                <a:gd name="T45" fmla="*/ 234 h 440"/>
                <a:gd name="T46" fmla="*/ 202 w 401"/>
                <a:gd name="T47" fmla="*/ 239 h 440"/>
                <a:gd name="T48" fmla="*/ 227 w 401"/>
                <a:gd name="T49" fmla="*/ 233 h 440"/>
                <a:gd name="T50" fmla="*/ 271 w 401"/>
                <a:gd name="T51" fmla="*/ 280 h 440"/>
                <a:gd name="T52" fmla="*/ 271 w 401"/>
                <a:gd name="T53" fmla="*/ 440 h 440"/>
                <a:gd name="T54" fmla="*/ 288 w 401"/>
                <a:gd name="T55" fmla="*/ 440 h 440"/>
                <a:gd name="T56" fmla="*/ 288 w 401"/>
                <a:gd name="T57" fmla="*/ 440 h 440"/>
                <a:gd name="T58" fmla="*/ 317 w 401"/>
                <a:gd name="T59" fmla="*/ 375 h 440"/>
                <a:gd name="T60" fmla="*/ 401 w 401"/>
                <a:gd name="T61" fmla="*/ 220 h 440"/>
                <a:gd name="T62" fmla="*/ 401 w 401"/>
                <a:gd name="T63" fmla="*/ 211 h 440"/>
                <a:gd name="T64" fmla="*/ 401 w 401"/>
                <a:gd name="T65" fmla="*/ 201 h 440"/>
                <a:gd name="T66" fmla="*/ 208 w 401"/>
                <a:gd name="T67" fmla="*/ 283 h 440"/>
                <a:gd name="T68" fmla="*/ 201 w 401"/>
                <a:gd name="T69" fmla="*/ 260 h 440"/>
                <a:gd name="T70" fmla="*/ 192 w 401"/>
                <a:gd name="T71" fmla="*/ 283 h 440"/>
                <a:gd name="T72" fmla="*/ 200 w 401"/>
                <a:gd name="T73" fmla="*/ 313 h 440"/>
                <a:gd name="T74" fmla="*/ 208 w 401"/>
                <a:gd name="T75" fmla="*/ 283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01" h="440">
                  <a:moveTo>
                    <a:pt x="227" y="250"/>
                  </a:moveTo>
                  <a:cubicBezTo>
                    <a:pt x="223" y="250"/>
                    <a:pt x="219" y="250"/>
                    <a:pt x="215" y="251"/>
                  </a:cubicBezTo>
                  <a:cubicBezTo>
                    <a:pt x="221" y="260"/>
                    <a:pt x="224" y="270"/>
                    <a:pt x="224" y="283"/>
                  </a:cubicBezTo>
                  <a:cubicBezTo>
                    <a:pt x="224" y="317"/>
                    <a:pt x="211" y="329"/>
                    <a:pt x="200" y="329"/>
                  </a:cubicBezTo>
                  <a:cubicBezTo>
                    <a:pt x="188" y="329"/>
                    <a:pt x="175" y="315"/>
                    <a:pt x="175" y="283"/>
                  </a:cubicBezTo>
                  <a:cubicBezTo>
                    <a:pt x="175" y="270"/>
                    <a:pt x="180" y="259"/>
                    <a:pt x="187" y="251"/>
                  </a:cubicBezTo>
                  <a:cubicBezTo>
                    <a:pt x="185" y="250"/>
                    <a:pt x="183" y="250"/>
                    <a:pt x="181" y="250"/>
                  </a:cubicBezTo>
                  <a:cubicBezTo>
                    <a:pt x="165" y="250"/>
                    <a:pt x="148" y="262"/>
                    <a:pt x="148" y="283"/>
                  </a:cubicBezTo>
                  <a:cubicBezTo>
                    <a:pt x="148" y="440"/>
                    <a:pt x="148" y="440"/>
                    <a:pt x="148" y="440"/>
                  </a:cubicBezTo>
                  <a:cubicBezTo>
                    <a:pt x="254" y="440"/>
                    <a:pt x="254" y="440"/>
                    <a:pt x="254" y="440"/>
                  </a:cubicBezTo>
                  <a:cubicBezTo>
                    <a:pt x="254" y="280"/>
                    <a:pt x="254" y="280"/>
                    <a:pt x="254" y="280"/>
                  </a:cubicBezTo>
                  <a:cubicBezTo>
                    <a:pt x="254" y="252"/>
                    <a:pt x="233" y="250"/>
                    <a:pt x="227" y="250"/>
                  </a:cubicBezTo>
                  <a:close/>
                  <a:moveTo>
                    <a:pt x="401" y="201"/>
                  </a:moveTo>
                  <a:cubicBezTo>
                    <a:pt x="401" y="90"/>
                    <a:pt x="311" y="0"/>
                    <a:pt x="200" y="0"/>
                  </a:cubicBezTo>
                  <a:cubicBezTo>
                    <a:pt x="89" y="0"/>
                    <a:pt x="0" y="90"/>
                    <a:pt x="0" y="201"/>
                  </a:cubicBezTo>
                  <a:cubicBezTo>
                    <a:pt x="0" y="204"/>
                    <a:pt x="0" y="208"/>
                    <a:pt x="0" y="211"/>
                  </a:cubicBezTo>
                  <a:cubicBezTo>
                    <a:pt x="0" y="214"/>
                    <a:pt x="0" y="217"/>
                    <a:pt x="0" y="220"/>
                  </a:cubicBezTo>
                  <a:cubicBezTo>
                    <a:pt x="0" y="300"/>
                    <a:pt x="84" y="375"/>
                    <a:pt x="84" y="375"/>
                  </a:cubicBezTo>
                  <a:cubicBezTo>
                    <a:pt x="100" y="390"/>
                    <a:pt x="113" y="419"/>
                    <a:pt x="113" y="440"/>
                  </a:cubicBezTo>
                  <a:cubicBezTo>
                    <a:pt x="113" y="440"/>
                    <a:pt x="113" y="440"/>
                    <a:pt x="113" y="440"/>
                  </a:cubicBezTo>
                  <a:cubicBezTo>
                    <a:pt x="131" y="440"/>
                    <a:pt x="131" y="440"/>
                    <a:pt x="131" y="440"/>
                  </a:cubicBezTo>
                  <a:cubicBezTo>
                    <a:pt x="131" y="283"/>
                    <a:pt x="131" y="283"/>
                    <a:pt x="131" y="283"/>
                  </a:cubicBezTo>
                  <a:cubicBezTo>
                    <a:pt x="131" y="252"/>
                    <a:pt x="156" y="234"/>
                    <a:pt x="181" y="234"/>
                  </a:cubicBezTo>
                  <a:cubicBezTo>
                    <a:pt x="189" y="234"/>
                    <a:pt x="196" y="236"/>
                    <a:pt x="202" y="239"/>
                  </a:cubicBezTo>
                  <a:cubicBezTo>
                    <a:pt x="210" y="235"/>
                    <a:pt x="218" y="233"/>
                    <a:pt x="227" y="233"/>
                  </a:cubicBezTo>
                  <a:cubicBezTo>
                    <a:pt x="249" y="233"/>
                    <a:pt x="271" y="248"/>
                    <a:pt x="271" y="280"/>
                  </a:cubicBezTo>
                  <a:cubicBezTo>
                    <a:pt x="271" y="440"/>
                    <a:pt x="271" y="440"/>
                    <a:pt x="271" y="440"/>
                  </a:cubicBezTo>
                  <a:cubicBezTo>
                    <a:pt x="288" y="440"/>
                    <a:pt x="288" y="440"/>
                    <a:pt x="288" y="440"/>
                  </a:cubicBezTo>
                  <a:cubicBezTo>
                    <a:pt x="288" y="440"/>
                    <a:pt x="288" y="440"/>
                    <a:pt x="288" y="440"/>
                  </a:cubicBezTo>
                  <a:cubicBezTo>
                    <a:pt x="288" y="419"/>
                    <a:pt x="301" y="390"/>
                    <a:pt x="317" y="375"/>
                  </a:cubicBezTo>
                  <a:cubicBezTo>
                    <a:pt x="317" y="375"/>
                    <a:pt x="401" y="300"/>
                    <a:pt x="401" y="220"/>
                  </a:cubicBezTo>
                  <a:cubicBezTo>
                    <a:pt x="401" y="217"/>
                    <a:pt x="401" y="214"/>
                    <a:pt x="401" y="211"/>
                  </a:cubicBezTo>
                  <a:cubicBezTo>
                    <a:pt x="401" y="208"/>
                    <a:pt x="401" y="204"/>
                    <a:pt x="401" y="201"/>
                  </a:cubicBezTo>
                  <a:close/>
                  <a:moveTo>
                    <a:pt x="208" y="283"/>
                  </a:moveTo>
                  <a:cubicBezTo>
                    <a:pt x="208" y="272"/>
                    <a:pt x="205" y="265"/>
                    <a:pt x="201" y="260"/>
                  </a:cubicBezTo>
                  <a:cubicBezTo>
                    <a:pt x="195" y="265"/>
                    <a:pt x="192" y="273"/>
                    <a:pt x="192" y="283"/>
                  </a:cubicBezTo>
                  <a:cubicBezTo>
                    <a:pt x="192" y="304"/>
                    <a:pt x="198" y="312"/>
                    <a:pt x="200" y="313"/>
                  </a:cubicBezTo>
                  <a:cubicBezTo>
                    <a:pt x="201" y="312"/>
                    <a:pt x="208" y="306"/>
                    <a:pt x="208" y="28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en-AU" sz="1800" kern="0">
                <a:solidFill>
                  <a:srgbClr val="000000"/>
                </a:solidFill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  <p:sp>
          <p:nvSpPr>
            <p:cNvPr id="60" name="Freeform 249"/>
            <p:cNvSpPr/>
            <p:nvPr/>
          </p:nvSpPr>
          <p:spPr bwMode="auto">
            <a:xfrm>
              <a:off x="3917950" y="5843588"/>
              <a:ext cx="119063" cy="25400"/>
            </a:xfrm>
            <a:custGeom>
              <a:avLst/>
              <a:gdLst>
                <a:gd name="T0" fmla="*/ 145 w 154"/>
                <a:gd name="T1" fmla="*/ 33 h 33"/>
                <a:gd name="T2" fmla="*/ 154 w 154"/>
                <a:gd name="T3" fmla="*/ 23 h 33"/>
                <a:gd name="T4" fmla="*/ 154 w 154"/>
                <a:gd name="T5" fmla="*/ 10 h 33"/>
                <a:gd name="T6" fmla="*/ 145 w 154"/>
                <a:gd name="T7" fmla="*/ 0 h 33"/>
                <a:gd name="T8" fmla="*/ 9 w 154"/>
                <a:gd name="T9" fmla="*/ 0 h 33"/>
                <a:gd name="T10" fmla="*/ 0 w 154"/>
                <a:gd name="T11" fmla="*/ 10 h 33"/>
                <a:gd name="T12" fmla="*/ 0 w 154"/>
                <a:gd name="T13" fmla="*/ 23 h 33"/>
                <a:gd name="T14" fmla="*/ 9 w 154"/>
                <a:gd name="T15" fmla="*/ 33 h 33"/>
                <a:gd name="T16" fmla="*/ 145 w 154"/>
                <a:gd name="T17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33">
                  <a:moveTo>
                    <a:pt x="145" y="33"/>
                  </a:moveTo>
                  <a:cubicBezTo>
                    <a:pt x="150" y="33"/>
                    <a:pt x="154" y="28"/>
                    <a:pt x="154" y="23"/>
                  </a:cubicBezTo>
                  <a:cubicBezTo>
                    <a:pt x="154" y="10"/>
                    <a:pt x="154" y="10"/>
                    <a:pt x="154" y="10"/>
                  </a:cubicBezTo>
                  <a:cubicBezTo>
                    <a:pt x="154" y="4"/>
                    <a:pt x="150" y="0"/>
                    <a:pt x="145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8"/>
                    <a:pt x="4" y="33"/>
                    <a:pt x="9" y="33"/>
                  </a:cubicBezTo>
                  <a:lnTo>
                    <a:pt x="145" y="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en-AU" sz="1800" kern="0">
                <a:solidFill>
                  <a:srgbClr val="000000"/>
                </a:solidFill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  <p:sp>
          <p:nvSpPr>
            <p:cNvPr id="61" name="Freeform 250"/>
            <p:cNvSpPr/>
            <p:nvPr/>
          </p:nvSpPr>
          <p:spPr bwMode="auto">
            <a:xfrm>
              <a:off x="3917950" y="5880100"/>
              <a:ext cx="119063" cy="25400"/>
            </a:xfrm>
            <a:custGeom>
              <a:avLst/>
              <a:gdLst>
                <a:gd name="T0" fmla="*/ 145 w 154"/>
                <a:gd name="T1" fmla="*/ 33 h 33"/>
                <a:gd name="T2" fmla="*/ 154 w 154"/>
                <a:gd name="T3" fmla="*/ 23 h 33"/>
                <a:gd name="T4" fmla="*/ 154 w 154"/>
                <a:gd name="T5" fmla="*/ 10 h 33"/>
                <a:gd name="T6" fmla="*/ 145 w 154"/>
                <a:gd name="T7" fmla="*/ 0 h 33"/>
                <a:gd name="T8" fmla="*/ 9 w 154"/>
                <a:gd name="T9" fmla="*/ 0 h 33"/>
                <a:gd name="T10" fmla="*/ 0 w 154"/>
                <a:gd name="T11" fmla="*/ 10 h 33"/>
                <a:gd name="T12" fmla="*/ 0 w 154"/>
                <a:gd name="T13" fmla="*/ 23 h 33"/>
                <a:gd name="T14" fmla="*/ 9 w 154"/>
                <a:gd name="T15" fmla="*/ 33 h 33"/>
                <a:gd name="T16" fmla="*/ 145 w 154"/>
                <a:gd name="T17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33">
                  <a:moveTo>
                    <a:pt x="145" y="33"/>
                  </a:moveTo>
                  <a:cubicBezTo>
                    <a:pt x="150" y="33"/>
                    <a:pt x="154" y="29"/>
                    <a:pt x="154" y="23"/>
                  </a:cubicBezTo>
                  <a:cubicBezTo>
                    <a:pt x="154" y="10"/>
                    <a:pt x="154" y="10"/>
                    <a:pt x="154" y="10"/>
                  </a:cubicBezTo>
                  <a:cubicBezTo>
                    <a:pt x="154" y="5"/>
                    <a:pt x="150" y="0"/>
                    <a:pt x="145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5"/>
                    <a:pt x="0" y="10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9"/>
                    <a:pt x="4" y="33"/>
                    <a:pt x="9" y="33"/>
                  </a:cubicBezTo>
                  <a:lnTo>
                    <a:pt x="145" y="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en-AU" sz="1800" kern="0">
                <a:solidFill>
                  <a:srgbClr val="000000"/>
                </a:solidFill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  <p:sp>
          <p:nvSpPr>
            <p:cNvPr id="62" name="Freeform 251"/>
            <p:cNvSpPr/>
            <p:nvPr/>
          </p:nvSpPr>
          <p:spPr bwMode="auto">
            <a:xfrm>
              <a:off x="3917950" y="5916613"/>
              <a:ext cx="119063" cy="25400"/>
            </a:xfrm>
            <a:custGeom>
              <a:avLst/>
              <a:gdLst>
                <a:gd name="T0" fmla="*/ 145 w 154"/>
                <a:gd name="T1" fmla="*/ 33 h 33"/>
                <a:gd name="T2" fmla="*/ 154 w 154"/>
                <a:gd name="T3" fmla="*/ 23 h 33"/>
                <a:gd name="T4" fmla="*/ 154 w 154"/>
                <a:gd name="T5" fmla="*/ 10 h 33"/>
                <a:gd name="T6" fmla="*/ 145 w 154"/>
                <a:gd name="T7" fmla="*/ 0 h 33"/>
                <a:gd name="T8" fmla="*/ 9 w 154"/>
                <a:gd name="T9" fmla="*/ 0 h 33"/>
                <a:gd name="T10" fmla="*/ 0 w 154"/>
                <a:gd name="T11" fmla="*/ 10 h 33"/>
                <a:gd name="T12" fmla="*/ 0 w 154"/>
                <a:gd name="T13" fmla="*/ 23 h 33"/>
                <a:gd name="T14" fmla="*/ 9 w 154"/>
                <a:gd name="T15" fmla="*/ 33 h 33"/>
                <a:gd name="T16" fmla="*/ 145 w 154"/>
                <a:gd name="T17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33">
                  <a:moveTo>
                    <a:pt x="145" y="33"/>
                  </a:moveTo>
                  <a:cubicBezTo>
                    <a:pt x="150" y="33"/>
                    <a:pt x="154" y="28"/>
                    <a:pt x="154" y="23"/>
                  </a:cubicBezTo>
                  <a:cubicBezTo>
                    <a:pt x="154" y="10"/>
                    <a:pt x="154" y="10"/>
                    <a:pt x="154" y="10"/>
                  </a:cubicBezTo>
                  <a:cubicBezTo>
                    <a:pt x="154" y="4"/>
                    <a:pt x="150" y="0"/>
                    <a:pt x="145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8"/>
                    <a:pt x="4" y="33"/>
                    <a:pt x="9" y="33"/>
                  </a:cubicBezTo>
                  <a:lnTo>
                    <a:pt x="145" y="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en-AU" sz="1800" kern="0">
                <a:solidFill>
                  <a:srgbClr val="000000"/>
                </a:solidFill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  <p:sp>
          <p:nvSpPr>
            <p:cNvPr id="63" name="Freeform 252"/>
            <p:cNvSpPr/>
            <p:nvPr/>
          </p:nvSpPr>
          <p:spPr bwMode="auto">
            <a:xfrm>
              <a:off x="3943350" y="5953125"/>
              <a:ext cx="68263" cy="22225"/>
            </a:xfrm>
            <a:custGeom>
              <a:avLst/>
              <a:gdLst>
                <a:gd name="T0" fmla="*/ 0 w 90"/>
                <a:gd name="T1" fmla="*/ 0 h 29"/>
                <a:gd name="T2" fmla="*/ 45 w 90"/>
                <a:gd name="T3" fmla="*/ 29 h 29"/>
                <a:gd name="T4" fmla="*/ 90 w 90"/>
                <a:gd name="T5" fmla="*/ 0 h 29"/>
                <a:gd name="T6" fmla="*/ 0 w 90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0" h="29">
                  <a:moveTo>
                    <a:pt x="0" y="0"/>
                  </a:moveTo>
                  <a:cubicBezTo>
                    <a:pt x="9" y="17"/>
                    <a:pt x="26" y="29"/>
                    <a:pt x="45" y="29"/>
                  </a:cubicBezTo>
                  <a:cubicBezTo>
                    <a:pt x="65" y="29"/>
                    <a:pt x="82" y="17"/>
                    <a:pt x="90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en-AU" sz="1800" kern="0">
                <a:solidFill>
                  <a:srgbClr val="000000"/>
                </a:solidFill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</p:grpSp>
      <p:sp>
        <p:nvSpPr>
          <p:cNvPr id="64" name="文本框 5"/>
          <p:cNvSpPr txBox="1">
            <a:spLocks noChangeArrowheads="1"/>
          </p:cNvSpPr>
          <p:nvPr/>
        </p:nvSpPr>
        <p:spPr bwMode="auto">
          <a:xfrm>
            <a:off x="3813968" y="555416"/>
            <a:ext cx="162095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dirty="0" smtClean="0">
                <a:solidFill>
                  <a:schemeClr val="accent1"/>
                </a:solidFill>
                <a:latin typeface="方正兰亭黑_GBK"/>
                <a:ea typeface="方正兰亭黑_GBK"/>
              </a:rPr>
              <a:t>构件与类的异同</a:t>
            </a:r>
            <a:endParaRPr lang="en-US" altLang="zh-CN" sz="1600" dirty="0">
              <a:solidFill>
                <a:schemeClr val="accent1"/>
              </a:solidFill>
              <a:latin typeface="方正兰亭黑_GBK"/>
              <a:ea typeface="方正兰亭黑_GBK"/>
            </a:endParaRPr>
          </a:p>
        </p:txBody>
      </p:sp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1866" y="115757"/>
            <a:ext cx="504825" cy="78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024731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7" b="7817"/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235112" y="2687909"/>
            <a:ext cx="4551974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1.</a:t>
            </a:r>
            <a:r>
              <a:rPr lang="zh-CN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构建图描述了软件的各种构件和它们之间的依赖关系</a:t>
            </a:r>
            <a:endParaRPr lang="en-US" altLang="zh-CN" sz="1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2.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构建</a:t>
            </a:r>
            <a:r>
              <a:rPr lang="zh-CN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图从软件架构角度来描述一个系统的主要功能</a:t>
            </a:r>
            <a:endParaRPr lang="en-US" altLang="zh-CN" sz="1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3.</a:t>
            </a:r>
            <a:r>
              <a:rPr lang="zh-CN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构建图把软件看出多个独立构建的组装，每个构件可以呗实现相同接口的其它构件替换</a:t>
            </a:r>
            <a:endParaRPr lang="en-US" altLang="zh-CN" sz="1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4</a:t>
            </a:r>
            <a:r>
              <a:rPr lang="zh-CN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：组成元素：组建、接口、关系、包、子系统</a:t>
            </a:r>
            <a:endParaRPr lang="en-US" altLang="zh-C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934511" y="183664"/>
            <a:ext cx="80021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dirty="0">
                <a:solidFill>
                  <a:schemeClr val="accent1"/>
                </a:solidFill>
                <a:latin typeface="方正兰亭黑_GBK"/>
                <a:ea typeface="方正兰亭黑_GBK"/>
              </a:rPr>
              <a:t>构件</a:t>
            </a:r>
            <a:r>
              <a:rPr lang="zh-CN" altLang="en-US" sz="1600" dirty="0" smtClean="0">
                <a:solidFill>
                  <a:schemeClr val="accent1"/>
                </a:solidFill>
                <a:latin typeface="方正兰亭黑_GBK"/>
                <a:ea typeface="方正兰亭黑_GBK"/>
              </a:rPr>
              <a:t>图</a:t>
            </a:r>
            <a:endParaRPr lang="zh-CN" altLang="en-US" sz="1600" dirty="0">
              <a:solidFill>
                <a:schemeClr val="accent1"/>
              </a:solidFill>
              <a:latin typeface="方正兰亭黑_GBK"/>
              <a:ea typeface="方正兰亭黑_GBK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032788" y="522218"/>
            <a:ext cx="31012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5"/>
          <p:cNvSpPr txBox="1">
            <a:spLocks noChangeArrowheads="1"/>
          </p:cNvSpPr>
          <p:nvPr/>
        </p:nvSpPr>
        <p:spPr bwMode="auto">
          <a:xfrm>
            <a:off x="235112" y="2262576"/>
            <a:ext cx="180049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800" dirty="0" smtClean="0">
                <a:solidFill>
                  <a:schemeClr val="accent1"/>
                </a:solidFill>
                <a:latin typeface="方正兰亭黑_GBK"/>
                <a:ea typeface="方正兰亭黑_GBK"/>
              </a:rPr>
              <a:t>什么是构件图？</a:t>
            </a:r>
            <a:endParaRPr lang="en-US" altLang="zh-CN" sz="1800" dirty="0">
              <a:solidFill>
                <a:schemeClr val="accent1"/>
              </a:solidFill>
              <a:latin typeface="方正兰亭黑_GBK"/>
              <a:ea typeface="方正兰亭黑_GBK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338335" y="2659908"/>
            <a:ext cx="349783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337511" y="183664"/>
            <a:ext cx="528375" cy="484787"/>
            <a:chOff x="1417110" y="1933669"/>
            <a:chExt cx="1827515" cy="1676757"/>
          </a:xfrm>
        </p:grpSpPr>
        <p:sp>
          <p:nvSpPr>
            <p:cNvPr id="14" name="椭圆 13"/>
            <p:cNvSpPr/>
            <p:nvPr/>
          </p:nvSpPr>
          <p:spPr>
            <a:xfrm>
              <a:off x="1491775" y="1933669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1686851" y="2118291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2772931" y="1944597"/>
              <a:ext cx="390517" cy="390517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1417110" y="2261397"/>
              <a:ext cx="286781" cy="28678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1686851" y="3308201"/>
              <a:ext cx="220530" cy="22053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3016329" y="2979248"/>
              <a:ext cx="228296" cy="228296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5"/>
          <p:cNvSpPr txBox="1">
            <a:spLocks noChangeArrowheads="1"/>
          </p:cNvSpPr>
          <p:nvPr/>
        </p:nvSpPr>
        <p:spPr bwMode="auto">
          <a:xfrm>
            <a:off x="420024" y="278417"/>
            <a:ext cx="33855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 smtClean="0">
                <a:solidFill>
                  <a:schemeClr val="bg1"/>
                </a:solidFill>
                <a:latin typeface="方正兰亭黑_GBK"/>
                <a:ea typeface="方正兰亭黑_GBK"/>
              </a:rPr>
              <a:t>02</a:t>
            </a:r>
            <a:endParaRPr lang="zh-CN" altLang="en-US" sz="1200" dirty="0">
              <a:solidFill>
                <a:schemeClr val="bg1"/>
              </a:solidFill>
              <a:latin typeface="方正兰亭黑_GBK"/>
              <a:ea typeface="方正兰亭黑_GBK"/>
            </a:endParaRP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1866" y="115757"/>
            <a:ext cx="504825" cy="78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811317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7" b="7817"/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</p:spPr>
      </p:pic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934511" y="183664"/>
            <a:ext cx="80021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dirty="0">
                <a:solidFill>
                  <a:schemeClr val="accent1"/>
                </a:solidFill>
                <a:latin typeface="方正兰亭黑_GBK"/>
                <a:ea typeface="方正兰亭黑_GBK"/>
              </a:rPr>
              <a:t>构件</a:t>
            </a:r>
            <a:r>
              <a:rPr lang="zh-CN" altLang="en-US" sz="1600" dirty="0" smtClean="0">
                <a:solidFill>
                  <a:schemeClr val="accent1"/>
                </a:solidFill>
                <a:latin typeface="方正兰亭黑_GBK"/>
                <a:ea typeface="方正兰亭黑_GBK"/>
              </a:rPr>
              <a:t>图</a:t>
            </a:r>
            <a:endParaRPr lang="zh-CN" altLang="en-US" sz="1600" dirty="0">
              <a:solidFill>
                <a:schemeClr val="accent1"/>
              </a:solidFill>
              <a:latin typeface="方正兰亭黑_GBK"/>
              <a:ea typeface="方正兰亭黑_GBK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032788" y="522218"/>
            <a:ext cx="31012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5"/>
          <p:cNvSpPr txBox="1">
            <a:spLocks noChangeArrowheads="1"/>
          </p:cNvSpPr>
          <p:nvPr/>
        </p:nvSpPr>
        <p:spPr bwMode="auto">
          <a:xfrm>
            <a:off x="235112" y="2262576"/>
            <a:ext cx="6463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800" dirty="0">
                <a:solidFill>
                  <a:schemeClr val="accent1"/>
                </a:solidFill>
                <a:latin typeface="方正兰亭黑_GBK"/>
                <a:ea typeface="方正兰亭黑_GBK"/>
              </a:rPr>
              <a:t>接口</a:t>
            </a:r>
            <a:endParaRPr lang="en-US" altLang="zh-CN" sz="1800" dirty="0">
              <a:solidFill>
                <a:schemeClr val="accent1"/>
              </a:solidFill>
              <a:latin typeface="方正兰亭黑_GBK"/>
              <a:ea typeface="方正兰亭黑_GBK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338335" y="2659908"/>
            <a:ext cx="349783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235112" y="2687909"/>
            <a:ext cx="455197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在构件图中，构件可以通过其他构件的接口来使用其他构件中定义的操作。通过使用命名的接口，可以便面在系统中各个构件之间直接发生依赖关系，有利于构件的替换。构件图的接口一般使用一个小圆圈表示。</a:t>
            </a:r>
            <a:endParaRPr lang="en-US" altLang="zh-C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2771" y="85780"/>
            <a:ext cx="3390900" cy="2628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" name="组合 3"/>
          <p:cNvGrpSpPr/>
          <p:nvPr/>
        </p:nvGrpSpPr>
        <p:grpSpPr>
          <a:xfrm>
            <a:off x="337511" y="183664"/>
            <a:ext cx="528375" cy="484787"/>
            <a:chOff x="1417110" y="1933669"/>
            <a:chExt cx="1827515" cy="1676757"/>
          </a:xfrm>
        </p:grpSpPr>
        <p:sp>
          <p:nvSpPr>
            <p:cNvPr id="14" name="椭圆 13"/>
            <p:cNvSpPr/>
            <p:nvPr/>
          </p:nvSpPr>
          <p:spPr>
            <a:xfrm>
              <a:off x="1491775" y="1933669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1686851" y="2118291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2772931" y="1944597"/>
              <a:ext cx="390517" cy="390517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1417110" y="2261397"/>
              <a:ext cx="286781" cy="28678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1686851" y="3308201"/>
              <a:ext cx="220530" cy="22053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3016329" y="2979248"/>
              <a:ext cx="228296" cy="228296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5"/>
          <p:cNvSpPr txBox="1">
            <a:spLocks noChangeArrowheads="1"/>
          </p:cNvSpPr>
          <p:nvPr/>
        </p:nvSpPr>
        <p:spPr bwMode="auto">
          <a:xfrm>
            <a:off x="420024" y="278417"/>
            <a:ext cx="33855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 smtClean="0">
                <a:solidFill>
                  <a:schemeClr val="bg1"/>
                </a:solidFill>
                <a:latin typeface="方正兰亭黑_GBK"/>
                <a:ea typeface="方正兰亭黑_GBK"/>
              </a:rPr>
              <a:t>02</a:t>
            </a:r>
            <a:endParaRPr lang="zh-CN" altLang="en-US" sz="1200" dirty="0">
              <a:solidFill>
                <a:schemeClr val="bg1"/>
              </a:solidFill>
              <a:latin typeface="方正兰亭黑_GBK"/>
              <a:ea typeface="方正兰亭黑_GBK"/>
            </a:endParaRP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1866" y="115757"/>
            <a:ext cx="504825" cy="78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276373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934511" y="183664"/>
            <a:ext cx="80021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dirty="0" smtClean="0">
                <a:solidFill>
                  <a:schemeClr val="accent1"/>
                </a:solidFill>
                <a:latin typeface="方正兰亭黑_GBK"/>
                <a:ea typeface="方正兰亭黑_GBK"/>
              </a:rPr>
              <a:t>构件图</a:t>
            </a:r>
            <a:endParaRPr lang="en-US" altLang="zh-CN" sz="1600" dirty="0">
              <a:solidFill>
                <a:schemeClr val="accent1"/>
              </a:solidFill>
              <a:latin typeface="方正兰亭黑_GBK"/>
              <a:ea typeface="方正兰亭黑_GBK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032788" y="522218"/>
            <a:ext cx="31012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5"/>
          <p:cNvSpPr txBox="1">
            <a:spLocks noChangeArrowheads="1"/>
          </p:cNvSpPr>
          <p:nvPr/>
        </p:nvSpPr>
        <p:spPr bwMode="auto">
          <a:xfrm>
            <a:off x="420024" y="278417"/>
            <a:ext cx="37061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smtClean="0">
                <a:solidFill>
                  <a:schemeClr val="bg1"/>
                </a:solidFill>
                <a:latin typeface="方正兰亭黑_GBK"/>
                <a:ea typeface="方正兰亭黑_GBK"/>
              </a:rPr>
              <a:t>02</a:t>
            </a:r>
            <a:endParaRPr lang="zh-CN" altLang="en-US" sz="1200">
              <a:solidFill>
                <a:schemeClr val="bg1"/>
              </a:solidFill>
              <a:latin typeface="方正兰亭黑_GBK"/>
              <a:ea typeface="方正兰亭黑_GBK"/>
            </a:endParaRPr>
          </a:p>
        </p:txBody>
      </p:sp>
      <p:sp>
        <p:nvSpPr>
          <p:cNvPr id="64" name="文本框 5"/>
          <p:cNvSpPr txBox="1">
            <a:spLocks noChangeArrowheads="1"/>
          </p:cNvSpPr>
          <p:nvPr/>
        </p:nvSpPr>
        <p:spPr bwMode="auto">
          <a:xfrm>
            <a:off x="3813968" y="555416"/>
            <a:ext cx="20313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dirty="0" smtClean="0">
                <a:solidFill>
                  <a:schemeClr val="accent1"/>
                </a:solidFill>
                <a:latin typeface="方正兰亭黑_GBK"/>
                <a:ea typeface="方正兰亭黑_GBK"/>
              </a:rPr>
              <a:t>构件图对源代码建模</a:t>
            </a:r>
            <a:endParaRPr lang="en-US" altLang="zh-CN" sz="1600" dirty="0">
              <a:solidFill>
                <a:schemeClr val="accent1"/>
              </a:solidFill>
              <a:latin typeface="方正兰亭黑_GBK"/>
              <a:ea typeface="方正兰亭黑_GBK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555" y="1062037"/>
            <a:ext cx="5772150" cy="301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659805" y="4346090"/>
            <a:ext cx="433965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总论坛和课程论坛都引用了帖子，故对源代码进行建模</a:t>
            </a:r>
            <a:endParaRPr lang="zh-CN" alt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1866" y="115757"/>
            <a:ext cx="504825" cy="78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71271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934511" y="183664"/>
            <a:ext cx="80021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dirty="0" smtClean="0">
                <a:solidFill>
                  <a:schemeClr val="accent1"/>
                </a:solidFill>
                <a:latin typeface="方正兰亭黑_GBK"/>
                <a:ea typeface="方正兰亭黑_GBK"/>
              </a:rPr>
              <a:t>构件图</a:t>
            </a:r>
            <a:endParaRPr lang="en-US" altLang="zh-CN" sz="1600" dirty="0">
              <a:solidFill>
                <a:schemeClr val="accent1"/>
              </a:solidFill>
              <a:latin typeface="方正兰亭黑_GBK"/>
              <a:ea typeface="方正兰亭黑_GBK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032788" y="522218"/>
            <a:ext cx="31012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5"/>
          <p:cNvSpPr txBox="1">
            <a:spLocks noChangeArrowheads="1"/>
          </p:cNvSpPr>
          <p:nvPr/>
        </p:nvSpPr>
        <p:spPr bwMode="auto">
          <a:xfrm>
            <a:off x="420024" y="278417"/>
            <a:ext cx="37061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smtClean="0">
                <a:solidFill>
                  <a:schemeClr val="bg1"/>
                </a:solidFill>
                <a:latin typeface="方正兰亭黑_GBK"/>
                <a:ea typeface="方正兰亭黑_GBK"/>
              </a:rPr>
              <a:t>02</a:t>
            </a:r>
            <a:endParaRPr lang="zh-CN" altLang="en-US" sz="1200">
              <a:solidFill>
                <a:schemeClr val="bg1"/>
              </a:solidFill>
              <a:latin typeface="方正兰亭黑_GBK"/>
              <a:ea typeface="方正兰亭黑_GBK"/>
            </a:endParaRPr>
          </a:p>
        </p:txBody>
      </p:sp>
      <p:sp>
        <p:nvSpPr>
          <p:cNvPr id="64" name="文本框 5"/>
          <p:cNvSpPr txBox="1">
            <a:spLocks noChangeArrowheads="1"/>
          </p:cNvSpPr>
          <p:nvPr/>
        </p:nvSpPr>
        <p:spPr bwMode="auto">
          <a:xfrm>
            <a:off x="3813968" y="555416"/>
            <a:ext cx="162095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dirty="0">
                <a:solidFill>
                  <a:schemeClr val="accent1"/>
                </a:solidFill>
                <a:latin typeface="方正兰亭黑_GBK"/>
                <a:ea typeface="方正兰亭黑_GBK"/>
              </a:rPr>
              <a:t>怎</a:t>
            </a:r>
            <a:r>
              <a:rPr lang="zh-CN" altLang="en-US" sz="1600" dirty="0" smtClean="0">
                <a:solidFill>
                  <a:schemeClr val="accent1"/>
                </a:solidFill>
                <a:latin typeface="方正兰亭黑_GBK"/>
                <a:ea typeface="方正兰亭黑_GBK"/>
              </a:rPr>
              <a:t>么画构件图？</a:t>
            </a:r>
            <a:endParaRPr lang="en-US" altLang="zh-CN" sz="1600" dirty="0">
              <a:solidFill>
                <a:schemeClr val="accent1"/>
              </a:solidFill>
              <a:latin typeface="方正兰亭黑_GBK"/>
              <a:ea typeface="方正兰亭黑_GBK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59805" y="1355464"/>
            <a:ext cx="607089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确定划分的子系统的对外接口。</a:t>
            </a:r>
            <a:endParaRPr lang="en-US" altLang="zh-CN" dirty="0" smtClean="0"/>
          </a:p>
          <a:p>
            <a:r>
              <a:rPr lang="zh-CN" altLang="en-US" dirty="0"/>
              <a:t>程</a:t>
            </a:r>
            <a:r>
              <a:rPr lang="zh-CN" altLang="en-US" dirty="0" smtClean="0"/>
              <a:t>序子系统和系统外实际要进行联系的边界处理。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定子构件和接口。</a:t>
            </a:r>
            <a:endParaRPr lang="en-US" altLang="zh-CN" dirty="0" smtClean="0"/>
          </a:p>
          <a:p>
            <a:r>
              <a:rPr lang="zh-CN" altLang="en-US" dirty="0" smtClean="0"/>
              <a:t>在子系统中把功能不同的模块划分成构件，同时确定构件跟构件之间的接口。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确定构件之间的关系。</a:t>
            </a:r>
            <a:endParaRPr lang="en-US" altLang="zh-CN" dirty="0" smtClean="0"/>
          </a:p>
          <a:p>
            <a:r>
              <a:rPr lang="zh-CN" altLang="en-US" dirty="0"/>
              <a:t>分</a:t>
            </a:r>
            <a:r>
              <a:rPr lang="zh-CN" altLang="en-US" dirty="0" smtClean="0"/>
              <a:t>析构件之间存在的逻辑设计关系，画出依赖图</a:t>
            </a:r>
            <a:endParaRPr lang="zh-CN" alt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1866" y="115757"/>
            <a:ext cx="504825" cy="78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695822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>
            <a:off x="1491775" y="1933669"/>
            <a:ext cx="1676757" cy="1676757"/>
          </a:xfrm>
          <a:prstGeom prst="ellips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1686851" y="2118291"/>
            <a:ext cx="1307513" cy="1307513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" name="文本框 5"/>
          <p:cNvSpPr txBox="1">
            <a:spLocks noChangeArrowheads="1"/>
          </p:cNvSpPr>
          <p:nvPr/>
        </p:nvSpPr>
        <p:spPr bwMode="auto">
          <a:xfrm>
            <a:off x="1856550" y="2356549"/>
            <a:ext cx="93647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4800" b="1" smtClean="0">
                <a:solidFill>
                  <a:prstClr val="white"/>
                </a:solidFill>
                <a:latin typeface="方正兰亭黑_GBK"/>
                <a:ea typeface="方正兰亭黑_GBK"/>
              </a:rPr>
              <a:t>03</a:t>
            </a:r>
            <a:endParaRPr lang="zh-CN" altLang="en-US" sz="4800" b="1">
              <a:solidFill>
                <a:prstClr val="white"/>
              </a:solidFill>
              <a:latin typeface="方正兰亭黑_GBK"/>
              <a:ea typeface="方正兰亭黑_GBK"/>
            </a:endParaRPr>
          </a:p>
        </p:txBody>
      </p:sp>
      <p:sp>
        <p:nvSpPr>
          <p:cNvPr id="16" name="文本框 5"/>
          <p:cNvSpPr txBox="1">
            <a:spLocks noChangeArrowheads="1"/>
          </p:cNvSpPr>
          <p:nvPr/>
        </p:nvSpPr>
        <p:spPr bwMode="auto">
          <a:xfrm>
            <a:off x="3500261" y="2104996"/>
            <a:ext cx="210826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dirty="0" smtClean="0">
                <a:solidFill>
                  <a:srgbClr val="27506E"/>
                </a:solidFill>
                <a:latin typeface="方正兰亭黑_GBK"/>
                <a:ea typeface="方正兰亭黑_GBK"/>
              </a:rPr>
              <a:t>包图</a:t>
            </a:r>
            <a:r>
              <a:rPr lang="en-US" altLang="zh-CN" sz="2000" dirty="0" smtClean="0">
                <a:solidFill>
                  <a:srgbClr val="27506E"/>
                </a:solidFill>
                <a:latin typeface="方正兰亭黑_GBK"/>
                <a:ea typeface="方正兰亭黑_GBK"/>
              </a:rPr>
              <a:t>-UML2.0</a:t>
            </a:r>
            <a:r>
              <a:rPr lang="zh-CN" altLang="en-US" sz="2000" dirty="0" smtClean="0">
                <a:solidFill>
                  <a:srgbClr val="27506E"/>
                </a:solidFill>
                <a:latin typeface="方正兰亭黑_GBK"/>
                <a:ea typeface="方正兰亭黑_GBK"/>
              </a:rPr>
              <a:t>新图</a:t>
            </a:r>
            <a:endParaRPr lang="zh-CN" altLang="en-US" sz="2000" dirty="0">
              <a:solidFill>
                <a:srgbClr val="27506E"/>
              </a:solidFill>
              <a:latin typeface="方正兰亭黑_GBK"/>
              <a:ea typeface="方正兰亭黑_GBK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605703" y="2597940"/>
            <a:ext cx="341906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3579497" y="3175021"/>
            <a:ext cx="1111558" cy="305617"/>
          </a:xfrm>
          <a:prstGeom prst="rect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prstClr val="white"/>
                </a:solidFill>
                <a:latin typeface="Arial" panose="020B0604020202020204"/>
              </a:rPr>
              <a:t>PART TWO</a:t>
            </a:r>
            <a:endParaRPr lang="zh-CN" altLang="en-US" sz="1200">
              <a:solidFill>
                <a:prstClr val="white"/>
              </a:solidFill>
              <a:latin typeface="Arial" panose="020B0604020202020204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2772931" y="1944597"/>
            <a:ext cx="390517" cy="390517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1417110" y="2261397"/>
            <a:ext cx="286781" cy="286781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1273719" y="3647274"/>
            <a:ext cx="160345" cy="160345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1686851" y="3308201"/>
            <a:ext cx="220530" cy="220530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3016329" y="2979248"/>
            <a:ext cx="228296" cy="228296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2839822" y="3599497"/>
            <a:ext cx="154542" cy="154542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1252338" y="2979248"/>
            <a:ext cx="99708" cy="99708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1866" y="115757"/>
            <a:ext cx="504825" cy="78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7" b="7817"/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</p:spPr>
      </p:pic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934511" y="183664"/>
            <a:ext cx="59503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dirty="0">
                <a:solidFill>
                  <a:schemeClr val="accent1"/>
                </a:solidFill>
                <a:latin typeface="方正兰亭黑_GBK"/>
                <a:ea typeface="方正兰亭黑_GBK"/>
              </a:rPr>
              <a:t>包</a:t>
            </a:r>
            <a:r>
              <a:rPr lang="zh-CN" altLang="en-US" sz="1600" dirty="0" smtClean="0">
                <a:solidFill>
                  <a:schemeClr val="accent1"/>
                </a:solidFill>
                <a:latin typeface="方正兰亭黑_GBK"/>
                <a:ea typeface="方正兰亭黑_GBK"/>
              </a:rPr>
              <a:t>图</a:t>
            </a:r>
            <a:endParaRPr lang="zh-CN" altLang="en-US" sz="1600" dirty="0">
              <a:solidFill>
                <a:schemeClr val="accent1"/>
              </a:solidFill>
              <a:latin typeface="方正兰亭黑_GBK"/>
              <a:ea typeface="方正兰亭黑_GBK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032788" y="522218"/>
            <a:ext cx="31012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5"/>
          <p:cNvSpPr txBox="1">
            <a:spLocks noChangeArrowheads="1"/>
          </p:cNvSpPr>
          <p:nvPr/>
        </p:nvSpPr>
        <p:spPr bwMode="auto">
          <a:xfrm>
            <a:off x="235112" y="2262576"/>
            <a:ext cx="13388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800" dirty="0">
                <a:solidFill>
                  <a:schemeClr val="accent1"/>
                </a:solidFill>
                <a:latin typeface="方正兰亭黑_GBK"/>
                <a:ea typeface="方正兰亭黑_GBK"/>
              </a:rPr>
              <a:t>什</a:t>
            </a:r>
            <a:r>
              <a:rPr lang="zh-CN" altLang="en-US" sz="1800" dirty="0" smtClean="0">
                <a:solidFill>
                  <a:schemeClr val="accent1"/>
                </a:solidFill>
                <a:latin typeface="方正兰亭黑_GBK"/>
                <a:ea typeface="方正兰亭黑_GBK"/>
              </a:rPr>
              <a:t>么是包？</a:t>
            </a:r>
            <a:endParaRPr lang="en-US" altLang="zh-CN" sz="1800" dirty="0">
              <a:solidFill>
                <a:schemeClr val="accent1"/>
              </a:solidFill>
              <a:latin typeface="方正兰亭黑_GBK"/>
              <a:ea typeface="方正兰亭黑_GBK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338335" y="2659908"/>
            <a:ext cx="349783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235112" y="2687909"/>
            <a:ext cx="4551974" cy="102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包是用于把模型本身组织成层次结构的通用机制，它不能执行。</a:t>
            </a:r>
            <a:endParaRPr lang="en-US" altLang="zh-CN" sz="1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包是一个命名空间，也是一个元素。</a:t>
            </a:r>
            <a:endParaRPr lang="en-US" altLang="zh-C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337511" y="183664"/>
            <a:ext cx="528375" cy="484787"/>
            <a:chOff x="1417110" y="1933669"/>
            <a:chExt cx="1827515" cy="1676757"/>
          </a:xfrm>
        </p:grpSpPr>
        <p:sp>
          <p:nvSpPr>
            <p:cNvPr id="14" name="椭圆 13"/>
            <p:cNvSpPr/>
            <p:nvPr/>
          </p:nvSpPr>
          <p:spPr>
            <a:xfrm>
              <a:off x="1491775" y="1933669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1686851" y="2118291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2772931" y="1944597"/>
              <a:ext cx="390517" cy="390517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1417110" y="2261397"/>
              <a:ext cx="286781" cy="28678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1686851" y="3308201"/>
              <a:ext cx="220530" cy="22053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3016329" y="2979248"/>
              <a:ext cx="228296" cy="228296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5"/>
          <p:cNvSpPr txBox="1">
            <a:spLocks noChangeArrowheads="1"/>
          </p:cNvSpPr>
          <p:nvPr/>
        </p:nvSpPr>
        <p:spPr bwMode="auto">
          <a:xfrm>
            <a:off x="420024" y="278417"/>
            <a:ext cx="33855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 smtClean="0">
                <a:solidFill>
                  <a:schemeClr val="bg1"/>
                </a:solidFill>
                <a:latin typeface="方正兰亭黑_GBK"/>
                <a:ea typeface="方正兰亭黑_GBK"/>
              </a:rPr>
              <a:t>03</a:t>
            </a:r>
            <a:endParaRPr lang="zh-CN" altLang="en-US" sz="1200" dirty="0">
              <a:solidFill>
                <a:schemeClr val="bg1"/>
              </a:solidFill>
              <a:latin typeface="方正兰亭黑_GBK"/>
              <a:ea typeface="方正兰亭黑_GBK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8002" y="742267"/>
            <a:ext cx="2190750" cy="170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9058" y="880379"/>
            <a:ext cx="2152650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1866" y="115757"/>
            <a:ext cx="504825" cy="78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864577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7" b="7817"/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</p:spPr>
      </p:pic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934511" y="183664"/>
            <a:ext cx="59503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dirty="0">
                <a:solidFill>
                  <a:schemeClr val="accent1"/>
                </a:solidFill>
                <a:latin typeface="方正兰亭黑_GBK"/>
                <a:ea typeface="方正兰亭黑_GBK"/>
              </a:rPr>
              <a:t>包</a:t>
            </a:r>
            <a:r>
              <a:rPr lang="zh-CN" altLang="en-US" sz="1600" dirty="0" smtClean="0">
                <a:solidFill>
                  <a:schemeClr val="accent1"/>
                </a:solidFill>
                <a:latin typeface="方正兰亭黑_GBK"/>
                <a:ea typeface="方正兰亭黑_GBK"/>
              </a:rPr>
              <a:t>图</a:t>
            </a:r>
            <a:endParaRPr lang="zh-CN" altLang="en-US" sz="1600" dirty="0">
              <a:solidFill>
                <a:schemeClr val="accent1"/>
              </a:solidFill>
              <a:latin typeface="方正兰亭黑_GBK"/>
              <a:ea typeface="方正兰亭黑_GBK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032788" y="522218"/>
            <a:ext cx="31012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5"/>
          <p:cNvSpPr txBox="1">
            <a:spLocks noChangeArrowheads="1"/>
          </p:cNvSpPr>
          <p:nvPr/>
        </p:nvSpPr>
        <p:spPr bwMode="auto">
          <a:xfrm>
            <a:off x="235112" y="2262576"/>
            <a:ext cx="156966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800" dirty="0">
                <a:solidFill>
                  <a:schemeClr val="accent1"/>
                </a:solidFill>
                <a:latin typeface="方正兰亭黑_GBK"/>
                <a:ea typeface="方正兰亭黑_GBK"/>
              </a:rPr>
              <a:t>什</a:t>
            </a:r>
            <a:r>
              <a:rPr lang="zh-CN" altLang="en-US" sz="1800" dirty="0" smtClean="0">
                <a:solidFill>
                  <a:schemeClr val="accent1"/>
                </a:solidFill>
                <a:latin typeface="方正兰亭黑_GBK"/>
                <a:ea typeface="方正兰亭黑_GBK"/>
              </a:rPr>
              <a:t>么是包图？</a:t>
            </a:r>
            <a:endParaRPr lang="en-US" altLang="zh-CN" sz="1800" dirty="0">
              <a:solidFill>
                <a:schemeClr val="accent1"/>
              </a:solidFill>
              <a:latin typeface="方正兰亭黑_GBK"/>
              <a:ea typeface="方正兰亭黑_GBK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338335" y="2659908"/>
            <a:ext cx="349783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235112" y="2687909"/>
            <a:ext cx="4551974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包图是一种维护和描述系统总体结构的模型的重要建模工具。</a:t>
            </a:r>
            <a:endParaRPr lang="en-US" altLang="zh-CN" sz="1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包图是由包之间的关系组成，通过各个包以及包之间关系的描述，展现出系统的模块与模块之间的依赖关系。</a:t>
            </a:r>
            <a:endParaRPr lang="en-US" altLang="zh-C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337511" y="183664"/>
            <a:ext cx="528375" cy="484787"/>
            <a:chOff x="1417110" y="1933669"/>
            <a:chExt cx="1827515" cy="1676757"/>
          </a:xfrm>
        </p:grpSpPr>
        <p:sp>
          <p:nvSpPr>
            <p:cNvPr id="14" name="椭圆 13"/>
            <p:cNvSpPr/>
            <p:nvPr/>
          </p:nvSpPr>
          <p:spPr>
            <a:xfrm>
              <a:off x="1491775" y="1933669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1686851" y="2118291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2772931" y="1944597"/>
              <a:ext cx="390517" cy="390517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1417110" y="2261397"/>
              <a:ext cx="286781" cy="28678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1686851" y="3308201"/>
              <a:ext cx="220530" cy="22053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3016329" y="2979248"/>
              <a:ext cx="228296" cy="228296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5"/>
          <p:cNvSpPr txBox="1">
            <a:spLocks noChangeArrowheads="1"/>
          </p:cNvSpPr>
          <p:nvPr/>
        </p:nvSpPr>
        <p:spPr bwMode="auto">
          <a:xfrm>
            <a:off x="420024" y="278417"/>
            <a:ext cx="33855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 smtClean="0">
                <a:solidFill>
                  <a:schemeClr val="bg1"/>
                </a:solidFill>
                <a:latin typeface="方正兰亭黑_GBK"/>
                <a:ea typeface="方正兰亭黑_GBK"/>
              </a:rPr>
              <a:t>03</a:t>
            </a:r>
            <a:endParaRPr lang="zh-CN" altLang="en-US" sz="1200" dirty="0">
              <a:solidFill>
                <a:schemeClr val="bg1"/>
              </a:solidFill>
              <a:latin typeface="方正兰亭黑_GBK"/>
              <a:ea typeface="方正兰亭黑_GBK"/>
            </a:endParaRP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1866" y="115757"/>
            <a:ext cx="504825" cy="78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1215442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7" b="7817"/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</p:spPr>
      </p:pic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934511" y="183664"/>
            <a:ext cx="59503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dirty="0">
                <a:solidFill>
                  <a:schemeClr val="accent1"/>
                </a:solidFill>
                <a:latin typeface="方正兰亭黑_GBK"/>
                <a:ea typeface="方正兰亭黑_GBK"/>
              </a:rPr>
              <a:t>包</a:t>
            </a:r>
            <a:r>
              <a:rPr lang="zh-CN" altLang="en-US" sz="1600" dirty="0" smtClean="0">
                <a:solidFill>
                  <a:schemeClr val="accent1"/>
                </a:solidFill>
                <a:latin typeface="方正兰亭黑_GBK"/>
                <a:ea typeface="方正兰亭黑_GBK"/>
              </a:rPr>
              <a:t>图</a:t>
            </a:r>
            <a:endParaRPr lang="zh-CN" altLang="en-US" sz="1600" dirty="0">
              <a:solidFill>
                <a:schemeClr val="accent1"/>
              </a:solidFill>
              <a:latin typeface="方正兰亭黑_GBK"/>
              <a:ea typeface="方正兰亭黑_GBK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032788" y="522218"/>
            <a:ext cx="31012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5"/>
          <p:cNvSpPr txBox="1">
            <a:spLocks noChangeArrowheads="1"/>
          </p:cNvSpPr>
          <p:nvPr/>
        </p:nvSpPr>
        <p:spPr bwMode="auto">
          <a:xfrm>
            <a:off x="3747463" y="551969"/>
            <a:ext cx="11079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800" dirty="0" smtClean="0">
                <a:solidFill>
                  <a:schemeClr val="accent1"/>
                </a:solidFill>
                <a:latin typeface="方正兰亭黑_GBK"/>
                <a:ea typeface="方正兰亭黑_GBK"/>
              </a:rPr>
              <a:t>引入关系</a:t>
            </a:r>
            <a:endParaRPr lang="en-US" altLang="zh-CN" sz="1800" dirty="0">
              <a:solidFill>
                <a:schemeClr val="accent1"/>
              </a:solidFill>
              <a:latin typeface="方正兰亭黑_GBK"/>
              <a:ea typeface="方正兰亭黑_GBK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337511" y="183664"/>
            <a:ext cx="528375" cy="484787"/>
            <a:chOff x="1417110" y="1933669"/>
            <a:chExt cx="1827515" cy="1676757"/>
          </a:xfrm>
        </p:grpSpPr>
        <p:sp>
          <p:nvSpPr>
            <p:cNvPr id="14" name="椭圆 13"/>
            <p:cNvSpPr/>
            <p:nvPr/>
          </p:nvSpPr>
          <p:spPr>
            <a:xfrm>
              <a:off x="1491775" y="1933669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1686851" y="2118291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2772931" y="1944597"/>
              <a:ext cx="390517" cy="390517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1417110" y="2261397"/>
              <a:ext cx="286781" cy="28678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1686851" y="3308201"/>
              <a:ext cx="220530" cy="22053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3016329" y="2979248"/>
              <a:ext cx="228296" cy="228296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5"/>
          <p:cNvSpPr txBox="1">
            <a:spLocks noChangeArrowheads="1"/>
          </p:cNvSpPr>
          <p:nvPr/>
        </p:nvSpPr>
        <p:spPr bwMode="auto">
          <a:xfrm>
            <a:off x="420024" y="278417"/>
            <a:ext cx="33855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 smtClean="0">
                <a:solidFill>
                  <a:schemeClr val="bg1"/>
                </a:solidFill>
                <a:latin typeface="方正兰亭黑_GBK"/>
                <a:ea typeface="方正兰亭黑_GBK"/>
              </a:rPr>
              <a:t>03</a:t>
            </a:r>
            <a:endParaRPr lang="zh-CN" altLang="en-US" sz="1200" dirty="0">
              <a:solidFill>
                <a:schemeClr val="bg1"/>
              </a:solidFill>
              <a:latin typeface="方正兰亭黑_GBK"/>
              <a:ea typeface="方正兰亭黑_GBK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6395" y="1173357"/>
            <a:ext cx="3581684" cy="3269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886" y="1065783"/>
            <a:ext cx="2605693" cy="3462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613647" y="2571750"/>
            <a:ext cx="100059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&lt;&lt;import&gt;&gt;</a:t>
            </a:r>
            <a:endParaRPr lang="zh-CN" altLang="en-US" b="1" dirty="0"/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1866" y="115757"/>
            <a:ext cx="504825" cy="78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156792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5"/>
          <p:cNvSpPr txBox="1">
            <a:spLocks noChangeArrowheads="1"/>
          </p:cNvSpPr>
          <p:nvPr/>
        </p:nvSpPr>
        <p:spPr bwMode="auto">
          <a:xfrm>
            <a:off x="582275" y="2169074"/>
            <a:ext cx="204254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smtClean="0">
                <a:solidFill>
                  <a:schemeClr val="accent1"/>
                </a:solidFill>
                <a:latin typeface="方正兰亭黑_GBK"/>
                <a:ea typeface="方正兰亭黑_GBK"/>
              </a:rPr>
              <a:t>CONTENTS</a:t>
            </a:r>
            <a:endParaRPr lang="zh-CN" altLang="en-US" sz="2400" b="1">
              <a:solidFill>
                <a:schemeClr val="accent1"/>
              </a:solidFill>
              <a:latin typeface="方正兰亭黑_GBK"/>
              <a:ea typeface="方正兰亭黑_GBK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82275" y="2642294"/>
            <a:ext cx="3374000" cy="4863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900">
                <a:solidFill>
                  <a:prstClr val="black">
                    <a:lumMod val="85000"/>
                    <a:lumOff val="15000"/>
                  </a:prstClr>
                </a:solidFill>
              </a:rPr>
              <a:t>Lorem ipsum dolor sit amet, consectetur adipiscing elit. Donec luctus nibh sit amet sem vulputate venenatis bibendum orci pulvinar. </a:t>
            </a:r>
            <a:endParaRPr lang="zh-CN" altLang="en-US" sz="1100"/>
          </a:p>
        </p:txBody>
      </p:sp>
      <p:cxnSp>
        <p:nvCxnSpPr>
          <p:cNvPr id="30" name="直接连接符 29"/>
          <p:cNvCxnSpPr/>
          <p:nvPr/>
        </p:nvCxnSpPr>
        <p:spPr>
          <a:xfrm>
            <a:off x="695097" y="2636516"/>
            <a:ext cx="35401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椭圆 20"/>
          <p:cNvSpPr/>
          <p:nvPr/>
        </p:nvSpPr>
        <p:spPr>
          <a:xfrm>
            <a:off x="5227112" y="789284"/>
            <a:ext cx="232005" cy="232005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5227111" y="1623371"/>
            <a:ext cx="232005" cy="232005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5447845" y="774156"/>
            <a:ext cx="9781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>
                <a:solidFill>
                  <a:schemeClr val="accent1"/>
                </a:solidFill>
                <a:latin typeface="+mj-ea"/>
                <a:ea typeface="+mj-ea"/>
              </a:rPr>
              <a:t>01.</a:t>
            </a:r>
            <a:r>
              <a:rPr lang="zh-CN" altLang="en-US" sz="1400" dirty="0" smtClean="0">
                <a:solidFill>
                  <a:schemeClr val="accent1"/>
                </a:solidFill>
                <a:latin typeface="+mj-ea"/>
                <a:ea typeface="+mj-ea"/>
              </a:rPr>
              <a:t>对象图</a:t>
            </a:r>
            <a:endParaRPr lang="zh-CN" altLang="en-US" sz="18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447845" y="1597437"/>
            <a:ext cx="9781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>
                <a:solidFill>
                  <a:schemeClr val="accent1"/>
                </a:solidFill>
                <a:latin typeface="+mj-ea"/>
                <a:ea typeface="+mj-ea"/>
              </a:rPr>
              <a:t>02.</a:t>
            </a:r>
            <a:r>
              <a:rPr lang="zh-CN" altLang="en-US" sz="1400" dirty="0" smtClean="0">
                <a:solidFill>
                  <a:schemeClr val="accent1"/>
                </a:solidFill>
                <a:latin typeface="+mj-ea"/>
                <a:ea typeface="+mj-ea"/>
              </a:rPr>
              <a:t>构建图</a:t>
            </a:r>
            <a:endParaRPr lang="zh-CN" altLang="en-US" sz="18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5227111" y="2480059"/>
            <a:ext cx="232005" cy="232005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5447845" y="2454125"/>
            <a:ext cx="79861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>
                <a:solidFill>
                  <a:schemeClr val="accent1"/>
                </a:solidFill>
                <a:latin typeface="+mj-ea"/>
                <a:ea typeface="+mj-ea"/>
              </a:rPr>
              <a:t>03.</a:t>
            </a:r>
            <a:r>
              <a:rPr lang="zh-CN" altLang="en-US" sz="1400" dirty="0" smtClean="0">
                <a:solidFill>
                  <a:schemeClr val="accent1"/>
                </a:solidFill>
                <a:latin typeface="+mj-ea"/>
                <a:ea typeface="+mj-ea"/>
              </a:rPr>
              <a:t>包图</a:t>
            </a:r>
            <a:endParaRPr lang="zh-CN" altLang="en-US" sz="18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5227111" y="3361597"/>
            <a:ext cx="232005" cy="232005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5447845" y="3335663"/>
            <a:ext cx="18758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>
                <a:solidFill>
                  <a:schemeClr val="accent1"/>
                </a:solidFill>
                <a:latin typeface="+mj-ea"/>
                <a:ea typeface="+mj-ea"/>
              </a:rPr>
              <a:t>04.</a:t>
            </a:r>
            <a:r>
              <a:rPr lang="zh-CN" altLang="en-US" sz="1400" dirty="0" smtClean="0">
                <a:solidFill>
                  <a:schemeClr val="accent1"/>
                </a:solidFill>
                <a:latin typeface="+mj-ea"/>
                <a:ea typeface="+mj-ea"/>
              </a:rPr>
              <a:t>问答以及参考资料</a:t>
            </a:r>
            <a:endParaRPr lang="zh-CN" altLang="en-US" sz="18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5218141" y="4170235"/>
            <a:ext cx="232005" cy="232005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5438875" y="4144301"/>
            <a:ext cx="11576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>
                <a:solidFill>
                  <a:schemeClr val="accent1"/>
                </a:solidFill>
                <a:latin typeface="+mj-ea"/>
                <a:ea typeface="+mj-ea"/>
              </a:rPr>
              <a:t>05.</a:t>
            </a:r>
            <a:r>
              <a:rPr lang="zh-CN" altLang="en-US" sz="1400" dirty="0">
                <a:solidFill>
                  <a:schemeClr val="accent1"/>
                </a:solidFill>
                <a:latin typeface="+mj-ea"/>
                <a:ea typeface="+mj-ea"/>
              </a:rPr>
              <a:t>小</a:t>
            </a:r>
            <a:r>
              <a:rPr lang="zh-CN" altLang="en-US" sz="1400" dirty="0" smtClean="0">
                <a:solidFill>
                  <a:schemeClr val="accent1"/>
                </a:solidFill>
                <a:latin typeface="+mj-ea"/>
                <a:ea typeface="+mj-ea"/>
              </a:rPr>
              <a:t>组分工</a:t>
            </a:r>
            <a:endParaRPr lang="zh-CN" altLang="en-US" sz="18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1866" y="115757"/>
            <a:ext cx="504825" cy="78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7" b="7817"/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</p:spPr>
      </p:pic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934511" y="183664"/>
            <a:ext cx="59503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dirty="0">
                <a:solidFill>
                  <a:schemeClr val="accent1"/>
                </a:solidFill>
                <a:latin typeface="方正兰亭黑_GBK"/>
                <a:ea typeface="方正兰亭黑_GBK"/>
              </a:rPr>
              <a:t>包</a:t>
            </a:r>
            <a:r>
              <a:rPr lang="zh-CN" altLang="en-US" sz="1600" dirty="0" smtClean="0">
                <a:solidFill>
                  <a:schemeClr val="accent1"/>
                </a:solidFill>
                <a:latin typeface="方正兰亭黑_GBK"/>
                <a:ea typeface="方正兰亭黑_GBK"/>
              </a:rPr>
              <a:t>图</a:t>
            </a:r>
            <a:endParaRPr lang="zh-CN" altLang="en-US" sz="1600" dirty="0">
              <a:solidFill>
                <a:schemeClr val="accent1"/>
              </a:solidFill>
              <a:latin typeface="方正兰亭黑_GBK"/>
              <a:ea typeface="方正兰亭黑_GBK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032788" y="522218"/>
            <a:ext cx="31012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5"/>
          <p:cNvSpPr txBox="1">
            <a:spLocks noChangeArrowheads="1"/>
          </p:cNvSpPr>
          <p:nvPr/>
        </p:nvSpPr>
        <p:spPr bwMode="auto">
          <a:xfrm>
            <a:off x="3935742" y="581071"/>
            <a:ext cx="11079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800" dirty="0">
                <a:solidFill>
                  <a:schemeClr val="accent1"/>
                </a:solidFill>
                <a:latin typeface="方正兰亭黑_GBK"/>
                <a:ea typeface="方正兰亭黑_GBK"/>
              </a:rPr>
              <a:t>泛</a:t>
            </a:r>
            <a:r>
              <a:rPr lang="zh-CN" altLang="en-US" sz="1800" dirty="0" smtClean="0">
                <a:solidFill>
                  <a:schemeClr val="accent1"/>
                </a:solidFill>
                <a:latin typeface="方正兰亭黑_GBK"/>
                <a:ea typeface="方正兰亭黑_GBK"/>
              </a:rPr>
              <a:t>化关系</a:t>
            </a:r>
            <a:endParaRPr lang="en-US" altLang="zh-CN" sz="1800" dirty="0">
              <a:solidFill>
                <a:schemeClr val="accent1"/>
              </a:solidFill>
              <a:latin typeface="方正兰亭黑_GBK"/>
              <a:ea typeface="方正兰亭黑_GBK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337511" y="183664"/>
            <a:ext cx="528375" cy="484787"/>
            <a:chOff x="1417110" y="1933669"/>
            <a:chExt cx="1827515" cy="1676757"/>
          </a:xfrm>
        </p:grpSpPr>
        <p:sp>
          <p:nvSpPr>
            <p:cNvPr id="14" name="椭圆 13"/>
            <p:cNvSpPr/>
            <p:nvPr/>
          </p:nvSpPr>
          <p:spPr>
            <a:xfrm>
              <a:off x="1491775" y="1933669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1686851" y="2118291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2772931" y="1944597"/>
              <a:ext cx="390517" cy="390517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1417110" y="2261397"/>
              <a:ext cx="286781" cy="28678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1686851" y="3308201"/>
              <a:ext cx="220530" cy="22053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3016329" y="2979248"/>
              <a:ext cx="228296" cy="228296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5"/>
          <p:cNvSpPr txBox="1">
            <a:spLocks noChangeArrowheads="1"/>
          </p:cNvSpPr>
          <p:nvPr/>
        </p:nvSpPr>
        <p:spPr bwMode="auto">
          <a:xfrm>
            <a:off x="420024" y="278417"/>
            <a:ext cx="33855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 smtClean="0">
                <a:solidFill>
                  <a:schemeClr val="bg1"/>
                </a:solidFill>
                <a:latin typeface="方正兰亭黑_GBK"/>
                <a:ea typeface="方正兰亭黑_GBK"/>
              </a:rPr>
              <a:t>03</a:t>
            </a:r>
            <a:endParaRPr lang="zh-CN" altLang="en-US" sz="1200" dirty="0">
              <a:solidFill>
                <a:schemeClr val="bg1"/>
              </a:solidFill>
              <a:latin typeface="方正兰亭黑_GBK"/>
              <a:ea typeface="方正兰亭黑_GBK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3506" y="1633538"/>
            <a:ext cx="2447925" cy="187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499" y="1976438"/>
            <a:ext cx="4486107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1866" y="115757"/>
            <a:ext cx="504825" cy="78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278453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7" b="7817"/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</p:spPr>
      </p:pic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934511" y="183664"/>
            <a:ext cx="59503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dirty="0">
                <a:solidFill>
                  <a:schemeClr val="accent1"/>
                </a:solidFill>
                <a:latin typeface="方正兰亭黑_GBK"/>
                <a:ea typeface="方正兰亭黑_GBK"/>
              </a:rPr>
              <a:t>包</a:t>
            </a:r>
            <a:r>
              <a:rPr lang="zh-CN" altLang="en-US" sz="1600" dirty="0" smtClean="0">
                <a:solidFill>
                  <a:schemeClr val="accent1"/>
                </a:solidFill>
                <a:latin typeface="方正兰亭黑_GBK"/>
                <a:ea typeface="方正兰亭黑_GBK"/>
              </a:rPr>
              <a:t>图</a:t>
            </a:r>
            <a:endParaRPr lang="zh-CN" altLang="en-US" sz="1600" dirty="0">
              <a:solidFill>
                <a:schemeClr val="accent1"/>
              </a:solidFill>
              <a:latin typeface="方正兰亭黑_GBK"/>
              <a:ea typeface="方正兰亭黑_GBK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032788" y="522218"/>
            <a:ext cx="31012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5"/>
          <p:cNvSpPr txBox="1">
            <a:spLocks noChangeArrowheads="1"/>
          </p:cNvSpPr>
          <p:nvPr/>
        </p:nvSpPr>
        <p:spPr bwMode="auto">
          <a:xfrm>
            <a:off x="3822956" y="562099"/>
            <a:ext cx="11079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800" dirty="0" smtClean="0">
                <a:solidFill>
                  <a:schemeClr val="accent1"/>
                </a:solidFill>
                <a:latin typeface="方正兰亭黑_GBK"/>
                <a:ea typeface="方正兰亭黑_GBK"/>
              </a:rPr>
              <a:t>嵌套关系</a:t>
            </a:r>
            <a:endParaRPr lang="en-US" altLang="zh-CN" sz="1800" dirty="0">
              <a:solidFill>
                <a:schemeClr val="accent1"/>
              </a:solidFill>
              <a:latin typeface="方正兰亭黑_GBK"/>
              <a:ea typeface="方正兰亭黑_GBK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337511" y="183664"/>
            <a:ext cx="528375" cy="484787"/>
            <a:chOff x="1417110" y="1933669"/>
            <a:chExt cx="1827515" cy="1676757"/>
          </a:xfrm>
        </p:grpSpPr>
        <p:sp>
          <p:nvSpPr>
            <p:cNvPr id="14" name="椭圆 13"/>
            <p:cNvSpPr/>
            <p:nvPr/>
          </p:nvSpPr>
          <p:spPr>
            <a:xfrm>
              <a:off x="1491775" y="1933669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1686851" y="2118291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2772931" y="1944597"/>
              <a:ext cx="390517" cy="390517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1417110" y="2261397"/>
              <a:ext cx="286781" cy="28678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1686851" y="3308201"/>
              <a:ext cx="220530" cy="22053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3016329" y="2979248"/>
              <a:ext cx="228296" cy="228296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5"/>
          <p:cNvSpPr txBox="1">
            <a:spLocks noChangeArrowheads="1"/>
          </p:cNvSpPr>
          <p:nvPr/>
        </p:nvSpPr>
        <p:spPr bwMode="auto">
          <a:xfrm>
            <a:off x="420024" y="278417"/>
            <a:ext cx="33855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 smtClean="0">
                <a:solidFill>
                  <a:schemeClr val="bg1"/>
                </a:solidFill>
                <a:latin typeface="方正兰亭黑_GBK"/>
                <a:ea typeface="方正兰亭黑_GBK"/>
              </a:rPr>
              <a:t>03</a:t>
            </a:r>
            <a:endParaRPr lang="zh-CN" altLang="en-US" sz="1200" dirty="0">
              <a:solidFill>
                <a:schemeClr val="bg1"/>
              </a:solidFill>
              <a:latin typeface="方正兰亭黑_GBK"/>
              <a:ea typeface="方正兰亭黑_GBK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6104" y="1848962"/>
            <a:ext cx="1981200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499" y="1065783"/>
            <a:ext cx="3867150" cy="3467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右箭头 4"/>
          <p:cNvSpPr/>
          <p:nvPr/>
        </p:nvSpPr>
        <p:spPr>
          <a:xfrm>
            <a:off x="1731981" y="2399290"/>
            <a:ext cx="742278" cy="1727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1866" y="115757"/>
            <a:ext cx="504825" cy="78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545611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7" b="7817"/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</p:spPr>
      </p:pic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934511" y="183664"/>
            <a:ext cx="59503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dirty="0">
                <a:solidFill>
                  <a:schemeClr val="accent1"/>
                </a:solidFill>
                <a:latin typeface="方正兰亭黑_GBK"/>
                <a:ea typeface="方正兰亭黑_GBK"/>
              </a:rPr>
              <a:t>包</a:t>
            </a:r>
            <a:r>
              <a:rPr lang="zh-CN" altLang="en-US" sz="1600" dirty="0" smtClean="0">
                <a:solidFill>
                  <a:schemeClr val="accent1"/>
                </a:solidFill>
                <a:latin typeface="方正兰亭黑_GBK"/>
                <a:ea typeface="方正兰亭黑_GBK"/>
              </a:rPr>
              <a:t>图</a:t>
            </a:r>
            <a:endParaRPr lang="zh-CN" altLang="en-US" sz="1600" dirty="0">
              <a:solidFill>
                <a:schemeClr val="accent1"/>
              </a:solidFill>
              <a:latin typeface="方正兰亭黑_GBK"/>
              <a:ea typeface="方正兰亭黑_GBK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032788" y="522218"/>
            <a:ext cx="31012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5"/>
          <p:cNvSpPr txBox="1">
            <a:spLocks noChangeArrowheads="1"/>
          </p:cNvSpPr>
          <p:nvPr/>
        </p:nvSpPr>
        <p:spPr bwMode="auto">
          <a:xfrm>
            <a:off x="235112" y="2262576"/>
            <a:ext cx="20313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800" dirty="0" smtClean="0">
                <a:solidFill>
                  <a:schemeClr val="accent1"/>
                </a:solidFill>
                <a:latin typeface="方正兰亭黑_GBK"/>
                <a:ea typeface="方正兰亭黑_GBK"/>
              </a:rPr>
              <a:t>为什么提出包图？</a:t>
            </a:r>
            <a:endParaRPr lang="en-US" altLang="zh-CN" sz="1800" dirty="0">
              <a:solidFill>
                <a:schemeClr val="accent1"/>
              </a:solidFill>
              <a:latin typeface="方正兰亭黑_GBK"/>
              <a:ea typeface="方正兰亭黑_GBK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338335" y="2659908"/>
            <a:ext cx="349783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235112" y="2687909"/>
            <a:ext cx="455197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庞</a:t>
            </a:r>
            <a:r>
              <a:rPr lang="zh-CN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大的尸体分析要求我们将其按一定分时分解枨较小的模块</a:t>
            </a:r>
            <a:endParaRPr lang="en-US" altLang="zh-CN" sz="1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方</a:t>
            </a:r>
            <a:r>
              <a:rPr lang="zh-CN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便团队成员的分工</a:t>
            </a:r>
            <a:endParaRPr lang="en-US" altLang="zh-CN" sz="1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方</a:t>
            </a:r>
            <a:r>
              <a:rPr lang="zh-CN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便我们更加专注的解决问题</a:t>
            </a:r>
            <a:endParaRPr lang="en-US" altLang="zh-CN" sz="1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减</a:t>
            </a:r>
            <a:r>
              <a:rPr lang="zh-CN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小因模块内部的变化，而引起模块间互相的影响的可能</a:t>
            </a:r>
            <a:endParaRPr lang="en-US" altLang="zh-C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337511" y="183664"/>
            <a:ext cx="528375" cy="484787"/>
            <a:chOff x="1417110" y="1933669"/>
            <a:chExt cx="1827515" cy="1676757"/>
          </a:xfrm>
        </p:grpSpPr>
        <p:sp>
          <p:nvSpPr>
            <p:cNvPr id="14" name="椭圆 13"/>
            <p:cNvSpPr/>
            <p:nvPr/>
          </p:nvSpPr>
          <p:spPr>
            <a:xfrm>
              <a:off x="1491775" y="1933669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1686851" y="2118291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2772931" y="1944597"/>
              <a:ext cx="390517" cy="390517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1417110" y="2261397"/>
              <a:ext cx="286781" cy="28678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1686851" y="3308201"/>
              <a:ext cx="220530" cy="22053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3016329" y="2979248"/>
              <a:ext cx="228296" cy="228296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5"/>
          <p:cNvSpPr txBox="1">
            <a:spLocks noChangeArrowheads="1"/>
          </p:cNvSpPr>
          <p:nvPr/>
        </p:nvSpPr>
        <p:spPr bwMode="auto">
          <a:xfrm>
            <a:off x="420024" y="278417"/>
            <a:ext cx="33855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 smtClean="0">
                <a:solidFill>
                  <a:schemeClr val="bg1"/>
                </a:solidFill>
                <a:latin typeface="方正兰亭黑_GBK"/>
                <a:ea typeface="方正兰亭黑_GBK"/>
              </a:rPr>
              <a:t>03</a:t>
            </a:r>
            <a:endParaRPr lang="zh-CN" altLang="en-US" sz="1200" dirty="0">
              <a:solidFill>
                <a:schemeClr val="bg1"/>
              </a:solidFill>
              <a:latin typeface="方正兰亭黑_GBK"/>
              <a:ea typeface="方正兰亭黑_GBK"/>
            </a:endParaRP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1866" y="115757"/>
            <a:ext cx="504825" cy="78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770411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7" b="7817"/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</p:spPr>
      </p:pic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934511" y="183664"/>
            <a:ext cx="59503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dirty="0">
                <a:solidFill>
                  <a:schemeClr val="accent1"/>
                </a:solidFill>
                <a:latin typeface="方正兰亭黑_GBK"/>
                <a:ea typeface="方正兰亭黑_GBK"/>
              </a:rPr>
              <a:t>包</a:t>
            </a:r>
            <a:r>
              <a:rPr lang="zh-CN" altLang="en-US" sz="1600" dirty="0" smtClean="0">
                <a:solidFill>
                  <a:schemeClr val="accent1"/>
                </a:solidFill>
                <a:latin typeface="方正兰亭黑_GBK"/>
                <a:ea typeface="方正兰亭黑_GBK"/>
              </a:rPr>
              <a:t>图</a:t>
            </a:r>
            <a:endParaRPr lang="zh-CN" altLang="en-US" sz="1600" dirty="0">
              <a:solidFill>
                <a:schemeClr val="accent1"/>
              </a:solidFill>
              <a:latin typeface="方正兰亭黑_GBK"/>
              <a:ea typeface="方正兰亭黑_GBK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032788" y="522218"/>
            <a:ext cx="31012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5"/>
          <p:cNvSpPr txBox="1">
            <a:spLocks noChangeArrowheads="1"/>
          </p:cNvSpPr>
          <p:nvPr/>
        </p:nvSpPr>
        <p:spPr bwMode="auto">
          <a:xfrm>
            <a:off x="235112" y="2262576"/>
            <a:ext cx="156966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800" dirty="0" smtClean="0">
                <a:solidFill>
                  <a:schemeClr val="accent1"/>
                </a:solidFill>
                <a:latin typeface="方正兰亭黑_GBK"/>
                <a:ea typeface="方正兰亭黑_GBK"/>
              </a:rPr>
              <a:t>包图的作用？</a:t>
            </a:r>
            <a:endParaRPr lang="en-US" altLang="zh-CN" sz="1800" dirty="0">
              <a:solidFill>
                <a:schemeClr val="accent1"/>
              </a:solidFill>
              <a:latin typeface="方正兰亭黑_GBK"/>
              <a:ea typeface="方正兰亭黑_GBK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338335" y="2659908"/>
            <a:ext cx="349783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235112" y="2687909"/>
            <a:ext cx="455197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对语义上相关的元素进行分组</a:t>
            </a:r>
            <a:endParaRPr lang="en-US" altLang="zh-CN" sz="1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提</a:t>
            </a:r>
            <a:r>
              <a:rPr lang="zh-CN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供配置管理单元</a:t>
            </a:r>
            <a:endParaRPr lang="en-US" altLang="zh-CN" sz="1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提</a:t>
            </a:r>
            <a:r>
              <a:rPr lang="zh-CN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供并行工作单元</a:t>
            </a:r>
            <a:endParaRPr lang="en-US" altLang="zh-CN" sz="1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提</a:t>
            </a:r>
            <a:r>
              <a:rPr lang="zh-CN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供封装的命名空间，在同一个包中，元素的名称唯一</a:t>
            </a:r>
            <a:endParaRPr lang="en-US" altLang="zh-C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337511" y="183664"/>
            <a:ext cx="528375" cy="484787"/>
            <a:chOff x="1417110" y="1933669"/>
            <a:chExt cx="1827515" cy="1676757"/>
          </a:xfrm>
        </p:grpSpPr>
        <p:sp>
          <p:nvSpPr>
            <p:cNvPr id="14" name="椭圆 13"/>
            <p:cNvSpPr/>
            <p:nvPr/>
          </p:nvSpPr>
          <p:spPr>
            <a:xfrm>
              <a:off x="1491775" y="1933669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1686851" y="2118291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2772931" y="1944597"/>
              <a:ext cx="390517" cy="390517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1417110" y="2261397"/>
              <a:ext cx="286781" cy="28678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1686851" y="3308201"/>
              <a:ext cx="220530" cy="22053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3016329" y="2979248"/>
              <a:ext cx="228296" cy="228296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5"/>
          <p:cNvSpPr txBox="1">
            <a:spLocks noChangeArrowheads="1"/>
          </p:cNvSpPr>
          <p:nvPr/>
        </p:nvSpPr>
        <p:spPr bwMode="auto">
          <a:xfrm>
            <a:off x="420024" y="278417"/>
            <a:ext cx="33855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 smtClean="0">
                <a:solidFill>
                  <a:schemeClr val="bg1"/>
                </a:solidFill>
                <a:latin typeface="方正兰亭黑_GBK"/>
                <a:ea typeface="方正兰亭黑_GBK"/>
              </a:rPr>
              <a:t>03</a:t>
            </a:r>
            <a:endParaRPr lang="zh-CN" altLang="en-US" sz="1200" dirty="0">
              <a:solidFill>
                <a:schemeClr val="bg1"/>
              </a:solidFill>
              <a:latin typeface="方正兰亭黑_GBK"/>
              <a:ea typeface="方正兰亭黑_GBK"/>
            </a:endParaRP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1866" y="115757"/>
            <a:ext cx="504825" cy="78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759631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>
            <a:off x="1491775" y="1933669"/>
            <a:ext cx="1676757" cy="1676757"/>
          </a:xfrm>
          <a:prstGeom prst="ellips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1686851" y="2118291"/>
            <a:ext cx="1307513" cy="1307513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" name="文本框 5"/>
          <p:cNvSpPr txBox="1">
            <a:spLocks noChangeArrowheads="1"/>
          </p:cNvSpPr>
          <p:nvPr/>
        </p:nvSpPr>
        <p:spPr bwMode="auto">
          <a:xfrm>
            <a:off x="1854146" y="2356549"/>
            <a:ext cx="94128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4800" b="1" smtClean="0">
                <a:solidFill>
                  <a:prstClr val="white"/>
                </a:solidFill>
                <a:latin typeface="方正兰亭黑_GBK"/>
                <a:ea typeface="方正兰亭黑_GBK"/>
              </a:rPr>
              <a:t>04</a:t>
            </a:r>
            <a:endParaRPr lang="zh-CN" altLang="en-US" sz="4800" b="1">
              <a:solidFill>
                <a:prstClr val="white"/>
              </a:solidFill>
              <a:latin typeface="方正兰亭黑_GBK"/>
              <a:ea typeface="方正兰亭黑_GBK"/>
            </a:endParaRPr>
          </a:p>
        </p:txBody>
      </p:sp>
      <p:sp>
        <p:nvSpPr>
          <p:cNvPr id="16" name="文本框 5"/>
          <p:cNvSpPr txBox="1">
            <a:spLocks noChangeArrowheads="1"/>
          </p:cNvSpPr>
          <p:nvPr/>
        </p:nvSpPr>
        <p:spPr bwMode="auto">
          <a:xfrm>
            <a:off x="3531121" y="2168618"/>
            <a:ext cx="22365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dirty="0" smtClean="0">
                <a:solidFill>
                  <a:srgbClr val="27506E"/>
                </a:solidFill>
                <a:latin typeface="方正兰亭黑_GBK"/>
                <a:ea typeface="方正兰亭黑_GBK"/>
              </a:rPr>
              <a:t>问答以及参考资料</a:t>
            </a:r>
            <a:endParaRPr lang="zh-CN" altLang="en-US" sz="2000" dirty="0">
              <a:solidFill>
                <a:srgbClr val="27506E"/>
              </a:solidFill>
              <a:latin typeface="方正兰亭黑_GBK"/>
              <a:ea typeface="方正兰亭黑_GBK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605703" y="2597940"/>
            <a:ext cx="341906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3579497" y="3175021"/>
            <a:ext cx="1111558" cy="305617"/>
          </a:xfrm>
          <a:prstGeom prst="rect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prstClr val="white"/>
                </a:solidFill>
                <a:latin typeface="Arial" panose="020B0604020202020204"/>
              </a:rPr>
              <a:t>PART FOUR</a:t>
            </a:r>
            <a:endParaRPr lang="zh-CN" altLang="en-US" sz="1200" dirty="0">
              <a:solidFill>
                <a:prstClr val="white"/>
              </a:solidFill>
              <a:latin typeface="Arial" panose="020B0604020202020204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2772931" y="1944597"/>
            <a:ext cx="390517" cy="390517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1417110" y="2261397"/>
            <a:ext cx="286781" cy="286781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1273719" y="3647274"/>
            <a:ext cx="160345" cy="160345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1686851" y="3308201"/>
            <a:ext cx="220530" cy="220530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3016329" y="2979248"/>
            <a:ext cx="228296" cy="228296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2839822" y="3599497"/>
            <a:ext cx="154542" cy="154542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1252338" y="2979248"/>
            <a:ext cx="99708" cy="99708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1866" y="115757"/>
            <a:ext cx="504825" cy="78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879155" y="183664"/>
            <a:ext cx="182614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dirty="0" smtClean="0">
                <a:solidFill>
                  <a:srgbClr val="27506E"/>
                </a:solidFill>
                <a:latin typeface="方正兰亭黑_GBK"/>
                <a:ea typeface="方正兰亭黑_GBK"/>
              </a:rPr>
              <a:t>问答以及参考资料</a:t>
            </a:r>
            <a:endParaRPr lang="zh-CN" altLang="en-US" sz="1600" dirty="0">
              <a:solidFill>
                <a:srgbClr val="27506E"/>
              </a:solidFill>
              <a:latin typeface="方正兰亭黑_GBK"/>
              <a:ea typeface="方正兰亭黑_GBK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032788" y="522218"/>
            <a:ext cx="31012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5"/>
          <p:cNvSpPr txBox="1">
            <a:spLocks noChangeArrowheads="1"/>
          </p:cNvSpPr>
          <p:nvPr/>
        </p:nvSpPr>
        <p:spPr bwMode="auto">
          <a:xfrm>
            <a:off x="420024" y="278417"/>
            <a:ext cx="3738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smtClean="0">
                <a:solidFill>
                  <a:schemeClr val="bg1"/>
                </a:solidFill>
                <a:latin typeface="方正兰亭黑_GBK"/>
                <a:ea typeface="方正兰亭黑_GBK"/>
              </a:rPr>
              <a:t>04</a:t>
            </a:r>
            <a:endParaRPr lang="zh-CN" altLang="en-US" sz="1200">
              <a:solidFill>
                <a:schemeClr val="bg1"/>
              </a:solidFill>
              <a:latin typeface="方正兰亭黑_GBK"/>
              <a:ea typeface="方正兰亭黑_GBK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12930" y="1463606"/>
            <a:ext cx="4917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对象的三个元素？</a:t>
            </a:r>
            <a:endParaRPr lang="zh-CN" alt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3270325" y="2936838"/>
            <a:ext cx="156966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标识、状态、行为</a:t>
            </a:r>
            <a:endParaRPr lang="zh-CN" alt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1866" y="115757"/>
            <a:ext cx="504825" cy="78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879155" y="183664"/>
            <a:ext cx="182614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dirty="0" smtClean="0">
                <a:solidFill>
                  <a:srgbClr val="27506E"/>
                </a:solidFill>
                <a:latin typeface="方正兰亭黑_GBK"/>
                <a:ea typeface="方正兰亭黑_GBK"/>
              </a:rPr>
              <a:t>问答以及参考资料</a:t>
            </a:r>
            <a:endParaRPr lang="zh-CN" altLang="en-US" sz="1600" dirty="0">
              <a:solidFill>
                <a:srgbClr val="27506E"/>
              </a:solidFill>
              <a:latin typeface="方正兰亭黑_GBK"/>
              <a:ea typeface="方正兰亭黑_GBK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032788" y="522218"/>
            <a:ext cx="31012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5"/>
          <p:cNvSpPr txBox="1">
            <a:spLocks noChangeArrowheads="1"/>
          </p:cNvSpPr>
          <p:nvPr/>
        </p:nvSpPr>
        <p:spPr bwMode="auto">
          <a:xfrm>
            <a:off x="420024" y="278417"/>
            <a:ext cx="3738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smtClean="0">
                <a:solidFill>
                  <a:schemeClr val="bg1"/>
                </a:solidFill>
                <a:latin typeface="方正兰亭黑_GBK"/>
                <a:ea typeface="方正兰亭黑_GBK"/>
              </a:rPr>
              <a:t>04</a:t>
            </a:r>
            <a:endParaRPr lang="zh-CN" altLang="en-US" sz="1200">
              <a:solidFill>
                <a:schemeClr val="bg1"/>
              </a:solidFill>
              <a:latin typeface="方正兰亭黑_GBK"/>
              <a:ea typeface="方正兰亭黑_GBK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12930" y="1463606"/>
            <a:ext cx="4917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构</a:t>
            </a:r>
            <a:r>
              <a:rPr lang="zh-CN" altLang="en-US" sz="2800" dirty="0" smtClean="0"/>
              <a:t>件（组件）的三种类型？</a:t>
            </a:r>
            <a:endParaRPr lang="zh-CN" alt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3151991" y="2764716"/>
            <a:ext cx="3563732" cy="11310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1.</a:t>
            </a: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实施构件：如</a:t>
            </a: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DDL</a:t>
            </a: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、二进制可执行体、</a:t>
            </a: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javaBean</a:t>
            </a: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等</a:t>
            </a:r>
            <a:endParaRPr lang="en-US" altLang="zh-CN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2.</a:t>
            </a: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工作产品构件：如源代码问价、数据文件等</a:t>
            </a:r>
            <a:endParaRPr lang="en-US" altLang="zh-CN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3.</a:t>
            </a: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执行构件</a:t>
            </a:r>
            <a:endParaRPr lang="en-US" altLang="zh-CN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zh-CN" alt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1866" y="115757"/>
            <a:ext cx="504825" cy="78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047275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879155" y="183664"/>
            <a:ext cx="182614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dirty="0" smtClean="0">
                <a:solidFill>
                  <a:srgbClr val="27506E"/>
                </a:solidFill>
                <a:latin typeface="方正兰亭黑_GBK"/>
                <a:ea typeface="方正兰亭黑_GBK"/>
              </a:rPr>
              <a:t>问答以及参考资料</a:t>
            </a:r>
            <a:endParaRPr lang="zh-CN" altLang="en-US" sz="1600" dirty="0">
              <a:solidFill>
                <a:srgbClr val="27506E"/>
              </a:solidFill>
              <a:latin typeface="方正兰亭黑_GBK"/>
              <a:ea typeface="方正兰亭黑_GBK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032788" y="522218"/>
            <a:ext cx="31012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5"/>
          <p:cNvSpPr txBox="1">
            <a:spLocks noChangeArrowheads="1"/>
          </p:cNvSpPr>
          <p:nvPr/>
        </p:nvSpPr>
        <p:spPr bwMode="auto">
          <a:xfrm>
            <a:off x="420024" y="278417"/>
            <a:ext cx="3738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smtClean="0">
                <a:solidFill>
                  <a:schemeClr val="bg1"/>
                </a:solidFill>
                <a:latin typeface="方正兰亭黑_GBK"/>
                <a:ea typeface="方正兰亭黑_GBK"/>
              </a:rPr>
              <a:t>04</a:t>
            </a:r>
            <a:endParaRPr lang="zh-CN" altLang="en-US" sz="1200">
              <a:solidFill>
                <a:schemeClr val="bg1"/>
              </a:solidFill>
              <a:latin typeface="方正兰亭黑_GBK"/>
              <a:ea typeface="方正兰亭黑_GBK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12930" y="1463606"/>
            <a:ext cx="4917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包之间有哪三种关系？</a:t>
            </a:r>
            <a:endParaRPr lang="zh-CN" alt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4067626" y="2764715"/>
            <a:ext cx="915635" cy="11310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1.</a:t>
            </a:r>
            <a:r>
              <a:rPr lang="zh-CN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引入关系</a:t>
            </a:r>
            <a:endParaRPr lang="en-US" altLang="zh-CN" sz="12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2.</a:t>
            </a:r>
            <a:r>
              <a:rPr lang="zh-CN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泛化关系</a:t>
            </a:r>
            <a:endParaRPr lang="en-US" altLang="zh-CN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3.</a:t>
            </a: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嵌</a:t>
            </a:r>
            <a:r>
              <a:rPr lang="zh-CN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套关系</a:t>
            </a:r>
            <a:endParaRPr lang="en-US" altLang="zh-CN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zh-CN" alt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1866" y="115757"/>
            <a:ext cx="504825" cy="78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3648689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879155" y="183664"/>
            <a:ext cx="182614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dirty="0" smtClean="0">
                <a:solidFill>
                  <a:srgbClr val="27506E"/>
                </a:solidFill>
                <a:latin typeface="方正兰亭黑_GBK"/>
                <a:ea typeface="方正兰亭黑_GBK"/>
              </a:rPr>
              <a:t>问答以及参考资料</a:t>
            </a:r>
            <a:endParaRPr lang="zh-CN" altLang="en-US" sz="1600" dirty="0">
              <a:solidFill>
                <a:srgbClr val="27506E"/>
              </a:solidFill>
              <a:latin typeface="方正兰亭黑_GBK"/>
              <a:ea typeface="方正兰亭黑_GBK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032788" y="522218"/>
            <a:ext cx="31012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5"/>
          <p:cNvSpPr txBox="1">
            <a:spLocks noChangeArrowheads="1"/>
          </p:cNvSpPr>
          <p:nvPr/>
        </p:nvSpPr>
        <p:spPr bwMode="auto">
          <a:xfrm>
            <a:off x="420024" y="278417"/>
            <a:ext cx="3738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smtClean="0">
                <a:solidFill>
                  <a:schemeClr val="bg1"/>
                </a:solidFill>
                <a:latin typeface="方正兰亭黑_GBK"/>
                <a:ea typeface="方正兰亭黑_GBK"/>
              </a:rPr>
              <a:t>04</a:t>
            </a:r>
            <a:endParaRPr lang="zh-CN" altLang="en-US" sz="1200">
              <a:solidFill>
                <a:schemeClr val="bg1"/>
              </a:solidFill>
              <a:latin typeface="方正兰亭黑_GBK"/>
              <a:ea typeface="方正兰亭黑_GBK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42914" y="940386"/>
            <a:ext cx="4917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参考资料</a:t>
            </a:r>
            <a:endParaRPr lang="zh-CN" alt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1789661" y="1839557"/>
            <a:ext cx="5256598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《UML2</a:t>
            </a:r>
            <a:r>
              <a:rPr lang="zh-CN" altLang="en-US" dirty="0" smtClean="0"/>
              <a:t>基础、建模与设计基础</a:t>
            </a:r>
            <a:r>
              <a:rPr lang="en-US" altLang="zh-CN" dirty="0" smtClean="0"/>
              <a:t>》</a:t>
            </a:r>
            <a:r>
              <a:rPr lang="zh-CN" altLang="en-US" dirty="0" smtClean="0"/>
              <a:t>清华大学出版社，</a:t>
            </a:r>
            <a:r>
              <a:rPr lang="en-US" altLang="zh-CN" dirty="0" smtClean="0"/>
              <a:t>2015</a:t>
            </a:r>
          </a:p>
          <a:p>
            <a:r>
              <a:rPr lang="en-US" altLang="zh-CN" dirty="0" smtClean="0"/>
              <a:t>《UML</a:t>
            </a:r>
            <a:r>
              <a:rPr lang="zh-CN" altLang="en-US" dirty="0" smtClean="0"/>
              <a:t>用户指南</a:t>
            </a:r>
            <a:r>
              <a:rPr lang="en-US" altLang="zh-CN" dirty="0" smtClean="0"/>
              <a:t>》</a:t>
            </a:r>
            <a:r>
              <a:rPr lang="zh-CN" altLang="en-US" dirty="0" smtClean="0"/>
              <a:t>人民邮电出版社 第二版修订版</a:t>
            </a:r>
            <a:endParaRPr lang="en-US" altLang="zh-CN" dirty="0" smtClean="0"/>
          </a:p>
          <a:p>
            <a:r>
              <a:rPr lang="en-US" altLang="zh-CN" dirty="0" smtClean="0"/>
              <a:t>CSDN</a:t>
            </a:r>
            <a:r>
              <a:rPr lang="zh-CN" altLang="en-US" dirty="0" smtClean="0"/>
              <a:t>：</a:t>
            </a:r>
            <a:r>
              <a:rPr lang="en-US" altLang="zh-CN" dirty="0">
                <a:hlinkClick r:id="rId3"/>
              </a:rPr>
              <a:t>https://</a:t>
            </a:r>
            <a:r>
              <a:rPr lang="en-US" altLang="zh-CN" dirty="0" smtClean="0">
                <a:hlinkClick r:id="rId3"/>
              </a:rPr>
              <a:t>www.cnblogs.com/finehappy/archive/2009/11/22/1607916.html</a:t>
            </a:r>
            <a:endParaRPr lang="en-US" altLang="zh-CN" dirty="0" smtClean="0"/>
          </a:p>
          <a:p>
            <a:r>
              <a:rPr lang="en-US" altLang="zh-CN" dirty="0"/>
              <a:t>http://blog.csdn.net/kimylrong/article/details/40043389</a:t>
            </a:r>
            <a:endParaRPr lang="zh-CN" alt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1866" y="115757"/>
            <a:ext cx="504825" cy="78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8487916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>
            <a:off x="1491775" y="1933669"/>
            <a:ext cx="1676757" cy="1676757"/>
          </a:xfrm>
          <a:prstGeom prst="ellips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1686851" y="2118291"/>
            <a:ext cx="1307513" cy="1307513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" name="文本框 5"/>
          <p:cNvSpPr txBox="1">
            <a:spLocks noChangeArrowheads="1"/>
          </p:cNvSpPr>
          <p:nvPr/>
        </p:nvSpPr>
        <p:spPr bwMode="auto">
          <a:xfrm>
            <a:off x="1921472" y="2356549"/>
            <a:ext cx="80663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4800" b="1" dirty="0" smtClean="0">
                <a:solidFill>
                  <a:prstClr val="white"/>
                </a:solidFill>
                <a:latin typeface="方正兰亭黑_GBK"/>
                <a:ea typeface="方正兰亭黑_GBK"/>
              </a:rPr>
              <a:t>05</a:t>
            </a:r>
            <a:endParaRPr lang="zh-CN" altLang="en-US" sz="4800" b="1" dirty="0">
              <a:solidFill>
                <a:prstClr val="white"/>
              </a:solidFill>
              <a:latin typeface="方正兰亭黑_GBK"/>
              <a:ea typeface="方正兰亭黑_GBK"/>
            </a:endParaRPr>
          </a:p>
        </p:txBody>
      </p:sp>
      <p:sp>
        <p:nvSpPr>
          <p:cNvPr id="16" name="文本框 5"/>
          <p:cNvSpPr txBox="1">
            <a:spLocks noChangeArrowheads="1"/>
          </p:cNvSpPr>
          <p:nvPr/>
        </p:nvSpPr>
        <p:spPr bwMode="auto">
          <a:xfrm>
            <a:off x="3531121" y="2168618"/>
            <a:ext cx="12105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dirty="0" smtClean="0">
                <a:solidFill>
                  <a:srgbClr val="27506E"/>
                </a:solidFill>
                <a:latin typeface="方正兰亭黑_GBK"/>
                <a:ea typeface="方正兰亭黑_GBK"/>
              </a:rPr>
              <a:t>小组分工</a:t>
            </a:r>
            <a:endParaRPr lang="zh-CN" altLang="en-US" sz="2000" dirty="0">
              <a:solidFill>
                <a:srgbClr val="27506E"/>
              </a:solidFill>
              <a:latin typeface="方正兰亭黑_GBK"/>
              <a:ea typeface="方正兰亭黑_GBK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605703" y="2597940"/>
            <a:ext cx="341906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3579497" y="3175021"/>
            <a:ext cx="1111558" cy="305617"/>
          </a:xfrm>
          <a:prstGeom prst="rect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prstClr val="white"/>
                </a:solidFill>
                <a:latin typeface="Arial" panose="020B0604020202020204"/>
              </a:rPr>
              <a:t>PART Five</a:t>
            </a:r>
            <a:endParaRPr lang="zh-CN" altLang="en-US" sz="1200" dirty="0">
              <a:solidFill>
                <a:prstClr val="white"/>
              </a:solidFill>
              <a:latin typeface="Arial" panose="020B0604020202020204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2772931" y="1944597"/>
            <a:ext cx="390517" cy="390517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1417110" y="2261397"/>
            <a:ext cx="286781" cy="286781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1273719" y="3647274"/>
            <a:ext cx="160345" cy="160345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1686851" y="3308201"/>
            <a:ext cx="220530" cy="220530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3016329" y="2979248"/>
            <a:ext cx="228296" cy="228296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2839822" y="3599497"/>
            <a:ext cx="154542" cy="154542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1252338" y="2979248"/>
            <a:ext cx="99708" cy="99708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1866" y="115757"/>
            <a:ext cx="504825" cy="78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48813317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>
            <a:off x="1491775" y="1933669"/>
            <a:ext cx="1676757" cy="1676757"/>
          </a:xfrm>
          <a:prstGeom prst="ellips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1686851" y="2118291"/>
            <a:ext cx="1307513" cy="1307513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5"/>
          <p:cNvSpPr txBox="1">
            <a:spLocks noChangeArrowheads="1"/>
          </p:cNvSpPr>
          <p:nvPr/>
        </p:nvSpPr>
        <p:spPr bwMode="auto">
          <a:xfrm>
            <a:off x="1854146" y="2356549"/>
            <a:ext cx="94128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4800" b="1" smtClean="0">
                <a:solidFill>
                  <a:schemeClr val="bg1"/>
                </a:solidFill>
                <a:latin typeface="方正兰亭黑_GBK"/>
                <a:ea typeface="方正兰亭黑_GBK"/>
              </a:rPr>
              <a:t>01</a:t>
            </a:r>
            <a:endParaRPr lang="zh-CN" altLang="en-US" sz="4800" b="1">
              <a:solidFill>
                <a:schemeClr val="bg1"/>
              </a:solidFill>
              <a:latin typeface="方正兰亭黑_GBK"/>
              <a:ea typeface="方正兰亭黑_GBK"/>
            </a:endParaRPr>
          </a:p>
        </p:txBody>
      </p:sp>
      <p:sp>
        <p:nvSpPr>
          <p:cNvPr id="16" name="文本框 5"/>
          <p:cNvSpPr txBox="1">
            <a:spLocks noChangeArrowheads="1"/>
          </p:cNvSpPr>
          <p:nvPr/>
        </p:nvSpPr>
        <p:spPr bwMode="auto">
          <a:xfrm>
            <a:off x="3500261" y="2158663"/>
            <a:ext cx="9541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dirty="0" smtClean="0">
                <a:solidFill>
                  <a:schemeClr val="accent1"/>
                </a:solidFill>
                <a:latin typeface="方正兰亭黑_GBK"/>
                <a:ea typeface="方正兰亭黑_GBK"/>
              </a:rPr>
              <a:t>对象图</a:t>
            </a:r>
            <a:endParaRPr lang="zh-CN" altLang="en-US" sz="2000" dirty="0">
              <a:solidFill>
                <a:schemeClr val="accent1"/>
              </a:solidFill>
              <a:latin typeface="方正兰亭黑_GBK"/>
              <a:ea typeface="方正兰亭黑_GBK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605703" y="2597940"/>
            <a:ext cx="341906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3579497" y="3175021"/>
            <a:ext cx="1111558" cy="305617"/>
          </a:xfrm>
          <a:prstGeom prst="rect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latin typeface="+mj-lt"/>
              </a:rPr>
              <a:t>PART ONE</a:t>
            </a:r>
            <a:endParaRPr lang="zh-CN" altLang="en-US" sz="1200">
              <a:latin typeface="+mj-lt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2772931" y="1944597"/>
            <a:ext cx="390517" cy="390517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1417110" y="2261397"/>
            <a:ext cx="286781" cy="286781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1273719" y="3647274"/>
            <a:ext cx="160345" cy="160345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1686851" y="3308201"/>
            <a:ext cx="220530" cy="220530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3016329" y="2979248"/>
            <a:ext cx="228296" cy="228296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2839822" y="3599497"/>
            <a:ext cx="154542" cy="154542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1252338" y="2979248"/>
            <a:ext cx="99708" cy="99708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1866" y="115757"/>
            <a:ext cx="504825" cy="78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934523" y="183664"/>
            <a:ext cx="100540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dirty="0">
                <a:solidFill>
                  <a:srgbClr val="27506E"/>
                </a:solidFill>
                <a:latin typeface="方正兰亭黑_GBK"/>
                <a:ea typeface="方正兰亭黑_GBK"/>
              </a:rPr>
              <a:t>小</a:t>
            </a:r>
            <a:r>
              <a:rPr lang="zh-CN" altLang="en-US" sz="1600" dirty="0" smtClean="0">
                <a:solidFill>
                  <a:srgbClr val="27506E"/>
                </a:solidFill>
                <a:latin typeface="方正兰亭黑_GBK"/>
                <a:ea typeface="方正兰亭黑_GBK"/>
              </a:rPr>
              <a:t>组分工</a:t>
            </a:r>
            <a:endParaRPr lang="zh-CN" altLang="en-US" sz="1600" dirty="0">
              <a:solidFill>
                <a:srgbClr val="27506E"/>
              </a:solidFill>
              <a:latin typeface="方正兰亭黑_GBK"/>
              <a:ea typeface="方正兰亭黑_GBK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032788" y="522218"/>
            <a:ext cx="31012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5"/>
          <p:cNvSpPr txBox="1">
            <a:spLocks noChangeArrowheads="1"/>
          </p:cNvSpPr>
          <p:nvPr/>
        </p:nvSpPr>
        <p:spPr bwMode="auto">
          <a:xfrm>
            <a:off x="420024" y="278417"/>
            <a:ext cx="33855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 smtClean="0">
                <a:solidFill>
                  <a:schemeClr val="bg1"/>
                </a:solidFill>
                <a:latin typeface="方正兰亭黑_GBK"/>
                <a:ea typeface="方正兰亭黑_GBK"/>
              </a:rPr>
              <a:t>05</a:t>
            </a:r>
            <a:endParaRPr lang="zh-CN" altLang="en-US" sz="1200" dirty="0">
              <a:solidFill>
                <a:schemeClr val="bg1"/>
              </a:solidFill>
              <a:latin typeface="方正兰亭黑_GBK"/>
              <a:ea typeface="方正兰亭黑_GBK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42913" y="940386"/>
            <a:ext cx="4917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小</a:t>
            </a:r>
            <a:r>
              <a:rPr lang="zh-CN" altLang="en-US" sz="2800" dirty="0" smtClean="0"/>
              <a:t>组分工</a:t>
            </a:r>
            <a:endParaRPr lang="zh-CN" alt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1789661" y="1839557"/>
            <a:ext cx="5256598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陈豪明：                                    </a:t>
            </a:r>
            <a:r>
              <a:rPr lang="en-US" altLang="zh-CN" dirty="0" smtClean="0"/>
              <a:t>8</a:t>
            </a:r>
            <a:r>
              <a:rPr lang="zh-CN" altLang="en-US" dirty="0" smtClean="0"/>
              <a:t>分</a:t>
            </a:r>
            <a:endParaRPr lang="en-US" altLang="zh-CN" dirty="0" smtClean="0"/>
          </a:p>
          <a:p>
            <a:r>
              <a:rPr lang="zh-CN" altLang="en-US" dirty="0"/>
              <a:t>周骏</a:t>
            </a:r>
            <a:r>
              <a:rPr lang="zh-CN" altLang="en-US" dirty="0" smtClean="0"/>
              <a:t>迪：                                    </a:t>
            </a:r>
            <a:r>
              <a:rPr lang="en-US" altLang="zh-CN" dirty="0" smtClean="0"/>
              <a:t>7</a:t>
            </a:r>
            <a:r>
              <a:rPr lang="zh-CN" altLang="en-US" dirty="0" smtClean="0"/>
              <a:t>分</a:t>
            </a:r>
            <a:endParaRPr lang="en-US" altLang="zh-CN" dirty="0" smtClean="0"/>
          </a:p>
          <a:p>
            <a:r>
              <a:rPr lang="zh-CN" altLang="en-US" dirty="0"/>
              <a:t>戴恺</a:t>
            </a:r>
            <a:r>
              <a:rPr lang="zh-CN" altLang="en-US" dirty="0" smtClean="0"/>
              <a:t>铖：                                    </a:t>
            </a:r>
            <a:r>
              <a:rPr lang="en-US" altLang="zh-CN" dirty="0" smtClean="0"/>
              <a:t>9</a:t>
            </a:r>
            <a:r>
              <a:rPr lang="zh-CN" altLang="en-US" dirty="0" smtClean="0"/>
              <a:t>分</a:t>
            </a:r>
            <a:endParaRPr lang="en-US" altLang="zh-CN" dirty="0" smtClean="0"/>
          </a:p>
          <a:p>
            <a:r>
              <a:rPr lang="zh-CN" altLang="en-US" dirty="0" smtClean="0"/>
              <a:t>陈潮鸣：                                    </a:t>
            </a:r>
            <a:r>
              <a:rPr lang="en-US" altLang="zh-CN" dirty="0" smtClean="0"/>
              <a:t>6</a:t>
            </a:r>
            <a:r>
              <a:rPr lang="zh-CN" altLang="en-US" dirty="0" smtClean="0"/>
              <a:t>分</a:t>
            </a:r>
            <a:endParaRPr lang="en-US" altLang="zh-CN" dirty="0" smtClean="0"/>
          </a:p>
          <a:p>
            <a:r>
              <a:rPr lang="zh-CN" altLang="en-US" dirty="0"/>
              <a:t>朱赛</a:t>
            </a:r>
            <a:r>
              <a:rPr lang="zh-CN" altLang="en-US" dirty="0" smtClean="0"/>
              <a:t>奎：                                    </a:t>
            </a:r>
            <a:r>
              <a:rPr lang="en-US" altLang="zh-CN" dirty="0" smtClean="0"/>
              <a:t>5</a:t>
            </a:r>
            <a:r>
              <a:rPr lang="zh-CN" altLang="en-US" dirty="0" smtClean="0"/>
              <a:t>分</a:t>
            </a:r>
            <a:endParaRPr lang="zh-CN" alt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1866" y="115757"/>
            <a:ext cx="504825" cy="78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2155804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5"/>
          <p:cNvSpPr txBox="1">
            <a:spLocks noChangeArrowheads="1"/>
          </p:cNvSpPr>
          <p:nvPr/>
        </p:nvSpPr>
        <p:spPr bwMode="auto">
          <a:xfrm>
            <a:off x="3085564" y="3084388"/>
            <a:ext cx="301980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b="1">
                <a:solidFill>
                  <a:srgbClr val="2E4864"/>
                </a:solidFill>
                <a:latin typeface="+mn-ea"/>
                <a:ea typeface="+mn-ea"/>
              </a:rPr>
              <a:t>感谢您的支持与信任</a:t>
            </a:r>
          </a:p>
        </p:txBody>
      </p:sp>
      <p:sp>
        <p:nvSpPr>
          <p:cNvPr id="26" name="文本框 6"/>
          <p:cNvSpPr txBox="1">
            <a:spLocks noChangeArrowheads="1"/>
          </p:cNvSpPr>
          <p:nvPr/>
        </p:nvSpPr>
        <p:spPr bwMode="auto">
          <a:xfrm>
            <a:off x="3171453" y="3546053"/>
            <a:ext cx="284802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800">
                <a:solidFill>
                  <a:schemeClr val="accent1"/>
                </a:solidFill>
                <a:latin typeface="+mn-lt"/>
                <a:ea typeface="方正兰亭黑_GBK"/>
              </a:rPr>
              <a:t>THANK YOU FOR WATCHING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4368853" y="3546053"/>
            <a:ext cx="45322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2887042" y="3828494"/>
            <a:ext cx="341684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800">
                <a:solidFill>
                  <a:prstClr val="black">
                    <a:lumMod val="85000"/>
                    <a:lumOff val="15000"/>
                  </a:prstClr>
                </a:solidFill>
              </a:rPr>
              <a:t>Lorem ipsum dolor sit amet, consectetur adipiscing elit. Donec luctus nibh sit amet sem vulputate venenatis bibendum orci pulvinar. </a:t>
            </a:r>
            <a:endParaRPr lang="zh-CN" altLang="en-US" sz="1050"/>
          </a:p>
        </p:txBody>
      </p:sp>
      <p:grpSp>
        <p:nvGrpSpPr>
          <p:cNvPr id="45" name="组合 44"/>
          <p:cNvGrpSpPr/>
          <p:nvPr/>
        </p:nvGrpSpPr>
        <p:grpSpPr>
          <a:xfrm>
            <a:off x="4312403" y="4794930"/>
            <a:ext cx="519193" cy="94600"/>
            <a:chOff x="3510366" y="-2733"/>
            <a:chExt cx="1300959" cy="237042"/>
          </a:xfrm>
        </p:grpSpPr>
        <p:sp>
          <p:nvSpPr>
            <p:cNvPr id="46" name="椭圆 45"/>
            <p:cNvSpPr/>
            <p:nvPr userDrawn="1"/>
          </p:nvSpPr>
          <p:spPr>
            <a:xfrm>
              <a:off x="3510366" y="-2733"/>
              <a:ext cx="237042" cy="237042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 userDrawn="1"/>
          </p:nvSpPr>
          <p:spPr>
            <a:xfrm>
              <a:off x="3865005" y="-2733"/>
              <a:ext cx="237042" cy="237042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 userDrawn="1"/>
          </p:nvSpPr>
          <p:spPr>
            <a:xfrm>
              <a:off x="4219644" y="-2733"/>
              <a:ext cx="237042" cy="237042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 userDrawn="1"/>
          </p:nvSpPr>
          <p:spPr>
            <a:xfrm>
              <a:off x="4574283" y="-2733"/>
              <a:ext cx="237042" cy="237042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2305546" y="1486112"/>
            <a:ext cx="4532909" cy="1457055"/>
            <a:chOff x="317432" y="-161667"/>
            <a:chExt cx="5338763" cy="1716088"/>
          </a:xfrm>
        </p:grpSpPr>
        <p:sp>
          <p:nvSpPr>
            <p:cNvPr id="51" name="Freeform 21"/>
            <p:cNvSpPr/>
            <p:nvPr/>
          </p:nvSpPr>
          <p:spPr bwMode="auto">
            <a:xfrm>
              <a:off x="4116320" y="1390909"/>
              <a:ext cx="527050" cy="134938"/>
            </a:xfrm>
            <a:custGeom>
              <a:avLst/>
              <a:gdLst>
                <a:gd name="T0" fmla="*/ 5 w 646"/>
                <a:gd name="T1" fmla="*/ 106 h 166"/>
                <a:gd name="T2" fmla="*/ 0 w 646"/>
                <a:gd name="T3" fmla="*/ 131 h 166"/>
                <a:gd name="T4" fmla="*/ 49 w 646"/>
                <a:gd name="T5" fmla="*/ 166 h 166"/>
                <a:gd name="T6" fmla="*/ 536 w 646"/>
                <a:gd name="T7" fmla="*/ 166 h 166"/>
                <a:gd name="T8" fmla="*/ 580 w 646"/>
                <a:gd name="T9" fmla="*/ 154 h 166"/>
                <a:gd name="T10" fmla="*/ 612 w 646"/>
                <a:gd name="T11" fmla="*/ 119 h 166"/>
                <a:gd name="T12" fmla="*/ 646 w 646"/>
                <a:gd name="T13" fmla="*/ 54 h 166"/>
                <a:gd name="T14" fmla="*/ 61 w 646"/>
                <a:gd name="T15" fmla="*/ 0 h 166"/>
                <a:gd name="T16" fmla="*/ 5 w 646"/>
                <a:gd name="T17" fmla="*/ 10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6" h="166">
                  <a:moveTo>
                    <a:pt x="5" y="106"/>
                  </a:moveTo>
                  <a:cubicBezTo>
                    <a:pt x="1" y="113"/>
                    <a:pt x="0" y="121"/>
                    <a:pt x="0" y="131"/>
                  </a:cubicBezTo>
                  <a:cubicBezTo>
                    <a:pt x="0" y="154"/>
                    <a:pt x="16" y="166"/>
                    <a:pt x="49" y="166"/>
                  </a:cubicBezTo>
                  <a:cubicBezTo>
                    <a:pt x="536" y="166"/>
                    <a:pt x="536" y="166"/>
                    <a:pt x="536" y="166"/>
                  </a:cubicBezTo>
                  <a:cubicBezTo>
                    <a:pt x="551" y="166"/>
                    <a:pt x="566" y="162"/>
                    <a:pt x="580" y="154"/>
                  </a:cubicBezTo>
                  <a:cubicBezTo>
                    <a:pt x="593" y="146"/>
                    <a:pt x="604" y="135"/>
                    <a:pt x="612" y="119"/>
                  </a:cubicBezTo>
                  <a:cubicBezTo>
                    <a:pt x="646" y="54"/>
                    <a:pt x="646" y="54"/>
                    <a:pt x="646" y="54"/>
                  </a:cubicBezTo>
                  <a:cubicBezTo>
                    <a:pt x="444" y="50"/>
                    <a:pt x="244" y="28"/>
                    <a:pt x="61" y="0"/>
                  </a:cubicBezTo>
                  <a:lnTo>
                    <a:pt x="5" y="106"/>
                  </a:lnTo>
                  <a:close/>
                </a:path>
              </a:pathLst>
            </a:cu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52" name="Freeform 22"/>
            <p:cNvSpPr/>
            <p:nvPr/>
          </p:nvSpPr>
          <p:spPr bwMode="auto">
            <a:xfrm>
              <a:off x="4097271" y="-133091"/>
              <a:ext cx="1331913" cy="1169989"/>
            </a:xfrm>
            <a:custGeom>
              <a:avLst/>
              <a:gdLst>
                <a:gd name="T0" fmla="*/ 1635 w 1635"/>
                <a:gd name="T1" fmla="*/ 77 h 1433"/>
                <a:gd name="T2" fmla="*/ 1617 w 1635"/>
                <a:gd name="T3" fmla="*/ 24 h 1433"/>
                <a:gd name="T4" fmla="*/ 1560 w 1635"/>
                <a:gd name="T5" fmla="*/ 0 h 1433"/>
                <a:gd name="T6" fmla="*/ 64 w 1635"/>
                <a:gd name="T7" fmla="*/ 0 h 1433"/>
                <a:gd name="T8" fmla="*/ 19 w 1635"/>
                <a:gd name="T9" fmla="*/ 18 h 1433"/>
                <a:gd name="T10" fmla="*/ 0 w 1635"/>
                <a:gd name="T11" fmla="*/ 63 h 1433"/>
                <a:gd name="T12" fmla="*/ 0 w 1635"/>
                <a:gd name="T13" fmla="*/ 421 h 1433"/>
                <a:gd name="T14" fmla="*/ 19 w 1635"/>
                <a:gd name="T15" fmla="*/ 469 h 1433"/>
                <a:gd name="T16" fmla="*/ 64 w 1635"/>
                <a:gd name="T17" fmla="*/ 484 h 1433"/>
                <a:gd name="T18" fmla="*/ 805 w 1635"/>
                <a:gd name="T19" fmla="*/ 484 h 1433"/>
                <a:gd name="T20" fmla="*/ 310 w 1635"/>
                <a:gd name="T21" fmla="*/ 1433 h 1433"/>
                <a:gd name="T22" fmla="*/ 472 w 1635"/>
                <a:gd name="T23" fmla="*/ 1418 h 1433"/>
                <a:gd name="T24" fmla="*/ 971 w 1635"/>
                <a:gd name="T25" fmla="*/ 1354 h 1433"/>
                <a:gd name="T26" fmla="*/ 1610 w 1635"/>
                <a:gd name="T27" fmla="*/ 146 h 1433"/>
                <a:gd name="T28" fmla="*/ 1635 w 1635"/>
                <a:gd name="T29" fmla="*/ 77 h 1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35" h="1433">
                  <a:moveTo>
                    <a:pt x="1635" y="77"/>
                  </a:moveTo>
                  <a:cubicBezTo>
                    <a:pt x="1635" y="56"/>
                    <a:pt x="1629" y="39"/>
                    <a:pt x="1617" y="24"/>
                  </a:cubicBezTo>
                  <a:cubicBezTo>
                    <a:pt x="1604" y="8"/>
                    <a:pt x="1585" y="0"/>
                    <a:pt x="1560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47" y="0"/>
                    <a:pt x="32" y="6"/>
                    <a:pt x="19" y="18"/>
                  </a:cubicBezTo>
                  <a:cubicBezTo>
                    <a:pt x="7" y="30"/>
                    <a:pt x="0" y="45"/>
                    <a:pt x="0" y="63"/>
                  </a:cubicBezTo>
                  <a:cubicBezTo>
                    <a:pt x="0" y="421"/>
                    <a:pt x="0" y="421"/>
                    <a:pt x="0" y="421"/>
                  </a:cubicBezTo>
                  <a:cubicBezTo>
                    <a:pt x="0" y="444"/>
                    <a:pt x="7" y="459"/>
                    <a:pt x="19" y="469"/>
                  </a:cubicBezTo>
                  <a:cubicBezTo>
                    <a:pt x="31" y="480"/>
                    <a:pt x="46" y="484"/>
                    <a:pt x="64" y="484"/>
                  </a:cubicBezTo>
                  <a:cubicBezTo>
                    <a:pt x="805" y="484"/>
                    <a:pt x="805" y="484"/>
                    <a:pt x="805" y="484"/>
                  </a:cubicBezTo>
                  <a:cubicBezTo>
                    <a:pt x="310" y="1433"/>
                    <a:pt x="310" y="1433"/>
                    <a:pt x="310" y="1433"/>
                  </a:cubicBezTo>
                  <a:cubicBezTo>
                    <a:pt x="374" y="1426"/>
                    <a:pt x="429" y="1420"/>
                    <a:pt x="472" y="1418"/>
                  </a:cubicBezTo>
                  <a:cubicBezTo>
                    <a:pt x="624" y="1410"/>
                    <a:pt x="821" y="1380"/>
                    <a:pt x="971" y="1354"/>
                  </a:cubicBezTo>
                  <a:cubicBezTo>
                    <a:pt x="1610" y="146"/>
                    <a:pt x="1610" y="146"/>
                    <a:pt x="1610" y="146"/>
                  </a:cubicBezTo>
                  <a:cubicBezTo>
                    <a:pt x="1627" y="123"/>
                    <a:pt x="1635" y="100"/>
                    <a:pt x="1635" y="77"/>
                  </a:cubicBezTo>
                  <a:close/>
                </a:path>
              </a:pathLst>
            </a:cu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53" name="Freeform 23"/>
            <p:cNvSpPr/>
            <p:nvPr/>
          </p:nvSpPr>
          <p:spPr bwMode="auto">
            <a:xfrm>
              <a:off x="763520" y="728921"/>
              <a:ext cx="1162050" cy="798513"/>
            </a:xfrm>
            <a:custGeom>
              <a:avLst/>
              <a:gdLst>
                <a:gd name="T0" fmla="*/ 1408 w 1425"/>
                <a:gd name="T1" fmla="*/ 543 h 978"/>
                <a:gd name="T2" fmla="*/ 1362 w 1425"/>
                <a:gd name="T3" fmla="*/ 526 h 978"/>
                <a:gd name="T4" fmla="*/ 734 w 1425"/>
                <a:gd name="T5" fmla="*/ 526 h 978"/>
                <a:gd name="T6" fmla="*/ 1173 w 1425"/>
                <a:gd name="T7" fmla="*/ 42 h 978"/>
                <a:gd name="T8" fmla="*/ 582 w 1425"/>
                <a:gd name="T9" fmla="*/ 0 h 978"/>
                <a:gd name="T10" fmla="*/ 10 w 1425"/>
                <a:gd name="T11" fmla="*/ 668 h 978"/>
                <a:gd name="T12" fmla="*/ 0 w 1425"/>
                <a:gd name="T13" fmla="*/ 704 h 978"/>
                <a:gd name="T14" fmla="*/ 0 w 1425"/>
                <a:gd name="T15" fmla="*/ 907 h 978"/>
                <a:gd name="T16" fmla="*/ 23 w 1425"/>
                <a:gd name="T17" fmla="*/ 959 h 978"/>
                <a:gd name="T18" fmla="*/ 72 w 1425"/>
                <a:gd name="T19" fmla="*/ 978 h 978"/>
                <a:gd name="T20" fmla="*/ 1362 w 1425"/>
                <a:gd name="T21" fmla="*/ 978 h 978"/>
                <a:gd name="T22" fmla="*/ 1408 w 1425"/>
                <a:gd name="T23" fmla="*/ 956 h 978"/>
                <a:gd name="T24" fmla="*/ 1425 w 1425"/>
                <a:gd name="T25" fmla="*/ 907 h 978"/>
                <a:gd name="T26" fmla="*/ 1425 w 1425"/>
                <a:gd name="T27" fmla="*/ 588 h 978"/>
                <a:gd name="T28" fmla="*/ 1408 w 1425"/>
                <a:gd name="T29" fmla="*/ 543 h 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25" h="978">
                  <a:moveTo>
                    <a:pt x="1408" y="543"/>
                  </a:moveTo>
                  <a:cubicBezTo>
                    <a:pt x="1395" y="533"/>
                    <a:pt x="1382" y="526"/>
                    <a:pt x="1362" y="526"/>
                  </a:cubicBezTo>
                  <a:cubicBezTo>
                    <a:pt x="734" y="526"/>
                    <a:pt x="734" y="526"/>
                    <a:pt x="734" y="526"/>
                  </a:cubicBezTo>
                  <a:cubicBezTo>
                    <a:pt x="1173" y="42"/>
                    <a:pt x="1173" y="42"/>
                    <a:pt x="1173" y="42"/>
                  </a:cubicBezTo>
                  <a:cubicBezTo>
                    <a:pt x="959" y="13"/>
                    <a:pt x="763" y="0"/>
                    <a:pt x="582" y="0"/>
                  </a:cubicBezTo>
                  <a:cubicBezTo>
                    <a:pt x="10" y="668"/>
                    <a:pt x="10" y="668"/>
                    <a:pt x="10" y="668"/>
                  </a:cubicBezTo>
                  <a:cubicBezTo>
                    <a:pt x="3" y="681"/>
                    <a:pt x="0" y="694"/>
                    <a:pt x="0" y="704"/>
                  </a:cubicBezTo>
                  <a:cubicBezTo>
                    <a:pt x="0" y="907"/>
                    <a:pt x="0" y="907"/>
                    <a:pt x="0" y="907"/>
                  </a:cubicBezTo>
                  <a:cubicBezTo>
                    <a:pt x="0" y="927"/>
                    <a:pt x="10" y="943"/>
                    <a:pt x="23" y="959"/>
                  </a:cubicBezTo>
                  <a:cubicBezTo>
                    <a:pt x="39" y="972"/>
                    <a:pt x="56" y="978"/>
                    <a:pt x="72" y="978"/>
                  </a:cubicBezTo>
                  <a:cubicBezTo>
                    <a:pt x="1362" y="978"/>
                    <a:pt x="1362" y="978"/>
                    <a:pt x="1362" y="978"/>
                  </a:cubicBezTo>
                  <a:cubicBezTo>
                    <a:pt x="1379" y="978"/>
                    <a:pt x="1395" y="972"/>
                    <a:pt x="1408" y="956"/>
                  </a:cubicBezTo>
                  <a:cubicBezTo>
                    <a:pt x="1422" y="943"/>
                    <a:pt x="1425" y="927"/>
                    <a:pt x="1425" y="907"/>
                  </a:cubicBezTo>
                  <a:cubicBezTo>
                    <a:pt x="1425" y="588"/>
                    <a:pt x="1425" y="588"/>
                    <a:pt x="1425" y="588"/>
                  </a:cubicBezTo>
                  <a:cubicBezTo>
                    <a:pt x="1425" y="568"/>
                    <a:pt x="1422" y="552"/>
                    <a:pt x="1408" y="543"/>
                  </a:cubicBezTo>
                  <a:close/>
                </a:path>
              </a:pathLst>
            </a:cu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54" name="Freeform 24"/>
            <p:cNvSpPr/>
            <p:nvPr/>
          </p:nvSpPr>
          <p:spPr bwMode="auto">
            <a:xfrm>
              <a:off x="776220" y="-161667"/>
              <a:ext cx="2757488" cy="1716088"/>
            </a:xfrm>
            <a:custGeom>
              <a:avLst/>
              <a:gdLst>
                <a:gd name="T0" fmla="*/ 3072 w 3383"/>
                <a:gd name="T1" fmla="*/ 319 h 2102"/>
                <a:gd name="T2" fmla="*/ 2599 w 3383"/>
                <a:gd name="T3" fmla="*/ 51 h 2102"/>
                <a:gd name="T4" fmla="*/ 2030 w 3383"/>
                <a:gd name="T5" fmla="*/ 51 h 2102"/>
                <a:gd name="T6" fmla="*/ 1558 w 3383"/>
                <a:gd name="T7" fmla="*/ 319 h 2102"/>
                <a:gd name="T8" fmla="*/ 1353 w 3383"/>
                <a:gd name="T9" fmla="*/ 368 h 2102"/>
                <a:gd name="T10" fmla="*/ 962 w 3383"/>
                <a:gd name="T11" fmla="*/ 45 h 2102"/>
                <a:gd name="T12" fmla="*/ 420 w 3383"/>
                <a:gd name="T13" fmla="*/ 48 h 2102"/>
                <a:gd name="T14" fmla="*/ 53 w 3383"/>
                <a:gd name="T15" fmla="*/ 387 h 2102"/>
                <a:gd name="T16" fmla="*/ 0 w 3383"/>
                <a:gd name="T17" fmla="*/ 723 h 2102"/>
                <a:gd name="T18" fmla="*/ 60 w 3383"/>
                <a:gd name="T19" fmla="*/ 781 h 2102"/>
                <a:gd name="T20" fmla="*/ 470 w 3383"/>
                <a:gd name="T21" fmla="*/ 758 h 2102"/>
                <a:gd name="T22" fmla="*/ 490 w 3383"/>
                <a:gd name="T23" fmla="*/ 639 h 2102"/>
                <a:gd name="T24" fmla="*/ 549 w 3383"/>
                <a:gd name="T25" fmla="*/ 500 h 2102"/>
                <a:gd name="T26" fmla="*/ 695 w 3383"/>
                <a:gd name="T27" fmla="*/ 439 h 2102"/>
                <a:gd name="T28" fmla="*/ 833 w 3383"/>
                <a:gd name="T29" fmla="*/ 487 h 2102"/>
                <a:gd name="T30" fmla="*/ 900 w 3383"/>
                <a:gd name="T31" fmla="*/ 629 h 2102"/>
                <a:gd name="T32" fmla="*/ 843 w 3383"/>
                <a:gd name="T33" fmla="*/ 768 h 2102"/>
                <a:gd name="T34" fmla="*/ 1253 w 3383"/>
                <a:gd name="T35" fmla="*/ 920 h 2102"/>
                <a:gd name="T36" fmla="*/ 1247 w 3383"/>
                <a:gd name="T37" fmla="*/ 1146 h 2102"/>
                <a:gd name="T38" fmla="*/ 1248 w 3383"/>
                <a:gd name="T39" fmla="*/ 1161 h 2102"/>
                <a:gd name="T40" fmla="*/ 1249 w 3383"/>
                <a:gd name="T41" fmla="*/ 1170 h 2102"/>
                <a:gd name="T42" fmla="*/ 1283 w 3383"/>
                <a:gd name="T43" fmla="*/ 1336 h 2102"/>
                <a:gd name="T44" fmla="*/ 1558 w 3383"/>
                <a:gd name="T45" fmla="*/ 1798 h 2102"/>
                <a:gd name="T46" fmla="*/ 2030 w 3383"/>
                <a:gd name="T47" fmla="*/ 2066 h 2102"/>
                <a:gd name="T48" fmla="*/ 2599 w 3383"/>
                <a:gd name="T49" fmla="*/ 2066 h 2102"/>
                <a:gd name="T50" fmla="*/ 3072 w 3383"/>
                <a:gd name="T51" fmla="*/ 1798 h 2102"/>
                <a:gd name="T52" fmla="*/ 2831 w 3383"/>
                <a:gd name="T53" fmla="*/ 1559 h 2102"/>
                <a:gd name="T54" fmla="*/ 2530 w 3383"/>
                <a:gd name="T55" fmla="*/ 1559 h 2102"/>
                <a:gd name="T56" fmla="*/ 2100 w 3383"/>
                <a:gd name="T57" fmla="*/ 1559 h 2102"/>
                <a:gd name="T58" fmla="*/ 1816 w 3383"/>
                <a:gd name="T59" fmla="*/ 1272 h 2102"/>
                <a:gd name="T60" fmla="*/ 1773 w 3383"/>
                <a:gd name="T61" fmla="*/ 1059 h 2102"/>
                <a:gd name="T62" fmla="*/ 1779 w 3383"/>
                <a:gd name="T63" fmla="*/ 975 h 2102"/>
                <a:gd name="T64" fmla="*/ 1787 w 3383"/>
                <a:gd name="T65" fmla="*/ 934 h 2102"/>
                <a:gd name="T66" fmla="*/ 1790 w 3383"/>
                <a:gd name="T67" fmla="*/ 922 h 2102"/>
                <a:gd name="T68" fmla="*/ 1825 w 3383"/>
                <a:gd name="T69" fmla="*/ 824 h 2102"/>
                <a:gd name="T70" fmla="*/ 1831 w 3383"/>
                <a:gd name="T71" fmla="*/ 810 h 2102"/>
                <a:gd name="T72" fmla="*/ 2100 w 3383"/>
                <a:gd name="T73" fmla="*/ 552 h 2102"/>
                <a:gd name="T74" fmla="*/ 2530 w 3383"/>
                <a:gd name="T75" fmla="*/ 552 h 2102"/>
                <a:gd name="T76" fmla="*/ 2817 w 3383"/>
                <a:gd name="T77" fmla="*/ 846 h 2102"/>
                <a:gd name="T78" fmla="*/ 2841 w 3383"/>
                <a:gd name="T79" fmla="*/ 1204 h 2102"/>
                <a:gd name="T80" fmla="*/ 3383 w 3383"/>
                <a:gd name="T81" fmla="*/ 1059 h 2102"/>
                <a:gd name="T82" fmla="*/ 3238 w 3383"/>
                <a:gd name="T83" fmla="*/ 533 h 2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383" h="2102">
                  <a:moveTo>
                    <a:pt x="3238" y="533"/>
                  </a:moveTo>
                  <a:cubicBezTo>
                    <a:pt x="3191" y="455"/>
                    <a:pt x="3135" y="384"/>
                    <a:pt x="3072" y="319"/>
                  </a:cubicBezTo>
                  <a:cubicBezTo>
                    <a:pt x="3006" y="258"/>
                    <a:pt x="2933" y="203"/>
                    <a:pt x="2854" y="158"/>
                  </a:cubicBezTo>
                  <a:cubicBezTo>
                    <a:pt x="2775" y="113"/>
                    <a:pt x="2689" y="77"/>
                    <a:pt x="2599" y="51"/>
                  </a:cubicBezTo>
                  <a:cubicBezTo>
                    <a:pt x="2507" y="26"/>
                    <a:pt x="2411" y="16"/>
                    <a:pt x="2315" y="16"/>
                  </a:cubicBezTo>
                  <a:cubicBezTo>
                    <a:pt x="2216" y="16"/>
                    <a:pt x="2120" y="26"/>
                    <a:pt x="2030" y="51"/>
                  </a:cubicBezTo>
                  <a:cubicBezTo>
                    <a:pt x="1938" y="77"/>
                    <a:pt x="1852" y="113"/>
                    <a:pt x="1773" y="158"/>
                  </a:cubicBezTo>
                  <a:cubicBezTo>
                    <a:pt x="1693" y="203"/>
                    <a:pt x="1624" y="258"/>
                    <a:pt x="1558" y="319"/>
                  </a:cubicBezTo>
                  <a:cubicBezTo>
                    <a:pt x="1498" y="378"/>
                    <a:pt x="1448" y="442"/>
                    <a:pt x="1402" y="513"/>
                  </a:cubicBezTo>
                  <a:cubicBezTo>
                    <a:pt x="1392" y="461"/>
                    <a:pt x="1376" y="413"/>
                    <a:pt x="1353" y="368"/>
                  </a:cubicBezTo>
                  <a:cubicBezTo>
                    <a:pt x="1313" y="290"/>
                    <a:pt x="1260" y="226"/>
                    <a:pt x="1194" y="171"/>
                  </a:cubicBezTo>
                  <a:cubicBezTo>
                    <a:pt x="1128" y="116"/>
                    <a:pt x="1048" y="74"/>
                    <a:pt x="962" y="45"/>
                  </a:cubicBezTo>
                  <a:cubicBezTo>
                    <a:pt x="873" y="16"/>
                    <a:pt x="784" y="0"/>
                    <a:pt x="688" y="0"/>
                  </a:cubicBezTo>
                  <a:cubicBezTo>
                    <a:pt x="592" y="0"/>
                    <a:pt x="503" y="16"/>
                    <a:pt x="420" y="48"/>
                  </a:cubicBezTo>
                  <a:cubicBezTo>
                    <a:pt x="337" y="80"/>
                    <a:pt x="265" y="125"/>
                    <a:pt x="202" y="184"/>
                  </a:cubicBezTo>
                  <a:cubicBezTo>
                    <a:pt x="139" y="239"/>
                    <a:pt x="89" y="310"/>
                    <a:pt x="53" y="387"/>
                  </a:cubicBezTo>
                  <a:cubicBezTo>
                    <a:pt x="17" y="468"/>
                    <a:pt x="0" y="555"/>
                    <a:pt x="0" y="652"/>
                  </a:cubicBezTo>
                  <a:cubicBezTo>
                    <a:pt x="0" y="723"/>
                    <a:pt x="0" y="723"/>
                    <a:pt x="0" y="723"/>
                  </a:cubicBezTo>
                  <a:cubicBezTo>
                    <a:pt x="0" y="736"/>
                    <a:pt x="3" y="749"/>
                    <a:pt x="13" y="762"/>
                  </a:cubicBezTo>
                  <a:cubicBezTo>
                    <a:pt x="20" y="775"/>
                    <a:pt x="37" y="781"/>
                    <a:pt x="60" y="781"/>
                  </a:cubicBezTo>
                  <a:cubicBezTo>
                    <a:pt x="420" y="781"/>
                    <a:pt x="420" y="781"/>
                    <a:pt x="420" y="781"/>
                  </a:cubicBezTo>
                  <a:cubicBezTo>
                    <a:pt x="440" y="781"/>
                    <a:pt x="460" y="775"/>
                    <a:pt x="470" y="758"/>
                  </a:cubicBezTo>
                  <a:cubicBezTo>
                    <a:pt x="483" y="746"/>
                    <a:pt x="490" y="729"/>
                    <a:pt x="490" y="717"/>
                  </a:cubicBezTo>
                  <a:cubicBezTo>
                    <a:pt x="490" y="639"/>
                    <a:pt x="490" y="639"/>
                    <a:pt x="490" y="639"/>
                  </a:cubicBezTo>
                  <a:cubicBezTo>
                    <a:pt x="490" y="613"/>
                    <a:pt x="496" y="591"/>
                    <a:pt x="506" y="565"/>
                  </a:cubicBezTo>
                  <a:cubicBezTo>
                    <a:pt x="516" y="542"/>
                    <a:pt x="532" y="520"/>
                    <a:pt x="549" y="500"/>
                  </a:cubicBezTo>
                  <a:cubicBezTo>
                    <a:pt x="569" y="481"/>
                    <a:pt x="592" y="468"/>
                    <a:pt x="615" y="455"/>
                  </a:cubicBezTo>
                  <a:cubicBezTo>
                    <a:pt x="642" y="445"/>
                    <a:pt x="668" y="439"/>
                    <a:pt x="695" y="439"/>
                  </a:cubicBezTo>
                  <a:cubicBezTo>
                    <a:pt x="721" y="439"/>
                    <a:pt x="744" y="445"/>
                    <a:pt x="771" y="452"/>
                  </a:cubicBezTo>
                  <a:cubicBezTo>
                    <a:pt x="794" y="461"/>
                    <a:pt x="814" y="471"/>
                    <a:pt x="833" y="487"/>
                  </a:cubicBezTo>
                  <a:cubicBezTo>
                    <a:pt x="853" y="503"/>
                    <a:pt x="870" y="526"/>
                    <a:pt x="883" y="549"/>
                  </a:cubicBezTo>
                  <a:cubicBezTo>
                    <a:pt x="893" y="571"/>
                    <a:pt x="900" y="600"/>
                    <a:pt x="900" y="629"/>
                  </a:cubicBezTo>
                  <a:cubicBezTo>
                    <a:pt x="900" y="655"/>
                    <a:pt x="896" y="678"/>
                    <a:pt x="890" y="697"/>
                  </a:cubicBezTo>
                  <a:cubicBezTo>
                    <a:pt x="883" y="717"/>
                    <a:pt x="870" y="742"/>
                    <a:pt x="843" y="768"/>
                  </a:cubicBezTo>
                  <a:cubicBezTo>
                    <a:pt x="721" y="913"/>
                    <a:pt x="721" y="913"/>
                    <a:pt x="721" y="913"/>
                  </a:cubicBezTo>
                  <a:cubicBezTo>
                    <a:pt x="884" y="907"/>
                    <a:pt x="1062" y="908"/>
                    <a:pt x="1253" y="920"/>
                  </a:cubicBezTo>
                  <a:cubicBezTo>
                    <a:pt x="1247" y="966"/>
                    <a:pt x="1243" y="1012"/>
                    <a:pt x="1243" y="1059"/>
                  </a:cubicBezTo>
                  <a:cubicBezTo>
                    <a:pt x="1243" y="1089"/>
                    <a:pt x="1245" y="1118"/>
                    <a:pt x="1247" y="1146"/>
                  </a:cubicBezTo>
                  <a:cubicBezTo>
                    <a:pt x="1247" y="1146"/>
                    <a:pt x="1247" y="1146"/>
                    <a:pt x="1247" y="1146"/>
                  </a:cubicBezTo>
                  <a:cubicBezTo>
                    <a:pt x="1247" y="1151"/>
                    <a:pt x="1248" y="1156"/>
                    <a:pt x="1248" y="1161"/>
                  </a:cubicBezTo>
                  <a:cubicBezTo>
                    <a:pt x="1249" y="1163"/>
                    <a:pt x="1249" y="1165"/>
                    <a:pt x="1249" y="1168"/>
                  </a:cubicBezTo>
                  <a:cubicBezTo>
                    <a:pt x="1249" y="1169"/>
                    <a:pt x="1249" y="1169"/>
                    <a:pt x="1249" y="1170"/>
                  </a:cubicBezTo>
                  <a:cubicBezTo>
                    <a:pt x="1251" y="1186"/>
                    <a:pt x="1253" y="1202"/>
                    <a:pt x="1256" y="1218"/>
                  </a:cubicBezTo>
                  <a:cubicBezTo>
                    <a:pt x="1262" y="1258"/>
                    <a:pt x="1271" y="1298"/>
                    <a:pt x="1283" y="1336"/>
                  </a:cubicBezTo>
                  <a:cubicBezTo>
                    <a:pt x="1306" y="1427"/>
                    <a:pt x="1343" y="1511"/>
                    <a:pt x="1389" y="1588"/>
                  </a:cubicBezTo>
                  <a:cubicBezTo>
                    <a:pt x="1439" y="1662"/>
                    <a:pt x="1492" y="1734"/>
                    <a:pt x="1558" y="1798"/>
                  </a:cubicBezTo>
                  <a:cubicBezTo>
                    <a:pt x="1624" y="1860"/>
                    <a:pt x="1693" y="1914"/>
                    <a:pt x="1773" y="1960"/>
                  </a:cubicBezTo>
                  <a:cubicBezTo>
                    <a:pt x="1852" y="2008"/>
                    <a:pt x="1938" y="2040"/>
                    <a:pt x="2030" y="2066"/>
                  </a:cubicBezTo>
                  <a:cubicBezTo>
                    <a:pt x="2120" y="2092"/>
                    <a:pt x="2216" y="2102"/>
                    <a:pt x="2315" y="2102"/>
                  </a:cubicBezTo>
                  <a:cubicBezTo>
                    <a:pt x="2411" y="2102"/>
                    <a:pt x="2507" y="2092"/>
                    <a:pt x="2599" y="2066"/>
                  </a:cubicBezTo>
                  <a:cubicBezTo>
                    <a:pt x="2689" y="2040"/>
                    <a:pt x="2775" y="2008"/>
                    <a:pt x="2854" y="1960"/>
                  </a:cubicBezTo>
                  <a:cubicBezTo>
                    <a:pt x="2933" y="1914"/>
                    <a:pt x="3006" y="1860"/>
                    <a:pt x="3072" y="1798"/>
                  </a:cubicBezTo>
                  <a:cubicBezTo>
                    <a:pt x="3109" y="1759"/>
                    <a:pt x="3145" y="1721"/>
                    <a:pt x="3178" y="1676"/>
                  </a:cubicBezTo>
                  <a:cubicBezTo>
                    <a:pt x="3066" y="1643"/>
                    <a:pt x="2950" y="1605"/>
                    <a:pt x="2831" y="1559"/>
                  </a:cubicBezTo>
                  <a:cubicBezTo>
                    <a:pt x="2768" y="1537"/>
                    <a:pt x="2705" y="1514"/>
                    <a:pt x="2646" y="1495"/>
                  </a:cubicBezTo>
                  <a:cubicBezTo>
                    <a:pt x="2612" y="1520"/>
                    <a:pt x="2573" y="1543"/>
                    <a:pt x="2530" y="1559"/>
                  </a:cubicBezTo>
                  <a:cubicBezTo>
                    <a:pt x="2464" y="1588"/>
                    <a:pt x="2391" y="1601"/>
                    <a:pt x="2315" y="1601"/>
                  </a:cubicBezTo>
                  <a:cubicBezTo>
                    <a:pt x="2239" y="1601"/>
                    <a:pt x="2166" y="1588"/>
                    <a:pt x="2100" y="1559"/>
                  </a:cubicBezTo>
                  <a:cubicBezTo>
                    <a:pt x="2034" y="1533"/>
                    <a:pt x="1978" y="1495"/>
                    <a:pt x="1928" y="1443"/>
                  </a:cubicBezTo>
                  <a:cubicBezTo>
                    <a:pt x="1882" y="1395"/>
                    <a:pt x="1842" y="1336"/>
                    <a:pt x="1816" y="1272"/>
                  </a:cubicBezTo>
                  <a:cubicBezTo>
                    <a:pt x="1813" y="1267"/>
                    <a:pt x="1811" y="1263"/>
                    <a:pt x="1809" y="1259"/>
                  </a:cubicBezTo>
                  <a:cubicBezTo>
                    <a:pt x="1786" y="1197"/>
                    <a:pt x="1773" y="1130"/>
                    <a:pt x="1773" y="1059"/>
                  </a:cubicBezTo>
                  <a:cubicBezTo>
                    <a:pt x="1773" y="1030"/>
                    <a:pt x="1775" y="1002"/>
                    <a:pt x="1779" y="975"/>
                  </a:cubicBezTo>
                  <a:cubicBezTo>
                    <a:pt x="1779" y="975"/>
                    <a:pt x="1779" y="975"/>
                    <a:pt x="1779" y="975"/>
                  </a:cubicBezTo>
                  <a:cubicBezTo>
                    <a:pt x="1780" y="970"/>
                    <a:pt x="1781" y="965"/>
                    <a:pt x="1782" y="961"/>
                  </a:cubicBezTo>
                  <a:cubicBezTo>
                    <a:pt x="1783" y="952"/>
                    <a:pt x="1785" y="943"/>
                    <a:pt x="1787" y="934"/>
                  </a:cubicBezTo>
                  <a:cubicBezTo>
                    <a:pt x="1787" y="934"/>
                    <a:pt x="1787" y="934"/>
                    <a:pt x="1787" y="934"/>
                  </a:cubicBezTo>
                  <a:cubicBezTo>
                    <a:pt x="1788" y="930"/>
                    <a:pt x="1789" y="926"/>
                    <a:pt x="1790" y="922"/>
                  </a:cubicBezTo>
                  <a:cubicBezTo>
                    <a:pt x="1797" y="896"/>
                    <a:pt x="1806" y="871"/>
                    <a:pt x="1816" y="846"/>
                  </a:cubicBezTo>
                  <a:cubicBezTo>
                    <a:pt x="1818" y="838"/>
                    <a:pt x="1822" y="831"/>
                    <a:pt x="1825" y="824"/>
                  </a:cubicBezTo>
                  <a:cubicBezTo>
                    <a:pt x="1827" y="820"/>
                    <a:pt x="1830" y="815"/>
                    <a:pt x="1832" y="810"/>
                  </a:cubicBezTo>
                  <a:cubicBezTo>
                    <a:pt x="1831" y="810"/>
                    <a:pt x="1831" y="810"/>
                    <a:pt x="1831" y="810"/>
                  </a:cubicBezTo>
                  <a:cubicBezTo>
                    <a:pt x="1856" y="757"/>
                    <a:pt x="1890" y="711"/>
                    <a:pt x="1928" y="668"/>
                  </a:cubicBezTo>
                  <a:cubicBezTo>
                    <a:pt x="1978" y="620"/>
                    <a:pt x="2034" y="581"/>
                    <a:pt x="2100" y="552"/>
                  </a:cubicBezTo>
                  <a:cubicBezTo>
                    <a:pt x="2166" y="523"/>
                    <a:pt x="2239" y="510"/>
                    <a:pt x="2315" y="510"/>
                  </a:cubicBezTo>
                  <a:cubicBezTo>
                    <a:pt x="2391" y="510"/>
                    <a:pt x="2464" y="523"/>
                    <a:pt x="2530" y="552"/>
                  </a:cubicBezTo>
                  <a:cubicBezTo>
                    <a:pt x="2596" y="581"/>
                    <a:pt x="2655" y="620"/>
                    <a:pt x="2702" y="668"/>
                  </a:cubicBezTo>
                  <a:cubicBezTo>
                    <a:pt x="2751" y="720"/>
                    <a:pt x="2791" y="778"/>
                    <a:pt x="2817" y="846"/>
                  </a:cubicBezTo>
                  <a:cubicBezTo>
                    <a:pt x="2847" y="910"/>
                    <a:pt x="2860" y="981"/>
                    <a:pt x="2860" y="1059"/>
                  </a:cubicBezTo>
                  <a:cubicBezTo>
                    <a:pt x="2860" y="1107"/>
                    <a:pt x="2854" y="1159"/>
                    <a:pt x="2841" y="1204"/>
                  </a:cubicBezTo>
                  <a:cubicBezTo>
                    <a:pt x="3019" y="1252"/>
                    <a:pt x="3188" y="1291"/>
                    <a:pt x="3350" y="1324"/>
                  </a:cubicBezTo>
                  <a:cubicBezTo>
                    <a:pt x="3373" y="1240"/>
                    <a:pt x="3383" y="1152"/>
                    <a:pt x="3383" y="1059"/>
                  </a:cubicBezTo>
                  <a:cubicBezTo>
                    <a:pt x="3383" y="965"/>
                    <a:pt x="3370" y="871"/>
                    <a:pt x="3347" y="781"/>
                  </a:cubicBezTo>
                  <a:cubicBezTo>
                    <a:pt x="3320" y="694"/>
                    <a:pt x="3284" y="610"/>
                    <a:pt x="3238" y="533"/>
                  </a:cubicBezTo>
                  <a:close/>
                </a:path>
              </a:pathLst>
            </a:cu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55" name="Freeform 25"/>
            <p:cNvSpPr/>
            <p:nvPr/>
          </p:nvSpPr>
          <p:spPr bwMode="auto">
            <a:xfrm>
              <a:off x="3398575" y="-133093"/>
              <a:ext cx="1047750" cy="1141413"/>
            </a:xfrm>
            <a:custGeom>
              <a:avLst/>
              <a:gdLst>
                <a:gd name="T0" fmla="*/ 797 w 1286"/>
                <a:gd name="T1" fmla="*/ 1356 h 1398"/>
                <a:gd name="T2" fmla="*/ 797 w 1286"/>
                <a:gd name="T3" fmla="*/ 62 h 1398"/>
                <a:gd name="T4" fmla="*/ 777 w 1286"/>
                <a:gd name="T5" fmla="*/ 16 h 1398"/>
                <a:gd name="T6" fmla="*/ 730 w 1286"/>
                <a:gd name="T7" fmla="*/ 0 h 1398"/>
                <a:gd name="T8" fmla="*/ 413 w 1286"/>
                <a:gd name="T9" fmla="*/ 0 h 1398"/>
                <a:gd name="T10" fmla="*/ 320 w 1286"/>
                <a:gd name="T11" fmla="*/ 3 h 1398"/>
                <a:gd name="T12" fmla="*/ 251 w 1286"/>
                <a:gd name="T13" fmla="*/ 32 h 1398"/>
                <a:gd name="T14" fmla="*/ 59 w 1286"/>
                <a:gd name="T15" fmla="*/ 123 h 1398"/>
                <a:gd name="T16" fmla="*/ 0 w 1286"/>
                <a:gd name="T17" fmla="*/ 210 h 1398"/>
                <a:gd name="T18" fmla="*/ 0 w 1286"/>
                <a:gd name="T19" fmla="*/ 271 h 1398"/>
                <a:gd name="T20" fmla="*/ 122 w 1286"/>
                <a:gd name="T21" fmla="*/ 439 h 1398"/>
                <a:gd name="T22" fmla="*/ 165 w 1286"/>
                <a:gd name="T23" fmla="*/ 517 h 1398"/>
                <a:gd name="T24" fmla="*/ 271 w 1286"/>
                <a:gd name="T25" fmla="*/ 468 h 1398"/>
                <a:gd name="T26" fmla="*/ 271 w 1286"/>
                <a:gd name="T27" fmla="*/ 1308 h 1398"/>
                <a:gd name="T28" fmla="*/ 797 w 1286"/>
                <a:gd name="T29" fmla="*/ 1379 h 1398"/>
                <a:gd name="T30" fmla="*/ 1286 w 1286"/>
                <a:gd name="T31" fmla="*/ 1392 h 1398"/>
                <a:gd name="T32" fmla="*/ 797 w 1286"/>
                <a:gd name="T33" fmla="*/ 1356 h 1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86" h="1398">
                  <a:moveTo>
                    <a:pt x="797" y="1356"/>
                  </a:moveTo>
                  <a:cubicBezTo>
                    <a:pt x="797" y="62"/>
                    <a:pt x="797" y="62"/>
                    <a:pt x="797" y="62"/>
                  </a:cubicBezTo>
                  <a:cubicBezTo>
                    <a:pt x="797" y="42"/>
                    <a:pt x="790" y="29"/>
                    <a:pt x="777" y="16"/>
                  </a:cubicBezTo>
                  <a:cubicBezTo>
                    <a:pt x="763" y="7"/>
                    <a:pt x="747" y="0"/>
                    <a:pt x="730" y="0"/>
                  </a:cubicBezTo>
                  <a:cubicBezTo>
                    <a:pt x="413" y="0"/>
                    <a:pt x="413" y="0"/>
                    <a:pt x="413" y="0"/>
                  </a:cubicBezTo>
                  <a:cubicBezTo>
                    <a:pt x="377" y="0"/>
                    <a:pt x="347" y="3"/>
                    <a:pt x="320" y="3"/>
                  </a:cubicBezTo>
                  <a:cubicBezTo>
                    <a:pt x="297" y="7"/>
                    <a:pt x="274" y="16"/>
                    <a:pt x="251" y="32"/>
                  </a:cubicBezTo>
                  <a:cubicBezTo>
                    <a:pt x="59" y="123"/>
                    <a:pt x="59" y="123"/>
                    <a:pt x="59" y="123"/>
                  </a:cubicBezTo>
                  <a:cubicBezTo>
                    <a:pt x="19" y="146"/>
                    <a:pt x="0" y="175"/>
                    <a:pt x="0" y="210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46" y="323"/>
                    <a:pt x="86" y="378"/>
                    <a:pt x="122" y="439"/>
                  </a:cubicBezTo>
                  <a:cubicBezTo>
                    <a:pt x="139" y="465"/>
                    <a:pt x="152" y="491"/>
                    <a:pt x="165" y="517"/>
                  </a:cubicBezTo>
                  <a:cubicBezTo>
                    <a:pt x="271" y="468"/>
                    <a:pt x="271" y="468"/>
                    <a:pt x="271" y="468"/>
                  </a:cubicBezTo>
                  <a:cubicBezTo>
                    <a:pt x="271" y="1308"/>
                    <a:pt x="271" y="1308"/>
                    <a:pt x="271" y="1308"/>
                  </a:cubicBezTo>
                  <a:cubicBezTo>
                    <a:pt x="456" y="1343"/>
                    <a:pt x="631" y="1366"/>
                    <a:pt x="797" y="1379"/>
                  </a:cubicBezTo>
                  <a:cubicBezTo>
                    <a:pt x="972" y="1395"/>
                    <a:pt x="1137" y="1398"/>
                    <a:pt x="1286" y="1392"/>
                  </a:cubicBezTo>
                  <a:lnTo>
                    <a:pt x="797" y="1356"/>
                  </a:lnTo>
                  <a:close/>
                </a:path>
              </a:pathLst>
            </a:cu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56" name="Freeform 26"/>
            <p:cNvSpPr/>
            <p:nvPr/>
          </p:nvSpPr>
          <p:spPr bwMode="auto">
            <a:xfrm>
              <a:off x="3584508" y="1268671"/>
              <a:ext cx="428625" cy="255588"/>
            </a:xfrm>
            <a:custGeom>
              <a:avLst/>
              <a:gdLst>
                <a:gd name="T0" fmla="*/ 0 w 526"/>
                <a:gd name="T1" fmla="*/ 258 h 313"/>
                <a:gd name="T2" fmla="*/ 13 w 526"/>
                <a:gd name="T3" fmla="*/ 297 h 313"/>
                <a:gd name="T4" fmla="*/ 59 w 526"/>
                <a:gd name="T5" fmla="*/ 313 h 313"/>
                <a:gd name="T6" fmla="*/ 459 w 526"/>
                <a:gd name="T7" fmla="*/ 313 h 313"/>
                <a:gd name="T8" fmla="*/ 526 w 526"/>
                <a:gd name="T9" fmla="*/ 255 h 313"/>
                <a:gd name="T10" fmla="*/ 526 w 526"/>
                <a:gd name="T11" fmla="*/ 113 h 313"/>
                <a:gd name="T12" fmla="*/ 0 w 526"/>
                <a:gd name="T13" fmla="*/ 0 h 313"/>
                <a:gd name="T14" fmla="*/ 0 w 526"/>
                <a:gd name="T15" fmla="*/ 258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6" h="313">
                  <a:moveTo>
                    <a:pt x="0" y="258"/>
                  </a:moveTo>
                  <a:cubicBezTo>
                    <a:pt x="0" y="271"/>
                    <a:pt x="3" y="284"/>
                    <a:pt x="13" y="297"/>
                  </a:cubicBezTo>
                  <a:cubicBezTo>
                    <a:pt x="23" y="307"/>
                    <a:pt x="36" y="313"/>
                    <a:pt x="59" y="313"/>
                  </a:cubicBezTo>
                  <a:cubicBezTo>
                    <a:pt x="459" y="313"/>
                    <a:pt x="459" y="313"/>
                    <a:pt x="459" y="313"/>
                  </a:cubicBezTo>
                  <a:cubicBezTo>
                    <a:pt x="502" y="313"/>
                    <a:pt x="526" y="294"/>
                    <a:pt x="526" y="255"/>
                  </a:cubicBezTo>
                  <a:cubicBezTo>
                    <a:pt x="526" y="113"/>
                    <a:pt x="526" y="113"/>
                    <a:pt x="526" y="113"/>
                  </a:cubicBezTo>
                  <a:cubicBezTo>
                    <a:pt x="360" y="87"/>
                    <a:pt x="185" y="52"/>
                    <a:pt x="0" y="0"/>
                  </a:cubicBezTo>
                  <a:lnTo>
                    <a:pt x="0" y="258"/>
                  </a:lnTo>
                  <a:close/>
                </a:path>
              </a:pathLst>
            </a:cu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57" name="Freeform 27"/>
            <p:cNvSpPr/>
            <p:nvPr/>
          </p:nvSpPr>
          <p:spPr bwMode="auto">
            <a:xfrm>
              <a:off x="317432" y="405961"/>
              <a:ext cx="5338763" cy="804864"/>
            </a:xfrm>
            <a:custGeom>
              <a:avLst/>
              <a:gdLst>
                <a:gd name="T0" fmla="*/ 6554 w 6554"/>
                <a:gd name="T1" fmla="*/ 133 h 988"/>
                <a:gd name="T2" fmla="*/ 3399 w 6554"/>
                <a:gd name="T3" fmla="*/ 488 h 988"/>
                <a:gd name="T4" fmla="*/ 0 w 6554"/>
                <a:gd name="T5" fmla="*/ 485 h 988"/>
                <a:gd name="T6" fmla="*/ 3396 w 6554"/>
                <a:gd name="T7" fmla="*/ 530 h 988"/>
                <a:gd name="T8" fmla="*/ 5287 w 6554"/>
                <a:gd name="T9" fmla="*/ 759 h 988"/>
                <a:gd name="T10" fmla="*/ 6554 w 6554"/>
                <a:gd name="T11" fmla="*/ 133 h 9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54" h="988">
                  <a:moveTo>
                    <a:pt x="6554" y="133"/>
                  </a:moveTo>
                  <a:cubicBezTo>
                    <a:pt x="6117" y="569"/>
                    <a:pt x="5215" y="988"/>
                    <a:pt x="3399" y="488"/>
                  </a:cubicBezTo>
                  <a:cubicBezTo>
                    <a:pt x="1633" y="0"/>
                    <a:pt x="582" y="210"/>
                    <a:pt x="0" y="485"/>
                  </a:cubicBezTo>
                  <a:cubicBezTo>
                    <a:pt x="585" y="220"/>
                    <a:pt x="1640" y="23"/>
                    <a:pt x="3396" y="530"/>
                  </a:cubicBezTo>
                  <a:cubicBezTo>
                    <a:pt x="4186" y="759"/>
                    <a:pt x="4805" y="811"/>
                    <a:pt x="5287" y="759"/>
                  </a:cubicBezTo>
                  <a:cubicBezTo>
                    <a:pt x="5674" y="717"/>
                    <a:pt x="6193" y="543"/>
                    <a:pt x="6554" y="133"/>
                  </a:cubicBezTo>
                  <a:close/>
                </a:path>
              </a:pathLst>
            </a:cu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</p:grp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1866" y="115757"/>
            <a:ext cx="504825" cy="78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7" b="7817"/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235112" y="2687909"/>
            <a:ext cx="4551974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1.</a:t>
            </a:r>
            <a:r>
              <a:rPr lang="zh-CN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对象是边界非常清楚的任何事物</a:t>
            </a:r>
            <a:endParaRPr lang="en-US" altLang="zh-CN" sz="1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2.</a:t>
            </a:r>
            <a:r>
              <a:rPr lang="zh-CN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类的实例</a:t>
            </a:r>
            <a:endParaRPr lang="en-US" altLang="zh-CN" sz="1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3.</a:t>
            </a:r>
            <a:r>
              <a:rPr lang="zh-CN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对象元素：标识、状态、行为</a:t>
            </a:r>
            <a:endParaRPr lang="en-US" altLang="zh-C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934511" y="183664"/>
            <a:ext cx="80021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dirty="0" smtClean="0">
                <a:solidFill>
                  <a:schemeClr val="accent1"/>
                </a:solidFill>
                <a:latin typeface="方正兰亭黑_GBK"/>
                <a:ea typeface="方正兰亭黑_GBK"/>
              </a:rPr>
              <a:t>对象图</a:t>
            </a:r>
            <a:endParaRPr lang="zh-CN" altLang="en-US" sz="1600" dirty="0">
              <a:solidFill>
                <a:schemeClr val="accent1"/>
              </a:solidFill>
              <a:latin typeface="方正兰亭黑_GBK"/>
              <a:ea typeface="方正兰亭黑_GBK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032788" y="522218"/>
            <a:ext cx="31012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5"/>
          <p:cNvSpPr txBox="1">
            <a:spLocks noChangeArrowheads="1"/>
          </p:cNvSpPr>
          <p:nvPr/>
        </p:nvSpPr>
        <p:spPr bwMode="auto">
          <a:xfrm>
            <a:off x="235112" y="2262576"/>
            <a:ext cx="156966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800" dirty="0" smtClean="0">
                <a:solidFill>
                  <a:schemeClr val="accent1"/>
                </a:solidFill>
                <a:latin typeface="方正兰亭黑_GBK"/>
                <a:ea typeface="方正兰亭黑_GBK"/>
              </a:rPr>
              <a:t>什么是对象？</a:t>
            </a:r>
            <a:endParaRPr lang="en-US" altLang="zh-CN" sz="1800" dirty="0">
              <a:solidFill>
                <a:schemeClr val="accent1"/>
              </a:solidFill>
              <a:latin typeface="方正兰亭黑_GBK"/>
              <a:ea typeface="方正兰亭黑_GBK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338335" y="2659908"/>
            <a:ext cx="349783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337511" y="183664"/>
            <a:ext cx="528375" cy="484787"/>
            <a:chOff x="1417110" y="1933669"/>
            <a:chExt cx="1827515" cy="1676757"/>
          </a:xfrm>
        </p:grpSpPr>
        <p:sp>
          <p:nvSpPr>
            <p:cNvPr id="14" name="椭圆 13"/>
            <p:cNvSpPr/>
            <p:nvPr/>
          </p:nvSpPr>
          <p:spPr>
            <a:xfrm>
              <a:off x="1491775" y="1933669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1686851" y="2118291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2772931" y="1944597"/>
              <a:ext cx="390517" cy="390517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1417110" y="2261397"/>
              <a:ext cx="286781" cy="28678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1686851" y="3308201"/>
              <a:ext cx="220530" cy="22053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3016329" y="2979248"/>
              <a:ext cx="228296" cy="228296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5"/>
          <p:cNvSpPr txBox="1">
            <a:spLocks noChangeArrowheads="1"/>
          </p:cNvSpPr>
          <p:nvPr/>
        </p:nvSpPr>
        <p:spPr bwMode="auto">
          <a:xfrm>
            <a:off x="420024" y="278417"/>
            <a:ext cx="3738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 smtClean="0">
                <a:solidFill>
                  <a:schemeClr val="bg1"/>
                </a:solidFill>
                <a:latin typeface="方正兰亭黑_GBK"/>
                <a:ea typeface="方正兰亭黑_GBK"/>
              </a:rPr>
              <a:t>01</a:t>
            </a:r>
            <a:endParaRPr lang="zh-CN" altLang="en-US" sz="1200" dirty="0">
              <a:solidFill>
                <a:schemeClr val="bg1"/>
              </a:solidFill>
              <a:latin typeface="方正兰亭黑_GBK"/>
              <a:ea typeface="方正兰亭黑_GBK"/>
            </a:endParaRP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1866" y="115757"/>
            <a:ext cx="504825" cy="78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7" b="7817"/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</p:spPr>
      </p:pic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934511" y="183664"/>
            <a:ext cx="80021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dirty="0" smtClean="0">
                <a:solidFill>
                  <a:schemeClr val="accent1"/>
                </a:solidFill>
                <a:latin typeface="方正兰亭黑_GBK"/>
                <a:ea typeface="方正兰亭黑_GBK"/>
              </a:rPr>
              <a:t>对象图</a:t>
            </a:r>
            <a:endParaRPr lang="zh-CN" altLang="en-US" sz="1600" dirty="0">
              <a:solidFill>
                <a:schemeClr val="accent1"/>
              </a:solidFill>
              <a:latin typeface="方正兰亭黑_GBK"/>
              <a:ea typeface="方正兰亭黑_GBK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032788" y="522218"/>
            <a:ext cx="31012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5"/>
          <p:cNvSpPr txBox="1">
            <a:spLocks noChangeArrowheads="1"/>
          </p:cNvSpPr>
          <p:nvPr/>
        </p:nvSpPr>
        <p:spPr bwMode="auto">
          <a:xfrm>
            <a:off x="420024" y="1197569"/>
            <a:ext cx="180049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800" dirty="0" smtClean="0">
                <a:solidFill>
                  <a:schemeClr val="accent1"/>
                </a:solidFill>
                <a:latin typeface="方正兰亭黑_GBK"/>
                <a:ea typeface="方正兰亭黑_GBK"/>
              </a:rPr>
              <a:t>对象与类的区别</a:t>
            </a:r>
            <a:endParaRPr lang="en-US" altLang="zh-CN" sz="1800" dirty="0">
              <a:solidFill>
                <a:schemeClr val="accent1"/>
              </a:solidFill>
              <a:latin typeface="方正兰亭黑_GBK"/>
              <a:ea typeface="方正兰亭黑_GBK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499328" y="1548155"/>
            <a:ext cx="349783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337511" y="183664"/>
            <a:ext cx="528375" cy="484787"/>
            <a:chOff x="1417110" y="1933669"/>
            <a:chExt cx="1827515" cy="1676757"/>
          </a:xfrm>
        </p:grpSpPr>
        <p:sp>
          <p:nvSpPr>
            <p:cNvPr id="14" name="椭圆 13"/>
            <p:cNvSpPr/>
            <p:nvPr/>
          </p:nvSpPr>
          <p:spPr>
            <a:xfrm>
              <a:off x="1491775" y="1933669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1686851" y="2118291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2772931" y="1944597"/>
              <a:ext cx="390517" cy="390517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1417110" y="2261397"/>
              <a:ext cx="286781" cy="28678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1686851" y="3308201"/>
              <a:ext cx="220530" cy="22053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3016329" y="2979248"/>
              <a:ext cx="228296" cy="228296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5"/>
          <p:cNvSpPr txBox="1">
            <a:spLocks noChangeArrowheads="1"/>
          </p:cNvSpPr>
          <p:nvPr/>
        </p:nvSpPr>
        <p:spPr bwMode="auto">
          <a:xfrm>
            <a:off x="420024" y="278417"/>
            <a:ext cx="3738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 smtClean="0">
                <a:solidFill>
                  <a:schemeClr val="bg1"/>
                </a:solidFill>
                <a:latin typeface="方正兰亭黑_GBK"/>
                <a:ea typeface="方正兰亭黑_GBK"/>
              </a:rPr>
              <a:t>01</a:t>
            </a:r>
            <a:endParaRPr lang="zh-CN" altLang="en-US" sz="1200" dirty="0">
              <a:solidFill>
                <a:schemeClr val="bg1"/>
              </a:solidFill>
              <a:latin typeface="方正兰亭黑_GBK"/>
              <a:ea typeface="方正兰亭黑_GBK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5962" y="2355925"/>
            <a:ext cx="18496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C00000"/>
                </a:solidFill>
              </a:rPr>
              <a:t>Person.java</a:t>
            </a:r>
            <a:endParaRPr lang="zh-CN" altLang="en-US" sz="2800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19716" y="2430665"/>
            <a:ext cx="4356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Person </a:t>
            </a:r>
            <a:r>
              <a:rPr lang="en-US" altLang="zh-CN" sz="2000" dirty="0" smtClean="0">
                <a:solidFill>
                  <a:srgbClr val="C00000"/>
                </a:solidFill>
              </a:rPr>
              <a:t>person</a:t>
            </a:r>
            <a:r>
              <a:rPr lang="en-US" altLang="zh-CN" sz="2000" dirty="0" smtClean="0"/>
              <a:t>=</a:t>
            </a:r>
            <a:r>
              <a:rPr lang="en-US" altLang="zh-CN" sz="2000" dirty="0" smtClean="0">
                <a:solidFill>
                  <a:srgbClr val="2E4864"/>
                </a:solidFill>
              </a:rPr>
              <a:t>new person(“</a:t>
            </a:r>
            <a:r>
              <a:rPr lang="zh-CN" altLang="en-US" sz="2000" dirty="0" smtClean="0">
                <a:solidFill>
                  <a:srgbClr val="2E4864"/>
                </a:solidFill>
              </a:rPr>
              <a:t>张</a:t>
            </a:r>
            <a:r>
              <a:rPr lang="zh-CN" altLang="en-US" sz="2000" dirty="0">
                <a:solidFill>
                  <a:srgbClr val="2E4864"/>
                </a:solidFill>
              </a:rPr>
              <a:t>三</a:t>
            </a:r>
            <a:r>
              <a:rPr lang="en-US" altLang="zh-CN" sz="2000" dirty="0" smtClean="0">
                <a:solidFill>
                  <a:srgbClr val="2E4864"/>
                </a:solidFill>
              </a:rPr>
              <a:t>”)</a:t>
            </a:r>
            <a:r>
              <a:rPr lang="zh-CN" altLang="en-US" sz="2000" dirty="0" smtClean="0"/>
              <a:t>；</a:t>
            </a:r>
            <a:endParaRPr lang="zh-CN" altLang="en-US" sz="2000" dirty="0"/>
          </a:p>
        </p:txBody>
      </p:sp>
      <p:sp>
        <p:nvSpPr>
          <p:cNvPr id="7" name="下箭头 6"/>
          <p:cNvSpPr/>
          <p:nvPr/>
        </p:nvSpPr>
        <p:spPr>
          <a:xfrm rot="10800000">
            <a:off x="1420075" y="2835050"/>
            <a:ext cx="484633" cy="9473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483497" y="3991652"/>
            <a:ext cx="35779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类</a:t>
            </a:r>
            <a:endParaRPr lang="zh-CN" altLang="en-US" dirty="0"/>
          </a:p>
        </p:txBody>
      </p:sp>
      <p:sp>
        <p:nvSpPr>
          <p:cNvPr id="22" name="下箭头 21"/>
          <p:cNvSpPr/>
          <p:nvPr/>
        </p:nvSpPr>
        <p:spPr>
          <a:xfrm rot="10800000">
            <a:off x="4056824" y="2803983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下箭头 22"/>
          <p:cNvSpPr/>
          <p:nvPr/>
        </p:nvSpPr>
        <p:spPr>
          <a:xfrm rot="10800000">
            <a:off x="5538796" y="2803983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056824" y="3991652"/>
            <a:ext cx="53091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引用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538796" y="4002409"/>
            <a:ext cx="53091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对象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18622" y="1085068"/>
            <a:ext cx="4457943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•</a:t>
            </a:r>
            <a:r>
              <a:rPr lang="zh-CN" altLang="en-US" dirty="0"/>
              <a:t>对象是一个存在于时间和空间中的具体实体，而类仅代表一个抽象，抽象出对象的“本质”。</a:t>
            </a:r>
          </a:p>
          <a:p>
            <a:r>
              <a:rPr lang="en-US" altLang="zh-CN" dirty="0"/>
              <a:t>•</a:t>
            </a:r>
            <a:r>
              <a:rPr lang="zh-CN" altLang="en-US" dirty="0"/>
              <a:t>类是共享一个公用结构和一个公共行为对象集合</a:t>
            </a:r>
          </a:p>
          <a:p>
            <a:r>
              <a:rPr lang="en-US" altLang="zh-CN" dirty="0"/>
              <a:t>•</a:t>
            </a:r>
            <a:r>
              <a:rPr lang="zh-CN" altLang="en-US" dirty="0"/>
              <a:t>类是静态的，对象是动态的；类是一般化，对象是个性化；类是定义，对象是实例；类是抽象、对象是具体</a:t>
            </a:r>
          </a:p>
          <a:p>
            <a:endParaRPr lang="zh-CN" altLang="en-US" dirty="0"/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1866" y="115757"/>
            <a:ext cx="504825" cy="78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214272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7" b="7817"/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235112" y="2687909"/>
            <a:ext cx="455197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1.</a:t>
            </a:r>
            <a:r>
              <a:rPr lang="zh-CN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某一时间点上一组对象以及它们之间的关系的图</a:t>
            </a:r>
            <a:endParaRPr lang="en-US" altLang="zh-CN" sz="1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  <a:r>
              <a:rPr lang="zh-CN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组成元素：对象、链、注释、约束。链把多个对象链接在一起构成一个对象图</a:t>
            </a:r>
            <a:endParaRPr lang="en-US" altLang="zh-CN" sz="1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934511" y="183664"/>
            <a:ext cx="80021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dirty="0" smtClean="0">
                <a:solidFill>
                  <a:schemeClr val="accent1"/>
                </a:solidFill>
                <a:latin typeface="方正兰亭黑_GBK"/>
                <a:ea typeface="方正兰亭黑_GBK"/>
              </a:rPr>
              <a:t>对象图</a:t>
            </a:r>
            <a:endParaRPr lang="zh-CN" altLang="en-US" sz="1600" dirty="0">
              <a:solidFill>
                <a:schemeClr val="accent1"/>
              </a:solidFill>
              <a:latin typeface="方正兰亭黑_GBK"/>
              <a:ea typeface="方正兰亭黑_GBK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032788" y="522218"/>
            <a:ext cx="31012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5"/>
          <p:cNvSpPr txBox="1">
            <a:spLocks noChangeArrowheads="1"/>
          </p:cNvSpPr>
          <p:nvPr/>
        </p:nvSpPr>
        <p:spPr bwMode="auto">
          <a:xfrm>
            <a:off x="235112" y="2262576"/>
            <a:ext cx="156966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800" dirty="0" smtClean="0">
                <a:solidFill>
                  <a:schemeClr val="accent1"/>
                </a:solidFill>
                <a:latin typeface="方正兰亭黑_GBK"/>
                <a:ea typeface="方正兰亭黑_GBK"/>
              </a:rPr>
              <a:t>对象图的概念</a:t>
            </a:r>
            <a:endParaRPr lang="en-US" altLang="zh-CN" sz="1800" dirty="0">
              <a:solidFill>
                <a:schemeClr val="accent1"/>
              </a:solidFill>
              <a:latin typeface="方正兰亭黑_GBK"/>
              <a:ea typeface="方正兰亭黑_GBK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338335" y="2659908"/>
            <a:ext cx="349783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337511" y="183664"/>
            <a:ext cx="528375" cy="484787"/>
            <a:chOff x="1417110" y="1933669"/>
            <a:chExt cx="1827515" cy="1676757"/>
          </a:xfrm>
        </p:grpSpPr>
        <p:sp>
          <p:nvSpPr>
            <p:cNvPr id="14" name="椭圆 13"/>
            <p:cNvSpPr/>
            <p:nvPr/>
          </p:nvSpPr>
          <p:spPr>
            <a:xfrm>
              <a:off x="1491775" y="1933669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1686851" y="2118291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2772931" y="1944597"/>
              <a:ext cx="390517" cy="390517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1417110" y="2261397"/>
              <a:ext cx="286781" cy="28678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1686851" y="3308201"/>
              <a:ext cx="220530" cy="22053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3016329" y="2979248"/>
              <a:ext cx="228296" cy="228296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5"/>
          <p:cNvSpPr txBox="1">
            <a:spLocks noChangeArrowheads="1"/>
          </p:cNvSpPr>
          <p:nvPr/>
        </p:nvSpPr>
        <p:spPr bwMode="auto">
          <a:xfrm>
            <a:off x="420024" y="278417"/>
            <a:ext cx="3738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 smtClean="0">
                <a:solidFill>
                  <a:schemeClr val="bg1"/>
                </a:solidFill>
                <a:latin typeface="方正兰亭黑_GBK"/>
                <a:ea typeface="方正兰亭黑_GBK"/>
              </a:rPr>
              <a:t>01</a:t>
            </a:r>
            <a:endParaRPr lang="zh-CN" altLang="en-US" sz="1200" dirty="0">
              <a:solidFill>
                <a:schemeClr val="bg1"/>
              </a:solidFill>
              <a:latin typeface="方正兰亭黑_GBK"/>
              <a:ea typeface="方正兰亭黑_GBK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7736" y="668451"/>
            <a:ext cx="4838700" cy="139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1866" y="115757"/>
            <a:ext cx="504825" cy="78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3323241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7" b="7817"/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235112" y="2687909"/>
            <a:ext cx="4551974" cy="16966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1.</a:t>
            </a:r>
            <a:r>
              <a:rPr lang="zh-CN" altLang="en-US" sz="1400" dirty="0"/>
              <a:t>论证类模型的设计：</a:t>
            </a:r>
            <a:r>
              <a:rPr lang="zh-CN" altLang="en-US" sz="1400" dirty="0" smtClean="0"/>
              <a:t>当</a:t>
            </a:r>
            <a:r>
              <a:rPr lang="zh-CN" altLang="en-US" sz="1400" dirty="0"/>
              <a:t>设计了类模型时，你可以通过对象图来模拟出一个运行时的状态，这样就可以研究在运行时设计的合理</a:t>
            </a:r>
            <a:r>
              <a:rPr lang="zh-CN" altLang="en-US" sz="1400" dirty="0" smtClean="0"/>
              <a:t>性</a:t>
            </a:r>
            <a:endParaRPr lang="en-US" altLang="zh-CN" sz="1400" dirty="0" smtClean="0"/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2.</a:t>
            </a:r>
            <a:r>
              <a:rPr lang="zh-CN" altLang="en-US" sz="1400" dirty="0"/>
              <a:t>分析和说明源代</a:t>
            </a:r>
            <a:r>
              <a:rPr lang="zh-CN" altLang="en-US" sz="1400" dirty="0" smtClean="0"/>
              <a:t>码：</a:t>
            </a:r>
            <a:r>
              <a:rPr lang="zh-CN" altLang="en-US" sz="1400" dirty="0"/>
              <a:t>对于逻辑较复杂的类交互时，可以考虑画出一些对象图来做补充说明</a:t>
            </a:r>
            <a:endParaRPr lang="en-US" altLang="zh-C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934511" y="183664"/>
            <a:ext cx="80021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dirty="0" smtClean="0">
                <a:solidFill>
                  <a:schemeClr val="accent1"/>
                </a:solidFill>
                <a:latin typeface="方正兰亭黑_GBK"/>
                <a:ea typeface="方正兰亭黑_GBK"/>
              </a:rPr>
              <a:t>对象图</a:t>
            </a:r>
            <a:endParaRPr lang="zh-CN" altLang="en-US" sz="1600" dirty="0">
              <a:solidFill>
                <a:schemeClr val="accent1"/>
              </a:solidFill>
              <a:latin typeface="方正兰亭黑_GBK"/>
              <a:ea typeface="方正兰亭黑_GBK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032788" y="522218"/>
            <a:ext cx="31012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5"/>
          <p:cNvSpPr txBox="1">
            <a:spLocks noChangeArrowheads="1"/>
          </p:cNvSpPr>
          <p:nvPr/>
        </p:nvSpPr>
        <p:spPr bwMode="auto">
          <a:xfrm>
            <a:off x="235112" y="2262576"/>
            <a:ext cx="156966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800" dirty="0" smtClean="0">
                <a:solidFill>
                  <a:schemeClr val="accent1"/>
                </a:solidFill>
                <a:latin typeface="方正兰亭黑_GBK"/>
                <a:ea typeface="方正兰亭黑_GBK"/>
              </a:rPr>
              <a:t>对象图的</a:t>
            </a:r>
            <a:r>
              <a:rPr lang="zh-CN" altLang="en-US" sz="1800" dirty="0">
                <a:solidFill>
                  <a:schemeClr val="accent1"/>
                </a:solidFill>
                <a:latin typeface="方正兰亭黑_GBK"/>
                <a:ea typeface="方正兰亭黑_GBK"/>
              </a:rPr>
              <a:t>应用</a:t>
            </a:r>
            <a:endParaRPr lang="en-US" altLang="zh-CN" sz="1800" dirty="0">
              <a:solidFill>
                <a:schemeClr val="accent1"/>
              </a:solidFill>
              <a:latin typeface="方正兰亭黑_GBK"/>
              <a:ea typeface="方正兰亭黑_GBK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338335" y="2659908"/>
            <a:ext cx="349783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337511" y="183664"/>
            <a:ext cx="528375" cy="484787"/>
            <a:chOff x="1417110" y="1933669"/>
            <a:chExt cx="1827515" cy="1676757"/>
          </a:xfrm>
        </p:grpSpPr>
        <p:sp>
          <p:nvSpPr>
            <p:cNvPr id="14" name="椭圆 13"/>
            <p:cNvSpPr/>
            <p:nvPr/>
          </p:nvSpPr>
          <p:spPr>
            <a:xfrm>
              <a:off x="1491775" y="1933669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1686851" y="2118291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2772931" y="1944597"/>
              <a:ext cx="390517" cy="390517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1417110" y="2261397"/>
              <a:ext cx="286781" cy="28678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1686851" y="3308201"/>
              <a:ext cx="220530" cy="22053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3016329" y="2979248"/>
              <a:ext cx="228296" cy="228296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5"/>
          <p:cNvSpPr txBox="1">
            <a:spLocks noChangeArrowheads="1"/>
          </p:cNvSpPr>
          <p:nvPr/>
        </p:nvSpPr>
        <p:spPr bwMode="auto">
          <a:xfrm>
            <a:off x="420024" y="278417"/>
            <a:ext cx="3738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 smtClean="0">
                <a:solidFill>
                  <a:schemeClr val="bg1"/>
                </a:solidFill>
                <a:latin typeface="方正兰亭黑_GBK"/>
                <a:ea typeface="方正兰亭黑_GBK"/>
              </a:rPr>
              <a:t>01</a:t>
            </a:r>
            <a:endParaRPr lang="zh-CN" altLang="en-US" sz="1200" dirty="0">
              <a:solidFill>
                <a:schemeClr val="bg1"/>
              </a:solidFill>
              <a:latin typeface="方正兰亭黑_GBK"/>
              <a:ea typeface="方正兰亭黑_GBK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7736" y="668451"/>
            <a:ext cx="4838700" cy="139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1866" y="115757"/>
            <a:ext cx="504825" cy="78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840221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>
            <a:off x="1491775" y="1933669"/>
            <a:ext cx="1676757" cy="1676757"/>
          </a:xfrm>
          <a:prstGeom prst="ellips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1686851" y="2118291"/>
            <a:ext cx="1307513" cy="1307513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" name="文本框 5"/>
          <p:cNvSpPr txBox="1">
            <a:spLocks noChangeArrowheads="1"/>
          </p:cNvSpPr>
          <p:nvPr/>
        </p:nvSpPr>
        <p:spPr bwMode="auto">
          <a:xfrm>
            <a:off x="1858955" y="2356549"/>
            <a:ext cx="93166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4800" b="1" smtClean="0">
                <a:solidFill>
                  <a:prstClr val="white"/>
                </a:solidFill>
                <a:latin typeface="方正兰亭黑_GBK"/>
                <a:ea typeface="方正兰亭黑_GBK"/>
              </a:rPr>
              <a:t>02</a:t>
            </a:r>
            <a:endParaRPr lang="zh-CN" altLang="en-US" sz="4800" b="1">
              <a:solidFill>
                <a:prstClr val="white"/>
              </a:solidFill>
              <a:latin typeface="方正兰亭黑_GBK"/>
              <a:ea typeface="方正兰亭黑_GBK"/>
            </a:endParaRPr>
          </a:p>
        </p:txBody>
      </p:sp>
      <p:sp>
        <p:nvSpPr>
          <p:cNvPr id="16" name="文本框 5"/>
          <p:cNvSpPr txBox="1">
            <a:spLocks noChangeArrowheads="1"/>
          </p:cNvSpPr>
          <p:nvPr/>
        </p:nvSpPr>
        <p:spPr bwMode="auto">
          <a:xfrm>
            <a:off x="3532534" y="2083493"/>
            <a:ext cx="9541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dirty="0">
                <a:solidFill>
                  <a:srgbClr val="27506E"/>
                </a:solidFill>
                <a:latin typeface="方正兰亭黑_GBK"/>
                <a:ea typeface="方正兰亭黑_GBK"/>
              </a:rPr>
              <a:t>构建图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3605703" y="2597940"/>
            <a:ext cx="341906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3579497" y="3175021"/>
            <a:ext cx="1111558" cy="305617"/>
          </a:xfrm>
          <a:prstGeom prst="rect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prstClr val="white"/>
                </a:solidFill>
                <a:latin typeface="Arial" panose="020B0604020202020204"/>
              </a:rPr>
              <a:t>PART TWO</a:t>
            </a:r>
            <a:endParaRPr lang="zh-CN" altLang="en-US" sz="1200">
              <a:solidFill>
                <a:prstClr val="white"/>
              </a:solidFill>
              <a:latin typeface="Arial" panose="020B0604020202020204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2772931" y="1944597"/>
            <a:ext cx="390517" cy="390517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1417110" y="2261397"/>
            <a:ext cx="286781" cy="286781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1273719" y="3647274"/>
            <a:ext cx="160345" cy="160345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1686851" y="3308201"/>
            <a:ext cx="220530" cy="220530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3016329" y="2979248"/>
            <a:ext cx="228296" cy="228296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2839822" y="3599497"/>
            <a:ext cx="154542" cy="154542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1252338" y="2979248"/>
            <a:ext cx="99708" cy="99708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1866" y="115757"/>
            <a:ext cx="504825" cy="78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7" b="7817"/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235112" y="2687909"/>
            <a:ext cx="4551974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构件是定义了良好接口的物理实现单元，是系统中可替换的物理部件。一般情况下，构件表示将类、接口等逻辑元素打包而成的物理模块。</a:t>
            </a:r>
            <a:endParaRPr lang="en-US" altLang="zh-C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934511" y="183664"/>
            <a:ext cx="80021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dirty="0">
                <a:solidFill>
                  <a:schemeClr val="accent1"/>
                </a:solidFill>
                <a:latin typeface="方正兰亭黑_GBK"/>
                <a:ea typeface="方正兰亭黑_GBK"/>
              </a:rPr>
              <a:t>构件</a:t>
            </a:r>
            <a:r>
              <a:rPr lang="zh-CN" altLang="en-US" sz="1600" dirty="0" smtClean="0">
                <a:solidFill>
                  <a:schemeClr val="accent1"/>
                </a:solidFill>
                <a:latin typeface="方正兰亭黑_GBK"/>
                <a:ea typeface="方正兰亭黑_GBK"/>
              </a:rPr>
              <a:t>图</a:t>
            </a:r>
            <a:endParaRPr lang="zh-CN" altLang="en-US" sz="1600" dirty="0">
              <a:solidFill>
                <a:schemeClr val="accent1"/>
              </a:solidFill>
              <a:latin typeface="方正兰亭黑_GBK"/>
              <a:ea typeface="方正兰亭黑_GBK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032788" y="522218"/>
            <a:ext cx="31012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5"/>
          <p:cNvSpPr txBox="1">
            <a:spLocks noChangeArrowheads="1"/>
          </p:cNvSpPr>
          <p:nvPr/>
        </p:nvSpPr>
        <p:spPr bwMode="auto">
          <a:xfrm>
            <a:off x="235112" y="2262576"/>
            <a:ext cx="156966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800" dirty="0" smtClean="0">
                <a:solidFill>
                  <a:schemeClr val="accent1"/>
                </a:solidFill>
                <a:latin typeface="方正兰亭黑_GBK"/>
                <a:ea typeface="方正兰亭黑_GBK"/>
              </a:rPr>
              <a:t>什么是构件？</a:t>
            </a:r>
            <a:endParaRPr lang="en-US" altLang="zh-CN" sz="1800" dirty="0">
              <a:solidFill>
                <a:schemeClr val="accent1"/>
              </a:solidFill>
              <a:latin typeface="方正兰亭黑_GBK"/>
              <a:ea typeface="方正兰亭黑_GBK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338335" y="2659908"/>
            <a:ext cx="349783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337511" y="183664"/>
            <a:ext cx="528375" cy="484787"/>
            <a:chOff x="1417110" y="1933669"/>
            <a:chExt cx="1827515" cy="1676757"/>
          </a:xfrm>
        </p:grpSpPr>
        <p:sp>
          <p:nvSpPr>
            <p:cNvPr id="14" name="椭圆 13"/>
            <p:cNvSpPr/>
            <p:nvPr/>
          </p:nvSpPr>
          <p:spPr>
            <a:xfrm>
              <a:off x="1491775" y="1933669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1686851" y="2118291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2772931" y="1944597"/>
              <a:ext cx="390517" cy="390517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1417110" y="2261397"/>
              <a:ext cx="286781" cy="28678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1686851" y="3308201"/>
              <a:ext cx="220530" cy="22053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3016329" y="2979248"/>
              <a:ext cx="228296" cy="228296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5"/>
          <p:cNvSpPr txBox="1">
            <a:spLocks noChangeArrowheads="1"/>
          </p:cNvSpPr>
          <p:nvPr/>
        </p:nvSpPr>
        <p:spPr bwMode="auto">
          <a:xfrm>
            <a:off x="420024" y="278417"/>
            <a:ext cx="33855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 smtClean="0">
                <a:solidFill>
                  <a:schemeClr val="bg1"/>
                </a:solidFill>
                <a:latin typeface="方正兰亭黑_GBK"/>
                <a:ea typeface="方正兰亭黑_GBK"/>
              </a:rPr>
              <a:t>02</a:t>
            </a:r>
            <a:endParaRPr lang="zh-CN" altLang="en-US" sz="1200" dirty="0">
              <a:solidFill>
                <a:schemeClr val="bg1"/>
              </a:solidFill>
              <a:latin typeface="方正兰亭黑_GBK"/>
              <a:ea typeface="方正兰亭黑_GBK"/>
            </a:endParaRP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1866" y="115757"/>
            <a:ext cx="504825" cy="78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2887354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简约质感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7506E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00"/>
      </a:hlink>
      <a:folHlink>
        <a:srgbClr val="954F72"/>
      </a:folHlink>
    </a:clrScheme>
    <a:fontScheme name="常用3">
      <a:majorFont>
        <a:latin typeface="Arial"/>
        <a:ea typeface="微软雅黑"/>
        <a:cs typeface=""/>
      </a:majorFont>
      <a:minorFont>
        <a:latin typeface="Calibri Light"/>
        <a:ea typeface="微软雅黑 Light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蓝色沉稳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F4E79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常用1">
      <a:majorFont>
        <a:latin typeface="Calibri"/>
        <a:ea typeface="微软雅黑"/>
        <a:cs typeface=""/>
      </a:majorFont>
      <a:minorFont>
        <a:latin typeface="Calibri Light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417</TotalTime>
  <Words>1678</Words>
  <Application>Microsoft Office PowerPoint</Application>
  <PresentationFormat>全屏显示(16:9)</PresentationFormat>
  <Paragraphs>199</Paragraphs>
  <Slides>31</Slides>
  <Notes>29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31</vt:i4>
      </vt:variant>
    </vt:vector>
  </HeadingPairs>
  <TitlesOfParts>
    <vt:vector size="33" baseType="lpstr">
      <vt:lpstr>Office 主题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http://www.ypppt.com/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dc:description>http://www.ypppt.com/</dc:description>
  <cp:lastModifiedBy>zhou</cp:lastModifiedBy>
  <cp:revision>1253</cp:revision>
  <dcterms:created xsi:type="dcterms:W3CDTF">2016-04-24T15:52:00Z</dcterms:created>
  <dcterms:modified xsi:type="dcterms:W3CDTF">2017-12-19T12:34:02Z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