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0"/>
  </p:notesMasterIdLst>
  <p:sldIdLst>
    <p:sldId id="256" r:id="rId2"/>
    <p:sldId id="273" r:id="rId3"/>
    <p:sldId id="321" r:id="rId4"/>
    <p:sldId id="280" r:id="rId5"/>
    <p:sldId id="297" r:id="rId6"/>
    <p:sldId id="323" r:id="rId7"/>
    <p:sldId id="299" r:id="rId8"/>
    <p:sldId id="298" r:id="rId9"/>
    <p:sldId id="337" r:id="rId10"/>
    <p:sldId id="336" r:id="rId11"/>
    <p:sldId id="338" r:id="rId12"/>
    <p:sldId id="300" r:id="rId13"/>
    <p:sldId id="304" r:id="rId14"/>
    <p:sldId id="308" r:id="rId15"/>
    <p:sldId id="344" r:id="rId16"/>
    <p:sldId id="345" r:id="rId17"/>
    <p:sldId id="322" r:id="rId18"/>
    <p:sldId id="301" r:id="rId19"/>
    <p:sldId id="305" r:id="rId20"/>
    <p:sldId id="311" r:id="rId21"/>
    <p:sldId id="302" r:id="rId22"/>
    <p:sldId id="340" r:id="rId23"/>
    <p:sldId id="339" r:id="rId24"/>
    <p:sldId id="346" r:id="rId25"/>
    <p:sldId id="347" r:id="rId26"/>
    <p:sldId id="348" r:id="rId27"/>
    <p:sldId id="349" r:id="rId28"/>
    <p:sldId id="350" r:id="rId29"/>
    <p:sldId id="351" r:id="rId30"/>
    <p:sldId id="352" r:id="rId31"/>
    <p:sldId id="353" r:id="rId32"/>
    <p:sldId id="354" r:id="rId33"/>
    <p:sldId id="355" r:id="rId34"/>
    <p:sldId id="356" r:id="rId35"/>
    <p:sldId id="357" r:id="rId36"/>
    <p:sldId id="358" r:id="rId37"/>
    <p:sldId id="359" r:id="rId38"/>
    <p:sldId id="360" r:id="rId39"/>
    <p:sldId id="361" r:id="rId40"/>
    <p:sldId id="362" r:id="rId41"/>
    <p:sldId id="333" r:id="rId42"/>
    <p:sldId id="342" r:id="rId43"/>
    <p:sldId id="341" r:id="rId44"/>
    <p:sldId id="334" r:id="rId45"/>
    <p:sldId id="343" r:id="rId46"/>
    <p:sldId id="363" r:id="rId47"/>
    <p:sldId id="335" r:id="rId48"/>
    <p:sldId id="320" r:id="rId49"/>
  </p:sldIdLst>
  <p:sldSz cx="12192000" cy="6858000"/>
  <p:notesSz cx="6858000" cy="9144000"/>
  <p:custDataLst>
    <p:tags r:id="rId5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C3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49" autoAdjust="0"/>
  </p:normalViewPr>
  <p:slideViewPr>
    <p:cSldViewPr snapToGrid="0">
      <p:cViewPr varScale="1">
        <p:scale>
          <a:sx n="82" d="100"/>
          <a:sy n="82" d="100"/>
        </p:scale>
        <p:origin x="691"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DF431D-62C5-4F35-937F-A8184D94E0C3}" type="datetimeFigureOut">
              <a:rPr lang="zh-CN" altLang="en-US" smtClean="0"/>
              <a:t>2017/11/3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036E48-CE7A-4CF4-88B1-17B6AE792281}" type="slidenum">
              <a:rPr lang="zh-CN" altLang="en-US" smtClean="0"/>
              <a:t>‹#›</a:t>
            </a:fld>
            <a:endParaRPr lang="zh-CN" altLang="en-US"/>
          </a:p>
        </p:txBody>
      </p:sp>
    </p:spTree>
    <p:extLst>
      <p:ext uri="{BB962C8B-B14F-4D97-AF65-F5344CB8AC3E}">
        <p14:creationId xmlns:p14="http://schemas.microsoft.com/office/powerpoint/2010/main" val="250212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字体：新蒂下午茶，</a:t>
            </a:r>
            <a:r>
              <a:rPr lang="zh-CN" altLang="en-US"/>
              <a:t>新蒂黑板报</a:t>
            </a:r>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t>4</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字体：新蒂下午茶，</a:t>
            </a:r>
            <a:r>
              <a:rPr lang="zh-CN" altLang="en-US"/>
              <a:t>新蒂黑板报</a:t>
            </a:r>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t>41</a:t>
            </a:fld>
            <a:endParaRPr lang="zh-CN" altLang="en-US"/>
          </a:p>
        </p:txBody>
      </p:sp>
    </p:spTree>
    <p:extLst>
      <p:ext uri="{BB962C8B-B14F-4D97-AF65-F5344CB8AC3E}">
        <p14:creationId xmlns:p14="http://schemas.microsoft.com/office/powerpoint/2010/main" val="3869644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字体：新蒂下午茶，</a:t>
            </a:r>
            <a:r>
              <a:rPr lang="zh-CN" altLang="en-US"/>
              <a:t>新蒂黑板报</a:t>
            </a:r>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t>46</a:t>
            </a:fld>
            <a:endParaRPr lang="zh-CN" altLang="en-US"/>
          </a:p>
        </p:txBody>
      </p:sp>
    </p:spTree>
    <p:extLst>
      <p:ext uri="{BB962C8B-B14F-4D97-AF65-F5344CB8AC3E}">
        <p14:creationId xmlns:p14="http://schemas.microsoft.com/office/powerpoint/2010/main" val="2591651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字体：新蒂下午茶，</a:t>
            </a:r>
            <a:r>
              <a:rPr lang="zh-CN" altLang="en-US"/>
              <a:t>新蒂黑板报</a:t>
            </a:r>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t>7</a:t>
            </a:fld>
            <a:endParaRPr lang="zh-CN" altLang="en-US"/>
          </a:p>
        </p:txBody>
      </p:sp>
    </p:spTree>
    <p:extLst>
      <p:ext uri="{BB962C8B-B14F-4D97-AF65-F5344CB8AC3E}">
        <p14:creationId xmlns:p14="http://schemas.microsoft.com/office/powerpoint/2010/main" val="2384810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字体：新蒂下午茶，</a:t>
            </a:r>
            <a:r>
              <a:rPr lang="zh-CN" altLang="en-US"/>
              <a:t>新蒂黑板报</a:t>
            </a:r>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t>12</a:t>
            </a:fld>
            <a:endParaRPr lang="zh-CN" altLang="en-US"/>
          </a:p>
        </p:txBody>
      </p:sp>
    </p:spTree>
    <p:extLst>
      <p:ext uri="{BB962C8B-B14F-4D97-AF65-F5344CB8AC3E}">
        <p14:creationId xmlns:p14="http://schemas.microsoft.com/office/powerpoint/2010/main" val="2407460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字体：新蒂下午茶，</a:t>
            </a:r>
            <a:r>
              <a:rPr lang="zh-CN" altLang="en-US"/>
              <a:t>新蒂黑板报</a:t>
            </a:r>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t>18</a:t>
            </a:fld>
            <a:endParaRPr lang="zh-CN" altLang="en-US"/>
          </a:p>
        </p:txBody>
      </p:sp>
    </p:spTree>
    <p:extLst>
      <p:ext uri="{BB962C8B-B14F-4D97-AF65-F5344CB8AC3E}">
        <p14:creationId xmlns:p14="http://schemas.microsoft.com/office/powerpoint/2010/main" val="1168435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字体：新蒂下午茶，</a:t>
            </a:r>
            <a:r>
              <a:rPr lang="zh-CN" altLang="en-US"/>
              <a:t>新蒂黑板报</a:t>
            </a:r>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t>21</a:t>
            </a:fld>
            <a:endParaRPr lang="zh-CN" altLang="en-US"/>
          </a:p>
        </p:txBody>
      </p:sp>
    </p:spTree>
    <p:extLst>
      <p:ext uri="{BB962C8B-B14F-4D97-AF65-F5344CB8AC3E}">
        <p14:creationId xmlns:p14="http://schemas.microsoft.com/office/powerpoint/2010/main" val="814667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字体：新蒂下午茶，</a:t>
            </a:r>
            <a:r>
              <a:rPr lang="zh-CN" altLang="en-US"/>
              <a:t>新蒂黑板报</a:t>
            </a:r>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t>24</a:t>
            </a:fld>
            <a:endParaRPr lang="zh-CN" altLang="en-US"/>
          </a:p>
        </p:txBody>
      </p:sp>
    </p:spTree>
    <p:extLst>
      <p:ext uri="{BB962C8B-B14F-4D97-AF65-F5344CB8AC3E}">
        <p14:creationId xmlns:p14="http://schemas.microsoft.com/office/powerpoint/2010/main" val="3869644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字体：新蒂下午茶，</a:t>
            </a:r>
            <a:r>
              <a:rPr lang="zh-CN" altLang="en-US"/>
              <a:t>新蒂黑板报</a:t>
            </a:r>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t>27</a:t>
            </a:fld>
            <a:endParaRPr lang="zh-CN" altLang="en-US"/>
          </a:p>
        </p:txBody>
      </p:sp>
    </p:spTree>
    <p:extLst>
      <p:ext uri="{BB962C8B-B14F-4D97-AF65-F5344CB8AC3E}">
        <p14:creationId xmlns:p14="http://schemas.microsoft.com/office/powerpoint/2010/main" val="3869644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字体：新蒂下午茶，</a:t>
            </a:r>
            <a:r>
              <a:rPr lang="zh-CN" altLang="en-US"/>
              <a:t>新蒂黑板报</a:t>
            </a:r>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t>30</a:t>
            </a:fld>
            <a:endParaRPr lang="zh-CN" altLang="en-US"/>
          </a:p>
        </p:txBody>
      </p:sp>
    </p:spTree>
    <p:extLst>
      <p:ext uri="{BB962C8B-B14F-4D97-AF65-F5344CB8AC3E}">
        <p14:creationId xmlns:p14="http://schemas.microsoft.com/office/powerpoint/2010/main" val="3869644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字体：新蒂下午茶，</a:t>
            </a:r>
            <a:r>
              <a:rPr lang="zh-CN" altLang="en-US"/>
              <a:t>新蒂黑板报</a:t>
            </a:r>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t>35</a:t>
            </a:fld>
            <a:endParaRPr lang="zh-CN" altLang="en-US"/>
          </a:p>
        </p:txBody>
      </p:sp>
    </p:spTree>
    <p:extLst>
      <p:ext uri="{BB962C8B-B14F-4D97-AF65-F5344CB8AC3E}">
        <p14:creationId xmlns:p14="http://schemas.microsoft.com/office/powerpoint/2010/main" val="3869644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5E127B0-1E9D-42D7-8002-D565E5E465A7}" type="datetimeFigureOut">
              <a:rPr lang="zh-CN" altLang="en-US" smtClean="0"/>
              <a:t>2017/11/3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5E127B0-1E9D-42D7-8002-D565E5E465A7}" type="datetimeFigureOut">
              <a:rPr lang="zh-CN" altLang="en-US" smtClean="0"/>
              <a:t>2017/11/3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5E127B0-1E9D-42D7-8002-D565E5E465A7}" type="datetimeFigureOut">
              <a:rPr lang="zh-CN" altLang="en-US" smtClean="0"/>
              <a:t>2017/11/3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5E127B0-1E9D-42D7-8002-D565E5E465A7}" type="datetimeFigureOut">
              <a:rPr lang="zh-CN" altLang="en-US" smtClean="0"/>
              <a:t>2017/11/3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5E127B0-1E9D-42D7-8002-D565E5E465A7}" type="datetimeFigureOut">
              <a:rPr lang="zh-CN" altLang="en-US" smtClean="0"/>
              <a:t>2017/11/3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5E127B0-1E9D-42D7-8002-D565E5E465A7}" type="datetimeFigureOut">
              <a:rPr lang="zh-CN" altLang="en-US" smtClean="0"/>
              <a:t>2017/11/3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5E127B0-1E9D-42D7-8002-D565E5E465A7}" type="datetimeFigureOut">
              <a:rPr lang="zh-CN" altLang="en-US" smtClean="0"/>
              <a:t>2017/11/3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5E127B0-1E9D-42D7-8002-D565E5E465A7}" type="datetimeFigureOut">
              <a:rPr lang="zh-CN" altLang="en-US" smtClean="0"/>
              <a:t>2017/11/3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5E127B0-1E9D-42D7-8002-D565E5E465A7}" type="datetimeFigureOut">
              <a:rPr lang="zh-CN" altLang="en-US" smtClean="0"/>
              <a:t>2017/11/3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5E127B0-1E9D-42D7-8002-D565E5E465A7}" type="datetimeFigureOut">
              <a:rPr lang="zh-CN" altLang="en-US" smtClean="0"/>
              <a:t>2017/11/3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5E127B0-1E9D-42D7-8002-D565E5E465A7}" type="datetimeFigureOut">
              <a:rPr lang="zh-CN" altLang="en-US" smtClean="0"/>
              <a:t>2017/11/3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E127B0-1E9D-42D7-8002-D565E5E465A7}" type="datetimeFigureOut">
              <a:rPr lang="zh-CN" altLang="en-US" smtClean="0"/>
              <a:t>2017/11/3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3F81B1-D4C0-4CFE-8E4B-8D75BF4F38F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randomBar dir="ver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PRD-G16-&#38656;&#27714;&#24037;&#31243;Gantt&#21021;&#27493;-V0.1.mpp"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PRD-G16-&#38656;&#27714;&#24037;&#31243;WBS&#22270;&#21021;&#27493;-V0.1.wbs"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mailto:yangc@zucc.edu.cn"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mailto:yangc@zucc.edu.cn"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mailto:31501388@stu.zucc.edu.cnv" TargetMode="External"/><Relationship Id="rId4" Type="http://schemas.openxmlformats.org/officeDocument/2006/relationships/hyperlink" Target="mailto:31501398@stu.zucc.edu.c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组合 74"/>
          <p:cNvGrpSpPr/>
          <p:nvPr/>
        </p:nvGrpSpPr>
        <p:grpSpPr>
          <a:xfrm>
            <a:off x="6057678" y="244645"/>
            <a:ext cx="5664400" cy="6458854"/>
            <a:chOff x="4427538" y="954088"/>
            <a:chExt cx="3333750" cy="3729038"/>
          </a:xfrm>
        </p:grpSpPr>
        <p:sp>
          <p:nvSpPr>
            <p:cNvPr id="7"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0"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1"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2"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3"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4"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5"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6"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0"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1"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2"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3"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6"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7"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1"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2"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3"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4"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5"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87" name="文本框 86"/>
          <p:cNvSpPr txBox="1"/>
          <p:nvPr/>
        </p:nvSpPr>
        <p:spPr>
          <a:xfrm>
            <a:off x="581775" y="3031082"/>
            <a:ext cx="5232140" cy="646331"/>
          </a:xfrm>
          <a:prstGeom prst="rect">
            <a:avLst/>
          </a:prstGeom>
          <a:noFill/>
        </p:spPr>
        <p:txBody>
          <a:bodyPr wrap="square" rtlCol="0">
            <a:spAutoFit/>
          </a:bodyPr>
          <a:lstStyle/>
          <a:p>
            <a:pPr algn="dist"/>
            <a:r>
              <a:rPr lang="zh-CN" altLang="en-US" sz="3600" dirty="0">
                <a:latin typeface="微软雅黑" panose="020B0503020204020204" pitchFamily="34" charset="-122"/>
                <a:ea typeface="微软雅黑" panose="020B0503020204020204" pitchFamily="34" charset="-122"/>
              </a:rPr>
              <a:t>需求工程</a:t>
            </a:r>
            <a:r>
              <a:rPr lang="zh-CN" altLang="zh-CN" sz="3600" dirty="0">
                <a:latin typeface="微软雅黑" panose="020B0503020204020204" pitchFamily="34" charset="-122"/>
                <a:ea typeface="微软雅黑" panose="020B0503020204020204" pitchFamily="34" charset="-122"/>
              </a:rPr>
              <a:t>项目计划</a:t>
            </a:r>
            <a:endParaRPr lang="zh-CN" altLang="en-US" sz="3600" b="1" dirty="0">
              <a:latin typeface="微软雅黑" panose="020B0503020204020204" pitchFamily="34" charset="-122"/>
              <a:ea typeface="微软雅黑" panose="020B0503020204020204" pitchFamily="34" charset="-122"/>
            </a:endParaRPr>
          </a:p>
        </p:txBody>
      </p:sp>
      <p:sp>
        <p:nvSpPr>
          <p:cNvPr id="93" name="Freeform 34"/>
          <p:cNvSpPr>
            <a:spLocks noEditPoints="1"/>
          </p:cNvSpPr>
          <p:nvPr/>
        </p:nvSpPr>
        <p:spPr bwMode="auto">
          <a:xfrm>
            <a:off x="5182714" y="3746023"/>
            <a:ext cx="695370" cy="330291"/>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4" name="任意多边形 93"/>
          <p:cNvSpPr/>
          <p:nvPr/>
        </p:nvSpPr>
        <p:spPr>
          <a:xfrm>
            <a:off x="496274" y="3644694"/>
            <a:ext cx="4403354" cy="288410"/>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A2644056-E079-4739-90A1-A5B4A29E87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17" y="49583"/>
            <a:ext cx="1417371" cy="1218080"/>
          </a:xfrm>
          <a:prstGeom prst="rect">
            <a:avLst/>
          </a:prstGeom>
        </p:spPr>
      </p:pic>
      <p:sp>
        <p:nvSpPr>
          <p:cNvPr id="5" name="矩形 4">
            <a:extLst>
              <a:ext uri="{FF2B5EF4-FFF2-40B4-BE49-F238E27FC236}">
                <a16:creationId xmlns:a16="http://schemas.microsoft.com/office/drawing/2014/main" id="{0672F6F8-E5EC-4F63-8CF3-A1F8B098022C}"/>
              </a:ext>
            </a:extLst>
          </p:cNvPr>
          <p:cNvSpPr/>
          <p:nvPr/>
        </p:nvSpPr>
        <p:spPr>
          <a:xfrm>
            <a:off x="581775" y="5302471"/>
            <a:ext cx="6096000" cy="646331"/>
          </a:xfrm>
          <a:prstGeom prst="rect">
            <a:avLst/>
          </a:prstGeom>
        </p:spPr>
        <p:txBody>
          <a:bodyPr>
            <a:spAutoFit/>
          </a:bodyPr>
          <a:lstStyle/>
          <a:p>
            <a:r>
              <a:rPr lang="zh-CN" altLang="en-US" b="1" dirty="0"/>
              <a:t>组长：戴恺铖</a:t>
            </a:r>
            <a:endParaRPr lang="en-US" altLang="zh-CN" b="1" dirty="0"/>
          </a:p>
          <a:p>
            <a:r>
              <a:rPr lang="zh-CN" altLang="en-US" b="1" dirty="0"/>
              <a:t>组员：朱赛奎，陈豪明，陈嘲鸣，周骏迪</a:t>
            </a:r>
          </a:p>
        </p:txBody>
      </p:sp>
    </p:spTree>
  </p:cSld>
  <p:clrMapOvr>
    <a:masterClrMapping/>
  </p:clrMapOvr>
  <p:transition spd="slow" advTm="299">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7F309B3-34A0-4156-B3E1-EBF15792B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3" name="椭圆 31">
            <a:extLst>
              <a:ext uri="{FF2B5EF4-FFF2-40B4-BE49-F238E27FC236}">
                <a16:creationId xmlns:a16="http://schemas.microsoft.com/office/drawing/2014/main" id="{7C352FFE-CA71-4564-AA57-D0B56BA5EB83}"/>
              </a:ext>
            </a:extLst>
          </p:cNvPr>
          <p:cNvSpPr/>
          <p:nvPr/>
        </p:nvSpPr>
        <p:spPr>
          <a:xfrm>
            <a:off x="647413" y="804652"/>
            <a:ext cx="2552987" cy="150992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4" name="文本框 3">
            <a:extLst>
              <a:ext uri="{FF2B5EF4-FFF2-40B4-BE49-F238E27FC236}">
                <a16:creationId xmlns:a16="http://schemas.microsoft.com/office/drawing/2014/main" id="{ABC757D3-44DD-42F3-88D5-A55B07683F40}"/>
              </a:ext>
            </a:extLst>
          </p:cNvPr>
          <p:cNvSpPr txBox="1"/>
          <p:nvPr/>
        </p:nvSpPr>
        <p:spPr>
          <a:xfrm>
            <a:off x="1118901" y="929581"/>
            <a:ext cx="1924337" cy="1384995"/>
          </a:xfrm>
          <a:prstGeom prst="rect">
            <a:avLst/>
          </a:prstGeom>
          <a:noFill/>
        </p:spPr>
        <p:txBody>
          <a:bodyPr wrap="square" rtlCol="0">
            <a:spAutoFit/>
          </a:bodyPr>
          <a:lstStyle/>
          <a:p>
            <a:endParaRPr lang="en-US" altLang="zh-CN" sz="2800" dirty="0"/>
          </a:p>
          <a:p>
            <a:r>
              <a:rPr lang="en-US" altLang="zh-CN" sz="2800" dirty="0"/>
              <a:t>2.3 </a:t>
            </a:r>
            <a:r>
              <a:rPr lang="zh-CN" altLang="en-US" sz="2800" dirty="0"/>
              <a:t>产品</a:t>
            </a:r>
            <a:endParaRPr lang="en-US" altLang="zh-CN" sz="2800" dirty="0"/>
          </a:p>
          <a:p>
            <a:endParaRPr lang="en-US" altLang="zh-CN" sz="2800" dirty="0"/>
          </a:p>
        </p:txBody>
      </p:sp>
      <p:graphicFrame>
        <p:nvGraphicFramePr>
          <p:cNvPr id="5" name="表格 4"/>
          <p:cNvGraphicFramePr>
            <a:graphicFrameLocks noGrp="1"/>
          </p:cNvGraphicFramePr>
          <p:nvPr>
            <p:extLst>
              <p:ext uri="{D42A27DB-BD31-4B8C-83A1-F6EECF244321}">
                <p14:modId xmlns:p14="http://schemas.microsoft.com/office/powerpoint/2010/main" val="2908301771"/>
              </p:ext>
            </p:extLst>
          </p:nvPr>
        </p:nvGraphicFramePr>
        <p:xfrm>
          <a:off x="3829050" y="1823876"/>
          <a:ext cx="4000500" cy="4162590"/>
        </p:xfrm>
        <a:graphic>
          <a:graphicData uri="http://schemas.openxmlformats.org/drawingml/2006/table">
            <a:tbl>
              <a:tblPr firstRow="1" firstCol="1" bandRow="1">
                <a:tableStyleId>{5C22544A-7EE6-4342-B048-85BDC9FD1C3A}</a:tableStyleId>
              </a:tblPr>
              <a:tblGrid>
                <a:gridCol w="4000500">
                  <a:extLst>
                    <a:ext uri="{9D8B030D-6E8A-4147-A177-3AD203B41FA5}">
                      <a16:colId xmlns:a16="http://schemas.microsoft.com/office/drawing/2014/main" val="20000"/>
                    </a:ext>
                  </a:extLst>
                </a:gridCol>
              </a:tblGrid>
              <a:tr h="462510">
                <a:tc>
                  <a:txBody>
                    <a:bodyPr/>
                    <a:lstStyle/>
                    <a:p>
                      <a:pPr marL="0" algn="just" defTabSz="914400" rtl="0" eaLnBrk="1" latinLnBrk="0" hangingPunct="1">
                        <a:spcAft>
                          <a:spcPts val="0"/>
                        </a:spcAft>
                      </a:pPr>
                      <a:r>
                        <a:rPr lang="zh-CN" sz="1600" b="1" kern="100" dirty="0">
                          <a:solidFill>
                            <a:schemeClr val="lt1"/>
                          </a:solidFill>
                          <a:effectLst/>
                          <a:latin typeface="+mn-lt"/>
                          <a:ea typeface="+mn-ea"/>
                          <a:cs typeface="+mn-cs"/>
                        </a:rPr>
                        <a:t>《项目章程》</a:t>
                      </a:r>
                    </a:p>
                  </a:txBody>
                  <a:tcPr marL="68580" marR="68580" marT="0" marB="0"/>
                </a:tc>
                <a:extLst>
                  <a:ext uri="{0D108BD9-81ED-4DB2-BD59-A6C34878D82A}">
                    <a16:rowId xmlns:a16="http://schemas.microsoft.com/office/drawing/2014/main" val="10000"/>
                  </a:ext>
                </a:extLst>
              </a:tr>
              <a:tr h="462510">
                <a:tc>
                  <a:txBody>
                    <a:bodyPr/>
                    <a:lstStyle/>
                    <a:p>
                      <a:pPr marL="0" algn="just" defTabSz="914400" rtl="0" eaLnBrk="1" latinLnBrk="0" hangingPunct="1">
                        <a:spcAft>
                          <a:spcPts val="0"/>
                        </a:spcAft>
                      </a:pPr>
                      <a:r>
                        <a:rPr lang="zh-CN" sz="1600" b="1" kern="100" dirty="0">
                          <a:solidFill>
                            <a:schemeClr val="lt1"/>
                          </a:solidFill>
                          <a:effectLst/>
                          <a:latin typeface="+mn-lt"/>
                          <a:ea typeface="+mn-ea"/>
                          <a:cs typeface="+mn-cs"/>
                        </a:rPr>
                        <a:t>《需求工程项目计划》</a:t>
                      </a:r>
                    </a:p>
                  </a:txBody>
                  <a:tcPr marL="68580" marR="68580" marT="0" marB="0"/>
                </a:tc>
                <a:extLst>
                  <a:ext uri="{0D108BD9-81ED-4DB2-BD59-A6C34878D82A}">
                    <a16:rowId xmlns:a16="http://schemas.microsoft.com/office/drawing/2014/main" val="10001"/>
                  </a:ext>
                </a:extLst>
              </a:tr>
              <a:tr h="462510">
                <a:tc>
                  <a:txBody>
                    <a:bodyPr/>
                    <a:lstStyle/>
                    <a:p>
                      <a:pPr marL="0" algn="just" defTabSz="914400" rtl="0" eaLnBrk="1" latinLnBrk="0" hangingPunct="1">
                        <a:spcAft>
                          <a:spcPts val="0"/>
                        </a:spcAft>
                      </a:pPr>
                      <a:r>
                        <a:rPr lang="zh-CN" sz="1600" b="1" kern="100" dirty="0">
                          <a:solidFill>
                            <a:schemeClr val="lt1"/>
                          </a:solidFill>
                          <a:effectLst/>
                          <a:latin typeface="+mn-lt"/>
                          <a:ea typeface="+mn-ea"/>
                          <a:cs typeface="+mn-cs"/>
                        </a:rPr>
                        <a:t>《需求变更控制文档》</a:t>
                      </a:r>
                    </a:p>
                  </a:txBody>
                  <a:tcPr marL="68580" marR="68580" marT="0" marB="0"/>
                </a:tc>
                <a:extLst>
                  <a:ext uri="{0D108BD9-81ED-4DB2-BD59-A6C34878D82A}">
                    <a16:rowId xmlns:a16="http://schemas.microsoft.com/office/drawing/2014/main" val="10002"/>
                  </a:ext>
                </a:extLst>
              </a:tr>
              <a:tr h="462510">
                <a:tc>
                  <a:txBody>
                    <a:bodyPr/>
                    <a:lstStyle/>
                    <a:p>
                      <a:pPr marL="0" algn="just" defTabSz="914400" rtl="0" eaLnBrk="1" latinLnBrk="0" hangingPunct="1">
                        <a:spcAft>
                          <a:spcPts val="0"/>
                        </a:spcAft>
                      </a:pPr>
                      <a:r>
                        <a:rPr lang="zh-CN" sz="1600" b="1" kern="100" dirty="0">
                          <a:solidFill>
                            <a:schemeClr val="lt1"/>
                          </a:solidFill>
                          <a:effectLst/>
                          <a:latin typeface="+mn-lt"/>
                          <a:ea typeface="+mn-ea"/>
                          <a:cs typeface="+mn-cs"/>
                        </a:rPr>
                        <a:t>《需求规格说明书》</a:t>
                      </a:r>
                    </a:p>
                  </a:txBody>
                  <a:tcPr marL="68580" marR="68580" marT="0" marB="0"/>
                </a:tc>
                <a:extLst>
                  <a:ext uri="{0D108BD9-81ED-4DB2-BD59-A6C34878D82A}">
                    <a16:rowId xmlns:a16="http://schemas.microsoft.com/office/drawing/2014/main" val="10003"/>
                  </a:ext>
                </a:extLst>
              </a:tr>
              <a:tr h="462510">
                <a:tc>
                  <a:txBody>
                    <a:bodyPr/>
                    <a:lstStyle/>
                    <a:p>
                      <a:pPr algn="just">
                        <a:spcAft>
                          <a:spcPts val="0"/>
                        </a:spcAft>
                      </a:pPr>
                      <a:r>
                        <a:rPr lang="zh-CN" sz="1600" kern="100" dirty="0">
                          <a:effectLst/>
                        </a:rPr>
                        <a:t>《用户手册》</a:t>
                      </a:r>
                      <a:endParaRPr lang="zh-CN" sz="1600" kern="100" dirty="0">
                        <a:effectLst/>
                        <a:latin typeface="等线"/>
                        <a:ea typeface="等线"/>
                        <a:cs typeface="Times New Roman"/>
                      </a:endParaRPr>
                    </a:p>
                  </a:txBody>
                  <a:tcPr marL="68580" marR="68580" marT="0" marB="0"/>
                </a:tc>
                <a:extLst>
                  <a:ext uri="{0D108BD9-81ED-4DB2-BD59-A6C34878D82A}">
                    <a16:rowId xmlns:a16="http://schemas.microsoft.com/office/drawing/2014/main" val="10004"/>
                  </a:ext>
                </a:extLst>
              </a:tr>
              <a:tr h="462510">
                <a:tc>
                  <a:txBody>
                    <a:bodyPr/>
                    <a:lstStyle/>
                    <a:p>
                      <a:pPr marL="0" algn="just" defTabSz="914400" rtl="0" eaLnBrk="1" latinLnBrk="0" hangingPunct="1">
                        <a:spcAft>
                          <a:spcPts val="0"/>
                        </a:spcAft>
                      </a:pPr>
                      <a:r>
                        <a:rPr lang="zh-CN" sz="1600" b="1" kern="100">
                          <a:solidFill>
                            <a:schemeClr val="lt1"/>
                          </a:solidFill>
                          <a:effectLst/>
                          <a:latin typeface="+mn-lt"/>
                          <a:ea typeface="+mn-ea"/>
                          <a:cs typeface="+mn-cs"/>
                        </a:rPr>
                        <a:t>《项目总结报告》</a:t>
                      </a:r>
                    </a:p>
                  </a:txBody>
                  <a:tcPr marL="68580" marR="68580" marT="0" marB="0"/>
                </a:tc>
                <a:extLst>
                  <a:ext uri="{0D108BD9-81ED-4DB2-BD59-A6C34878D82A}">
                    <a16:rowId xmlns:a16="http://schemas.microsoft.com/office/drawing/2014/main" val="10005"/>
                  </a:ext>
                </a:extLst>
              </a:tr>
              <a:tr h="462510">
                <a:tc>
                  <a:txBody>
                    <a:bodyPr/>
                    <a:lstStyle/>
                    <a:p>
                      <a:pPr marL="0" algn="just" defTabSz="914400" rtl="0" eaLnBrk="1" latinLnBrk="0" hangingPunct="1">
                        <a:spcAft>
                          <a:spcPts val="0"/>
                        </a:spcAft>
                      </a:pPr>
                      <a:r>
                        <a:rPr lang="zh-CN" sz="1600" b="1" kern="100">
                          <a:solidFill>
                            <a:schemeClr val="lt1"/>
                          </a:solidFill>
                          <a:effectLst/>
                          <a:latin typeface="+mn-lt"/>
                          <a:ea typeface="+mn-ea"/>
                          <a:cs typeface="+mn-cs"/>
                        </a:rPr>
                        <a:t>《会议记录文档》</a:t>
                      </a:r>
                    </a:p>
                  </a:txBody>
                  <a:tcPr marL="68580" marR="68580" marT="0" marB="0"/>
                </a:tc>
                <a:extLst>
                  <a:ext uri="{0D108BD9-81ED-4DB2-BD59-A6C34878D82A}">
                    <a16:rowId xmlns:a16="http://schemas.microsoft.com/office/drawing/2014/main" val="10006"/>
                  </a:ext>
                </a:extLst>
              </a:tr>
              <a:tr h="462510">
                <a:tc>
                  <a:txBody>
                    <a:bodyPr/>
                    <a:lstStyle/>
                    <a:p>
                      <a:pPr marL="0" algn="just" defTabSz="914400" rtl="0" eaLnBrk="1" latinLnBrk="0" hangingPunct="1">
                        <a:spcAft>
                          <a:spcPts val="0"/>
                        </a:spcAft>
                      </a:pPr>
                      <a:r>
                        <a:rPr lang="zh-CN" sz="1600" b="1" kern="100">
                          <a:solidFill>
                            <a:schemeClr val="lt1"/>
                          </a:solidFill>
                          <a:effectLst/>
                          <a:latin typeface="+mn-lt"/>
                          <a:ea typeface="+mn-ea"/>
                          <a:cs typeface="+mn-cs"/>
                        </a:rPr>
                        <a:t>《用例文档》</a:t>
                      </a:r>
                    </a:p>
                  </a:txBody>
                  <a:tcPr marL="68580" marR="68580" marT="0" marB="0"/>
                </a:tc>
                <a:extLst>
                  <a:ext uri="{0D108BD9-81ED-4DB2-BD59-A6C34878D82A}">
                    <a16:rowId xmlns:a16="http://schemas.microsoft.com/office/drawing/2014/main" val="10007"/>
                  </a:ext>
                </a:extLst>
              </a:tr>
              <a:tr h="462510">
                <a:tc>
                  <a:txBody>
                    <a:bodyPr/>
                    <a:lstStyle/>
                    <a:p>
                      <a:pPr marL="0" algn="just" defTabSz="914400" rtl="0" eaLnBrk="1" latinLnBrk="0" hangingPunct="1">
                        <a:spcAft>
                          <a:spcPts val="0"/>
                        </a:spcAft>
                      </a:pPr>
                      <a:r>
                        <a:rPr lang="zh-CN" sz="1600" b="1" kern="100" dirty="0">
                          <a:solidFill>
                            <a:schemeClr val="lt1"/>
                          </a:solidFill>
                          <a:effectLst/>
                          <a:latin typeface="+mn-lt"/>
                          <a:ea typeface="+mn-ea"/>
                          <a:cs typeface="+mn-cs"/>
                        </a:rPr>
                        <a:t>《甘特图》</a:t>
                      </a:r>
                    </a:p>
                  </a:txBody>
                  <a:tcPr marL="68580" marR="68580" marT="0" marB="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830599965"/>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7F309B3-34A0-4156-B3E1-EBF15792B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3" name="椭圆 31">
            <a:extLst>
              <a:ext uri="{FF2B5EF4-FFF2-40B4-BE49-F238E27FC236}">
                <a16:creationId xmlns:a16="http://schemas.microsoft.com/office/drawing/2014/main" id="{7C352FFE-CA71-4564-AA57-D0B56BA5EB83}"/>
              </a:ext>
            </a:extLst>
          </p:cNvPr>
          <p:cNvSpPr/>
          <p:nvPr/>
        </p:nvSpPr>
        <p:spPr>
          <a:xfrm>
            <a:off x="647413" y="804652"/>
            <a:ext cx="2552987" cy="150992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4" name="文本框 3">
            <a:extLst>
              <a:ext uri="{FF2B5EF4-FFF2-40B4-BE49-F238E27FC236}">
                <a16:creationId xmlns:a16="http://schemas.microsoft.com/office/drawing/2014/main" id="{ABC757D3-44DD-42F3-88D5-A55B07683F40}"/>
              </a:ext>
            </a:extLst>
          </p:cNvPr>
          <p:cNvSpPr txBox="1"/>
          <p:nvPr/>
        </p:nvSpPr>
        <p:spPr>
          <a:xfrm>
            <a:off x="828675" y="929581"/>
            <a:ext cx="2214563" cy="1384995"/>
          </a:xfrm>
          <a:prstGeom prst="rect">
            <a:avLst/>
          </a:prstGeom>
          <a:noFill/>
        </p:spPr>
        <p:txBody>
          <a:bodyPr wrap="square" rtlCol="0">
            <a:spAutoFit/>
          </a:bodyPr>
          <a:lstStyle/>
          <a:p>
            <a:endParaRPr lang="en-US" altLang="zh-CN" sz="2800" dirty="0"/>
          </a:p>
          <a:p>
            <a:r>
              <a:rPr lang="en-US" altLang="zh-CN" sz="2800" dirty="0"/>
              <a:t>2.4</a:t>
            </a:r>
            <a:r>
              <a:rPr lang="zh-CN" altLang="en-US" sz="2800" dirty="0"/>
              <a:t>验收标准</a:t>
            </a:r>
            <a:endParaRPr lang="en-US" altLang="zh-CN" sz="2800" dirty="0"/>
          </a:p>
          <a:p>
            <a:endParaRPr lang="en-US" altLang="zh-CN" sz="2800" dirty="0"/>
          </a:p>
        </p:txBody>
      </p:sp>
      <p:graphicFrame>
        <p:nvGraphicFramePr>
          <p:cNvPr id="7" name="表格 6"/>
          <p:cNvGraphicFramePr>
            <a:graphicFrameLocks noGrp="1"/>
          </p:cNvGraphicFramePr>
          <p:nvPr>
            <p:extLst>
              <p:ext uri="{D42A27DB-BD31-4B8C-83A1-F6EECF244321}">
                <p14:modId xmlns:p14="http://schemas.microsoft.com/office/powerpoint/2010/main" val="1356939577"/>
              </p:ext>
            </p:extLst>
          </p:nvPr>
        </p:nvGraphicFramePr>
        <p:xfrm>
          <a:off x="1685925" y="2643188"/>
          <a:ext cx="8786812" cy="3111697"/>
        </p:xfrm>
        <a:graphic>
          <a:graphicData uri="http://schemas.openxmlformats.org/drawingml/2006/table">
            <a:tbl>
              <a:tblPr firstRow="1" firstCol="1" bandRow="1">
                <a:tableStyleId>{5C22544A-7EE6-4342-B048-85BDC9FD1C3A}</a:tableStyleId>
              </a:tblPr>
              <a:tblGrid>
                <a:gridCol w="2928250">
                  <a:extLst>
                    <a:ext uri="{9D8B030D-6E8A-4147-A177-3AD203B41FA5}">
                      <a16:colId xmlns:a16="http://schemas.microsoft.com/office/drawing/2014/main" val="20000"/>
                    </a:ext>
                  </a:extLst>
                </a:gridCol>
                <a:gridCol w="2929281">
                  <a:extLst>
                    <a:ext uri="{9D8B030D-6E8A-4147-A177-3AD203B41FA5}">
                      <a16:colId xmlns:a16="http://schemas.microsoft.com/office/drawing/2014/main" val="20001"/>
                    </a:ext>
                  </a:extLst>
                </a:gridCol>
                <a:gridCol w="2929281">
                  <a:extLst>
                    <a:ext uri="{9D8B030D-6E8A-4147-A177-3AD203B41FA5}">
                      <a16:colId xmlns:a16="http://schemas.microsoft.com/office/drawing/2014/main" val="20002"/>
                    </a:ext>
                  </a:extLst>
                </a:gridCol>
              </a:tblGrid>
              <a:tr h="400170">
                <a:tc>
                  <a:txBody>
                    <a:bodyPr/>
                    <a:lstStyle/>
                    <a:p>
                      <a:pPr indent="306070" algn="just">
                        <a:lnSpc>
                          <a:spcPct val="150000"/>
                        </a:lnSpc>
                        <a:spcAft>
                          <a:spcPts val="0"/>
                        </a:spcAft>
                      </a:pPr>
                      <a:r>
                        <a:rPr lang="zh-CN" sz="1800" kern="100" dirty="0">
                          <a:effectLst/>
                        </a:rPr>
                        <a:t>优秀</a:t>
                      </a:r>
                      <a:endParaRPr lang="zh-CN" sz="1800" kern="100" dirty="0">
                        <a:effectLst/>
                        <a:latin typeface="Times New Roman"/>
                        <a:ea typeface="宋体"/>
                      </a:endParaRPr>
                    </a:p>
                  </a:txBody>
                  <a:tcPr marL="68580" marR="68580" marT="0" marB="0" anchor="ctr"/>
                </a:tc>
                <a:tc>
                  <a:txBody>
                    <a:bodyPr/>
                    <a:lstStyle/>
                    <a:p>
                      <a:pPr indent="306070" algn="just">
                        <a:lnSpc>
                          <a:spcPct val="150000"/>
                        </a:lnSpc>
                        <a:spcAft>
                          <a:spcPts val="0"/>
                        </a:spcAft>
                      </a:pPr>
                      <a:r>
                        <a:rPr lang="zh-CN" sz="1800" kern="100">
                          <a:effectLst/>
                        </a:rPr>
                        <a:t>合格</a:t>
                      </a:r>
                      <a:endParaRPr lang="zh-CN" sz="1800" kern="100">
                        <a:effectLst/>
                        <a:latin typeface="Times New Roman"/>
                        <a:ea typeface="宋体"/>
                      </a:endParaRPr>
                    </a:p>
                  </a:txBody>
                  <a:tcPr marL="68580" marR="68580" marT="0" marB="0" anchor="ctr"/>
                </a:tc>
                <a:tc>
                  <a:txBody>
                    <a:bodyPr/>
                    <a:lstStyle/>
                    <a:p>
                      <a:pPr indent="306070" algn="just">
                        <a:lnSpc>
                          <a:spcPct val="150000"/>
                        </a:lnSpc>
                        <a:spcAft>
                          <a:spcPts val="0"/>
                        </a:spcAft>
                      </a:pPr>
                      <a:r>
                        <a:rPr lang="zh-CN" sz="1800" kern="100" dirty="0">
                          <a:effectLst/>
                        </a:rPr>
                        <a:t>不合格</a:t>
                      </a:r>
                      <a:endParaRPr lang="zh-CN" sz="1800" kern="100" dirty="0">
                        <a:effectLst/>
                        <a:latin typeface="Times New Roman"/>
                        <a:ea typeface="宋体"/>
                      </a:endParaRPr>
                    </a:p>
                  </a:txBody>
                  <a:tcPr marL="68580" marR="68580" marT="0" marB="0" anchor="ctr"/>
                </a:tc>
                <a:extLst>
                  <a:ext uri="{0D108BD9-81ED-4DB2-BD59-A6C34878D82A}">
                    <a16:rowId xmlns:a16="http://schemas.microsoft.com/office/drawing/2014/main" val="10000"/>
                  </a:ext>
                </a:extLst>
              </a:tr>
              <a:tr h="2700217">
                <a:tc>
                  <a:txBody>
                    <a:bodyPr/>
                    <a:lstStyle/>
                    <a:p>
                      <a:pPr indent="306070" algn="just">
                        <a:lnSpc>
                          <a:spcPct val="150000"/>
                        </a:lnSpc>
                        <a:spcAft>
                          <a:spcPts val="0"/>
                        </a:spcAft>
                      </a:pPr>
                      <a:r>
                        <a:rPr lang="en-US" sz="1600" kern="100" dirty="0">
                          <a:effectLst/>
                        </a:rPr>
                        <a:t>1.</a:t>
                      </a:r>
                      <a:r>
                        <a:rPr lang="zh-CN" sz="1600" kern="100" dirty="0">
                          <a:effectLst/>
                        </a:rPr>
                        <a:t>交付了全部所需文档</a:t>
                      </a:r>
                    </a:p>
                    <a:p>
                      <a:pPr indent="306070" algn="just">
                        <a:lnSpc>
                          <a:spcPct val="150000"/>
                        </a:lnSpc>
                        <a:spcAft>
                          <a:spcPts val="0"/>
                        </a:spcAft>
                      </a:pPr>
                      <a:r>
                        <a:rPr lang="en-US" sz="1600" kern="100" dirty="0">
                          <a:effectLst/>
                        </a:rPr>
                        <a:t>2.</a:t>
                      </a:r>
                      <a:r>
                        <a:rPr lang="zh-CN" sz="1600" kern="100" dirty="0">
                          <a:effectLst/>
                        </a:rPr>
                        <a:t>结构严谨，内容真实有效。</a:t>
                      </a:r>
                    </a:p>
                    <a:p>
                      <a:pPr indent="306070" algn="just">
                        <a:lnSpc>
                          <a:spcPct val="150000"/>
                        </a:lnSpc>
                        <a:spcAft>
                          <a:spcPts val="0"/>
                        </a:spcAft>
                      </a:pPr>
                      <a:r>
                        <a:rPr lang="en-US" sz="1600" kern="100" dirty="0">
                          <a:effectLst/>
                        </a:rPr>
                        <a:t>3.</a:t>
                      </a:r>
                      <a:r>
                        <a:rPr lang="zh-CN" sz="1600" kern="100" dirty="0">
                          <a:effectLst/>
                        </a:rPr>
                        <a:t>表述清晰、准确</a:t>
                      </a:r>
                      <a:endParaRPr lang="zh-CN" sz="1600" kern="100" dirty="0">
                        <a:effectLst/>
                        <a:latin typeface="Times New Roman"/>
                        <a:ea typeface="宋体"/>
                      </a:endParaRPr>
                    </a:p>
                  </a:txBody>
                  <a:tcPr marL="68580" marR="68580" marT="0" marB="0" anchor="ctr"/>
                </a:tc>
                <a:tc>
                  <a:txBody>
                    <a:bodyPr/>
                    <a:lstStyle/>
                    <a:p>
                      <a:pPr marL="342900" lvl="0" indent="-342900" algn="just">
                        <a:lnSpc>
                          <a:spcPct val="150000"/>
                        </a:lnSpc>
                        <a:spcAft>
                          <a:spcPts val="0"/>
                        </a:spcAft>
                        <a:buFont typeface="+mj-lt"/>
                        <a:buAutoNum type="arabicPeriod"/>
                      </a:pPr>
                      <a:r>
                        <a:rPr lang="zh-CN" sz="1600" b="1" kern="100" dirty="0">
                          <a:effectLst/>
                        </a:rPr>
                        <a:t>交付了主要文档</a:t>
                      </a:r>
                    </a:p>
                    <a:p>
                      <a:pPr marL="342900" lvl="0" indent="-342900" algn="just">
                        <a:lnSpc>
                          <a:spcPct val="150000"/>
                        </a:lnSpc>
                        <a:spcAft>
                          <a:spcPts val="0"/>
                        </a:spcAft>
                        <a:buFont typeface="+mj-lt"/>
                        <a:buAutoNum type="arabicPeriod"/>
                      </a:pPr>
                      <a:r>
                        <a:rPr lang="zh-CN" sz="1600" b="1" kern="100" dirty="0">
                          <a:effectLst/>
                        </a:rPr>
                        <a:t>结构严谨，内容真实有效</a:t>
                      </a:r>
                    </a:p>
                    <a:p>
                      <a:pPr marL="342900" lvl="0" indent="-342900" algn="just">
                        <a:lnSpc>
                          <a:spcPct val="150000"/>
                        </a:lnSpc>
                        <a:spcAft>
                          <a:spcPts val="0"/>
                        </a:spcAft>
                        <a:buFont typeface="+mj-lt"/>
                        <a:buAutoNum type="arabicPeriod"/>
                      </a:pPr>
                      <a:r>
                        <a:rPr lang="zh-CN" sz="1600" b="1" kern="100" dirty="0">
                          <a:effectLst/>
                        </a:rPr>
                        <a:t>表述不清晰，准确度不高</a:t>
                      </a:r>
                      <a:endParaRPr lang="zh-CN" sz="1600" b="1" kern="100" dirty="0">
                        <a:effectLst/>
                        <a:latin typeface="Times New Roman"/>
                        <a:ea typeface="宋体"/>
                      </a:endParaRPr>
                    </a:p>
                  </a:txBody>
                  <a:tcPr marL="68580" marR="68580" marT="0" marB="0" anchor="ctr"/>
                </a:tc>
                <a:tc>
                  <a:txBody>
                    <a:bodyPr/>
                    <a:lstStyle/>
                    <a:p>
                      <a:pPr marL="342900" lvl="0" indent="-342900" algn="just">
                        <a:lnSpc>
                          <a:spcPct val="150000"/>
                        </a:lnSpc>
                        <a:spcAft>
                          <a:spcPts val="0"/>
                        </a:spcAft>
                        <a:buFont typeface="+mj-lt"/>
                        <a:buAutoNum type="arabicPeriod"/>
                      </a:pPr>
                      <a:r>
                        <a:rPr lang="zh-CN" sz="1600" b="1" kern="100" dirty="0">
                          <a:effectLst/>
                        </a:rPr>
                        <a:t>缺失主要文档</a:t>
                      </a:r>
                    </a:p>
                    <a:p>
                      <a:pPr marL="342900" lvl="0" indent="-342900" algn="just">
                        <a:lnSpc>
                          <a:spcPct val="150000"/>
                        </a:lnSpc>
                        <a:spcAft>
                          <a:spcPts val="0"/>
                        </a:spcAft>
                        <a:buFont typeface="+mj-lt"/>
                        <a:buAutoNum type="arabicPeriod"/>
                      </a:pPr>
                      <a:r>
                        <a:rPr lang="zh-CN" sz="1600" b="1" kern="100" dirty="0">
                          <a:effectLst/>
                        </a:rPr>
                        <a:t>结构混乱，内容有虚构</a:t>
                      </a:r>
                    </a:p>
                    <a:p>
                      <a:pPr marL="342900" lvl="0" indent="-342900" algn="just">
                        <a:lnSpc>
                          <a:spcPct val="150000"/>
                        </a:lnSpc>
                        <a:spcAft>
                          <a:spcPts val="0"/>
                        </a:spcAft>
                        <a:buFont typeface="+mj-lt"/>
                        <a:buAutoNum type="arabicPeriod"/>
                      </a:pPr>
                      <a:r>
                        <a:rPr lang="zh-CN" sz="1600" b="1" kern="100" dirty="0">
                          <a:effectLst/>
                        </a:rPr>
                        <a:t>表述不清晰，不准确</a:t>
                      </a:r>
                    </a:p>
                    <a:p>
                      <a:pPr marL="228600" indent="306070" algn="just">
                        <a:lnSpc>
                          <a:spcPct val="150000"/>
                        </a:lnSpc>
                        <a:spcAft>
                          <a:spcPts val="0"/>
                        </a:spcAft>
                      </a:pPr>
                      <a:r>
                        <a:rPr lang="en-US" sz="1600" kern="100" dirty="0">
                          <a:effectLst/>
                        </a:rPr>
                        <a:t> </a:t>
                      </a:r>
                      <a:endParaRPr lang="zh-CN" sz="1600" kern="100" dirty="0">
                        <a:effectLst/>
                        <a:latin typeface="Times New Roman"/>
                        <a:ea typeface="宋体"/>
                      </a:endParaRPr>
                    </a:p>
                  </a:txBody>
                  <a:tcPr marL="68580" marR="68580" marT="0" marB="0"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34844166"/>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flipH="1">
            <a:off x="4306975" y="5052789"/>
            <a:ext cx="3689517" cy="707886"/>
          </a:xfrm>
          <a:prstGeom prst="rect">
            <a:avLst/>
          </a:prstGeom>
          <a:noFill/>
        </p:spPr>
        <p:txBody>
          <a:bodyPr wrap="square" rtlCol="0">
            <a:spAutoFit/>
          </a:bodyPr>
          <a:lstStyle/>
          <a:p>
            <a:pPr algn="dist"/>
            <a:r>
              <a:rPr lang="zh-CN" altLang="en-US" sz="4000" dirty="0">
                <a:latin typeface="方正静蕾简体" panose="02000000000000000000" pitchFamily="2" charset="-122"/>
                <a:ea typeface="方正静蕾简体" panose="02000000000000000000" pitchFamily="2" charset="-122"/>
              </a:rPr>
              <a:t>时间管理计划</a:t>
            </a:r>
          </a:p>
        </p:txBody>
      </p:sp>
      <p:sp>
        <p:nvSpPr>
          <p:cNvPr id="43" name="Freeform 34"/>
          <p:cNvSpPr>
            <a:spLocks noEditPoints="1"/>
          </p:cNvSpPr>
          <p:nvPr/>
        </p:nvSpPr>
        <p:spPr bwMode="auto">
          <a:xfrm flipH="1">
            <a:off x="2488679" y="3392994"/>
            <a:ext cx="585223" cy="379444"/>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rgbClr val="9DC3E6"/>
          </a:solidFill>
          <a:ln>
            <a:noFill/>
          </a:ln>
        </p:spPr>
        <p:txBody>
          <a:bodyPr vert="horz" wrap="square" lIns="91440" tIns="45720" rIns="91440" bIns="45720" numCol="1" anchor="t" anchorCtr="0" compatLnSpc="1"/>
          <a:lstStyle/>
          <a:p>
            <a:endParaRPr lang="zh-CN" altLang="en-US"/>
          </a:p>
        </p:txBody>
      </p:sp>
      <p:grpSp>
        <p:nvGrpSpPr>
          <p:cNvPr id="3" name="组合 2"/>
          <p:cNvGrpSpPr/>
          <p:nvPr/>
        </p:nvGrpSpPr>
        <p:grpSpPr>
          <a:xfrm>
            <a:off x="2453503" y="5381090"/>
            <a:ext cx="6965448" cy="503056"/>
            <a:chOff x="2453503" y="5381090"/>
            <a:chExt cx="6965448" cy="503056"/>
          </a:xfrm>
        </p:grpSpPr>
        <p:sp>
          <p:nvSpPr>
            <p:cNvPr id="98"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9" name="任意多边形 98"/>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99"/>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任意多边形 1"/>
          <p:cNvSpPr/>
          <p:nvPr/>
        </p:nvSpPr>
        <p:spPr>
          <a:xfrm>
            <a:off x="3316936" y="3641870"/>
            <a:ext cx="466974" cy="800526"/>
          </a:xfrm>
          <a:custGeom>
            <a:avLst/>
            <a:gdLst>
              <a:gd name="connsiteX0" fmla="*/ 0 w 786063"/>
              <a:gd name="connsiteY0" fmla="*/ 0 h 1347536"/>
              <a:gd name="connsiteX1" fmla="*/ 513347 w 786063"/>
              <a:gd name="connsiteY1" fmla="*/ 401052 h 1347536"/>
              <a:gd name="connsiteX2" fmla="*/ 336884 w 786063"/>
              <a:gd name="connsiteY2" fmla="*/ 1155031 h 1347536"/>
              <a:gd name="connsiteX3" fmla="*/ 786063 w 786063"/>
              <a:gd name="connsiteY3" fmla="*/ 1347536 h 1347536"/>
            </a:gdLst>
            <a:ahLst/>
            <a:cxnLst>
              <a:cxn ang="0">
                <a:pos x="connsiteX0" y="connsiteY0"/>
              </a:cxn>
              <a:cxn ang="0">
                <a:pos x="connsiteX1" y="connsiteY1"/>
              </a:cxn>
              <a:cxn ang="0">
                <a:pos x="connsiteX2" y="connsiteY2"/>
              </a:cxn>
              <a:cxn ang="0">
                <a:pos x="connsiteX3" y="connsiteY3"/>
              </a:cxn>
            </a:cxnLst>
            <a:rect l="l" t="t" r="r" b="b"/>
            <a:pathLst>
              <a:path w="786063" h="1347536">
                <a:moveTo>
                  <a:pt x="0" y="0"/>
                </a:moveTo>
                <a:cubicBezTo>
                  <a:pt x="228600" y="104273"/>
                  <a:pt x="457200" y="208547"/>
                  <a:pt x="513347" y="401052"/>
                </a:cubicBezTo>
                <a:cubicBezTo>
                  <a:pt x="569494" y="593557"/>
                  <a:pt x="291431" y="997284"/>
                  <a:pt x="336884" y="1155031"/>
                </a:cubicBezTo>
                <a:cubicBezTo>
                  <a:pt x="382337" y="1312778"/>
                  <a:pt x="584200" y="1330157"/>
                  <a:pt x="786063" y="1347536"/>
                </a:cubicBezTo>
              </a:path>
            </a:pathLst>
          </a:custGeom>
          <a:noFill/>
          <a:ln w="25400" cap="rnd">
            <a:solidFill>
              <a:srgbClr val="9DC3E6"/>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3870847" y="725646"/>
            <a:ext cx="3971693" cy="4252077"/>
            <a:chOff x="4427538" y="954088"/>
            <a:chExt cx="3333750" cy="3729038"/>
          </a:xfrm>
        </p:grpSpPr>
        <p:sp>
          <p:nvSpPr>
            <p:cNvPr id="38"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1"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2"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4"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5"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6"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7"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8"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2"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3"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4"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6"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9"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0"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4"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5"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6"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7"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0"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5" name="文本框 94"/>
          <p:cNvSpPr txBox="1"/>
          <p:nvPr/>
        </p:nvSpPr>
        <p:spPr>
          <a:xfrm flipH="1">
            <a:off x="4721924" y="1424370"/>
            <a:ext cx="2264799" cy="1323439"/>
          </a:xfrm>
          <a:prstGeom prst="rect">
            <a:avLst/>
          </a:prstGeom>
          <a:noFill/>
        </p:spPr>
        <p:txBody>
          <a:bodyPr wrap="square" rtlCol="0">
            <a:spAutoFit/>
          </a:bodyPr>
          <a:lstStyle/>
          <a:p>
            <a:pPr algn="ctr"/>
            <a:r>
              <a:rPr lang="en-US" altLang="zh-CN" sz="8000" spc="300" dirty="0">
                <a:latin typeface="新蒂黑板报" panose="03000600000000000000" pitchFamily="66" charset="-122"/>
                <a:ea typeface="新蒂黑板报" panose="03000600000000000000" pitchFamily="66" charset="-122"/>
              </a:rPr>
              <a:t>03</a:t>
            </a:r>
            <a:endParaRPr lang="zh-CN" altLang="en-US" sz="8000" spc="300" dirty="0">
              <a:latin typeface="新蒂黑板报" panose="03000600000000000000" pitchFamily="66" charset="-122"/>
              <a:ea typeface="新蒂黑板报" panose="03000600000000000000" pitchFamily="66" charset="-122"/>
            </a:endParaRPr>
          </a:p>
        </p:txBody>
      </p:sp>
      <p:pic>
        <p:nvPicPr>
          <p:cNvPr id="68" name="图片 67">
            <a:extLst>
              <a:ext uri="{FF2B5EF4-FFF2-40B4-BE49-F238E27FC236}">
                <a16:creationId xmlns:a16="http://schemas.microsoft.com/office/drawing/2014/main" id="{5365F7EE-8AC0-4F27-8E2D-5B10491488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Tree>
    <p:extLst>
      <p:ext uri="{BB962C8B-B14F-4D97-AF65-F5344CB8AC3E}">
        <p14:creationId xmlns:p14="http://schemas.microsoft.com/office/powerpoint/2010/main" val="1946510299"/>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7F309B3-34A0-4156-B3E1-EBF15792B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3" name="椭圆 31">
            <a:extLst>
              <a:ext uri="{FF2B5EF4-FFF2-40B4-BE49-F238E27FC236}">
                <a16:creationId xmlns:a16="http://schemas.microsoft.com/office/drawing/2014/main" id="{7C352FFE-CA71-4564-AA57-D0B56BA5EB83}"/>
              </a:ext>
            </a:extLst>
          </p:cNvPr>
          <p:cNvSpPr/>
          <p:nvPr/>
        </p:nvSpPr>
        <p:spPr>
          <a:xfrm>
            <a:off x="461883" y="486599"/>
            <a:ext cx="3089700" cy="1461471"/>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4" name="文本框 3">
            <a:extLst>
              <a:ext uri="{FF2B5EF4-FFF2-40B4-BE49-F238E27FC236}">
                <a16:creationId xmlns:a16="http://schemas.microsoft.com/office/drawing/2014/main" id="{ABC757D3-44DD-42F3-88D5-A55B07683F40}"/>
              </a:ext>
            </a:extLst>
          </p:cNvPr>
          <p:cNvSpPr txBox="1"/>
          <p:nvPr/>
        </p:nvSpPr>
        <p:spPr>
          <a:xfrm>
            <a:off x="1338470" y="1218080"/>
            <a:ext cx="4744278" cy="954107"/>
          </a:xfrm>
          <a:prstGeom prst="rect">
            <a:avLst/>
          </a:prstGeom>
          <a:noFill/>
        </p:spPr>
        <p:txBody>
          <a:bodyPr wrap="square" rtlCol="0">
            <a:spAutoFit/>
          </a:bodyPr>
          <a:lstStyle/>
          <a:p>
            <a:r>
              <a:rPr lang="en-US" altLang="zh-CN" sz="2800" dirty="0"/>
              <a:t>3.1 </a:t>
            </a:r>
            <a:r>
              <a:rPr lang="zh-CN" altLang="en-US" sz="2800" dirty="0"/>
              <a:t>里程碑</a:t>
            </a:r>
            <a:endParaRPr lang="en-US" altLang="zh-CN" sz="2800" dirty="0"/>
          </a:p>
          <a:p>
            <a:endParaRPr lang="en-US" altLang="zh-CN" sz="2800" dirty="0"/>
          </a:p>
        </p:txBody>
      </p:sp>
      <p:graphicFrame>
        <p:nvGraphicFramePr>
          <p:cNvPr id="6" name="表格 5"/>
          <p:cNvGraphicFramePr>
            <a:graphicFrameLocks noGrp="1"/>
          </p:cNvGraphicFramePr>
          <p:nvPr>
            <p:extLst>
              <p:ext uri="{D42A27DB-BD31-4B8C-83A1-F6EECF244321}">
                <p14:modId xmlns:p14="http://schemas.microsoft.com/office/powerpoint/2010/main" val="2746436054"/>
              </p:ext>
            </p:extLst>
          </p:nvPr>
        </p:nvGraphicFramePr>
        <p:xfrm>
          <a:off x="1799770" y="2380340"/>
          <a:ext cx="9114972" cy="3831777"/>
        </p:xfrm>
        <a:graphic>
          <a:graphicData uri="http://schemas.openxmlformats.org/drawingml/2006/table">
            <a:tbl>
              <a:tblPr firstRow="1" firstCol="1" bandRow="1">
                <a:tableStyleId>{5C22544A-7EE6-4342-B048-85BDC9FD1C3A}</a:tableStyleId>
              </a:tblPr>
              <a:tblGrid>
                <a:gridCol w="4557486">
                  <a:extLst>
                    <a:ext uri="{9D8B030D-6E8A-4147-A177-3AD203B41FA5}">
                      <a16:colId xmlns:a16="http://schemas.microsoft.com/office/drawing/2014/main" val="20000"/>
                    </a:ext>
                  </a:extLst>
                </a:gridCol>
                <a:gridCol w="4557486">
                  <a:extLst>
                    <a:ext uri="{9D8B030D-6E8A-4147-A177-3AD203B41FA5}">
                      <a16:colId xmlns:a16="http://schemas.microsoft.com/office/drawing/2014/main" val="20001"/>
                    </a:ext>
                  </a:extLst>
                </a:gridCol>
              </a:tblGrid>
              <a:tr h="425753">
                <a:tc>
                  <a:txBody>
                    <a:bodyPr/>
                    <a:lstStyle/>
                    <a:p>
                      <a:pPr algn="ctr">
                        <a:spcAft>
                          <a:spcPts val="0"/>
                        </a:spcAft>
                      </a:pPr>
                      <a:r>
                        <a:rPr lang="zh-CN" sz="1800" kern="100" dirty="0">
                          <a:effectLst/>
                        </a:rPr>
                        <a:t>里程碑</a:t>
                      </a:r>
                      <a:endParaRPr lang="zh-CN" sz="1800" kern="100" dirty="0">
                        <a:effectLst/>
                        <a:latin typeface="等线"/>
                        <a:ea typeface="等线"/>
                        <a:cs typeface="Times New Roman"/>
                      </a:endParaRPr>
                    </a:p>
                  </a:txBody>
                  <a:tcPr marL="68580" marR="68580" marT="0" marB="0"/>
                </a:tc>
                <a:tc>
                  <a:txBody>
                    <a:bodyPr/>
                    <a:lstStyle/>
                    <a:p>
                      <a:pPr algn="ctr">
                        <a:spcAft>
                          <a:spcPts val="0"/>
                        </a:spcAft>
                      </a:pPr>
                      <a:r>
                        <a:rPr lang="zh-CN" sz="1800" kern="100">
                          <a:effectLst/>
                        </a:rPr>
                        <a:t>完成时间</a:t>
                      </a:r>
                      <a:endParaRPr lang="zh-CN" sz="1800" kern="100">
                        <a:effectLst/>
                        <a:latin typeface="等线"/>
                        <a:ea typeface="等线"/>
                        <a:cs typeface="Times New Roman"/>
                      </a:endParaRPr>
                    </a:p>
                  </a:txBody>
                  <a:tcPr marL="68580" marR="68580" marT="0" marB="0"/>
                </a:tc>
                <a:extLst>
                  <a:ext uri="{0D108BD9-81ED-4DB2-BD59-A6C34878D82A}">
                    <a16:rowId xmlns:a16="http://schemas.microsoft.com/office/drawing/2014/main" val="10000"/>
                  </a:ext>
                </a:extLst>
              </a:tr>
              <a:tr h="425753">
                <a:tc>
                  <a:txBody>
                    <a:bodyPr/>
                    <a:lstStyle/>
                    <a:p>
                      <a:pPr algn="ctr">
                        <a:spcAft>
                          <a:spcPts val="0"/>
                        </a:spcAft>
                      </a:pPr>
                      <a:r>
                        <a:rPr lang="zh-CN" sz="1800" kern="100">
                          <a:effectLst/>
                        </a:rPr>
                        <a:t>《软件需求工程项目计划</a:t>
                      </a:r>
                      <a:r>
                        <a:rPr lang="en-US" sz="1800" kern="100">
                          <a:effectLst/>
                        </a:rPr>
                        <a:t>-</a:t>
                      </a:r>
                      <a:r>
                        <a:rPr lang="zh-CN" sz="1800" kern="100">
                          <a:effectLst/>
                        </a:rPr>
                        <a:t>初步》</a:t>
                      </a:r>
                      <a:endParaRPr lang="zh-CN" sz="1800" kern="100">
                        <a:effectLst/>
                        <a:latin typeface="等线"/>
                        <a:ea typeface="等线"/>
                        <a:cs typeface="Times New Roman"/>
                      </a:endParaRPr>
                    </a:p>
                  </a:txBody>
                  <a:tcPr marL="68580" marR="68580" marT="0" marB="0"/>
                </a:tc>
                <a:tc>
                  <a:txBody>
                    <a:bodyPr/>
                    <a:lstStyle/>
                    <a:p>
                      <a:pPr algn="ctr">
                        <a:spcAft>
                          <a:spcPts val="0"/>
                        </a:spcAft>
                      </a:pPr>
                      <a:r>
                        <a:rPr lang="en-US" sz="1800" kern="100">
                          <a:effectLst/>
                        </a:rPr>
                        <a:t>2017</a:t>
                      </a:r>
                      <a:r>
                        <a:rPr lang="zh-CN" sz="1800" kern="100">
                          <a:effectLst/>
                        </a:rPr>
                        <a:t>年</a:t>
                      </a:r>
                      <a:r>
                        <a:rPr lang="en-US" sz="1800" kern="100">
                          <a:effectLst/>
                        </a:rPr>
                        <a:t>10</a:t>
                      </a:r>
                      <a:r>
                        <a:rPr lang="zh-CN" sz="1800" kern="100">
                          <a:effectLst/>
                        </a:rPr>
                        <a:t>月</a:t>
                      </a:r>
                      <a:r>
                        <a:rPr lang="en-US" sz="1800" kern="100">
                          <a:effectLst/>
                        </a:rPr>
                        <a:t>29</a:t>
                      </a:r>
                      <a:r>
                        <a:rPr lang="zh-CN" sz="1800" kern="100">
                          <a:effectLst/>
                        </a:rPr>
                        <a:t>日</a:t>
                      </a:r>
                      <a:endParaRPr lang="zh-CN" sz="1800" kern="100">
                        <a:effectLst/>
                        <a:latin typeface="等线"/>
                        <a:ea typeface="等线"/>
                        <a:cs typeface="Times New Roman"/>
                      </a:endParaRPr>
                    </a:p>
                  </a:txBody>
                  <a:tcPr marL="68580" marR="68580" marT="0" marB="0"/>
                </a:tc>
                <a:extLst>
                  <a:ext uri="{0D108BD9-81ED-4DB2-BD59-A6C34878D82A}">
                    <a16:rowId xmlns:a16="http://schemas.microsoft.com/office/drawing/2014/main" val="10001"/>
                  </a:ext>
                </a:extLst>
              </a:tr>
              <a:tr h="425753">
                <a:tc>
                  <a:txBody>
                    <a:bodyPr/>
                    <a:lstStyle/>
                    <a:p>
                      <a:pPr algn="ctr">
                        <a:spcAft>
                          <a:spcPts val="0"/>
                        </a:spcAft>
                      </a:pPr>
                      <a:r>
                        <a:rPr lang="zh-CN" sz="1800" kern="100" dirty="0">
                          <a:effectLst/>
                        </a:rPr>
                        <a:t>《软件需求工程项目计划</a:t>
                      </a:r>
                      <a:r>
                        <a:rPr lang="en-US" sz="1800" kern="100" dirty="0">
                          <a:effectLst/>
                        </a:rPr>
                        <a:t>V1.0</a:t>
                      </a:r>
                      <a:r>
                        <a:rPr lang="zh-CN" sz="1800" kern="100" dirty="0">
                          <a:effectLst/>
                        </a:rPr>
                        <a:t>》</a:t>
                      </a:r>
                      <a:endParaRPr lang="zh-CN" sz="1800" kern="100" dirty="0">
                        <a:effectLst/>
                        <a:latin typeface="等线"/>
                        <a:ea typeface="等线"/>
                        <a:cs typeface="Times New Roman"/>
                      </a:endParaRPr>
                    </a:p>
                  </a:txBody>
                  <a:tcPr marL="68580" marR="68580" marT="0" marB="0"/>
                </a:tc>
                <a:tc>
                  <a:txBody>
                    <a:bodyPr/>
                    <a:lstStyle/>
                    <a:p>
                      <a:pPr algn="ctr">
                        <a:spcAft>
                          <a:spcPts val="0"/>
                        </a:spcAft>
                      </a:pPr>
                      <a:r>
                        <a:rPr lang="en-US" sz="1800" kern="100">
                          <a:effectLst/>
                        </a:rPr>
                        <a:t>2017</a:t>
                      </a:r>
                      <a:r>
                        <a:rPr lang="zh-CN" sz="1800" kern="100">
                          <a:effectLst/>
                        </a:rPr>
                        <a:t>年</a:t>
                      </a:r>
                      <a:r>
                        <a:rPr lang="en-US" sz="1800" kern="100">
                          <a:effectLst/>
                        </a:rPr>
                        <a:t>11</a:t>
                      </a:r>
                      <a:r>
                        <a:rPr lang="zh-CN" sz="1800" kern="100">
                          <a:effectLst/>
                        </a:rPr>
                        <a:t>月</a:t>
                      </a:r>
                      <a:r>
                        <a:rPr lang="en-US" sz="1800" kern="100">
                          <a:effectLst/>
                        </a:rPr>
                        <a:t>5</a:t>
                      </a:r>
                      <a:r>
                        <a:rPr lang="zh-CN" sz="1800" kern="100">
                          <a:effectLst/>
                        </a:rPr>
                        <a:t>日</a:t>
                      </a:r>
                      <a:endParaRPr lang="zh-CN" sz="1800" kern="100">
                        <a:effectLst/>
                        <a:latin typeface="等线"/>
                        <a:ea typeface="等线"/>
                        <a:cs typeface="Times New Roman"/>
                      </a:endParaRPr>
                    </a:p>
                  </a:txBody>
                  <a:tcPr marL="68580" marR="68580" marT="0" marB="0"/>
                </a:tc>
                <a:extLst>
                  <a:ext uri="{0D108BD9-81ED-4DB2-BD59-A6C34878D82A}">
                    <a16:rowId xmlns:a16="http://schemas.microsoft.com/office/drawing/2014/main" val="10002"/>
                  </a:ext>
                </a:extLst>
              </a:tr>
              <a:tr h="425753">
                <a:tc>
                  <a:txBody>
                    <a:bodyPr/>
                    <a:lstStyle/>
                    <a:p>
                      <a:pPr algn="ctr">
                        <a:spcAft>
                          <a:spcPts val="0"/>
                        </a:spcAft>
                      </a:pPr>
                      <a:r>
                        <a:rPr lang="zh-CN" sz="1800" kern="100">
                          <a:effectLst/>
                        </a:rPr>
                        <a:t>需求工程项目计划评审</a:t>
                      </a:r>
                      <a:endParaRPr lang="zh-CN" sz="1800" kern="100">
                        <a:effectLst/>
                        <a:latin typeface="等线"/>
                        <a:ea typeface="等线"/>
                        <a:cs typeface="Times New Roman"/>
                      </a:endParaRPr>
                    </a:p>
                  </a:txBody>
                  <a:tcPr marL="68580" marR="68580" marT="0" marB="0"/>
                </a:tc>
                <a:tc>
                  <a:txBody>
                    <a:bodyPr/>
                    <a:lstStyle/>
                    <a:p>
                      <a:pPr algn="ctr">
                        <a:spcAft>
                          <a:spcPts val="0"/>
                        </a:spcAft>
                      </a:pPr>
                      <a:r>
                        <a:rPr lang="en-US" sz="1800" kern="100">
                          <a:effectLst/>
                        </a:rPr>
                        <a:t>2017</a:t>
                      </a:r>
                      <a:r>
                        <a:rPr lang="zh-CN" sz="1800" kern="100">
                          <a:effectLst/>
                        </a:rPr>
                        <a:t>年</a:t>
                      </a:r>
                      <a:r>
                        <a:rPr lang="en-US" sz="1800" kern="100">
                          <a:effectLst/>
                        </a:rPr>
                        <a:t>11</a:t>
                      </a:r>
                      <a:r>
                        <a:rPr lang="zh-CN" sz="1800" kern="100">
                          <a:effectLst/>
                        </a:rPr>
                        <a:t>月</a:t>
                      </a:r>
                      <a:r>
                        <a:rPr lang="en-US" sz="1800" kern="100">
                          <a:effectLst/>
                        </a:rPr>
                        <a:t>9</a:t>
                      </a:r>
                      <a:r>
                        <a:rPr lang="zh-CN" sz="1800" kern="100">
                          <a:effectLst/>
                        </a:rPr>
                        <a:t>日</a:t>
                      </a:r>
                      <a:endParaRPr lang="zh-CN" sz="1800" kern="100">
                        <a:effectLst/>
                        <a:latin typeface="等线"/>
                        <a:ea typeface="等线"/>
                        <a:cs typeface="Times New Roman"/>
                      </a:endParaRPr>
                    </a:p>
                  </a:txBody>
                  <a:tcPr marL="68580" marR="68580" marT="0" marB="0"/>
                </a:tc>
                <a:extLst>
                  <a:ext uri="{0D108BD9-81ED-4DB2-BD59-A6C34878D82A}">
                    <a16:rowId xmlns:a16="http://schemas.microsoft.com/office/drawing/2014/main" val="10003"/>
                  </a:ext>
                </a:extLst>
              </a:tr>
              <a:tr h="425753">
                <a:tc>
                  <a:txBody>
                    <a:bodyPr/>
                    <a:lstStyle/>
                    <a:p>
                      <a:pPr algn="ctr">
                        <a:spcAft>
                          <a:spcPts val="0"/>
                        </a:spcAft>
                      </a:pPr>
                      <a:r>
                        <a:rPr lang="zh-CN" sz="1800" kern="100">
                          <a:effectLst/>
                        </a:rPr>
                        <a:t>《需求工程计划》</a:t>
                      </a:r>
                      <a:r>
                        <a:rPr lang="en-US" sz="1800" kern="100">
                          <a:effectLst/>
                        </a:rPr>
                        <a:t>V1.X</a:t>
                      </a:r>
                      <a:r>
                        <a:rPr lang="zh-CN" sz="1800" kern="100">
                          <a:effectLst/>
                        </a:rPr>
                        <a:t>提交</a:t>
                      </a:r>
                      <a:endParaRPr lang="zh-CN" sz="1800" kern="100">
                        <a:effectLst/>
                        <a:latin typeface="等线"/>
                        <a:ea typeface="等线"/>
                        <a:cs typeface="Times New Roman"/>
                      </a:endParaRPr>
                    </a:p>
                  </a:txBody>
                  <a:tcPr marL="68580" marR="68580" marT="0" marB="0"/>
                </a:tc>
                <a:tc>
                  <a:txBody>
                    <a:bodyPr/>
                    <a:lstStyle/>
                    <a:p>
                      <a:pPr algn="ctr">
                        <a:spcAft>
                          <a:spcPts val="0"/>
                        </a:spcAft>
                      </a:pPr>
                      <a:r>
                        <a:rPr lang="en-US" sz="1800" kern="100">
                          <a:effectLst/>
                        </a:rPr>
                        <a:t>2017</a:t>
                      </a:r>
                      <a:r>
                        <a:rPr lang="zh-CN" sz="1800" kern="100">
                          <a:effectLst/>
                        </a:rPr>
                        <a:t>年</a:t>
                      </a:r>
                      <a:r>
                        <a:rPr lang="en-US" sz="1800" kern="100">
                          <a:effectLst/>
                        </a:rPr>
                        <a:t>11</a:t>
                      </a:r>
                      <a:r>
                        <a:rPr lang="zh-CN" sz="1800" kern="100">
                          <a:effectLst/>
                        </a:rPr>
                        <a:t>月</a:t>
                      </a:r>
                      <a:r>
                        <a:rPr lang="en-US" sz="1800" kern="100">
                          <a:effectLst/>
                        </a:rPr>
                        <a:t>19</a:t>
                      </a:r>
                      <a:r>
                        <a:rPr lang="zh-CN" sz="1800" kern="100">
                          <a:effectLst/>
                        </a:rPr>
                        <a:t>日</a:t>
                      </a:r>
                      <a:endParaRPr lang="zh-CN" sz="1800" kern="100">
                        <a:effectLst/>
                        <a:latin typeface="等线"/>
                        <a:ea typeface="等线"/>
                        <a:cs typeface="Times New Roman"/>
                      </a:endParaRPr>
                    </a:p>
                  </a:txBody>
                  <a:tcPr marL="68580" marR="68580" marT="0" marB="0"/>
                </a:tc>
                <a:extLst>
                  <a:ext uri="{0D108BD9-81ED-4DB2-BD59-A6C34878D82A}">
                    <a16:rowId xmlns:a16="http://schemas.microsoft.com/office/drawing/2014/main" val="10004"/>
                  </a:ext>
                </a:extLst>
              </a:tr>
              <a:tr h="425753">
                <a:tc>
                  <a:txBody>
                    <a:bodyPr/>
                    <a:lstStyle/>
                    <a:p>
                      <a:pPr algn="ctr">
                        <a:spcAft>
                          <a:spcPts val="0"/>
                        </a:spcAft>
                      </a:pPr>
                      <a:r>
                        <a:rPr lang="zh-CN" sz="1800" kern="100">
                          <a:effectLst/>
                        </a:rPr>
                        <a:t>《需求规格说明书》</a:t>
                      </a:r>
                      <a:r>
                        <a:rPr lang="en-US" sz="1800" kern="100">
                          <a:effectLst/>
                        </a:rPr>
                        <a:t>V1.0</a:t>
                      </a:r>
                      <a:r>
                        <a:rPr lang="zh-CN" sz="1800" kern="100">
                          <a:effectLst/>
                        </a:rPr>
                        <a:t>提交</a:t>
                      </a:r>
                      <a:endParaRPr lang="zh-CN" sz="1800" kern="100">
                        <a:effectLst/>
                        <a:latin typeface="等线"/>
                        <a:ea typeface="等线"/>
                        <a:cs typeface="Times New Roman"/>
                      </a:endParaRPr>
                    </a:p>
                  </a:txBody>
                  <a:tcPr marL="68580" marR="68580" marT="0" marB="0"/>
                </a:tc>
                <a:tc>
                  <a:txBody>
                    <a:bodyPr/>
                    <a:lstStyle/>
                    <a:p>
                      <a:pPr algn="ctr">
                        <a:spcAft>
                          <a:spcPts val="0"/>
                        </a:spcAft>
                      </a:pPr>
                      <a:r>
                        <a:rPr lang="en-US" sz="1800" kern="100">
                          <a:effectLst/>
                        </a:rPr>
                        <a:t>2017</a:t>
                      </a:r>
                      <a:r>
                        <a:rPr lang="zh-CN" sz="1800" kern="100">
                          <a:effectLst/>
                        </a:rPr>
                        <a:t>年</a:t>
                      </a:r>
                      <a:r>
                        <a:rPr lang="en-US" sz="1800" kern="100">
                          <a:effectLst/>
                        </a:rPr>
                        <a:t>12</a:t>
                      </a:r>
                      <a:r>
                        <a:rPr lang="zh-CN" sz="1800" kern="100">
                          <a:effectLst/>
                        </a:rPr>
                        <a:t>月</a:t>
                      </a:r>
                      <a:r>
                        <a:rPr lang="en-US" sz="1800" kern="100">
                          <a:effectLst/>
                        </a:rPr>
                        <a:t>10</a:t>
                      </a:r>
                      <a:r>
                        <a:rPr lang="zh-CN" sz="1800" kern="100">
                          <a:effectLst/>
                        </a:rPr>
                        <a:t>日</a:t>
                      </a:r>
                      <a:endParaRPr lang="zh-CN" sz="1800" kern="100">
                        <a:effectLst/>
                        <a:latin typeface="等线"/>
                        <a:ea typeface="等线"/>
                        <a:cs typeface="Times New Roman"/>
                      </a:endParaRPr>
                    </a:p>
                  </a:txBody>
                  <a:tcPr marL="68580" marR="68580" marT="0" marB="0"/>
                </a:tc>
                <a:extLst>
                  <a:ext uri="{0D108BD9-81ED-4DB2-BD59-A6C34878D82A}">
                    <a16:rowId xmlns:a16="http://schemas.microsoft.com/office/drawing/2014/main" val="10005"/>
                  </a:ext>
                </a:extLst>
              </a:tr>
              <a:tr h="425753">
                <a:tc>
                  <a:txBody>
                    <a:bodyPr/>
                    <a:lstStyle/>
                    <a:p>
                      <a:pPr algn="ctr">
                        <a:spcAft>
                          <a:spcPts val="0"/>
                        </a:spcAft>
                      </a:pPr>
                      <a:r>
                        <a:rPr lang="zh-CN" sz="1800" kern="100">
                          <a:effectLst/>
                        </a:rPr>
                        <a:t>《需求规格说明书》接受评审</a:t>
                      </a:r>
                      <a:endParaRPr lang="zh-CN" sz="1800" kern="100">
                        <a:effectLst/>
                        <a:latin typeface="等线"/>
                        <a:ea typeface="等线"/>
                        <a:cs typeface="Times New Roman"/>
                      </a:endParaRPr>
                    </a:p>
                  </a:txBody>
                  <a:tcPr marL="68580" marR="68580" marT="0" marB="0"/>
                </a:tc>
                <a:tc>
                  <a:txBody>
                    <a:bodyPr/>
                    <a:lstStyle/>
                    <a:p>
                      <a:pPr algn="ctr">
                        <a:spcAft>
                          <a:spcPts val="0"/>
                        </a:spcAft>
                      </a:pPr>
                      <a:r>
                        <a:rPr lang="en-US" sz="1800" kern="100">
                          <a:effectLst/>
                        </a:rPr>
                        <a:t>2017</a:t>
                      </a:r>
                      <a:r>
                        <a:rPr lang="zh-CN" sz="1800" kern="100">
                          <a:effectLst/>
                        </a:rPr>
                        <a:t>年</a:t>
                      </a:r>
                      <a:r>
                        <a:rPr lang="en-US" sz="1800" kern="100">
                          <a:effectLst/>
                        </a:rPr>
                        <a:t>12</a:t>
                      </a:r>
                      <a:r>
                        <a:rPr lang="zh-CN" sz="1800" kern="100">
                          <a:effectLst/>
                        </a:rPr>
                        <a:t>月</a:t>
                      </a:r>
                      <a:r>
                        <a:rPr lang="en-US" sz="1800" kern="100">
                          <a:effectLst/>
                        </a:rPr>
                        <a:t>14</a:t>
                      </a:r>
                      <a:r>
                        <a:rPr lang="zh-CN" sz="1800" kern="100">
                          <a:effectLst/>
                        </a:rPr>
                        <a:t>日</a:t>
                      </a:r>
                      <a:endParaRPr lang="zh-CN" sz="1800" kern="100">
                        <a:effectLst/>
                        <a:latin typeface="等线"/>
                        <a:ea typeface="等线"/>
                        <a:cs typeface="Times New Roman"/>
                      </a:endParaRPr>
                    </a:p>
                  </a:txBody>
                  <a:tcPr marL="68580" marR="68580" marT="0" marB="0"/>
                </a:tc>
                <a:extLst>
                  <a:ext uri="{0D108BD9-81ED-4DB2-BD59-A6C34878D82A}">
                    <a16:rowId xmlns:a16="http://schemas.microsoft.com/office/drawing/2014/main" val="10006"/>
                  </a:ext>
                </a:extLst>
              </a:tr>
              <a:tr h="425753">
                <a:tc>
                  <a:txBody>
                    <a:bodyPr/>
                    <a:lstStyle/>
                    <a:p>
                      <a:pPr algn="ctr">
                        <a:spcAft>
                          <a:spcPts val="0"/>
                        </a:spcAft>
                      </a:pPr>
                      <a:r>
                        <a:rPr lang="zh-CN" sz="1800" kern="100">
                          <a:effectLst/>
                        </a:rPr>
                        <a:t>《软件需求变更文档》</a:t>
                      </a:r>
                      <a:r>
                        <a:rPr lang="en-US" sz="1800" kern="100">
                          <a:effectLst/>
                        </a:rPr>
                        <a:t>V1.0</a:t>
                      </a:r>
                      <a:r>
                        <a:rPr lang="zh-CN" sz="1800" kern="100">
                          <a:effectLst/>
                        </a:rPr>
                        <a:t>提交</a:t>
                      </a:r>
                      <a:endParaRPr lang="zh-CN" sz="1800" kern="100">
                        <a:effectLst/>
                        <a:latin typeface="等线"/>
                        <a:ea typeface="等线"/>
                        <a:cs typeface="Times New Roman"/>
                      </a:endParaRPr>
                    </a:p>
                  </a:txBody>
                  <a:tcPr marL="68580" marR="68580" marT="0" marB="0"/>
                </a:tc>
                <a:tc>
                  <a:txBody>
                    <a:bodyPr/>
                    <a:lstStyle/>
                    <a:p>
                      <a:pPr algn="ctr">
                        <a:spcAft>
                          <a:spcPts val="0"/>
                        </a:spcAft>
                      </a:pPr>
                      <a:r>
                        <a:rPr lang="en-US" sz="1800" kern="100">
                          <a:effectLst/>
                        </a:rPr>
                        <a:t>2017</a:t>
                      </a:r>
                      <a:r>
                        <a:rPr lang="zh-CN" sz="1800" kern="100">
                          <a:effectLst/>
                        </a:rPr>
                        <a:t>年</a:t>
                      </a:r>
                      <a:r>
                        <a:rPr lang="en-US" sz="1800" kern="100">
                          <a:effectLst/>
                        </a:rPr>
                        <a:t>12</a:t>
                      </a:r>
                      <a:r>
                        <a:rPr lang="zh-CN" sz="1800" kern="100">
                          <a:effectLst/>
                        </a:rPr>
                        <a:t>月</a:t>
                      </a:r>
                      <a:r>
                        <a:rPr lang="en-US" sz="1800" kern="100">
                          <a:effectLst/>
                        </a:rPr>
                        <a:t>24</a:t>
                      </a:r>
                      <a:r>
                        <a:rPr lang="zh-CN" sz="1800" kern="100">
                          <a:effectLst/>
                        </a:rPr>
                        <a:t>日</a:t>
                      </a:r>
                      <a:endParaRPr lang="zh-CN" sz="1800" kern="100">
                        <a:effectLst/>
                        <a:latin typeface="等线"/>
                        <a:ea typeface="等线"/>
                        <a:cs typeface="Times New Roman"/>
                      </a:endParaRPr>
                    </a:p>
                  </a:txBody>
                  <a:tcPr marL="68580" marR="68580" marT="0" marB="0"/>
                </a:tc>
                <a:extLst>
                  <a:ext uri="{0D108BD9-81ED-4DB2-BD59-A6C34878D82A}">
                    <a16:rowId xmlns:a16="http://schemas.microsoft.com/office/drawing/2014/main" val="10007"/>
                  </a:ext>
                </a:extLst>
              </a:tr>
              <a:tr h="425753">
                <a:tc>
                  <a:txBody>
                    <a:bodyPr/>
                    <a:lstStyle/>
                    <a:p>
                      <a:pPr algn="ctr">
                        <a:spcAft>
                          <a:spcPts val="0"/>
                        </a:spcAft>
                      </a:pPr>
                      <a:r>
                        <a:rPr lang="zh-CN" sz="1800" kern="100">
                          <a:effectLst/>
                        </a:rPr>
                        <a:t>《软件需求变更文档》接受评审</a:t>
                      </a:r>
                      <a:endParaRPr lang="zh-CN" sz="1800" kern="100">
                        <a:effectLst/>
                        <a:latin typeface="等线"/>
                        <a:ea typeface="等线"/>
                        <a:cs typeface="Times New Roman"/>
                      </a:endParaRPr>
                    </a:p>
                  </a:txBody>
                  <a:tcPr marL="68580" marR="68580" marT="0" marB="0"/>
                </a:tc>
                <a:tc>
                  <a:txBody>
                    <a:bodyPr/>
                    <a:lstStyle/>
                    <a:p>
                      <a:pPr algn="ctr">
                        <a:spcAft>
                          <a:spcPts val="0"/>
                        </a:spcAft>
                      </a:pPr>
                      <a:r>
                        <a:rPr lang="en-US" sz="1800" kern="100" dirty="0">
                          <a:effectLst/>
                        </a:rPr>
                        <a:t>2017</a:t>
                      </a:r>
                      <a:r>
                        <a:rPr lang="zh-CN" sz="1800" kern="100" dirty="0">
                          <a:effectLst/>
                        </a:rPr>
                        <a:t>年</a:t>
                      </a:r>
                      <a:r>
                        <a:rPr lang="en-US" sz="1800" kern="100" dirty="0">
                          <a:effectLst/>
                        </a:rPr>
                        <a:t>12</a:t>
                      </a:r>
                      <a:r>
                        <a:rPr lang="zh-CN" sz="1800" kern="100" dirty="0">
                          <a:effectLst/>
                        </a:rPr>
                        <a:t>月</a:t>
                      </a:r>
                      <a:r>
                        <a:rPr lang="en-US" sz="1800" kern="100" dirty="0">
                          <a:effectLst/>
                        </a:rPr>
                        <a:t>28</a:t>
                      </a:r>
                      <a:r>
                        <a:rPr lang="zh-CN" sz="1800" kern="100" dirty="0">
                          <a:effectLst/>
                        </a:rPr>
                        <a:t>日</a:t>
                      </a:r>
                      <a:endParaRPr lang="zh-CN" sz="1800" kern="100" dirty="0">
                        <a:effectLst/>
                        <a:latin typeface="等线"/>
                        <a:ea typeface="等线"/>
                        <a:cs typeface="Times New Roman"/>
                      </a:endParaRPr>
                    </a:p>
                  </a:txBody>
                  <a:tcPr marL="68580" marR="68580" marT="0" marB="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20931389"/>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7F309B3-34A0-4156-B3E1-EBF15792B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3" name="椭圆 31">
            <a:extLst>
              <a:ext uri="{FF2B5EF4-FFF2-40B4-BE49-F238E27FC236}">
                <a16:creationId xmlns:a16="http://schemas.microsoft.com/office/drawing/2014/main" id="{7C352FFE-CA71-4564-AA57-D0B56BA5EB83}"/>
              </a:ext>
            </a:extLst>
          </p:cNvPr>
          <p:cNvSpPr/>
          <p:nvPr/>
        </p:nvSpPr>
        <p:spPr>
          <a:xfrm>
            <a:off x="998920" y="749138"/>
            <a:ext cx="2387218" cy="1098641"/>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4" name="文本框 3">
            <a:extLst>
              <a:ext uri="{FF2B5EF4-FFF2-40B4-BE49-F238E27FC236}">
                <a16:creationId xmlns:a16="http://schemas.microsoft.com/office/drawing/2014/main" id="{ABC757D3-44DD-42F3-88D5-A55B07683F40}"/>
              </a:ext>
            </a:extLst>
          </p:cNvPr>
          <p:cNvSpPr txBox="1"/>
          <p:nvPr/>
        </p:nvSpPr>
        <p:spPr>
          <a:xfrm>
            <a:off x="1151754" y="609040"/>
            <a:ext cx="2756452" cy="954107"/>
          </a:xfrm>
          <a:prstGeom prst="rect">
            <a:avLst/>
          </a:prstGeom>
          <a:noFill/>
        </p:spPr>
        <p:txBody>
          <a:bodyPr wrap="square" rtlCol="0">
            <a:spAutoFit/>
          </a:bodyPr>
          <a:lstStyle/>
          <a:p>
            <a:endParaRPr lang="en-US" altLang="zh-CN" sz="2800" dirty="0"/>
          </a:p>
          <a:p>
            <a:r>
              <a:rPr lang="en-US" altLang="zh-CN" sz="2800" dirty="0"/>
              <a:t>3.2.1</a:t>
            </a:r>
            <a:r>
              <a:rPr lang="zh-CN" altLang="en-US" sz="2800" dirty="0"/>
              <a:t>甘特图</a:t>
            </a:r>
            <a:endParaRPr lang="en-US" altLang="zh-CN" sz="2800" dirty="0"/>
          </a:p>
        </p:txBody>
      </p:sp>
      <p:sp>
        <p:nvSpPr>
          <p:cNvPr id="5" name="TextBox 4"/>
          <p:cNvSpPr txBox="1"/>
          <p:nvPr/>
        </p:nvSpPr>
        <p:spPr>
          <a:xfrm>
            <a:off x="5084391" y="2156912"/>
            <a:ext cx="2262158" cy="923330"/>
          </a:xfrm>
          <a:prstGeom prst="rect">
            <a:avLst/>
          </a:prstGeom>
          <a:noFill/>
        </p:spPr>
        <p:txBody>
          <a:bodyPr wrap="none" rtlCol="0">
            <a:spAutoFit/>
          </a:bodyPr>
          <a:lstStyle/>
          <a:p>
            <a:r>
              <a:rPr lang="zh-CN" altLang="en-US" sz="5400" dirty="0">
                <a:solidFill>
                  <a:srgbClr val="FF0000"/>
                </a:solidFill>
                <a:hlinkClick r:id="rId3" action="ppaction://hlinkfile"/>
              </a:rPr>
              <a:t>甘特图</a:t>
            </a:r>
            <a:endParaRPr lang="zh-CN" altLang="en-US" sz="5400" dirty="0">
              <a:solidFill>
                <a:srgbClr val="FF0000"/>
              </a:solidFill>
            </a:endParaRPr>
          </a:p>
        </p:txBody>
      </p:sp>
    </p:spTree>
    <p:extLst>
      <p:ext uri="{BB962C8B-B14F-4D97-AF65-F5344CB8AC3E}">
        <p14:creationId xmlns:p14="http://schemas.microsoft.com/office/powerpoint/2010/main" val="1709666599"/>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7F309B3-34A0-4156-B3E1-EBF15792B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3" name="椭圆 31">
            <a:extLst>
              <a:ext uri="{FF2B5EF4-FFF2-40B4-BE49-F238E27FC236}">
                <a16:creationId xmlns:a16="http://schemas.microsoft.com/office/drawing/2014/main" id="{7C352FFE-CA71-4564-AA57-D0B56BA5EB83}"/>
              </a:ext>
            </a:extLst>
          </p:cNvPr>
          <p:cNvSpPr/>
          <p:nvPr/>
        </p:nvSpPr>
        <p:spPr>
          <a:xfrm>
            <a:off x="998919" y="749138"/>
            <a:ext cx="2572955" cy="1098641"/>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4" name="文本框 3">
            <a:extLst>
              <a:ext uri="{FF2B5EF4-FFF2-40B4-BE49-F238E27FC236}">
                <a16:creationId xmlns:a16="http://schemas.microsoft.com/office/drawing/2014/main" id="{ABC757D3-44DD-42F3-88D5-A55B07683F40}"/>
              </a:ext>
            </a:extLst>
          </p:cNvPr>
          <p:cNvSpPr txBox="1"/>
          <p:nvPr/>
        </p:nvSpPr>
        <p:spPr>
          <a:xfrm>
            <a:off x="1151754" y="609040"/>
            <a:ext cx="2756452" cy="954107"/>
          </a:xfrm>
          <a:prstGeom prst="rect">
            <a:avLst/>
          </a:prstGeom>
          <a:noFill/>
        </p:spPr>
        <p:txBody>
          <a:bodyPr wrap="square" rtlCol="0">
            <a:spAutoFit/>
          </a:bodyPr>
          <a:lstStyle/>
          <a:p>
            <a:endParaRPr lang="en-US" altLang="zh-CN" sz="2800" dirty="0"/>
          </a:p>
          <a:p>
            <a:r>
              <a:rPr lang="en-US" altLang="zh-CN" sz="2800" dirty="0"/>
              <a:t>3.2.2</a:t>
            </a:r>
            <a:r>
              <a:rPr lang="zh-CN" altLang="en-US" sz="2800" dirty="0"/>
              <a:t>输入输出</a:t>
            </a:r>
            <a:endParaRPr lang="en-US" altLang="zh-CN" sz="2800" dirty="0"/>
          </a:p>
        </p:txBody>
      </p:sp>
      <p:graphicFrame>
        <p:nvGraphicFramePr>
          <p:cNvPr id="6" name="表格 5"/>
          <p:cNvGraphicFramePr>
            <a:graphicFrameLocks noGrp="1"/>
          </p:cNvGraphicFramePr>
          <p:nvPr>
            <p:extLst>
              <p:ext uri="{D42A27DB-BD31-4B8C-83A1-F6EECF244321}">
                <p14:modId xmlns:p14="http://schemas.microsoft.com/office/powerpoint/2010/main" val="1536946971"/>
              </p:ext>
            </p:extLst>
          </p:nvPr>
        </p:nvGraphicFramePr>
        <p:xfrm>
          <a:off x="1814515" y="2000248"/>
          <a:ext cx="8315325" cy="4357689"/>
        </p:xfrm>
        <a:graphic>
          <a:graphicData uri="http://schemas.openxmlformats.org/drawingml/2006/table">
            <a:tbl>
              <a:tblPr firstRow="1" firstCol="1" bandRow="1">
                <a:tableStyleId>{5C22544A-7EE6-4342-B048-85BDC9FD1C3A}</a:tableStyleId>
              </a:tblPr>
              <a:tblGrid>
                <a:gridCol w="2771441">
                  <a:extLst>
                    <a:ext uri="{9D8B030D-6E8A-4147-A177-3AD203B41FA5}">
                      <a16:colId xmlns:a16="http://schemas.microsoft.com/office/drawing/2014/main" val="20000"/>
                    </a:ext>
                  </a:extLst>
                </a:gridCol>
                <a:gridCol w="2771441">
                  <a:extLst>
                    <a:ext uri="{9D8B030D-6E8A-4147-A177-3AD203B41FA5}">
                      <a16:colId xmlns:a16="http://schemas.microsoft.com/office/drawing/2014/main" val="20001"/>
                    </a:ext>
                  </a:extLst>
                </a:gridCol>
                <a:gridCol w="2772443">
                  <a:extLst>
                    <a:ext uri="{9D8B030D-6E8A-4147-A177-3AD203B41FA5}">
                      <a16:colId xmlns:a16="http://schemas.microsoft.com/office/drawing/2014/main" val="20002"/>
                    </a:ext>
                  </a:extLst>
                </a:gridCol>
              </a:tblGrid>
              <a:tr h="229352">
                <a:tc gridSpan="3">
                  <a:txBody>
                    <a:bodyPr/>
                    <a:lstStyle/>
                    <a:p>
                      <a:pPr algn="ctr">
                        <a:spcAft>
                          <a:spcPts val="0"/>
                        </a:spcAft>
                      </a:pPr>
                      <a:r>
                        <a:rPr lang="zh-CN" sz="1200" kern="100">
                          <a:effectLst/>
                        </a:rPr>
                        <a:t>项目启动阶段</a:t>
                      </a:r>
                      <a:endParaRPr lang="zh-CN" sz="1050" kern="100">
                        <a:effectLst/>
                        <a:latin typeface="等线"/>
                        <a:ea typeface="等线"/>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29352">
                <a:tc>
                  <a:txBody>
                    <a:bodyPr/>
                    <a:lstStyle/>
                    <a:p>
                      <a:pPr algn="just">
                        <a:spcAft>
                          <a:spcPts val="0"/>
                        </a:spcAft>
                      </a:pPr>
                      <a:r>
                        <a:rPr lang="zh-CN" sz="1200" kern="100">
                          <a:effectLst/>
                        </a:rPr>
                        <a:t>输入</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200" kern="100">
                          <a:effectLst/>
                        </a:rPr>
                        <a:t>工具和操作</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200" kern="100">
                          <a:effectLst/>
                        </a:rPr>
                        <a:t>输出</a:t>
                      </a:r>
                      <a:endParaRPr lang="zh-CN" sz="1050" kern="100">
                        <a:effectLst/>
                        <a:latin typeface="等线"/>
                        <a:ea typeface="等线"/>
                        <a:cs typeface="Times New Roman"/>
                      </a:endParaRPr>
                    </a:p>
                  </a:txBody>
                  <a:tcPr marL="68580" marR="68580" marT="0" marB="0"/>
                </a:tc>
                <a:extLst>
                  <a:ext uri="{0D108BD9-81ED-4DB2-BD59-A6C34878D82A}">
                    <a16:rowId xmlns:a16="http://schemas.microsoft.com/office/drawing/2014/main" val="10001"/>
                  </a:ext>
                </a:extLst>
              </a:tr>
              <a:tr h="917409">
                <a:tc>
                  <a:txBody>
                    <a:bodyPr/>
                    <a:lstStyle/>
                    <a:p>
                      <a:pPr marL="342900" lvl="0" indent="-342900" algn="just">
                        <a:spcAft>
                          <a:spcPts val="0"/>
                        </a:spcAft>
                        <a:buFont typeface="+mj-lt"/>
                        <a:buAutoNum type="arabicPeriod"/>
                      </a:pPr>
                      <a:r>
                        <a:rPr lang="zh-CN" sz="1200" kern="100">
                          <a:effectLst/>
                        </a:rPr>
                        <a:t>《项目描述》</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1.</a:t>
                      </a:r>
                      <a:r>
                        <a:rPr lang="zh-CN" sz="1200" kern="100">
                          <a:effectLst/>
                        </a:rPr>
                        <a:t>进行可行性分析</a:t>
                      </a:r>
                      <a:endParaRPr lang="zh-CN" sz="1050" kern="100">
                        <a:effectLst/>
                      </a:endParaRPr>
                    </a:p>
                    <a:p>
                      <a:pPr algn="just">
                        <a:spcAft>
                          <a:spcPts val="0"/>
                        </a:spcAft>
                      </a:pPr>
                      <a:r>
                        <a:rPr lang="en-US" sz="1200" kern="100">
                          <a:effectLst/>
                        </a:rPr>
                        <a:t>2.</a:t>
                      </a:r>
                      <a:r>
                        <a:rPr lang="zh-CN" sz="1200" kern="100">
                          <a:effectLst/>
                        </a:rPr>
                        <a:t>选择开发原型</a:t>
                      </a:r>
                      <a:endParaRPr lang="zh-CN" sz="1050" kern="100">
                        <a:effectLst/>
                      </a:endParaRPr>
                    </a:p>
                    <a:p>
                      <a:pPr algn="just">
                        <a:spcAft>
                          <a:spcPts val="0"/>
                        </a:spcAft>
                      </a:pPr>
                      <a:r>
                        <a:rPr lang="en-US" sz="1200" kern="100">
                          <a:effectLst/>
                        </a:rPr>
                        <a:t>3.</a:t>
                      </a:r>
                      <a:r>
                        <a:rPr lang="zh-CN" sz="1200" kern="100">
                          <a:effectLst/>
                        </a:rPr>
                        <a:t>制作</a:t>
                      </a:r>
                      <a:r>
                        <a:rPr lang="en-US" sz="1200" kern="100">
                          <a:effectLst/>
                        </a:rPr>
                        <a:t>WBS</a:t>
                      </a:r>
                      <a:r>
                        <a:rPr lang="zh-CN" sz="1200" kern="100">
                          <a:effectLst/>
                        </a:rPr>
                        <a:t>与</a:t>
                      </a:r>
                      <a:r>
                        <a:rPr lang="en-US" sz="1200" kern="100">
                          <a:effectLst/>
                        </a:rPr>
                        <a:t>gantt</a:t>
                      </a:r>
                      <a:r>
                        <a:rPr lang="zh-CN" sz="1200" kern="100">
                          <a:effectLst/>
                        </a:rPr>
                        <a:t>图</a:t>
                      </a:r>
                      <a:endParaRPr lang="zh-CN" sz="1050" kern="100">
                        <a:effectLst/>
                      </a:endParaRPr>
                    </a:p>
                    <a:p>
                      <a:pPr algn="just">
                        <a:spcAft>
                          <a:spcPts val="0"/>
                        </a:spcAft>
                      </a:pPr>
                      <a:r>
                        <a:rPr lang="en-US" sz="1200" kern="100">
                          <a:effectLst/>
                        </a:rPr>
                        <a:t>4.</a:t>
                      </a:r>
                      <a:r>
                        <a:rPr lang="zh-CN" sz="1200" kern="100">
                          <a:effectLst/>
                        </a:rPr>
                        <a:t>工作分配</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a:effectLst/>
                        </a:rPr>
                        <a:t>1.</a:t>
                      </a:r>
                      <a:r>
                        <a:rPr lang="zh-CN" sz="1200" kern="100">
                          <a:effectLst/>
                        </a:rPr>
                        <a:t>《可行性分析报告》</a:t>
                      </a:r>
                      <a:endParaRPr lang="zh-CN" sz="1050" kern="100">
                        <a:effectLst/>
                      </a:endParaRPr>
                    </a:p>
                    <a:p>
                      <a:pPr algn="just">
                        <a:spcAft>
                          <a:spcPts val="0"/>
                        </a:spcAft>
                      </a:pPr>
                      <a:r>
                        <a:rPr lang="en-US" sz="1200" kern="100">
                          <a:effectLst/>
                        </a:rPr>
                        <a:t>2.</a:t>
                      </a:r>
                      <a:r>
                        <a:rPr lang="zh-CN" sz="1200" kern="100">
                          <a:effectLst/>
                        </a:rPr>
                        <a:t>《需求项目计划》</a:t>
                      </a:r>
                      <a:endParaRPr lang="zh-CN" sz="1050" kern="100">
                        <a:effectLst/>
                      </a:endParaRPr>
                    </a:p>
                    <a:p>
                      <a:pPr algn="just">
                        <a:spcAft>
                          <a:spcPts val="0"/>
                        </a:spcAft>
                      </a:pPr>
                      <a:r>
                        <a:rPr lang="en-US" sz="1200" kern="100">
                          <a:effectLst/>
                        </a:rPr>
                        <a:t>3.</a:t>
                      </a:r>
                      <a:r>
                        <a:rPr lang="zh-CN" sz="1200" kern="100">
                          <a:effectLst/>
                        </a:rPr>
                        <a:t>《项目章程》</a:t>
                      </a:r>
                      <a:endParaRPr lang="zh-CN" sz="1050" kern="100">
                        <a:effectLst/>
                        <a:latin typeface="等线"/>
                        <a:ea typeface="等线"/>
                        <a:cs typeface="Times New Roman"/>
                      </a:endParaRPr>
                    </a:p>
                  </a:txBody>
                  <a:tcPr marL="68580" marR="68580" marT="0" marB="0"/>
                </a:tc>
                <a:extLst>
                  <a:ext uri="{0D108BD9-81ED-4DB2-BD59-A6C34878D82A}">
                    <a16:rowId xmlns:a16="http://schemas.microsoft.com/office/drawing/2014/main" val="10002"/>
                  </a:ext>
                </a:extLst>
              </a:tr>
              <a:tr h="229352">
                <a:tc gridSpan="3">
                  <a:txBody>
                    <a:bodyPr/>
                    <a:lstStyle/>
                    <a:p>
                      <a:pPr algn="ctr">
                        <a:spcAft>
                          <a:spcPts val="0"/>
                        </a:spcAft>
                      </a:pPr>
                      <a:r>
                        <a:rPr lang="zh-CN" sz="1200" kern="100">
                          <a:effectLst/>
                        </a:rPr>
                        <a:t>需求获取阶段</a:t>
                      </a:r>
                      <a:endParaRPr lang="zh-CN" sz="1050" kern="100">
                        <a:effectLst/>
                        <a:latin typeface="等线"/>
                        <a:ea typeface="等线"/>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229352">
                <a:tc>
                  <a:txBody>
                    <a:bodyPr/>
                    <a:lstStyle/>
                    <a:p>
                      <a:pPr algn="just">
                        <a:spcAft>
                          <a:spcPts val="0"/>
                        </a:spcAft>
                      </a:pPr>
                      <a:r>
                        <a:rPr lang="zh-CN" sz="1200" kern="100">
                          <a:effectLst/>
                        </a:rPr>
                        <a:t>输入</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200" kern="100">
                          <a:effectLst/>
                        </a:rPr>
                        <a:t>工具和操作</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200" kern="100">
                          <a:effectLst/>
                        </a:rPr>
                        <a:t>输出</a:t>
                      </a:r>
                      <a:endParaRPr lang="zh-CN" sz="1050" kern="100">
                        <a:effectLst/>
                        <a:latin typeface="等线"/>
                        <a:ea typeface="等线"/>
                        <a:cs typeface="Times New Roman"/>
                      </a:endParaRPr>
                    </a:p>
                  </a:txBody>
                  <a:tcPr marL="68580" marR="68580" marT="0" marB="0"/>
                </a:tc>
                <a:extLst>
                  <a:ext uri="{0D108BD9-81ED-4DB2-BD59-A6C34878D82A}">
                    <a16:rowId xmlns:a16="http://schemas.microsoft.com/office/drawing/2014/main" val="10004"/>
                  </a:ext>
                </a:extLst>
              </a:tr>
              <a:tr h="688056">
                <a:tc>
                  <a:txBody>
                    <a:bodyPr/>
                    <a:lstStyle/>
                    <a:p>
                      <a:pPr marL="342900" lvl="0" indent="-342900" algn="just">
                        <a:spcAft>
                          <a:spcPts val="0"/>
                        </a:spcAft>
                        <a:buFont typeface="+mj-lt"/>
                        <a:buAutoNum type="arabicPeriod"/>
                      </a:pPr>
                      <a:r>
                        <a:rPr lang="zh-CN" sz="1200" kern="100" dirty="0">
                          <a:effectLst/>
                        </a:rPr>
                        <a:t>干系人分析</a:t>
                      </a:r>
                      <a:endParaRPr lang="zh-CN" sz="1050" kern="100" dirty="0">
                        <a:effectLst/>
                      </a:endParaRPr>
                    </a:p>
                    <a:p>
                      <a:pPr marL="342900" lvl="0" indent="-342900" algn="just">
                        <a:spcAft>
                          <a:spcPts val="0"/>
                        </a:spcAft>
                        <a:buFont typeface="+mj-lt"/>
                        <a:buAutoNum type="arabicPeriod"/>
                      </a:pPr>
                      <a:r>
                        <a:rPr lang="zh-CN" sz="1200" kern="100" dirty="0">
                          <a:effectLst/>
                        </a:rPr>
                        <a:t>调查访谈问题</a:t>
                      </a:r>
                      <a:endParaRPr lang="zh-CN" sz="1050" kern="100" dirty="0">
                        <a:effectLst/>
                      </a:endParaRPr>
                    </a:p>
                    <a:p>
                      <a:pPr marL="342900" lvl="0" indent="-342900" algn="just">
                        <a:spcAft>
                          <a:spcPts val="0"/>
                        </a:spcAft>
                        <a:buFont typeface="+mj-lt"/>
                        <a:buAutoNum type="arabicPeriod"/>
                      </a:pPr>
                      <a:r>
                        <a:rPr lang="zh-CN" sz="1200" kern="100" dirty="0">
                          <a:effectLst/>
                        </a:rPr>
                        <a:t>分析文档</a:t>
                      </a:r>
                      <a:endParaRPr lang="zh-CN" sz="1050" kern="100" dirty="0">
                        <a:effectLst/>
                        <a:latin typeface="等线"/>
                        <a:ea typeface="等线"/>
                        <a:cs typeface="Times New Roman"/>
                      </a:endParaRPr>
                    </a:p>
                  </a:txBody>
                  <a:tcPr marL="68580" marR="68580" marT="0" marB="0"/>
                </a:tc>
                <a:tc>
                  <a:txBody>
                    <a:bodyPr/>
                    <a:lstStyle/>
                    <a:p>
                      <a:pPr marL="342900" lvl="0" indent="-342900" algn="just">
                        <a:spcAft>
                          <a:spcPts val="0"/>
                        </a:spcAft>
                        <a:buFont typeface="+mj-lt"/>
                        <a:buAutoNum type="arabicPeriod"/>
                      </a:pPr>
                      <a:r>
                        <a:rPr lang="zh-CN" sz="1200" kern="100" dirty="0">
                          <a:effectLst/>
                        </a:rPr>
                        <a:t>与干系人交流</a:t>
                      </a:r>
                      <a:endParaRPr lang="zh-CN" sz="1050" kern="100" dirty="0">
                        <a:effectLst/>
                      </a:endParaRPr>
                    </a:p>
                    <a:p>
                      <a:pPr marL="342900" lvl="0" indent="-342900" algn="just">
                        <a:spcAft>
                          <a:spcPts val="0"/>
                        </a:spcAft>
                        <a:buFont typeface="+mj-lt"/>
                        <a:buAutoNum type="arabicPeriod"/>
                      </a:pPr>
                      <a:r>
                        <a:rPr lang="zh-CN" sz="1200" kern="100" dirty="0">
                          <a:effectLst/>
                        </a:rPr>
                        <a:t>需求获取访谈</a:t>
                      </a:r>
                      <a:endParaRPr lang="zh-CN" sz="1050" kern="100" dirty="0">
                        <a:effectLst/>
                      </a:endParaRPr>
                    </a:p>
                    <a:p>
                      <a:pPr marL="228600" indent="266700" algn="just">
                        <a:spcAft>
                          <a:spcPts val="0"/>
                        </a:spcAft>
                      </a:pPr>
                      <a:r>
                        <a:rPr lang="en-US" sz="1200" kern="100" dirty="0">
                          <a:effectLst/>
                        </a:rPr>
                        <a:t> </a:t>
                      </a:r>
                      <a:endParaRPr lang="zh-CN" sz="1050" kern="100" dirty="0">
                        <a:effectLst/>
                        <a:latin typeface="等线"/>
                        <a:ea typeface="等线"/>
                        <a:cs typeface="Times New Roman"/>
                      </a:endParaRPr>
                    </a:p>
                  </a:txBody>
                  <a:tcPr marL="68580" marR="68580" marT="0" marB="0"/>
                </a:tc>
                <a:tc>
                  <a:txBody>
                    <a:bodyPr/>
                    <a:lstStyle/>
                    <a:p>
                      <a:pPr marL="342900" lvl="0" indent="-342900" algn="just">
                        <a:spcAft>
                          <a:spcPts val="0"/>
                        </a:spcAft>
                        <a:buFont typeface="+mj-lt"/>
                        <a:buAutoNum type="arabicPeriod"/>
                      </a:pPr>
                      <a:r>
                        <a:rPr lang="zh-CN" sz="1200" kern="100">
                          <a:effectLst/>
                        </a:rPr>
                        <a:t>愿景和范围文档</a:t>
                      </a:r>
                      <a:endParaRPr lang="zh-CN" sz="1050" kern="100">
                        <a:effectLst/>
                      </a:endParaRPr>
                    </a:p>
                    <a:p>
                      <a:pPr marL="342900" lvl="0" indent="-342900" algn="just">
                        <a:spcAft>
                          <a:spcPts val="0"/>
                        </a:spcAft>
                        <a:buFont typeface="+mj-lt"/>
                        <a:buAutoNum type="arabicPeriod"/>
                      </a:pPr>
                      <a:r>
                        <a:rPr lang="zh-CN" sz="1200" kern="100">
                          <a:effectLst/>
                        </a:rPr>
                        <a:t>需求获取访谈成果文档</a:t>
                      </a:r>
                      <a:endParaRPr lang="zh-CN" sz="1050" kern="100">
                        <a:effectLst/>
                        <a:latin typeface="等线"/>
                        <a:ea typeface="等线"/>
                        <a:cs typeface="Times New Roman"/>
                      </a:endParaRPr>
                    </a:p>
                  </a:txBody>
                  <a:tcPr marL="68580" marR="68580" marT="0" marB="0"/>
                </a:tc>
                <a:extLst>
                  <a:ext uri="{0D108BD9-81ED-4DB2-BD59-A6C34878D82A}">
                    <a16:rowId xmlns:a16="http://schemas.microsoft.com/office/drawing/2014/main" val="10005"/>
                  </a:ext>
                </a:extLst>
              </a:tr>
              <a:tr h="229352">
                <a:tc gridSpan="3">
                  <a:txBody>
                    <a:bodyPr/>
                    <a:lstStyle/>
                    <a:p>
                      <a:pPr algn="ctr">
                        <a:spcAft>
                          <a:spcPts val="0"/>
                        </a:spcAft>
                      </a:pPr>
                      <a:r>
                        <a:rPr lang="zh-CN" sz="1200" kern="100">
                          <a:effectLst/>
                        </a:rPr>
                        <a:t>需求分析阶段</a:t>
                      </a:r>
                      <a:endParaRPr lang="zh-CN" sz="1050" kern="100">
                        <a:effectLst/>
                        <a:latin typeface="等线"/>
                        <a:ea typeface="等线"/>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r h="229352">
                <a:tc>
                  <a:txBody>
                    <a:bodyPr/>
                    <a:lstStyle/>
                    <a:p>
                      <a:pPr algn="just">
                        <a:spcAft>
                          <a:spcPts val="0"/>
                        </a:spcAft>
                      </a:pPr>
                      <a:r>
                        <a:rPr lang="zh-CN" sz="1200" kern="100">
                          <a:effectLst/>
                        </a:rPr>
                        <a:t>输入</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200" kern="100">
                          <a:effectLst/>
                        </a:rPr>
                        <a:t>工具和操作</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200" kern="100">
                          <a:effectLst/>
                        </a:rPr>
                        <a:t>输出</a:t>
                      </a:r>
                      <a:endParaRPr lang="zh-CN" sz="1050" kern="100">
                        <a:effectLst/>
                        <a:latin typeface="等线"/>
                        <a:ea typeface="等线"/>
                        <a:cs typeface="Times New Roman"/>
                      </a:endParaRPr>
                    </a:p>
                  </a:txBody>
                  <a:tcPr marL="68580" marR="68580" marT="0" marB="0"/>
                </a:tc>
                <a:extLst>
                  <a:ext uri="{0D108BD9-81ED-4DB2-BD59-A6C34878D82A}">
                    <a16:rowId xmlns:a16="http://schemas.microsoft.com/office/drawing/2014/main" val="10007"/>
                  </a:ext>
                </a:extLst>
              </a:tr>
              <a:tr h="1376112">
                <a:tc>
                  <a:txBody>
                    <a:bodyPr/>
                    <a:lstStyle/>
                    <a:p>
                      <a:pPr marL="342900" lvl="0" indent="-342900" algn="just">
                        <a:spcAft>
                          <a:spcPts val="0"/>
                        </a:spcAft>
                        <a:buFont typeface="+mj-lt"/>
                        <a:buAutoNum type="arabicPeriod"/>
                      </a:pPr>
                      <a:r>
                        <a:rPr lang="zh-CN" sz="1200" kern="100">
                          <a:effectLst/>
                        </a:rPr>
                        <a:t>《项目描述》</a:t>
                      </a:r>
                      <a:endParaRPr lang="zh-CN" sz="1050" kern="100">
                        <a:effectLst/>
                      </a:endParaRPr>
                    </a:p>
                    <a:p>
                      <a:pPr marL="342900" lvl="0" indent="-342900" algn="just">
                        <a:spcAft>
                          <a:spcPts val="0"/>
                        </a:spcAft>
                        <a:buFont typeface="+mj-lt"/>
                        <a:buAutoNum type="arabicPeriod"/>
                      </a:pPr>
                      <a:r>
                        <a:rPr lang="zh-CN" sz="1200" kern="100">
                          <a:effectLst/>
                        </a:rPr>
                        <a:t>需求获取访谈成果文档</a:t>
                      </a:r>
                      <a:endParaRPr lang="zh-CN" sz="1050" kern="100">
                        <a:effectLst/>
                        <a:latin typeface="等线"/>
                        <a:ea typeface="等线"/>
                        <a:cs typeface="Times New Roman"/>
                      </a:endParaRPr>
                    </a:p>
                  </a:txBody>
                  <a:tcPr marL="68580" marR="68580" marT="0" marB="0"/>
                </a:tc>
                <a:tc>
                  <a:txBody>
                    <a:bodyPr/>
                    <a:lstStyle/>
                    <a:p>
                      <a:pPr marL="342900" lvl="0" indent="-342900" algn="just">
                        <a:spcAft>
                          <a:spcPts val="0"/>
                        </a:spcAft>
                        <a:buFont typeface="+mj-lt"/>
                        <a:buAutoNum type="arabicPeriod"/>
                      </a:pPr>
                      <a:r>
                        <a:rPr lang="zh-CN" sz="1200" kern="100">
                          <a:effectLst/>
                        </a:rPr>
                        <a:t>创建原型</a:t>
                      </a:r>
                      <a:endParaRPr lang="zh-CN" sz="1050" kern="100">
                        <a:effectLst/>
                      </a:endParaRPr>
                    </a:p>
                    <a:p>
                      <a:pPr marL="342900" lvl="0" indent="-342900" algn="just">
                        <a:spcAft>
                          <a:spcPts val="0"/>
                        </a:spcAft>
                        <a:buFont typeface="+mj-lt"/>
                        <a:buAutoNum type="arabicPeriod"/>
                      </a:pPr>
                      <a:r>
                        <a:rPr lang="zh-CN" sz="1200" kern="100">
                          <a:effectLst/>
                        </a:rPr>
                        <a:t>分析可行性</a:t>
                      </a:r>
                      <a:endParaRPr lang="zh-CN" sz="1050" kern="100">
                        <a:effectLst/>
                      </a:endParaRPr>
                    </a:p>
                    <a:p>
                      <a:pPr marL="342900" lvl="0" indent="-342900" algn="just">
                        <a:spcAft>
                          <a:spcPts val="0"/>
                        </a:spcAft>
                        <a:buFont typeface="+mj-lt"/>
                        <a:buAutoNum type="arabicPeriod"/>
                      </a:pPr>
                      <a:r>
                        <a:rPr lang="zh-CN" sz="1200" kern="100">
                          <a:effectLst/>
                        </a:rPr>
                        <a:t>排列需求优先级</a:t>
                      </a:r>
                      <a:endParaRPr lang="zh-CN" sz="1050" kern="100">
                        <a:effectLst/>
                      </a:endParaRPr>
                    </a:p>
                    <a:p>
                      <a:pPr marL="342900" lvl="0" indent="-342900" algn="just">
                        <a:spcAft>
                          <a:spcPts val="0"/>
                        </a:spcAft>
                        <a:buFont typeface="+mj-lt"/>
                        <a:buAutoNum type="arabicPeriod"/>
                      </a:pPr>
                      <a:r>
                        <a:rPr lang="zh-CN" sz="1200" kern="100">
                          <a:effectLst/>
                        </a:rPr>
                        <a:t>创建数据字典</a:t>
                      </a:r>
                      <a:endParaRPr lang="zh-CN" sz="1050" kern="100">
                        <a:effectLst/>
                      </a:endParaRPr>
                    </a:p>
                    <a:p>
                      <a:pPr marL="342900" lvl="0" indent="-342900" algn="just">
                        <a:spcAft>
                          <a:spcPts val="0"/>
                        </a:spcAft>
                        <a:buFont typeface="+mj-lt"/>
                        <a:buAutoNum type="arabicPeriod"/>
                      </a:pPr>
                      <a:r>
                        <a:rPr lang="zh-CN" sz="1200" kern="100">
                          <a:effectLst/>
                        </a:rPr>
                        <a:t>需求建模</a:t>
                      </a:r>
                      <a:endParaRPr lang="zh-CN" sz="1050" kern="100">
                        <a:effectLst/>
                      </a:endParaRPr>
                    </a:p>
                    <a:p>
                      <a:pPr marL="342900" lvl="0" indent="-342900" algn="just">
                        <a:spcAft>
                          <a:spcPts val="0"/>
                        </a:spcAft>
                        <a:buFont typeface="+mj-lt"/>
                        <a:buAutoNum type="arabicPeriod"/>
                      </a:pPr>
                      <a:r>
                        <a:rPr lang="zh-CN" sz="1200" kern="100">
                          <a:effectLst/>
                        </a:rPr>
                        <a:t>分析接口</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en-US" sz="1200" kern="100" dirty="0">
                          <a:effectLst/>
                        </a:rPr>
                        <a:t>1.</a:t>
                      </a:r>
                      <a:r>
                        <a:rPr lang="zh-CN" sz="1200" kern="100" dirty="0">
                          <a:effectLst/>
                        </a:rPr>
                        <a:t>需求分析文档 </a:t>
                      </a:r>
                      <a:endParaRPr lang="zh-CN" sz="1050" kern="100" dirty="0">
                        <a:effectLst/>
                      </a:endParaRPr>
                    </a:p>
                    <a:p>
                      <a:pPr algn="just">
                        <a:spcAft>
                          <a:spcPts val="0"/>
                        </a:spcAft>
                      </a:pPr>
                      <a:r>
                        <a:rPr lang="en-US" sz="1200" kern="100" dirty="0">
                          <a:effectLst/>
                        </a:rPr>
                        <a:t>2.</a:t>
                      </a:r>
                      <a:r>
                        <a:rPr lang="zh-CN" sz="1200" kern="100" dirty="0">
                          <a:effectLst/>
                        </a:rPr>
                        <a:t>数据字典</a:t>
                      </a:r>
                      <a:endParaRPr lang="zh-CN" sz="1050" kern="100" dirty="0">
                        <a:effectLst/>
                      </a:endParaRPr>
                    </a:p>
                    <a:p>
                      <a:pPr algn="just">
                        <a:spcAft>
                          <a:spcPts val="0"/>
                        </a:spcAft>
                      </a:pPr>
                      <a:r>
                        <a:rPr lang="en-US" sz="1200" kern="100" dirty="0">
                          <a:effectLst/>
                        </a:rPr>
                        <a:t>3.</a:t>
                      </a:r>
                      <a:r>
                        <a:rPr lang="zh-CN" sz="1200" kern="100" dirty="0">
                          <a:effectLst/>
                        </a:rPr>
                        <a:t>原型</a:t>
                      </a:r>
                      <a:endParaRPr lang="zh-CN" sz="1050" kern="100" dirty="0">
                        <a:effectLst/>
                      </a:endParaRPr>
                    </a:p>
                    <a:p>
                      <a:pPr algn="just">
                        <a:spcAft>
                          <a:spcPts val="0"/>
                        </a:spcAft>
                      </a:pPr>
                      <a:r>
                        <a:rPr lang="en-US" sz="1200" kern="100" dirty="0">
                          <a:effectLst/>
                        </a:rPr>
                        <a:t>4.</a:t>
                      </a:r>
                      <a:r>
                        <a:rPr lang="zh-CN" sz="1200" kern="100" dirty="0">
                          <a:effectLst/>
                        </a:rPr>
                        <a:t>需求建模成果</a:t>
                      </a:r>
                      <a:endParaRPr lang="zh-CN" sz="1050" kern="100" dirty="0">
                        <a:effectLst/>
                        <a:latin typeface="等线"/>
                        <a:ea typeface="等线"/>
                        <a:cs typeface="Times New Roman"/>
                      </a:endParaRPr>
                    </a:p>
                  </a:txBody>
                  <a:tcPr marL="68580" marR="68580" marT="0" marB="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73836795"/>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7F309B3-34A0-4156-B3E1-EBF15792B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3" name="椭圆 31">
            <a:extLst>
              <a:ext uri="{FF2B5EF4-FFF2-40B4-BE49-F238E27FC236}">
                <a16:creationId xmlns:a16="http://schemas.microsoft.com/office/drawing/2014/main" id="{7C352FFE-CA71-4564-AA57-D0B56BA5EB83}"/>
              </a:ext>
            </a:extLst>
          </p:cNvPr>
          <p:cNvSpPr/>
          <p:nvPr/>
        </p:nvSpPr>
        <p:spPr>
          <a:xfrm>
            <a:off x="728661" y="551888"/>
            <a:ext cx="2586037" cy="84828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4" name="文本框 3">
            <a:extLst>
              <a:ext uri="{FF2B5EF4-FFF2-40B4-BE49-F238E27FC236}">
                <a16:creationId xmlns:a16="http://schemas.microsoft.com/office/drawing/2014/main" id="{ABC757D3-44DD-42F3-88D5-A55B07683F40}"/>
              </a:ext>
            </a:extLst>
          </p:cNvPr>
          <p:cNvSpPr txBox="1"/>
          <p:nvPr/>
        </p:nvSpPr>
        <p:spPr>
          <a:xfrm>
            <a:off x="728661" y="396177"/>
            <a:ext cx="2756452" cy="954107"/>
          </a:xfrm>
          <a:prstGeom prst="rect">
            <a:avLst/>
          </a:prstGeom>
          <a:noFill/>
        </p:spPr>
        <p:txBody>
          <a:bodyPr wrap="square" rtlCol="0">
            <a:spAutoFit/>
          </a:bodyPr>
          <a:lstStyle/>
          <a:p>
            <a:endParaRPr lang="en-US" altLang="zh-CN" sz="2800" dirty="0"/>
          </a:p>
          <a:p>
            <a:r>
              <a:rPr lang="en-US" altLang="zh-CN" sz="2800" dirty="0"/>
              <a:t>3.2.2</a:t>
            </a:r>
            <a:r>
              <a:rPr lang="zh-CN" altLang="en-US" sz="2800" dirty="0"/>
              <a:t>输入输出</a:t>
            </a:r>
            <a:endParaRPr lang="en-US" altLang="zh-CN" sz="2800" dirty="0"/>
          </a:p>
        </p:txBody>
      </p:sp>
      <p:graphicFrame>
        <p:nvGraphicFramePr>
          <p:cNvPr id="5" name="表格 4"/>
          <p:cNvGraphicFramePr>
            <a:graphicFrameLocks noGrp="1"/>
          </p:cNvGraphicFramePr>
          <p:nvPr>
            <p:extLst>
              <p:ext uri="{D42A27DB-BD31-4B8C-83A1-F6EECF244321}">
                <p14:modId xmlns:p14="http://schemas.microsoft.com/office/powerpoint/2010/main" val="3104806262"/>
              </p:ext>
            </p:extLst>
          </p:nvPr>
        </p:nvGraphicFramePr>
        <p:xfrm>
          <a:off x="1802701" y="1563147"/>
          <a:ext cx="8541449" cy="4971653"/>
        </p:xfrm>
        <a:graphic>
          <a:graphicData uri="http://schemas.openxmlformats.org/drawingml/2006/table">
            <a:tbl>
              <a:tblPr firstRow="1" firstCol="1" bandRow="1">
                <a:tableStyleId>{5C22544A-7EE6-4342-B048-85BDC9FD1C3A}</a:tableStyleId>
              </a:tblPr>
              <a:tblGrid>
                <a:gridCol w="2846806">
                  <a:extLst>
                    <a:ext uri="{9D8B030D-6E8A-4147-A177-3AD203B41FA5}">
                      <a16:colId xmlns:a16="http://schemas.microsoft.com/office/drawing/2014/main" val="20000"/>
                    </a:ext>
                  </a:extLst>
                </a:gridCol>
                <a:gridCol w="2846806">
                  <a:extLst>
                    <a:ext uri="{9D8B030D-6E8A-4147-A177-3AD203B41FA5}">
                      <a16:colId xmlns:a16="http://schemas.microsoft.com/office/drawing/2014/main" val="20001"/>
                    </a:ext>
                  </a:extLst>
                </a:gridCol>
                <a:gridCol w="2847837">
                  <a:extLst>
                    <a:ext uri="{9D8B030D-6E8A-4147-A177-3AD203B41FA5}">
                      <a16:colId xmlns:a16="http://schemas.microsoft.com/office/drawing/2014/main" val="20002"/>
                    </a:ext>
                  </a:extLst>
                </a:gridCol>
              </a:tblGrid>
              <a:tr h="163804">
                <a:tc gridSpan="3">
                  <a:txBody>
                    <a:bodyPr/>
                    <a:lstStyle/>
                    <a:p>
                      <a:pPr algn="ctr">
                        <a:spcAft>
                          <a:spcPts val="0"/>
                        </a:spcAft>
                      </a:pPr>
                      <a:r>
                        <a:rPr lang="zh-CN" sz="1100" kern="100" dirty="0">
                          <a:effectLst/>
                        </a:rPr>
                        <a:t>需求规格说明阶段</a:t>
                      </a:r>
                      <a:endParaRPr lang="zh-CN" sz="900" kern="100" dirty="0">
                        <a:effectLst/>
                        <a:latin typeface="等线"/>
                        <a:ea typeface="等线"/>
                        <a:cs typeface="Times New Roman"/>
                      </a:endParaRPr>
                    </a:p>
                  </a:txBody>
                  <a:tcPr marL="60435" marR="60435"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163804">
                <a:tc>
                  <a:txBody>
                    <a:bodyPr/>
                    <a:lstStyle/>
                    <a:p>
                      <a:pPr algn="just">
                        <a:spcAft>
                          <a:spcPts val="0"/>
                        </a:spcAft>
                      </a:pPr>
                      <a:r>
                        <a:rPr lang="zh-CN" sz="1100" kern="100">
                          <a:effectLst/>
                        </a:rPr>
                        <a:t>输入</a:t>
                      </a:r>
                      <a:endParaRPr lang="zh-CN" sz="900" kern="100">
                        <a:effectLst/>
                        <a:latin typeface="等线"/>
                        <a:ea typeface="等线"/>
                        <a:cs typeface="Times New Roman"/>
                      </a:endParaRPr>
                    </a:p>
                  </a:txBody>
                  <a:tcPr marL="60435" marR="60435" marT="0" marB="0"/>
                </a:tc>
                <a:tc>
                  <a:txBody>
                    <a:bodyPr/>
                    <a:lstStyle/>
                    <a:p>
                      <a:pPr algn="just">
                        <a:spcAft>
                          <a:spcPts val="0"/>
                        </a:spcAft>
                      </a:pPr>
                      <a:r>
                        <a:rPr lang="zh-CN" sz="1100" kern="100">
                          <a:effectLst/>
                        </a:rPr>
                        <a:t>工具和操作</a:t>
                      </a:r>
                      <a:endParaRPr lang="zh-CN" sz="900" kern="100">
                        <a:effectLst/>
                        <a:latin typeface="等线"/>
                        <a:ea typeface="等线"/>
                        <a:cs typeface="Times New Roman"/>
                      </a:endParaRPr>
                    </a:p>
                  </a:txBody>
                  <a:tcPr marL="60435" marR="60435" marT="0" marB="0"/>
                </a:tc>
                <a:tc>
                  <a:txBody>
                    <a:bodyPr/>
                    <a:lstStyle/>
                    <a:p>
                      <a:pPr algn="just">
                        <a:spcAft>
                          <a:spcPts val="0"/>
                        </a:spcAft>
                      </a:pPr>
                      <a:r>
                        <a:rPr lang="zh-CN" sz="1100" kern="100">
                          <a:effectLst/>
                        </a:rPr>
                        <a:t>输出</a:t>
                      </a:r>
                      <a:endParaRPr lang="zh-CN" sz="900" kern="100">
                        <a:effectLst/>
                        <a:latin typeface="等线"/>
                        <a:ea typeface="等线"/>
                        <a:cs typeface="Times New Roman"/>
                      </a:endParaRPr>
                    </a:p>
                  </a:txBody>
                  <a:tcPr marL="60435" marR="60435" marT="0" marB="0"/>
                </a:tc>
                <a:extLst>
                  <a:ext uri="{0D108BD9-81ED-4DB2-BD59-A6C34878D82A}">
                    <a16:rowId xmlns:a16="http://schemas.microsoft.com/office/drawing/2014/main" val="10001"/>
                  </a:ext>
                </a:extLst>
              </a:tr>
              <a:tr h="819018">
                <a:tc>
                  <a:txBody>
                    <a:bodyPr/>
                    <a:lstStyle/>
                    <a:p>
                      <a:pPr marL="342900" lvl="0" indent="-342900" algn="just">
                        <a:spcAft>
                          <a:spcPts val="0"/>
                        </a:spcAft>
                        <a:buFont typeface="+mj-lt"/>
                        <a:buAutoNum type="arabicPeriod"/>
                      </a:pPr>
                      <a:r>
                        <a:rPr lang="zh-CN" sz="1100" kern="100" dirty="0">
                          <a:effectLst/>
                        </a:rPr>
                        <a:t>需求分析文档</a:t>
                      </a:r>
                      <a:endParaRPr lang="zh-CN" sz="900" kern="100" dirty="0">
                        <a:effectLst/>
                      </a:endParaRPr>
                    </a:p>
                    <a:p>
                      <a:pPr marL="228600" indent="266700" algn="just">
                        <a:spcAft>
                          <a:spcPts val="0"/>
                        </a:spcAft>
                      </a:pPr>
                      <a:r>
                        <a:rPr lang="en-US" sz="1100" kern="100" dirty="0">
                          <a:effectLst/>
                        </a:rPr>
                        <a:t> </a:t>
                      </a:r>
                      <a:endParaRPr lang="zh-CN" sz="900" kern="100" dirty="0">
                        <a:effectLst/>
                        <a:latin typeface="等线"/>
                        <a:ea typeface="等线"/>
                        <a:cs typeface="Times New Roman"/>
                      </a:endParaRPr>
                    </a:p>
                  </a:txBody>
                  <a:tcPr marL="60435" marR="60435" marT="0" marB="0"/>
                </a:tc>
                <a:tc>
                  <a:txBody>
                    <a:bodyPr/>
                    <a:lstStyle/>
                    <a:p>
                      <a:pPr marL="342900" lvl="0" indent="-342900" algn="just">
                        <a:spcAft>
                          <a:spcPts val="0"/>
                        </a:spcAft>
                        <a:buFont typeface="+mj-lt"/>
                        <a:buAutoNum type="arabicPeriod"/>
                      </a:pPr>
                      <a:r>
                        <a:rPr lang="zh-CN" sz="1100" kern="100">
                          <a:effectLst/>
                        </a:rPr>
                        <a:t>识别需求源头</a:t>
                      </a:r>
                      <a:endParaRPr lang="zh-CN" sz="900" kern="100">
                        <a:effectLst/>
                      </a:endParaRPr>
                    </a:p>
                    <a:p>
                      <a:pPr marL="342900" lvl="0" indent="-342900" algn="just">
                        <a:spcAft>
                          <a:spcPts val="0"/>
                        </a:spcAft>
                        <a:buFont typeface="+mj-lt"/>
                        <a:buAutoNum type="arabicPeriod"/>
                      </a:pPr>
                      <a:r>
                        <a:rPr lang="zh-CN" sz="1100" kern="100">
                          <a:effectLst/>
                        </a:rPr>
                        <a:t>为买一个需求分配唯一标识</a:t>
                      </a:r>
                      <a:endParaRPr lang="zh-CN" sz="900" kern="100">
                        <a:effectLst/>
                      </a:endParaRPr>
                    </a:p>
                    <a:p>
                      <a:pPr marL="342900" lvl="0" indent="-342900" algn="just">
                        <a:spcAft>
                          <a:spcPts val="0"/>
                        </a:spcAft>
                        <a:buFont typeface="+mj-lt"/>
                        <a:buAutoNum type="arabicPeriod"/>
                      </a:pPr>
                      <a:r>
                        <a:rPr lang="zh-CN" sz="1100" kern="100">
                          <a:effectLst/>
                        </a:rPr>
                        <a:t>描述非功能性需求</a:t>
                      </a:r>
                      <a:endParaRPr lang="zh-CN" sz="900" kern="100">
                        <a:effectLst/>
                        <a:latin typeface="等线"/>
                        <a:ea typeface="等线"/>
                        <a:cs typeface="Times New Roman"/>
                      </a:endParaRPr>
                    </a:p>
                  </a:txBody>
                  <a:tcPr marL="60435" marR="60435" marT="0" marB="0"/>
                </a:tc>
                <a:tc>
                  <a:txBody>
                    <a:bodyPr/>
                    <a:lstStyle/>
                    <a:p>
                      <a:pPr marL="342900" lvl="0" indent="-342900" algn="just">
                        <a:spcAft>
                          <a:spcPts val="0"/>
                        </a:spcAft>
                        <a:buFont typeface="+mj-lt"/>
                        <a:buAutoNum type="arabicPeriod"/>
                      </a:pPr>
                      <a:r>
                        <a:rPr lang="zh-CN" sz="1100" kern="100">
                          <a:effectLst/>
                        </a:rPr>
                        <a:t>《软件需求规格说明书》</a:t>
                      </a:r>
                      <a:endParaRPr lang="zh-CN" sz="900" kern="100">
                        <a:effectLst/>
                      </a:endParaRPr>
                    </a:p>
                    <a:p>
                      <a:pPr marL="342900" lvl="0" indent="-342900" algn="just">
                        <a:spcAft>
                          <a:spcPts val="0"/>
                        </a:spcAft>
                        <a:buFont typeface="+mj-lt"/>
                        <a:buAutoNum type="arabicPeriod"/>
                      </a:pPr>
                      <a:r>
                        <a:rPr lang="zh-CN" sz="1100" kern="100">
                          <a:effectLst/>
                        </a:rPr>
                        <a:t>《用户手册》</a:t>
                      </a:r>
                      <a:endParaRPr lang="zh-CN" sz="900" kern="100">
                        <a:effectLst/>
                        <a:latin typeface="等线"/>
                        <a:ea typeface="等线"/>
                        <a:cs typeface="Times New Roman"/>
                      </a:endParaRPr>
                    </a:p>
                  </a:txBody>
                  <a:tcPr marL="60435" marR="60435" marT="0" marB="0"/>
                </a:tc>
                <a:extLst>
                  <a:ext uri="{0D108BD9-81ED-4DB2-BD59-A6C34878D82A}">
                    <a16:rowId xmlns:a16="http://schemas.microsoft.com/office/drawing/2014/main" val="10002"/>
                  </a:ext>
                </a:extLst>
              </a:tr>
              <a:tr h="163804">
                <a:tc gridSpan="3">
                  <a:txBody>
                    <a:bodyPr/>
                    <a:lstStyle/>
                    <a:p>
                      <a:pPr algn="ctr">
                        <a:spcAft>
                          <a:spcPts val="0"/>
                        </a:spcAft>
                      </a:pPr>
                      <a:r>
                        <a:rPr lang="zh-CN" sz="1100" kern="100">
                          <a:effectLst/>
                        </a:rPr>
                        <a:t>需求规格审核阶段</a:t>
                      </a:r>
                      <a:endParaRPr lang="zh-CN" sz="900" kern="100">
                        <a:effectLst/>
                        <a:latin typeface="等线"/>
                        <a:ea typeface="等线"/>
                        <a:cs typeface="Times New Roman"/>
                      </a:endParaRPr>
                    </a:p>
                  </a:txBody>
                  <a:tcPr marL="60435" marR="60435"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163804">
                <a:tc>
                  <a:txBody>
                    <a:bodyPr/>
                    <a:lstStyle/>
                    <a:p>
                      <a:pPr algn="just">
                        <a:spcAft>
                          <a:spcPts val="0"/>
                        </a:spcAft>
                      </a:pPr>
                      <a:r>
                        <a:rPr lang="zh-CN" sz="1100" kern="100">
                          <a:effectLst/>
                        </a:rPr>
                        <a:t>输入</a:t>
                      </a:r>
                      <a:endParaRPr lang="zh-CN" sz="900" kern="100">
                        <a:effectLst/>
                        <a:latin typeface="等线"/>
                        <a:ea typeface="等线"/>
                        <a:cs typeface="Times New Roman"/>
                      </a:endParaRPr>
                    </a:p>
                  </a:txBody>
                  <a:tcPr marL="60435" marR="60435" marT="0" marB="0"/>
                </a:tc>
                <a:tc>
                  <a:txBody>
                    <a:bodyPr/>
                    <a:lstStyle/>
                    <a:p>
                      <a:pPr algn="just">
                        <a:spcAft>
                          <a:spcPts val="0"/>
                        </a:spcAft>
                      </a:pPr>
                      <a:r>
                        <a:rPr lang="zh-CN" sz="1100" kern="100">
                          <a:effectLst/>
                        </a:rPr>
                        <a:t>工具和操作</a:t>
                      </a:r>
                      <a:endParaRPr lang="zh-CN" sz="900" kern="100">
                        <a:effectLst/>
                        <a:latin typeface="等线"/>
                        <a:ea typeface="等线"/>
                        <a:cs typeface="Times New Roman"/>
                      </a:endParaRPr>
                    </a:p>
                  </a:txBody>
                  <a:tcPr marL="60435" marR="60435" marT="0" marB="0"/>
                </a:tc>
                <a:tc>
                  <a:txBody>
                    <a:bodyPr/>
                    <a:lstStyle/>
                    <a:p>
                      <a:pPr algn="just">
                        <a:spcAft>
                          <a:spcPts val="0"/>
                        </a:spcAft>
                      </a:pPr>
                      <a:r>
                        <a:rPr lang="zh-CN" sz="1100" kern="100">
                          <a:effectLst/>
                        </a:rPr>
                        <a:t>输出</a:t>
                      </a:r>
                      <a:endParaRPr lang="zh-CN" sz="900" kern="100">
                        <a:effectLst/>
                        <a:latin typeface="等线"/>
                        <a:ea typeface="等线"/>
                        <a:cs typeface="Times New Roman"/>
                      </a:endParaRPr>
                    </a:p>
                  </a:txBody>
                  <a:tcPr marL="60435" marR="60435" marT="0" marB="0"/>
                </a:tc>
                <a:extLst>
                  <a:ext uri="{0D108BD9-81ED-4DB2-BD59-A6C34878D82A}">
                    <a16:rowId xmlns:a16="http://schemas.microsoft.com/office/drawing/2014/main" val="10004"/>
                  </a:ext>
                </a:extLst>
              </a:tr>
              <a:tr h="655214">
                <a:tc>
                  <a:txBody>
                    <a:bodyPr/>
                    <a:lstStyle/>
                    <a:p>
                      <a:pPr marL="342900" lvl="0" indent="-342900" algn="just">
                        <a:spcAft>
                          <a:spcPts val="0"/>
                        </a:spcAft>
                        <a:buFont typeface="+mj-lt"/>
                        <a:buAutoNum type="arabicPeriod"/>
                      </a:pPr>
                      <a:r>
                        <a:rPr lang="zh-CN" sz="1100" kern="100">
                          <a:effectLst/>
                        </a:rPr>
                        <a:t>《软件需求规格说明书》</a:t>
                      </a:r>
                      <a:endParaRPr lang="zh-CN" sz="900" kern="100">
                        <a:effectLst/>
                        <a:latin typeface="等线"/>
                        <a:ea typeface="等线"/>
                        <a:cs typeface="Times New Roman"/>
                      </a:endParaRPr>
                    </a:p>
                  </a:txBody>
                  <a:tcPr marL="60435" marR="60435" marT="0" marB="0"/>
                </a:tc>
                <a:tc>
                  <a:txBody>
                    <a:bodyPr/>
                    <a:lstStyle/>
                    <a:p>
                      <a:pPr marL="342900" lvl="0" indent="-342900" algn="just">
                        <a:spcAft>
                          <a:spcPts val="0"/>
                        </a:spcAft>
                        <a:buFont typeface="+mj-lt"/>
                        <a:buAutoNum type="arabicPeriod"/>
                      </a:pPr>
                      <a:r>
                        <a:rPr lang="zh-CN" sz="1100" kern="100">
                          <a:effectLst/>
                        </a:rPr>
                        <a:t>评审需求</a:t>
                      </a:r>
                      <a:endParaRPr lang="zh-CN" sz="900" kern="100">
                        <a:effectLst/>
                      </a:endParaRPr>
                    </a:p>
                    <a:p>
                      <a:pPr marL="342900" lvl="0" indent="-342900" algn="just">
                        <a:spcAft>
                          <a:spcPts val="0"/>
                        </a:spcAft>
                        <a:buFont typeface="+mj-lt"/>
                        <a:buAutoNum type="arabicPeriod"/>
                      </a:pPr>
                      <a:r>
                        <a:rPr lang="zh-CN" sz="1100" kern="100">
                          <a:effectLst/>
                        </a:rPr>
                        <a:t>测试需求</a:t>
                      </a:r>
                      <a:endParaRPr lang="zh-CN" sz="900" kern="100">
                        <a:effectLst/>
                      </a:endParaRPr>
                    </a:p>
                    <a:p>
                      <a:pPr marL="342900" lvl="0" indent="-342900" algn="just">
                        <a:spcAft>
                          <a:spcPts val="0"/>
                        </a:spcAft>
                        <a:buFont typeface="+mj-lt"/>
                        <a:buAutoNum type="arabicPeriod"/>
                      </a:pPr>
                      <a:r>
                        <a:rPr lang="zh-CN" sz="1100" kern="100">
                          <a:effectLst/>
                        </a:rPr>
                        <a:t>定义验收条件</a:t>
                      </a:r>
                      <a:endParaRPr lang="zh-CN" sz="900" kern="100">
                        <a:effectLst/>
                      </a:endParaRPr>
                    </a:p>
                    <a:p>
                      <a:pPr marL="342900" lvl="0" indent="-342900" algn="just">
                        <a:spcAft>
                          <a:spcPts val="0"/>
                        </a:spcAft>
                        <a:buFont typeface="+mj-lt"/>
                        <a:buAutoNum type="arabicPeriod"/>
                      </a:pPr>
                      <a:r>
                        <a:rPr lang="zh-CN" sz="1100" kern="100">
                          <a:effectLst/>
                        </a:rPr>
                        <a:t>模拟需求</a:t>
                      </a:r>
                      <a:endParaRPr lang="zh-CN" sz="900" kern="100">
                        <a:effectLst/>
                        <a:latin typeface="等线"/>
                        <a:ea typeface="等线"/>
                        <a:cs typeface="Times New Roman"/>
                      </a:endParaRPr>
                    </a:p>
                  </a:txBody>
                  <a:tcPr marL="60435" marR="60435" marT="0" marB="0"/>
                </a:tc>
                <a:tc>
                  <a:txBody>
                    <a:bodyPr/>
                    <a:lstStyle/>
                    <a:p>
                      <a:pPr marL="342900" lvl="0" indent="-342900" algn="just">
                        <a:spcAft>
                          <a:spcPts val="0"/>
                        </a:spcAft>
                        <a:buFont typeface="+mj-lt"/>
                        <a:buAutoNum type="arabicPeriod"/>
                      </a:pPr>
                      <a:r>
                        <a:rPr lang="zh-CN" sz="1100" kern="100">
                          <a:effectLst/>
                        </a:rPr>
                        <a:t>需求规格审核评定结果</a:t>
                      </a:r>
                      <a:endParaRPr lang="zh-CN" sz="900" kern="100">
                        <a:effectLst/>
                        <a:latin typeface="等线"/>
                        <a:ea typeface="等线"/>
                        <a:cs typeface="Times New Roman"/>
                      </a:endParaRPr>
                    </a:p>
                  </a:txBody>
                  <a:tcPr marL="60435" marR="60435" marT="0" marB="0"/>
                </a:tc>
                <a:extLst>
                  <a:ext uri="{0D108BD9-81ED-4DB2-BD59-A6C34878D82A}">
                    <a16:rowId xmlns:a16="http://schemas.microsoft.com/office/drawing/2014/main" val="10005"/>
                  </a:ext>
                </a:extLst>
              </a:tr>
              <a:tr h="163804">
                <a:tc gridSpan="3">
                  <a:txBody>
                    <a:bodyPr/>
                    <a:lstStyle/>
                    <a:p>
                      <a:pPr algn="ctr">
                        <a:spcAft>
                          <a:spcPts val="0"/>
                        </a:spcAft>
                      </a:pPr>
                      <a:r>
                        <a:rPr lang="zh-CN" sz="1100" kern="100">
                          <a:effectLst/>
                        </a:rPr>
                        <a:t>需求管理阶段</a:t>
                      </a:r>
                      <a:endParaRPr lang="zh-CN" sz="900" kern="100">
                        <a:effectLst/>
                        <a:latin typeface="等线"/>
                        <a:ea typeface="等线"/>
                        <a:cs typeface="Times New Roman"/>
                      </a:endParaRPr>
                    </a:p>
                  </a:txBody>
                  <a:tcPr marL="60435" marR="60435"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r h="163804">
                <a:tc>
                  <a:txBody>
                    <a:bodyPr/>
                    <a:lstStyle/>
                    <a:p>
                      <a:pPr algn="just">
                        <a:spcAft>
                          <a:spcPts val="0"/>
                        </a:spcAft>
                      </a:pPr>
                      <a:r>
                        <a:rPr lang="zh-CN" sz="1100" kern="100">
                          <a:effectLst/>
                        </a:rPr>
                        <a:t>输入</a:t>
                      </a:r>
                      <a:endParaRPr lang="zh-CN" sz="900" kern="100">
                        <a:effectLst/>
                        <a:latin typeface="等线"/>
                        <a:ea typeface="等线"/>
                        <a:cs typeface="Times New Roman"/>
                      </a:endParaRPr>
                    </a:p>
                  </a:txBody>
                  <a:tcPr marL="60435" marR="60435" marT="0" marB="0"/>
                </a:tc>
                <a:tc>
                  <a:txBody>
                    <a:bodyPr/>
                    <a:lstStyle/>
                    <a:p>
                      <a:pPr algn="just">
                        <a:spcAft>
                          <a:spcPts val="0"/>
                        </a:spcAft>
                      </a:pPr>
                      <a:r>
                        <a:rPr lang="zh-CN" sz="1100" kern="100">
                          <a:effectLst/>
                        </a:rPr>
                        <a:t>工具和操作</a:t>
                      </a:r>
                      <a:endParaRPr lang="zh-CN" sz="900" kern="100">
                        <a:effectLst/>
                        <a:latin typeface="等线"/>
                        <a:ea typeface="等线"/>
                        <a:cs typeface="Times New Roman"/>
                      </a:endParaRPr>
                    </a:p>
                  </a:txBody>
                  <a:tcPr marL="60435" marR="60435" marT="0" marB="0"/>
                </a:tc>
                <a:tc>
                  <a:txBody>
                    <a:bodyPr/>
                    <a:lstStyle/>
                    <a:p>
                      <a:pPr algn="just">
                        <a:spcAft>
                          <a:spcPts val="0"/>
                        </a:spcAft>
                      </a:pPr>
                      <a:r>
                        <a:rPr lang="zh-CN" sz="1100" kern="100">
                          <a:effectLst/>
                        </a:rPr>
                        <a:t>输出</a:t>
                      </a:r>
                      <a:endParaRPr lang="zh-CN" sz="900" kern="100">
                        <a:effectLst/>
                        <a:latin typeface="等线"/>
                        <a:ea typeface="等线"/>
                        <a:cs typeface="Times New Roman"/>
                      </a:endParaRPr>
                    </a:p>
                  </a:txBody>
                  <a:tcPr marL="60435" marR="60435" marT="0" marB="0"/>
                </a:tc>
                <a:extLst>
                  <a:ext uri="{0D108BD9-81ED-4DB2-BD59-A6C34878D82A}">
                    <a16:rowId xmlns:a16="http://schemas.microsoft.com/office/drawing/2014/main" val="10007"/>
                  </a:ext>
                </a:extLst>
              </a:tr>
              <a:tr h="1638035">
                <a:tc>
                  <a:txBody>
                    <a:bodyPr/>
                    <a:lstStyle/>
                    <a:p>
                      <a:pPr marL="228600" indent="-228600" algn="just">
                        <a:spcAft>
                          <a:spcPts val="0"/>
                        </a:spcAft>
                      </a:pPr>
                      <a:r>
                        <a:rPr lang="zh-CN" sz="1100" kern="100">
                          <a:effectLst/>
                        </a:rPr>
                        <a:t>需求管理工具</a:t>
                      </a:r>
                      <a:endParaRPr lang="zh-CN" sz="900" kern="100">
                        <a:effectLst/>
                      </a:endParaRPr>
                    </a:p>
                    <a:p>
                      <a:pPr marL="228600" indent="-228600" algn="just">
                        <a:spcAft>
                          <a:spcPts val="0"/>
                        </a:spcAft>
                      </a:pPr>
                      <a:r>
                        <a:rPr lang="zh-CN" sz="1100" kern="100">
                          <a:effectLst/>
                        </a:rPr>
                        <a:t>需求变更请求</a:t>
                      </a:r>
                      <a:endParaRPr lang="zh-CN" sz="900" kern="100">
                        <a:effectLst/>
                      </a:endParaRPr>
                    </a:p>
                    <a:p>
                      <a:pPr marL="228600" indent="-228600" algn="just">
                        <a:spcAft>
                          <a:spcPts val="0"/>
                        </a:spcAft>
                      </a:pPr>
                      <a:r>
                        <a:rPr lang="zh-CN" sz="1100" kern="100">
                          <a:effectLst/>
                        </a:rPr>
                        <a:t>需求管理计划</a:t>
                      </a:r>
                      <a:endParaRPr lang="zh-CN" sz="900" kern="100">
                        <a:effectLst/>
                        <a:latin typeface="等线"/>
                        <a:ea typeface="等线"/>
                        <a:cs typeface="Times New Roman"/>
                      </a:endParaRPr>
                    </a:p>
                  </a:txBody>
                  <a:tcPr marL="60435" marR="60435" marT="0" marB="0"/>
                </a:tc>
                <a:tc>
                  <a:txBody>
                    <a:bodyPr/>
                    <a:lstStyle/>
                    <a:p>
                      <a:pPr marL="342900" lvl="0" indent="-342900" algn="just">
                        <a:spcAft>
                          <a:spcPts val="0"/>
                        </a:spcAft>
                        <a:buFont typeface="+mj-lt"/>
                        <a:buAutoNum type="arabicPeriod"/>
                      </a:pPr>
                      <a:r>
                        <a:rPr lang="zh-CN" sz="1100" kern="100">
                          <a:effectLst/>
                        </a:rPr>
                        <a:t>建立变更控制流程</a:t>
                      </a:r>
                      <a:endParaRPr lang="zh-CN" sz="900" kern="100">
                        <a:effectLst/>
                      </a:endParaRPr>
                    </a:p>
                    <a:p>
                      <a:pPr marL="342900" lvl="0" indent="-342900" algn="just">
                        <a:spcAft>
                          <a:spcPts val="0"/>
                        </a:spcAft>
                        <a:buFont typeface="+mj-lt"/>
                        <a:buAutoNum type="arabicPeriod"/>
                      </a:pPr>
                      <a:r>
                        <a:rPr lang="zh-CN" sz="1100" kern="100">
                          <a:effectLst/>
                        </a:rPr>
                        <a:t>分析变更影响</a:t>
                      </a:r>
                      <a:endParaRPr lang="zh-CN" sz="900" kern="100">
                        <a:effectLst/>
                      </a:endParaRPr>
                    </a:p>
                    <a:p>
                      <a:pPr marL="342900" lvl="0" indent="-342900" algn="just">
                        <a:spcAft>
                          <a:spcPts val="0"/>
                        </a:spcAft>
                        <a:buFont typeface="+mj-lt"/>
                        <a:buAutoNum type="arabicPeriod"/>
                      </a:pPr>
                      <a:r>
                        <a:rPr lang="zh-CN" sz="1100" kern="100">
                          <a:effectLst/>
                        </a:rPr>
                        <a:t>根据基线，管理需求版本</a:t>
                      </a:r>
                      <a:endParaRPr lang="zh-CN" sz="900" kern="100">
                        <a:effectLst/>
                      </a:endParaRPr>
                    </a:p>
                    <a:p>
                      <a:pPr marL="342900" lvl="0" indent="-342900" algn="just">
                        <a:spcAft>
                          <a:spcPts val="0"/>
                        </a:spcAft>
                        <a:buFont typeface="+mj-lt"/>
                        <a:buAutoNum type="arabicPeriod"/>
                      </a:pPr>
                      <a:r>
                        <a:rPr lang="zh-CN" sz="1100" kern="100">
                          <a:effectLst/>
                        </a:rPr>
                        <a:t>维护变更历史</a:t>
                      </a:r>
                      <a:endParaRPr lang="zh-CN" sz="900" kern="100">
                        <a:effectLst/>
                      </a:endParaRPr>
                    </a:p>
                    <a:p>
                      <a:pPr marL="342900" lvl="0" indent="-342900" algn="just">
                        <a:spcAft>
                          <a:spcPts val="0"/>
                        </a:spcAft>
                        <a:buFont typeface="+mj-lt"/>
                        <a:buAutoNum type="arabicPeriod"/>
                      </a:pPr>
                      <a:r>
                        <a:rPr lang="zh-CN" sz="1100" kern="100">
                          <a:effectLst/>
                        </a:rPr>
                        <a:t>跟踪需求状态</a:t>
                      </a:r>
                      <a:endParaRPr lang="zh-CN" sz="900" kern="100">
                        <a:effectLst/>
                      </a:endParaRPr>
                    </a:p>
                    <a:p>
                      <a:pPr marL="342900" lvl="0" indent="-342900" algn="just">
                        <a:spcAft>
                          <a:spcPts val="0"/>
                        </a:spcAft>
                        <a:buFont typeface="+mj-lt"/>
                        <a:buAutoNum type="arabicPeriod"/>
                      </a:pPr>
                      <a:r>
                        <a:rPr lang="zh-CN" sz="1100" kern="100">
                          <a:effectLst/>
                        </a:rPr>
                        <a:t>跟踪需求问题</a:t>
                      </a:r>
                      <a:endParaRPr lang="zh-CN" sz="900" kern="100">
                        <a:effectLst/>
                      </a:endParaRPr>
                    </a:p>
                    <a:p>
                      <a:pPr marL="342900" lvl="0" indent="-342900" algn="just">
                        <a:spcAft>
                          <a:spcPts val="0"/>
                        </a:spcAft>
                        <a:buFont typeface="+mj-lt"/>
                        <a:buAutoNum type="arabicPeriod"/>
                      </a:pPr>
                      <a:r>
                        <a:rPr lang="zh-CN" sz="1100" kern="100">
                          <a:effectLst/>
                        </a:rPr>
                        <a:t>使用需求管理工具</a:t>
                      </a:r>
                      <a:endParaRPr lang="zh-CN" sz="900" kern="100">
                        <a:effectLst/>
                        <a:latin typeface="等线"/>
                        <a:ea typeface="等线"/>
                        <a:cs typeface="Times New Roman"/>
                      </a:endParaRPr>
                    </a:p>
                  </a:txBody>
                  <a:tcPr marL="60435" marR="60435" marT="0" marB="0"/>
                </a:tc>
                <a:tc>
                  <a:txBody>
                    <a:bodyPr/>
                    <a:lstStyle/>
                    <a:p>
                      <a:pPr marL="342900" lvl="0" indent="-342900" algn="just">
                        <a:spcAft>
                          <a:spcPts val="0"/>
                        </a:spcAft>
                        <a:buFont typeface="+mj-lt"/>
                        <a:buAutoNum type="arabicPeriod"/>
                      </a:pPr>
                      <a:r>
                        <a:rPr lang="zh-CN" sz="1100" kern="100">
                          <a:effectLst/>
                        </a:rPr>
                        <a:t>变更申请</a:t>
                      </a:r>
                      <a:endParaRPr lang="zh-CN" sz="900" kern="100">
                        <a:effectLst/>
                      </a:endParaRPr>
                    </a:p>
                    <a:p>
                      <a:pPr marL="342900" lvl="0" indent="-342900" algn="just">
                        <a:spcAft>
                          <a:spcPts val="0"/>
                        </a:spcAft>
                        <a:buFont typeface="+mj-lt"/>
                        <a:buAutoNum type="arabicPeriod"/>
                      </a:pPr>
                      <a:r>
                        <a:rPr lang="zh-CN" sz="1100" kern="100">
                          <a:effectLst/>
                        </a:rPr>
                        <a:t>变更控制状态报告</a:t>
                      </a:r>
                      <a:endParaRPr lang="zh-CN" sz="900" kern="100">
                        <a:effectLst/>
                      </a:endParaRPr>
                    </a:p>
                    <a:p>
                      <a:pPr marL="342900" lvl="0" indent="-342900" algn="just">
                        <a:spcAft>
                          <a:spcPts val="0"/>
                        </a:spcAft>
                        <a:buFont typeface="+mj-lt"/>
                        <a:buAutoNum type="arabicPeriod"/>
                      </a:pPr>
                      <a:r>
                        <a:rPr lang="zh-CN" sz="1100" kern="100">
                          <a:effectLst/>
                        </a:rPr>
                        <a:t>变更影响分析报告</a:t>
                      </a:r>
                      <a:endParaRPr lang="zh-CN" sz="900" kern="100">
                        <a:effectLst/>
                      </a:endParaRPr>
                    </a:p>
                    <a:p>
                      <a:pPr marL="342900" lvl="0" indent="-342900" algn="just">
                        <a:spcAft>
                          <a:spcPts val="0"/>
                        </a:spcAft>
                        <a:buFont typeface="+mj-lt"/>
                        <a:buAutoNum type="arabicPeriod"/>
                      </a:pPr>
                      <a:r>
                        <a:rPr lang="zh-CN" sz="1100" kern="100">
                          <a:effectLst/>
                        </a:rPr>
                        <a:t>《需求变更控制文档》</a:t>
                      </a:r>
                      <a:endParaRPr lang="zh-CN" sz="900" kern="100">
                        <a:effectLst/>
                        <a:latin typeface="等线"/>
                        <a:ea typeface="等线"/>
                        <a:cs typeface="Times New Roman"/>
                      </a:endParaRPr>
                    </a:p>
                  </a:txBody>
                  <a:tcPr marL="60435" marR="60435" marT="0" marB="0"/>
                </a:tc>
                <a:extLst>
                  <a:ext uri="{0D108BD9-81ED-4DB2-BD59-A6C34878D82A}">
                    <a16:rowId xmlns:a16="http://schemas.microsoft.com/office/drawing/2014/main" val="10008"/>
                  </a:ext>
                </a:extLst>
              </a:tr>
              <a:tr h="163804">
                <a:tc gridSpan="3">
                  <a:txBody>
                    <a:bodyPr/>
                    <a:lstStyle/>
                    <a:p>
                      <a:pPr algn="ctr">
                        <a:spcAft>
                          <a:spcPts val="0"/>
                        </a:spcAft>
                      </a:pPr>
                      <a:r>
                        <a:rPr lang="zh-CN" sz="1100" kern="100">
                          <a:effectLst/>
                        </a:rPr>
                        <a:t>项目收尾阶段</a:t>
                      </a:r>
                      <a:endParaRPr lang="zh-CN" sz="900" kern="100">
                        <a:effectLst/>
                        <a:latin typeface="等线"/>
                        <a:ea typeface="等线"/>
                        <a:cs typeface="Times New Roman"/>
                      </a:endParaRPr>
                    </a:p>
                  </a:txBody>
                  <a:tcPr marL="60435" marR="60435"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9"/>
                  </a:ext>
                </a:extLst>
              </a:tr>
              <a:tr h="163804">
                <a:tc>
                  <a:txBody>
                    <a:bodyPr/>
                    <a:lstStyle/>
                    <a:p>
                      <a:pPr algn="just">
                        <a:spcAft>
                          <a:spcPts val="0"/>
                        </a:spcAft>
                      </a:pPr>
                      <a:r>
                        <a:rPr lang="zh-CN" sz="1100" kern="100">
                          <a:effectLst/>
                        </a:rPr>
                        <a:t>输入</a:t>
                      </a:r>
                      <a:endParaRPr lang="zh-CN" sz="900" kern="100">
                        <a:effectLst/>
                        <a:latin typeface="等线"/>
                        <a:ea typeface="等线"/>
                        <a:cs typeface="Times New Roman"/>
                      </a:endParaRPr>
                    </a:p>
                  </a:txBody>
                  <a:tcPr marL="60435" marR="60435" marT="0" marB="0"/>
                </a:tc>
                <a:tc>
                  <a:txBody>
                    <a:bodyPr/>
                    <a:lstStyle/>
                    <a:p>
                      <a:pPr algn="just">
                        <a:spcAft>
                          <a:spcPts val="0"/>
                        </a:spcAft>
                      </a:pPr>
                      <a:r>
                        <a:rPr lang="zh-CN" sz="1100" kern="100">
                          <a:effectLst/>
                        </a:rPr>
                        <a:t>工具和操作</a:t>
                      </a:r>
                      <a:endParaRPr lang="zh-CN" sz="900" kern="100">
                        <a:effectLst/>
                        <a:latin typeface="等线"/>
                        <a:ea typeface="等线"/>
                        <a:cs typeface="Times New Roman"/>
                      </a:endParaRPr>
                    </a:p>
                  </a:txBody>
                  <a:tcPr marL="60435" marR="60435" marT="0" marB="0"/>
                </a:tc>
                <a:tc>
                  <a:txBody>
                    <a:bodyPr/>
                    <a:lstStyle/>
                    <a:p>
                      <a:pPr algn="just">
                        <a:spcAft>
                          <a:spcPts val="0"/>
                        </a:spcAft>
                      </a:pPr>
                      <a:r>
                        <a:rPr lang="zh-CN" sz="1100" kern="100">
                          <a:effectLst/>
                        </a:rPr>
                        <a:t>输出</a:t>
                      </a:r>
                      <a:endParaRPr lang="zh-CN" sz="900" kern="100">
                        <a:effectLst/>
                        <a:latin typeface="等线"/>
                        <a:ea typeface="等线"/>
                        <a:cs typeface="Times New Roman"/>
                      </a:endParaRPr>
                    </a:p>
                  </a:txBody>
                  <a:tcPr marL="60435" marR="60435" marT="0" marB="0"/>
                </a:tc>
                <a:extLst>
                  <a:ext uri="{0D108BD9-81ED-4DB2-BD59-A6C34878D82A}">
                    <a16:rowId xmlns:a16="http://schemas.microsoft.com/office/drawing/2014/main" val="10010"/>
                  </a:ext>
                </a:extLst>
              </a:tr>
              <a:tr h="491411">
                <a:tc>
                  <a:txBody>
                    <a:bodyPr/>
                    <a:lstStyle/>
                    <a:p>
                      <a:pPr marL="228600" indent="-228600" algn="just">
                        <a:spcAft>
                          <a:spcPts val="0"/>
                        </a:spcAft>
                      </a:pPr>
                      <a:r>
                        <a:rPr lang="zh-CN" sz="1100" kern="100">
                          <a:effectLst/>
                        </a:rPr>
                        <a:t>需求项目各项文档</a:t>
                      </a:r>
                      <a:endParaRPr lang="zh-CN" sz="900" kern="100">
                        <a:effectLst/>
                      </a:endParaRPr>
                    </a:p>
                    <a:p>
                      <a:pPr marL="228600" indent="-228600" algn="just">
                        <a:spcAft>
                          <a:spcPts val="0"/>
                        </a:spcAft>
                      </a:pPr>
                      <a:r>
                        <a:rPr lang="zh-CN" sz="1100" kern="100">
                          <a:effectLst/>
                        </a:rPr>
                        <a:t>需求项目产品</a:t>
                      </a:r>
                      <a:endParaRPr lang="zh-CN" sz="900" kern="100">
                        <a:effectLst/>
                        <a:latin typeface="等线"/>
                        <a:ea typeface="等线"/>
                        <a:cs typeface="Times New Roman"/>
                      </a:endParaRPr>
                    </a:p>
                  </a:txBody>
                  <a:tcPr marL="60435" marR="60435" marT="0" marB="0"/>
                </a:tc>
                <a:tc>
                  <a:txBody>
                    <a:bodyPr/>
                    <a:lstStyle/>
                    <a:p>
                      <a:pPr marL="342900" lvl="0" indent="-342900" algn="just">
                        <a:spcAft>
                          <a:spcPts val="0"/>
                        </a:spcAft>
                        <a:buFont typeface="+mj-lt"/>
                        <a:buAutoNum type="arabicPeriod"/>
                      </a:pPr>
                      <a:r>
                        <a:rPr lang="zh-CN" sz="1100" kern="100">
                          <a:effectLst/>
                        </a:rPr>
                        <a:t>文档整理审查</a:t>
                      </a:r>
                      <a:endParaRPr lang="zh-CN" sz="900" kern="100">
                        <a:effectLst/>
                        <a:latin typeface="等线"/>
                        <a:ea typeface="等线"/>
                        <a:cs typeface="Times New Roman"/>
                      </a:endParaRPr>
                    </a:p>
                  </a:txBody>
                  <a:tcPr marL="60435" marR="60435" marT="0" marB="0"/>
                </a:tc>
                <a:tc>
                  <a:txBody>
                    <a:bodyPr/>
                    <a:lstStyle/>
                    <a:p>
                      <a:pPr marL="342900" lvl="0" indent="-342900" algn="just">
                        <a:spcAft>
                          <a:spcPts val="0"/>
                        </a:spcAft>
                        <a:buFont typeface="+mj-lt"/>
                        <a:buAutoNum type="arabicPeriod"/>
                      </a:pPr>
                      <a:r>
                        <a:rPr lang="zh-CN" sz="1100" kern="100" dirty="0">
                          <a:effectLst/>
                        </a:rPr>
                        <a:t>项目收尾文档</a:t>
                      </a:r>
                      <a:endParaRPr lang="zh-CN" sz="900" kern="100" dirty="0">
                        <a:effectLst/>
                      </a:endParaRPr>
                    </a:p>
                    <a:p>
                      <a:pPr marL="342900" lvl="0" indent="-342900" algn="just">
                        <a:spcAft>
                          <a:spcPts val="0"/>
                        </a:spcAft>
                        <a:buFont typeface="+mj-lt"/>
                        <a:buAutoNum type="arabicPeriod"/>
                      </a:pPr>
                      <a:r>
                        <a:rPr lang="zh-CN" sz="1100" kern="100" dirty="0">
                          <a:effectLst/>
                        </a:rPr>
                        <a:t>最终产品与成果</a:t>
                      </a:r>
                      <a:endParaRPr lang="zh-CN" sz="900" kern="100" dirty="0">
                        <a:effectLst/>
                      </a:endParaRPr>
                    </a:p>
                    <a:p>
                      <a:pPr marL="342900" lvl="0" indent="-342900" algn="just">
                        <a:spcAft>
                          <a:spcPts val="0"/>
                        </a:spcAft>
                        <a:buFont typeface="+mj-lt"/>
                        <a:buAutoNum type="arabicPeriod"/>
                      </a:pPr>
                      <a:r>
                        <a:rPr lang="en-US" sz="1100" kern="100" dirty="0">
                          <a:effectLst/>
                        </a:rPr>
                        <a:t>3.</a:t>
                      </a:r>
                      <a:r>
                        <a:rPr lang="zh-CN" sz="1100" kern="100" dirty="0">
                          <a:effectLst/>
                        </a:rPr>
                        <a:t>历史信息</a:t>
                      </a:r>
                      <a:endParaRPr lang="zh-CN" sz="900" kern="100" dirty="0">
                        <a:effectLst/>
                        <a:latin typeface="等线"/>
                        <a:ea typeface="等线"/>
                        <a:cs typeface="Times New Roman"/>
                      </a:endParaRPr>
                    </a:p>
                  </a:txBody>
                  <a:tcPr marL="60435" marR="60435" marT="0" marB="0"/>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132996914"/>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7F309B3-34A0-4156-B3E1-EBF15792B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3" name="椭圆 31">
            <a:extLst>
              <a:ext uri="{FF2B5EF4-FFF2-40B4-BE49-F238E27FC236}">
                <a16:creationId xmlns:a16="http://schemas.microsoft.com/office/drawing/2014/main" id="{7C352FFE-CA71-4564-AA57-D0B56BA5EB83}"/>
              </a:ext>
            </a:extLst>
          </p:cNvPr>
          <p:cNvSpPr/>
          <p:nvPr/>
        </p:nvSpPr>
        <p:spPr>
          <a:xfrm>
            <a:off x="998920" y="749138"/>
            <a:ext cx="2382909" cy="1660233"/>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4" name="文本框 3">
            <a:extLst>
              <a:ext uri="{FF2B5EF4-FFF2-40B4-BE49-F238E27FC236}">
                <a16:creationId xmlns:a16="http://schemas.microsoft.com/office/drawing/2014/main" id="{ABC757D3-44DD-42F3-88D5-A55B07683F40}"/>
              </a:ext>
            </a:extLst>
          </p:cNvPr>
          <p:cNvSpPr txBox="1"/>
          <p:nvPr/>
        </p:nvSpPr>
        <p:spPr>
          <a:xfrm>
            <a:off x="1102434" y="942543"/>
            <a:ext cx="2756452" cy="954107"/>
          </a:xfrm>
          <a:prstGeom prst="rect">
            <a:avLst/>
          </a:prstGeom>
          <a:noFill/>
        </p:spPr>
        <p:txBody>
          <a:bodyPr wrap="square" rtlCol="0">
            <a:spAutoFit/>
          </a:bodyPr>
          <a:lstStyle/>
          <a:p>
            <a:endParaRPr lang="en-US" altLang="zh-CN" sz="2800" dirty="0"/>
          </a:p>
          <a:p>
            <a:r>
              <a:rPr lang="en-US" altLang="zh-CN" sz="2800" dirty="0"/>
              <a:t>3.3</a:t>
            </a:r>
            <a:r>
              <a:rPr lang="zh-CN" altLang="en-US" sz="2800" dirty="0"/>
              <a:t>时间控制</a:t>
            </a:r>
            <a:endParaRPr lang="en-US" altLang="zh-CN" sz="2800" dirty="0"/>
          </a:p>
        </p:txBody>
      </p:sp>
      <p:sp>
        <p:nvSpPr>
          <p:cNvPr id="5" name="TextBox 4"/>
          <p:cNvSpPr txBox="1"/>
          <p:nvPr/>
        </p:nvSpPr>
        <p:spPr>
          <a:xfrm>
            <a:off x="1857828" y="2757715"/>
            <a:ext cx="8524915" cy="2246769"/>
          </a:xfrm>
          <a:prstGeom prst="rect">
            <a:avLst/>
          </a:prstGeom>
          <a:noFill/>
        </p:spPr>
        <p:txBody>
          <a:bodyPr wrap="square" rtlCol="0">
            <a:spAutoFit/>
          </a:bodyPr>
          <a:lstStyle/>
          <a:p>
            <a:r>
              <a:rPr lang="zh-CN" altLang="zh-CN" sz="2800" dirty="0"/>
              <a:t>该子项目计划应完全按照需求工程项目甘特图进行时间控制，小组成员按照甘特图进行时间分工。如不能完成，则需要自己另加时间完成各自负责内容。在该子项目进行阶段，于每周一、三、日举行会议，对工作进度进行控制。</a:t>
            </a:r>
          </a:p>
        </p:txBody>
      </p:sp>
    </p:spTree>
    <p:extLst>
      <p:ext uri="{BB962C8B-B14F-4D97-AF65-F5344CB8AC3E}">
        <p14:creationId xmlns:p14="http://schemas.microsoft.com/office/powerpoint/2010/main" val="2682774271"/>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flipH="1">
            <a:off x="4306975" y="5052789"/>
            <a:ext cx="3689517" cy="707886"/>
          </a:xfrm>
          <a:prstGeom prst="rect">
            <a:avLst/>
          </a:prstGeom>
          <a:noFill/>
        </p:spPr>
        <p:txBody>
          <a:bodyPr wrap="square" rtlCol="0">
            <a:spAutoFit/>
          </a:bodyPr>
          <a:lstStyle/>
          <a:p>
            <a:pPr algn="dist"/>
            <a:r>
              <a:rPr lang="zh-CN" altLang="en-US" sz="4000" dirty="0">
                <a:latin typeface="方正静蕾简体" panose="02000000000000000000" pitchFamily="2" charset="-122"/>
                <a:ea typeface="方正静蕾简体" panose="02000000000000000000" pitchFamily="2" charset="-122"/>
              </a:rPr>
              <a:t>范围管理计划</a:t>
            </a:r>
            <a:endParaRPr lang="zh-CN" altLang="en-US" sz="4000" dirty="0">
              <a:solidFill>
                <a:srgbClr val="9DC3E6"/>
              </a:solidFill>
              <a:latin typeface="方正静蕾简体" panose="02000000000000000000" pitchFamily="2" charset="-122"/>
              <a:ea typeface="方正静蕾简体" panose="02000000000000000000" pitchFamily="2" charset="-122"/>
            </a:endParaRPr>
          </a:p>
        </p:txBody>
      </p:sp>
      <p:sp>
        <p:nvSpPr>
          <p:cNvPr id="43" name="Freeform 34"/>
          <p:cNvSpPr>
            <a:spLocks noEditPoints="1"/>
          </p:cNvSpPr>
          <p:nvPr/>
        </p:nvSpPr>
        <p:spPr bwMode="auto">
          <a:xfrm flipH="1">
            <a:off x="2488679" y="3392994"/>
            <a:ext cx="585223" cy="379444"/>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rgbClr val="9DC3E6"/>
          </a:solidFill>
          <a:ln>
            <a:noFill/>
          </a:ln>
        </p:spPr>
        <p:txBody>
          <a:bodyPr vert="horz" wrap="square" lIns="91440" tIns="45720" rIns="91440" bIns="45720" numCol="1" anchor="t" anchorCtr="0" compatLnSpc="1"/>
          <a:lstStyle/>
          <a:p>
            <a:endParaRPr lang="zh-CN" altLang="en-US"/>
          </a:p>
        </p:txBody>
      </p:sp>
      <p:grpSp>
        <p:nvGrpSpPr>
          <p:cNvPr id="3" name="组合 2"/>
          <p:cNvGrpSpPr/>
          <p:nvPr/>
        </p:nvGrpSpPr>
        <p:grpSpPr>
          <a:xfrm>
            <a:off x="2453503" y="5381090"/>
            <a:ext cx="6965448" cy="503056"/>
            <a:chOff x="2453503" y="5381090"/>
            <a:chExt cx="6965448" cy="503056"/>
          </a:xfrm>
        </p:grpSpPr>
        <p:sp>
          <p:nvSpPr>
            <p:cNvPr id="98"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9" name="任意多边形 98"/>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99"/>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任意多边形 1"/>
          <p:cNvSpPr/>
          <p:nvPr/>
        </p:nvSpPr>
        <p:spPr>
          <a:xfrm>
            <a:off x="3316936" y="3641870"/>
            <a:ext cx="466974" cy="800526"/>
          </a:xfrm>
          <a:custGeom>
            <a:avLst/>
            <a:gdLst>
              <a:gd name="connsiteX0" fmla="*/ 0 w 786063"/>
              <a:gd name="connsiteY0" fmla="*/ 0 h 1347536"/>
              <a:gd name="connsiteX1" fmla="*/ 513347 w 786063"/>
              <a:gd name="connsiteY1" fmla="*/ 401052 h 1347536"/>
              <a:gd name="connsiteX2" fmla="*/ 336884 w 786063"/>
              <a:gd name="connsiteY2" fmla="*/ 1155031 h 1347536"/>
              <a:gd name="connsiteX3" fmla="*/ 786063 w 786063"/>
              <a:gd name="connsiteY3" fmla="*/ 1347536 h 1347536"/>
            </a:gdLst>
            <a:ahLst/>
            <a:cxnLst>
              <a:cxn ang="0">
                <a:pos x="connsiteX0" y="connsiteY0"/>
              </a:cxn>
              <a:cxn ang="0">
                <a:pos x="connsiteX1" y="connsiteY1"/>
              </a:cxn>
              <a:cxn ang="0">
                <a:pos x="connsiteX2" y="connsiteY2"/>
              </a:cxn>
              <a:cxn ang="0">
                <a:pos x="connsiteX3" y="connsiteY3"/>
              </a:cxn>
            </a:cxnLst>
            <a:rect l="l" t="t" r="r" b="b"/>
            <a:pathLst>
              <a:path w="786063" h="1347536">
                <a:moveTo>
                  <a:pt x="0" y="0"/>
                </a:moveTo>
                <a:cubicBezTo>
                  <a:pt x="228600" y="104273"/>
                  <a:pt x="457200" y="208547"/>
                  <a:pt x="513347" y="401052"/>
                </a:cubicBezTo>
                <a:cubicBezTo>
                  <a:pt x="569494" y="593557"/>
                  <a:pt x="291431" y="997284"/>
                  <a:pt x="336884" y="1155031"/>
                </a:cubicBezTo>
                <a:cubicBezTo>
                  <a:pt x="382337" y="1312778"/>
                  <a:pt x="584200" y="1330157"/>
                  <a:pt x="786063" y="1347536"/>
                </a:cubicBezTo>
              </a:path>
            </a:pathLst>
          </a:custGeom>
          <a:noFill/>
          <a:ln w="25400" cap="rnd">
            <a:solidFill>
              <a:srgbClr val="9DC3E6"/>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3870847" y="725646"/>
            <a:ext cx="3971693" cy="4252077"/>
            <a:chOff x="4427538" y="954088"/>
            <a:chExt cx="3333750" cy="3729038"/>
          </a:xfrm>
        </p:grpSpPr>
        <p:sp>
          <p:nvSpPr>
            <p:cNvPr id="38"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1"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2"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4"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5"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6"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7"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8"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2"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3"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4"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6"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9"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0"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4"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5"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6"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7"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0"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5" name="文本框 94"/>
          <p:cNvSpPr txBox="1"/>
          <p:nvPr/>
        </p:nvSpPr>
        <p:spPr>
          <a:xfrm flipH="1">
            <a:off x="4721924" y="1424370"/>
            <a:ext cx="2264799" cy="1323439"/>
          </a:xfrm>
          <a:prstGeom prst="rect">
            <a:avLst/>
          </a:prstGeom>
          <a:noFill/>
        </p:spPr>
        <p:txBody>
          <a:bodyPr wrap="square" rtlCol="0">
            <a:spAutoFit/>
          </a:bodyPr>
          <a:lstStyle/>
          <a:p>
            <a:pPr algn="ctr"/>
            <a:r>
              <a:rPr lang="en-US" altLang="zh-CN" sz="8000" spc="300" dirty="0">
                <a:latin typeface="新蒂黑板报" panose="03000600000000000000" pitchFamily="66" charset="-122"/>
                <a:ea typeface="新蒂黑板报" panose="03000600000000000000" pitchFamily="66" charset="-122"/>
              </a:rPr>
              <a:t>04</a:t>
            </a:r>
            <a:endParaRPr lang="zh-CN" altLang="en-US" sz="8000" spc="300" dirty="0">
              <a:latin typeface="新蒂黑板报" panose="03000600000000000000" pitchFamily="66" charset="-122"/>
              <a:ea typeface="新蒂黑板报" panose="03000600000000000000" pitchFamily="66" charset="-122"/>
            </a:endParaRPr>
          </a:p>
        </p:txBody>
      </p:sp>
      <p:pic>
        <p:nvPicPr>
          <p:cNvPr id="68" name="图片 67">
            <a:extLst>
              <a:ext uri="{FF2B5EF4-FFF2-40B4-BE49-F238E27FC236}">
                <a16:creationId xmlns:a16="http://schemas.microsoft.com/office/drawing/2014/main" id="{5365F7EE-8AC0-4F27-8E2D-5B10491488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Tree>
    <p:extLst>
      <p:ext uri="{BB962C8B-B14F-4D97-AF65-F5344CB8AC3E}">
        <p14:creationId xmlns:p14="http://schemas.microsoft.com/office/powerpoint/2010/main" val="895652686"/>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7F309B3-34A0-4156-B3E1-EBF15792B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3" name="椭圆 31">
            <a:extLst>
              <a:ext uri="{FF2B5EF4-FFF2-40B4-BE49-F238E27FC236}">
                <a16:creationId xmlns:a16="http://schemas.microsoft.com/office/drawing/2014/main" id="{7C352FFE-CA71-4564-AA57-D0B56BA5EB83}"/>
              </a:ext>
            </a:extLst>
          </p:cNvPr>
          <p:cNvSpPr/>
          <p:nvPr/>
        </p:nvSpPr>
        <p:spPr>
          <a:xfrm>
            <a:off x="647413" y="804651"/>
            <a:ext cx="4083614" cy="1448219"/>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4" name="文本框 3">
            <a:extLst>
              <a:ext uri="{FF2B5EF4-FFF2-40B4-BE49-F238E27FC236}">
                <a16:creationId xmlns:a16="http://schemas.microsoft.com/office/drawing/2014/main" id="{ABC757D3-44DD-42F3-88D5-A55B07683F40}"/>
              </a:ext>
            </a:extLst>
          </p:cNvPr>
          <p:cNvSpPr txBox="1"/>
          <p:nvPr/>
        </p:nvSpPr>
        <p:spPr>
          <a:xfrm>
            <a:off x="1338470" y="1218080"/>
            <a:ext cx="4426226" cy="523220"/>
          </a:xfrm>
          <a:prstGeom prst="rect">
            <a:avLst/>
          </a:prstGeom>
          <a:noFill/>
        </p:spPr>
        <p:txBody>
          <a:bodyPr wrap="square" rtlCol="0">
            <a:spAutoFit/>
          </a:bodyPr>
          <a:lstStyle/>
          <a:p>
            <a:r>
              <a:rPr lang="en-US" altLang="zh-CN" sz="2800" dirty="0"/>
              <a:t>4.1 </a:t>
            </a:r>
            <a:r>
              <a:rPr lang="zh-CN" altLang="en-US" sz="2800" dirty="0"/>
              <a:t>项目范围说明</a:t>
            </a:r>
            <a:endParaRPr lang="en-US" altLang="zh-CN" sz="2800" dirty="0"/>
          </a:p>
        </p:txBody>
      </p:sp>
      <p:sp>
        <p:nvSpPr>
          <p:cNvPr id="5" name="TextBox 4"/>
          <p:cNvSpPr txBox="1"/>
          <p:nvPr/>
        </p:nvSpPr>
        <p:spPr>
          <a:xfrm>
            <a:off x="1831324" y="3135086"/>
            <a:ext cx="8706047" cy="1815882"/>
          </a:xfrm>
          <a:prstGeom prst="rect">
            <a:avLst/>
          </a:prstGeom>
          <a:noFill/>
        </p:spPr>
        <p:txBody>
          <a:bodyPr wrap="square" rtlCol="0">
            <a:spAutoFit/>
          </a:bodyPr>
          <a:lstStyle/>
          <a:p>
            <a:r>
              <a:rPr lang="en-US" altLang="zh-CN" dirty="0"/>
              <a:t>           </a:t>
            </a:r>
            <a:r>
              <a:rPr lang="zh-CN" altLang="zh-CN" sz="2800" dirty="0"/>
              <a:t>获取并分析“软件工程系列课程教学辅助网站”的需求，进行需求开发与设计，设计相关需求文档，编辑界面原型，在有时间和能力的情况下，完成网站原型的开发。</a:t>
            </a:r>
            <a:endParaRPr lang="zh-CN" altLang="en-US" sz="2800" dirty="0"/>
          </a:p>
        </p:txBody>
      </p:sp>
    </p:spTree>
    <p:extLst>
      <p:ext uri="{BB962C8B-B14F-4D97-AF65-F5344CB8AC3E}">
        <p14:creationId xmlns:p14="http://schemas.microsoft.com/office/powerpoint/2010/main" val="2380629885"/>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文本框 80"/>
          <p:cNvSpPr txBox="1"/>
          <p:nvPr/>
        </p:nvSpPr>
        <p:spPr>
          <a:xfrm>
            <a:off x="5796354" y="915543"/>
            <a:ext cx="2100619" cy="646331"/>
          </a:xfrm>
          <a:prstGeom prst="rect">
            <a:avLst/>
          </a:prstGeom>
          <a:noFill/>
        </p:spPr>
        <p:txBody>
          <a:bodyPr wrap="square" rtlCol="0">
            <a:spAutoFit/>
          </a:bodyPr>
          <a:lstStyle/>
          <a:p>
            <a:pPr algn="dist"/>
            <a:r>
              <a:rPr lang="en-US" altLang="zh-CN" sz="3600" dirty="0">
                <a:latin typeface="方正静蕾简体" panose="02000000000000000000" pitchFamily="2" charset="-122"/>
                <a:ea typeface="方正静蕾简体" panose="02000000000000000000" pitchFamily="2" charset="-122"/>
              </a:rPr>
              <a:t>1.</a:t>
            </a:r>
            <a:r>
              <a:rPr lang="zh-CN" altLang="en-US" sz="3600" dirty="0">
                <a:latin typeface="方正静蕾简体" panose="02000000000000000000" pitchFamily="2" charset="-122"/>
                <a:ea typeface="方正静蕾简体" panose="02000000000000000000" pitchFamily="2" charset="-122"/>
              </a:rPr>
              <a:t>引言</a:t>
            </a:r>
            <a:endParaRPr lang="zh-CN" altLang="en-US" sz="3600" dirty="0">
              <a:solidFill>
                <a:srgbClr val="9DC3E6"/>
              </a:solidFill>
              <a:latin typeface="方正静蕾简体" panose="02000000000000000000" pitchFamily="2" charset="-122"/>
              <a:ea typeface="方正静蕾简体" panose="02000000000000000000" pitchFamily="2" charset="-122"/>
            </a:endParaRPr>
          </a:p>
        </p:txBody>
      </p:sp>
      <p:sp>
        <p:nvSpPr>
          <p:cNvPr id="82" name="文本框 81"/>
          <p:cNvSpPr txBox="1"/>
          <p:nvPr/>
        </p:nvSpPr>
        <p:spPr>
          <a:xfrm>
            <a:off x="5810748" y="1739213"/>
            <a:ext cx="3174225" cy="646331"/>
          </a:xfrm>
          <a:prstGeom prst="rect">
            <a:avLst/>
          </a:prstGeom>
          <a:noFill/>
        </p:spPr>
        <p:txBody>
          <a:bodyPr wrap="square" rtlCol="0">
            <a:spAutoFit/>
          </a:bodyPr>
          <a:lstStyle/>
          <a:p>
            <a:pPr algn="dist"/>
            <a:r>
              <a:rPr lang="en-US" altLang="zh-CN" sz="3600" dirty="0">
                <a:latin typeface="方正静蕾简体" panose="02000000000000000000" pitchFamily="2" charset="-122"/>
                <a:ea typeface="方正静蕾简体" panose="02000000000000000000" pitchFamily="2" charset="-122"/>
              </a:rPr>
              <a:t>2.</a:t>
            </a:r>
            <a:r>
              <a:rPr lang="zh-CN" altLang="en-US" sz="3600" dirty="0">
                <a:latin typeface="方正静蕾简体" panose="02000000000000000000" pitchFamily="2" charset="-122"/>
                <a:ea typeface="方正静蕾简体" panose="02000000000000000000" pitchFamily="2" charset="-122"/>
              </a:rPr>
              <a:t>项目概述</a:t>
            </a:r>
            <a:endParaRPr lang="zh-CN" altLang="en-US" sz="3600" dirty="0">
              <a:solidFill>
                <a:srgbClr val="9DC3E6"/>
              </a:solidFill>
              <a:latin typeface="方正静蕾简体" panose="02000000000000000000" pitchFamily="2" charset="-122"/>
              <a:ea typeface="方正静蕾简体" panose="02000000000000000000" pitchFamily="2" charset="-122"/>
            </a:endParaRPr>
          </a:p>
        </p:txBody>
      </p:sp>
      <p:sp>
        <p:nvSpPr>
          <p:cNvPr id="83" name="文本框 82"/>
          <p:cNvSpPr txBox="1"/>
          <p:nvPr/>
        </p:nvSpPr>
        <p:spPr>
          <a:xfrm>
            <a:off x="5810748" y="2504827"/>
            <a:ext cx="4163676" cy="646331"/>
          </a:xfrm>
          <a:prstGeom prst="rect">
            <a:avLst/>
          </a:prstGeom>
          <a:noFill/>
        </p:spPr>
        <p:txBody>
          <a:bodyPr wrap="square" rtlCol="0">
            <a:spAutoFit/>
          </a:bodyPr>
          <a:lstStyle/>
          <a:p>
            <a:pPr algn="dist"/>
            <a:r>
              <a:rPr lang="en-US" altLang="zh-CN" sz="3600" dirty="0">
                <a:latin typeface="方正静蕾简体" panose="02000000000000000000" pitchFamily="2" charset="-122"/>
                <a:ea typeface="方正静蕾简体" panose="02000000000000000000" pitchFamily="2" charset="-122"/>
              </a:rPr>
              <a:t>3.</a:t>
            </a:r>
            <a:r>
              <a:rPr lang="zh-CN" altLang="en-US" sz="3600" dirty="0">
                <a:latin typeface="方正静蕾简体" panose="02000000000000000000" pitchFamily="2" charset="-122"/>
                <a:ea typeface="方正静蕾简体" panose="02000000000000000000" pitchFamily="2" charset="-122"/>
              </a:rPr>
              <a:t>时间管理计划</a:t>
            </a:r>
            <a:r>
              <a:rPr lang="en-US" altLang="zh-CN" sz="3600" dirty="0">
                <a:latin typeface="方正静蕾简体" panose="02000000000000000000" pitchFamily="2" charset="-122"/>
                <a:ea typeface="方正静蕾简体" panose="02000000000000000000" pitchFamily="2" charset="-122"/>
              </a:rPr>
              <a:t>  </a:t>
            </a:r>
            <a:endParaRPr lang="zh-CN" altLang="en-US" sz="3600" dirty="0">
              <a:solidFill>
                <a:srgbClr val="9DC3E6"/>
              </a:solidFill>
              <a:latin typeface="方正静蕾简体" panose="02000000000000000000" pitchFamily="2" charset="-122"/>
              <a:ea typeface="方正静蕾简体" panose="02000000000000000000" pitchFamily="2" charset="-122"/>
            </a:endParaRPr>
          </a:p>
        </p:txBody>
      </p:sp>
      <p:sp>
        <p:nvSpPr>
          <p:cNvPr id="84" name="文本框 83"/>
          <p:cNvSpPr txBox="1"/>
          <p:nvPr/>
        </p:nvSpPr>
        <p:spPr>
          <a:xfrm>
            <a:off x="5872086" y="3358570"/>
            <a:ext cx="4026657" cy="646331"/>
          </a:xfrm>
          <a:prstGeom prst="rect">
            <a:avLst/>
          </a:prstGeom>
          <a:noFill/>
        </p:spPr>
        <p:txBody>
          <a:bodyPr wrap="square" rtlCol="0">
            <a:spAutoFit/>
          </a:bodyPr>
          <a:lstStyle/>
          <a:p>
            <a:pPr algn="dist"/>
            <a:r>
              <a:rPr lang="en-US" altLang="zh-CN" sz="3600" dirty="0">
                <a:latin typeface="方正静蕾简体" panose="02000000000000000000" pitchFamily="2" charset="-122"/>
                <a:ea typeface="方正静蕾简体" panose="02000000000000000000" pitchFamily="2" charset="-122"/>
              </a:rPr>
              <a:t>4.</a:t>
            </a:r>
            <a:r>
              <a:rPr lang="zh-CN" altLang="en-US" sz="3600" dirty="0">
                <a:latin typeface="方正静蕾简体" panose="02000000000000000000" pitchFamily="2" charset="-122"/>
                <a:ea typeface="方正静蕾简体" panose="02000000000000000000" pitchFamily="2" charset="-122"/>
              </a:rPr>
              <a:t>范围管理计划</a:t>
            </a:r>
            <a:endParaRPr lang="zh-CN" altLang="en-US" sz="3600" dirty="0">
              <a:solidFill>
                <a:srgbClr val="9DC3E6"/>
              </a:solidFill>
              <a:latin typeface="方正静蕾简体" panose="02000000000000000000" pitchFamily="2" charset="-122"/>
              <a:ea typeface="方正静蕾简体" panose="02000000000000000000" pitchFamily="2" charset="-122"/>
            </a:endParaRPr>
          </a:p>
        </p:txBody>
      </p:sp>
      <p:sp>
        <p:nvSpPr>
          <p:cNvPr id="85" name="Freeform 5"/>
          <p:cNvSpPr/>
          <p:nvPr/>
        </p:nvSpPr>
        <p:spPr bwMode="auto">
          <a:xfrm>
            <a:off x="5796354" y="1542020"/>
            <a:ext cx="5287531" cy="155374"/>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6" name="Freeform 5"/>
          <p:cNvSpPr/>
          <p:nvPr/>
        </p:nvSpPr>
        <p:spPr bwMode="auto">
          <a:xfrm>
            <a:off x="5864328" y="2352286"/>
            <a:ext cx="5307206" cy="143980"/>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7" name="Freeform 5"/>
          <p:cNvSpPr/>
          <p:nvPr/>
        </p:nvSpPr>
        <p:spPr bwMode="auto">
          <a:xfrm>
            <a:off x="5885015" y="3165444"/>
            <a:ext cx="5307207" cy="165772"/>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8" name="Freeform 5"/>
          <p:cNvSpPr/>
          <p:nvPr/>
        </p:nvSpPr>
        <p:spPr bwMode="auto">
          <a:xfrm>
            <a:off x="5810748" y="4031555"/>
            <a:ext cx="5340620" cy="191732"/>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grpSp>
        <p:nvGrpSpPr>
          <p:cNvPr id="91" name="组合 90"/>
          <p:cNvGrpSpPr/>
          <p:nvPr/>
        </p:nvGrpSpPr>
        <p:grpSpPr>
          <a:xfrm>
            <a:off x="3770887" y="2930260"/>
            <a:ext cx="1533344" cy="2272793"/>
            <a:chOff x="2944581" y="3354126"/>
            <a:chExt cx="1462613" cy="1739005"/>
          </a:xfrm>
        </p:grpSpPr>
        <p:sp>
          <p:nvSpPr>
            <p:cNvPr id="89" name="椭圆 31"/>
            <p:cNvSpPr/>
            <p:nvPr/>
          </p:nvSpPr>
          <p:spPr>
            <a:xfrm>
              <a:off x="3095243" y="3354126"/>
              <a:ext cx="1311951" cy="173900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0" name="文本框 89"/>
            <p:cNvSpPr txBox="1"/>
            <p:nvPr/>
          </p:nvSpPr>
          <p:spPr>
            <a:xfrm>
              <a:off x="2944581" y="3388906"/>
              <a:ext cx="1233033" cy="1665027"/>
            </a:xfrm>
            <a:prstGeom prst="rect">
              <a:avLst/>
            </a:prstGeom>
            <a:noFill/>
          </p:spPr>
          <p:txBody>
            <a:bodyPr vert="eaVert" wrap="square" rtlCol="0">
              <a:spAutoFit/>
            </a:bodyPr>
            <a:lstStyle/>
            <a:p>
              <a:r>
                <a:rPr lang="zh-CN" altLang="en-US" sz="7200" dirty="0">
                  <a:latin typeface="方正静蕾简体" panose="02000000000000000000" pitchFamily="2" charset="-122"/>
                  <a:ea typeface="方正静蕾简体" panose="02000000000000000000" pitchFamily="2" charset="-122"/>
                </a:rPr>
                <a:t>目录</a:t>
              </a:r>
            </a:p>
          </p:txBody>
        </p:sp>
      </p:grpSp>
      <p:grpSp>
        <p:nvGrpSpPr>
          <p:cNvPr id="29" name="组合 28"/>
          <p:cNvGrpSpPr/>
          <p:nvPr/>
        </p:nvGrpSpPr>
        <p:grpSpPr>
          <a:xfrm>
            <a:off x="300768" y="0"/>
            <a:ext cx="3592268" cy="6121331"/>
            <a:chOff x="4699681" y="-47625"/>
            <a:chExt cx="2694359" cy="5098596"/>
          </a:xfrm>
        </p:grpSpPr>
        <p:sp>
          <p:nvSpPr>
            <p:cNvPr id="30" name="Freeform 24"/>
            <p:cNvSpPr/>
            <p:nvPr/>
          </p:nvSpPr>
          <p:spPr bwMode="auto">
            <a:xfrm>
              <a:off x="6946451" y="3647365"/>
              <a:ext cx="447589" cy="131689"/>
            </a:xfrm>
            <a:custGeom>
              <a:avLst/>
              <a:gdLst>
                <a:gd name="T0" fmla="*/ 183 w 188"/>
                <a:gd name="T1" fmla="*/ 35 h 58"/>
                <a:gd name="T2" fmla="*/ 103 w 188"/>
                <a:gd name="T3" fmla="*/ 26 h 58"/>
                <a:gd name="T4" fmla="*/ 15 w 188"/>
                <a:gd name="T5" fmla="*/ 3 h 58"/>
                <a:gd name="T6" fmla="*/ 6 w 188"/>
                <a:gd name="T7" fmla="*/ 14 h 58"/>
                <a:gd name="T8" fmla="*/ 183 w 188"/>
                <a:gd name="T9" fmla="*/ 44 h 58"/>
                <a:gd name="T10" fmla="*/ 183 w 188"/>
                <a:gd name="T11" fmla="*/ 35 h 58"/>
              </a:gdLst>
              <a:ahLst/>
              <a:cxnLst>
                <a:cxn ang="0">
                  <a:pos x="T0" y="T1"/>
                </a:cxn>
                <a:cxn ang="0">
                  <a:pos x="T2" y="T3"/>
                </a:cxn>
                <a:cxn ang="0">
                  <a:pos x="T4" y="T5"/>
                </a:cxn>
                <a:cxn ang="0">
                  <a:pos x="T6" y="T7"/>
                </a:cxn>
                <a:cxn ang="0">
                  <a:pos x="T8" y="T9"/>
                </a:cxn>
                <a:cxn ang="0">
                  <a:pos x="T10" y="T11"/>
                </a:cxn>
              </a:cxnLst>
              <a:rect l="0" t="0" r="r" b="b"/>
              <a:pathLst>
                <a:path w="188" h="58">
                  <a:moveTo>
                    <a:pt x="183" y="35"/>
                  </a:moveTo>
                  <a:cubicBezTo>
                    <a:pt x="157" y="29"/>
                    <a:pt x="130" y="29"/>
                    <a:pt x="103" y="26"/>
                  </a:cubicBezTo>
                  <a:cubicBezTo>
                    <a:pt x="72" y="23"/>
                    <a:pt x="43" y="16"/>
                    <a:pt x="15" y="3"/>
                  </a:cubicBezTo>
                  <a:cubicBezTo>
                    <a:pt x="8" y="0"/>
                    <a:pt x="0" y="8"/>
                    <a:pt x="6" y="14"/>
                  </a:cubicBezTo>
                  <a:cubicBezTo>
                    <a:pt x="54" y="51"/>
                    <a:pt x="126" y="58"/>
                    <a:pt x="183" y="44"/>
                  </a:cubicBezTo>
                  <a:cubicBezTo>
                    <a:pt x="188" y="43"/>
                    <a:pt x="188" y="36"/>
                    <a:pt x="183" y="35"/>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5"/>
            <p:cNvSpPr/>
            <p:nvPr/>
          </p:nvSpPr>
          <p:spPr bwMode="auto">
            <a:xfrm>
              <a:off x="6967431" y="3840242"/>
              <a:ext cx="391641" cy="190217"/>
            </a:xfrm>
            <a:custGeom>
              <a:avLst/>
              <a:gdLst>
                <a:gd name="T0" fmla="*/ 160 w 164"/>
                <a:gd name="T1" fmla="*/ 76 h 84"/>
                <a:gd name="T2" fmla="*/ 77 w 164"/>
                <a:gd name="T3" fmla="*/ 40 h 84"/>
                <a:gd name="T4" fmla="*/ 6 w 164"/>
                <a:gd name="T5" fmla="*/ 1 h 84"/>
                <a:gd name="T6" fmla="*/ 2 w 164"/>
                <a:gd name="T7" fmla="*/ 7 h 84"/>
                <a:gd name="T8" fmla="*/ 72 w 164"/>
                <a:gd name="T9" fmla="*/ 61 h 84"/>
                <a:gd name="T10" fmla="*/ 159 w 164"/>
                <a:gd name="T11" fmla="*/ 84 h 84"/>
                <a:gd name="T12" fmla="*/ 160 w 164"/>
                <a:gd name="T13" fmla="*/ 76 h 84"/>
              </a:gdLst>
              <a:ahLst/>
              <a:cxnLst>
                <a:cxn ang="0">
                  <a:pos x="T0" y="T1"/>
                </a:cxn>
                <a:cxn ang="0">
                  <a:pos x="T2" y="T3"/>
                </a:cxn>
                <a:cxn ang="0">
                  <a:pos x="T4" y="T5"/>
                </a:cxn>
                <a:cxn ang="0">
                  <a:pos x="T6" y="T7"/>
                </a:cxn>
                <a:cxn ang="0">
                  <a:pos x="T8" y="T9"/>
                </a:cxn>
                <a:cxn ang="0">
                  <a:pos x="T10" y="T11"/>
                </a:cxn>
                <a:cxn ang="0">
                  <a:pos x="T12" y="T13"/>
                </a:cxn>
              </a:cxnLst>
              <a:rect l="0" t="0" r="r" b="b"/>
              <a:pathLst>
                <a:path w="164" h="84">
                  <a:moveTo>
                    <a:pt x="160" y="76"/>
                  </a:moveTo>
                  <a:cubicBezTo>
                    <a:pt x="132" y="65"/>
                    <a:pt x="104" y="54"/>
                    <a:pt x="77" y="40"/>
                  </a:cubicBezTo>
                  <a:cubicBezTo>
                    <a:pt x="53" y="28"/>
                    <a:pt x="31" y="11"/>
                    <a:pt x="6" y="1"/>
                  </a:cubicBezTo>
                  <a:cubicBezTo>
                    <a:pt x="3" y="0"/>
                    <a:pt x="0" y="4"/>
                    <a:pt x="2" y="7"/>
                  </a:cubicBezTo>
                  <a:cubicBezTo>
                    <a:pt x="17" y="31"/>
                    <a:pt x="47" y="48"/>
                    <a:pt x="72" y="61"/>
                  </a:cubicBezTo>
                  <a:cubicBezTo>
                    <a:pt x="100" y="75"/>
                    <a:pt x="129" y="83"/>
                    <a:pt x="159" y="84"/>
                  </a:cubicBezTo>
                  <a:cubicBezTo>
                    <a:pt x="164" y="84"/>
                    <a:pt x="164" y="78"/>
                    <a:pt x="160" y="76"/>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32" name="组合 31"/>
            <p:cNvGrpSpPr/>
            <p:nvPr/>
          </p:nvGrpSpPr>
          <p:grpSpPr>
            <a:xfrm>
              <a:off x="4699681" y="-47625"/>
              <a:ext cx="2596018" cy="5098596"/>
              <a:chOff x="2928938" y="-120650"/>
              <a:chExt cx="2946400" cy="6084888"/>
            </a:xfrm>
          </p:grpSpPr>
          <p:sp>
            <p:nvSpPr>
              <p:cNvPr id="33" name="Freeform 5"/>
              <p:cNvSpPr>
                <a:spLocks noEditPoints="1"/>
              </p:cNvSpPr>
              <p:nvPr/>
            </p:nvSpPr>
            <p:spPr bwMode="auto">
              <a:xfrm>
                <a:off x="3370263" y="3111500"/>
                <a:ext cx="1892300" cy="2195513"/>
              </a:xfrm>
              <a:custGeom>
                <a:avLst/>
                <a:gdLst>
                  <a:gd name="T0" fmla="*/ 669 w 698"/>
                  <a:gd name="T1" fmla="*/ 327 h 810"/>
                  <a:gd name="T2" fmla="*/ 662 w 698"/>
                  <a:gd name="T3" fmla="*/ 318 h 810"/>
                  <a:gd name="T4" fmla="*/ 656 w 698"/>
                  <a:gd name="T5" fmla="*/ 291 h 810"/>
                  <a:gd name="T6" fmla="*/ 640 w 698"/>
                  <a:gd name="T7" fmla="*/ 271 h 810"/>
                  <a:gd name="T8" fmla="*/ 566 w 698"/>
                  <a:gd name="T9" fmla="*/ 171 h 810"/>
                  <a:gd name="T10" fmla="*/ 489 w 698"/>
                  <a:gd name="T11" fmla="*/ 106 h 810"/>
                  <a:gd name="T12" fmla="*/ 475 w 698"/>
                  <a:gd name="T13" fmla="*/ 88 h 810"/>
                  <a:gd name="T14" fmla="*/ 458 w 698"/>
                  <a:gd name="T15" fmla="*/ 27 h 810"/>
                  <a:gd name="T16" fmla="*/ 457 w 698"/>
                  <a:gd name="T17" fmla="*/ 27 h 810"/>
                  <a:gd name="T18" fmla="*/ 426 w 698"/>
                  <a:gd name="T19" fmla="*/ 11 h 810"/>
                  <a:gd name="T20" fmla="*/ 376 w 698"/>
                  <a:gd name="T21" fmla="*/ 3 h 810"/>
                  <a:gd name="T22" fmla="*/ 295 w 698"/>
                  <a:gd name="T23" fmla="*/ 6 h 810"/>
                  <a:gd name="T24" fmla="*/ 284 w 698"/>
                  <a:gd name="T25" fmla="*/ 11 h 810"/>
                  <a:gd name="T26" fmla="*/ 276 w 698"/>
                  <a:gd name="T27" fmla="*/ 12 h 810"/>
                  <a:gd name="T28" fmla="*/ 266 w 698"/>
                  <a:gd name="T29" fmla="*/ 29 h 810"/>
                  <a:gd name="T30" fmla="*/ 265 w 698"/>
                  <a:gd name="T31" fmla="*/ 53 h 810"/>
                  <a:gd name="T32" fmla="*/ 258 w 698"/>
                  <a:gd name="T33" fmla="*/ 62 h 810"/>
                  <a:gd name="T34" fmla="*/ 246 w 698"/>
                  <a:gd name="T35" fmla="*/ 83 h 810"/>
                  <a:gd name="T36" fmla="*/ 246 w 698"/>
                  <a:gd name="T37" fmla="*/ 84 h 810"/>
                  <a:gd name="T38" fmla="*/ 175 w 698"/>
                  <a:gd name="T39" fmla="*/ 153 h 810"/>
                  <a:gd name="T40" fmla="*/ 140 w 698"/>
                  <a:gd name="T41" fmla="*/ 189 h 810"/>
                  <a:gd name="T42" fmla="*/ 114 w 698"/>
                  <a:gd name="T43" fmla="*/ 202 h 810"/>
                  <a:gd name="T44" fmla="*/ 61 w 698"/>
                  <a:gd name="T45" fmla="*/ 610 h 810"/>
                  <a:gd name="T46" fmla="*/ 61 w 698"/>
                  <a:gd name="T47" fmla="*/ 611 h 810"/>
                  <a:gd name="T48" fmla="*/ 62 w 698"/>
                  <a:gd name="T49" fmla="*/ 619 h 810"/>
                  <a:gd name="T50" fmla="*/ 144 w 698"/>
                  <a:gd name="T51" fmla="*/ 731 h 810"/>
                  <a:gd name="T52" fmla="*/ 268 w 698"/>
                  <a:gd name="T53" fmla="*/ 797 h 810"/>
                  <a:gd name="T54" fmla="*/ 415 w 698"/>
                  <a:gd name="T55" fmla="*/ 799 h 810"/>
                  <a:gd name="T56" fmla="*/ 462 w 698"/>
                  <a:gd name="T57" fmla="*/ 785 h 810"/>
                  <a:gd name="T58" fmla="*/ 610 w 698"/>
                  <a:gd name="T59" fmla="*/ 710 h 810"/>
                  <a:gd name="T60" fmla="*/ 622 w 698"/>
                  <a:gd name="T61" fmla="*/ 691 h 810"/>
                  <a:gd name="T62" fmla="*/ 662 w 698"/>
                  <a:gd name="T63" fmla="*/ 628 h 810"/>
                  <a:gd name="T64" fmla="*/ 672 w 698"/>
                  <a:gd name="T65" fmla="*/ 574 h 810"/>
                  <a:gd name="T66" fmla="*/ 669 w 698"/>
                  <a:gd name="T67" fmla="*/ 327 h 810"/>
                  <a:gd name="T68" fmla="*/ 534 w 698"/>
                  <a:gd name="T69" fmla="*/ 523 h 810"/>
                  <a:gd name="T70" fmla="*/ 536 w 698"/>
                  <a:gd name="T71" fmla="*/ 520 h 810"/>
                  <a:gd name="T72" fmla="*/ 535 w 698"/>
                  <a:gd name="T73" fmla="*/ 527 h 810"/>
                  <a:gd name="T74" fmla="*/ 535 w 698"/>
                  <a:gd name="T75" fmla="*/ 529 h 810"/>
                  <a:gd name="T76" fmla="*/ 535 w 698"/>
                  <a:gd name="T77" fmla="*/ 530 h 810"/>
                  <a:gd name="T78" fmla="*/ 534 w 698"/>
                  <a:gd name="T79" fmla="*/ 525 h 810"/>
                  <a:gd name="T80" fmla="*/ 534 w 698"/>
                  <a:gd name="T81" fmla="*/ 523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98" h="810">
                    <a:moveTo>
                      <a:pt x="669" y="327"/>
                    </a:moveTo>
                    <a:cubicBezTo>
                      <a:pt x="667" y="323"/>
                      <a:pt x="665" y="320"/>
                      <a:pt x="662" y="318"/>
                    </a:cubicBezTo>
                    <a:cubicBezTo>
                      <a:pt x="660" y="309"/>
                      <a:pt x="658" y="300"/>
                      <a:pt x="656" y="291"/>
                    </a:cubicBezTo>
                    <a:cubicBezTo>
                      <a:pt x="655" y="282"/>
                      <a:pt x="648" y="275"/>
                      <a:pt x="640" y="271"/>
                    </a:cubicBezTo>
                    <a:cubicBezTo>
                      <a:pt x="629" y="231"/>
                      <a:pt x="597" y="196"/>
                      <a:pt x="566" y="171"/>
                    </a:cubicBezTo>
                    <a:cubicBezTo>
                      <a:pt x="542" y="151"/>
                      <a:pt x="511" y="131"/>
                      <a:pt x="489" y="106"/>
                    </a:cubicBezTo>
                    <a:cubicBezTo>
                      <a:pt x="487" y="97"/>
                      <a:pt x="482" y="91"/>
                      <a:pt x="475" y="88"/>
                    </a:cubicBezTo>
                    <a:cubicBezTo>
                      <a:pt x="463" y="70"/>
                      <a:pt x="456" y="50"/>
                      <a:pt x="458" y="27"/>
                    </a:cubicBezTo>
                    <a:cubicBezTo>
                      <a:pt x="458" y="27"/>
                      <a:pt x="458" y="27"/>
                      <a:pt x="457" y="27"/>
                    </a:cubicBezTo>
                    <a:cubicBezTo>
                      <a:pt x="458" y="10"/>
                      <a:pt x="438" y="3"/>
                      <a:pt x="426" y="11"/>
                    </a:cubicBezTo>
                    <a:cubicBezTo>
                      <a:pt x="410" y="6"/>
                      <a:pt x="392" y="5"/>
                      <a:pt x="376" y="3"/>
                    </a:cubicBezTo>
                    <a:cubicBezTo>
                      <a:pt x="349" y="0"/>
                      <a:pt x="322" y="1"/>
                      <a:pt x="295" y="6"/>
                    </a:cubicBezTo>
                    <a:cubicBezTo>
                      <a:pt x="290" y="7"/>
                      <a:pt x="287" y="9"/>
                      <a:pt x="284" y="11"/>
                    </a:cubicBezTo>
                    <a:cubicBezTo>
                      <a:pt x="281" y="11"/>
                      <a:pt x="279" y="11"/>
                      <a:pt x="276" y="12"/>
                    </a:cubicBezTo>
                    <a:cubicBezTo>
                      <a:pt x="267" y="12"/>
                      <a:pt x="263" y="22"/>
                      <a:pt x="266" y="29"/>
                    </a:cubicBezTo>
                    <a:cubicBezTo>
                      <a:pt x="266" y="37"/>
                      <a:pt x="266" y="45"/>
                      <a:pt x="265" y="53"/>
                    </a:cubicBezTo>
                    <a:cubicBezTo>
                      <a:pt x="262" y="55"/>
                      <a:pt x="260" y="58"/>
                      <a:pt x="258" y="62"/>
                    </a:cubicBezTo>
                    <a:cubicBezTo>
                      <a:pt x="254" y="69"/>
                      <a:pt x="250" y="76"/>
                      <a:pt x="246" y="83"/>
                    </a:cubicBezTo>
                    <a:cubicBezTo>
                      <a:pt x="246" y="84"/>
                      <a:pt x="246" y="84"/>
                      <a:pt x="246" y="84"/>
                    </a:cubicBezTo>
                    <a:cubicBezTo>
                      <a:pt x="227" y="111"/>
                      <a:pt x="201" y="131"/>
                      <a:pt x="175" y="153"/>
                    </a:cubicBezTo>
                    <a:cubicBezTo>
                      <a:pt x="163" y="164"/>
                      <a:pt x="151" y="176"/>
                      <a:pt x="140" y="189"/>
                    </a:cubicBezTo>
                    <a:cubicBezTo>
                      <a:pt x="130" y="188"/>
                      <a:pt x="120" y="192"/>
                      <a:pt x="114" y="202"/>
                    </a:cubicBezTo>
                    <a:cubicBezTo>
                      <a:pt x="44" y="325"/>
                      <a:pt x="0" y="474"/>
                      <a:pt x="61" y="610"/>
                    </a:cubicBezTo>
                    <a:cubicBezTo>
                      <a:pt x="61" y="610"/>
                      <a:pt x="61" y="611"/>
                      <a:pt x="61" y="611"/>
                    </a:cubicBezTo>
                    <a:cubicBezTo>
                      <a:pt x="61" y="614"/>
                      <a:pt x="61" y="616"/>
                      <a:pt x="62" y="619"/>
                    </a:cubicBezTo>
                    <a:cubicBezTo>
                      <a:pt x="83" y="661"/>
                      <a:pt x="107" y="700"/>
                      <a:pt x="144" y="731"/>
                    </a:cubicBezTo>
                    <a:cubicBezTo>
                      <a:pt x="179" y="762"/>
                      <a:pt x="222" y="786"/>
                      <a:pt x="268" y="797"/>
                    </a:cubicBezTo>
                    <a:cubicBezTo>
                      <a:pt x="316" y="809"/>
                      <a:pt x="367" y="810"/>
                      <a:pt x="415" y="799"/>
                    </a:cubicBezTo>
                    <a:cubicBezTo>
                      <a:pt x="430" y="796"/>
                      <a:pt x="446" y="791"/>
                      <a:pt x="462" y="785"/>
                    </a:cubicBezTo>
                    <a:cubicBezTo>
                      <a:pt x="522" y="786"/>
                      <a:pt x="574" y="758"/>
                      <a:pt x="610" y="710"/>
                    </a:cubicBezTo>
                    <a:cubicBezTo>
                      <a:pt x="614" y="704"/>
                      <a:pt x="618" y="697"/>
                      <a:pt x="622" y="691"/>
                    </a:cubicBezTo>
                    <a:cubicBezTo>
                      <a:pt x="646" y="682"/>
                      <a:pt x="656" y="649"/>
                      <a:pt x="662" y="628"/>
                    </a:cubicBezTo>
                    <a:cubicBezTo>
                      <a:pt x="667" y="611"/>
                      <a:pt x="672" y="592"/>
                      <a:pt x="672" y="574"/>
                    </a:cubicBezTo>
                    <a:cubicBezTo>
                      <a:pt x="698" y="493"/>
                      <a:pt x="696" y="408"/>
                      <a:pt x="669" y="327"/>
                    </a:cubicBezTo>
                    <a:moveTo>
                      <a:pt x="534" y="523"/>
                    </a:moveTo>
                    <a:cubicBezTo>
                      <a:pt x="535" y="522"/>
                      <a:pt x="535" y="521"/>
                      <a:pt x="536" y="520"/>
                    </a:cubicBezTo>
                    <a:cubicBezTo>
                      <a:pt x="535" y="522"/>
                      <a:pt x="535" y="525"/>
                      <a:pt x="535" y="527"/>
                    </a:cubicBezTo>
                    <a:cubicBezTo>
                      <a:pt x="535" y="528"/>
                      <a:pt x="535" y="529"/>
                      <a:pt x="535" y="529"/>
                    </a:cubicBezTo>
                    <a:cubicBezTo>
                      <a:pt x="535" y="530"/>
                      <a:pt x="535" y="530"/>
                      <a:pt x="535" y="530"/>
                    </a:cubicBezTo>
                    <a:cubicBezTo>
                      <a:pt x="534" y="529"/>
                      <a:pt x="534" y="527"/>
                      <a:pt x="534" y="525"/>
                    </a:cubicBezTo>
                    <a:cubicBezTo>
                      <a:pt x="534" y="525"/>
                      <a:pt x="534" y="524"/>
                      <a:pt x="534" y="52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6"/>
              <p:cNvSpPr/>
              <p:nvPr/>
            </p:nvSpPr>
            <p:spPr bwMode="auto">
              <a:xfrm>
                <a:off x="3668713" y="3486150"/>
                <a:ext cx="504825" cy="955675"/>
              </a:xfrm>
              <a:custGeom>
                <a:avLst/>
                <a:gdLst>
                  <a:gd name="T0" fmla="*/ 125 w 186"/>
                  <a:gd name="T1" fmla="*/ 14 h 353"/>
                  <a:gd name="T2" fmla="*/ 110 w 186"/>
                  <a:gd name="T3" fmla="*/ 18 h 353"/>
                  <a:gd name="T4" fmla="*/ 61 w 186"/>
                  <a:gd name="T5" fmla="*/ 63 h 353"/>
                  <a:gd name="T6" fmla="*/ 8 w 186"/>
                  <a:gd name="T7" fmla="*/ 190 h 353"/>
                  <a:gd name="T8" fmla="*/ 4 w 186"/>
                  <a:gd name="T9" fmla="*/ 213 h 353"/>
                  <a:gd name="T10" fmla="*/ 1 w 186"/>
                  <a:gd name="T11" fmla="*/ 282 h 353"/>
                  <a:gd name="T12" fmla="*/ 4 w 186"/>
                  <a:gd name="T13" fmla="*/ 294 h 353"/>
                  <a:gd name="T14" fmla="*/ 36 w 186"/>
                  <a:gd name="T15" fmla="*/ 344 h 353"/>
                  <a:gd name="T16" fmla="*/ 75 w 186"/>
                  <a:gd name="T17" fmla="*/ 299 h 353"/>
                  <a:gd name="T18" fmla="*/ 78 w 186"/>
                  <a:gd name="T19" fmla="*/ 220 h 353"/>
                  <a:gd name="T20" fmla="*/ 95 w 186"/>
                  <a:gd name="T21" fmla="*/ 152 h 353"/>
                  <a:gd name="T22" fmla="*/ 120 w 186"/>
                  <a:gd name="T23" fmla="*/ 108 h 353"/>
                  <a:gd name="T24" fmla="*/ 160 w 186"/>
                  <a:gd name="T25" fmla="*/ 59 h 353"/>
                  <a:gd name="T26" fmla="*/ 125 w 186"/>
                  <a:gd name="T27" fmla="*/ 14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6" h="353">
                    <a:moveTo>
                      <a:pt x="125" y="14"/>
                    </a:moveTo>
                    <a:cubicBezTo>
                      <a:pt x="121" y="13"/>
                      <a:pt x="115" y="14"/>
                      <a:pt x="110" y="18"/>
                    </a:cubicBezTo>
                    <a:cubicBezTo>
                      <a:pt x="91" y="29"/>
                      <a:pt x="74" y="45"/>
                      <a:pt x="61" y="63"/>
                    </a:cubicBezTo>
                    <a:cubicBezTo>
                      <a:pt x="32" y="98"/>
                      <a:pt x="16" y="147"/>
                      <a:pt x="8" y="190"/>
                    </a:cubicBezTo>
                    <a:cubicBezTo>
                      <a:pt x="7" y="198"/>
                      <a:pt x="5" y="206"/>
                      <a:pt x="4" y="213"/>
                    </a:cubicBezTo>
                    <a:cubicBezTo>
                      <a:pt x="1" y="236"/>
                      <a:pt x="0" y="259"/>
                      <a:pt x="1" y="282"/>
                    </a:cubicBezTo>
                    <a:cubicBezTo>
                      <a:pt x="1" y="286"/>
                      <a:pt x="2" y="290"/>
                      <a:pt x="4" y="294"/>
                    </a:cubicBezTo>
                    <a:cubicBezTo>
                      <a:pt x="7" y="315"/>
                      <a:pt x="16" y="338"/>
                      <a:pt x="36" y="344"/>
                    </a:cubicBezTo>
                    <a:cubicBezTo>
                      <a:pt x="65" y="353"/>
                      <a:pt x="74" y="319"/>
                      <a:pt x="75" y="299"/>
                    </a:cubicBezTo>
                    <a:cubicBezTo>
                      <a:pt x="76" y="272"/>
                      <a:pt x="74" y="246"/>
                      <a:pt x="78" y="220"/>
                    </a:cubicBezTo>
                    <a:cubicBezTo>
                      <a:pt x="81" y="197"/>
                      <a:pt x="87" y="174"/>
                      <a:pt x="95" y="152"/>
                    </a:cubicBezTo>
                    <a:cubicBezTo>
                      <a:pt x="102" y="137"/>
                      <a:pt x="111" y="122"/>
                      <a:pt x="120" y="108"/>
                    </a:cubicBezTo>
                    <a:cubicBezTo>
                      <a:pt x="131" y="92"/>
                      <a:pt x="145" y="72"/>
                      <a:pt x="160" y="59"/>
                    </a:cubicBezTo>
                    <a:cubicBezTo>
                      <a:pt x="186" y="36"/>
                      <a:pt x="153" y="0"/>
                      <a:pt x="125" y="14"/>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7"/>
              <p:cNvSpPr/>
              <p:nvPr/>
            </p:nvSpPr>
            <p:spPr bwMode="auto">
              <a:xfrm>
                <a:off x="3690938" y="4449763"/>
                <a:ext cx="225425" cy="314325"/>
              </a:xfrm>
              <a:custGeom>
                <a:avLst/>
                <a:gdLst>
                  <a:gd name="T0" fmla="*/ 77 w 83"/>
                  <a:gd name="T1" fmla="*/ 26 h 116"/>
                  <a:gd name="T2" fmla="*/ 43 w 83"/>
                  <a:gd name="T3" fmla="*/ 0 h 116"/>
                  <a:gd name="T4" fmla="*/ 8 w 83"/>
                  <a:gd name="T5" fmla="*/ 26 h 116"/>
                  <a:gd name="T6" fmla="*/ 22 w 83"/>
                  <a:gd name="T7" fmla="*/ 104 h 116"/>
                  <a:gd name="T8" fmla="*/ 67 w 83"/>
                  <a:gd name="T9" fmla="*/ 98 h 116"/>
                  <a:gd name="T10" fmla="*/ 73 w 83"/>
                  <a:gd name="T11" fmla="*/ 84 h 116"/>
                  <a:gd name="T12" fmla="*/ 74 w 83"/>
                  <a:gd name="T13" fmla="*/ 80 h 116"/>
                  <a:gd name="T14" fmla="*/ 78 w 83"/>
                  <a:gd name="T15" fmla="*/ 73 h 116"/>
                  <a:gd name="T16" fmla="*/ 77 w 83"/>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16">
                    <a:moveTo>
                      <a:pt x="77" y="26"/>
                    </a:moveTo>
                    <a:cubicBezTo>
                      <a:pt x="71" y="11"/>
                      <a:pt x="60" y="0"/>
                      <a:pt x="43" y="0"/>
                    </a:cubicBezTo>
                    <a:cubicBezTo>
                      <a:pt x="26" y="0"/>
                      <a:pt x="14" y="11"/>
                      <a:pt x="8" y="26"/>
                    </a:cubicBezTo>
                    <a:cubicBezTo>
                      <a:pt x="0" y="51"/>
                      <a:pt x="0" y="85"/>
                      <a:pt x="22" y="104"/>
                    </a:cubicBezTo>
                    <a:cubicBezTo>
                      <a:pt x="34" y="115"/>
                      <a:pt x="59" y="116"/>
                      <a:pt x="67" y="98"/>
                    </a:cubicBezTo>
                    <a:cubicBezTo>
                      <a:pt x="69" y="94"/>
                      <a:pt x="72" y="89"/>
                      <a:pt x="73" y="84"/>
                    </a:cubicBezTo>
                    <a:cubicBezTo>
                      <a:pt x="73" y="83"/>
                      <a:pt x="74" y="81"/>
                      <a:pt x="74" y="80"/>
                    </a:cubicBezTo>
                    <a:cubicBezTo>
                      <a:pt x="75" y="78"/>
                      <a:pt x="76" y="75"/>
                      <a:pt x="78" y="73"/>
                    </a:cubicBezTo>
                    <a:cubicBezTo>
                      <a:pt x="83" y="58"/>
                      <a:pt x="83" y="40"/>
                      <a:pt x="77" y="26"/>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8"/>
              <p:cNvSpPr/>
              <p:nvPr/>
            </p:nvSpPr>
            <p:spPr bwMode="auto">
              <a:xfrm>
                <a:off x="3897313" y="4745038"/>
                <a:ext cx="200025" cy="195263"/>
              </a:xfrm>
              <a:custGeom>
                <a:avLst/>
                <a:gdLst>
                  <a:gd name="T0" fmla="*/ 72 w 74"/>
                  <a:gd name="T1" fmla="*/ 26 h 72"/>
                  <a:gd name="T2" fmla="*/ 56 w 74"/>
                  <a:gd name="T3" fmla="*/ 5 h 72"/>
                  <a:gd name="T4" fmla="*/ 47 w 74"/>
                  <a:gd name="T5" fmla="*/ 2 h 72"/>
                  <a:gd name="T6" fmla="*/ 31 w 74"/>
                  <a:gd name="T7" fmla="*/ 1 h 72"/>
                  <a:gd name="T8" fmla="*/ 26 w 74"/>
                  <a:gd name="T9" fmla="*/ 2 h 72"/>
                  <a:gd name="T10" fmla="*/ 17 w 74"/>
                  <a:gd name="T11" fmla="*/ 6 h 72"/>
                  <a:gd name="T12" fmla="*/ 3 w 74"/>
                  <a:gd name="T13" fmla="*/ 23 h 72"/>
                  <a:gd name="T14" fmla="*/ 1 w 74"/>
                  <a:gd name="T15" fmla="*/ 27 h 72"/>
                  <a:gd name="T16" fmla="*/ 0 w 74"/>
                  <a:gd name="T17" fmla="*/ 36 h 72"/>
                  <a:gd name="T18" fmla="*/ 1 w 74"/>
                  <a:gd name="T19" fmla="*/ 46 h 72"/>
                  <a:gd name="T20" fmla="*/ 8 w 74"/>
                  <a:gd name="T21" fmla="*/ 58 h 72"/>
                  <a:gd name="T22" fmla="*/ 14 w 74"/>
                  <a:gd name="T23" fmla="*/ 64 h 72"/>
                  <a:gd name="T24" fmla="*/ 22 w 74"/>
                  <a:gd name="T25" fmla="*/ 69 h 72"/>
                  <a:gd name="T26" fmla="*/ 31 w 74"/>
                  <a:gd name="T27" fmla="*/ 71 h 72"/>
                  <a:gd name="T28" fmla="*/ 45 w 74"/>
                  <a:gd name="T29" fmla="*/ 71 h 72"/>
                  <a:gd name="T30" fmla="*/ 47 w 74"/>
                  <a:gd name="T31" fmla="*/ 70 h 72"/>
                  <a:gd name="T32" fmla="*/ 59 w 74"/>
                  <a:gd name="T33" fmla="*/ 64 h 72"/>
                  <a:gd name="T34" fmla="*/ 69 w 74"/>
                  <a:gd name="T35" fmla="*/ 54 h 72"/>
                  <a:gd name="T36" fmla="*/ 73 w 74"/>
                  <a:gd name="T37" fmla="*/ 41 h 72"/>
                  <a:gd name="T38" fmla="*/ 72 w 74"/>
                  <a:gd name="T39" fmla="*/ 2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4" h="72">
                    <a:moveTo>
                      <a:pt x="72" y="26"/>
                    </a:moveTo>
                    <a:cubicBezTo>
                      <a:pt x="69" y="18"/>
                      <a:pt x="64" y="10"/>
                      <a:pt x="56" y="5"/>
                    </a:cubicBezTo>
                    <a:cubicBezTo>
                      <a:pt x="53" y="4"/>
                      <a:pt x="50" y="3"/>
                      <a:pt x="47" y="2"/>
                    </a:cubicBezTo>
                    <a:cubicBezTo>
                      <a:pt x="42" y="0"/>
                      <a:pt x="36" y="0"/>
                      <a:pt x="31" y="1"/>
                    </a:cubicBezTo>
                    <a:cubicBezTo>
                      <a:pt x="29" y="2"/>
                      <a:pt x="28" y="2"/>
                      <a:pt x="26" y="2"/>
                    </a:cubicBezTo>
                    <a:cubicBezTo>
                      <a:pt x="23" y="3"/>
                      <a:pt x="20" y="4"/>
                      <a:pt x="17" y="6"/>
                    </a:cubicBezTo>
                    <a:cubicBezTo>
                      <a:pt x="10" y="9"/>
                      <a:pt x="4" y="15"/>
                      <a:pt x="3" y="23"/>
                    </a:cubicBezTo>
                    <a:cubicBezTo>
                      <a:pt x="2" y="25"/>
                      <a:pt x="2" y="26"/>
                      <a:pt x="1" y="27"/>
                    </a:cubicBezTo>
                    <a:cubicBezTo>
                      <a:pt x="1" y="30"/>
                      <a:pt x="0" y="33"/>
                      <a:pt x="0" y="36"/>
                    </a:cubicBezTo>
                    <a:cubicBezTo>
                      <a:pt x="0" y="39"/>
                      <a:pt x="1" y="43"/>
                      <a:pt x="1" y="46"/>
                    </a:cubicBezTo>
                    <a:cubicBezTo>
                      <a:pt x="2" y="50"/>
                      <a:pt x="5" y="54"/>
                      <a:pt x="8" y="58"/>
                    </a:cubicBezTo>
                    <a:cubicBezTo>
                      <a:pt x="9" y="61"/>
                      <a:pt x="11" y="63"/>
                      <a:pt x="14" y="64"/>
                    </a:cubicBezTo>
                    <a:cubicBezTo>
                      <a:pt x="16" y="66"/>
                      <a:pt x="19" y="68"/>
                      <a:pt x="22" y="69"/>
                    </a:cubicBezTo>
                    <a:cubicBezTo>
                      <a:pt x="25" y="70"/>
                      <a:pt x="28" y="71"/>
                      <a:pt x="31" y="71"/>
                    </a:cubicBezTo>
                    <a:cubicBezTo>
                      <a:pt x="36" y="72"/>
                      <a:pt x="40" y="72"/>
                      <a:pt x="45" y="71"/>
                    </a:cubicBezTo>
                    <a:cubicBezTo>
                      <a:pt x="46" y="71"/>
                      <a:pt x="47" y="70"/>
                      <a:pt x="47" y="70"/>
                    </a:cubicBezTo>
                    <a:cubicBezTo>
                      <a:pt x="52" y="69"/>
                      <a:pt x="56" y="67"/>
                      <a:pt x="59" y="64"/>
                    </a:cubicBezTo>
                    <a:cubicBezTo>
                      <a:pt x="63" y="61"/>
                      <a:pt x="66" y="58"/>
                      <a:pt x="69" y="54"/>
                    </a:cubicBezTo>
                    <a:cubicBezTo>
                      <a:pt x="71" y="50"/>
                      <a:pt x="72" y="45"/>
                      <a:pt x="73" y="41"/>
                    </a:cubicBezTo>
                    <a:cubicBezTo>
                      <a:pt x="74" y="36"/>
                      <a:pt x="74" y="31"/>
                      <a:pt x="72" y="26"/>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9"/>
              <p:cNvSpPr/>
              <p:nvPr/>
            </p:nvSpPr>
            <p:spPr bwMode="auto">
              <a:xfrm>
                <a:off x="4094163" y="4897438"/>
                <a:ext cx="125413" cy="122238"/>
              </a:xfrm>
              <a:custGeom>
                <a:avLst/>
                <a:gdLst>
                  <a:gd name="T0" fmla="*/ 34 w 46"/>
                  <a:gd name="T1" fmla="*/ 3 h 45"/>
                  <a:gd name="T2" fmla="*/ 20 w 46"/>
                  <a:gd name="T3" fmla="*/ 1 h 45"/>
                  <a:gd name="T4" fmla="*/ 8 w 46"/>
                  <a:gd name="T5" fmla="*/ 7 h 45"/>
                  <a:gd name="T6" fmla="*/ 3 w 46"/>
                  <a:gd name="T7" fmla="*/ 30 h 45"/>
                  <a:gd name="T8" fmla="*/ 29 w 46"/>
                  <a:gd name="T9" fmla="*/ 43 h 45"/>
                  <a:gd name="T10" fmla="*/ 29 w 46"/>
                  <a:gd name="T11" fmla="*/ 43 h 45"/>
                  <a:gd name="T12" fmla="*/ 44 w 46"/>
                  <a:gd name="T13" fmla="*/ 28 h 45"/>
                  <a:gd name="T14" fmla="*/ 44 w 46"/>
                  <a:gd name="T15" fmla="*/ 28 h 45"/>
                  <a:gd name="T16" fmla="*/ 34 w 46"/>
                  <a:gd name="T1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5">
                    <a:moveTo>
                      <a:pt x="34" y="3"/>
                    </a:moveTo>
                    <a:cubicBezTo>
                      <a:pt x="30" y="1"/>
                      <a:pt x="25" y="0"/>
                      <a:pt x="20" y="1"/>
                    </a:cubicBezTo>
                    <a:cubicBezTo>
                      <a:pt x="16" y="1"/>
                      <a:pt x="11" y="3"/>
                      <a:pt x="8" y="7"/>
                    </a:cubicBezTo>
                    <a:cubicBezTo>
                      <a:pt x="2" y="13"/>
                      <a:pt x="0" y="22"/>
                      <a:pt x="3" y="30"/>
                    </a:cubicBezTo>
                    <a:cubicBezTo>
                      <a:pt x="8" y="40"/>
                      <a:pt x="18" y="45"/>
                      <a:pt x="29" y="43"/>
                    </a:cubicBezTo>
                    <a:cubicBezTo>
                      <a:pt x="29" y="43"/>
                      <a:pt x="29" y="43"/>
                      <a:pt x="29" y="43"/>
                    </a:cubicBezTo>
                    <a:cubicBezTo>
                      <a:pt x="36" y="41"/>
                      <a:pt x="42" y="35"/>
                      <a:pt x="44" y="28"/>
                    </a:cubicBezTo>
                    <a:cubicBezTo>
                      <a:pt x="44" y="28"/>
                      <a:pt x="44" y="28"/>
                      <a:pt x="44" y="28"/>
                    </a:cubicBezTo>
                    <a:cubicBezTo>
                      <a:pt x="46" y="18"/>
                      <a:pt x="42" y="8"/>
                      <a:pt x="34" y="3"/>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0"/>
              <p:cNvSpPr/>
              <p:nvPr/>
            </p:nvSpPr>
            <p:spPr bwMode="auto">
              <a:xfrm>
                <a:off x="4611688" y="3490913"/>
                <a:ext cx="257175" cy="284163"/>
              </a:xfrm>
              <a:custGeom>
                <a:avLst/>
                <a:gdLst>
                  <a:gd name="T0" fmla="*/ 91 w 95"/>
                  <a:gd name="T1" fmla="*/ 65 h 105"/>
                  <a:gd name="T2" fmla="*/ 69 w 95"/>
                  <a:gd name="T3" fmla="*/ 35 h 105"/>
                  <a:gd name="T4" fmla="*/ 60 w 95"/>
                  <a:gd name="T5" fmla="*/ 20 h 105"/>
                  <a:gd name="T6" fmla="*/ 20 w 95"/>
                  <a:gd name="T7" fmla="*/ 9 h 105"/>
                  <a:gd name="T8" fmla="*/ 9 w 95"/>
                  <a:gd name="T9" fmla="*/ 50 h 105"/>
                  <a:gd name="T10" fmla="*/ 18 w 95"/>
                  <a:gd name="T11" fmla="*/ 65 h 105"/>
                  <a:gd name="T12" fmla="*/ 22 w 95"/>
                  <a:gd name="T13" fmla="*/ 72 h 105"/>
                  <a:gd name="T14" fmla="*/ 22 w 95"/>
                  <a:gd name="T15" fmla="*/ 74 h 105"/>
                  <a:gd name="T16" fmla="*/ 23 w 95"/>
                  <a:gd name="T17" fmla="*/ 76 h 105"/>
                  <a:gd name="T18" fmla="*/ 44 w 95"/>
                  <a:gd name="T19" fmla="*/ 97 h 105"/>
                  <a:gd name="T20" fmla="*/ 70 w 95"/>
                  <a:gd name="T21" fmla="*/ 102 h 105"/>
                  <a:gd name="T22" fmla="*/ 91 w 95"/>
                  <a:gd name="T23" fmla="*/ 6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 h="105">
                    <a:moveTo>
                      <a:pt x="91" y="65"/>
                    </a:moveTo>
                    <a:cubicBezTo>
                      <a:pt x="87" y="53"/>
                      <a:pt x="80" y="42"/>
                      <a:pt x="69" y="35"/>
                    </a:cubicBezTo>
                    <a:cubicBezTo>
                      <a:pt x="67" y="30"/>
                      <a:pt x="64" y="25"/>
                      <a:pt x="60" y="20"/>
                    </a:cubicBezTo>
                    <a:cubicBezTo>
                      <a:pt x="52" y="7"/>
                      <a:pt x="34" y="0"/>
                      <a:pt x="20" y="9"/>
                    </a:cubicBezTo>
                    <a:cubicBezTo>
                      <a:pt x="7" y="18"/>
                      <a:pt x="0" y="36"/>
                      <a:pt x="9" y="50"/>
                    </a:cubicBezTo>
                    <a:cubicBezTo>
                      <a:pt x="12" y="55"/>
                      <a:pt x="15" y="60"/>
                      <a:pt x="18" y="65"/>
                    </a:cubicBezTo>
                    <a:cubicBezTo>
                      <a:pt x="19" y="67"/>
                      <a:pt x="20" y="70"/>
                      <a:pt x="22" y="72"/>
                    </a:cubicBezTo>
                    <a:cubicBezTo>
                      <a:pt x="22" y="73"/>
                      <a:pt x="22" y="73"/>
                      <a:pt x="22" y="74"/>
                    </a:cubicBezTo>
                    <a:cubicBezTo>
                      <a:pt x="23" y="74"/>
                      <a:pt x="23" y="75"/>
                      <a:pt x="23" y="76"/>
                    </a:cubicBezTo>
                    <a:cubicBezTo>
                      <a:pt x="27" y="86"/>
                      <a:pt x="35" y="94"/>
                      <a:pt x="44" y="97"/>
                    </a:cubicBezTo>
                    <a:cubicBezTo>
                      <a:pt x="52" y="102"/>
                      <a:pt x="61" y="105"/>
                      <a:pt x="70" y="102"/>
                    </a:cubicBezTo>
                    <a:cubicBezTo>
                      <a:pt x="85" y="97"/>
                      <a:pt x="95" y="81"/>
                      <a:pt x="91" y="65"/>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1"/>
              <p:cNvSpPr/>
              <p:nvPr/>
            </p:nvSpPr>
            <p:spPr bwMode="auto">
              <a:xfrm>
                <a:off x="4895851" y="3846513"/>
                <a:ext cx="236538" cy="500063"/>
              </a:xfrm>
              <a:custGeom>
                <a:avLst/>
                <a:gdLst>
                  <a:gd name="T0" fmla="*/ 72 w 87"/>
                  <a:gd name="T1" fmla="*/ 37 h 185"/>
                  <a:gd name="T2" fmla="*/ 12 w 87"/>
                  <a:gd name="T3" fmla="*/ 53 h 185"/>
                  <a:gd name="T4" fmla="*/ 21 w 87"/>
                  <a:gd name="T5" fmla="*/ 92 h 185"/>
                  <a:gd name="T6" fmla="*/ 23 w 87"/>
                  <a:gd name="T7" fmla="*/ 144 h 185"/>
                  <a:gd name="T8" fmla="*/ 80 w 87"/>
                  <a:gd name="T9" fmla="*/ 152 h 185"/>
                  <a:gd name="T10" fmla="*/ 72 w 87"/>
                  <a:gd name="T11" fmla="*/ 37 h 185"/>
                </a:gdLst>
                <a:ahLst/>
                <a:cxnLst>
                  <a:cxn ang="0">
                    <a:pos x="T0" y="T1"/>
                  </a:cxn>
                  <a:cxn ang="0">
                    <a:pos x="T2" y="T3"/>
                  </a:cxn>
                  <a:cxn ang="0">
                    <a:pos x="T4" y="T5"/>
                  </a:cxn>
                  <a:cxn ang="0">
                    <a:pos x="T6" y="T7"/>
                  </a:cxn>
                  <a:cxn ang="0">
                    <a:pos x="T8" y="T9"/>
                  </a:cxn>
                  <a:cxn ang="0">
                    <a:pos x="T10" y="T11"/>
                  </a:cxn>
                </a:cxnLst>
                <a:rect l="0" t="0" r="r" b="b"/>
                <a:pathLst>
                  <a:path w="87" h="185">
                    <a:moveTo>
                      <a:pt x="72" y="37"/>
                    </a:moveTo>
                    <a:cubicBezTo>
                      <a:pt x="58" y="0"/>
                      <a:pt x="0" y="14"/>
                      <a:pt x="12" y="53"/>
                    </a:cubicBezTo>
                    <a:cubicBezTo>
                      <a:pt x="16" y="66"/>
                      <a:pt x="19" y="79"/>
                      <a:pt x="21" y="92"/>
                    </a:cubicBezTo>
                    <a:cubicBezTo>
                      <a:pt x="22" y="109"/>
                      <a:pt x="23" y="127"/>
                      <a:pt x="23" y="144"/>
                    </a:cubicBezTo>
                    <a:cubicBezTo>
                      <a:pt x="22" y="176"/>
                      <a:pt x="74" y="185"/>
                      <a:pt x="80" y="152"/>
                    </a:cubicBezTo>
                    <a:cubicBezTo>
                      <a:pt x="87" y="112"/>
                      <a:pt x="86" y="74"/>
                      <a:pt x="72" y="37"/>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
              <p:cNvSpPr/>
              <p:nvPr/>
            </p:nvSpPr>
            <p:spPr bwMode="auto">
              <a:xfrm>
                <a:off x="4832351" y="4587875"/>
                <a:ext cx="196850" cy="328613"/>
              </a:xfrm>
              <a:custGeom>
                <a:avLst/>
                <a:gdLst>
                  <a:gd name="T0" fmla="*/ 60 w 73"/>
                  <a:gd name="T1" fmla="*/ 17 h 121"/>
                  <a:gd name="T2" fmla="*/ 35 w 73"/>
                  <a:gd name="T3" fmla="*/ 7 h 121"/>
                  <a:gd name="T4" fmla="*/ 21 w 73"/>
                  <a:gd name="T5" fmla="*/ 21 h 121"/>
                  <a:gd name="T6" fmla="*/ 18 w 73"/>
                  <a:gd name="T7" fmla="*/ 26 h 121"/>
                  <a:gd name="T8" fmla="*/ 5 w 73"/>
                  <a:gd name="T9" fmla="*/ 56 h 121"/>
                  <a:gd name="T10" fmla="*/ 6 w 73"/>
                  <a:gd name="T11" fmla="*/ 56 h 121"/>
                  <a:gd name="T12" fmla="*/ 6 w 73"/>
                  <a:gd name="T13" fmla="*/ 68 h 121"/>
                  <a:gd name="T14" fmla="*/ 3 w 73"/>
                  <a:gd name="T15" fmla="*/ 112 h 121"/>
                  <a:gd name="T16" fmla="*/ 11 w 73"/>
                  <a:gd name="T17" fmla="*/ 118 h 121"/>
                  <a:gd name="T18" fmla="*/ 72 w 73"/>
                  <a:gd name="T19" fmla="*/ 40 h 121"/>
                  <a:gd name="T20" fmla="*/ 60 w 73"/>
                  <a:gd name="T21" fmla="*/ 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121">
                    <a:moveTo>
                      <a:pt x="60" y="17"/>
                    </a:moveTo>
                    <a:cubicBezTo>
                      <a:pt x="56" y="7"/>
                      <a:pt x="44" y="0"/>
                      <a:pt x="35" y="7"/>
                    </a:cubicBezTo>
                    <a:cubicBezTo>
                      <a:pt x="29" y="11"/>
                      <a:pt x="25" y="16"/>
                      <a:pt x="21" y="21"/>
                    </a:cubicBezTo>
                    <a:cubicBezTo>
                      <a:pt x="20" y="23"/>
                      <a:pt x="19" y="24"/>
                      <a:pt x="18" y="26"/>
                    </a:cubicBezTo>
                    <a:cubicBezTo>
                      <a:pt x="13" y="35"/>
                      <a:pt x="8" y="45"/>
                      <a:pt x="5" y="56"/>
                    </a:cubicBezTo>
                    <a:cubicBezTo>
                      <a:pt x="5" y="56"/>
                      <a:pt x="5" y="56"/>
                      <a:pt x="6" y="56"/>
                    </a:cubicBezTo>
                    <a:cubicBezTo>
                      <a:pt x="5" y="60"/>
                      <a:pt x="5" y="65"/>
                      <a:pt x="6" y="68"/>
                    </a:cubicBezTo>
                    <a:cubicBezTo>
                      <a:pt x="2" y="82"/>
                      <a:pt x="0" y="96"/>
                      <a:pt x="3" y="112"/>
                    </a:cubicBezTo>
                    <a:cubicBezTo>
                      <a:pt x="4" y="116"/>
                      <a:pt x="8" y="118"/>
                      <a:pt x="11" y="118"/>
                    </a:cubicBezTo>
                    <a:cubicBezTo>
                      <a:pt x="54" y="121"/>
                      <a:pt x="68" y="75"/>
                      <a:pt x="72" y="40"/>
                    </a:cubicBezTo>
                    <a:cubicBezTo>
                      <a:pt x="73" y="30"/>
                      <a:pt x="67" y="21"/>
                      <a:pt x="60" y="17"/>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3"/>
              <p:cNvSpPr/>
              <p:nvPr/>
            </p:nvSpPr>
            <p:spPr bwMode="auto">
              <a:xfrm>
                <a:off x="4637088" y="4891088"/>
                <a:ext cx="130175" cy="144463"/>
              </a:xfrm>
              <a:custGeom>
                <a:avLst/>
                <a:gdLst>
                  <a:gd name="T0" fmla="*/ 35 w 48"/>
                  <a:gd name="T1" fmla="*/ 5 h 53"/>
                  <a:gd name="T2" fmla="*/ 8 w 48"/>
                  <a:gd name="T3" fmla="*/ 12 h 53"/>
                  <a:gd name="T4" fmla="*/ 1 w 48"/>
                  <a:gd name="T5" fmla="*/ 26 h 53"/>
                  <a:gd name="T6" fmla="*/ 9 w 48"/>
                  <a:gd name="T7" fmla="*/ 49 h 53"/>
                  <a:gd name="T8" fmla="*/ 33 w 48"/>
                  <a:gd name="T9" fmla="*/ 45 h 53"/>
                  <a:gd name="T10" fmla="*/ 42 w 48"/>
                  <a:gd name="T11" fmla="*/ 32 h 53"/>
                  <a:gd name="T12" fmla="*/ 35 w 48"/>
                  <a:gd name="T13" fmla="*/ 5 h 53"/>
                </a:gdLst>
                <a:ahLst/>
                <a:cxnLst>
                  <a:cxn ang="0">
                    <a:pos x="T0" y="T1"/>
                  </a:cxn>
                  <a:cxn ang="0">
                    <a:pos x="T2" y="T3"/>
                  </a:cxn>
                  <a:cxn ang="0">
                    <a:pos x="T4" y="T5"/>
                  </a:cxn>
                  <a:cxn ang="0">
                    <a:pos x="T6" y="T7"/>
                  </a:cxn>
                  <a:cxn ang="0">
                    <a:pos x="T8" y="T9"/>
                  </a:cxn>
                  <a:cxn ang="0">
                    <a:pos x="T10" y="T11"/>
                  </a:cxn>
                  <a:cxn ang="0">
                    <a:pos x="T12" y="T13"/>
                  </a:cxn>
                </a:cxnLst>
                <a:rect l="0" t="0" r="r" b="b"/>
                <a:pathLst>
                  <a:path w="48" h="53">
                    <a:moveTo>
                      <a:pt x="35" y="5"/>
                    </a:moveTo>
                    <a:cubicBezTo>
                      <a:pt x="26" y="0"/>
                      <a:pt x="13" y="2"/>
                      <a:pt x="8" y="12"/>
                    </a:cubicBezTo>
                    <a:cubicBezTo>
                      <a:pt x="6" y="17"/>
                      <a:pt x="3" y="21"/>
                      <a:pt x="1" y="26"/>
                    </a:cubicBezTo>
                    <a:cubicBezTo>
                      <a:pt x="0" y="34"/>
                      <a:pt x="2" y="44"/>
                      <a:pt x="9" y="49"/>
                    </a:cubicBezTo>
                    <a:cubicBezTo>
                      <a:pt x="17" y="53"/>
                      <a:pt x="27" y="50"/>
                      <a:pt x="33" y="45"/>
                    </a:cubicBezTo>
                    <a:cubicBezTo>
                      <a:pt x="37" y="41"/>
                      <a:pt x="39" y="36"/>
                      <a:pt x="42" y="32"/>
                    </a:cubicBezTo>
                    <a:cubicBezTo>
                      <a:pt x="48" y="23"/>
                      <a:pt x="44" y="10"/>
                      <a:pt x="35" y="5"/>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4"/>
              <p:cNvSpPr/>
              <p:nvPr/>
            </p:nvSpPr>
            <p:spPr bwMode="auto">
              <a:xfrm>
                <a:off x="4541838" y="4989513"/>
                <a:ext cx="73025" cy="77788"/>
              </a:xfrm>
              <a:custGeom>
                <a:avLst/>
                <a:gdLst>
                  <a:gd name="T0" fmla="*/ 22 w 27"/>
                  <a:gd name="T1" fmla="*/ 4 h 29"/>
                  <a:gd name="T2" fmla="*/ 10 w 27"/>
                  <a:gd name="T3" fmla="*/ 1 h 29"/>
                  <a:gd name="T4" fmla="*/ 1 w 27"/>
                  <a:gd name="T5" fmla="*/ 10 h 29"/>
                  <a:gd name="T6" fmla="*/ 2 w 27"/>
                  <a:gd name="T7" fmla="*/ 22 h 29"/>
                  <a:gd name="T8" fmla="*/ 10 w 27"/>
                  <a:gd name="T9" fmla="*/ 28 h 29"/>
                  <a:gd name="T10" fmla="*/ 11 w 27"/>
                  <a:gd name="T11" fmla="*/ 28 h 29"/>
                  <a:gd name="T12" fmla="*/ 11 w 27"/>
                  <a:gd name="T13" fmla="*/ 28 h 29"/>
                  <a:gd name="T14" fmla="*/ 21 w 27"/>
                  <a:gd name="T15" fmla="*/ 26 h 29"/>
                  <a:gd name="T16" fmla="*/ 27 w 27"/>
                  <a:gd name="T17" fmla="*/ 14 h 29"/>
                  <a:gd name="T18" fmla="*/ 22 w 27"/>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9">
                    <a:moveTo>
                      <a:pt x="22" y="4"/>
                    </a:moveTo>
                    <a:cubicBezTo>
                      <a:pt x="19" y="1"/>
                      <a:pt x="15" y="0"/>
                      <a:pt x="10" y="1"/>
                    </a:cubicBezTo>
                    <a:cubicBezTo>
                      <a:pt x="6" y="2"/>
                      <a:pt x="2" y="6"/>
                      <a:pt x="1" y="10"/>
                    </a:cubicBezTo>
                    <a:cubicBezTo>
                      <a:pt x="1" y="14"/>
                      <a:pt x="0" y="18"/>
                      <a:pt x="2" y="22"/>
                    </a:cubicBezTo>
                    <a:cubicBezTo>
                      <a:pt x="3" y="25"/>
                      <a:pt x="6" y="28"/>
                      <a:pt x="10" y="28"/>
                    </a:cubicBezTo>
                    <a:cubicBezTo>
                      <a:pt x="10" y="28"/>
                      <a:pt x="11" y="28"/>
                      <a:pt x="11" y="28"/>
                    </a:cubicBezTo>
                    <a:cubicBezTo>
                      <a:pt x="11" y="28"/>
                      <a:pt x="11" y="28"/>
                      <a:pt x="11" y="28"/>
                    </a:cubicBezTo>
                    <a:cubicBezTo>
                      <a:pt x="14" y="29"/>
                      <a:pt x="18" y="27"/>
                      <a:pt x="21" y="26"/>
                    </a:cubicBezTo>
                    <a:cubicBezTo>
                      <a:pt x="25" y="24"/>
                      <a:pt x="27" y="18"/>
                      <a:pt x="27" y="14"/>
                    </a:cubicBezTo>
                    <a:cubicBezTo>
                      <a:pt x="27" y="10"/>
                      <a:pt x="25" y="6"/>
                      <a:pt x="22" y="4"/>
                    </a:cubicBezTo>
                  </a:path>
                </a:pathLst>
              </a:custGeom>
              <a:solidFill>
                <a:srgbClr val="FBCD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5"/>
              <p:cNvSpPr>
                <a:spLocks noEditPoints="1"/>
              </p:cNvSpPr>
              <p:nvPr/>
            </p:nvSpPr>
            <p:spPr bwMode="auto">
              <a:xfrm>
                <a:off x="4043363" y="2387600"/>
                <a:ext cx="644525" cy="742950"/>
              </a:xfrm>
              <a:custGeom>
                <a:avLst/>
                <a:gdLst>
                  <a:gd name="T0" fmla="*/ 226 w 238"/>
                  <a:gd name="T1" fmla="*/ 257 h 274"/>
                  <a:gd name="T2" fmla="*/ 225 w 238"/>
                  <a:gd name="T3" fmla="*/ 252 h 274"/>
                  <a:gd name="T4" fmla="*/ 224 w 238"/>
                  <a:gd name="T5" fmla="*/ 248 h 274"/>
                  <a:gd name="T6" fmla="*/ 223 w 238"/>
                  <a:gd name="T7" fmla="*/ 245 h 274"/>
                  <a:gd name="T8" fmla="*/ 221 w 238"/>
                  <a:gd name="T9" fmla="*/ 242 h 274"/>
                  <a:gd name="T10" fmla="*/ 218 w 238"/>
                  <a:gd name="T11" fmla="*/ 235 h 274"/>
                  <a:gd name="T12" fmla="*/ 215 w 238"/>
                  <a:gd name="T13" fmla="*/ 232 h 274"/>
                  <a:gd name="T14" fmla="*/ 198 w 238"/>
                  <a:gd name="T15" fmla="*/ 210 h 274"/>
                  <a:gd name="T16" fmla="*/ 211 w 238"/>
                  <a:gd name="T17" fmla="*/ 193 h 274"/>
                  <a:gd name="T18" fmla="*/ 221 w 238"/>
                  <a:gd name="T19" fmla="*/ 175 h 274"/>
                  <a:gd name="T20" fmla="*/ 222 w 238"/>
                  <a:gd name="T21" fmla="*/ 170 h 274"/>
                  <a:gd name="T22" fmla="*/ 222 w 238"/>
                  <a:gd name="T23" fmla="*/ 170 h 274"/>
                  <a:gd name="T24" fmla="*/ 209 w 238"/>
                  <a:gd name="T25" fmla="*/ 153 h 274"/>
                  <a:gd name="T26" fmla="*/ 185 w 238"/>
                  <a:gd name="T27" fmla="*/ 138 h 274"/>
                  <a:gd name="T28" fmla="*/ 217 w 238"/>
                  <a:gd name="T29" fmla="*/ 104 h 274"/>
                  <a:gd name="T30" fmla="*/ 189 w 238"/>
                  <a:gd name="T31" fmla="*/ 33 h 274"/>
                  <a:gd name="T32" fmla="*/ 175 w 238"/>
                  <a:gd name="T33" fmla="*/ 28 h 274"/>
                  <a:gd name="T34" fmla="*/ 148 w 238"/>
                  <a:gd name="T35" fmla="*/ 4 h 274"/>
                  <a:gd name="T36" fmla="*/ 115 w 238"/>
                  <a:gd name="T37" fmla="*/ 6 h 274"/>
                  <a:gd name="T38" fmla="*/ 114 w 238"/>
                  <a:gd name="T39" fmla="*/ 6 h 274"/>
                  <a:gd name="T40" fmla="*/ 22 w 238"/>
                  <a:gd name="T41" fmla="*/ 54 h 274"/>
                  <a:gd name="T42" fmla="*/ 12 w 238"/>
                  <a:gd name="T43" fmla="*/ 59 h 274"/>
                  <a:gd name="T44" fmla="*/ 13 w 238"/>
                  <a:gd name="T45" fmla="*/ 100 h 274"/>
                  <a:gd name="T46" fmla="*/ 13 w 238"/>
                  <a:gd name="T47" fmla="*/ 104 h 274"/>
                  <a:gd name="T48" fmla="*/ 24 w 238"/>
                  <a:gd name="T49" fmla="*/ 121 h 274"/>
                  <a:gd name="T50" fmla="*/ 38 w 238"/>
                  <a:gd name="T51" fmla="*/ 124 h 274"/>
                  <a:gd name="T52" fmla="*/ 39 w 238"/>
                  <a:gd name="T53" fmla="*/ 127 h 274"/>
                  <a:gd name="T54" fmla="*/ 33 w 238"/>
                  <a:gd name="T55" fmla="*/ 134 h 274"/>
                  <a:gd name="T56" fmla="*/ 26 w 238"/>
                  <a:gd name="T57" fmla="*/ 139 h 274"/>
                  <a:gd name="T58" fmla="*/ 26 w 238"/>
                  <a:gd name="T59" fmla="*/ 139 h 274"/>
                  <a:gd name="T60" fmla="*/ 2 w 238"/>
                  <a:gd name="T61" fmla="*/ 174 h 274"/>
                  <a:gd name="T62" fmla="*/ 24 w 238"/>
                  <a:gd name="T63" fmla="*/ 213 h 274"/>
                  <a:gd name="T64" fmla="*/ 3 w 238"/>
                  <a:gd name="T65" fmla="*/ 261 h 274"/>
                  <a:gd name="T66" fmla="*/ 24 w 238"/>
                  <a:gd name="T67" fmla="*/ 273 h 274"/>
                  <a:gd name="T68" fmla="*/ 112 w 238"/>
                  <a:gd name="T69" fmla="*/ 264 h 274"/>
                  <a:gd name="T70" fmla="*/ 144 w 238"/>
                  <a:gd name="T71" fmla="*/ 261 h 274"/>
                  <a:gd name="T72" fmla="*/ 149 w 238"/>
                  <a:gd name="T73" fmla="*/ 263 h 274"/>
                  <a:gd name="T74" fmla="*/ 159 w 238"/>
                  <a:gd name="T75" fmla="*/ 266 h 274"/>
                  <a:gd name="T76" fmla="*/ 165 w 238"/>
                  <a:gd name="T77" fmla="*/ 266 h 274"/>
                  <a:gd name="T78" fmla="*/ 172 w 238"/>
                  <a:gd name="T79" fmla="*/ 268 h 274"/>
                  <a:gd name="T80" fmla="*/ 187 w 238"/>
                  <a:gd name="T81" fmla="*/ 270 h 274"/>
                  <a:gd name="T82" fmla="*/ 202 w 238"/>
                  <a:gd name="T83" fmla="*/ 268 h 274"/>
                  <a:gd name="T84" fmla="*/ 207 w 238"/>
                  <a:gd name="T85" fmla="*/ 269 h 274"/>
                  <a:gd name="T86" fmla="*/ 226 w 238"/>
                  <a:gd name="T87" fmla="*/ 257 h 274"/>
                  <a:gd name="T88" fmla="*/ 44 w 238"/>
                  <a:gd name="T89" fmla="*/ 183 h 274"/>
                  <a:gd name="T90" fmla="*/ 44 w 238"/>
                  <a:gd name="T91" fmla="*/ 184 h 274"/>
                  <a:gd name="T92" fmla="*/ 43 w 238"/>
                  <a:gd name="T93" fmla="*/ 184 h 274"/>
                  <a:gd name="T94" fmla="*/ 41 w 238"/>
                  <a:gd name="T95" fmla="*/ 181 h 274"/>
                  <a:gd name="T96" fmla="*/ 41 w 238"/>
                  <a:gd name="T97" fmla="*/ 181 h 274"/>
                  <a:gd name="T98" fmla="*/ 44 w 238"/>
                  <a:gd name="T99" fmla="*/ 175 h 274"/>
                  <a:gd name="T100" fmla="*/ 46 w 238"/>
                  <a:gd name="T101" fmla="*/ 177 h 274"/>
                  <a:gd name="T102" fmla="*/ 44 w 238"/>
                  <a:gd name="T103" fmla="*/ 18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274">
                    <a:moveTo>
                      <a:pt x="226" y="257"/>
                    </a:moveTo>
                    <a:cubicBezTo>
                      <a:pt x="226" y="255"/>
                      <a:pt x="226" y="254"/>
                      <a:pt x="225" y="252"/>
                    </a:cubicBezTo>
                    <a:cubicBezTo>
                      <a:pt x="225" y="251"/>
                      <a:pt x="225" y="249"/>
                      <a:pt x="224" y="248"/>
                    </a:cubicBezTo>
                    <a:cubicBezTo>
                      <a:pt x="224" y="247"/>
                      <a:pt x="224" y="246"/>
                      <a:pt x="223" y="245"/>
                    </a:cubicBezTo>
                    <a:cubicBezTo>
                      <a:pt x="223" y="244"/>
                      <a:pt x="222" y="243"/>
                      <a:pt x="221" y="242"/>
                    </a:cubicBezTo>
                    <a:cubicBezTo>
                      <a:pt x="221" y="240"/>
                      <a:pt x="219" y="237"/>
                      <a:pt x="218" y="235"/>
                    </a:cubicBezTo>
                    <a:cubicBezTo>
                      <a:pt x="217" y="234"/>
                      <a:pt x="216" y="233"/>
                      <a:pt x="215" y="232"/>
                    </a:cubicBezTo>
                    <a:cubicBezTo>
                      <a:pt x="209" y="225"/>
                      <a:pt x="204" y="217"/>
                      <a:pt x="198" y="210"/>
                    </a:cubicBezTo>
                    <a:cubicBezTo>
                      <a:pt x="204" y="206"/>
                      <a:pt x="208" y="199"/>
                      <a:pt x="211" y="193"/>
                    </a:cubicBezTo>
                    <a:cubicBezTo>
                      <a:pt x="218" y="190"/>
                      <a:pt x="224" y="183"/>
                      <a:pt x="221" y="175"/>
                    </a:cubicBezTo>
                    <a:cubicBezTo>
                      <a:pt x="222" y="174"/>
                      <a:pt x="222" y="172"/>
                      <a:pt x="222" y="170"/>
                    </a:cubicBezTo>
                    <a:cubicBezTo>
                      <a:pt x="222" y="170"/>
                      <a:pt x="222" y="170"/>
                      <a:pt x="222" y="170"/>
                    </a:cubicBezTo>
                    <a:cubicBezTo>
                      <a:pt x="224" y="162"/>
                      <a:pt x="217" y="154"/>
                      <a:pt x="209" y="153"/>
                    </a:cubicBezTo>
                    <a:cubicBezTo>
                      <a:pt x="203" y="146"/>
                      <a:pt x="194" y="141"/>
                      <a:pt x="185" y="138"/>
                    </a:cubicBezTo>
                    <a:cubicBezTo>
                      <a:pt x="196" y="127"/>
                      <a:pt x="208" y="116"/>
                      <a:pt x="217" y="104"/>
                    </a:cubicBezTo>
                    <a:cubicBezTo>
                      <a:pt x="238" y="75"/>
                      <a:pt x="205" y="54"/>
                      <a:pt x="189" y="33"/>
                    </a:cubicBezTo>
                    <a:cubicBezTo>
                      <a:pt x="185" y="29"/>
                      <a:pt x="180" y="27"/>
                      <a:pt x="175" y="28"/>
                    </a:cubicBezTo>
                    <a:cubicBezTo>
                      <a:pt x="167" y="18"/>
                      <a:pt x="159" y="8"/>
                      <a:pt x="148" y="4"/>
                    </a:cubicBezTo>
                    <a:cubicBezTo>
                      <a:pt x="138" y="0"/>
                      <a:pt x="125" y="0"/>
                      <a:pt x="115" y="6"/>
                    </a:cubicBezTo>
                    <a:cubicBezTo>
                      <a:pt x="115" y="6"/>
                      <a:pt x="114" y="6"/>
                      <a:pt x="114" y="6"/>
                    </a:cubicBezTo>
                    <a:cubicBezTo>
                      <a:pt x="78" y="2"/>
                      <a:pt x="44" y="26"/>
                      <a:pt x="22" y="54"/>
                    </a:cubicBezTo>
                    <a:cubicBezTo>
                      <a:pt x="19" y="55"/>
                      <a:pt x="15" y="56"/>
                      <a:pt x="12" y="59"/>
                    </a:cubicBezTo>
                    <a:cubicBezTo>
                      <a:pt x="0" y="71"/>
                      <a:pt x="1" y="90"/>
                      <a:pt x="13" y="100"/>
                    </a:cubicBezTo>
                    <a:cubicBezTo>
                      <a:pt x="13" y="102"/>
                      <a:pt x="13" y="103"/>
                      <a:pt x="13" y="104"/>
                    </a:cubicBezTo>
                    <a:cubicBezTo>
                      <a:pt x="15" y="110"/>
                      <a:pt x="19" y="117"/>
                      <a:pt x="24" y="121"/>
                    </a:cubicBezTo>
                    <a:cubicBezTo>
                      <a:pt x="28" y="124"/>
                      <a:pt x="33" y="126"/>
                      <a:pt x="38" y="124"/>
                    </a:cubicBezTo>
                    <a:cubicBezTo>
                      <a:pt x="38" y="125"/>
                      <a:pt x="39" y="126"/>
                      <a:pt x="39" y="127"/>
                    </a:cubicBezTo>
                    <a:cubicBezTo>
                      <a:pt x="37" y="129"/>
                      <a:pt x="35" y="131"/>
                      <a:pt x="33" y="134"/>
                    </a:cubicBezTo>
                    <a:cubicBezTo>
                      <a:pt x="30" y="135"/>
                      <a:pt x="28" y="137"/>
                      <a:pt x="26" y="139"/>
                    </a:cubicBezTo>
                    <a:cubicBezTo>
                      <a:pt x="26" y="139"/>
                      <a:pt x="26" y="139"/>
                      <a:pt x="26" y="139"/>
                    </a:cubicBezTo>
                    <a:cubicBezTo>
                      <a:pt x="19" y="153"/>
                      <a:pt x="0" y="154"/>
                      <a:pt x="2" y="174"/>
                    </a:cubicBezTo>
                    <a:cubicBezTo>
                      <a:pt x="3" y="188"/>
                      <a:pt x="14" y="201"/>
                      <a:pt x="24" y="213"/>
                    </a:cubicBezTo>
                    <a:cubicBezTo>
                      <a:pt x="9" y="224"/>
                      <a:pt x="0" y="238"/>
                      <a:pt x="3" y="261"/>
                    </a:cubicBezTo>
                    <a:cubicBezTo>
                      <a:pt x="5" y="270"/>
                      <a:pt x="16" y="274"/>
                      <a:pt x="24" y="273"/>
                    </a:cubicBezTo>
                    <a:cubicBezTo>
                      <a:pt x="53" y="268"/>
                      <a:pt x="83" y="266"/>
                      <a:pt x="112" y="264"/>
                    </a:cubicBezTo>
                    <a:cubicBezTo>
                      <a:pt x="119" y="264"/>
                      <a:pt x="133" y="264"/>
                      <a:pt x="144" y="261"/>
                    </a:cubicBezTo>
                    <a:cubicBezTo>
                      <a:pt x="146" y="262"/>
                      <a:pt x="147" y="262"/>
                      <a:pt x="149" y="263"/>
                    </a:cubicBezTo>
                    <a:cubicBezTo>
                      <a:pt x="152" y="264"/>
                      <a:pt x="155" y="265"/>
                      <a:pt x="159" y="266"/>
                    </a:cubicBezTo>
                    <a:cubicBezTo>
                      <a:pt x="161" y="267"/>
                      <a:pt x="163" y="267"/>
                      <a:pt x="165" y="266"/>
                    </a:cubicBezTo>
                    <a:cubicBezTo>
                      <a:pt x="167" y="267"/>
                      <a:pt x="170" y="267"/>
                      <a:pt x="172" y="268"/>
                    </a:cubicBezTo>
                    <a:cubicBezTo>
                      <a:pt x="177" y="269"/>
                      <a:pt x="182" y="269"/>
                      <a:pt x="187" y="270"/>
                    </a:cubicBezTo>
                    <a:cubicBezTo>
                      <a:pt x="190" y="270"/>
                      <a:pt x="197" y="268"/>
                      <a:pt x="202" y="268"/>
                    </a:cubicBezTo>
                    <a:cubicBezTo>
                      <a:pt x="203" y="269"/>
                      <a:pt x="205" y="269"/>
                      <a:pt x="207" y="269"/>
                    </a:cubicBezTo>
                    <a:cubicBezTo>
                      <a:pt x="215" y="272"/>
                      <a:pt x="227" y="267"/>
                      <a:pt x="226" y="257"/>
                    </a:cubicBezTo>
                    <a:moveTo>
                      <a:pt x="44" y="183"/>
                    </a:moveTo>
                    <a:cubicBezTo>
                      <a:pt x="44" y="183"/>
                      <a:pt x="44" y="183"/>
                      <a:pt x="44" y="184"/>
                    </a:cubicBezTo>
                    <a:cubicBezTo>
                      <a:pt x="43" y="184"/>
                      <a:pt x="43" y="184"/>
                      <a:pt x="43" y="184"/>
                    </a:cubicBezTo>
                    <a:cubicBezTo>
                      <a:pt x="43" y="183"/>
                      <a:pt x="42" y="182"/>
                      <a:pt x="41" y="181"/>
                    </a:cubicBezTo>
                    <a:cubicBezTo>
                      <a:pt x="41" y="181"/>
                      <a:pt x="41" y="181"/>
                      <a:pt x="41" y="181"/>
                    </a:cubicBezTo>
                    <a:cubicBezTo>
                      <a:pt x="42" y="179"/>
                      <a:pt x="43" y="177"/>
                      <a:pt x="44" y="175"/>
                    </a:cubicBezTo>
                    <a:cubicBezTo>
                      <a:pt x="44" y="176"/>
                      <a:pt x="45" y="176"/>
                      <a:pt x="46" y="177"/>
                    </a:cubicBezTo>
                    <a:cubicBezTo>
                      <a:pt x="45" y="179"/>
                      <a:pt x="44" y="181"/>
                      <a:pt x="44" y="183"/>
                    </a:cubicBezTo>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6"/>
              <p:cNvSpPr/>
              <p:nvPr/>
            </p:nvSpPr>
            <p:spPr bwMode="auto">
              <a:xfrm>
                <a:off x="4046538" y="2524125"/>
                <a:ext cx="582613" cy="215900"/>
              </a:xfrm>
              <a:custGeom>
                <a:avLst/>
                <a:gdLst>
                  <a:gd name="T0" fmla="*/ 213 w 215"/>
                  <a:gd name="T1" fmla="*/ 48 h 80"/>
                  <a:gd name="T2" fmla="*/ 214 w 215"/>
                  <a:gd name="T3" fmla="*/ 49 h 80"/>
                  <a:gd name="T4" fmla="*/ 214 w 215"/>
                  <a:gd name="T5" fmla="*/ 46 h 80"/>
                  <a:gd name="T6" fmla="*/ 214 w 215"/>
                  <a:gd name="T7" fmla="*/ 38 h 80"/>
                  <a:gd name="T8" fmla="*/ 189 w 215"/>
                  <a:gd name="T9" fmla="*/ 17 h 80"/>
                  <a:gd name="T10" fmla="*/ 188 w 215"/>
                  <a:gd name="T11" fmla="*/ 16 h 80"/>
                  <a:gd name="T12" fmla="*/ 152 w 215"/>
                  <a:gd name="T13" fmla="*/ 2 h 80"/>
                  <a:gd name="T14" fmla="*/ 143 w 215"/>
                  <a:gd name="T15" fmla="*/ 0 h 80"/>
                  <a:gd name="T16" fmla="*/ 143 w 215"/>
                  <a:gd name="T17" fmla="*/ 0 h 80"/>
                  <a:gd name="T18" fmla="*/ 118 w 215"/>
                  <a:gd name="T19" fmla="*/ 2 h 80"/>
                  <a:gd name="T20" fmla="*/ 109 w 215"/>
                  <a:gd name="T21" fmla="*/ 5 h 80"/>
                  <a:gd name="T22" fmla="*/ 76 w 215"/>
                  <a:gd name="T23" fmla="*/ 5 h 80"/>
                  <a:gd name="T24" fmla="*/ 52 w 215"/>
                  <a:gd name="T25" fmla="*/ 11 h 80"/>
                  <a:gd name="T26" fmla="*/ 51 w 215"/>
                  <a:gd name="T27" fmla="*/ 11 h 80"/>
                  <a:gd name="T28" fmla="*/ 25 w 215"/>
                  <a:gd name="T29" fmla="*/ 16 h 80"/>
                  <a:gd name="T30" fmla="*/ 15 w 215"/>
                  <a:gd name="T31" fmla="*/ 18 h 80"/>
                  <a:gd name="T32" fmla="*/ 9 w 215"/>
                  <a:gd name="T33" fmla="*/ 46 h 80"/>
                  <a:gd name="T34" fmla="*/ 9 w 215"/>
                  <a:gd name="T35" fmla="*/ 46 h 80"/>
                  <a:gd name="T36" fmla="*/ 18 w 215"/>
                  <a:gd name="T37" fmla="*/ 57 h 80"/>
                  <a:gd name="T38" fmla="*/ 18 w 215"/>
                  <a:gd name="T39" fmla="*/ 59 h 80"/>
                  <a:gd name="T40" fmla="*/ 33 w 215"/>
                  <a:gd name="T41" fmla="*/ 76 h 80"/>
                  <a:gd name="T42" fmla="*/ 43 w 215"/>
                  <a:gd name="T43" fmla="*/ 77 h 80"/>
                  <a:gd name="T44" fmla="*/ 51 w 215"/>
                  <a:gd name="T45" fmla="*/ 77 h 80"/>
                  <a:gd name="T46" fmla="*/ 71 w 215"/>
                  <a:gd name="T47" fmla="*/ 72 h 80"/>
                  <a:gd name="T48" fmla="*/ 74 w 215"/>
                  <a:gd name="T49" fmla="*/ 73 h 80"/>
                  <a:gd name="T50" fmla="*/ 154 w 215"/>
                  <a:gd name="T51" fmla="*/ 77 h 80"/>
                  <a:gd name="T52" fmla="*/ 169 w 215"/>
                  <a:gd name="T53" fmla="*/ 75 h 80"/>
                  <a:gd name="T54" fmla="*/ 195 w 215"/>
                  <a:gd name="T55" fmla="*/ 68 h 80"/>
                  <a:gd name="T56" fmla="*/ 198 w 215"/>
                  <a:gd name="T57" fmla="*/ 61 h 80"/>
                  <a:gd name="T58" fmla="*/ 201 w 215"/>
                  <a:gd name="T59" fmla="*/ 59 h 80"/>
                  <a:gd name="T60" fmla="*/ 212 w 215"/>
                  <a:gd name="T61" fmla="*/ 52 h 80"/>
                  <a:gd name="T62" fmla="*/ 214 w 215"/>
                  <a:gd name="T63" fmla="*/ 49 h 80"/>
                  <a:gd name="T64" fmla="*/ 213 w 215"/>
                  <a:gd name="T65" fmla="*/ 48 h 80"/>
                  <a:gd name="T66" fmla="*/ 213 w 215"/>
                  <a:gd name="T67" fmla="*/ 4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5" h="80">
                    <a:moveTo>
                      <a:pt x="213" y="48"/>
                    </a:moveTo>
                    <a:cubicBezTo>
                      <a:pt x="214" y="49"/>
                      <a:pt x="214" y="49"/>
                      <a:pt x="214" y="49"/>
                    </a:cubicBezTo>
                    <a:cubicBezTo>
                      <a:pt x="214" y="48"/>
                      <a:pt x="214" y="47"/>
                      <a:pt x="214" y="46"/>
                    </a:cubicBezTo>
                    <a:cubicBezTo>
                      <a:pt x="215" y="44"/>
                      <a:pt x="215" y="41"/>
                      <a:pt x="214" y="38"/>
                    </a:cubicBezTo>
                    <a:cubicBezTo>
                      <a:pt x="213" y="26"/>
                      <a:pt x="201" y="20"/>
                      <a:pt x="189" y="17"/>
                    </a:cubicBezTo>
                    <a:cubicBezTo>
                      <a:pt x="188" y="17"/>
                      <a:pt x="188" y="16"/>
                      <a:pt x="188" y="16"/>
                    </a:cubicBezTo>
                    <a:cubicBezTo>
                      <a:pt x="178" y="7"/>
                      <a:pt x="165" y="3"/>
                      <a:pt x="152" y="2"/>
                    </a:cubicBezTo>
                    <a:cubicBezTo>
                      <a:pt x="149" y="1"/>
                      <a:pt x="147" y="1"/>
                      <a:pt x="143" y="0"/>
                    </a:cubicBezTo>
                    <a:cubicBezTo>
                      <a:pt x="143" y="0"/>
                      <a:pt x="143" y="0"/>
                      <a:pt x="143" y="0"/>
                    </a:cubicBezTo>
                    <a:cubicBezTo>
                      <a:pt x="135" y="1"/>
                      <a:pt x="127" y="1"/>
                      <a:pt x="118" y="2"/>
                    </a:cubicBezTo>
                    <a:cubicBezTo>
                      <a:pt x="114" y="2"/>
                      <a:pt x="112" y="3"/>
                      <a:pt x="109" y="5"/>
                    </a:cubicBezTo>
                    <a:cubicBezTo>
                      <a:pt x="98" y="2"/>
                      <a:pt x="86" y="4"/>
                      <a:pt x="76" y="5"/>
                    </a:cubicBezTo>
                    <a:cubicBezTo>
                      <a:pt x="67" y="7"/>
                      <a:pt x="59" y="8"/>
                      <a:pt x="52" y="11"/>
                    </a:cubicBezTo>
                    <a:cubicBezTo>
                      <a:pt x="52" y="11"/>
                      <a:pt x="51" y="11"/>
                      <a:pt x="51" y="11"/>
                    </a:cubicBezTo>
                    <a:cubicBezTo>
                      <a:pt x="43" y="13"/>
                      <a:pt x="34" y="15"/>
                      <a:pt x="25" y="16"/>
                    </a:cubicBezTo>
                    <a:cubicBezTo>
                      <a:pt x="22" y="17"/>
                      <a:pt x="18" y="17"/>
                      <a:pt x="15" y="18"/>
                    </a:cubicBezTo>
                    <a:cubicBezTo>
                      <a:pt x="0" y="21"/>
                      <a:pt x="0" y="37"/>
                      <a:pt x="9" y="46"/>
                    </a:cubicBezTo>
                    <a:cubicBezTo>
                      <a:pt x="9" y="46"/>
                      <a:pt x="9" y="46"/>
                      <a:pt x="9" y="46"/>
                    </a:cubicBezTo>
                    <a:cubicBezTo>
                      <a:pt x="10" y="51"/>
                      <a:pt x="13" y="55"/>
                      <a:pt x="18" y="57"/>
                    </a:cubicBezTo>
                    <a:cubicBezTo>
                      <a:pt x="18" y="58"/>
                      <a:pt x="18" y="58"/>
                      <a:pt x="18" y="59"/>
                    </a:cubicBezTo>
                    <a:cubicBezTo>
                      <a:pt x="20" y="67"/>
                      <a:pt x="25" y="73"/>
                      <a:pt x="33" y="76"/>
                    </a:cubicBezTo>
                    <a:cubicBezTo>
                      <a:pt x="37" y="77"/>
                      <a:pt x="40" y="77"/>
                      <a:pt x="43" y="77"/>
                    </a:cubicBezTo>
                    <a:cubicBezTo>
                      <a:pt x="45" y="78"/>
                      <a:pt x="48" y="78"/>
                      <a:pt x="51" y="77"/>
                    </a:cubicBezTo>
                    <a:cubicBezTo>
                      <a:pt x="58" y="76"/>
                      <a:pt x="65" y="75"/>
                      <a:pt x="71" y="72"/>
                    </a:cubicBezTo>
                    <a:cubicBezTo>
                      <a:pt x="72" y="72"/>
                      <a:pt x="73" y="73"/>
                      <a:pt x="74" y="73"/>
                    </a:cubicBezTo>
                    <a:cubicBezTo>
                      <a:pt x="101" y="70"/>
                      <a:pt x="127" y="76"/>
                      <a:pt x="154" y="77"/>
                    </a:cubicBezTo>
                    <a:cubicBezTo>
                      <a:pt x="159" y="78"/>
                      <a:pt x="164" y="77"/>
                      <a:pt x="169" y="75"/>
                    </a:cubicBezTo>
                    <a:cubicBezTo>
                      <a:pt x="177" y="80"/>
                      <a:pt x="188" y="80"/>
                      <a:pt x="195" y="68"/>
                    </a:cubicBezTo>
                    <a:cubicBezTo>
                      <a:pt x="196" y="66"/>
                      <a:pt x="197" y="64"/>
                      <a:pt x="198" y="61"/>
                    </a:cubicBezTo>
                    <a:cubicBezTo>
                      <a:pt x="199" y="61"/>
                      <a:pt x="200" y="60"/>
                      <a:pt x="201" y="59"/>
                    </a:cubicBezTo>
                    <a:cubicBezTo>
                      <a:pt x="206" y="59"/>
                      <a:pt x="210" y="57"/>
                      <a:pt x="212" y="52"/>
                    </a:cubicBezTo>
                    <a:cubicBezTo>
                      <a:pt x="213" y="51"/>
                      <a:pt x="213" y="50"/>
                      <a:pt x="214" y="49"/>
                    </a:cubicBezTo>
                    <a:cubicBezTo>
                      <a:pt x="213" y="49"/>
                      <a:pt x="213" y="49"/>
                      <a:pt x="213" y="48"/>
                    </a:cubicBezTo>
                    <a:cubicBezTo>
                      <a:pt x="213" y="48"/>
                      <a:pt x="213" y="48"/>
                      <a:pt x="213" y="48"/>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7"/>
              <p:cNvSpPr/>
              <p:nvPr/>
            </p:nvSpPr>
            <p:spPr bwMode="auto">
              <a:xfrm>
                <a:off x="4040188" y="2801938"/>
                <a:ext cx="585788" cy="184150"/>
              </a:xfrm>
              <a:custGeom>
                <a:avLst/>
                <a:gdLst>
                  <a:gd name="T0" fmla="*/ 216 w 216"/>
                  <a:gd name="T1" fmla="*/ 27 h 68"/>
                  <a:gd name="T2" fmla="*/ 205 w 216"/>
                  <a:gd name="T3" fmla="*/ 13 h 68"/>
                  <a:gd name="T4" fmla="*/ 118 w 216"/>
                  <a:gd name="T5" fmla="*/ 3 h 68"/>
                  <a:gd name="T6" fmla="*/ 101 w 216"/>
                  <a:gd name="T7" fmla="*/ 5 h 68"/>
                  <a:gd name="T8" fmla="*/ 56 w 216"/>
                  <a:gd name="T9" fmla="*/ 8 h 68"/>
                  <a:gd name="T10" fmla="*/ 48 w 216"/>
                  <a:gd name="T11" fmla="*/ 5 h 68"/>
                  <a:gd name="T12" fmla="*/ 22 w 216"/>
                  <a:gd name="T13" fmla="*/ 10 h 68"/>
                  <a:gd name="T14" fmla="*/ 20 w 216"/>
                  <a:gd name="T15" fmla="*/ 12 h 68"/>
                  <a:gd name="T16" fmla="*/ 10 w 216"/>
                  <a:gd name="T17" fmla="*/ 19 h 68"/>
                  <a:gd name="T18" fmla="*/ 23 w 216"/>
                  <a:gd name="T19" fmla="*/ 42 h 68"/>
                  <a:gd name="T20" fmla="*/ 39 w 216"/>
                  <a:gd name="T21" fmla="*/ 63 h 68"/>
                  <a:gd name="T22" fmla="*/ 116 w 216"/>
                  <a:gd name="T23" fmla="*/ 53 h 68"/>
                  <a:gd name="T24" fmla="*/ 196 w 216"/>
                  <a:gd name="T25" fmla="*/ 59 h 68"/>
                  <a:gd name="T26" fmla="*/ 212 w 216"/>
                  <a:gd name="T27" fmla="*/ 49 h 68"/>
                  <a:gd name="T28" fmla="*/ 216 w 216"/>
                  <a:gd name="T29" fmla="*/ 2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6" h="68">
                    <a:moveTo>
                      <a:pt x="216" y="27"/>
                    </a:moveTo>
                    <a:cubicBezTo>
                      <a:pt x="215" y="20"/>
                      <a:pt x="211" y="15"/>
                      <a:pt x="205" y="13"/>
                    </a:cubicBezTo>
                    <a:cubicBezTo>
                      <a:pt x="176" y="4"/>
                      <a:pt x="147" y="0"/>
                      <a:pt x="118" y="3"/>
                    </a:cubicBezTo>
                    <a:cubicBezTo>
                      <a:pt x="112" y="3"/>
                      <a:pt x="107" y="4"/>
                      <a:pt x="101" y="5"/>
                    </a:cubicBezTo>
                    <a:cubicBezTo>
                      <a:pt x="86" y="5"/>
                      <a:pt x="71" y="6"/>
                      <a:pt x="56" y="8"/>
                    </a:cubicBezTo>
                    <a:cubicBezTo>
                      <a:pt x="54" y="6"/>
                      <a:pt x="51" y="5"/>
                      <a:pt x="48" y="5"/>
                    </a:cubicBezTo>
                    <a:cubicBezTo>
                      <a:pt x="38" y="4"/>
                      <a:pt x="30" y="6"/>
                      <a:pt x="22" y="10"/>
                    </a:cubicBezTo>
                    <a:cubicBezTo>
                      <a:pt x="21" y="11"/>
                      <a:pt x="21" y="11"/>
                      <a:pt x="20" y="12"/>
                    </a:cubicBezTo>
                    <a:cubicBezTo>
                      <a:pt x="17" y="14"/>
                      <a:pt x="13" y="16"/>
                      <a:pt x="10" y="19"/>
                    </a:cubicBezTo>
                    <a:cubicBezTo>
                      <a:pt x="0" y="28"/>
                      <a:pt x="11" y="44"/>
                      <a:pt x="23" y="42"/>
                    </a:cubicBezTo>
                    <a:cubicBezTo>
                      <a:pt x="17" y="52"/>
                      <a:pt x="25" y="68"/>
                      <a:pt x="39" y="63"/>
                    </a:cubicBezTo>
                    <a:cubicBezTo>
                      <a:pt x="64" y="54"/>
                      <a:pt x="89" y="52"/>
                      <a:pt x="116" y="53"/>
                    </a:cubicBezTo>
                    <a:cubicBezTo>
                      <a:pt x="142" y="53"/>
                      <a:pt x="170" y="53"/>
                      <a:pt x="196" y="59"/>
                    </a:cubicBezTo>
                    <a:cubicBezTo>
                      <a:pt x="203" y="60"/>
                      <a:pt x="209" y="56"/>
                      <a:pt x="212" y="49"/>
                    </a:cubicBezTo>
                    <a:cubicBezTo>
                      <a:pt x="215" y="42"/>
                      <a:pt x="216" y="35"/>
                      <a:pt x="216" y="27"/>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8"/>
              <p:cNvSpPr/>
              <p:nvPr/>
            </p:nvSpPr>
            <p:spPr bwMode="auto">
              <a:xfrm>
                <a:off x="4029076" y="3027363"/>
                <a:ext cx="628650" cy="107950"/>
              </a:xfrm>
              <a:custGeom>
                <a:avLst/>
                <a:gdLst>
                  <a:gd name="T0" fmla="*/ 222 w 232"/>
                  <a:gd name="T1" fmla="*/ 12 h 40"/>
                  <a:gd name="T2" fmla="*/ 222 w 232"/>
                  <a:gd name="T3" fmla="*/ 12 h 40"/>
                  <a:gd name="T4" fmla="*/ 200 w 232"/>
                  <a:gd name="T5" fmla="*/ 7 h 40"/>
                  <a:gd name="T6" fmla="*/ 191 w 232"/>
                  <a:gd name="T7" fmla="*/ 5 h 40"/>
                  <a:gd name="T8" fmla="*/ 170 w 232"/>
                  <a:gd name="T9" fmla="*/ 3 h 40"/>
                  <a:gd name="T10" fmla="*/ 121 w 232"/>
                  <a:gd name="T11" fmla="*/ 1 h 40"/>
                  <a:gd name="T12" fmla="*/ 56 w 232"/>
                  <a:gd name="T13" fmla="*/ 7 h 40"/>
                  <a:gd name="T14" fmla="*/ 45 w 232"/>
                  <a:gd name="T15" fmla="*/ 0 h 40"/>
                  <a:gd name="T16" fmla="*/ 10 w 232"/>
                  <a:gd name="T17" fmla="*/ 4 h 40"/>
                  <a:gd name="T18" fmla="*/ 5 w 232"/>
                  <a:gd name="T19" fmla="*/ 25 h 40"/>
                  <a:gd name="T20" fmla="*/ 18 w 232"/>
                  <a:gd name="T21" fmla="*/ 38 h 40"/>
                  <a:gd name="T22" fmla="*/ 72 w 232"/>
                  <a:gd name="T23" fmla="*/ 33 h 40"/>
                  <a:gd name="T24" fmla="*/ 122 w 232"/>
                  <a:gd name="T25" fmla="*/ 31 h 40"/>
                  <a:gd name="T26" fmla="*/ 173 w 232"/>
                  <a:gd name="T27" fmla="*/ 33 h 40"/>
                  <a:gd name="T28" fmla="*/ 222 w 232"/>
                  <a:gd name="T29" fmla="*/ 31 h 40"/>
                  <a:gd name="T30" fmla="*/ 222 w 232"/>
                  <a:gd name="T31" fmla="*/ 1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2" h="40">
                    <a:moveTo>
                      <a:pt x="222" y="12"/>
                    </a:moveTo>
                    <a:cubicBezTo>
                      <a:pt x="222" y="12"/>
                      <a:pt x="222" y="12"/>
                      <a:pt x="222" y="12"/>
                    </a:cubicBezTo>
                    <a:cubicBezTo>
                      <a:pt x="215" y="9"/>
                      <a:pt x="208" y="8"/>
                      <a:pt x="200" y="7"/>
                    </a:cubicBezTo>
                    <a:cubicBezTo>
                      <a:pt x="197" y="6"/>
                      <a:pt x="194" y="5"/>
                      <a:pt x="191" y="5"/>
                    </a:cubicBezTo>
                    <a:cubicBezTo>
                      <a:pt x="184" y="4"/>
                      <a:pt x="177" y="3"/>
                      <a:pt x="170" y="3"/>
                    </a:cubicBezTo>
                    <a:cubicBezTo>
                      <a:pt x="154" y="1"/>
                      <a:pt x="138" y="1"/>
                      <a:pt x="121" y="1"/>
                    </a:cubicBezTo>
                    <a:cubicBezTo>
                      <a:pt x="99" y="1"/>
                      <a:pt x="78" y="3"/>
                      <a:pt x="56" y="7"/>
                    </a:cubicBezTo>
                    <a:cubicBezTo>
                      <a:pt x="54" y="3"/>
                      <a:pt x="51" y="0"/>
                      <a:pt x="45" y="0"/>
                    </a:cubicBezTo>
                    <a:cubicBezTo>
                      <a:pt x="33" y="0"/>
                      <a:pt x="22" y="1"/>
                      <a:pt x="10" y="4"/>
                    </a:cubicBezTo>
                    <a:cubicBezTo>
                      <a:pt x="1" y="6"/>
                      <a:pt x="0" y="19"/>
                      <a:pt x="5" y="25"/>
                    </a:cubicBezTo>
                    <a:cubicBezTo>
                      <a:pt x="5" y="31"/>
                      <a:pt x="10" y="37"/>
                      <a:pt x="18" y="38"/>
                    </a:cubicBezTo>
                    <a:cubicBezTo>
                      <a:pt x="36" y="40"/>
                      <a:pt x="54" y="34"/>
                      <a:pt x="72" y="33"/>
                    </a:cubicBezTo>
                    <a:cubicBezTo>
                      <a:pt x="89" y="32"/>
                      <a:pt x="106" y="31"/>
                      <a:pt x="122" y="31"/>
                    </a:cubicBezTo>
                    <a:cubicBezTo>
                      <a:pt x="139" y="32"/>
                      <a:pt x="156" y="32"/>
                      <a:pt x="173" y="33"/>
                    </a:cubicBezTo>
                    <a:cubicBezTo>
                      <a:pt x="189" y="33"/>
                      <a:pt x="206" y="36"/>
                      <a:pt x="222" y="31"/>
                    </a:cubicBezTo>
                    <a:cubicBezTo>
                      <a:pt x="232" y="28"/>
                      <a:pt x="231" y="14"/>
                      <a:pt x="222" y="12"/>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9"/>
              <p:cNvSpPr/>
              <p:nvPr/>
            </p:nvSpPr>
            <p:spPr bwMode="auto">
              <a:xfrm>
                <a:off x="4267201" y="-120650"/>
                <a:ext cx="176213" cy="2511425"/>
              </a:xfrm>
              <a:custGeom>
                <a:avLst/>
                <a:gdLst>
                  <a:gd name="T0" fmla="*/ 57 w 65"/>
                  <a:gd name="T1" fmla="*/ 814 h 927"/>
                  <a:gd name="T2" fmla="*/ 52 w 65"/>
                  <a:gd name="T3" fmla="*/ 733 h 927"/>
                  <a:gd name="T4" fmla="*/ 49 w 65"/>
                  <a:gd name="T5" fmla="*/ 725 h 927"/>
                  <a:gd name="T6" fmla="*/ 50 w 65"/>
                  <a:gd name="T7" fmla="*/ 712 h 927"/>
                  <a:gd name="T8" fmla="*/ 54 w 65"/>
                  <a:gd name="T9" fmla="*/ 695 h 927"/>
                  <a:gd name="T10" fmla="*/ 56 w 65"/>
                  <a:gd name="T11" fmla="*/ 620 h 927"/>
                  <a:gd name="T12" fmla="*/ 53 w 65"/>
                  <a:gd name="T13" fmla="*/ 558 h 927"/>
                  <a:gd name="T14" fmla="*/ 53 w 65"/>
                  <a:gd name="T15" fmla="*/ 535 h 927"/>
                  <a:gd name="T16" fmla="*/ 55 w 65"/>
                  <a:gd name="T17" fmla="*/ 455 h 927"/>
                  <a:gd name="T18" fmla="*/ 50 w 65"/>
                  <a:gd name="T19" fmla="*/ 398 h 927"/>
                  <a:gd name="T20" fmla="*/ 51 w 65"/>
                  <a:gd name="T21" fmla="*/ 390 h 927"/>
                  <a:gd name="T22" fmla="*/ 50 w 65"/>
                  <a:gd name="T23" fmla="*/ 318 h 927"/>
                  <a:gd name="T24" fmla="*/ 52 w 65"/>
                  <a:gd name="T25" fmla="*/ 270 h 927"/>
                  <a:gd name="T26" fmla="*/ 53 w 65"/>
                  <a:gd name="T27" fmla="*/ 241 h 927"/>
                  <a:gd name="T28" fmla="*/ 53 w 65"/>
                  <a:gd name="T29" fmla="*/ 237 h 927"/>
                  <a:gd name="T30" fmla="*/ 60 w 65"/>
                  <a:gd name="T31" fmla="*/ 156 h 927"/>
                  <a:gd name="T32" fmla="*/ 55 w 65"/>
                  <a:gd name="T33" fmla="*/ 87 h 927"/>
                  <a:gd name="T34" fmla="*/ 57 w 65"/>
                  <a:gd name="T35" fmla="*/ 82 h 927"/>
                  <a:gd name="T36" fmla="*/ 54 w 65"/>
                  <a:gd name="T37" fmla="*/ 21 h 927"/>
                  <a:gd name="T38" fmla="*/ 41 w 65"/>
                  <a:gd name="T39" fmla="*/ 7 h 927"/>
                  <a:gd name="T40" fmla="*/ 18 w 65"/>
                  <a:gd name="T41" fmla="*/ 11 h 927"/>
                  <a:gd name="T42" fmla="*/ 12 w 65"/>
                  <a:gd name="T43" fmla="*/ 11 h 927"/>
                  <a:gd name="T44" fmla="*/ 11 w 65"/>
                  <a:gd name="T45" fmla="*/ 15 h 927"/>
                  <a:gd name="T46" fmla="*/ 7 w 65"/>
                  <a:gd name="T47" fmla="*/ 21 h 927"/>
                  <a:gd name="T48" fmla="*/ 5 w 65"/>
                  <a:gd name="T49" fmla="*/ 42 h 927"/>
                  <a:gd name="T50" fmla="*/ 3 w 65"/>
                  <a:gd name="T51" fmla="*/ 49 h 927"/>
                  <a:gd name="T52" fmla="*/ 4 w 65"/>
                  <a:gd name="T53" fmla="*/ 153 h 927"/>
                  <a:gd name="T54" fmla="*/ 6 w 65"/>
                  <a:gd name="T55" fmla="*/ 162 h 927"/>
                  <a:gd name="T56" fmla="*/ 6 w 65"/>
                  <a:gd name="T57" fmla="*/ 166 h 927"/>
                  <a:gd name="T58" fmla="*/ 4 w 65"/>
                  <a:gd name="T59" fmla="*/ 210 h 927"/>
                  <a:gd name="T60" fmla="*/ 3 w 65"/>
                  <a:gd name="T61" fmla="*/ 265 h 927"/>
                  <a:gd name="T62" fmla="*/ 2 w 65"/>
                  <a:gd name="T63" fmla="*/ 278 h 927"/>
                  <a:gd name="T64" fmla="*/ 5 w 65"/>
                  <a:gd name="T65" fmla="*/ 286 h 927"/>
                  <a:gd name="T66" fmla="*/ 5 w 65"/>
                  <a:gd name="T67" fmla="*/ 323 h 927"/>
                  <a:gd name="T68" fmla="*/ 6 w 65"/>
                  <a:gd name="T69" fmla="*/ 397 h 927"/>
                  <a:gd name="T70" fmla="*/ 9 w 65"/>
                  <a:gd name="T71" fmla="*/ 444 h 927"/>
                  <a:gd name="T72" fmla="*/ 8 w 65"/>
                  <a:gd name="T73" fmla="*/ 461 h 927"/>
                  <a:gd name="T74" fmla="*/ 6 w 65"/>
                  <a:gd name="T75" fmla="*/ 468 h 927"/>
                  <a:gd name="T76" fmla="*/ 5 w 65"/>
                  <a:gd name="T77" fmla="*/ 468 h 927"/>
                  <a:gd name="T78" fmla="*/ 6 w 65"/>
                  <a:gd name="T79" fmla="*/ 525 h 927"/>
                  <a:gd name="T80" fmla="*/ 6 w 65"/>
                  <a:gd name="T81" fmla="*/ 533 h 927"/>
                  <a:gd name="T82" fmla="*/ 6 w 65"/>
                  <a:gd name="T83" fmla="*/ 539 h 927"/>
                  <a:gd name="T84" fmla="*/ 6 w 65"/>
                  <a:gd name="T85" fmla="*/ 598 h 927"/>
                  <a:gd name="T86" fmla="*/ 6 w 65"/>
                  <a:gd name="T87" fmla="*/ 608 h 927"/>
                  <a:gd name="T88" fmla="*/ 8 w 65"/>
                  <a:gd name="T89" fmla="*/ 616 h 927"/>
                  <a:gd name="T90" fmla="*/ 8 w 65"/>
                  <a:gd name="T91" fmla="*/ 652 h 927"/>
                  <a:gd name="T92" fmla="*/ 8 w 65"/>
                  <a:gd name="T93" fmla="*/ 695 h 927"/>
                  <a:gd name="T94" fmla="*/ 1 w 65"/>
                  <a:gd name="T95" fmla="*/ 708 h 927"/>
                  <a:gd name="T96" fmla="*/ 4 w 65"/>
                  <a:gd name="T97" fmla="*/ 794 h 927"/>
                  <a:gd name="T98" fmla="*/ 2 w 65"/>
                  <a:gd name="T99" fmla="*/ 803 h 927"/>
                  <a:gd name="T100" fmla="*/ 6 w 65"/>
                  <a:gd name="T101" fmla="*/ 899 h 927"/>
                  <a:gd name="T102" fmla="*/ 7 w 65"/>
                  <a:gd name="T103" fmla="*/ 901 h 927"/>
                  <a:gd name="T104" fmla="*/ 6 w 65"/>
                  <a:gd name="T105" fmla="*/ 903 h 927"/>
                  <a:gd name="T106" fmla="*/ 23 w 65"/>
                  <a:gd name="T107" fmla="*/ 926 h 927"/>
                  <a:gd name="T108" fmla="*/ 43 w 65"/>
                  <a:gd name="T109" fmla="*/ 923 h 927"/>
                  <a:gd name="T110" fmla="*/ 58 w 65"/>
                  <a:gd name="T111" fmla="*/ 908 h 927"/>
                  <a:gd name="T112" fmla="*/ 57 w 65"/>
                  <a:gd name="T113" fmla="*/ 814 h 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 h="927">
                    <a:moveTo>
                      <a:pt x="57" y="814"/>
                    </a:moveTo>
                    <a:cubicBezTo>
                      <a:pt x="55" y="787"/>
                      <a:pt x="54" y="760"/>
                      <a:pt x="52" y="733"/>
                    </a:cubicBezTo>
                    <a:cubicBezTo>
                      <a:pt x="52" y="730"/>
                      <a:pt x="51" y="728"/>
                      <a:pt x="49" y="725"/>
                    </a:cubicBezTo>
                    <a:cubicBezTo>
                      <a:pt x="50" y="721"/>
                      <a:pt x="50" y="717"/>
                      <a:pt x="50" y="712"/>
                    </a:cubicBezTo>
                    <a:cubicBezTo>
                      <a:pt x="52" y="707"/>
                      <a:pt x="53" y="701"/>
                      <a:pt x="54" y="695"/>
                    </a:cubicBezTo>
                    <a:cubicBezTo>
                      <a:pt x="62" y="672"/>
                      <a:pt x="57" y="642"/>
                      <a:pt x="56" y="620"/>
                    </a:cubicBezTo>
                    <a:cubicBezTo>
                      <a:pt x="55" y="600"/>
                      <a:pt x="55" y="579"/>
                      <a:pt x="53" y="558"/>
                    </a:cubicBezTo>
                    <a:cubicBezTo>
                      <a:pt x="53" y="551"/>
                      <a:pt x="53" y="543"/>
                      <a:pt x="53" y="535"/>
                    </a:cubicBezTo>
                    <a:cubicBezTo>
                      <a:pt x="65" y="512"/>
                      <a:pt x="57" y="479"/>
                      <a:pt x="55" y="455"/>
                    </a:cubicBezTo>
                    <a:cubicBezTo>
                      <a:pt x="54" y="437"/>
                      <a:pt x="53" y="417"/>
                      <a:pt x="50" y="398"/>
                    </a:cubicBezTo>
                    <a:cubicBezTo>
                      <a:pt x="51" y="396"/>
                      <a:pt x="52" y="393"/>
                      <a:pt x="51" y="390"/>
                    </a:cubicBezTo>
                    <a:cubicBezTo>
                      <a:pt x="51" y="366"/>
                      <a:pt x="51" y="342"/>
                      <a:pt x="50" y="318"/>
                    </a:cubicBezTo>
                    <a:cubicBezTo>
                      <a:pt x="51" y="302"/>
                      <a:pt x="51" y="286"/>
                      <a:pt x="52" y="270"/>
                    </a:cubicBezTo>
                    <a:cubicBezTo>
                      <a:pt x="52" y="260"/>
                      <a:pt x="53" y="250"/>
                      <a:pt x="53" y="241"/>
                    </a:cubicBezTo>
                    <a:cubicBezTo>
                      <a:pt x="53" y="239"/>
                      <a:pt x="53" y="238"/>
                      <a:pt x="53" y="237"/>
                    </a:cubicBezTo>
                    <a:cubicBezTo>
                      <a:pt x="62" y="211"/>
                      <a:pt x="60" y="182"/>
                      <a:pt x="60" y="156"/>
                    </a:cubicBezTo>
                    <a:cubicBezTo>
                      <a:pt x="59" y="137"/>
                      <a:pt x="60" y="110"/>
                      <a:pt x="55" y="87"/>
                    </a:cubicBezTo>
                    <a:cubicBezTo>
                      <a:pt x="56" y="86"/>
                      <a:pt x="56" y="84"/>
                      <a:pt x="57" y="82"/>
                    </a:cubicBezTo>
                    <a:cubicBezTo>
                      <a:pt x="61" y="64"/>
                      <a:pt x="55" y="41"/>
                      <a:pt x="54" y="21"/>
                    </a:cubicBezTo>
                    <a:cubicBezTo>
                      <a:pt x="54" y="14"/>
                      <a:pt x="47" y="8"/>
                      <a:pt x="41" y="7"/>
                    </a:cubicBezTo>
                    <a:cubicBezTo>
                      <a:pt x="35" y="0"/>
                      <a:pt x="22" y="2"/>
                      <a:pt x="18" y="11"/>
                    </a:cubicBezTo>
                    <a:cubicBezTo>
                      <a:pt x="17" y="8"/>
                      <a:pt x="13" y="8"/>
                      <a:pt x="12" y="11"/>
                    </a:cubicBezTo>
                    <a:cubicBezTo>
                      <a:pt x="12" y="12"/>
                      <a:pt x="11" y="14"/>
                      <a:pt x="11" y="15"/>
                    </a:cubicBezTo>
                    <a:cubicBezTo>
                      <a:pt x="10" y="17"/>
                      <a:pt x="8" y="18"/>
                      <a:pt x="7" y="21"/>
                    </a:cubicBezTo>
                    <a:cubicBezTo>
                      <a:pt x="6" y="28"/>
                      <a:pt x="5" y="35"/>
                      <a:pt x="5" y="42"/>
                    </a:cubicBezTo>
                    <a:cubicBezTo>
                      <a:pt x="4" y="44"/>
                      <a:pt x="3" y="46"/>
                      <a:pt x="3" y="49"/>
                    </a:cubicBezTo>
                    <a:cubicBezTo>
                      <a:pt x="3" y="84"/>
                      <a:pt x="3" y="119"/>
                      <a:pt x="4" y="153"/>
                    </a:cubicBezTo>
                    <a:cubicBezTo>
                      <a:pt x="4" y="157"/>
                      <a:pt x="5" y="160"/>
                      <a:pt x="6" y="162"/>
                    </a:cubicBezTo>
                    <a:cubicBezTo>
                      <a:pt x="6" y="163"/>
                      <a:pt x="6" y="165"/>
                      <a:pt x="6" y="166"/>
                    </a:cubicBezTo>
                    <a:cubicBezTo>
                      <a:pt x="5" y="181"/>
                      <a:pt x="5" y="195"/>
                      <a:pt x="4" y="210"/>
                    </a:cubicBezTo>
                    <a:cubicBezTo>
                      <a:pt x="3" y="228"/>
                      <a:pt x="3" y="247"/>
                      <a:pt x="3" y="265"/>
                    </a:cubicBezTo>
                    <a:cubicBezTo>
                      <a:pt x="3" y="269"/>
                      <a:pt x="2" y="274"/>
                      <a:pt x="2" y="278"/>
                    </a:cubicBezTo>
                    <a:cubicBezTo>
                      <a:pt x="2" y="281"/>
                      <a:pt x="3" y="284"/>
                      <a:pt x="5" y="286"/>
                    </a:cubicBezTo>
                    <a:cubicBezTo>
                      <a:pt x="5" y="298"/>
                      <a:pt x="5" y="311"/>
                      <a:pt x="5" y="323"/>
                    </a:cubicBezTo>
                    <a:cubicBezTo>
                      <a:pt x="5" y="348"/>
                      <a:pt x="5" y="373"/>
                      <a:pt x="6" y="397"/>
                    </a:cubicBezTo>
                    <a:cubicBezTo>
                      <a:pt x="6" y="412"/>
                      <a:pt x="5" y="429"/>
                      <a:pt x="9" y="444"/>
                    </a:cubicBezTo>
                    <a:cubicBezTo>
                      <a:pt x="9" y="450"/>
                      <a:pt x="8" y="456"/>
                      <a:pt x="8" y="461"/>
                    </a:cubicBezTo>
                    <a:cubicBezTo>
                      <a:pt x="7" y="463"/>
                      <a:pt x="6" y="466"/>
                      <a:pt x="6" y="468"/>
                    </a:cubicBezTo>
                    <a:cubicBezTo>
                      <a:pt x="6" y="468"/>
                      <a:pt x="5" y="468"/>
                      <a:pt x="5" y="468"/>
                    </a:cubicBezTo>
                    <a:cubicBezTo>
                      <a:pt x="5" y="487"/>
                      <a:pt x="5" y="506"/>
                      <a:pt x="6" y="525"/>
                    </a:cubicBezTo>
                    <a:cubicBezTo>
                      <a:pt x="6" y="528"/>
                      <a:pt x="6" y="530"/>
                      <a:pt x="6" y="533"/>
                    </a:cubicBezTo>
                    <a:cubicBezTo>
                      <a:pt x="6" y="535"/>
                      <a:pt x="6" y="537"/>
                      <a:pt x="6" y="539"/>
                    </a:cubicBezTo>
                    <a:cubicBezTo>
                      <a:pt x="5" y="559"/>
                      <a:pt x="6" y="579"/>
                      <a:pt x="6" y="598"/>
                    </a:cubicBezTo>
                    <a:cubicBezTo>
                      <a:pt x="6" y="601"/>
                      <a:pt x="6" y="604"/>
                      <a:pt x="6" y="608"/>
                    </a:cubicBezTo>
                    <a:cubicBezTo>
                      <a:pt x="6" y="611"/>
                      <a:pt x="7" y="614"/>
                      <a:pt x="8" y="616"/>
                    </a:cubicBezTo>
                    <a:cubicBezTo>
                      <a:pt x="8" y="628"/>
                      <a:pt x="7" y="640"/>
                      <a:pt x="8" y="652"/>
                    </a:cubicBezTo>
                    <a:cubicBezTo>
                      <a:pt x="8" y="666"/>
                      <a:pt x="8" y="680"/>
                      <a:pt x="8" y="695"/>
                    </a:cubicBezTo>
                    <a:cubicBezTo>
                      <a:pt x="4" y="697"/>
                      <a:pt x="0" y="702"/>
                      <a:pt x="1" y="708"/>
                    </a:cubicBezTo>
                    <a:cubicBezTo>
                      <a:pt x="2" y="737"/>
                      <a:pt x="3" y="765"/>
                      <a:pt x="4" y="794"/>
                    </a:cubicBezTo>
                    <a:cubicBezTo>
                      <a:pt x="2" y="796"/>
                      <a:pt x="1" y="799"/>
                      <a:pt x="2" y="803"/>
                    </a:cubicBezTo>
                    <a:cubicBezTo>
                      <a:pt x="3" y="835"/>
                      <a:pt x="5" y="867"/>
                      <a:pt x="6" y="899"/>
                    </a:cubicBezTo>
                    <a:cubicBezTo>
                      <a:pt x="6" y="900"/>
                      <a:pt x="7" y="900"/>
                      <a:pt x="7" y="901"/>
                    </a:cubicBezTo>
                    <a:cubicBezTo>
                      <a:pt x="6" y="902"/>
                      <a:pt x="6" y="903"/>
                      <a:pt x="6" y="903"/>
                    </a:cubicBezTo>
                    <a:cubicBezTo>
                      <a:pt x="0" y="916"/>
                      <a:pt x="10" y="927"/>
                      <a:pt x="23" y="926"/>
                    </a:cubicBezTo>
                    <a:cubicBezTo>
                      <a:pt x="29" y="925"/>
                      <a:pt x="36" y="924"/>
                      <a:pt x="43" y="923"/>
                    </a:cubicBezTo>
                    <a:cubicBezTo>
                      <a:pt x="52" y="923"/>
                      <a:pt x="57" y="917"/>
                      <a:pt x="58" y="908"/>
                    </a:cubicBezTo>
                    <a:cubicBezTo>
                      <a:pt x="62" y="878"/>
                      <a:pt x="62" y="845"/>
                      <a:pt x="57" y="814"/>
                    </a:cubicBezTo>
                  </a:path>
                </a:pathLst>
              </a:custGeom>
              <a:solidFill>
                <a:srgbClr val="B3B3B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0"/>
              <p:cNvSpPr/>
              <p:nvPr/>
            </p:nvSpPr>
            <p:spPr bwMode="auto">
              <a:xfrm>
                <a:off x="4899026" y="3208338"/>
                <a:ext cx="417513" cy="222250"/>
              </a:xfrm>
              <a:custGeom>
                <a:avLst/>
                <a:gdLst>
                  <a:gd name="T0" fmla="*/ 147 w 154"/>
                  <a:gd name="T1" fmla="*/ 2 h 82"/>
                  <a:gd name="T2" fmla="*/ 73 w 154"/>
                  <a:gd name="T3" fmla="*/ 29 h 82"/>
                  <a:gd name="T4" fmla="*/ 5 w 154"/>
                  <a:gd name="T5" fmla="*/ 70 h 82"/>
                  <a:gd name="T6" fmla="*/ 11 w 154"/>
                  <a:gd name="T7" fmla="*/ 81 h 82"/>
                  <a:gd name="T8" fmla="*/ 80 w 154"/>
                  <a:gd name="T9" fmla="*/ 50 h 82"/>
                  <a:gd name="T10" fmla="*/ 150 w 154"/>
                  <a:gd name="T11" fmla="*/ 9 h 82"/>
                  <a:gd name="T12" fmla="*/ 147 w 154"/>
                  <a:gd name="T13" fmla="*/ 2 h 82"/>
                </a:gdLst>
                <a:ahLst/>
                <a:cxnLst>
                  <a:cxn ang="0">
                    <a:pos x="T0" y="T1"/>
                  </a:cxn>
                  <a:cxn ang="0">
                    <a:pos x="T2" y="T3"/>
                  </a:cxn>
                  <a:cxn ang="0">
                    <a:pos x="T4" y="T5"/>
                  </a:cxn>
                  <a:cxn ang="0">
                    <a:pos x="T6" y="T7"/>
                  </a:cxn>
                  <a:cxn ang="0">
                    <a:pos x="T8" y="T9"/>
                  </a:cxn>
                  <a:cxn ang="0">
                    <a:pos x="T10" y="T11"/>
                  </a:cxn>
                  <a:cxn ang="0">
                    <a:pos x="T12" y="T13"/>
                  </a:cxn>
                </a:cxnLst>
                <a:rect l="0" t="0" r="r" b="b"/>
                <a:pathLst>
                  <a:path w="154" h="82">
                    <a:moveTo>
                      <a:pt x="147" y="2"/>
                    </a:moveTo>
                    <a:cubicBezTo>
                      <a:pt x="121" y="8"/>
                      <a:pt x="97" y="18"/>
                      <a:pt x="73" y="29"/>
                    </a:cubicBezTo>
                    <a:cubicBezTo>
                      <a:pt x="50" y="40"/>
                      <a:pt x="23" y="51"/>
                      <a:pt x="5" y="70"/>
                    </a:cubicBezTo>
                    <a:cubicBezTo>
                      <a:pt x="0" y="75"/>
                      <a:pt x="5" y="82"/>
                      <a:pt x="11" y="81"/>
                    </a:cubicBezTo>
                    <a:cubicBezTo>
                      <a:pt x="36" y="76"/>
                      <a:pt x="59" y="61"/>
                      <a:pt x="80" y="50"/>
                    </a:cubicBezTo>
                    <a:cubicBezTo>
                      <a:pt x="104" y="38"/>
                      <a:pt x="128" y="25"/>
                      <a:pt x="150" y="9"/>
                    </a:cubicBezTo>
                    <a:cubicBezTo>
                      <a:pt x="154" y="6"/>
                      <a:pt x="152" y="0"/>
                      <a:pt x="147" y="2"/>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1"/>
              <p:cNvSpPr/>
              <p:nvPr/>
            </p:nvSpPr>
            <p:spPr bwMode="auto">
              <a:xfrm>
                <a:off x="5067301" y="3506788"/>
                <a:ext cx="420688" cy="114300"/>
              </a:xfrm>
              <a:custGeom>
                <a:avLst/>
                <a:gdLst>
                  <a:gd name="T0" fmla="*/ 148 w 155"/>
                  <a:gd name="T1" fmla="*/ 0 h 42"/>
                  <a:gd name="T2" fmla="*/ 78 w 155"/>
                  <a:gd name="T3" fmla="*/ 8 h 42"/>
                  <a:gd name="T4" fmla="*/ 5 w 155"/>
                  <a:gd name="T5" fmla="*/ 22 h 42"/>
                  <a:gd name="T6" fmla="*/ 5 w 155"/>
                  <a:gd name="T7" fmla="*/ 32 h 42"/>
                  <a:gd name="T8" fmla="*/ 150 w 155"/>
                  <a:gd name="T9" fmla="*/ 9 h 42"/>
                  <a:gd name="T10" fmla="*/ 148 w 155"/>
                  <a:gd name="T11" fmla="*/ 0 h 42"/>
                </a:gdLst>
                <a:ahLst/>
                <a:cxnLst>
                  <a:cxn ang="0">
                    <a:pos x="T0" y="T1"/>
                  </a:cxn>
                  <a:cxn ang="0">
                    <a:pos x="T2" y="T3"/>
                  </a:cxn>
                  <a:cxn ang="0">
                    <a:pos x="T4" y="T5"/>
                  </a:cxn>
                  <a:cxn ang="0">
                    <a:pos x="T6" y="T7"/>
                  </a:cxn>
                  <a:cxn ang="0">
                    <a:pos x="T8" y="T9"/>
                  </a:cxn>
                  <a:cxn ang="0">
                    <a:pos x="T10" y="T11"/>
                  </a:cxn>
                </a:cxnLst>
                <a:rect l="0" t="0" r="r" b="b"/>
                <a:pathLst>
                  <a:path w="155" h="42">
                    <a:moveTo>
                      <a:pt x="148" y="0"/>
                    </a:moveTo>
                    <a:cubicBezTo>
                      <a:pt x="125" y="1"/>
                      <a:pt x="101" y="4"/>
                      <a:pt x="78" y="8"/>
                    </a:cubicBezTo>
                    <a:cubicBezTo>
                      <a:pt x="54" y="12"/>
                      <a:pt x="28" y="14"/>
                      <a:pt x="5" y="22"/>
                    </a:cubicBezTo>
                    <a:cubicBezTo>
                      <a:pt x="0" y="24"/>
                      <a:pt x="0" y="31"/>
                      <a:pt x="5" y="32"/>
                    </a:cubicBezTo>
                    <a:cubicBezTo>
                      <a:pt x="51" y="42"/>
                      <a:pt x="108" y="30"/>
                      <a:pt x="150" y="9"/>
                    </a:cubicBezTo>
                    <a:cubicBezTo>
                      <a:pt x="155" y="7"/>
                      <a:pt x="153" y="0"/>
                      <a:pt x="148" y="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2"/>
              <p:cNvSpPr/>
              <p:nvPr/>
            </p:nvSpPr>
            <p:spPr bwMode="auto">
              <a:xfrm>
                <a:off x="5205413" y="3767138"/>
                <a:ext cx="466725" cy="80963"/>
              </a:xfrm>
              <a:custGeom>
                <a:avLst/>
                <a:gdLst>
                  <a:gd name="T0" fmla="*/ 165 w 172"/>
                  <a:gd name="T1" fmla="*/ 8 h 30"/>
                  <a:gd name="T2" fmla="*/ 93 w 172"/>
                  <a:gd name="T3" fmla="*/ 4 h 30"/>
                  <a:gd name="T4" fmla="*/ 15 w 172"/>
                  <a:gd name="T5" fmla="*/ 0 h 30"/>
                  <a:gd name="T6" fmla="*/ 12 w 172"/>
                  <a:gd name="T7" fmla="*/ 22 h 30"/>
                  <a:gd name="T8" fmla="*/ 89 w 172"/>
                  <a:gd name="T9" fmla="*/ 29 h 30"/>
                  <a:gd name="T10" fmla="*/ 165 w 172"/>
                  <a:gd name="T11" fmla="*/ 21 h 30"/>
                  <a:gd name="T12" fmla="*/ 165 w 172"/>
                  <a:gd name="T13" fmla="*/ 8 h 30"/>
                </a:gdLst>
                <a:ahLst/>
                <a:cxnLst>
                  <a:cxn ang="0">
                    <a:pos x="T0" y="T1"/>
                  </a:cxn>
                  <a:cxn ang="0">
                    <a:pos x="T2" y="T3"/>
                  </a:cxn>
                  <a:cxn ang="0">
                    <a:pos x="T4" y="T5"/>
                  </a:cxn>
                  <a:cxn ang="0">
                    <a:pos x="T6" y="T7"/>
                  </a:cxn>
                  <a:cxn ang="0">
                    <a:pos x="T8" y="T9"/>
                  </a:cxn>
                  <a:cxn ang="0">
                    <a:pos x="T10" y="T11"/>
                  </a:cxn>
                  <a:cxn ang="0">
                    <a:pos x="T12" y="T13"/>
                  </a:cxn>
                </a:cxnLst>
                <a:rect l="0" t="0" r="r" b="b"/>
                <a:pathLst>
                  <a:path w="172" h="30">
                    <a:moveTo>
                      <a:pt x="165" y="8"/>
                    </a:moveTo>
                    <a:cubicBezTo>
                      <a:pt x="142" y="2"/>
                      <a:pt x="117" y="4"/>
                      <a:pt x="93" y="4"/>
                    </a:cubicBezTo>
                    <a:cubicBezTo>
                      <a:pt x="67" y="3"/>
                      <a:pt x="41" y="2"/>
                      <a:pt x="15" y="0"/>
                    </a:cubicBezTo>
                    <a:cubicBezTo>
                      <a:pt x="3" y="0"/>
                      <a:pt x="0" y="20"/>
                      <a:pt x="12" y="22"/>
                    </a:cubicBezTo>
                    <a:cubicBezTo>
                      <a:pt x="37" y="26"/>
                      <a:pt x="63" y="29"/>
                      <a:pt x="89" y="29"/>
                    </a:cubicBezTo>
                    <a:cubicBezTo>
                      <a:pt x="114" y="29"/>
                      <a:pt x="141" y="30"/>
                      <a:pt x="165" y="21"/>
                    </a:cubicBezTo>
                    <a:cubicBezTo>
                      <a:pt x="171" y="19"/>
                      <a:pt x="172" y="9"/>
                      <a:pt x="165" y="8"/>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3"/>
              <p:cNvSpPr/>
              <p:nvPr/>
            </p:nvSpPr>
            <p:spPr bwMode="auto">
              <a:xfrm>
                <a:off x="5332413" y="3994150"/>
                <a:ext cx="542925" cy="166688"/>
              </a:xfrm>
              <a:custGeom>
                <a:avLst/>
                <a:gdLst>
                  <a:gd name="T0" fmla="*/ 194 w 200"/>
                  <a:gd name="T1" fmla="*/ 32 h 61"/>
                  <a:gd name="T2" fmla="*/ 14 w 200"/>
                  <a:gd name="T3" fmla="*/ 3 h 61"/>
                  <a:gd name="T4" fmla="*/ 8 w 200"/>
                  <a:gd name="T5" fmla="*/ 18 h 61"/>
                  <a:gd name="T6" fmla="*/ 195 w 200"/>
                  <a:gd name="T7" fmla="*/ 41 h 61"/>
                  <a:gd name="T8" fmla="*/ 194 w 200"/>
                  <a:gd name="T9" fmla="*/ 32 h 61"/>
                </a:gdLst>
                <a:ahLst/>
                <a:cxnLst>
                  <a:cxn ang="0">
                    <a:pos x="T0" y="T1"/>
                  </a:cxn>
                  <a:cxn ang="0">
                    <a:pos x="T2" y="T3"/>
                  </a:cxn>
                  <a:cxn ang="0">
                    <a:pos x="T4" y="T5"/>
                  </a:cxn>
                  <a:cxn ang="0">
                    <a:pos x="T6" y="T7"/>
                  </a:cxn>
                  <a:cxn ang="0">
                    <a:pos x="T8" y="T9"/>
                  </a:cxn>
                </a:cxnLst>
                <a:rect l="0" t="0" r="r" b="b"/>
                <a:pathLst>
                  <a:path w="200" h="61">
                    <a:moveTo>
                      <a:pt x="194" y="32"/>
                    </a:moveTo>
                    <a:cubicBezTo>
                      <a:pt x="131" y="35"/>
                      <a:pt x="73" y="23"/>
                      <a:pt x="14" y="3"/>
                    </a:cubicBezTo>
                    <a:cubicBezTo>
                      <a:pt x="5" y="0"/>
                      <a:pt x="0" y="13"/>
                      <a:pt x="8" y="18"/>
                    </a:cubicBezTo>
                    <a:cubicBezTo>
                      <a:pt x="62" y="55"/>
                      <a:pt x="134" y="61"/>
                      <a:pt x="195" y="41"/>
                    </a:cubicBezTo>
                    <a:cubicBezTo>
                      <a:pt x="200" y="39"/>
                      <a:pt x="199" y="32"/>
                      <a:pt x="194" y="32"/>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6"/>
              <p:cNvSpPr/>
              <p:nvPr/>
            </p:nvSpPr>
            <p:spPr bwMode="auto">
              <a:xfrm>
                <a:off x="5313363" y="4729163"/>
                <a:ext cx="377825" cy="322263"/>
              </a:xfrm>
              <a:custGeom>
                <a:avLst/>
                <a:gdLst>
                  <a:gd name="T0" fmla="*/ 135 w 139"/>
                  <a:gd name="T1" fmla="*/ 110 h 119"/>
                  <a:gd name="T2" fmla="*/ 20 w 139"/>
                  <a:gd name="T3" fmla="*/ 8 h 119"/>
                  <a:gd name="T4" fmla="*/ 5 w 139"/>
                  <a:gd name="T5" fmla="*/ 17 h 119"/>
                  <a:gd name="T6" fmla="*/ 132 w 139"/>
                  <a:gd name="T7" fmla="*/ 118 h 119"/>
                  <a:gd name="T8" fmla="*/ 135 w 139"/>
                  <a:gd name="T9" fmla="*/ 110 h 119"/>
                </a:gdLst>
                <a:ahLst/>
                <a:cxnLst>
                  <a:cxn ang="0">
                    <a:pos x="T0" y="T1"/>
                  </a:cxn>
                  <a:cxn ang="0">
                    <a:pos x="T2" y="T3"/>
                  </a:cxn>
                  <a:cxn ang="0">
                    <a:pos x="T4" y="T5"/>
                  </a:cxn>
                  <a:cxn ang="0">
                    <a:pos x="T6" y="T7"/>
                  </a:cxn>
                  <a:cxn ang="0">
                    <a:pos x="T8" y="T9"/>
                  </a:cxn>
                </a:cxnLst>
                <a:rect l="0" t="0" r="r" b="b"/>
                <a:pathLst>
                  <a:path w="139" h="119">
                    <a:moveTo>
                      <a:pt x="135" y="110"/>
                    </a:moveTo>
                    <a:cubicBezTo>
                      <a:pt x="93" y="80"/>
                      <a:pt x="50" y="51"/>
                      <a:pt x="20" y="8"/>
                    </a:cubicBezTo>
                    <a:cubicBezTo>
                      <a:pt x="14" y="0"/>
                      <a:pt x="0" y="7"/>
                      <a:pt x="5" y="17"/>
                    </a:cubicBezTo>
                    <a:cubicBezTo>
                      <a:pt x="34" y="65"/>
                      <a:pt x="75" y="108"/>
                      <a:pt x="132" y="118"/>
                    </a:cubicBezTo>
                    <a:cubicBezTo>
                      <a:pt x="137" y="119"/>
                      <a:pt x="139" y="113"/>
                      <a:pt x="135" y="11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27"/>
              <p:cNvSpPr/>
              <p:nvPr/>
            </p:nvSpPr>
            <p:spPr bwMode="auto">
              <a:xfrm>
                <a:off x="5243513" y="4959350"/>
                <a:ext cx="290513" cy="360363"/>
              </a:xfrm>
              <a:custGeom>
                <a:avLst/>
                <a:gdLst>
                  <a:gd name="T0" fmla="*/ 106 w 107"/>
                  <a:gd name="T1" fmla="*/ 123 h 133"/>
                  <a:gd name="T2" fmla="*/ 69 w 107"/>
                  <a:gd name="T3" fmla="*/ 66 h 133"/>
                  <a:gd name="T4" fmla="*/ 17 w 107"/>
                  <a:gd name="T5" fmla="*/ 7 h 133"/>
                  <a:gd name="T6" fmla="*/ 5 w 107"/>
                  <a:gd name="T7" fmla="*/ 16 h 133"/>
                  <a:gd name="T8" fmla="*/ 50 w 107"/>
                  <a:gd name="T9" fmla="*/ 81 h 133"/>
                  <a:gd name="T10" fmla="*/ 96 w 107"/>
                  <a:gd name="T11" fmla="*/ 130 h 133"/>
                  <a:gd name="T12" fmla="*/ 106 w 107"/>
                  <a:gd name="T13" fmla="*/ 123 h 133"/>
                </a:gdLst>
                <a:ahLst/>
                <a:cxnLst>
                  <a:cxn ang="0">
                    <a:pos x="T0" y="T1"/>
                  </a:cxn>
                  <a:cxn ang="0">
                    <a:pos x="T2" y="T3"/>
                  </a:cxn>
                  <a:cxn ang="0">
                    <a:pos x="T4" y="T5"/>
                  </a:cxn>
                  <a:cxn ang="0">
                    <a:pos x="T6" y="T7"/>
                  </a:cxn>
                  <a:cxn ang="0">
                    <a:pos x="T8" y="T9"/>
                  </a:cxn>
                  <a:cxn ang="0">
                    <a:pos x="T10" y="T11"/>
                  </a:cxn>
                  <a:cxn ang="0">
                    <a:pos x="T12" y="T13"/>
                  </a:cxn>
                </a:cxnLst>
                <a:rect l="0" t="0" r="r" b="b"/>
                <a:pathLst>
                  <a:path w="107" h="133">
                    <a:moveTo>
                      <a:pt x="106" y="123"/>
                    </a:moveTo>
                    <a:cubicBezTo>
                      <a:pt x="99" y="101"/>
                      <a:pt x="83" y="84"/>
                      <a:pt x="69" y="66"/>
                    </a:cubicBezTo>
                    <a:cubicBezTo>
                      <a:pt x="52" y="46"/>
                      <a:pt x="34" y="27"/>
                      <a:pt x="17" y="7"/>
                    </a:cubicBezTo>
                    <a:cubicBezTo>
                      <a:pt x="12" y="0"/>
                      <a:pt x="0" y="9"/>
                      <a:pt x="5" y="16"/>
                    </a:cubicBezTo>
                    <a:cubicBezTo>
                      <a:pt x="21" y="38"/>
                      <a:pt x="35" y="60"/>
                      <a:pt x="50" y="81"/>
                    </a:cubicBezTo>
                    <a:cubicBezTo>
                      <a:pt x="64" y="98"/>
                      <a:pt x="77" y="118"/>
                      <a:pt x="96" y="130"/>
                    </a:cubicBezTo>
                    <a:cubicBezTo>
                      <a:pt x="101" y="133"/>
                      <a:pt x="107" y="128"/>
                      <a:pt x="106" y="12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28"/>
              <p:cNvSpPr/>
              <p:nvPr/>
            </p:nvSpPr>
            <p:spPr bwMode="auto">
              <a:xfrm>
                <a:off x="5097463" y="5103813"/>
                <a:ext cx="211138" cy="444500"/>
              </a:xfrm>
              <a:custGeom>
                <a:avLst/>
                <a:gdLst>
                  <a:gd name="T0" fmla="*/ 55 w 78"/>
                  <a:gd name="T1" fmla="*/ 80 h 164"/>
                  <a:gd name="T2" fmla="*/ 19 w 78"/>
                  <a:gd name="T3" fmla="*/ 7 h 164"/>
                  <a:gd name="T4" fmla="*/ 3 w 78"/>
                  <a:gd name="T5" fmla="*/ 14 h 164"/>
                  <a:gd name="T6" fmla="*/ 34 w 78"/>
                  <a:gd name="T7" fmla="*/ 89 h 164"/>
                  <a:gd name="T8" fmla="*/ 65 w 78"/>
                  <a:gd name="T9" fmla="*/ 159 h 164"/>
                  <a:gd name="T10" fmla="*/ 78 w 78"/>
                  <a:gd name="T11" fmla="*/ 156 h 164"/>
                  <a:gd name="T12" fmla="*/ 55 w 78"/>
                  <a:gd name="T13" fmla="*/ 80 h 164"/>
                </a:gdLst>
                <a:ahLst/>
                <a:cxnLst>
                  <a:cxn ang="0">
                    <a:pos x="T0" y="T1"/>
                  </a:cxn>
                  <a:cxn ang="0">
                    <a:pos x="T2" y="T3"/>
                  </a:cxn>
                  <a:cxn ang="0">
                    <a:pos x="T4" y="T5"/>
                  </a:cxn>
                  <a:cxn ang="0">
                    <a:pos x="T6" y="T7"/>
                  </a:cxn>
                  <a:cxn ang="0">
                    <a:pos x="T8" y="T9"/>
                  </a:cxn>
                  <a:cxn ang="0">
                    <a:pos x="T10" y="T11"/>
                  </a:cxn>
                  <a:cxn ang="0">
                    <a:pos x="T12" y="T13"/>
                  </a:cxn>
                </a:cxnLst>
                <a:rect l="0" t="0" r="r" b="b"/>
                <a:pathLst>
                  <a:path w="78" h="164">
                    <a:moveTo>
                      <a:pt x="55" y="80"/>
                    </a:moveTo>
                    <a:cubicBezTo>
                      <a:pt x="44" y="55"/>
                      <a:pt x="33" y="30"/>
                      <a:pt x="19" y="7"/>
                    </a:cubicBezTo>
                    <a:cubicBezTo>
                      <a:pt x="14" y="0"/>
                      <a:pt x="0" y="5"/>
                      <a:pt x="3" y="14"/>
                    </a:cubicBezTo>
                    <a:cubicBezTo>
                      <a:pt x="13" y="39"/>
                      <a:pt x="24" y="64"/>
                      <a:pt x="34" y="89"/>
                    </a:cubicBezTo>
                    <a:cubicBezTo>
                      <a:pt x="43" y="113"/>
                      <a:pt x="50" y="139"/>
                      <a:pt x="65" y="159"/>
                    </a:cubicBezTo>
                    <a:cubicBezTo>
                      <a:pt x="69" y="164"/>
                      <a:pt x="78" y="163"/>
                      <a:pt x="78" y="156"/>
                    </a:cubicBezTo>
                    <a:cubicBezTo>
                      <a:pt x="77" y="130"/>
                      <a:pt x="65" y="104"/>
                      <a:pt x="55" y="8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29"/>
              <p:cNvSpPr/>
              <p:nvPr/>
            </p:nvSpPr>
            <p:spPr bwMode="auto">
              <a:xfrm>
                <a:off x="4910138" y="5254625"/>
                <a:ext cx="184150" cy="401638"/>
              </a:xfrm>
              <a:custGeom>
                <a:avLst/>
                <a:gdLst>
                  <a:gd name="T0" fmla="*/ 43 w 68"/>
                  <a:gd name="T1" fmla="*/ 65 h 148"/>
                  <a:gd name="T2" fmla="*/ 7 w 68"/>
                  <a:gd name="T3" fmla="*/ 1 h 148"/>
                  <a:gd name="T4" fmla="*/ 5 w 68"/>
                  <a:gd name="T5" fmla="*/ 1 h 148"/>
                  <a:gd name="T6" fmla="*/ 24 w 68"/>
                  <a:gd name="T7" fmla="*/ 73 h 148"/>
                  <a:gd name="T8" fmla="*/ 57 w 68"/>
                  <a:gd name="T9" fmla="*/ 144 h 148"/>
                  <a:gd name="T10" fmla="*/ 68 w 68"/>
                  <a:gd name="T11" fmla="*/ 140 h 148"/>
                  <a:gd name="T12" fmla="*/ 43 w 68"/>
                  <a:gd name="T13" fmla="*/ 65 h 148"/>
                </a:gdLst>
                <a:ahLst/>
                <a:cxnLst>
                  <a:cxn ang="0">
                    <a:pos x="T0" y="T1"/>
                  </a:cxn>
                  <a:cxn ang="0">
                    <a:pos x="T2" y="T3"/>
                  </a:cxn>
                  <a:cxn ang="0">
                    <a:pos x="T4" y="T5"/>
                  </a:cxn>
                  <a:cxn ang="0">
                    <a:pos x="T6" y="T7"/>
                  </a:cxn>
                  <a:cxn ang="0">
                    <a:pos x="T8" y="T9"/>
                  </a:cxn>
                  <a:cxn ang="0">
                    <a:pos x="T10" y="T11"/>
                  </a:cxn>
                  <a:cxn ang="0">
                    <a:pos x="T12" y="T13"/>
                  </a:cxn>
                </a:cxnLst>
                <a:rect l="0" t="0" r="r" b="b"/>
                <a:pathLst>
                  <a:path w="68" h="148">
                    <a:moveTo>
                      <a:pt x="43" y="65"/>
                    </a:moveTo>
                    <a:cubicBezTo>
                      <a:pt x="34" y="45"/>
                      <a:pt x="26" y="14"/>
                      <a:pt x="7" y="1"/>
                    </a:cubicBezTo>
                    <a:cubicBezTo>
                      <a:pt x="6" y="0"/>
                      <a:pt x="5" y="1"/>
                      <a:pt x="5" y="1"/>
                    </a:cubicBezTo>
                    <a:cubicBezTo>
                      <a:pt x="0" y="24"/>
                      <a:pt x="16" y="53"/>
                      <a:pt x="24" y="73"/>
                    </a:cubicBezTo>
                    <a:cubicBezTo>
                      <a:pt x="32" y="96"/>
                      <a:pt x="40" y="126"/>
                      <a:pt x="57" y="144"/>
                    </a:cubicBezTo>
                    <a:cubicBezTo>
                      <a:pt x="60" y="148"/>
                      <a:pt x="68" y="145"/>
                      <a:pt x="68" y="140"/>
                    </a:cubicBezTo>
                    <a:cubicBezTo>
                      <a:pt x="68" y="115"/>
                      <a:pt x="52" y="88"/>
                      <a:pt x="43" y="65"/>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30"/>
              <p:cNvSpPr/>
              <p:nvPr/>
            </p:nvSpPr>
            <p:spPr bwMode="auto">
              <a:xfrm>
                <a:off x="4729163" y="5327650"/>
                <a:ext cx="127000" cy="469900"/>
              </a:xfrm>
              <a:custGeom>
                <a:avLst/>
                <a:gdLst>
                  <a:gd name="T0" fmla="*/ 37 w 47"/>
                  <a:gd name="T1" fmla="*/ 93 h 173"/>
                  <a:gd name="T2" fmla="*/ 18 w 47"/>
                  <a:gd name="T3" fmla="*/ 11 h 173"/>
                  <a:gd name="T4" fmla="*/ 2 w 47"/>
                  <a:gd name="T5" fmla="*/ 15 h 173"/>
                  <a:gd name="T6" fmla="*/ 15 w 47"/>
                  <a:gd name="T7" fmla="*/ 95 h 173"/>
                  <a:gd name="T8" fmla="*/ 31 w 47"/>
                  <a:gd name="T9" fmla="*/ 168 h 173"/>
                  <a:gd name="T10" fmla="*/ 43 w 47"/>
                  <a:gd name="T11" fmla="*/ 167 h 173"/>
                  <a:gd name="T12" fmla="*/ 37 w 47"/>
                  <a:gd name="T13" fmla="*/ 93 h 173"/>
                </a:gdLst>
                <a:ahLst/>
                <a:cxnLst>
                  <a:cxn ang="0">
                    <a:pos x="T0" y="T1"/>
                  </a:cxn>
                  <a:cxn ang="0">
                    <a:pos x="T2" y="T3"/>
                  </a:cxn>
                  <a:cxn ang="0">
                    <a:pos x="T4" y="T5"/>
                  </a:cxn>
                  <a:cxn ang="0">
                    <a:pos x="T6" y="T7"/>
                  </a:cxn>
                  <a:cxn ang="0">
                    <a:pos x="T8" y="T9"/>
                  </a:cxn>
                  <a:cxn ang="0">
                    <a:pos x="T10" y="T11"/>
                  </a:cxn>
                  <a:cxn ang="0">
                    <a:pos x="T12" y="T13"/>
                  </a:cxn>
                </a:cxnLst>
                <a:rect l="0" t="0" r="r" b="b"/>
                <a:pathLst>
                  <a:path w="47" h="173">
                    <a:moveTo>
                      <a:pt x="37" y="93"/>
                    </a:moveTo>
                    <a:cubicBezTo>
                      <a:pt x="32" y="65"/>
                      <a:pt x="25" y="38"/>
                      <a:pt x="18" y="11"/>
                    </a:cubicBezTo>
                    <a:cubicBezTo>
                      <a:pt x="15" y="0"/>
                      <a:pt x="0" y="5"/>
                      <a:pt x="2" y="15"/>
                    </a:cubicBezTo>
                    <a:cubicBezTo>
                      <a:pt x="7" y="42"/>
                      <a:pt x="11" y="69"/>
                      <a:pt x="15" y="95"/>
                    </a:cubicBezTo>
                    <a:cubicBezTo>
                      <a:pt x="19" y="120"/>
                      <a:pt x="20" y="146"/>
                      <a:pt x="31" y="168"/>
                    </a:cubicBezTo>
                    <a:cubicBezTo>
                      <a:pt x="33" y="173"/>
                      <a:pt x="42" y="172"/>
                      <a:pt x="43" y="167"/>
                    </a:cubicBezTo>
                    <a:cubicBezTo>
                      <a:pt x="47" y="143"/>
                      <a:pt x="41" y="117"/>
                      <a:pt x="37" y="9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1"/>
              <p:cNvSpPr/>
              <p:nvPr/>
            </p:nvSpPr>
            <p:spPr bwMode="auto">
              <a:xfrm>
                <a:off x="4487863" y="5380038"/>
                <a:ext cx="96838" cy="584200"/>
              </a:xfrm>
              <a:custGeom>
                <a:avLst/>
                <a:gdLst>
                  <a:gd name="T0" fmla="*/ 29 w 36"/>
                  <a:gd name="T1" fmla="*/ 110 h 216"/>
                  <a:gd name="T2" fmla="*/ 15 w 36"/>
                  <a:gd name="T3" fmla="*/ 8 h 216"/>
                  <a:gd name="T4" fmla="*/ 1 w 36"/>
                  <a:gd name="T5" fmla="*/ 10 h 216"/>
                  <a:gd name="T6" fmla="*/ 8 w 36"/>
                  <a:gd name="T7" fmla="*/ 114 h 216"/>
                  <a:gd name="T8" fmla="*/ 17 w 36"/>
                  <a:gd name="T9" fmla="*/ 211 h 216"/>
                  <a:gd name="T10" fmla="*/ 26 w 36"/>
                  <a:gd name="T11" fmla="*/ 211 h 216"/>
                  <a:gd name="T12" fmla="*/ 29 w 36"/>
                  <a:gd name="T13" fmla="*/ 110 h 216"/>
                </a:gdLst>
                <a:ahLst/>
                <a:cxnLst>
                  <a:cxn ang="0">
                    <a:pos x="T0" y="T1"/>
                  </a:cxn>
                  <a:cxn ang="0">
                    <a:pos x="T2" y="T3"/>
                  </a:cxn>
                  <a:cxn ang="0">
                    <a:pos x="T4" y="T5"/>
                  </a:cxn>
                  <a:cxn ang="0">
                    <a:pos x="T6" y="T7"/>
                  </a:cxn>
                  <a:cxn ang="0">
                    <a:pos x="T8" y="T9"/>
                  </a:cxn>
                  <a:cxn ang="0">
                    <a:pos x="T10" y="T11"/>
                  </a:cxn>
                  <a:cxn ang="0">
                    <a:pos x="T12" y="T13"/>
                  </a:cxn>
                </a:cxnLst>
                <a:rect l="0" t="0" r="r" b="b"/>
                <a:pathLst>
                  <a:path w="36" h="216">
                    <a:moveTo>
                      <a:pt x="29" y="110"/>
                    </a:moveTo>
                    <a:cubicBezTo>
                      <a:pt x="26" y="76"/>
                      <a:pt x="22" y="42"/>
                      <a:pt x="15" y="8"/>
                    </a:cubicBezTo>
                    <a:cubicBezTo>
                      <a:pt x="14" y="0"/>
                      <a:pt x="0" y="2"/>
                      <a:pt x="1" y="10"/>
                    </a:cubicBezTo>
                    <a:cubicBezTo>
                      <a:pt x="3" y="44"/>
                      <a:pt x="6" y="79"/>
                      <a:pt x="8" y="114"/>
                    </a:cubicBezTo>
                    <a:cubicBezTo>
                      <a:pt x="9" y="146"/>
                      <a:pt x="8" y="180"/>
                      <a:pt x="17" y="211"/>
                    </a:cubicBezTo>
                    <a:cubicBezTo>
                      <a:pt x="19" y="215"/>
                      <a:pt x="25" y="216"/>
                      <a:pt x="26" y="211"/>
                    </a:cubicBezTo>
                    <a:cubicBezTo>
                      <a:pt x="36" y="178"/>
                      <a:pt x="32" y="143"/>
                      <a:pt x="29" y="11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2"/>
              <p:cNvSpPr/>
              <p:nvPr/>
            </p:nvSpPr>
            <p:spPr bwMode="auto">
              <a:xfrm>
                <a:off x="4184651" y="5387975"/>
                <a:ext cx="157163" cy="574675"/>
              </a:xfrm>
              <a:custGeom>
                <a:avLst/>
                <a:gdLst>
                  <a:gd name="T0" fmla="*/ 55 w 58"/>
                  <a:gd name="T1" fmla="*/ 11 h 212"/>
                  <a:gd name="T2" fmla="*/ 39 w 58"/>
                  <a:gd name="T3" fmla="*/ 9 h 212"/>
                  <a:gd name="T4" fmla="*/ 19 w 58"/>
                  <a:gd name="T5" fmla="*/ 109 h 212"/>
                  <a:gd name="T6" fmla="*/ 0 w 58"/>
                  <a:gd name="T7" fmla="*/ 203 h 212"/>
                  <a:gd name="T8" fmla="*/ 12 w 58"/>
                  <a:gd name="T9" fmla="*/ 206 h 212"/>
                  <a:gd name="T10" fmla="*/ 41 w 58"/>
                  <a:gd name="T11" fmla="*/ 111 h 212"/>
                  <a:gd name="T12" fmla="*/ 55 w 58"/>
                  <a:gd name="T13" fmla="*/ 11 h 212"/>
                </a:gdLst>
                <a:ahLst/>
                <a:cxnLst>
                  <a:cxn ang="0">
                    <a:pos x="T0" y="T1"/>
                  </a:cxn>
                  <a:cxn ang="0">
                    <a:pos x="T2" y="T3"/>
                  </a:cxn>
                  <a:cxn ang="0">
                    <a:pos x="T4" y="T5"/>
                  </a:cxn>
                  <a:cxn ang="0">
                    <a:pos x="T6" y="T7"/>
                  </a:cxn>
                  <a:cxn ang="0">
                    <a:pos x="T8" y="T9"/>
                  </a:cxn>
                  <a:cxn ang="0">
                    <a:pos x="T10" y="T11"/>
                  </a:cxn>
                  <a:cxn ang="0">
                    <a:pos x="T12" y="T13"/>
                  </a:cxn>
                </a:cxnLst>
                <a:rect l="0" t="0" r="r" b="b"/>
                <a:pathLst>
                  <a:path w="58" h="212">
                    <a:moveTo>
                      <a:pt x="55" y="11"/>
                    </a:moveTo>
                    <a:cubicBezTo>
                      <a:pt x="54" y="2"/>
                      <a:pt x="43" y="0"/>
                      <a:pt x="39" y="9"/>
                    </a:cubicBezTo>
                    <a:cubicBezTo>
                      <a:pt x="28" y="39"/>
                      <a:pt x="26" y="76"/>
                      <a:pt x="19" y="109"/>
                    </a:cubicBezTo>
                    <a:cubicBezTo>
                      <a:pt x="13" y="140"/>
                      <a:pt x="1" y="171"/>
                      <a:pt x="0" y="203"/>
                    </a:cubicBezTo>
                    <a:cubicBezTo>
                      <a:pt x="0" y="210"/>
                      <a:pt x="9" y="212"/>
                      <a:pt x="12" y="206"/>
                    </a:cubicBezTo>
                    <a:cubicBezTo>
                      <a:pt x="29" y="178"/>
                      <a:pt x="35" y="143"/>
                      <a:pt x="41" y="111"/>
                    </a:cubicBezTo>
                    <a:cubicBezTo>
                      <a:pt x="48" y="80"/>
                      <a:pt x="58" y="43"/>
                      <a:pt x="55" y="11"/>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3"/>
              <p:cNvSpPr/>
              <p:nvPr/>
            </p:nvSpPr>
            <p:spPr bwMode="auto">
              <a:xfrm>
                <a:off x="3840163" y="5349875"/>
                <a:ext cx="276225" cy="463550"/>
              </a:xfrm>
              <a:custGeom>
                <a:avLst/>
                <a:gdLst>
                  <a:gd name="T0" fmla="*/ 84 w 102"/>
                  <a:gd name="T1" fmla="*/ 9 h 171"/>
                  <a:gd name="T2" fmla="*/ 38 w 102"/>
                  <a:gd name="T3" fmla="*/ 85 h 171"/>
                  <a:gd name="T4" fmla="*/ 2 w 102"/>
                  <a:gd name="T5" fmla="*/ 160 h 171"/>
                  <a:gd name="T6" fmla="*/ 12 w 102"/>
                  <a:gd name="T7" fmla="*/ 166 h 171"/>
                  <a:gd name="T8" fmla="*/ 56 w 102"/>
                  <a:gd name="T9" fmla="*/ 96 h 171"/>
                  <a:gd name="T10" fmla="*/ 97 w 102"/>
                  <a:gd name="T11" fmla="*/ 17 h 171"/>
                  <a:gd name="T12" fmla="*/ 84 w 102"/>
                  <a:gd name="T13" fmla="*/ 9 h 171"/>
                </a:gdLst>
                <a:ahLst/>
                <a:cxnLst>
                  <a:cxn ang="0">
                    <a:pos x="T0" y="T1"/>
                  </a:cxn>
                  <a:cxn ang="0">
                    <a:pos x="T2" y="T3"/>
                  </a:cxn>
                  <a:cxn ang="0">
                    <a:pos x="T4" y="T5"/>
                  </a:cxn>
                  <a:cxn ang="0">
                    <a:pos x="T6" y="T7"/>
                  </a:cxn>
                  <a:cxn ang="0">
                    <a:pos x="T8" y="T9"/>
                  </a:cxn>
                  <a:cxn ang="0">
                    <a:pos x="T10" y="T11"/>
                  </a:cxn>
                  <a:cxn ang="0">
                    <a:pos x="T12" y="T13"/>
                  </a:cxn>
                </a:cxnLst>
                <a:rect l="0" t="0" r="r" b="b"/>
                <a:pathLst>
                  <a:path w="102" h="171">
                    <a:moveTo>
                      <a:pt x="84" y="9"/>
                    </a:moveTo>
                    <a:cubicBezTo>
                      <a:pt x="68" y="34"/>
                      <a:pt x="53" y="59"/>
                      <a:pt x="38" y="85"/>
                    </a:cubicBezTo>
                    <a:cubicBezTo>
                      <a:pt x="25" y="109"/>
                      <a:pt x="8" y="133"/>
                      <a:pt x="2" y="160"/>
                    </a:cubicBezTo>
                    <a:cubicBezTo>
                      <a:pt x="0" y="166"/>
                      <a:pt x="8" y="171"/>
                      <a:pt x="12" y="166"/>
                    </a:cubicBezTo>
                    <a:cubicBezTo>
                      <a:pt x="31" y="147"/>
                      <a:pt x="43" y="119"/>
                      <a:pt x="56" y="96"/>
                    </a:cubicBezTo>
                    <a:cubicBezTo>
                      <a:pt x="70" y="69"/>
                      <a:pt x="84" y="43"/>
                      <a:pt x="97" y="17"/>
                    </a:cubicBezTo>
                    <a:cubicBezTo>
                      <a:pt x="102" y="8"/>
                      <a:pt x="89" y="0"/>
                      <a:pt x="84" y="9"/>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34"/>
              <p:cNvSpPr/>
              <p:nvPr/>
            </p:nvSpPr>
            <p:spPr bwMode="auto">
              <a:xfrm>
                <a:off x="3546476" y="5295900"/>
                <a:ext cx="323850" cy="325438"/>
              </a:xfrm>
              <a:custGeom>
                <a:avLst/>
                <a:gdLst>
                  <a:gd name="T0" fmla="*/ 94 w 119"/>
                  <a:gd name="T1" fmla="*/ 10 h 120"/>
                  <a:gd name="T2" fmla="*/ 3 w 119"/>
                  <a:gd name="T3" fmla="*/ 111 h 120"/>
                  <a:gd name="T4" fmla="*/ 10 w 119"/>
                  <a:gd name="T5" fmla="*/ 118 h 120"/>
                  <a:gd name="T6" fmla="*/ 110 w 119"/>
                  <a:gd name="T7" fmla="*/ 26 h 120"/>
                  <a:gd name="T8" fmla="*/ 94 w 119"/>
                  <a:gd name="T9" fmla="*/ 10 h 120"/>
                </a:gdLst>
                <a:ahLst/>
                <a:cxnLst>
                  <a:cxn ang="0">
                    <a:pos x="T0" y="T1"/>
                  </a:cxn>
                  <a:cxn ang="0">
                    <a:pos x="T2" y="T3"/>
                  </a:cxn>
                  <a:cxn ang="0">
                    <a:pos x="T4" y="T5"/>
                  </a:cxn>
                  <a:cxn ang="0">
                    <a:pos x="T6" y="T7"/>
                  </a:cxn>
                  <a:cxn ang="0">
                    <a:pos x="T8" y="T9"/>
                  </a:cxn>
                </a:cxnLst>
                <a:rect l="0" t="0" r="r" b="b"/>
                <a:pathLst>
                  <a:path w="119" h="120">
                    <a:moveTo>
                      <a:pt x="94" y="10"/>
                    </a:moveTo>
                    <a:cubicBezTo>
                      <a:pt x="64" y="44"/>
                      <a:pt x="30" y="74"/>
                      <a:pt x="3" y="111"/>
                    </a:cubicBezTo>
                    <a:cubicBezTo>
                      <a:pt x="0" y="115"/>
                      <a:pt x="6" y="120"/>
                      <a:pt x="10" y="118"/>
                    </a:cubicBezTo>
                    <a:cubicBezTo>
                      <a:pt x="49" y="95"/>
                      <a:pt x="80" y="59"/>
                      <a:pt x="110" y="26"/>
                    </a:cubicBezTo>
                    <a:cubicBezTo>
                      <a:pt x="119" y="15"/>
                      <a:pt x="104" y="0"/>
                      <a:pt x="94" y="1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35"/>
              <p:cNvSpPr/>
              <p:nvPr/>
            </p:nvSpPr>
            <p:spPr bwMode="auto">
              <a:xfrm>
                <a:off x="3284538" y="5168900"/>
                <a:ext cx="414338" cy="261938"/>
              </a:xfrm>
              <a:custGeom>
                <a:avLst/>
                <a:gdLst>
                  <a:gd name="T0" fmla="*/ 132 w 153"/>
                  <a:gd name="T1" fmla="*/ 6 h 97"/>
                  <a:gd name="T2" fmla="*/ 4 w 153"/>
                  <a:gd name="T3" fmla="*/ 86 h 97"/>
                  <a:gd name="T4" fmla="*/ 9 w 153"/>
                  <a:gd name="T5" fmla="*/ 95 h 97"/>
                  <a:gd name="T6" fmla="*/ 142 w 153"/>
                  <a:gd name="T7" fmla="*/ 23 h 97"/>
                  <a:gd name="T8" fmla="*/ 132 w 153"/>
                  <a:gd name="T9" fmla="*/ 6 h 97"/>
                </a:gdLst>
                <a:ahLst/>
                <a:cxnLst>
                  <a:cxn ang="0">
                    <a:pos x="T0" y="T1"/>
                  </a:cxn>
                  <a:cxn ang="0">
                    <a:pos x="T2" y="T3"/>
                  </a:cxn>
                  <a:cxn ang="0">
                    <a:pos x="T4" y="T5"/>
                  </a:cxn>
                  <a:cxn ang="0">
                    <a:pos x="T6" y="T7"/>
                  </a:cxn>
                  <a:cxn ang="0">
                    <a:pos x="T8" y="T9"/>
                  </a:cxn>
                </a:cxnLst>
                <a:rect l="0" t="0" r="r" b="b"/>
                <a:pathLst>
                  <a:path w="153" h="97">
                    <a:moveTo>
                      <a:pt x="132" y="6"/>
                    </a:moveTo>
                    <a:cubicBezTo>
                      <a:pt x="89" y="29"/>
                      <a:pt x="40" y="52"/>
                      <a:pt x="4" y="86"/>
                    </a:cubicBezTo>
                    <a:cubicBezTo>
                      <a:pt x="0" y="90"/>
                      <a:pt x="4" y="97"/>
                      <a:pt x="9" y="95"/>
                    </a:cubicBezTo>
                    <a:cubicBezTo>
                      <a:pt x="57" y="80"/>
                      <a:pt x="101" y="50"/>
                      <a:pt x="142" y="23"/>
                    </a:cubicBezTo>
                    <a:cubicBezTo>
                      <a:pt x="153" y="16"/>
                      <a:pt x="143" y="0"/>
                      <a:pt x="132" y="6"/>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36"/>
              <p:cNvSpPr/>
              <p:nvPr/>
            </p:nvSpPr>
            <p:spPr bwMode="auto">
              <a:xfrm>
                <a:off x="3154363" y="5073650"/>
                <a:ext cx="392113" cy="115888"/>
              </a:xfrm>
              <a:custGeom>
                <a:avLst/>
                <a:gdLst>
                  <a:gd name="T0" fmla="*/ 132 w 145"/>
                  <a:gd name="T1" fmla="*/ 1 h 43"/>
                  <a:gd name="T2" fmla="*/ 5 w 145"/>
                  <a:gd name="T3" fmla="*/ 30 h 43"/>
                  <a:gd name="T4" fmla="*/ 8 w 145"/>
                  <a:gd name="T5" fmla="*/ 42 h 43"/>
                  <a:gd name="T6" fmla="*/ 132 w 145"/>
                  <a:gd name="T7" fmla="*/ 20 h 43"/>
                  <a:gd name="T8" fmla="*/ 132 w 145"/>
                  <a:gd name="T9" fmla="*/ 1 h 43"/>
                </a:gdLst>
                <a:ahLst/>
                <a:cxnLst>
                  <a:cxn ang="0">
                    <a:pos x="T0" y="T1"/>
                  </a:cxn>
                  <a:cxn ang="0">
                    <a:pos x="T2" y="T3"/>
                  </a:cxn>
                  <a:cxn ang="0">
                    <a:pos x="T4" y="T5"/>
                  </a:cxn>
                  <a:cxn ang="0">
                    <a:pos x="T6" y="T7"/>
                  </a:cxn>
                  <a:cxn ang="0">
                    <a:pos x="T8" y="T9"/>
                  </a:cxn>
                </a:cxnLst>
                <a:rect l="0" t="0" r="r" b="b"/>
                <a:pathLst>
                  <a:path w="145" h="43">
                    <a:moveTo>
                      <a:pt x="132" y="1"/>
                    </a:moveTo>
                    <a:cubicBezTo>
                      <a:pt x="90" y="3"/>
                      <a:pt x="41" y="8"/>
                      <a:pt x="5" y="30"/>
                    </a:cubicBezTo>
                    <a:cubicBezTo>
                      <a:pt x="0" y="33"/>
                      <a:pt x="2" y="43"/>
                      <a:pt x="8" y="42"/>
                    </a:cubicBezTo>
                    <a:cubicBezTo>
                      <a:pt x="50" y="39"/>
                      <a:pt x="90" y="25"/>
                      <a:pt x="132" y="20"/>
                    </a:cubicBezTo>
                    <a:cubicBezTo>
                      <a:pt x="144" y="18"/>
                      <a:pt x="145" y="0"/>
                      <a:pt x="132" y="1"/>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37"/>
              <p:cNvSpPr/>
              <p:nvPr/>
            </p:nvSpPr>
            <p:spPr bwMode="auto">
              <a:xfrm>
                <a:off x="2986088" y="4881563"/>
                <a:ext cx="452438" cy="115888"/>
              </a:xfrm>
              <a:custGeom>
                <a:avLst/>
                <a:gdLst>
                  <a:gd name="T0" fmla="*/ 147 w 167"/>
                  <a:gd name="T1" fmla="*/ 2 h 43"/>
                  <a:gd name="T2" fmla="*/ 5 w 167"/>
                  <a:gd name="T3" fmla="*/ 30 h 43"/>
                  <a:gd name="T4" fmla="*/ 6 w 167"/>
                  <a:gd name="T5" fmla="*/ 40 h 43"/>
                  <a:gd name="T6" fmla="*/ 153 w 167"/>
                  <a:gd name="T7" fmla="*/ 23 h 43"/>
                  <a:gd name="T8" fmla="*/ 147 w 167"/>
                  <a:gd name="T9" fmla="*/ 2 h 43"/>
                </a:gdLst>
                <a:ahLst/>
                <a:cxnLst>
                  <a:cxn ang="0">
                    <a:pos x="T0" y="T1"/>
                  </a:cxn>
                  <a:cxn ang="0">
                    <a:pos x="T2" y="T3"/>
                  </a:cxn>
                  <a:cxn ang="0">
                    <a:pos x="T4" y="T5"/>
                  </a:cxn>
                  <a:cxn ang="0">
                    <a:pos x="T6" y="T7"/>
                  </a:cxn>
                  <a:cxn ang="0">
                    <a:pos x="T8" y="T9"/>
                  </a:cxn>
                </a:cxnLst>
                <a:rect l="0" t="0" r="r" b="b"/>
                <a:pathLst>
                  <a:path w="167" h="43">
                    <a:moveTo>
                      <a:pt x="147" y="2"/>
                    </a:moveTo>
                    <a:cubicBezTo>
                      <a:pt x="99" y="9"/>
                      <a:pt x="50" y="12"/>
                      <a:pt x="5" y="30"/>
                    </a:cubicBezTo>
                    <a:cubicBezTo>
                      <a:pt x="0" y="32"/>
                      <a:pt x="0" y="39"/>
                      <a:pt x="6" y="40"/>
                    </a:cubicBezTo>
                    <a:cubicBezTo>
                      <a:pt x="55" y="43"/>
                      <a:pt x="105" y="31"/>
                      <a:pt x="153" y="23"/>
                    </a:cubicBezTo>
                    <a:cubicBezTo>
                      <a:pt x="167" y="21"/>
                      <a:pt x="161" y="0"/>
                      <a:pt x="147" y="2"/>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38"/>
              <p:cNvSpPr/>
              <p:nvPr/>
            </p:nvSpPr>
            <p:spPr bwMode="auto">
              <a:xfrm>
                <a:off x="2973388" y="4651375"/>
                <a:ext cx="368300" cy="101600"/>
              </a:xfrm>
              <a:custGeom>
                <a:avLst/>
                <a:gdLst>
                  <a:gd name="T0" fmla="*/ 122 w 136"/>
                  <a:gd name="T1" fmla="*/ 3 h 38"/>
                  <a:gd name="T2" fmla="*/ 7 w 136"/>
                  <a:gd name="T3" fmla="*/ 1 h 38"/>
                  <a:gd name="T4" fmla="*/ 3 w 136"/>
                  <a:gd name="T5" fmla="*/ 8 h 38"/>
                  <a:gd name="T6" fmla="*/ 127 w 136"/>
                  <a:gd name="T7" fmla="*/ 19 h 38"/>
                  <a:gd name="T8" fmla="*/ 122 w 136"/>
                  <a:gd name="T9" fmla="*/ 3 h 38"/>
                </a:gdLst>
                <a:ahLst/>
                <a:cxnLst>
                  <a:cxn ang="0">
                    <a:pos x="T0" y="T1"/>
                  </a:cxn>
                  <a:cxn ang="0">
                    <a:pos x="T2" y="T3"/>
                  </a:cxn>
                  <a:cxn ang="0">
                    <a:pos x="T4" y="T5"/>
                  </a:cxn>
                  <a:cxn ang="0">
                    <a:pos x="T6" y="T7"/>
                  </a:cxn>
                  <a:cxn ang="0">
                    <a:pos x="T8" y="T9"/>
                  </a:cxn>
                </a:cxnLst>
                <a:rect l="0" t="0" r="r" b="b"/>
                <a:pathLst>
                  <a:path w="136" h="38">
                    <a:moveTo>
                      <a:pt x="122" y="3"/>
                    </a:moveTo>
                    <a:cubicBezTo>
                      <a:pt x="83" y="14"/>
                      <a:pt x="46" y="7"/>
                      <a:pt x="7" y="1"/>
                    </a:cubicBezTo>
                    <a:cubicBezTo>
                      <a:pt x="4" y="1"/>
                      <a:pt x="0" y="5"/>
                      <a:pt x="3" y="8"/>
                    </a:cubicBezTo>
                    <a:cubicBezTo>
                      <a:pt x="37" y="38"/>
                      <a:pt x="86" y="35"/>
                      <a:pt x="127" y="19"/>
                    </a:cubicBezTo>
                    <a:cubicBezTo>
                      <a:pt x="136" y="15"/>
                      <a:pt x="133" y="0"/>
                      <a:pt x="122" y="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39"/>
              <p:cNvSpPr/>
              <p:nvPr/>
            </p:nvSpPr>
            <p:spPr bwMode="auto">
              <a:xfrm>
                <a:off x="2928938" y="4406900"/>
                <a:ext cx="382588" cy="92075"/>
              </a:xfrm>
              <a:custGeom>
                <a:avLst/>
                <a:gdLst>
                  <a:gd name="T0" fmla="*/ 122 w 141"/>
                  <a:gd name="T1" fmla="*/ 4 h 34"/>
                  <a:gd name="T2" fmla="*/ 5 w 141"/>
                  <a:gd name="T3" fmla="*/ 0 h 34"/>
                  <a:gd name="T4" fmla="*/ 3 w 141"/>
                  <a:gd name="T5" fmla="*/ 8 h 34"/>
                  <a:gd name="T6" fmla="*/ 128 w 141"/>
                  <a:gd name="T7" fmla="*/ 24 h 34"/>
                  <a:gd name="T8" fmla="*/ 122 w 141"/>
                  <a:gd name="T9" fmla="*/ 4 h 34"/>
                </a:gdLst>
                <a:ahLst/>
                <a:cxnLst>
                  <a:cxn ang="0">
                    <a:pos x="T0" y="T1"/>
                  </a:cxn>
                  <a:cxn ang="0">
                    <a:pos x="T2" y="T3"/>
                  </a:cxn>
                  <a:cxn ang="0">
                    <a:pos x="T4" y="T5"/>
                  </a:cxn>
                  <a:cxn ang="0">
                    <a:pos x="T6" y="T7"/>
                  </a:cxn>
                  <a:cxn ang="0">
                    <a:pos x="T8" y="T9"/>
                  </a:cxn>
                </a:cxnLst>
                <a:rect l="0" t="0" r="r" b="b"/>
                <a:pathLst>
                  <a:path w="141" h="34">
                    <a:moveTo>
                      <a:pt x="122" y="4"/>
                    </a:moveTo>
                    <a:cubicBezTo>
                      <a:pt x="82" y="11"/>
                      <a:pt x="44" y="2"/>
                      <a:pt x="5" y="0"/>
                    </a:cubicBezTo>
                    <a:cubicBezTo>
                      <a:pt x="0" y="0"/>
                      <a:pt x="0" y="6"/>
                      <a:pt x="3" y="8"/>
                    </a:cubicBezTo>
                    <a:cubicBezTo>
                      <a:pt x="38" y="34"/>
                      <a:pt x="86" y="32"/>
                      <a:pt x="128" y="24"/>
                    </a:cubicBezTo>
                    <a:cubicBezTo>
                      <a:pt x="141" y="22"/>
                      <a:pt x="135" y="2"/>
                      <a:pt x="122" y="4"/>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40"/>
              <p:cNvSpPr/>
              <p:nvPr/>
            </p:nvSpPr>
            <p:spPr bwMode="auto">
              <a:xfrm>
                <a:off x="3028951" y="4089400"/>
                <a:ext cx="290513" cy="111125"/>
              </a:xfrm>
              <a:custGeom>
                <a:avLst/>
                <a:gdLst>
                  <a:gd name="T0" fmla="*/ 94 w 107"/>
                  <a:gd name="T1" fmla="*/ 20 h 41"/>
                  <a:gd name="T2" fmla="*/ 46 w 107"/>
                  <a:gd name="T3" fmla="*/ 10 h 41"/>
                  <a:gd name="T4" fmla="*/ 7 w 107"/>
                  <a:gd name="T5" fmla="*/ 0 h 41"/>
                  <a:gd name="T6" fmla="*/ 2 w 107"/>
                  <a:gd name="T7" fmla="*/ 8 h 41"/>
                  <a:gd name="T8" fmla="*/ 94 w 107"/>
                  <a:gd name="T9" fmla="*/ 41 h 41"/>
                  <a:gd name="T10" fmla="*/ 94 w 107"/>
                  <a:gd name="T11" fmla="*/ 20 h 41"/>
                </a:gdLst>
                <a:ahLst/>
                <a:cxnLst>
                  <a:cxn ang="0">
                    <a:pos x="T0" y="T1"/>
                  </a:cxn>
                  <a:cxn ang="0">
                    <a:pos x="T2" y="T3"/>
                  </a:cxn>
                  <a:cxn ang="0">
                    <a:pos x="T4" y="T5"/>
                  </a:cxn>
                  <a:cxn ang="0">
                    <a:pos x="T6" y="T7"/>
                  </a:cxn>
                  <a:cxn ang="0">
                    <a:pos x="T8" y="T9"/>
                  </a:cxn>
                  <a:cxn ang="0">
                    <a:pos x="T10" y="T11"/>
                  </a:cxn>
                </a:cxnLst>
                <a:rect l="0" t="0" r="r" b="b"/>
                <a:pathLst>
                  <a:path w="107" h="41">
                    <a:moveTo>
                      <a:pt x="94" y="20"/>
                    </a:moveTo>
                    <a:cubicBezTo>
                      <a:pt x="78" y="19"/>
                      <a:pt x="62" y="15"/>
                      <a:pt x="46" y="10"/>
                    </a:cubicBezTo>
                    <a:cubicBezTo>
                      <a:pt x="33" y="6"/>
                      <a:pt x="21" y="0"/>
                      <a:pt x="7" y="0"/>
                    </a:cubicBezTo>
                    <a:cubicBezTo>
                      <a:pt x="3" y="0"/>
                      <a:pt x="0" y="5"/>
                      <a:pt x="2" y="8"/>
                    </a:cubicBezTo>
                    <a:cubicBezTo>
                      <a:pt x="21" y="34"/>
                      <a:pt x="64" y="39"/>
                      <a:pt x="94" y="41"/>
                    </a:cubicBezTo>
                    <a:cubicBezTo>
                      <a:pt x="107" y="41"/>
                      <a:pt x="107" y="21"/>
                      <a:pt x="94" y="2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41"/>
              <p:cNvSpPr/>
              <p:nvPr/>
            </p:nvSpPr>
            <p:spPr bwMode="auto">
              <a:xfrm>
                <a:off x="3035301" y="3805238"/>
                <a:ext cx="298450" cy="203200"/>
              </a:xfrm>
              <a:custGeom>
                <a:avLst/>
                <a:gdLst>
                  <a:gd name="T0" fmla="*/ 97 w 110"/>
                  <a:gd name="T1" fmla="*/ 52 h 75"/>
                  <a:gd name="T2" fmla="*/ 49 w 110"/>
                  <a:gd name="T3" fmla="*/ 26 h 75"/>
                  <a:gd name="T4" fmla="*/ 7 w 110"/>
                  <a:gd name="T5" fmla="*/ 1 h 75"/>
                  <a:gd name="T6" fmla="*/ 2 w 110"/>
                  <a:gd name="T7" fmla="*/ 8 h 75"/>
                  <a:gd name="T8" fmla="*/ 87 w 110"/>
                  <a:gd name="T9" fmla="*/ 70 h 75"/>
                  <a:gd name="T10" fmla="*/ 97 w 110"/>
                  <a:gd name="T11" fmla="*/ 52 h 75"/>
                </a:gdLst>
                <a:ahLst/>
                <a:cxnLst>
                  <a:cxn ang="0">
                    <a:pos x="T0" y="T1"/>
                  </a:cxn>
                  <a:cxn ang="0">
                    <a:pos x="T2" y="T3"/>
                  </a:cxn>
                  <a:cxn ang="0">
                    <a:pos x="T4" y="T5"/>
                  </a:cxn>
                  <a:cxn ang="0">
                    <a:pos x="T6" y="T7"/>
                  </a:cxn>
                  <a:cxn ang="0">
                    <a:pos x="T8" y="T9"/>
                  </a:cxn>
                  <a:cxn ang="0">
                    <a:pos x="T10" y="T11"/>
                  </a:cxn>
                </a:cxnLst>
                <a:rect l="0" t="0" r="r" b="b"/>
                <a:pathLst>
                  <a:path w="110" h="75">
                    <a:moveTo>
                      <a:pt x="97" y="52"/>
                    </a:moveTo>
                    <a:cubicBezTo>
                      <a:pt x="81" y="45"/>
                      <a:pt x="65" y="36"/>
                      <a:pt x="49" y="26"/>
                    </a:cubicBezTo>
                    <a:cubicBezTo>
                      <a:pt x="35" y="17"/>
                      <a:pt x="22" y="7"/>
                      <a:pt x="7" y="1"/>
                    </a:cubicBezTo>
                    <a:cubicBezTo>
                      <a:pt x="3" y="0"/>
                      <a:pt x="0" y="5"/>
                      <a:pt x="2" y="8"/>
                    </a:cubicBezTo>
                    <a:cubicBezTo>
                      <a:pt x="18" y="39"/>
                      <a:pt x="56" y="57"/>
                      <a:pt x="87" y="70"/>
                    </a:cubicBezTo>
                    <a:cubicBezTo>
                      <a:pt x="99" y="75"/>
                      <a:pt x="110" y="57"/>
                      <a:pt x="97" y="52"/>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42"/>
              <p:cNvSpPr/>
              <p:nvPr/>
            </p:nvSpPr>
            <p:spPr bwMode="auto">
              <a:xfrm>
                <a:off x="3197226" y="3559175"/>
                <a:ext cx="290513" cy="234950"/>
              </a:xfrm>
              <a:custGeom>
                <a:avLst/>
                <a:gdLst>
                  <a:gd name="T0" fmla="*/ 103 w 107"/>
                  <a:gd name="T1" fmla="*/ 79 h 87"/>
                  <a:gd name="T2" fmla="*/ 50 w 107"/>
                  <a:gd name="T3" fmla="*/ 39 h 87"/>
                  <a:gd name="T4" fmla="*/ 8 w 107"/>
                  <a:gd name="T5" fmla="*/ 2 h 87"/>
                  <a:gd name="T6" fmla="*/ 1 w 107"/>
                  <a:gd name="T7" fmla="*/ 7 h 87"/>
                  <a:gd name="T8" fmla="*/ 100 w 107"/>
                  <a:gd name="T9" fmla="*/ 86 h 87"/>
                  <a:gd name="T10" fmla="*/ 103 w 107"/>
                  <a:gd name="T11" fmla="*/ 79 h 87"/>
                </a:gdLst>
                <a:ahLst/>
                <a:cxnLst>
                  <a:cxn ang="0">
                    <a:pos x="T0" y="T1"/>
                  </a:cxn>
                  <a:cxn ang="0">
                    <a:pos x="T2" y="T3"/>
                  </a:cxn>
                  <a:cxn ang="0">
                    <a:pos x="T4" y="T5"/>
                  </a:cxn>
                  <a:cxn ang="0">
                    <a:pos x="T6" y="T7"/>
                  </a:cxn>
                  <a:cxn ang="0">
                    <a:pos x="T8" y="T9"/>
                  </a:cxn>
                  <a:cxn ang="0">
                    <a:pos x="T10" y="T11"/>
                  </a:cxn>
                </a:cxnLst>
                <a:rect l="0" t="0" r="r" b="b"/>
                <a:pathLst>
                  <a:path w="107" h="87">
                    <a:moveTo>
                      <a:pt x="103" y="79"/>
                    </a:moveTo>
                    <a:cubicBezTo>
                      <a:pt x="85" y="65"/>
                      <a:pt x="67" y="54"/>
                      <a:pt x="50" y="39"/>
                    </a:cubicBezTo>
                    <a:cubicBezTo>
                      <a:pt x="36" y="27"/>
                      <a:pt x="24" y="12"/>
                      <a:pt x="8" y="2"/>
                    </a:cubicBezTo>
                    <a:cubicBezTo>
                      <a:pt x="4" y="0"/>
                      <a:pt x="0" y="3"/>
                      <a:pt x="1" y="7"/>
                    </a:cubicBezTo>
                    <a:cubicBezTo>
                      <a:pt x="11" y="46"/>
                      <a:pt x="62" y="79"/>
                      <a:pt x="100" y="86"/>
                    </a:cubicBezTo>
                    <a:cubicBezTo>
                      <a:pt x="104" y="87"/>
                      <a:pt x="107" y="81"/>
                      <a:pt x="103" y="79"/>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43"/>
              <p:cNvSpPr/>
              <p:nvPr/>
            </p:nvSpPr>
            <p:spPr bwMode="auto">
              <a:xfrm>
                <a:off x="3360738" y="3365500"/>
                <a:ext cx="260350" cy="252413"/>
              </a:xfrm>
              <a:custGeom>
                <a:avLst/>
                <a:gdLst>
                  <a:gd name="T0" fmla="*/ 88 w 96"/>
                  <a:gd name="T1" fmla="*/ 73 h 93"/>
                  <a:gd name="T2" fmla="*/ 7 w 96"/>
                  <a:gd name="T3" fmla="*/ 1 h 93"/>
                  <a:gd name="T4" fmla="*/ 1 w 96"/>
                  <a:gd name="T5" fmla="*/ 7 h 93"/>
                  <a:gd name="T6" fmla="*/ 76 w 96"/>
                  <a:gd name="T7" fmla="*/ 85 h 93"/>
                  <a:gd name="T8" fmla="*/ 88 w 96"/>
                  <a:gd name="T9" fmla="*/ 73 h 93"/>
                </a:gdLst>
                <a:ahLst/>
                <a:cxnLst>
                  <a:cxn ang="0">
                    <a:pos x="T0" y="T1"/>
                  </a:cxn>
                  <a:cxn ang="0">
                    <a:pos x="T2" y="T3"/>
                  </a:cxn>
                  <a:cxn ang="0">
                    <a:pos x="T4" y="T5"/>
                  </a:cxn>
                  <a:cxn ang="0">
                    <a:pos x="T6" y="T7"/>
                  </a:cxn>
                  <a:cxn ang="0">
                    <a:pos x="T8" y="T9"/>
                  </a:cxn>
                </a:cxnLst>
                <a:rect l="0" t="0" r="r" b="b"/>
                <a:pathLst>
                  <a:path w="96" h="93">
                    <a:moveTo>
                      <a:pt x="88" y="73"/>
                    </a:moveTo>
                    <a:cubicBezTo>
                      <a:pt x="64" y="48"/>
                      <a:pt x="41" y="12"/>
                      <a:pt x="7" y="1"/>
                    </a:cubicBezTo>
                    <a:cubicBezTo>
                      <a:pt x="4" y="0"/>
                      <a:pt x="0" y="3"/>
                      <a:pt x="1" y="7"/>
                    </a:cubicBezTo>
                    <a:cubicBezTo>
                      <a:pt x="15" y="40"/>
                      <a:pt x="51" y="61"/>
                      <a:pt x="76" y="85"/>
                    </a:cubicBezTo>
                    <a:cubicBezTo>
                      <a:pt x="84" y="93"/>
                      <a:pt x="96" y="81"/>
                      <a:pt x="88" y="7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44"/>
              <p:cNvSpPr/>
              <p:nvPr/>
            </p:nvSpPr>
            <p:spPr bwMode="auto">
              <a:xfrm>
                <a:off x="3514726" y="3162300"/>
                <a:ext cx="260350" cy="260350"/>
              </a:xfrm>
              <a:custGeom>
                <a:avLst/>
                <a:gdLst>
                  <a:gd name="T0" fmla="*/ 94 w 96"/>
                  <a:gd name="T1" fmla="*/ 87 h 96"/>
                  <a:gd name="T2" fmla="*/ 58 w 96"/>
                  <a:gd name="T3" fmla="*/ 42 h 96"/>
                  <a:gd name="T4" fmla="*/ 9 w 96"/>
                  <a:gd name="T5" fmla="*/ 2 h 96"/>
                  <a:gd name="T6" fmla="*/ 2 w 96"/>
                  <a:gd name="T7" fmla="*/ 9 h 96"/>
                  <a:gd name="T8" fmla="*/ 42 w 96"/>
                  <a:gd name="T9" fmla="*/ 58 h 96"/>
                  <a:gd name="T10" fmla="*/ 87 w 96"/>
                  <a:gd name="T11" fmla="*/ 94 h 96"/>
                  <a:gd name="T12" fmla="*/ 94 w 96"/>
                  <a:gd name="T13" fmla="*/ 87 h 96"/>
                </a:gdLst>
                <a:ahLst/>
                <a:cxnLst>
                  <a:cxn ang="0">
                    <a:pos x="T0" y="T1"/>
                  </a:cxn>
                  <a:cxn ang="0">
                    <a:pos x="T2" y="T3"/>
                  </a:cxn>
                  <a:cxn ang="0">
                    <a:pos x="T4" y="T5"/>
                  </a:cxn>
                  <a:cxn ang="0">
                    <a:pos x="T6" y="T7"/>
                  </a:cxn>
                  <a:cxn ang="0">
                    <a:pos x="T8" y="T9"/>
                  </a:cxn>
                  <a:cxn ang="0">
                    <a:pos x="T10" y="T11"/>
                  </a:cxn>
                  <a:cxn ang="0">
                    <a:pos x="T12" y="T13"/>
                  </a:cxn>
                </a:cxnLst>
                <a:rect l="0" t="0" r="r" b="b"/>
                <a:pathLst>
                  <a:path w="96" h="96">
                    <a:moveTo>
                      <a:pt x="94" y="87"/>
                    </a:moveTo>
                    <a:cubicBezTo>
                      <a:pt x="87" y="69"/>
                      <a:pt x="71" y="55"/>
                      <a:pt x="58" y="42"/>
                    </a:cubicBezTo>
                    <a:cubicBezTo>
                      <a:pt x="43" y="27"/>
                      <a:pt x="28" y="13"/>
                      <a:pt x="9" y="2"/>
                    </a:cubicBezTo>
                    <a:cubicBezTo>
                      <a:pt x="5" y="0"/>
                      <a:pt x="0" y="5"/>
                      <a:pt x="2" y="9"/>
                    </a:cubicBezTo>
                    <a:cubicBezTo>
                      <a:pt x="13" y="28"/>
                      <a:pt x="27" y="43"/>
                      <a:pt x="42" y="58"/>
                    </a:cubicBezTo>
                    <a:cubicBezTo>
                      <a:pt x="55" y="71"/>
                      <a:pt x="69" y="87"/>
                      <a:pt x="87" y="94"/>
                    </a:cubicBezTo>
                    <a:cubicBezTo>
                      <a:pt x="91" y="96"/>
                      <a:pt x="96" y="91"/>
                      <a:pt x="94" y="87"/>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45"/>
              <p:cNvSpPr>
                <a:spLocks noEditPoints="1"/>
              </p:cNvSpPr>
              <p:nvPr/>
            </p:nvSpPr>
            <p:spPr bwMode="auto">
              <a:xfrm>
                <a:off x="3425826" y="-73025"/>
                <a:ext cx="1844675" cy="5408613"/>
              </a:xfrm>
              <a:custGeom>
                <a:avLst/>
                <a:gdLst>
                  <a:gd name="T0" fmla="*/ 373 w 681"/>
                  <a:gd name="T1" fmla="*/ 256 h 1996"/>
                  <a:gd name="T2" fmla="*/ 372 w 681"/>
                  <a:gd name="T3" fmla="*/ 642 h 1996"/>
                  <a:gd name="T4" fmla="*/ 406 w 681"/>
                  <a:gd name="T5" fmla="*/ 927 h 1996"/>
                  <a:gd name="T6" fmla="*/ 434 w 681"/>
                  <a:gd name="T7" fmla="*/ 1039 h 1996"/>
                  <a:gd name="T8" fmla="*/ 444 w 681"/>
                  <a:gd name="T9" fmla="*/ 1123 h 1996"/>
                  <a:gd name="T10" fmla="*/ 465 w 681"/>
                  <a:gd name="T11" fmla="*/ 1255 h 1996"/>
                  <a:gd name="T12" fmla="*/ 678 w 681"/>
                  <a:gd name="T13" fmla="*/ 1581 h 1996"/>
                  <a:gd name="T14" fmla="*/ 581 w 681"/>
                  <a:gd name="T15" fmla="*/ 1908 h 1996"/>
                  <a:gd name="T16" fmla="*/ 351 w 681"/>
                  <a:gd name="T17" fmla="*/ 1996 h 1996"/>
                  <a:gd name="T18" fmla="*/ 77 w 681"/>
                  <a:gd name="T19" fmla="*/ 1879 h 1996"/>
                  <a:gd name="T20" fmla="*/ 50 w 681"/>
                  <a:gd name="T21" fmla="*/ 1439 h 1996"/>
                  <a:gd name="T22" fmla="*/ 232 w 681"/>
                  <a:gd name="T23" fmla="*/ 1226 h 1996"/>
                  <a:gd name="T24" fmla="*/ 239 w 681"/>
                  <a:gd name="T25" fmla="*/ 1110 h 1996"/>
                  <a:gd name="T26" fmla="*/ 227 w 681"/>
                  <a:gd name="T27" fmla="*/ 1013 h 1996"/>
                  <a:gd name="T28" fmla="*/ 311 w 681"/>
                  <a:gd name="T29" fmla="*/ 904 h 1996"/>
                  <a:gd name="T30" fmla="*/ 310 w 681"/>
                  <a:gd name="T31" fmla="*/ 516 h 1996"/>
                  <a:gd name="T32" fmla="*/ 306 w 681"/>
                  <a:gd name="T33" fmla="*/ 175 h 1996"/>
                  <a:gd name="T34" fmla="*/ 319 w 681"/>
                  <a:gd name="T35" fmla="*/ 58 h 1996"/>
                  <a:gd name="T36" fmla="*/ 318 w 681"/>
                  <a:gd name="T37" fmla="*/ 91 h 1996"/>
                  <a:gd name="T38" fmla="*/ 334 w 681"/>
                  <a:gd name="T39" fmla="*/ 275 h 1996"/>
                  <a:gd name="T40" fmla="*/ 320 w 681"/>
                  <a:gd name="T41" fmla="*/ 676 h 1996"/>
                  <a:gd name="T42" fmla="*/ 360 w 681"/>
                  <a:gd name="T43" fmla="*/ 897 h 1996"/>
                  <a:gd name="T44" fmla="*/ 363 w 681"/>
                  <a:gd name="T45" fmla="*/ 430 h 1996"/>
                  <a:gd name="T46" fmla="*/ 363 w 681"/>
                  <a:gd name="T47" fmla="*/ 58 h 1996"/>
                  <a:gd name="T48" fmla="*/ 246 w 681"/>
                  <a:gd name="T49" fmla="*/ 1227 h 1996"/>
                  <a:gd name="T50" fmla="*/ 45 w 681"/>
                  <a:gd name="T51" fmla="*/ 1481 h 1996"/>
                  <a:gd name="T52" fmla="*/ 38 w 681"/>
                  <a:gd name="T53" fmla="*/ 1778 h 1996"/>
                  <a:gd name="T54" fmla="*/ 340 w 681"/>
                  <a:gd name="T55" fmla="*/ 1982 h 1996"/>
                  <a:gd name="T56" fmla="*/ 562 w 681"/>
                  <a:gd name="T57" fmla="*/ 1904 h 1996"/>
                  <a:gd name="T58" fmla="*/ 664 w 681"/>
                  <a:gd name="T59" fmla="*/ 1578 h 1996"/>
                  <a:gd name="T60" fmla="*/ 444 w 681"/>
                  <a:gd name="T61" fmla="*/ 1245 h 1996"/>
                  <a:gd name="T62" fmla="*/ 423 w 681"/>
                  <a:gd name="T63" fmla="*/ 1321 h 1996"/>
                  <a:gd name="T64" fmla="*/ 509 w 681"/>
                  <a:gd name="T65" fmla="*/ 1617 h 1996"/>
                  <a:gd name="T66" fmla="*/ 430 w 681"/>
                  <a:gd name="T67" fmla="*/ 1594 h 1996"/>
                  <a:gd name="T68" fmla="*/ 337 w 681"/>
                  <a:gd name="T69" fmla="*/ 1597 h 1996"/>
                  <a:gd name="T70" fmla="*/ 232 w 681"/>
                  <a:gd name="T71" fmla="*/ 1587 h 1996"/>
                  <a:gd name="T72" fmla="*/ 170 w 681"/>
                  <a:gd name="T73" fmla="*/ 1617 h 1996"/>
                  <a:gd name="T74" fmla="*/ 231 w 681"/>
                  <a:gd name="T75" fmla="*/ 1461 h 1996"/>
                  <a:gd name="T76" fmla="*/ 192 w 681"/>
                  <a:gd name="T77" fmla="*/ 1588 h 1996"/>
                  <a:gd name="T78" fmla="*/ 280 w 681"/>
                  <a:gd name="T79" fmla="*/ 1602 h 1996"/>
                  <a:gd name="T80" fmla="*/ 359 w 681"/>
                  <a:gd name="T81" fmla="*/ 1582 h 1996"/>
                  <a:gd name="T82" fmla="*/ 446 w 681"/>
                  <a:gd name="T83" fmla="*/ 1561 h 1996"/>
                  <a:gd name="T84" fmla="*/ 441 w 681"/>
                  <a:gd name="T85" fmla="*/ 1439 h 1996"/>
                  <a:gd name="T86" fmla="*/ 327 w 681"/>
                  <a:gd name="T87" fmla="*/ 1179 h 1996"/>
                  <a:gd name="T88" fmla="*/ 192 w 681"/>
                  <a:gd name="T89" fmla="*/ 1588 h 1996"/>
                  <a:gd name="T90" fmla="*/ 318 w 681"/>
                  <a:gd name="T91" fmla="*/ 917 h 1996"/>
                  <a:gd name="T92" fmla="*/ 364 w 681"/>
                  <a:gd name="T93" fmla="*/ 955 h 1996"/>
                  <a:gd name="T94" fmla="*/ 281 w 681"/>
                  <a:gd name="T95" fmla="*/ 966 h 1996"/>
                  <a:gd name="T96" fmla="*/ 304 w 681"/>
                  <a:gd name="T97" fmla="*/ 1029 h 1996"/>
                  <a:gd name="T98" fmla="*/ 291 w 681"/>
                  <a:gd name="T99" fmla="*/ 1039 h 1996"/>
                  <a:gd name="T100" fmla="*/ 264 w 681"/>
                  <a:gd name="T101" fmla="*/ 1113 h 1996"/>
                  <a:gd name="T102" fmla="*/ 294 w 681"/>
                  <a:gd name="T103" fmla="*/ 1116 h 1996"/>
                  <a:gd name="T104" fmla="*/ 267 w 681"/>
                  <a:gd name="T105" fmla="*/ 1175 h 1996"/>
                  <a:gd name="T106" fmla="*/ 436 w 681"/>
                  <a:gd name="T107" fmla="*/ 1176 h 1996"/>
                  <a:gd name="T108" fmla="*/ 389 w 681"/>
                  <a:gd name="T109" fmla="*/ 1113 h 1996"/>
                  <a:gd name="T110" fmla="*/ 444 w 681"/>
                  <a:gd name="T111" fmla="*/ 1092 h 1996"/>
                  <a:gd name="T112" fmla="*/ 416 w 681"/>
                  <a:gd name="T113" fmla="*/ 1038 h 1996"/>
                  <a:gd name="T114" fmla="*/ 397 w 681"/>
                  <a:gd name="T115" fmla="*/ 964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81" h="1996">
                    <a:moveTo>
                      <a:pt x="372" y="0"/>
                    </a:moveTo>
                    <a:cubicBezTo>
                      <a:pt x="372" y="31"/>
                      <a:pt x="372" y="62"/>
                      <a:pt x="372" y="93"/>
                    </a:cubicBezTo>
                    <a:cubicBezTo>
                      <a:pt x="373" y="118"/>
                      <a:pt x="374" y="143"/>
                      <a:pt x="376" y="168"/>
                    </a:cubicBezTo>
                    <a:cubicBezTo>
                      <a:pt x="378" y="187"/>
                      <a:pt x="378" y="205"/>
                      <a:pt x="377" y="224"/>
                    </a:cubicBezTo>
                    <a:cubicBezTo>
                      <a:pt x="376" y="235"/>
                      <a:pt x="374" y="245"/>
                      <a:pt x="373" y="256"/>
                    </a:cubicBezTo>
                    <a:cubicBezTo>
                      <a:pt x="372" y="262"/>
                      <a:pt x="372" y="269"/>
                      <a:pt x="372" y="275"/>
                    </a:cubicBezTo>
                    <a:cubicBezTo>
                      <a:pt x="372" y="329"/>
                      <a:pt x="371" y="382"/>
                      <a:pt x="372" y="436"/>
                    </a:cubicBezTo>
                    <a:cubicBezTo>
                      <a:pt x="372" y="455"/>
                      <a:pt x="373" y="473"/>
                      <a:pt x="373" y="492"/>
                    </a:cubicBezTo>
                    <a:cubicBezTo>
                      <a:pt x="373" y="515"/>
                      <a:pt x="372" y="539"/>
                      <a:pt x="372" y="562"/>
                    </a:cubicBezTo>
                    <a:cubicBezTo>
                      <a:pt x="372" y="589"/>
                      <a:pt x="372" y="615"/>
                      <a:pt x="372" y="642"/>
                    </a:cubicBezTo>
                    <a:cubicBezTo>
                      <a:pt x="372" y="685"/>
                      <a:pt x="372" y="728"/>
                      <a:pt x="372" y="770"/>
                    </a:cubicBezTo>
                    <a:cubicBezTo>
                      <a:pt x="372" y="813"/>
                      <a:pt x="372" y="856"/>
                      <a:pt x="372" y="899"/>
                    </a:cubicBezTo>
                    <a:cubicBezTo>
                      <a:pt x="371" y="905"/>
                      <a:pt x="371" y="908"/>
                      <a:pt x="378" y="909"/>
                    </a:cubicBezTo>
                    <a:cubicBezTo>
                      <a:pt x="379" y="909"/>
                      <a:pt x="380" y="909"/>
                      <a:pt x="381" y="910"/>
                    </a:cubicBezTo>
                    <a:cubicBezTo>
                      <a:pt x="389" y="916"/>
                      <a:pt x="398" y="921"/>
                      <a:pt x="406" y="927"/>
                    </a:cubicBezTo>
                    <a:cubicBezTo>
                      <a:pt x="420" y="939"/>
                      <a:pt x="435" y="951"/>
                      <a:pt x="448" y="963"/>
                    </a:cubicBezTo>
                    <a:cubicBezTo>
                      <a:pt x="453" y="967"/>
                      <a:pt x="456" y="972"/>
                      <a:pt x="459" y="977"/>
                    </a:cubicBezTo>
                    <a:cubicBezTo>
                      <a:pt x="468" y="995"/>
                      <a:pt x="465" y="1003"/>
                      <a:pt x="451" y="1018"/>
                    </a:cubicBezTo>
                    <a:cubicBezTo>
                      <a:pt x="447" y="1023"/>
                      <a:pt x="441" y="1026"/>
                      <a:pt x="436" y="1030"/>
                    </a:cubicBezTo>
                    <a:cubicBezTo>
                      <a:pt x="431" y="1032"/>
                      <a:pt x="431" y="1036"/>
                      <a:pt x="434" y="1039"/>
                    </a:cubicBezTo>
                    <a:cubicBezTo>
                      <a:pt x="439" y="1045"/>
                      <a:pt x="445" y="1050"/>
                      <a:pt x="450" y="1056"/>
                    </a:cubicBezTo>
                    <a:cubicBezTo>
                      <a:pt x="454" y="1061"/>
                      <a:pt x="458" y="1066"/>
                      <a:pt x="461" y="1072"/>
                    </a:cubicBezTo>
                    <a:cubicBezTo>
                      <a:pt x="466" y="1082"/>
                      <a:pt x="462" y="1091"/>
                      <a:pt x="456" y="1100"/>
                    </a:cubicBezTo>
                    <a:cubicBezTo>
                      <a:pt x="453" y="1103"/>
                      <a:pt x="449" y="1106"/>
                      <a:pt x="445" y="1109"/>
                    </a:cubicBezTo>
                    <a:cubicBezTo>
                      <a:pt x="439" y="1114"/>
                      <a:pt x="438" y="1118"/>
                      <a:pt x="444" y="1123"/>
                    </a:cubicBezTo>
                    <a:cubicBezTo>
                      <a:pt x="447" y="1126"/>
                      <a:pt x="449" y="1128"/>
                      <a:pt x="452" y="1130"/>
                    </a:cubicBezTo>
                    <a:cubicBezTo>
                      <a:pt x="466" y="1140"/>
                      <a:pt x="468" y="1165"/>
                      <a:pt x="458" y="1178"/>
                    </a:cubicBezTo>
                    <a:cubicBezTo>
                      <a:pt x="457" y="1178"/>
                      <a:pt x="457" y="1179"/>
                      <a:pt x="456" y="1179"/>
                    </a:cubicBezTo>
                    <a:cubicBezTo>
                      <a:pt x="448" y="1184"/>
                      <a:pt x="448" y="1191"/>
                      <a:pt x="447" y="1199"/>
                    </a:cubicBezTo>
                    <a:cubicBezTo>
                      <a:pt x="446" y="1220"/>
                      <a:pt x="455" y="1237"/>
                      <a:pt x="465" y="1255"/>
                    </a:cubicBezTo>
                    <a:cubicBezTo>
                      <a:pt x="478" y="1278"/>
                      <a:pt x="496" y="1296"/>
                      <a:pt x="518" y="1310"/>
                    </a:cubicBezTo>
                    <a:cubicBezTo>
                      <a:pt x="542" y="1325"/>
                      <a:pt x="560" y="1345"/>
                      <a:pt x="579" y="1364"/>
                    </a:cubicBezTo>
                    <a:cubicBezTo>
                      <a:pt x="600" y="1385"/>
                      <a:pt x="616" y="1409"/>
                      <a:pt x="629" y="1434"/>
                    </a:cubicBezTo>
                    <a:cubicBezTo>
                      <a:pt x="642" y="1458"/>
                      <a:pt x="652" y="1484"/>
                      <a:pt x="661" y="1510"/>
                    </a:cubicBezTo>
                    <a:cubicBezTo>
                      <a:pt x="669" y="1533"/>
                      <a:pt x="674" y="1557"/>
                      <a:pt x="678" y="1581"/>
                    </a:cubicBezTo>
                    <a:cubicBezTo>
                      <a:pt x="681" y="1601"/>
                      <a:pt x="680" y="1622"/>
                      <a:pt x="679" y="1643"/>
                    </a:cubicBezTo>
                    <a:cubicBezTo>
                      <a:pt x="678" y="1669"/>
                      <a:pt x="676" y="1694"/>
                      <a:pt x="673" y="1720"/>
                    </a:cubicBezTo>
                    <a:cubicBezTo>
                      <a:pt x="670" y="1743"/>
                      <a:pt x="667" y="1766"/>
                      <a:pt x="657" y="1787"/>
                    </a:cubicBezTo>
                    <a:cubicBezTo>
                      <a:pt x="646" y="1814"/>
                      <a:pt x="633" y="1840"/>
                      <a:pt x="615" y="1865"/>
                    </a:cubicBezTo>
                    <a:cubicBezTo>
                      <a:pt x="604" y="1879"/>
                      <a:pt x="595" y="1895"/>
                      <a:pt x="581" y="1908"/>
                    </a:cubicBezTo>
                    <a:cubicBezTo>
                      <a:pt x="567" y="1921"/>
                      <a:pt x="552" y="1932"/>
                      <a:pt x="536" y="1940"/>
                    </a:cubicBezTo>
                    <a:cubicBezTo>
                      <a:pt x="513" y="1951"/>
                      <a:pt x="491" y="1961"/>
                      <a:pt x="468" y="1969"/>
                    </a:cubicBezTo>
                    <a:cubicBezTo>
                      <a:pt x="446" y="1977"/>
                      <a:pt x="423" y="1982"/>
                      <a:pt x="400" y="1987"/>
                    </a:cubicBezTo>
                    <a:cubicBezTo>
                      <a:pt x="386" y="1990"/>
                      <a:pt x="372" y="1992"/>
                      <a:pt x="358" y="1994"/>
                    </a:cubicBezTo>
                    <a:cubicBezTo>
                      <a:pt x="355" y="1994"/>
                      <a:pt x="354" y="1996"/>
                      <a:pt x="351" y="1996"/>
                    </a:cubicBezTo>
                    <a:cubicBezTo>
                      <a:pt x="331" y="1996"/>
                      <a:pt x="331" y="1996"/>
                      <a:pt x="331" y="1996"/>
                    </a:cubicBezTo>
                    <a:cubicBezTo>
                      <a:pt x="325" y="1995"/>
                      <a:pt x="318" y="1992"/>
                      <a:pt x="312" y="1991"/>
                    </a:cubicBezTo>
                    <a:cubicBezTo>
                      <a:pt x="260" y="1985"/>
                      <a:pt x="210" y="1973"/>
                      <a:pt x="164" y="1948"/>
                    </a:cubicBezTo>
                    <a:cubicBezTo>
                      <a:pt x="149" y="1940"/>
                      <a:pt x="134" y="1932"/>
                      <a:pt x="120" y="1923"/>
                    </a:cubicBezTo>
                    <a:cubicBezTo>
                      <a:pt x="102" y="1912"/>
                      <a:pt x="88" y="1896"/>
                      <a:pt x="77" y="1879"/>
                    </a:cubicBezTo>
                    <a:cubicBezTo>
                      <a:pt x="62" y="1856"/>
                      <a:pt x="46" y="1833"/>
                      <a:pt x="34" y="1808"/>
                    </a:cubicBezTo>
                    <a:cubicBezTo>
                      <a:pt x="23" y="1784"/>
                      <a:pt x="15" y="1758"/>
                      <a:pt x="11" y="1731"/>
                    </a:cubicBezTo>
                    <a:cubicBezTo>
                      <a:pt x="4" y="1686"/>
                      <a:pt x="0" y="1640"/>
                      <a:pt x="3" y="1594"/>
                    </a:cubicBezTo>
                    <a:cubicBezTo>
                      <a:pt x="5" y="1575"/>
                      <a:pt x="10" y="1557"/>
                      <a:pt x="14" y="1538"/>
                    </a:cubicBezTo>
                    <a:cubicBezTo>
                      <a:pt x="21" y="1503"/>
                      <a:pt x="34" y="1470"/>
                      <a:pt x="50" y="1439"/>
                    </a:cubicBezTo>
                    <a:cubicBezTo>
                      <a:pt x="63" y="1414"/>
                      <a:pt x="78" y="1390"/>
                      <a:pt x="99" y="1370"/>
                    </a:cubicBezTo>
                    <a:cubicBezTo>
                      <a:pt x="114" y="1355"/>
                      <a:pt x="128" y="1339"/>
                      <a:pt x="144" y="1325"/>
                    </a:cubicBezTo>
                    <a:cubicBezTo>
                      <a:pt x="153" y="1316"/>
                      <a:pt x="165" y="1310"/>
                      <a:pt x="175" y="1303"/>
                    </a:cubicBezTo>
                    <a:cubicBezTo>
                      <a:pt x="193" y="1289"/>
                      <a:pt x="208" y="1273"/>
                      <a:pt x="218" y="1253"/>
                    </a:cubicBezTo>
                    <a:cubicBezTo>
                      <a:pt x="223" y="1244"/>
                      <a:pt x="228" y="1235"/>
                      <a:pt x="232" y="1226"/>
                    </a:cubicBezTo>
                    <a:cubicBezTo>
                      <a:pt x="237" y="1214"/>
                      <a:pt x="235" y="1201"/>
                      <a:pt x="235" y="1188"/>
                    </a:cubicBezTo>
                    <a:cubicBezTo>
                      <a:pt x="235" y="1186"/>
                      <a:pt x="232" y="1184"/>
                      <a:pt x="230" y="1182"/>
                    </a:cubicBezTo>
                    <a:cubicBezTo>
                      <a:pt x="214" y="1172"/>
                      <a:pt x="215" y="1141"/>
                      <a:pt x="230" y="1130"/>
                    </a:cubicBezTo>
                    <a:cubicBezTo>
                      <a:pt x="234" y="1127"/>
                      <a:pt x="237" y="1124"/>
                      <a:pt x="241" y="1120"/>
                    </a:cubicBezTo>
                    <a:cubicBezTo>
                      <a:pt x="244" y="1116"/>
                      <a:pt x="243" y="1113"/>
                      <a:pt x="239" y="1110"/>
                    </a:cubicBezTo>
                    <a:cubicBezTo>
                      <a:pt x="234" y="1107"/>
                      <a:pt x="230" y="1103"/>
                      <a:pt x="226" y="1099"/>
                    </a:cubicBezTo>
                    <a:cubicBezTo>
                      <a:pt x="216" y="1086"/>
                      <a:pt x="218" y="1070"/>
                      <a:pt x="230" y="1057"/>
                    </a:cubicBezTo>
                    <a:cubicBezTo>
                      <a:pt x="236" y="1052"/>
                      <a:pt x="242" y="1046"/>
                      <a:pt x="248" y="1040"/>
                    </a:cubicBezTo>
                    <a:cubicBezTo>
                      <a:pt x="252" y="1036"/>
                      <a:pt x="251" y="1032"/>
                      <a:pt x="246" y="1029"/>
                    </a:cubicBezTo>
                    <a:cubicBezTo>
                      <a:pt x="239" y="1024"/>
                      <a:pt x="233" y="1019"/>
                      <a:pt x="227" y="1013"/>
                    </a:cubicBezTo>
                    <a:cubicBezTo>
                      <a:pt x="214" y="998"/>
                      <a:pt x="216" y="986"/>
                      <a:pt x="227" y="971"/>
                    </a:cubicBezTo>
                    <a:cubicBezTo>
                      <a:pt x="237" y="959"/>
                      <a:pt x="251" y="949"/>
                      <a:pt x="263" y="938"/>
                    </a:cubicBezTo>
                    <a:cubicBezTo>
                      <a:pt x="275" y="929"/>
                      <a:pt x="287" y="921"/>
                      <a:pt x="299" y="912"/>
                    </a:cubicBezTo>
                    <a:cubicBezTo>
                      <a:pt x="302" y="910"/>
                      <a:pt x="305" y="909"/>
                      <a:pt x="308" y="908"/>
                    </a:cubicBezTo>
                    <a:cubicBezTo>
                      <a:pt x="309" y="907"/>
                      <a:pt x="311" y="905"/>
                      <a:pt x="311" y="904"/>
                    </a:cubicBezTo>
                    <a:cubicBezTo>
                      <a:pt x="311" y="890"/>
                      <a:pt x="311" y="877"/>
                      <a:pt x="311" y="864"/>
                    </a:cubicBezTo>
                    <a:cubicBezTo>
                      <a:pt x="310" y="840"/>
                      <a:pt x="309" y="815"/>
                      <a:pt x="309" y="791"/>
                    </a:cubicBezTo>
                    <a:cubicBezTo>
                      <a:pt x="310" y="747"/>
                      <a:pt x="310" y="702"/>
                      <a:pt x="311" y="658"/>
                    </a:cubicBezTo>
                    <a:cubicBezTo>
                      <a:pt x="311" y="637"/>
                      <a:pt x="311" y="617"/>
                      <a:pt x="311" y="597"/>
                    </a:cubicBezTo>
                    <a:cubicBezTo>
                      <a:pt x="311" y="570"/>
                      <a:pt x="311" y="543"/>
                      <a:pt x="310" y="516"/>
                    </a:cubicBezTo>
                    <a:cubicBezTo>
                      <a:pt x="310" y="503"/>
                      <a:pt x="310" y="489"/>
                      <a:pt x="310" y="476"/>
                    </a:cubicBezTo>
                    <a:cubicBezTo>
                      <a:pt x="310" y="439"/>
                      <a:pt x="311" y="401"/>
                      <a:pt x="311" y="364"/>
                    </a:cubicBezTo>
                    <a:cubicBezTo>
                      <a:pt x="311" y="330"/>
                      <a:pt x="311" y="296"/>
                      <a:pt x="310" y="262"/>
                    </a:cubicBezTo>
                    <a:cubicBezTo>
                      <a:pt x="310" y="252"/>
                      <a:pt x="307" y="243"/>
                      <a:pt x="307" y="233"/>
                    </a:cubicBezTo>
                    <a:cubicBezTo>
                      <a:pt x="306" y="214"/>
                      <a:pt x="305" y="194"/>
                      <a:pt x="306" y="175"/>
                    </a:cubicBezTo>
                    <a:cubicBezTo>
                      <a:pt x="306" y="160"/>
                      <a:pt x="307" y="144"/>
                      <a:pt x="308" y="129"/>
                    </a:cubicBezTo>
                    <a:cubicBezTo>
                      <a:pt x="309" y="95"/>
                      <a:pt x="310" y="62"/>
                      <a:pt x="311" y="28"/>
                    </a:cubicBezTo>
                    <a:cubicBezTo>
                      <a:pt x="311" y="19"/>
                      <a:pt x="311" y="9"/>
                      <a:pt x="310" y="0"/>
                    </a:cubicBezTo>
                    <a:cubicBezTo>
                      <a:pt x="318" y="0"/>
                      <a:pt x="318" y="0"/>
                      <a:pt x="318" y="0"/>
                    </a:cubicBezTo>
                    <a:cubicBezTo>
                      <a:pt x="318" y="19"/>
                      <a:pt x="319" y="38"/>
                      <a:pt x="319" y="58"/>
                    </a:cubicBezTo>
                    <a:cubicBezTo>
                      <a:pt x="319" y="58"/>
                      <a:pt x="320" y="58"/>
                      <a:pt x="321" y="58"/>
                    </a:cubicBezTo>
                    <a:cubicBezTo>
                      <a:pt x="323" y="55"/>
                      <a:pt x="325" y="51"/>
                      <a:pt x="328" y="49"/>
                    </a:cubicBezTo>
                    <a:cubicBezTo>
                      <a:pt x="331" y="46"/>
                      <a:pt x="332" y="41"/>
                      <a:pt x="339" y="43"/>
                    </a:cubicBezTo>
                    <a:cubicBezTo>
                      <a:pt x="331" y="51"/>
                      <a:pt x="331" y="62"/>
                      <a:pt x="319" y="67"/>
                    </a:cubicBezTo>
                    <a:cubicBezTo>
                      <a:pt x="319" y="74"/>
                      <a:pt x="318" y="83"/>
                      <a:pt x="318" y="91"/>
                    </a:cubicBezTo>
                    <a:cubicBezTo>
                      <a:pt x="318" y="126"/>
                      <a:pt x="318" y="161"/>
                      <a:pt x="318" y="196"/>
                    </a:cubicBezTo>
                    <a:cubicBezTo>
                      <a:pt x="318" y="221"/>
                      <a:pt x="320" y="246"/>
                      <a:pt x="321" y="270"/>
                    </a:cubicBezTo>
                    <a:cubicBezTo>
                      <a:pt x="321" y="274"/>
                      <a:pt x="321" y="278"/>
                      <a:pt x="321" y="282"/>
                    </a:cubicBezTo>
                    <a:cubicBezTo>
                      <a:pt x="325" y="279"/>
                      <a:pt x="329" y="276"/>
                      <a:pt x="332" y="273"/>
                    </a:cubicBezTo>
                    <a:cubicBezTo>
                      <a:pt x="333" y="274"/>
                      <a:pt x="333" y="275"/>
                      <a:pt x="334" y="275"/>
                    </a:cubicBezTo>
                    <a:cubicBezTo>
                      <a:pt x="331" y="280"/>
                      <a:pt x="328" y="285"/>
                      <a:pt x="324" y="290"/>
                    </a:cubicBezTo>
                    <a:cubicBezTo>
                      <a:pt x="324" y="291"/>
                      <a:pt x="323" y="292"/>
                      <a:pt x="323" y="294"/>
                    </a:cubicBezTo>
                    <a:cubicBezTo>
                      <a:pt x="322" y="320"/>
                      <a:pt x="321" y="346"/>
                      <a:pt x="321" y="372"/>
                    </a:cubicBezTo>
                    <a:cubicBezTo>
                      <a:pt x="320" y="414"/>
                      <a:pt x="318" y="455"/>
                      <a:pt x="318" y="497"/>
                    </a:cubicBezTo>
                    <a:cubicBezTo>
                      <a:pt x="318" y="557"/>
                      <a:pt x="319" y="616"/>
                      <a:pt x="320" y="676"/>
                    </a:cubicBezTo>
                    <a:cubicBezTo>
                      <a:pt x="320" y="710"/>
                      <a:pt x="319" y="743"/>
                      <a:pt x="320" y="777"/>
                    </a:cubicBezTo>
                    <a:cubicBezTo>
                      <a:pt x="320" y="807"/>
                      <a:pt x="321" y="838"/>
                      <a:pt x="322" y="869"/>
                    </a:cubicBezTo>
                    <a:cubicBezTo>
                      <a:pt x="322" y="881"/>
                      <a:pt x="322" y="894"/>
                      <a:pt x="322" y="906"/>
                    </a:cubicBezTo>
                    <a:cubicBezTo>
                      <a:pt x="360" y="906"/>
                      <a:pt x="360" y="906"/>
                      <a:pt x="360" y="906"/>
                    </a:cubicBezTo>
                    <a:cubicBezTo>
                      <a:pt x="360" y="903"/>
                      <a:pt x="360" y="900"/>
                      <a:pt x="360" y="897"/>
                    </a:cubicBezTo>
                    <a:cubicBezTo>
                      <a:pt x="361" y="872"/>
                      <a:pt x="363" y="847"/>
                      <a:pt x="363" y="822"/>
                    </a:cubicBezTo>
                    <a:cubicBezTo>
                      <a:pt x="363" y="795"/>
                      <a:pt x="362" y="769"/>
                      <a:pt x="362" y="743"/>
                    </a:cubicBezTo>
                    <a:cubicBezTo>
                      <a:pt x="362" y="714"/>
                      <a:pt x="362" y="686"/>
                      <a:pt x="362" y="657"/>
                    </a:cubicBezTo>
                    <a:cubicBezTo>
                      <a:pt x="363" y="632"/>
                      <a:pt x="364" y="607"/>
                      <a:pt x="364" y="582"/>
                    </a:cubicBezTo>
                    <a:cubicBezTo>
                      <a:pt x="364" y="531"/>
                      <a:pt x="364" y="481"/>
                      <a:pt x="363" y="430"/>
                    </a:cubicBezTo>
                    <a:cubicBezTo>
                      <a:pt x="363" y="404"/>
                      <a:pt x="361" y="378"/>
                      <a:pt x="361" y="351"/>
                    </a:cubicBezTo>
                    <a:cubicBezTo>
                      <a:pt x="360" y="331"/>
                      <a:pt x="360" y="310"/>
                      <a:pt x="361" y="290"/>
                    </a:cubicBezTo>
                    <a:cubicBezTo>
                      <a:pt x="361" y="276"/>
                      <a:pt x="364" y="263"/>
                      <a:pt x="364" y="249"/>
                    </a:cubicBezTo>
                    <a:cubicBezTo>
                      <a:pt x="365" y="193"/>
                      <a:pt x="364" y="137"/>
                      <a:pt x="364" y="80"/>
                    </a:cubicBezTo>
                    <a:cubicBezTo>
                      <a:pt x="364" y="73"/>
                      <a:pt x="363" y="66"/>
                      <a:pt x="363" y="58"/>
                    </a:cubicBezTo>
                    <a:cubicBezTo>
                      <a:pt x="363" y="39"/>
                      <a:pt x="364" y="19"/>
                      <a:pt x="364" y="0"/>
                    </a:cubicBezTo>
                    <a:lnTo>
                      <a:pt x="372" y="0"/>
                    </a:lnTo>
                    <a:close/>
                    <a:moveTo>
                      <a:pt x="246" y="1190"/>
                    </a:moveTo>
                    <a:cubicBezTo>
                      <a:pt x="246" y="1191"/>
                      <a:pt x="247" y="1194"/>
                      <a:pt x="247" y="1196"/>
                    </a:cubicBezTo>
                    <a:cubicBezTo>
                      <a:pt x="248" y="1207"/>
                      <a:pt x="250" y="1217"/>
                      <a:pt x="246" y="1227"/>
                    </a:cubicBezTo>
                    <a:cubicBezTo>
                      <a:pt x="240" y="1239"/>
                      <a:pt x="234" y="1252"/>
                      <a:pt x="228" y="1264"/>
                    </a:cubicBezTo>
                    <a:cubicBezTo>
                      <a:pt x="220" y="1281"/>
                      <a:pt x="207" y="1295"/>
                      <a:pt x="193" y="1306"/>
                    </a:cubicBezTo>
                    <a:cubicBezTo>
                      <a:pt x="177" y="1320"/>
                      <a:pt x="158" y="1331"/>
                      <a:pt x="142" y="1345"/>
                    </a:cubicBezTo>
                    <a:cubicBezTo>
                      <a:pt x="126" y="1358"/>
                      <a:pt x="111" y="1373"/>
                      <a:pt x="98" y="1388"/>
                    </a:cubicBezTo>
                    <a:cubicBezTo>
                      <a:pt x="75" y="1416"/>
                      <a:pt x="58" y="1447"/>
                      <a:pt x="45" y="1481"/>
                    </a:cubicBezTo>
                    <a:cubicBezTo>
                      <a:pt x="32" y="1516"/>
                      <a:pt x="22" y="1551"/>
                      <a:pt x="18" y="1588"/>
                    </a:cubicBezTo>
                    <a:cubicBezTo>
                      <a:pt x="15" y="1615"/>
                      <a:pt x="17" y="1641"/>
                      <a:pt x="17" y="1668"/>
                    </a:cubicBezTo>
                    <a:cubicBezTo>
                      <a:pt x="17" y="1673"/>
                      <a:pt x="18" y="1679"/>
                      <a:pt x="19" y="1684"/>
                    </a:cubicBezTo>
                    <a:cubicBezTo>
                      <a:pt x="21" y="1696"/>
                      <a:pt x="22" y="1709"/>
                      <a:pt x="25" y="1721"/>
                    </a:cubicBezTo>
                    <a:cubicBezTo>
                      <a:pt x="29" y="1740"/>
                      <a:pt x="31" y="1760"/>
                      <a:pt x="38" y="1778"/>
                    </a:cubicBezTo>
                    <a:cubicBezTo>
                      <a:pt x="48" y="1808"/>
                      <a:pt x="65" y="1835"/>
                      <a:pt x="83" y="1861"/>
                    </a:cubicBezTo>
                    <a:cubicBezTo>
                      <a:pt x="97" y="1881"/>
                      <a:pt x="111" y="1900"/>
                      <a:pt x="132" y="1913"/>
                    </a:cubicBezTo>
                    <a:cubicBezTo>
                      <a:pt x="146" y="1922"/>
                      <a:pt x="162" y="1929"/>
                      <a:pt x="178" y="1938"/>
                    </a:cubicBezTo>
                    <a:cubicBezTo>
                      <a:pt x="209" y="1955"/>
                      <a:pt x="243" y="1962"/>
                      <a:pt x="277" y="1969"/>
                    </a:cubicBezTo>
                    <a:cubicBezTo>
                      <a:pt x="298" y="1974"/>
                      <a:pt x="320" y="1974"/>
                      <a:pt x="340" y="1982"/>
                    </a:cubicBezTo>
                    <a:cubicBezTo>
                      <a:pt x="341" y="1982"/>
                      <a:pt x="342" y="1982"/>
                      <a:pt x="342" y="1982"/>
                    </a:cubicBezTo>
                    <a:cubicBezTo>
                      <a:pt x="359" y="1978"/>
                      <a:pt x="377" y="1975"/>
                      <a:pt x="394" y="1971"/>
                    </a:cubicBezTo>
                    <a:cubicBezTo>
                      <a:pt x="417" y="1966"/>
                      <a:pt x="441" y="1962"/>
                      <a:pt x="463" y="1954"/>
                    </a:cubicBezTo>
                    <a:cubicBezTo>
                      <a:pt x="486" y="1947"/>
                      <a:pt x="507" y="1937"/>
                      <a:pt x="528" y="1927"/>
                    </a:cubicBezTo>
                    <a:cubicBezTo>
                      <a:pt x="540" y="1921"/>
                      <a:pt x="551" y="1913"/>
                      <a:pt x="562" y="1904"/>
                    </a:cubicBezTo>
                    <a:cubicBezTo>
                      <a:pt x="577" y="1892"/>
                      <a:pt x="588" y="1877"/>
                      <a:pt x="599" y="1861"/>
                    </a:cubicBezTo>
                    <a:cubicBezTo>
                      <a:pt x="617" y="1836"/>
                      <a:pt x="632" y="1810"/>
                      <a:pt x="643" y="1783"/>
                    </a:cubicBezTo>
                    <a:cubicBezTo>
                      <a:pt x="655" y="1755"/>
                      <a:pt x="657" y="1726"/>
                      <a:pt x="661" y="1697"/>
                    </a:cubicBezTo>
                    <a:cubicBezTo>
                      <a:pt x="664" y="1682"/>
                      <a:pt x="664" y="1668"/>
                      <a:pt x="666" y="1653"/>
                    </a:cubicBezTo>
                    <a:cubicBezTo>
                      <a:pt x="668" y="1628"/>
                      <a:pt x="668" y="1602"/>
                      <a:pt x="664" y="1578"/>
                    </a:cubicBezTo>
                    <a:cubicBezTo>
                      <a:pt x="657" y="1543"/>
                      <a:pt x="648" y="1509"/>
                      <a:pt x="635" y="1475"/>
                    </a:cubicBezTo>
                    <a:cubicBezTo>
                      <a:pt x="621" y="1440"/>
                      <a:pt x="603" y="1408"/>
                      <a:pt x="578" y="1381"/>
                    </a:cubicBezTo>
                    <a:cubicBezTo>
                      <a:pt x="556" y="1357"/>
                      <a:pt x="533" y="1336"/>
                      <a:pt x="505" y="1319"/>
                    </a:cubicBezTo>
                    <a:cubicBezTo>
                      <a:pt x="497" y="1314"/>
                      <a:pt x="490" y="1307"/>
                      <a:pt x="483" y="1301"/>
                    </a:cubicBezTo>
                    <a:cubicBezTo>
                      <a:pt x="466" y="1285"/>
                      <a:pt x="454" y="1266"/>
                      <a:pt x="444" y="1245"/>
                    </a:cubicBezTo>
                    <a:cubicBezTo>
                      <a:pt x="437" y="1232"/>
                      <a:pt x="433" y="1219"/>
                      <a:pt x="435" y="1204"/>
                    </a:cubicBezTo>
                    <a:cubicBezTo>
                      <a:pt x="435" y="1199"/>
                      <a:pt x="436" y="1194"/>
                      <a:pt x="436" y="1189"/>
                    </a:cubicBezTo>
                    <a:cubicBezTo>
                      <a:pt x="417" y="1187"/>
                      <a:pt x="398" y="1184"/>
                      <a:pt x="379" y="1182"/>
                    </a:cubicBezTo>
                    <a:cubicBezTo>
                      <a:pt x="385" y="1201"/>
                      <a:pt x="391" y="1221"/>
                      <a:pt x="397" y="1240"/>
                    </a:cubicBezTo>
                    <a:cubicBezTo>
                      <a:pt x="406" y="1267"/>
                      <a:pt x="416" y="1293"/>
                      <a:pt x="423" y="1321"/>
                    </a:cubicBezTo>
                    <a:cubicBezTo>
                      <a:pt x="434" y="1360"/>
                      <a:pt x="442" y="1399"/>
                      <a:pt x="453" y="1438"/>
                    </a:cubicBezTo>
                    <a:cubicBezTo>
                      <a:pt x="460" y="1463"/>
                      <a:pt x="469" y="1488"/>
                      <a:pt x="477" y="1513"/>
                    </a:cubicBezTo>
                    <a:cubicBezTo>
                      <a:pt x="484" y="1532"/>
                      <a:pt x="491" y="1550"/>
                      <a:pt x="502" y="1567"/>
                    </a:cubicBezTo>
                    <a:cubicBezTo>
                      <a:pt x="509" y="1577"/>
                      <a:pt x="513" y="1590"/>
                      <a:pt x="517" y="1602"/>
                    </a:cubicBezTo>
                    <a:cubicBezTo>
                      <a:pt x="520" y="1608"/>
                      <a:pt x="515" y="1616"/>
                      <a:pt x="509" y="1617"/>
                    </a:cubicBezTo>
                    <a:cubicBezTo>
                      <a:pt x="501" y="1618"/>
                      <a:pt x="494" y="1613"/>
                      <a:pt x="495" y="1604"/>
                    </a:cubicBezTo>
                    <a:cubicBezTo>
                      <a:pt x="496" y="1595"/>
                      <a:pt x="492" y="1589"/>
                      <a:pt x="485" y="1584"/>
                    </a:cubicBezTo>
                    <a:cubicBezTo>
                      <a:pt x="481" y="1580"/>
                      <a:pt x="476" y="1576"/>
                      <a:pt x="472" y="1573"/>
                    </a:cubicBezTo>
                    <a:cubicBezTo>
                      <a:pt x="458" y="1563"/>
                      <a:pt x="443" y="1565"/>
                      <a:pt x="436" y="1581"/>
                    </a:cubicBezTo>
                    <a:cubicBezTo>
                      <a:pt x="435" y="1586"/>
                      <a:pt x="432" y="1590"/>
                      <a:pt x="430" y="1594"/>
                    </a:cubicBezTo>
                    <a:cubicBezTo>
                      <a:pt x="422" y="1607"/>
                      <a:pt x="412" y="1611"/>
                      <a:pt x="398" y="1603"/>
                    </a:cubicBezTo>
                    <a:cubicBezTo>
                      <a:pt x="391" y="1599"/>
                      <a:pt x="383" y="1594"/>
                      <a:pt x="376" y="1589"/>
                    </a:cubicBezTo>
                    <a:cubicBezTo>
                      <a:pt x="371" y="1586"/>
                      <a:pt x="368" y="1585"/>
                      <a:pt x="364" y="1589"/>
                    </a:cubicBezTo>
                    <a:cubicBezTo>
                      <a:pt x="362" y="1592"/>
                      <a:pt x="358" y="1594"/>
                      <a:pt x="354" y="1596"/>
                    </a:cubicBezTo>
                    <a:cubicBezTo>
                      <a:pt x="349" y="1600"/>
                      <a:pt x="343" y="1600"/>
                      <a:pt x="337" y="1597"/>
                    </a:cubicBezTo>
                    <a:cubicBezTo>
                      <a:pt x="332" y="1593"/>
                      <a:pt x="327" y="1590"/>
                      <a:pt x="322" y="1588"/>
                    </a:cubicBezTo>
                    <a:cubicBezTo>
                      <a:pt x="318" y="1586"/>
                      <a:pt x="315" y="1585"/>
                      <a:pt x="312" y="1589"/>
                    </a:cubicBezTo>
                    <a:cubicBezTo>
                      <a:pt x="305" y="1596"/>
                      <a:pt x="298" y="1603"/>
                      <a:pt x="291" y="1610"/>
                    </a:cubicBezTo>
                    <a:cubicBezTo>
                      <a:pt x="279" y="1623"/>
                      <a:pt x="267" y="1624"/>
                      <a:pt x="254" y="1611"/>
                    </a:cubicBezTo>
                    <a:cubicBezTo>
                      <a:pt x="247" y="1603"/>
                      <a:pt x="240" y="1595"/>
                      <a:pt x="232" y="1587"/>
                    </a:cubicBezTo>
                    <a:cubicBezTo>
                      <a:pt x="230" y="1585"/>
                      <a:pt x="228" y="1583"/>
                      <a:pt x="225" y="1583"/>
                    </a:cubicBezTo>
                    <a:cubicBezTo>
                      <a:pt x="218" y="1581"/>
                      <a:pt x="199" y="1592"/>
                      <a:pt x="196" y="1598"/>
                    </a:cubicBezTo>
                    <a:cubicBezTo>
                      <a:pt x="195" y="1599"/>
                      <a:pt x="195" y="1599"/>
                      <a:pt x="195" y="1600"/>
                    </a:cubicBezTo>
                    <a:cubicBezTo>
                      <a:pt x="195" y="1610"/>
                      <a:pt x="188" y="1615"/>
                      <a:pt x="181" y="1618"/>
                    </a:cubicBezTo>
                    <a:cubicBezTo>
                      <a:pt x="178" y="1620"/>
                      <a:pt x="172" y="1619"/>
                      <a:pt x="170" y="1617"/>
                    </a:cubicBezTo>
                    <a:cubicBezTo>
                      <a:pt x="168" y="1616"/>
                      <a:pt x="167" y="1610"/>
                      <a:pt x="168" y="1607"/>
                    </a:cubicBezTo>
                    <a:cubicBezTo>
                      <a:pt x="169" y="1603"/>
                      <a:pt x="170" y="1599"/>
                      <a:pt x="173" y="1596"/>
                    </a:cubicBezTo>
                    <a:cubicBezTo>
                      <a:pt x="175" y="1593"/>
                      <a:pt x="178" y="1591"/>
                      <a:pt x="181" y="1589"/>
                    </a:cubicBezTo>
                    <a:cubicBezTo>
                      <a:pt x="183" y="1587"/>
                      <a:pt x="186" y="1586"/>
                      <a:pt x="186" y="1584"/>
                    </a:cubicBezTo>
                    <a:cubicBezTo>
                      <a:pt x="201" y="1543"/>
                      <a:pt x="217" y="1502"/>
                      <a:pt x="231" y="1461"/>
                    </a:cubicBezTo>
                    <a:cubicBezTo>
                      <a:pt x="244" y="1421"/>
                      <a:pt x="257" y="1382"/>
                      <a:pt x="269" y="1342"/>
                    </a:cubicBezTo>
                    <a:cubicBezTo>
                      <a:pt x="279" y="1306"/>
                      <a:pt x="287" y="1269"/>
                      <a:pt x="296" y="1233"/>
                    </a:cubicBezTo>
                    <a:cubicBezTo>
                      <a:pt x="301" y="1216"/>
                      <a:pt x="307" y="1199"/>
                      <a:pt x="312" y="1180"/>
                    </a:cubicBezTo>
                    <a:cubicBezTo>
                      <a:pt x="290" y="1183"/>
                      <a:pt x="269" y="1186"/>
                      <a:pt x="246" y="1190"/>
                    </a:cubicBezTo>
                    <a:moveTo>
                      <a:pt x="192" y="1588"/>
                    </a:moveTo>
                    <a:cubicBezTo>
                      <a:pt x="192" y="1588"/>
                      <a:pt x="192" y="1588"/>
                      <a:pt x="193" y="1589"/>
                    </a:cubicBezTo>
                    <a:cubicBezTo>
                      <a:pt x="197" y="1586"/>
                      <a:pt x="200" y="1583"/>
                      <a:pt x="205" y="1580"/>
                    </a:cubicBezTo>
                    <a:cubicBezTo>
                      <a:pt x="215" y="1574"/>
                      <a:pt x="227" y="1571"/>
                      <a:pt x="239" y="1581"/>
                    </a:cubicBezTo>
                    <a:cubicBezTo>
                      <a:pt x="247" y="1588"/>
                      <a:pt x="255" y="1595"/>
                      <a:pt x="263" y="1603"/>
                    </a:cubicBezTo>
                    <a:cubicBezTo>
                      <a:pt x="270" y="1609"/>
                      <a:pt x="274" y="1609"/>
                      <a:pt x="280" y="1602"/>
                    </a:cubicBezTo>
                    <a:cubicBezTo>
                      <a:pt x="285" y="1597"/>
                      <a:pt x="290" y="1591"/>
                      <a:pt x="295" y="1586"/>
                    </a:cubicBezTo>
                    <a:cubicBezTo>
                      <a:pt x="306" y="1575"/>
                      <a:pt x="317" y="1574"/>
                      <a:pt x="330" y="1580"/>
                    </a:cubicBezTo>
                    <a:cubicBezTo>
                      <a:pt x="332" y="1581"/>
                      <a:pt x="335" y="1582"/>
                      <a:pt x="337" y="1584"/>
                    </a:cubicBezTo>
                    <a:cubicBezTo>
                      <a:pt x="344" y="1590"/>
                      <a:pt x="351" y="1589"/>
                      <a:pt x="358" y="1583"/>
                    </a:cubicBezTo>
                    <a:cubicBezTo>
                      <a:pt x="358" y="1582"/>
                      <a:pt x="359" y="1582"/>
                      <a:pt x="359" y="1582"/>
                    </a:cubicBezTo>
                    <a:cubicBezTo>
                      <a:pt x="367" y="1577"/>
                      <a:pt x="371" y="1577"/>
                      <a:pt x="379" y="1581"/>
                    </a:cubicBezTo>
                    <a:cubicBezTo>
                      <a:pt x="387" y="1586"/>
                      <a:pt x="394" y="1591"/>
                      <a:pt x="402" y="1595"/>
                    </a:cubicBezTo>
                    <a:cubicBezTo>
                      <a:pt x="410" y="1599"/>
                      <a:pt x="415" y="1597"/>
                      <a:pt x="420" y="1590"/>
                    </a:cubicBezTo>
                    <a:cubicBezTo>
                      <a:pt x="423" y="1585"/>
                      <a:pt x="427" y="1579"/>
                      <a:pt x="430" y="1573"/>
                    </a:cubicBezTo>
                    <a:cubicBezTo>
                      <a:pt x="434" y="1567"/>
                      <a:pt x="439" y="1563"/>
                      <a:pt x="446" y="1561"/>
                    </a:cubicBezTo>
                    <a:cubicBezTo>
                      <a:pt x="457" y="1558"/>
                      <a:pt x="467" y="1560"/>
                      <a:pt x="476" y="1567"/>
                    </a:cubicBezTo>
                    <a:cubicBezTo>
                      <a:pt x="483" y="1572"/>
                      <a:pt x="489" y="1577"/>
                      <a:pt x="496" y="1582"/>
                    </a:cubicBezTo>
                    <a:cubicBezTo>
                      <a:pt x="495" y="1579"/>
                      <a:pt x="494" y="1577"/>
                      <a:pt x="493" y="1574"/>
                    </a:cubicBezTo>
                    <a:cubicBezTo>
                      <a:pt x="483" y="1558"/>
                      <a:pt x="474" y="1542"/>
                      <a:pt x="469" y="1524"/>
                    </a:cubicBezTo>
                    <a:cubicBezTo>
                      <a:pt x="460" y="1496"/>
                      <a:pt x="449" y="1467"/>
                      <a:pt x="441" y="1439"/>
                    </a:cubicBezTo>
                    <a:cubicBezTo>
                      <a:pt x="435" y="1417"/>
                      <a:pt x="432" y="1395"/>
                      <a:pt x="426" y="1374"/>
                    </a:cubicBezTo>
                    <a:cubicBezTo>
                      <a:pt x="416" y="1337"/>
                      <a:pt x="404" y="1300"/>
                      <a:pt x="393" y="1262"/>
                    </a:cubicBezTo>
                    <a:cubicBezTo>
                      <a:pt x="386" y="1237"/>
                      <a:pt x="379" y="1211"/>
                      <a:pt x="372" y="1186"/>
                    </a:cubicBezTo>
                    <a:cubicBezTo>
                      <a:pt x="372" y="1184"/>
                      <a:pt x="370" y="1182"/>
                      <a:pt x="368" y="1182"/>
                    </a:cubicBezTo>
                    <a:cubicBezTo>
                      <a:pt x="355" y="1180"/>
                      <a:pt x="341" y="1180"/>
                      <a:pt x="327" y="1179"/>
                    </a:cubicBezTo>
                    <a:cubicBezTo>
                      <a:pt x="323" y="1179"/>
                      <a:pt x="321" y="1180"/>
                      <a:pt x="320" y="1184"/>
                    </a:cubicBezTo>
                    <a:cubicBezTo>
                      <a:pt x="312" y="1215"/>
                      <a:pt x="304" y="1246"/>
                      <a:pt x="296" y="1277"/>
                    </a:cubicBezTo>
                    <a:cubicBezTo>
                      <a:pt x="288" y="1310"/>
                      <a:pt x="281" y="1343"/>
                      <a:pt x="272" y="1376"/>
                    </a:cubicBezTo>
                    <a:cubicBezTo>
                      <a:pt x="255" y="1439"/>
                      <a:pt x="227" y="1498"/>
                      <a:pt x="204" y="1559"/>
                    </a:cubicBezTo>
                    <a:cubicBezTo>
                      <a:pt x="200" y="1569"/>
                      <a:pt x="196" y="1578"/>
                      <a:pt x="192" y="1588"/>
                    </a:cubicBezTo>
                    <a:moveTo>
                      <a:pt x="442" y="973"/>
                    </a:moveTo>
                    <a:cubicBezTo>
                      <a:pt x="426" y="959"/>
                      <a:pt x="414" y="943"/>
                      <a:pt x="395" y="933"/>
                    </a:cubicBezTo>
                    <a:cubicBezTo>
                      <a:pt x="388" y="929"/>
                      <a:pt x="382" y="923"/>
                      <a:pt x="375" y="919"/>
                    </a:cubicBezTo>
                    <a:cubicBezTo>
                      <a:pt x="372" y="917"/>
                      <a:pt x="368" y="917"/>
                      <a:pt x="365" y="917"/>
                    </a:cubicBezTo>
                    <a:cubicBezTo>
                      <a:pt x="349" y="917"/>
                      <a:pt x="333" y="917"/>
                      <a:pt x="318" y="917"/>
                    </a:cubicBezTo>
                    <a:cubicBezTo>
                      <a:pt x="314" y="917"/>
                      <a:pt x="311" y="917"/>
                      <a:pt x="308" y="918"/>
                    </a:cubicBezTo>
                    <a:cubicBezTo>
                      <a:pt x="296" y="926"/>
                      <a:pt x="283" y="934"/>
                      <a:pt x="272" y="943"/>
                    </a:cubicBezTo>
                    <a:cubicBezTo>
                      <a:pt x="261" y="952"/>
                      <a:pt x="251" y="963"/>
                      <a:pt x="241" y="972"/>
                    </a:cubicBezTo>
                    <a:cubicBezTo>
                      <a:pt x="260" y="968"/>
                      <a:pt x="278" y="963"/>
                      <a:pt x="297" y="959"/>
                    </a:cubicBezTo>
                    <a:cubicBezTo>
                      <a:pt x="319" y="954"/>
                      <a:pt x="341" y="955"/>
                      <a:pt x="364" y="955"/>
                    </a:cubicBezTo>
                    <a:cubicBezTo>
                      <a:pt x="369" y="955"/>
                      <a:pt x="374" y="957"/>
                      <a:pt x="379" y="958"/>
                    </a:cubicBezTo>
                    <a:cubicBezTo>
                      <a:pt x="379" y="959"/>
                      <a:pt x="379" y="960"/>
                      <a:pt x="379" y="960"/>
                    </a:cubicBezTo>
                    <a:cubicBezTo>
                      <a:pt x="377" y="961"/>
                      <a:pt x="375" y="961"/>
                      <a:pt x="373" y="961"/>
                    </a:cubicBezTo>
                    <a:cubicBezTo>
                      <a:pt x="352" y="962"/>
                      <a:pt x="332" y="962"/>
                      <a:pt x="311" y="963"/>
                    </a:cubicBezTo>
                    <a:cubicBezTo>
                      <a:pt x="301" y="963"/>
                      <a:pt x="290" y="964"/>
                      <a:pt x="281" y="966"/>
                    </a:cubicBezTo>
                    <a:cubicBezTo>
                      <a:pt x="267" y="971"/>
                      <a:pt x="254" y="977"/>
                      <a:pt x="241" y="983"/>
                    </a:cubicBezTo>
                    <a:cubicBezTo>
                      <a:pt x="232" y="987"/>
                      <a:pt x="230" y="994"/>
                      <a:pt x="237" y="1002"/>
                    </a:cubicBezTo>
                    <a:cubicBezTo>
                      <a:pt x="242" y="1008"/>
                      <a:pt x="249" y="1013"/>
                      <a:pt x="255" y="1018"/>
                    </a:cubicBezTo>
                    <a:cubicBezTo>
                      <a:pt x="262" y="1023"/>
                      <a:pt x="268" y="1028"/>
                      <a:pt x="267" y="1038"/>
                    </a:cubicBezTo>
                    <a:cubicBezTo>
                      <a:pt x="279" y="1032"/>
                      <a:pt x="291" y="1028"/>
                      <a:pt x="304" y="1029"/>
                    </a:cubicBezTo>
                    <a:cubicBezTo>
                      <a:pt x="311" y="1029"/>
                      <a:pt x="317" y="1028"/>
                      <a:pt x="323" y="1027"/>
                    </a:cubicBezTo>
                    <a:cubicBezTo>
                      <a:pt x="331" y="1027"/>
                      <a:pt x="340" y="1026"/>
                      <a:pt x="348" y="1026"/>
                    </a:cubicBezTo>
                    <a:cubicBezTo>
                      <a:pt x="348" y="1027"/>
                      <a:pt x="348" y="1028"/>
                      <a:pt x="348" y="1029"/>
                    </a:cubicBezTo>
                    <a:cubicBezTo>
                      <a:pt x="341" y="1030"/>
                      <a:pt x="334" y="1030"/>
                      <a:pt x="327" y="1032"/>
                    </a:cubicBezTo>
                    <a:cubicBezTo>
                      <a:pt x="315" y="1034"/>
                      <a:pt x="303" y="1035"/>
                      <a:pt x="291" y="1039"/>
                    </a:cubicBezTo>
                    <a:cubicBezTo>
                      <a:pt x="271" y="1046"/>
                      <a:pt x="253" y="1057"/>
                      <a:pt x="237" y="1072"/>
                    </a:cubicBezTo>
                    <a:cubicBezTo>
                      <a:pt x="232" y="1076"/>
                      <a:pt x="230" y="1081"/>
                      <a:pt x="234" y="1086"/>
                    </a:cubicBezTo>
                    <a:cubicBezTo>
                      <a:pt x="238" y="1091"/>
                      <a:pt x="244" y="1095"/>
                      <a:pt x="248" y="1099"/>
                    </a:cubicBezTo>
                    <a:cubicBezTo>
                      <a:pt x="252" y="1103"/>
                      <a:pt x="256" y="1107"/>
                      <a:pt x="259" y="1111"/>
                    </a:cubicBezTo>
                    <a:cubicBezTo>
                      <a:pt x="261" y="1112"/>
                      <a:pt x="262" y="1114"/>
                      <a:pt x="264" y="1113"/>
                    </a:cubicBezTo>
                    <a:cubicBezTo>
                      <a:pt x="272" y="1113"/>
                      <a:pt x="281" y="1113"/>
                      <a:pt x="290" y="1111"/>
                    </a:cubicBezTo>
                    <a:cubicBezTo>
                      <a:pt x="306" y="1108"/>
                      <a:pt x="323" y="1107"/>
                      <a:pt x="339" y="1107"/>
                    </a:cubicBezTo>
                    <a:cubicBezTo>
                      <a:pt x="344" y="1107"/>
                      <a:pt x="349" y="1109"/>
                      <a:pt x="354" y="1109"/>
                    </a:cubicBezTo>
                    <a:cubicBezTo>
                      <a:pt x="354" y="1110"/>
                      <a:pt x="354" y="1110"/>
                      <a:pt x="354" y="1111"/>
                    </a:cubicBezTo>
                    <a:cubicBezTo>
                      <a:pt x="334" y="1113"/>
                      <a:pt x="314" y="1114"/>
                      <a:pt x="294" y="1116"/>
                    </a:cubicBezTo>
                    <a:cubicBezTo>
                      <a:pt x="282" y="1117"/>
                      <a:pt x="270" y="1117"/>
                      <a:pt x="259" y="1125"/>
                    </a:cubicBezTo>
                    <a:cubicBezTo>
                      <a:pt x="255" y="1129"/>
                      <a:pt x="252" y="1133"/>
                      <a:pt x="248" y="1136"/>
                    </a:cubicBezTo>
                    <a:cubicBezTo>
                      <a:pt x="234" y="1145"/>
                      <a:pt x="230" y="1159"/>
                      <a:pt x="237" y="1174"/>
                    </a:cubicBezTo>
                    <a:cubicBezTo>
                      <a:pt x="237" y="1175"/>
                      <a:pt x="240" y="1176"/>
                      <a:pt x="241" y="1176"/>
                    </a:cubicBezTo>
                    <a:cubicBezTo>
                      <a:pt x="250" y="1176"/>
                      <a:pt x="258" y="1176"/>
                      <a:pt x="267" y="1175"/>
                    </a:cubicBezTo>
                    <a:cubicBezTo>
                      <a:pt x="277" y="1173"/>
                      <a:pt x="287" y="1171"/>
                      <a:pt x="297" y="1170"/>
                    </a:cubicBezTo>
                    <a:cubicBezTo>
                      <a:pt x="321" y="1169"/>
                      <a:pt x="346" y="1169"/>
                      <a:pt x="371" y="1169"/>
                    </a:cubicBezTo>
                    <a:cubicBezTo>
                      <a:pt x="373" y="1169"/>
                      <a:pt x="375" y="1169"/>
                      <a:pt x="376" y="1169"/>
                    </a:cubicBezTo>
                    <a:cubicBezTo>
                      <a:pt x="387" y="1171"/>
                      <a:pt x="398" y="1173"/>
                      <a:pt x="410" y="1174"/>
                    </a:cubicBezTo>
                    <a:cubicBezTo>
                      <a:pt x="418" y="1175"/>
                      <a:pt x="427" y="1175"/>
                      <a:pt x="436" y="1176"/>
                    </a:cubicBezTo>
                    <a:cubicBezTo>
                      <a:pt x="444" y="1177"/>
                      <a:pt x="445" y="1177"/>
                      <a:pt x="447" y="1169"/>
                    </a:cubicBezTo>
                    <a:cubicBezTo>
                      <a:pt x="451" y="1152"/>
                      <a:pt x="448" y="1145"/>
                      <a:pt x="434" y="1135"/>
                    </a:cubicBezTo>
                    <a:cubicBezTo>
                      <a:pt x="432" y="1134"/>
                      <a:pt x="430" y="1133"/>
                      <a:pt x="429" y="1132"/>
                    </a:cubicBezTo>
                    <a:cubicBezTo>
                      <a:pt x="423" y="1123"/>
                      <a:pt x="413" y="1120"/>
                      <a:pt x="403" y="1117"/>
                    </a:cubicBezTo>
                    <a:cubicBezTo>
                      <a:pt x="398" y="1116"/>
                      <a:pt x="394" y="1114"/>
                      <a:pt x="389" y="1113"/>
                    </a:cubicBezTo>
                    <a:cubicBezTo>
                      <a:pt x="389" y="1112"/>
                      <a:pt x="389" y="1111"/>
                      <a:pt x="389" y="1111"/>
                    </a:cubicBezTo>
                    <a:cubicBezTo>
                      <a:pt x="398" y="1111"/>
                      <a:pt x="407" y="1112"/>
                      <a:pt x="416" y="1113"/>
                    </a:cubicBezTo>
                    <a:cubicBezTo>
                      <a:pt x="419" y="1114"/>
                      <a:pt x="421" y="1114"/>
                      <a:pt x="423" y="1110"/>
                    </a:cubicBezTo>
                    <a:cubicBezTo>
                      <a:pt x="426" y="1106"/>
                      <a:pt x="430" y="1103"/>
                      <a:pt x="433" y="1100"/>
                    </a:cubicBezTo>
                    <a:cubicBezTo>
                      <a:pt x="437" y="1097"/>
                      <a:pt x="441" y="1095"/>
                      <a:pt x="444" y="1092"/>
                    </a:cubicBezTo>
                    <a:cubicBezTo>
                      <a:pt x="453" y="1084"/>
                      <a:pt x="452" y="1078"/>
                      <a:pt x="443" y="1069"/>
                    </a:cubicBezTo>
                    <a:cubicBezTo>
                      <a:pt x="423" y="1053"/>
                      <a:pt x="402" y="1041"/>
                      <a:pt x="377" y="1035"/>
                    </a:cubicBezTo>
                    <a:cubicBezTo>
                      <a:pt x="374" y="1034"/>
                      <a:pt x="370" y="1033"/>
                      <a:pt x="366" y="1032"/>
                    </a:cubicBezTo>
                    <a:cubicBezTo>
                      <a:pt x="366" y="1031"/>
                      <a:pt x="366" y="1030"/>
                      <a:pt x="366" y="1030"/>
                    </a:cubicBezTo>
                    <a:cubicBezTo>
                      <a:pt x="383" y="1027"/>
                      <a:pt x="400" y="1028"/>
                      <a:pt x="416" y="1038"/>
                    </a:cubicBezTo>
                    <a:cubicBezTo>
                      <a:pt x="415" y="1029"/>
                      <a:pt x="420" y="1023"/>
                      <a:pt x="427" y="1018"/>
                    </a:cubicBezTo>
                    <a:cubicBezTo>
                      <a:pt x="434" y="1013"/>
                      <a:pt x="440" y="1008"/>
                      <a:pt x="446" y="1001"/>
                    </a:cubicBezTo>
                    <a:cubicBezTo>
                      <a:pt x="452" y="995"/>
                      <a:pt x="450" y="987"/>
                      <a:pt x="442" y="983"/>
                    </a:cubicBezTo>
                    <a:cubicBezTo>
                      <a:pt x="430" y="978"/>
                      <a:pt x="417" y="973"/>
                      <a:pt x="405" y="967"/>
                    </a:cubicBezTo>
                    <a:cubicBezTo>
                      <a:pt x="403" y="966"/>
                      <a:pt x="400" y="965"/>
                      <a:pt x="397" y="964"/>
                    </a:cubicBezTo>
                    <a:cubicBezTo>
                      <a:pt x="398" y="963"/>
                      <a:pt x="398" y="962"/>
                      <a:pt x="398" y="961"/>
                    </a:cubicBezTo>
                    <a:cubicBezTo>
                      <a:pt x="413" y="965"/>
                      <a:pt x="427" y="969"/>
                      <a:pt x="442" y="97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94"/>
              <p:cNvSpPr/>
              <p:nvPr/>
            </p:nvSpPr>
            <p:spPr bwMode="auto">
              <a:xfrm>
                <a:off x="4297363" y="101600"/>
                <a:ext cx="38100" cy="46038"/>
              </a:xfrm>
              <a:custGeom>
                <a:avLst/>
                <a:gdLst>
                  <a:gd name="T0" fmla="*/ 14 w 14"/>
                  <a:gd name="T1" fmla="*/ 3 h 17"/>
                  <a:gd name="T2" fmla="*/ 8 w 14"/>
                  <a:gd name="T3" fmla="*/ 14 h 17"/>
                  <a:gd name="T4" fmla="*/ 4 w 14"/>
                  <a:gd name="T5" fmla="*/ 16 h 17"/>
                  <a:gd name="T6" fmla="*/ 0 w 14"/>
                  <a:gd name="T7" fmla="*/ 11 h 17"/>
                  <a:gd name="T8" fmla="*/ 8 w 14"/>
                  <a:gd name="T9" fmla="*/ 0 h 17"/>
                  <a:gd name="T10" fmla="*/ 14 w 14"/>
                  <a:gd name="T11" fmla="*/ 3 h 17"/>
                </a:gdLst>
                <a:ahLst/>
                <a:cxnLst>
                  <a:cxn ang="0">
                    <a:pos x="T0" y="T1"/>
                  </a:cxn>
                  <a:cxn ang="0">
                    <a:pos x="T2" y="T3"/>
                  </a:cxn>
                  <a:cxn ang="0">
                    <a:pos x="T4" y="T5"/>
                  </a:cxn>
                  <a:cxn ang="0">
                    <a:pos x="T6" y="T7"/>
                  </a:cxn>
                  <a:cxn ang="0">
                    <a:pos x="T8" y="T9"/>
                  </a:cxn>
                  <a:cxn ang="0">
                    <a:pos x="T10" y="T11"/>
                  </a:cxn>
                </a:cxnLst>
                <a:rect l="0" t="0" r="r" b="b"/>
                <a:pathLst>
                  <a:path w="14" h="17">
                    <a:moveTo>
                      <a:pt x="14" y="3"/>
                    </a:moveTo>
                    <a:cubicBezTo>
                      <a:pt x="12" y="8"/>
                      <a:pt x="10" y="11"/>
                      <a:pt x="8" y="14"/>
                    </a:cubicBezTo>
                    <a:cubicBezTo>
                      <a:pt x="7" y="16"/>
                      <a:pt x="5" y="17"/>
                      <a:pt x="4" y="16"/>
                    </a:cubicBezTo>
                    <a:cubicBezTo>
                      <a:pt x="2" y="15"/>
                      <a:pt x="0" y="12"/>
                      <a:pt x="0" y="11"/>
                    </a:cubicBezTo>
                    <a:cubicBezTo>
                      <a:pt x="3" y="7"/>
                      <a:pt x="5" y="4"/>
                      <a:pt x="8" y="0"/>
                    </a:cubicBezTo>
                    <a:cubicBezTo>
                      <a:pt x="9" y="0"/>
                      <a:pt x="12" y="2"/>
                      <a:pt x="14" y="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95"/>
              <p:cNvSpPr/>
              <p:nvPr/>
            </p:nvSpPr>
            <p:spPr bwMode="auto">
              <a:xfrm>
                <a:off x="4300538" y="1431925"/>
                <a:ext cx="41275" cy="42863"/>
              </a:xfrm>
              <a:custGeom>
                <a:avLst/>
                <a:gdLst>
                  <a:gd name="T0" fmla="*/ 15 w 15"/>
                  <a:gd name="T1" fmla="*/ 0 h 16"/>
                  <a:gd name="T2" fmla="*/ 4 w 15"/>
                  <a:gd name="T3" fmla="*/ 16 h 16"/>
                  <a:gd name="T4" fmla="*/ 15 w 15"/>
                  <a:gd name="T5" fmla="*/ 0 h 16"/>
                </a:gdLst>
                <a:ahLst/>
                <a:cxnLst>
                  <a:cxn ang="0">
                    <a:pos x="T0" y="T1"/>
                  </a:cxn>
                  <a:cxn ang="0">
                    <a:pos x="T2" y="T3"/>
                  </a:cxn>
                  <a:cxn ang="0">
                    <a:pos x="T4" y="T5"/>
                  </a:cxn>
                </a:cxnLst>
                <a:rect l="0" t="0" r="r" b="b"/>
                <a:pathLst>
                  <a:path w="15" h="16">
                    <a:moveTo>
                      <a:pt x="15" y="0"/>
                    </a:moveTo>
                    <a:cubicBezTo>
                      <a:pt x="15" y="7"/>
                      <a:pt x="11" y="14"/>
                      <a:pt x="4" y="16"/>
                    </a:cubicBezTo>
                    <a:cubicBezTo>
                      <a:pt x="0" y="11"/>
                      <a:pt x="6" y="1"/>
                      <a:pt x="1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96"/>
              <p:cNvSpPr/>
              <p:nvPr/>
            </p:nvSpPr>
            <p:spPr bwMode="auto">
              <a:xfrm>
                <a:off x="4305301" y="3175"/>
                <a:ext cx="30163" cy="42863"/>
              </a:xfrm>
              <a:custGeom>
                <a:avLst/>
                <a:gdLst>
                  <a:gd name="T0" fmla="*/ 11 w 11"/>
                  <a:gd name="T1" fmla="*/ 2 h 16"/>
                  <a:gd name="T2" fmla="*/ 6 w 11"/>
                  <a:gd name="T3" fmla="*/ 13 h 16"/>
                  <a:gd name="T4" fmla="*/ 2 w 11"/>
                  <a:gd name="T5" fmla="*/ 16 h 16"/>
                  <a:gd name="T6" fmla="*/ 1 w 11"/>
                  <a:gd name="T7" fmla="*/ 11 h 16"/>
                  <a:gd name="T8" fmla="*/ 8 w 11"/>
                  <a:gd name="T9" fmla="*/ 0 h 16"/>
                  <a:gd name="T10" fmla="*/ 11 w 11"/>
                  <a:gd name="T11" fmla="*/ 2 h 16"/>
                </a:gdLst>
                <a:ahLst/>
                <a:cxnLst>
                  <a:cxn ang="0">
                    <a:pos x="T0" y="T1"/>
                  </a:cxn>
                  <a:cxn ang="0">
                    <a:pos x="T2" y="T3"/>
                  </a:cxn>
                  <a:cxn ang="0">
                    <a:pos x="T4" y="T5"/>
                  </a:cxn>
                  <a:cxn ang="0">
                    <a:pos x="T6" y="T7"/>
                  </a:cxn>
                  <a:cxn ang="0">
                    <a:pos x="T8" y="T9"/>
                  </a:cxn>
                  <a:cxn ang="0">
                    <a:pos x="T10" y="T11"/>
                  </a:cxn>
                </a:cxnLst>
                <a:rect l="0" t="0" r="r" b="b"/>
                <a:pathLst>
                  <a:path w="11" h="16">
                    <a:moveTo>
                      <a:pt x="11" y="2"/>
                    </a:moveTo>
                    <a:cubicBezTo>
                      <a:pt x="9" y="6"/>
                      <a:pt x="8" y="10"/>
                      <a:pt x="6" y="13"/>
                    </a:cubicBezTo>
                    <a:cubicBezTo>
                      <a:pt x="5" y="15"/>
                      <a:pt x="3" y="15"/>
                      <a:pt x="2" y="16"/>
                    </a:cubicBezTo>
                    <a:cubicBezTo>
                      <a:pt x="1" y="14"/>
                      <a:pt x="0" y="12"/>
                      <a:pt x="1" y="11"/>
                    </a:cubicBezTo>
                    <a:cubicBezTo>
                      <a:pt x="3" y="7"/>
                      <a:pt x="5" y="4"/>
                      <a:pt x="8" y="0"/>
                    </a:cubicBezTo>
                    <a:cubicBezTo>
                      <a:pt x="9" y="1"/>
                      <a:pt x="10" y="2"/>
                      <a:pt x="11" y="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97"/>
              <p:cNvSpPr/>
              <p:nvPr/>
            </p:nvSpPr>
            <p:spPr bwMode="auto">
              <a:xfrm>
                <a:off x="4303713" y="1393825"/>
                <a:ext cx="26988" cy="39688"/>
              </a:xfrm>
              <a:custGeom>
                <a:avLst/>
                <a:gdLst>
                  <a:gd name="T0" fmla="*/ 10 w 10"/>
                  <a:gd name="T1" fmla="*/ 2 h 15"/>
                  <a:gd name="T2" fmla="*/ 5 w 10"/>
                  <a:gd name="T3" fmla="*/ 14 h 15"/>
                  <a:gd name="T4" fmla="*/ 2 w 10"/>
                  <a:gd name="T5" fmla="*/ 15 h 15"/>
                  <a:gd name="T6" fmla="*/ 0 w 10"/>
                  <a:gd name="T7" fmla="*/ 12 h 15"/>
                  <a:gd name="T8" fmla="*/ 7 w 10"/>
                  <a:gd name="T9" fmla="*/ 0 h 15"/>
                  <a:gd name="T10" fmla="*/ 10 w 10"/>
                  <a:gd name="T11" fmla="*/ 2 h 15"/>
                </a:gdLst>
                <a:ahLst/>
                <a:cxnLst>
                  <a:cxn ang="0">
                    <a:pos x="T0" y="T1"/>
                  </a:cxn>
                  <a:cxn ang="0">
                    <a:pos x="T2" y="T3"/>
                  </a:cxn>
                  <a:cxn ang="0">
                    <a:pos x="T4" y="T5"/>
                  </a:cxn>
                  <a:cxn ang="0">
                    <a:pos x="T6" y="T7"/>
                  </a:cxn>
                  <a:cxn ang="0">
                    <a:pos x="T8" y="T9"/>
                  </a:cxn>
                  <a:cxn ang="0">
                    <a:pos x="T10" y="T11"/>
                  </a:cxn>
                </a:cxnLst>
                <a:rect l="0" t="0" r="r" b="b"/>
                <a:pathLst>
                  <a:path w="10" h="15">
                    <a:moveTo>
                      <a:pt x="10" y="2"/>
                    </a:moveTo>
                    <a:cubicBezTo>
                      <a:pt x="8" y="6"/>
                      <a:pt x="7" y="10"/>
                      <a:pt x="5" y="14"/>
                    </a:cubicBezTo>
                    <a:cubicBezTo>
                      <a:pt x="4" y="14"/>
                      <a:pt x="2" y="15"/>
                      <a:pt x="2" y="15"/>
                    </a:cubicBezTo>
                    <a:cubicBezTo>
                      <a:pt x="1" y="14"/>
                      <a:pt x="0" y="12"/>
                      <a:pt x="0" y="12"/>
                    </a:cubicBezTo>
                    <a:cubicBezTo>
                      <a:pt x="2" y="8"/>
                      <a:pt x="4" y="4"/>
                      <a:pt x="7" y="0"/>
                    </a:cubicBezTo>
                    <a:cubicBezTo>
                      <a:pt x="8" y="1"/>
                      <a:pt x="9" y="1"/>
                      <a:pt x="10" y="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98"/>
              <p:cNvSpPr/>
              <p:nvPr/>
            </p:nvSpPr>
            <p:spPr bwMode="auto">
              <a:xfrm>
                <a:off x="4300538" y="631825"/>
                <a:ext cx="19050" cy="33338"/>
              </a:xfrm>
              <a:custGeom>
                <a:avLst/>
                <a:gdLst>
                  <a:gd name="T0" fmla="*/ 7 w 7"/>
                  <a:gd name="T1" fmla="*/ 2 h 12"/>
                  <a:gd name="T2" fmla="*/ 3 w 7"/>
                  <a:gd name="T3" fmla="*/ 12 h 12"/>
                  <a:gd name="T4" fmla="*/ 0 w 7"/>
                  <a:gd name="T5" fmla="*/ 10 h 12"/>
                  <a:gd name="T6" fmla="*/ 5 w 7"/>
                  <a:gd name="T7" fmla="*/ 0 h 12"/>
                  <a:gd name="T8" fmla="*/ 7 w 7"/>
                  <a:gd name="T9" fmla="*/ 2 h 12"/>
                </a:gdLst>
                <a:ahLst/>
                <a:cxnLst>
                  <a:cxn ang="0">
                    <a:pos x="T0" y="T1"/>
                  </a:cxn>
                  <a:cxn ang="0">
                    <a:pos x="T2" y="T3"/>
                  </a:cxn>
                  <a:cxn ang="0">
                    <a:pos x="T4" y="T5"/>
                  </a:cxn>
                  <a:cxn ang="0">
                    <a:pos x="T6" y="T7"/>
                  </a:cxn>
                  <a:cxn ang="0">
                    <a:pos x="T8" y="T9"/>
                  </a:cxn>
                </a:cxnLst>
                <a:rect l="0" t="0" r="r" b="b"/>
                <a:pathLst>
                  <a:path w="7" h="12">
                    <a:moveTo>
                      <a:pt x="7" y="2"/>
                    </a:moveTo>
                    <a:cubicBezTo>
                      <a:pt x="6" y="5"/>
                      <a:pt x="4" y="8"/>
                      <a:pt x="3" y="12"/>
                    </a:cubicBezTo>
                    <a:cubicBezTo>
                      <a:pt x="2" y="11"/>
                      <a:pt x="0" y="10"/>
                      <a:pt x="0" y="10"/>
                    </a:cubicBezTo>
                    <a:cubicBezTo>
                      <a:pt x="2" y="7"/>
                      <a:pt x="3" y="3"/>
                      <a:pt x="5" y="0"/>
                    </a:cubicBezTo>
                    <a:cubicBezTo>
                      <a:pt x="6" y="1"/>
                      <a:pt x="7" y="1"/>
                      <a:pt x="7" y="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107"/>
              <p:cNvSpPr/>
              <p:nvPr/>
            </p:nvSpPr>
            <p:spPr bwMode="auto">
              <a:xfrm>
                <a:off x="4875213" y="3832225"/>
                <a:ext cx="246063" cy="514350"/>
              </a:xfrm>
              <a:custGeom>
                <a:avLst/>
                <a:gdLst>
                  <a:gd name="T0" fmla="*/ 50 w 91"/>
                  <a:gd name="T1" fmla="*/ 28 h 190"/>
                  <a:gd name="T2" fmla="*/ 48 w 91"/>
                  <a:gd name="T3" fmla="*/ 25 h 190"/>
                  <a:gd name="T4" fmla="*/ 15 w 91"/>
                  <a:gd name="T5" fmla="*/ 10 h 190"/>
                  <a:gd name="T6" fmla="*/ 7 w 91"/>
                  <a:gd name="T7" fmla="*/ 31 h 190"/>
                  <a:gd name="T8" fmla="*/ 21 w 91"/>
                  <a:gd name="T9" fmla="*/ 54 h 190"/>
                  <a:gd name="T10" fmla="*/ 41 w 91"/>
                  <a:gd name="T11" fmla="*/ 108 h 190"/>
                  <a:gd name="T12" fmla="*/ 39 w 91"/>
                  <a:gd name="T13" fmla="*/ 152 h 190"/>
                  <a:gd name="T14" fmla="*/ 39 w 91"/>
                  <a:gd name="T15" fmla="*/ 165 h 190"/>
                  <a:gd name="T16" fmla="*/ 57 w 91"/>
                  <a:gd name="T17" fmla="*/ 174 h 190"/>
                  <a:gd name="T18" fmla="*/ 79 w 91"/>
                  <a:gd name="T19" fmla="*/ 141 h 190"/>
                  <a:gd name="T20" fmla="*/ 73 w 91"/>
                  <a:gd name="T21" fmla="*/ 71 h 190"/>
                  <a:gd name="T22" fmla="*/ 62 w 91"/>
                  <a:gd name="T23" fmla="*/ 32 h 190"/>
                  <a:gd name="T24" fmla="*/ 61 w 91"/>
                  <a:gd name="T25" fmla="*/ 26 h 190"/>
                  <a:gd name="T26" fmla="*/ 64 w 91"/>
                  <a:gd name="T27" fmla="*/ 26 h 190"/>
                  <a:gd name="T28" fmla="*/ 70 w 91"/>
                  <a:gd name="T29" fmla="*/ 38 h 190"/>
                  <a:gd name="T30" fmla="*/ 87 w 91"/>
                  <a:gd name="T31" fmla="*/ 107 h 190"/>
                  <a:gd name="T32" fmla="*/ 77 w 91"/>
                  <a:gd name="T33" fmla="*/ 164 h 190"/>
                  <a:gd name="T34" fmla="*/ 61 w 91"/>
                  <a:gd name="T35" fmla="*/ 180 h 190"/>
                  <a:gd name="T36" fmla="*/ 29 w 91"/>
                  <a:gd name="T37" fmla="*/ 162 h 190"/>
                  <a:gd name="T38" fmla="*/ 31 w 91"/>
                  <a:gd name="T39" fmla="*/ 128 h 190"/>
                  <a:gd name="T40" fmla="*/ 26 w 91"/>
                  <a:gd name="T41" fmla="*/ 81 h 190"/>
                  <a:gd name="T42" fmla="*/ 12 w 91"/>
                  <a:gd name="T43" fmla="*/ 55 h 190"/>
                  <a:gd name="T44" fmla="*/ 0 w 91"/>
                  <a:gd name="T45" fmla="*/ 23 h 190"/>
                  <a:gd name="T46" fmla="*/ 8 w 91"/>
                  <a:gd name="T47" fmla="*/ 8 h 190"/>
                  <a:gd name="T48" fmla="*/ 46 w 91"/>
                  <a:gd name="T49" fmla="*/ 12 h 190"/>
                  <a:gd name="T50" fmla="*/ 50 w 91"/>
                  <a:gd name="T51" fmla="*/ 28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1" h="190">
                    <a:moveTo>
                      <a:pt x="50" y="28"/>
                    </a:moveTo>
                    <a:cubicBezTo>
                      <a:pt x="49" y="27"/>
                      <a:pt x="49" y="26"/>
                      <a:pt x="48" y="25"/>
                    </a:cubicBezTo>
                    <a:cubicBezTo>
                      <a:pt x="43" y="11"/>
                      <a:pt x="29" y="5"/>
                      <a:pt x="15" y="10"/>
                    </a:cubicBezTo>
                    <a:cubicBezTo>
                      <a:pt x="7" y="14"/>
                      <a:pt x="3" y="21"/>
                      <a:pt x="7" y="31"/>
                    </a:cubicBezTo>
                    <a:cubicBezTo>
                      <a:pt x="11" y="40"/>
                      <a:pt x="15" y="48"/>
                      <a:pt x="21" y="54"/>
                    </a:cubicBezTo>
                    <a:cubicBezTo>
                      <a:pt x="35" y="70"/>
                      <a:pt x="40" y="89"/>
                      <a:pt x="41" y="108"/>
                    </a:cubicBezTo>
                    <a:cubicBezTo>
                      <a:pt x="41" y="123"/>
                      <a:pt x="40" y="137"/>
                      <a:pt x="39" y="152"/>
                    </a:cubicBezTo>
                    <a:cubicBezTo>
                      <a:pt x="39" y="156"/>
                      <a:pt x="39" y="161"/>
                      <a:pt x="39" y="165"/>
                    </a:cubicBezTo>
                    <a:cubicBezTo>
                      <a:pt x="41" y="174"/>
                      <a:pt x="48" y="179"/>
                      <a:pt x="57" y="174"/>
                    </a:cubicBezTo>
                    <a:cubicBezTo>
                      <a:pt x="70" y="167"/>
                      <a:pt x="76" y="155"/>
                      <a:pt x="79" y="141"/>
                    </a:cubicBezTo>
                    <a:cubicBezTo>
                      <a:pt x="85" y="117"/>
                      <a:pt x="79" y="94"/>
                      <a:pt x="73" y="71"/>
                    </a:cubicBezTo>
                    <a:cubicBezTo>
                      <a:pt x="69" y="58"/>
                      <a:pt x="66" y="45"/>
                      <a:pt x="62" y="32"/>
                    </a:cubicBezTo>
                    <a:cubicBezTo>
                      <a:pt x="61" y="30"/>
                      <a:pt x="62" y="28"/>
                      <a:pt x="61" y="26"/>
                    </a:cubicBezTo>
                    <a:cubicBezTo>
                      <a:pt x="62" y="26"/>
                      <a:pt x="63" y="26"/>
                      <a:pt x="64" y="26"/>
                    </a:cubicBezTo>
                    <a:cubicBezTo>
                      <a:pt x="66" y="30"/>
                      <a:pt x="69" y="34"/>
                      <a:pt x="70" y="38"/>
                    </a:cubicBezTo>
                    <a:cubicBezTo>
                      <a:pt x="76" y="61"/>
                      <a:pt x="83" y="84"/>
                      <a:pt x="87" y="107"/>
                    </a:cubicBezTo>
                    <a:cubicBezTo>
                      <a:pt x="91" y="127"/>
                      <a:pt x="89" y="147"/>
                      <a:pt x="77" y="164"/>
                    </a:cubicBezTo>
                    <a:cubicBezTo>
                      <a:pt x="73" y="170"/>
                      <a:pt x="67" y="176"/>
                      <a:pt x="61" y="180"/>
                    </a:cubicBezTo>
                    <a:cubicBezTo>
                      <a:pt x="45" y="190"/>
                      <a:pt x="30" y="179"/>
                      <a:pt x="29" y="162"/>
                    </a:cubicBezTo>
                    <a:cubicBezTo>
                      <a:pt x="29" y="151"/>
                      <a:pt x="30" y="139"/>
                      <a:pt x="31" y="128"/>
                    </a:cubicBezTo>
                    <a:cubicBezTo>
                      <a:pt x="32" y="112"/>
                      <a:pt x="31" y="96"/>
                      <a:pt x="26" y="81"/>
                    </a:cubicBezTo>
                    <a:cubicBezTo>
                      <a:pt x="23" y="72"/>
                      <a:pt x="17" y="63"/>
                      <a:pt x="12" y="55"/>
                    </a:cubicBezTo>
                    <a:cubicBezTo>
                      <a:pt x="6" y="45"/>
                      <a:pt x="0" y="35"/>
                      <a:pt x="0" y="23"/>
                    </a:cubicBezTo>
                    <a:cubicBezTo>
                      <a:pt x="0" y="16"/>
                      <a:pt x="2" y="11"/>
                      <a:pt x="8" y="8"/>
                    </a:cubicBezTo>
                    <a:cubicBezTo>
                      <a:pt x="17" y="2"/>
                      <a:pt x="36" y="0"/>
                      <a:pt x="46" y="12"/>
                    </a:cubicBezTo>
                    <a:cubicBezTo>
                      <a:pt x="50" y="16"/>
                      <a:pt x="51" y="21"/>
                      <a:pt x="50" y="28"/>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108"/>
              <p:cNvSpPr>
                <a:spLocks noEditPoints="1"/>
              </p:cNvSpPr>
              <p:nvPr/>
            </p:nvSpPr>
            <p:spPr bwMode="auto">
              <a:xfrm>
                <a:off x="4791076" y="4602163"/>
                <a:ext cx="249238" cy="314325"/>
              </a:xfrm>
              <a:custGeom>
                <a:avLst/>
                <a:gdLst>
                  <a:gd name="T0" fmla="*/ 61 w 92"/>
                  <a:gd name="T1" fmla="*/ 0 h 116"/>
                  <a:gd name="T2" fmla="*/ 71 w 92"/>
                  <a:gd name="T3" fmla="*/ 5 h 116"/>
                  <a:gd name="T4" fmla="*/ 78 w 92"/>
                  <a:gd name="T5" fmla="*/ 80 h 116"/>
                  <a:gd name="T6" fmla="*/ 55 w 92"/>
                  <a:gd name="T7" fmla="*/ 107 h 116"/>
                  <a:gd name="T8" fmla="*/ 18 w 92"/>
                  <a:gd name="T9" fmla="*/ 114 h 116"/>
                  <a:gd name="T10" fmla="*/ 6 w 92"/>
                  <a:gd name="T11" fmla="*/ 88 h 116"/>
                  <a:gd name="T12" fmla="*/ 19 w 92"/>
                  <a:gd name="T13" fmla="*/ 68 h 116"/>
                  <a:gd name="T14" fmla="*/ 43 w 92"/>
                  <a:gd name="T15" fmla="*/ 18 h 116"/>
                  <a:gd name="T16" fmla="*/ 61 w 92"/>
                  <a:gd name="T17" fmla="*/ 0 h 116"/>
                  <a:gd name="T18" fmla="*/ 81 w 92"/>
                  <a:gd name="T19" fmla="*/ 47 h 116"/>
                  <a:gd name="T20" fmla="*/ 74 w 92"/>
                  <a:gd name="T21" fmla="*/ 18 h 116"/>
                  <a:gd name="T22" fmla="*/ 62 w 92"/>
                  <a:gd name="T23" fmla="*/ 3 h 116"/>
                  <a:gd name="T24" fmla="*/ 49 w 92"/>
                  <a:gd name="T25" fmla="*/ 17 h 116"/>
                  <a:gd name="T26" fmla="*/ 48 w 92"/>
                  <a:gd name="T27" fmla="*/ 19 h 116"/>
                  <a:gd name="T28" fmla="*/ 21 w 92"/>
                  <a:gd name="T29" fmla="*/ 74 h 116"/>
                  <a:gd name="T30" fmla="*/ 11 w 92"/>
                  <a:gd name="T31" fmla="*/ 89 h 116"/>
                  <a:gd name="T32" fmla="*/ 21 w 92"/>
                  <a:gd name="T33" fmla="*/ 110 h 116"/>
                  <a:gd name="T34" fmla="*/ 59 w 92"/>
                  <a:gd name="T35" fmla="*/ 97 h 116"/>
                  <a:gd name="T36" fmla="*/ 81 w 92"/>
                  <a:gd name="T37" fmla="*/ 4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 h="116">
                    <a:moveTo>
                      <a:pt x="61" y="0"/>
                    </a:moveTo>
                    <a:cubicBezTo>
                      <a:pt x="64" y="2"/>
                      <a:pt x="68" y="3"/>
                      <a:pt x="71" y="5"/>
                    </a:cubicBezTo>
                    <a:cubicBezTo>
                      <a:pt x="89" y="28"/>
                      <a:pt x="92" y="54"/>
                      <a:pt x="78" y="80"/>
                    </a:cubicBezTo>
                    <a:cubicBezTo>
                      <a:pt x="72" y="91"/>
                      <a:pt x="66" y="101"/>
                      <a:pt x="55" y="107"/>
                    </a:cubicBezTo>
                    <a:cubicBezTo>
                      <a:pt x="44" y="114"/>
                      <a:pt x="31" y="116"/>
                      <a:pt x="18" y="114"/>
                    </a:cubicBezTo>
                    <a:cubicBezTo>
                      <a:pt x="5" y="111"/>
                      <a:pt x="0" y="100"/>
                      <a:pt x="6" y="88"/>
                    </a:cubicBezTo>
                    <a:cubicBezTo>
                      <a:pt x="9" y="81"/>
                      <a:pt x="15" y="75"/>
                      <a:pt x="19" y="68"/>
                    </a:cubicBezTo>
                    <a:cubicBezTo>
                      <a:pt x="31" y="54"/>
                      <a:pt x="38" y="37"/>
                      <a:pt x="43" y="18"/>
                    </a:cubicBezTo>
                    <a:cubicBezTo>
                      <a:pt x="45" y="6"/>
                      <a:pt x="51" y="1"/>
                      <a:pt x="61" y="0"/>
                    </a:cubicBezTo>
                    <a:moveTo>
                      <a:pt x="81" y="47"/>
                    </a:moveTo>
                    <a:cubicBezTo>
                      <a:pt x="79" y="38"/>
                      <a:pt x="76" y="28"/>
                      <a:pt x="74" y="18"/>
                    </a:cubicBezTo>
                    <a:cubicBezTo>
                      <a:pt x="73" y="10"/>
                      <a:pt x="67" y="4"/>
                      <a:pt x="62" y="3"/>
                    </a:cubicBezTo>
                    <a:cubicBezTo>
                      <a:pt x="56" y="3"/>
                      <a:pt x="51" y="8"/>
                      <a:pt x="49" y="17"/>
                    </a:cubicBezTo>
                    <a:cubicBezTo>
                      <a:pt x="48" y="18"/>
                      <a:pt x="48" y="19"/>
                      <a:pt x="48" y="19"/>
                    </a:cubicBezTo>
                    <a:cubicBezTo>
                      <a:pt x="44" y="40"/>
                      <a:pt x="35" y="58"/>
                      <a:pt x="21" y="74"/>
                    </a:cubicBezTo>
                    <a:cubicBezTo>
                      <a:pt x="18" y="79"/>
                      <a:pt x="14" y="83"/>
                      <a:pt x="11" y="89"/>
                    </a:cubicBezTo>
                    <a:cubicBezTo>
                      <a:pt x="5" y="99"/>
                      <a:pt x="9" y="108"/>
                      <a:pt x="21" y="110"/>
                    </a:cubicBezTo>
                    <a:cubicBezTo>
                      <a:pt x="35" y="111"/>
                      <a:pt x="49" y="108"/>
                      <a:pt x="59" y="97"/>
                    </a:cubicBezTo>
                    <a:cubicBezTo>
                      <a:pt x="72" y="84"/>
                      <a:pt x="80" y="67"/>
                      <a:pt x="81" y="47"/>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109"/>
              <p:cNvSpPr/>
              <p:nvPr/>
            </p:nvSpPr>
            <p:spPr bwMode="auto">
              <a:xfrm>
                <a:off x="4641851" y="3517900"/>
                <a:ext cx="195263" cy="230188"/>
              </a:xfrm>
              <a:custGeom>
                <a:avLst/>
                <a:gdLst>
                  <a:gd name="T0" fmla="*/ 58 w 72"/>
                  <a:gd name="T1" fmla="*/ 39 h 85"/>
                  <a:gd name="T2" fmla="*/ 46 w 72"/>
                  <a:gd name="T3" fmla="*/ 24 h 85"/>
                  <a:gd name="T4" fmla="*/ 15 w 72"/>
                  <a:gd name="T5" fmla="*/ 8 h 85"/>
                  <a:gd name="T6" fmla="*/ 8 w 72"/>
                  <a:gd name="T7" fmla="*/ 16 h 85"/>
                  <a:gd name="T8" fmla="*/ 43 w 72"/>
                  <a:gd name="T9" fmla="*/ 72 h 85"/>
                  <a:gd name="T10" fmla="*/ 52 w 72"/>
                  <a:gd name="T11" fmla="*/ 76 h 85"/>
                  <a:gd name="T12" fmla="*/ 66 w 72"/>
                  <a:gd name="T13" fmla="*/ 65 h 85"/>
                  <a:gd name="T14" fmla="*/ 65 w 72"/>
                  <a:gd name="T15" fmla="*/ 56 h 85"/>
                  <a:gd name="T16" fmla="*/ 67 w 72"/>
                  <a:gd name="T17" fmla="*/ 47 h 85"/>
                  <a:gd name="T18" fmla="*/ 70 w 72"/>
                  <a:gd name="T19" fmla="*/ 53 h 85"/>
                  <a:gd name="T20" fmla="*/ 71 w 72"/>
                  <a:gd name="T21" fmla="*/ 71 h 85"/>
                  <a:gd name="T22" fmla="*/ 51 w 72"/>
                  <a:gd name="T23" fmla="*/ 81 h 85"/>
                  <a:gd name="T24" fmla="*/ 5 w 72"/>
                  <a:gd name="T25" fmla="*/ 31 h 85"/>
                  <a:gd name="T26" fmla="*/ 2 w 72"/>
                  <a:gd name="T27" fmla="*/ 16 h 85"/>
                  <a:gd name="T28" fmla="*/ 10 w 72"/>
                  <a:gd name="T29" fmla="*/ 3 h 85"/>
                  <a:gd name="T30" fmla="*/ 58 w 72"/>
                  <a:gd name="T31" fmla="*/ 3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2" h="85">
                    <a:moveTo>
                      <a:pt x="58" y="39"/>
                    </a:moveTo>
                    <a:cubicBezTo>
                      <a:pt x="54" y="34"/>
                      <a:pt x="50" y="29"/>
                      <a:pt x="46" y="24"/>
                    </a:cubicBezTo>
                    <a:cubicBezTo>
                      <a:pt x="38" y="15"/>
                      <a:pt x="29" y="8"/>
                      <a:pt x="15" y="8"/>
                    </a:cubicBezTo>
                    <a:cubicBezTo>
                      <a:pt x="9" y="8"/>
                      <a:pt x="7" y="10"/>
                      <a:pt x="8" y="16"/>
                    </a:cubicBezTo>
                    <a:cubicBezTo>
                      <a:pt x="12" y="40"/>
                      <a:pt x="21" y="60"/>
                      <a:pt x="43" y="72"/>
                    </a:cubicBezTo>
                    <a:cubicBezTo>
                      <a:pt x="46" y="73"/>
                      <a:pt x="49" y="75"/>
                      <a:pt x="52" y="76"/>
                    </a:cubicBezTo>
                    <a:cubicBezTo>
                      <a:pt x="62" y="78"/>
                      <a:pt x="66" y="75"/>
                      <a:pt x="66" y="65"/>
                    </a:cubicBezTo>
                    <a:cubicBezTo>
                      <a:pt x="67" y="62"/>
                      <a:pt x="66" y="59"/>
                      <a:pt x="65" y="56"/>
                    </a:cubicBezTo>
                    <a:cubicBezTo>
                      <a:pt x="65" y="53"/>
                      <a:pt x="65" y="50"/>
                      <a:pt x="67" y="47"/>
                    </a:cubicBezTo>
                    <a:cubicBezTo>
                      <a:pt x="68" y="49"/>
                      <a:pt x="70" y="51"/>
                      <a:pt x="70" y="53"/>
                    </a:cubicBezTo>
                    <a:cubicBezTo>
                      <a:pt x="71" y="59"/>
                      <a:pt x="72" y="66"/>
                      <a:pt x="71" y="71"/>
                    </a:cubicBezTo>
                    <a:cubicBezTo>
                      <a:pt x="70" y="81"/>
                      <a:pt x="62" y="85"/>
                      <a:pt x="51" y="81"/>
                    </a:cubicBezTo>
                    <a:cubicBezTo>
                      <a:pt x="26" y="73"/>
                      <a:pt x="12" y="56"/>
                      <a:pt x="5" y="31"/>
                    </a:cubicBezTo>
                    <a:cubicBezTo>
                      <a:pt x="4" y="26"/>
                      <a:pt x="3" y="21"/>
                      <a:pt x="2" y="16"/>
                    </a:cubicBezTo>
                    <a:cubicBezTo>
                      <a:pt x="0" y="10"/>
                      <a:pt x="4" y="4"/>
                      <a:pt x="10" y="3"/>
                    </a:cubicBezTo>
                    <a:cubicBezTo>
                      <a:pt x="31" y="0"/>
                      <a:pt x="57" y="20"/>
                      <a:pt x="58" y="39"/>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10"/>
              <p:cNvSpPr/>
              <p:nvPr/>
            </p:nvSpPr>
            <p:spPr bwMode="auto">
              <a:xfrm>
                <a:off x="4603751" y="4962525"/>
                <a:ext cx="125413" cy="115888"/>
              </a:xfrm>
              <a:custGeom>
                <a:avLst/>
                <a:gdLst>
                  <a:gd name="T0" fmla="*/ 5 w 46"/>
                  <a:gd name="T1" fmla="*/ 14 h 43"/>
                  <a:gd name="T2" fmla="*/ 22 w 46"/>
                  <a:gd name="T3" fmla="*/ 36 h 43"/>
                  <a:gd name="T4" fmla="*/ 37 w 46"/>
                  <a:gd name="T5" fmla="*/ 17 h 43"/>
                  <a:gd name="T6" fmla="*/ 14 w 46"/>
                  <a:gd name="T7" fmla="*/ 6 h 43"/>
                  <a:gd name="T8" fmla="*/ 36 w 46"/>
                  <a:gd name="T9" fmla="*/ 4 h 43"/>
                  <a:gd name="T10" fmla="*/ 39 w 46"/>
                  <a:gd name="T11" fmla="*/ 31 h 43"/>
                  <a:gd name="T12" fmla="*/ 13 w 46"/>
                  <a:gd name="T13" fmla="*/ 38 h 43"/>
                  <a:gd name="T14" fmla="*/ 5 w 46"/>
                  <a:gd name="T15" fmla="*/ 14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43">
                    <a:moveTo>
                      <a:pt x="5" y="14"/>
                    </a:moveTo>
                    <a:cubicBezTo>
                      <a:pt x="5" y="27"/>
                      <a:pt x="13" y="36"/>
                      <a:pt x="22" y="36"/>
                    </a:cubicBezTo>
                    <a:cubicBezTo>
                      <a:pt x="29" y="36"/>
                      <a:pt x="37" y="26"/>
                      <a:pt x="37" y="17"/>
                    </a:cubicBezTo>
                    <a:cubicBezTo>
                      <a:pt x="37" y="9"/>
                      <a:pt x="32" y="7"/>
                      <a:pt x="14" y="6"/>
                    </a:cubicBezTo>
                    <a:cubicBezTo>
                      <a:pt x="18" y="0"/>
                      <a:pt x="29" y="0"/>
                      <a:pt x="36" y="4"/>
                    </a:cubicBezTo>
                    <a:cubicBezTo>
                      <a:pt x="44" y="9"/>
                      <a:pt x="46" y="20"/>
                      <a:pt x="39" y="31"/>
                    </a:cubicBezTo>
                    <a:cubicBezTo>
                      <a:pt x="34" y="41"/>
                      <a:pt x="24" y="43"/>
                      <a:pt x="13" y="38"/>
                    </a:cubicBezTo>
                    <a:cubicBezTo>
                      <a:pt x="3" y="33"/>
                      <a:pt x="0" y="25"/>
                      <a:pt x="5" y="14"/>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111"/>
              <p:cNvSpPr/>
              <p:nvPr/>
            </p:nvSpPr>
            <p:spPr bwMode="auto">
              <a:xfrm>
                <a:off x="3560763" y="4430713"/>
                <a:ext cx="53975" cy="106363"/>
              </a:xfrm>
              <a:custGeom>
                <a:avLst/>
                <a:gdLst>
                  <a:gd name="T0" fmla="*/ 0 w 20"/>
                  <a:gd name="T1" fmla="*/ 30 h 39"/>
                  <a:gd name="T2" fmla="*/ 12 w 20"/>
                  <a:gd name="T3" fmla="*/ 3 h 39"/>
                  <a:gd name="T4" fmla="*/ 17 w 20"/>
                  <a:gd name="T5" fmla="*/ 0 h 39"/>
                  <a:gd name="T6" fmla="*/ 20 w 20"/>
                  <a:gd name="T7" fmla="*/ 6 h 39"/>
                  <a:gd name="T8" fmla="*/ 10 w 20"/>
                  <a:gd name="T9" fmla="*/ 34 h 39"/>
                  <a:gd name="T10" fmla="*/ 4 w 20"/>
                  <a:gd name="T11" fmla="*/ 39 h 39"/>
                  <a:gd name="T12" fmla="*/ 0 w 20"/>
                  <a:gd name="T13" fmla="*/ 30 h 39"/>
                </a:gdLst>
                <a:ahLst/>
                <a:cxnLst>
                  <a:cxn ang="0">
                    <a:pos x="T0" y="T1"/>
                  </a:cxn>
                  <a:cxn ang="0">
                    <a:pos x="T2" y="T3"/>
                  </a:cxn>
                  <a:cxn ang="0">
                    <a:pos x="T4" y="T5"/>
                  </a:cxn>
                  <a:cxn ang="0">
                    <a:pos x="T6" y="T7"/>
                  </a:cxn>
                  <a:cxn ang="0">
                    <a:pos x="T8" y="T9"/>
                  </a:cxn>
                  <a:cxn ang="0">
                    <a:pos x="T10" y="T11"/>
                  </a:cxn>
                  <a:cxn ang="0">
                    <a:pos x="T12" y="T13"/>
                  </a:cxn>
                </a:cxnLst>
                <a:rect l="0" t="0" r="r" b="b"/>
                <a:pathLst>
                  <a:path w="20" h="39">
                    <a:moveTo>
                      <a:pt x="0" y="30"/>
                    </a:moveTo>
                    <a:cubicBezTo>
                      <a:pt x="4" y="21"/>
                      <a:pt x="7" y="12"/>
                      <a:pt x="12" y="3"/>
                    </a:cubicBezTo>
                    <a:cubicBezTo>
                      <a:pt x="12" y="2"/>
                      <a:pt x="15" y="1"/>
                      <a:pt x="17" y="0"/>
                    </a:cubicBezTo>
                    <a:cubicBezTo>
                      <a:pt x="18" y="2"/>
                      <a:pt x="20" y="5"/>
                      <a:pt x="20" y="6"/>
                    </a:cubicBezTo>
                    <a:cubicBezTo>
                      <a:pt x="17" y="16"/>
                      <a:pt x="14" y="25"/>
                      <a:pt x="10" y="34"/>
                    </a:cubicBezTo>
                    <a:cubicBezTo>
                      <a:pt x="9" y="36"/>
                      <a:pt x="6" y="37"/>
                      <a:pt x="4" y="39"/>
                    </a:cubicBezTo>
                    <a:cubicBezTo>
                      <a:pt x="3" y="36"/>
                      <a:pt x="2" y="34"/>
                      <a:pt x="0" y="3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112"/>
              <p:cNvSpPr/>
              <p:nvPr/>
            </p:nvSpPr>
            <p:spPr bwMode="auto">
              <a:xfrm>
                <a:off x="3576638" y="4502150"/>
                <a:ext cx="60325" cy="93663"/>
              </a:xfrm>
              <a:custGeom>
                <a:avLst/>
                <a:gdLst>
                  <a:gd name="T0" fmla="*/ 22 w 22"/>
                  <a:gd name="T1" fmla="*/ 0 h 35"/>
                  <a:gd name="T2" fmla="*/ 19 w 22"/>
                  <a:gd name="T3" fmla="*/ 16 h 35"/>
                  <a:gd name="T4" fmla="*/ 12 w 22"/>
                  <a:gd name="T5" fmla="*/ 32 h 35"/>
                  <a:gd name="T6" fmla="*/ 6 w 22"/>
                  <a:gd name="T7" fmla="*/ 35 h 35"/>
                  <a:gd name="T8" fmla="*/ 2 w 22"/>
                  <a:gd name="T9" fmla="*/ 31 h 35"/>
                  <a:gd name="T10" fmla="*/ 22 w 22"/>
                  <a:gd name="T11" fmla="*/ 0 h 35"/>
                </a:gdLst>
                <a:ahLst/>
                <a:cxnLst>
                  <a:cxn ang="0">
                    <a:pos x="T0" y="T1"/>
                  </a:cxn>
                  <a:cxn ang="0">
                    <a:pos x="T2" y="T3"/>
                  </a:cxn>
                  <a:cxn ang="0">
                    <a:pos x="T4" y="T5"/>
                  </a:cxn>
                  <a:cxn ang="0">
                    <a:pos x="T6" y="T7"/>
                  </a:cxn>
                  <a:cxn ang="0">
                    <a:pos x="T8" y="T9"/>
                  </a:cxn>
                  <a:cxn ang="0">
                    <a:pos x="T10" y="T11"/>
                  </a:cxn>
                </a:cxnLst>
                <a:rect l="0" t="0" r="r" b="b"/>
                <a:pathLst>
                  <a:path w="22" h="35">
                    <a:moveTo>
                      <a:pt x="22" y="0"/>
                    </a:moveTo>
                    <a:cubicBezTo>
                      <a:pt x="21" y="6"/>
                      <a:pt x="20" y="11"/>
                      <a:pt x="19" y="16"/>
                    </a:cubicBezTo>
                    <a:cubicBezTo>
                      <a:pt x="17" y="21"/>
                      <a:pt x="15" y="27"/>
                      <a:pt x="12" y="32"/>
                    </a:cubicBezTo>
                    <a:cubicBezTo>
                      <a:pt x="11" y="34"/>
                      <a:pt x="8" y="35"/>
                      <a:pt x="6" y="35"/>
                    </a:cubicBezTo>
                    <a:cubicBezTo>
                      <a:pt x="5" y="35"/>
                      <a:pt x="2" y="32"/>
                      <a:pt x="2" y="31"/>
                    </a:cubicBezTo>
                    <a:cubicBezTo>
                      <a:pt x="0" y="22"/>
                      <a:pt x="11" y="4"/>
                      <a:pt x="22"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113"/>
              <p:cNvSpPr/>
              <p:nvPr/>
            </p:nvSpPr>
            <p:spPr bwMode="auto">
              <a:xfrm>
                <a:off x="3814763" y="4886325"/>
                <a:ext cx="26988" cy="100013"/>
              </a:xfrm>
              <a:custGeom>
                <a:avLst/>
                <a:gdLst>
                  <a:gd name="T0" fmla="*/ 10 w 10"/>
                  <a:gd name="T1" fmla="*/ 10 h 37"/>
                  <a:gd name="T2" fmla="*/ 7 w 10"/>
                  <a:gd name="T3" fmla="*/ 32 h 37"/>
                  <a:gd name="T4" fmla="*/ 4 w 10"/>
                  <a:gd name="T5" fmla="*/ 37 h 37"/>
                  <a:gd name="T6" fmla="*/ 0 w 10"/>
                  <a:gd name="T7" fmla="*/ 33 h 37"/>
                  <a:gd name="T8" fmla="*/ 0 w 10"/>
                  <a:gd name="T9" fmla="*/ 20 h 37"/>
                  <a:gd name="T10" fmla="*/ 4 w 10"/>
                  <a:gd name="T11" fmla="*/ 5 h 37"/>
                  <a:gd name="T12" fmla="*/ 7 w 10"/>
                  <a:gd name="T13" fmla="*/ 0 h 37"/>
                  <a:gd name="T14" fmla="*/ 10 w 10"/>
                  <a:gd name="T15" fmla="*/ 6 h 37"/>
                  <a:gd name="T16" fmla="*/ 10 w 10"/>
                  <a:gd name="T17" fmla="*/ 1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37">
                    <a:moveTo>
                      <a:pt x="10" y="10"/>
                    </a:moveTo>
                    <a:cubicBezTo>
                      <a:pt x="9" y="17"/>
                      <a:pt x="9" y="25"/>
                      <a:pt x="7" y="32"/>
                    </a:cubicBezTo>
                    <a:cubicBezTo>
                      <a:pt x="7" y="34"/>
                      <a:pt x="5" y="35"/>
                      <a:pt x="4" y="37"/>
                    </a:cubicBezTo>
                    <a:cubicBezTo>
                      <a:pt x="3" y="36"/>
                      <a:pt x="0" y="34"/>
                      <a:pt x="0" y="33"/>
                    </a:cubicBezTo>
                    <a:cubicBezTo>
                      <a:pt x="0" y="29"/>
                      <a:pt x="0" y="24"/>
                      <a:pt x="0" y="20"/>
                    </a:cubicBezTo>
                    <a:cubicBezTo>
                      <a:pt x="1" y="15"/>
                      <a:pt x="2" y="10"/>
                      <a:pt x="4" y="5"/>
                    </a:cubicBezTo>
                    <a:cubicBezTo>
                      <a:pt x="4" y="3"/>
                      <a:pt x="6" y="2"/>
                      <a:pt x="7" y="0"/>
                    </a:cubicBezTo>
                    <a:cubicBezTo>
                      <a:pt x="8" y="2"/>
                      <a:pt x="9" y="4"/>
                      <a:pt x="10" y="6"/>
                    </a:cubicBezTo>
                    <a:cubicBezTo>
                      <a:pt x="10" y="7"/>
                      <a:pt x="10" y="8"/>
                      <a:pt x="10" y="1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114"/>
              <p:cNvSpPr/>
              <p:nvPr/>
            </p:nvSpPr>
            <p:spPr bwMode="auto">
              <a:xfrm>
                <a:off x="3595688" y="4572000"/>
                <a:ext cx="57150" cy="92075"/>
              </a:xfrm>
              <a:custGeom>
                <a:avLst/>
                <a:gdLst>
                  <a:gd name="T0" fmla="*/ 6 w 21"/>
                  <a:gd name="T1" fmla="*/ 34 h 34"/>
                  <a:gd name="T2" fmla="*/ 18 w 21"/>
                  <a:gd name="T3" fmla="*/ 0 h 34"/>
                  <a:gd name="T4" fmla="*/ 6 w 21"/>
                  <a:gd name="T5" fmla="*/ 34 h 34"/>
                </a:gdLst>
                <a:ahLst/>
                <a:cxnLst>
                  <a:cxn ang="0">
                    <a:pos x="T0" y="T1"/>
                  </a:cxn>
                  <a:cxn ang="0">
                    <a:pos x="T2" y="T3"/>
                  </a:cxn>
                  <a:cxn ang="0">
                    <a:pos x="T4" y="T5"/>
                  </a:cxn>
                </a:cxnLst>
                <a:rect l="0" t="0" r="r" b="b"/>
                <a:pathLst>
                  <a:path w="21" h="34">
                    <a:moveTo>
                      <a:pt x="6" y="34"/>
                    </a:moveTo>
                    <a:cubicBezTo>
                      <a:pt x="0" y="26"/>
                      <a:pt x="7" y="7"/>
                      <a:pt x="18" y="0"/>
                    </a:cubicBezTo>
                    <a:cubicBezTo>
                      <a:pt x="21" y="7"/>
                      <a:pt x="14" y="28"/>
                      <a:pt x="6" y="34"/>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115"/>
              <p:cNvSpPr/>
              <p:nvPr/>
            </p:nvSpPr>
            <p:spPr bwMode="auto">
              <a:xfrm>
                <a:off x="3848101" y="4908550"/>
                <a:ext cx="31750" cy="96838"/>
              </a:xfrm>
              <a:custGeom>
                <a:avLst/>
                <a:gdLst>
                  <a:gd name="T0" fmla="*/ 3 w 12"/>
                  <a:gd name="T1" fmla="*/ 36 h 36"/>
                  <a:gd name="T2" fmla="*/ 0 w 12"/>
                  <a:gd name="T3" fmla="*/ 25 h 36"/>
                  <a:gd name="T4" fmla="*/ 6 w 12"/>
                  <a:gd name="T5" fmla="*/ 3 h 36"/>
                  <a:gd name="T6" fmla="*/ 10 w 12"/>
                  <a:gd name="T7" fmla="*/ 0 h 36"/>
                  <a:gd name="T8" fmla="*/ 12 w 12"/>
                  <a:gd name="T9" fmla="*/ 4 h 36"/>
                  <a:gd name="T10" fmla="*/ 6 w 12"/>
                  <a:gd name="T11" fmla="*/ 35 h 36"/>
                  <a:gd name="T12" fmla="*/ 3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3" y="36"/>
                    </a:moveTo>
                    <a:cubicBezTo>
                      <a:pt x="2" y="32"/>
                      <a:pt x="0" y="28"/>
                      <a:pt x="0" y="25"/>
                    </a:cubicBezTo>
                    <a:cubicBezTo>
                      <a:pt x="1" y="18"/>
                      <a:pt x="4" y="10"/>
                      <a:pt x="6" y="3"/>
                    </a:cubicBezTo>
                    <a:cubicBezTo>
                      <a:pt x="6" y="2"/>
                      <a:pt x="9" y="1"/>
                      <a:pt x="10" y="0"/>
                    </a:cubicBezTo>
                    <a:cubicBezTo>
                      <a:pt x="11" y="1"/>
                      <a:pt x="12" y="3"/>
                      <a:pt x="12" y="4"/>
                    </a:cubicBezTo>
                    <a:cubicBezTo>
                      <a:pt x="12" y="15"/>
                      <a:pt x="10" y="25"/>
                      <a:pt x="6" y="35"/>
                    </a:cubicBezTo>
                    <a:cubicBezTo>
                      <a:pt x="5" y="35"/>
                      <a:pt x="4" y="36"/>
                      <a:pt x="3" y="36"/>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116"/>
              <p:cNvSpPr/>
              <p:nvPr/>
            </p:nvSpPr>
            <p:spPr bwMode="auto">
              <a:xfrm>
                <a:off x="4424363" y="5065713"/>
                <a:ext cx="68263" cy="69850"/>
              </a:xfrm>
              <a:custGeom>
                <a:avLst/>
                <a:gdLst>
                  <a:gd name="T0" fmla="*/ 0 w 25"/>
                  <a:gd name="T1" fmla="*/ 19 h 26"/>
                  <a:gd name="T2" fmla="*/ 14 w 25"/>
                  <a:gd name="T3" fmla="*/ 18 h 26"/>
                  <a:gd name="T4" fmla="*/ 20 w 25"/>
                  <a:gd name="T5" fmla="*/ 13 h 26"/>
                  <a:gd name="T6" fmla="*/ 12 w 25"/>
                  <a:gd name="T7" fmla="*/ 7 h 26"/>
                  <a:gd name="T8" fmla="*/ 5 w 25"/>
                  <a:gd name="T9" fmla="*/ 7 h 26"/>
                  <a:gd name="T10" fmla="*/ 15 w 25"/>
                  <a:gd name="T11" fmla="*/ 2 h 26"/>
                  <a:gd name="T12" fmla="*/ 25 w 25"/>
                  <a:gd name="T13" fmla="*/ 16 h 26"/>
                  <a:gd name="T14" fmla="*/ 11 w 25"/>
                  <a:gd name="T15" fmla="*/ 26 h 26"/>
                  <a:gd name="T16" fmla="*/ 0 w 25"/>
                  <a:gd name="T17" fmla="*/ 1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0" y="19"/>
                    </a:moveTo>
                    <a:cubicBezTo>
                      <a:pt x="5" y="19"/>
                      <a:pt x="10" y="19"/>
                      <a:pt x="14" y="18"/>
                    </a:cubicBezTo>
                    <a:cubicBezTo>
                      <a:pt x="16" y="18"/>
                      <a:pt x="18" y="15"/>
                      <a:pt x="20" y="13"/>
                    </a:cubicBezTo>
                    <a:cubicBezTo>
                      <a:pt x="17" y="11"/>
                      <a:pt x="15" y="9"/>
                      <a:pt x="12" y="7"/>
                    </a:cubicBezTo>
                    <a:cubicBezTo>
                      <a:pt x="11" y="6"/>
                      <a:pt x="8" y="7"/>
                      <a:pt x="5" y="7"/>
                    </a:cubicBezTo>
                    <a:cubicBezTo>
                      <a:pt x="8" y="2"/>
                      <a:pt x="11" y="0"/>
                      <a:pt x="15" y="2"/>
                    </a:cubicBezTo>
                    <a:cubicBezTo>
                      <a:pt x="21" y="3"/>
                      <a:pt x="25" y="10"/>
                      <a:pt x="25" y="16"/>
                    </a:cubicBezTo>
                    <a:cubicBezTo>
                      <a:pt x="24" y="21"/>
                      <a:pt x="18" y="25"/>
                      <a:pt x="11" y="26"/>
                    </a:cubicBezTo>
                    <a:cubicBezTo>
                      <a:pt x="6" y="26"/>
                      <a:pt x="1" y="25"/>
                      <a:pt x="0" y="19"/>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117"/>
              <p:cNvSpPr/>
              <p:nvPr/>
            </p:nvSpPr>
            <p:spPr bwMode="auto">
              <a:xfrm>
                <a:off x="3897313" y="4959350"/>
                <a:ext cx="28575" cy="53975"/>
              </a:xfrm>
              <a:custGeom>
                <a:avLst/>
                <a:gdLst>
                  <a:gd name="T0" fmla="*/ 7 w 11"/>
                  <a:gd name="T1" fmla="*/ 0 h 20"/>
                  <a:gd name="T2" fmla="*/ 5 w 11"/>
                  <a:gd name="T3" fmla="*/ 20 h 20"/>
                  <a:gd name="T4" fmla="*/ 7 w 11"/>
                  <a:gd name="T5" fmla="*/ 0 h 20"/>
                </a:gdLst>
                <a:ahLst/>
                <a:cxnLst>
                  <a:cxn ang="0">
                    <a:pos x="T0" y="T1"/>
                  </a:cxn>
                  <a:cxn ang="0">
                    <a:pos x="T2" y="T3"/>
                  </a:cxn>
                  <a:cxn ang="0">
                    <a:pos x="T4" y="T5"/>
                  </a:cxn>
                </a:cxnLst>
                <a:rect l="0" t="0" r="r" b="b"/>
                <a:pathLst>
                  <a:path w="11" h="20">
                    <a:moveTo>
                      <a:pt x="7" y="0"/>
                    </a:moveTo>
                    <a:cubicBezTo>
                      <a:pt x="11" y="6"/>
                      <a:pt x="10" y="15"/>
                      <a:pt x="5" y="20"/>
                    </a:cubicBezTo>
                    <a:cubicBezTo>
                      <a:pt x="0" y="15"/>
                      <a:pt x="1" y="6"/>
                      <a:pt x="7"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118"/>
              <p:cNvSpPr/>
              <p:nvPr/>
            </p:nvSpPr>
            <p:spPr bwMode="auto">
              <a:xfrm>
                <a:off x="3951288" y="5030788"/>
                <a:ext cx="23813" cy="23813"/>
              </a:xfrm>
              <a:custGeom>
                <a:avLst/>
                <a:gdLst>
                  <a:gd name="T0" fmla="*/ 0 w 9"/>
                  <a:gd name="T1" fmla="*/ 0 h 9"/>
                  <a:gd name="T2" fmla="*/ 8 w 9"/>
                  <a:gd name="T3" fmla="*/ 9 h 9"/>
                  <a:gd name="T4" fmla="*/ 0 w 9"/>
                  <a:gd name="T5" fmla="*/ 0 h 9"/>
                </a:gdLst>
                <a:ahLst/>
                <a:cxnLst>
                  <a:cxn ang="0">
                    <a:pos x="T0" y="T1"/>
                  </a:cxn>
                  <a:cxn ang="0">
                    <a:pos x="T2" y="T3"/>
                  </a:cxn>
                  <a:cxn ang="0">
                    <a:pos x="T4" y="T5"/>
                  </a:cxn>
                </a:cxnLst>
                <a:rect l="0" t="0" r="r" b="b"/>
                <a:pathLst>
                  <a:path w="9" h="9">
                    <a:moveTo>
                      <a:pt x="0" y="0"/>
                    </a:moveTo>
                    <a:cubicBezTo>
                      <a:pt x="7" y="0"/>
                      <a:pt x="9" y="2"/>
                      <a:pt x="8" y="9"/>
                    </a:cubicBezTo>
                    <a:cubicBezTo>
                      <a:pt x="3" y="9"/>
                      <a:pt x="3" y="8"/>
                      <a:pt x="0"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119"/>
              <p:cNvSpPr/>
              <p:nvPr/>
            </p:nvSpPr>
            <p:spPr bwMode="auto">
              <a:xfrm>
                <a:off x="4376738" y="3640138"/>
                <a:ext cx="69850" cy="80963"/>
              </a:xfrm>
              <a:custGeom>
                <a:avLst/>
                <a:gdLst>
                  <a:gd name="T0" fmla="*/ 0 w 26"/>
                  <a:gd name="T1" fmla="*/ 13 h 30"/>
                  <a:gd name="T2" fmla="*/ 11 w 26"/>
                  <a:gd name="T3" fmla="*/ 24 h 30"/>
                  <a:gd name="T4" fmla="*/ 18 w 26"/>
                  <a:gd name="T5" fmla="*/ 18 h 30"/>
                  <a:gd name="T6" fmla="*/ 8 w 26"/>
                  <a:gd name="T7" fmla="*/ 3 h 30"/>
                  <a:gd name="T8" fmla="*/ 22 w 26"/>
                  <a:gd name="T9" fmla="*/ 5 h 30"/>
                  <a:gd name="T10" fmla="*/ 22 w 26"/>
                  <a:gd name="T11" fmla="*/ 22 h 30"/>
                  <a:gd name="T12" fmla="*/ 7 w 26"/>
                  <a:gd name="T13" fmla="*/ 28 h 30"/>
                  <a:gd name="T14" fmla="*/ 0 w 26"/>
                  <a:gd name="T15" fmla="*/ 13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30">
                    <a:moveTo>
                      <a:pt x="0" y="13"/>
                    </a:moveTo>
                    <a:cubicBezTo>
                      <a:pt x="3" y="20"/>
                      <a:pt x="5" y="26"/>
                      <a:pt x="11" y="24"/>
                    </a:cubicBezTo>
                    <a:cubicBezTo>
                      <a:pt x="14" y="23"/>
                      <a:pt x="17" y="20"/>
                      <a:pt x="18" y="18"/>
                    </a:cubicBezTo>
                    <a:cubicBezTo>
                      <a:pt x="20" y="12"/>
                      <a:pt x="18" y="10"/>
                      <a:pt x="8" y="3"/>
                    </a:cubicBezTo>
                    <a:cubicBezTo>
                      <a:pt x="13" y="0"/>
                      <a:pt x="18" y="1"/>
                      <a:pt x="22" y="5"/>
                    </a:cubicBezTo>
                    <a:cubicBezTo>
                      <a:pt x="26" y="9"/>
                      <a:pt x="26" y="16"/>
                      <a:pt x="22" y="22"/>
                    </a:cubicBezTo>
                    <a:cubicBezTo>
                      <a:pt x="19" y="27"/>
                      <a:pt x="13" y="30"/>
                      <a:pt x="7" y="28"/>
                    </a:cubicBezTo>
                    <a:cubicBezTo>
                      <a:pt x="1" y="26"/>
                      <a:pt x="0" y="21"/>
                      <a:pt x="0" y="1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20"/>
              <p:cNvSpPr/>
              <p:nvPr/>
            </p:nvSpPr>
            <p:spPr bwMode="auto">
              <a:xfrm>
                <a:off x="4387851" y="3490913"/>
                <a:ext cx="39688" cy="41275"/>
              </a:xfrm>
              <a:custGeom>
                <a:avLst/>
                <a:gdLst>
                  <a:gd name="T0" fmla="*/ 12 w 15"/>
                  <a:gd name="T1" fmla="*/ 0 h 15"/>
                  <a:gd name="T2" fmla="*/ 14 w 15"/>
                  <a:gd name="T3" fmla="*/ 4 h 15"/>
                  <a:gd name="T4" fmla="*/ 7 w 15"/>
                  <a:gd name="T5" fmla="*/ 13 h 15"/>
                  <a:gd name="T6" fmla="*/ 0 w 15"/>
                  <a:gd name="T7" fmla="*/ 14 h 15"/>
                  <a:gd name="T8" fmla="*/ 12 w 15"/>
                  <a:gd name="T9" fmla="*/ 0 h 15"/>
                </a:gdLst>
                <a:ahLst/>
                <a:cxnLst>
                  <a:cxn ang="0">
                    <a:pos x="T0" y="T1"/>
                  </a:cxn>
                  <a:cxn ang="0">
                    <a:pos x="T2" y="T3"/>
                  </a:cxn>
                  <a:cxn ang="0">
                    <a:pos x="T4" y="T5"/>
                  </a:cxn>
                  <a:cxn ang="0">
                    <a:pos x="T6" y="T7"/>
                  </a:cxn>
                  <a:cxn ang="0">
                    <a:pos x="T8" y="T9"/>
                  </a:cxn>
                </a:cxnLst>
                <a:rect l="0" t="0" r="r" b="b"/>
                <a:pathLst>
                  <a:path w="15" h="15">
                    <a:moveTo>
                      <a:pt x="12" y="0"/>
                    </a:moveTo>
                    <a:cubicBezTo>
                      <a:pt x="12" y="1"/>
                      <a:pt x="15" y="3"/>
                      <a:pt x="14" y="4"/>
                    </a:cubicBezTo>
                    <a:cubicBezTo>
                      <a:pt x="12" y="8"/>
                      <a:pt x="10" y="11"/>
                      <a:pt x="7" y="13"/>
                    </a:cubicBezTo>
                    <a:cubicBezTo>
                      <a:pt x="6" y="15"/>
                      <a:pt x="3" y="14"/>
                      <a:pt x="0" y="14"/>
                    </a:cubicBezTo>
                    <a:cubicBezTo>
                      <a:pt x="5" y="9"/>
                      <a:pt x="8" y="5"/>
                      <a:pt x="12"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121"/>
              <p:cNvSpPr/>
              <p:nvPr/>
            </p:nvSpPr>
            <p:spPr bwMode="auto">
              <a:xfrm>
                <a:off x="4121151" y="2838450"/>
                <a:ext cx="26988" cy="55563"/>
              </a:xfrm>
              <a:custGeom>
                <a:avLst/>
                <a:gdLst>
                  <a:gd name="T0" fmla="*/ 8 w 10"/>
                  <a:gd name="T1" fmla="*/ 21 h 21"/>
                  <a:gd name="T2" fmla="*/ 2 w 10"/>
                  <a:gd name="T3" fmla="*/ 15 h 21"/>
                  <a:gd name="T4" fmla="*/ 1 w 10"/>
                  <a:gd name="T5" fmla="*/ 3 h 21"/>
                  <a:gd name="T6" fmla="*/ 7 w 10"/>
                  <a:gd name="T7" fmla="*/ 5 h 21"/>
                  <a:gd name="T8" fmla="*/ 10 w 10"/>
                  <a:gd name="T9" fmla="*/ 20 h 21"/>
                  <a:gd name="T10" fmla="*/ 8 w 10"/>
                  <a:gd name="T11" fmla="*/ 21 h 21"/>
                </a:gdLst>
                <a:ahLst/>
                <a:cxnLst>
                  <a:cxn ang="0">
                    <a:pos x="T0" y="T1"/>
                  </a:cxn>
                  <a:cxn ang="0">
                    <a:pos x="T2" y="T3"/>
                  </a:cxn>
                  <a:cxn ang="0">
                    <a:pos x="T4" y="T5"/>
                  </a:cxn>
                  <a:cxn ang="0">
                    <a:pos x="T6" y="T7"/>
                  </a:cxn>
                  <a:cxn ang="0">
                    <a:pos x="T8" y="T9"/>
                  </a:cxn>
                  <a:cxn ang="0">
                    <a:pos x="T10" y="T11"/>
                  </a:cxn>
                </a:cxnLst>
                <a:rect l="0" t="0" r="r" b="b"/>
                <a:pathLst>
                  <a:path w="10" h="21">
                    <a:moveTo>
                      <a:pt x="8" y="21"/>
                    </a:moveTo>
                    <a:cubicBezTo>
                      <a:pt x="6" y="19"/>
                      <a:pt x="3" y="18"/>
                      <a:pt x="2" y="15"/>
                    </a:cubicBezTo>
                    <a:cubicBezTo>
                      <a:pt x="1" y="12"/>
                      <a:pt x="0" y="7"/>
                      <a:pt x="1" y="3"/>
                    </a:cubicBezTo>
                    <a:cubicBezTo>
                      <a:pt x="2" y="0"/>
                      <a:pt x="6" y="2"/>
                      <a:pt x="7" y="5"/>
                    </a:cubicBezTo>
                    <a:cubicBezTo>
                      <a:pt x="9" y="9"/>
                      <a:pt x="9" y="15"/>
                      <a:pt x="10" y="20"/>
                    </a:cubicBezTo>
                    <a:cubicBezTo>
                      <a:pt x="10" y="20"/>
                      <a:pt x="9" y="21"/>
                      <a:pt x="8" y="21"/>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22"/>
              <p:cNvSpPr/>
              <p:nvPr/>
            </p:nvSpPr>
            <p:spPr bwMode="auto">
              <a:xfrm>
                <a:off x="4148138" y="2846388"/>
                <a:ext cx="30163" cy="39688"/>
              </a:xfrm>
              <a:custGeom>
                <a:avLst/>
                <a:gdLst>
                  <a:gd name="T0" fmla="*/ 9 w 11"/>
                  <a:gd name="T1" fmla="*/ 15 h 15"/>
                  <a:gd name="T2" fmla="*/ 3 w 11"/>
                  <a:gd name="T3" fmla="*/ 0 h 15"/>
                  <a:gd name="T4" fmla="*/ 9 w 11"/>
                  <a:gd name="T5" fmla="*/ 15 h 15"/>
                </a:gdLst>
                <a:ahLst/>
                <a:cxnLst>
                  <a:cxn ang="0">
                    <a:pos x="T0" y="T1"/>
                  </a:cxn>
                  <a:cxn ang="0">
                    <a:pos x="T2" y="T3"/>
                  </a:cxn>
                  <a:cxn ang="0">
                    <a:pos x="T4" y="T5"/>
                  </a:cxn>
                </a:cxnLst>
                <a:rect l="0" t="0" r="r" b="b"/>
                <a:pathLst>
                  <a:path w="11" h="15">
                    <a:moveTo>
                      <a:pt x="9" y="15"/>
                    </a:moveTo>
                    <a:cubicBezTo>
                      <a:pt x="2" y="15"/>
                      <a:pt x="0" y="10"/>
                      <a:pt x="3" y="0"/>
                    </a:cubicBezTo>
                    <a:cubicBezTo>
                      <a:pt x="9" y="1"/>
                      <a:pt x="11" y="5"/>
                      <a:pt x="9" y="15"/>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23"/>
              <p:cNvSpPr/>
              <p:nvPr/>
            </p:nvSpPr>
            <p:spPr bwMode="auto">
              <a:xfrm>
                <a:off x="4102101" y="3027363"/>
                <a:ext cx="33338" cy="49213"/>
              </a:xfrm>
              <a:custGeom>
                <a:avLst/>
                <a:gdLst>
                  <a:gd name="T0" fmla="*/ 5 w 12"/>
                  <a:gd name="T1" fmla="*/ 0 h 18"/>
                  <a:gd name="T2" fmla="*/ 12 w 12"/>
                  <a:gd name="T3" fmla="*/ 18 h 18"/>
                  <a:gd name="T4" fmla="*/ 5 w 12"/>
                  <a:gd name="T5" fmla="*/ 0 h 18"/>
                </a:gdLst>
                <a:ahLst/>
                <a:cxnLst>
                  <a:cxn ang="0">
                    <a:pos x="T0" y="T1"/>
                  </a:cxn>
                  <a:cxn ang="0">
                    <a:pos x="T2" y="T3"/>
                  </a:cxn>
                  <a:cxn ang="0">
                    <a:pos x="T4" y="T5"/>
                  </a:cxn>
                </a:cxnLst>
                <a:rect l="0" t="0" r="r" b="b"/>
                <a:pathLst>
                  <a:path w="12" h="18">
                    <a:moveTo>
                      <a:pt x="5" y="0"/>
                    </a:moveTo>
                    <a:cubicBezTo>
                      <a:pt x="7" y="7"/>
                      <a:pt x="9" y="12"/>
                      <a:pt x="12" y="18"/>
                    </a:cubicBezTo>
                    <a:cubicBezTo>
                      <a:pt x="4" y="17"/>
                      <a:pt x="0" y="8"/>
                      <a:pt x="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24"/>
              <p:cNvSpPr/>
              <p:nvPr/>
            </p:nvSpPr>
            <p:spPr bwMode="auto">
              <a:xfrm>
                <a:off x="4132263" y="2608263"/>
                <a:ext cx="22225" cy="50800"/>
              </a:xfrm>
              <a:custGeom>
                <a:avLst/>
                <a:gdLst>
                  <a:gd name="T0" fmla="*/ 3 w 8"/>
                  <a:gd name="T1" fmla="*/ 0 h 19"/>
                  <a:gd name="T2" fmla="*/ 8 w 8"/>
                  <a:gd name="T3" fmla="*/ 16 h 19"/>
                  <a:gd name="T4" fmla="*/ 7 w 8"/>
                  <a:gd name="T5" fmla="*/ 19 h 19"/>
                  <a:gd name="T6" fmla="*/ 4 w 8"/>
                  <a:gd name="T7" fmla="*/ 17 h 19"/>
                  <a:gd name="T8" fmla="*/ 0 w 8"/>
                  <a:gd name="T9" fmla="*/ 1 h 19"/>
                  <a:gd name="T10" fmla="*/ 3 w 8"/>
                  <a:gd name="T11" fmla="*/ 0 h 19"/>
                </a:gdLst>
                <a:ahLst/>
                <a:cxnLst>
                  <a:cxn ang="0">
                    <a:pos x="T0" y="T1"/>
                  </a:cxn>
                  <a:cxn ang="0">
                    <a:pos x="T2" y="T3"/>
                  </a:cxn>
                  <a:cxn ang="0">
                    <a:pos x="T4" y="T5"/>
                  </a:cxn>
                  <a:cxn ang="0">
                    <a:pos x="T6" y="T7"/>
                  </a:cxn>
                  <a:cxn ang="0">
                    <a:pos x="T8" y="T9"/>
                  </a:cxn>
                  <a:cxn ang="0">
                    <a:pos x="T10" y="T11"/>
                  </a:cxn>
                </a:cxnLst>
                <a:rect l="0" t="0" r="r" b="b"/>
                <a:pathLst>
                  <a:path w="8" h="19">
                    <a:moveTo>
                      <a:pt x="3" y="0"/>
                    </a:moveTo>
                    <a:cubicBezTo>
                      <a:pt x="5" y="6"/>
                      <a:pt x="7" y="11"/>
                      <a:pt x="8" y="16"/>
                    </a:cubicBezTo>
                    <a:cubicBezTo>
                      <a:pt x="8" y="16"/>
                      <a:pt x="7" y="18"/>
                      <a:pt x="7" y="19"/>
                    </a:cubicBezTo>
                    <a:cubicBezTo>
                      <a:pt x="6" y="18"/>
                      <a:pt x="4" y="18"/>
                      <a:pt x="4" y="17"/>
                    </a:cubicBezTo>
                    <a:cubicBezTo>
                      <a:pt x="2" y="12"/>
                      <a:pt x="1" y="6"/>
                      <a:pt x="0" y="1"/>
                    </a:cubicBez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25"/>
              <p:cNvSpPr/>
              <p:nvPr/>
            </p:nvSpPr>
            <p:spPr bwMode="auto">
              <a:xfrm>
                <a:off x="4546601" y="2608263"/>
                <a:ext cx="19050" cy="50800"/>
              </a:xfrm>
              <a:custGeom>
                <a:avLst/>
                <a:gdLst>
                  <a:gd name="T0" fmla="*/ 7 w 7"/>
                  <a:gd name="T1" fmla="*/ 1 h 19"/>
                  <a:gd name="T2" fmla="*/ 4 w 7"/>
                  <a:gd name="T3" fmla="*/ 16 h 19"/>
                  <a:gd name="T4" fmla="*/ 1 w 7"/>
                  <a:gd name="T5" fmla="*/ 19 h 19"/>
                  <a:gd name="T6" fmla="*/ 0 w 7"/>
                  <a:gd name="T7" fmla="*/ 15 h 19"/>
                  <a:gd name="T8" fmla="*/ 5 w 7"/>
                  <a:gd name="T9" fmla="*/ 0 h 19"/>
                  <a:gd name="T10" fmla="*/ 7 w 7"/>
                  <a:gd name="T11" fmla="*/ 1 h 19"/>
                </a:gdLst>
                <a:ahLst/>
                <a:cxnLst>
                  <a:cxn ang="0">
                    <a:pos x="T0" y="T1"/>
                  </a:cxn>
                  <a:cxn ang="0">
                    <a:pos x="T2" y="T3"/>
                  </a:cxn>
                  <a:cxn ang="0">
                    <a:pos x="T4" y="T5"/>
                  </a:cxn>
                  <a:cxn ang="0">
                    <a:pos x="T6" y="T7"/>
                  </a:cxn>
                  <a:cxn ang="0">
                    <a:pos x="T8" y="T9"/>
                  </a:cxn>
                  <a:cxn ang="0">
                    <a:pos x="T10" y="T11"/>
                  </a:cxn>
                </a:cxnLst>
                <a:rect l="0" t="0" r="r" b="b"/>
                <a:pathLst>
                  <a:path w="7" h="19">
                    <a:moveTo>
                      <a:pt x="7" y="1"/>
                    </a:moveTo>
                    <a:cubicBezTo>
                      <a:pt x="6" y="6"/>
                      <a:pt x="5" y="11"/>
                      <a:pt x="4" y="16"/>
                    </a:cubicBezTo>
                    <a:cubicBezTo>
                      <a:pt x="4" y="17"/>
                      <a:pt x="2" y="18"/>
                      <a:pt x="1" y="19"/>
                    </a:cubicBezTo>
                    <a:cubicBezTo>
                      <a:pt x="0" y="17"/>
                      <a:pt x="0" y="16"/>
                      <a:pt x="0" y="15"/>
                    </a:cubicBezTo>
                    <a:cubicBezTo>
                      <a:pt x="1" y="10"/>
                      <a:pt x="3" y="5"/>
                      <a:pt x="5" y="0"/>
                    </a:cubicBezTo>
                    <a:lnTo>
                      <a:pt x="7" y="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26"/>
              <p:cNvSpPr/>
              <p:nvPr/>
            </p:nvSpPr>
            <p:spPr bwMode="auto">
              <a:xfrm>
                <a:off x="4181476" y="2851150"/>
                <a:ext cx="19050" cy="34925"/>
              </a:xfrm>
              <a:custGeom>
                <a:avLst/>
                <a:gdLst>
                  <a:gd name="T0" fmla="*/ 7 w 7"/>
                  <a:gd name="T1" fmla="*/ 13 h 13"/>
                  <a:gd name="T2" fmla="*/ 0 w 7"/>
                  <a:gd name="T3" fmla="*/ 3 h 13"/>
                  <a:gd name="T4" fmla="*/ 2 w 7"/>
                  <a:gd name="T5" fmla="*/ 0 h 13"/>
                  <a:gd name="T6" fmla="*/ 6 w 7"/>
                  <a:gd name="T7" fmla="*/ 3 h 13"/>
                  <a:gd name="T8" fmla="*/ 7 w 7"/>
                  <a:gd name="T9" fmla="*/ 13 h 13"/>
                </a:gdLst>
                <a:ahLst/>
                <a:cxnLst>
                  <a:cxn ang="0">
                    <a:pos x="T0" y="T1"/>
                  </a:cxn>
                  <a:cxn ang="0">
                    <a:pos x="T2" y="T3"/>
                  </a:cxn>
                  <a:cxn ang="0">
                    <a:pos x="T4" y="T5"/>
                  </a:cxn>
                  <a:cxn ang="0">
                    <a:pos x="T6" y="T7"/>
                  </a:cxn>
                  <a:cxn ang="0">
                    <a:pos x="T8" y="T9"/>
                  </a:cxn>
                </a:cxnLst>
                <a:rect l="0" t="0" r="r" b="b"/>
                <a:pathLst>
                  <a:path w="7" h="13">
                    <a:moveTo>
                      <a:pt x="7" y="13"/>
                    </a:moveTo>
                    <a:cubicBezTo>
                      <a:pt x="1" y="12"/>
                      <a:pt x="0" y="8"/>
                      <a:pt x="0" y="3"/>
                    </a:cubicBezTo>
                    <a:cubicBezTo>
                      <a:pt x="0" y="2"/>
                      <a:pt x="1" y="1"/>
                      <a:pt x="2" y="0"/>
                    </a:cubicBezTo>
                    <a:cubicBezTo>
                      <a:pt x="3" y="0"/>
                      <a:pt x="6" y="2"/>
                      <a:pt x="6" y="3"/>
                    </a:cubicBezTo>
                    <a:cubicBezTo>
                      <a:pt x="7" y="6"/>
                      <a:pt x="7" y="9"/>
                      <a:pt x="7" y="1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27"/>
              <p:cNvSpPr/>
              <p:nvPr/>
            </p:nvSpPr>
            <p:spPr bwMode="auto">
              <a:xfrm>
                <a:off x="4465638" y="2590800"/>
                <a:ext cx="23813" cy="38100"/>
              </a:xfrm>
              <a:custGeom>
                <a:avLst/>
                <a:gdLst>
                  <a:gd name="T0" fmla="*/ 6 w 9"/>
                  <a:gd name="T1" fmla="*/ 1 h 14"/>
                  <a:gd name="T2" fmla="*/ 0 w 9"/>
                  <a:gd name="T3" fmla="*/ 14 h 14"/>
                  <a:gd name="T4" fmla="*/ 4 w 9"/>
                  <a:gd name="T5" fmla="*/ 0 h 14"/>
                  <a:gd name="T6" fmla="*/ 6 w 9"/>
                  <a:gd name="T7" fmla="*/ 1 h 14"/>
                </a:gdLst>
                <a:ahLst/>
                <a:cxnLst>
                  <a:cxn ang="0">
                    <a:pos x="T0" y="T1"/>
                  </a:cxn>
                  <a:cxn ang="0">
                    <a:pos x="T2" y="T3"/>
                  </a:cxn>
                  <a:cxn ang="0">
                    <a:pos x="T4" y="T5"/>
                  </a:cxn>
                  <a:cxn ang="0">
                    <a:pos x="T6" y="T7"/>
                  </a:cxn>
                </a:cxnLst>
                <a:rect l="0" t="0" r="r" b="b"/>
                <a:pathLst>
                  <a:path w="9" h="14">
                    <a:moveTo>
                      <a:pt x="6" y="1"/>
                    </a:moveTo>
                    <a:cubicBezTo>
                      <a:pt x="9" y="8"/>
                      <a:pt x="7" y="12"/>
                      <a:pt x="0" y="14"/>
                    </a:cubicBezTo>
                    <a:cubicBezTo>
                      <a:pt x="2" y="9"/>
                      <a:pt x="3" y="5"/>
                      <a:pt x="4" y="0"/>
                    </a:cubicBezTo>
                    <a:cubicBezTo>
                      <a:pt x="4" y="1"/>
                      <a:pt x="5" y="1"/>
                      <a:pt x="6" y="1"/>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28"/>
              <p:cNvSpPr/>
              <p:nvPr/>
            </p:nvSpPr>
            <p:spPr bwMode="auto">
              <a:xfrm>
                <a:off x="4211638" y="2590800"/>
                <a:ext cx="20638" cy="38100"/>
              </a:xfrm>
              <a:custGeom>
                <a:avLst/>
                <a:gdLst>
                  <a:gd name="T0" fmla="*/ 8 w 8"/>
                  <a:gd name="T1" fmla="*/ 14 h 14"/>
                  <a:gd name="T2" fmla="*/ 5 w 8"/>
                  <a:gd name="T3" fmla="*/ 0 h 14"/>
                  <a:gd name="T4" fmla="*/ 8 w 8"/>
                  <a:gd name="T5" fmla="*/ 14 h 14"/>
                </a:gdLst>
                <a:ahLst/>
                <a:cxnLst>
                  <a:cxn ang="0">
                    <a:pos x="T0" y="T1"/>
                  </a:cxn>
                  <a:cxn ang="0">
                    <a:pos x="T2" y="T3"/>
                  </a:cxn>
                  <a:cxn ang="0">
                    <a:pos x="T4" y="T5"/>
                  </a:cxn>
                </a:cxnLst>
                <a:rect l="0" t="0" r="r" b="b"/>
                <a:pathLst>
                  <a:path w="8" h="14">
                    <a:moveTo>
                      <a:pt x="8" y="14"/>
                    </a:moveTo>
                    <a:cubicBezTo>
                      <a:pt x="1" y="12"/>
                      <a:pt x="0" y="7"/>
                      <a:pt x="5" y="0"/>
                    </a:cubicBezTo>
                    <a:cubicBezTo>
                      <a:pt x="6" y="5"/>
                      <a:pt x="7" y="9"/>
                      <a:pt x="8" y="14"/>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29"/>
              <p:cNvSpPr/>
              <p:nvPr/>
            </p:nvSpPr>
            <p:spPr bwMode="auto">
              <a:xfrm>
                <a:off x="4138613" y="3027363"/>
                <a:ext cx="15875" cy="30163"/>
              </a:xfrm>
              <a:custGeom>
                <a:avLst/>
                <a:gdLst>
                  <a:gd name="T0" fmla="*/ 2 w 6"/>
                  <a:gd name="T1" fmla="*/ 11 h 11"/>
                  <a:gd name="T2" fmla="*/ 0 w 6"/>
                  <a:gd name="T3" fmla="*/ 1 h 11"/>
                  <a:gd name="T4" fmla="*/ 4 w 6"/>
                  <a:gd name="T5" fmla="*/ 0 h 11"/>
                  <a:gd name="T6" fmla="*/ 6 w 6"/>
                  <a:gd name="T7" fmla="*/ 10 h 11"/>
                  <a:gd name="T8" fmla="*/ 2 w 6"/>
                  <a:gd name="T9" fmla="*/ 11 h 11"/>
                </a:gdLst>
                <a:ahLst/>
                <a:cxnLst>
                  <a:cxn ang="0">
                    <a:pos x="T0" y="T1"/>
                  </a:cxn>
                  <a:cxn ang="0">
                    <a:pos x="T2" y="T3"/>
                  </a:cxn>
                  <a:cxn ang="0">
                    <a:pos x="T4" y="T5"/>
                  </a:cxn>
                  <a:cxn ang="0">
                    <a:pos x="T6" y="T7"/>
                  </a:cxn>
                  <a:cxn ang="0">
                    <a:pos x="T8" y="T9"/>
                  </a:cxn>
                </a:cxnLst>
                <a:rect l="0" t="0" r="r" b="b"/>
                <a:pathLst>
                  <a:path w="6" h="11">
                    <a:moveTo>
                      <a:pt x="2" y="11"/>
                    </a:moveTo>
                    <a:cubicBezTo>
                      <a:pt x="0" y="1"/>
                      <a:pt x="0" y="1"/>
                      <a:pt x="0" y="1"/>
                    </a:cubicBezTo>
                    <a:cubicBezTo>
                      <a:pt x="1" y="1"/>
                      <a:pt x="3" y="1"/>
                      <a:pt x="4" y="0"/>
                    </a:cubicBezTo>
                    <a:cubicBezTo>
                      <a:pt x="5" y="4"/>
                      <a:pt x="5" y="7"/>
                      <a:pt x="6" y="10"/>
                    </a:cubicBezTo>
                    <a:cubicBezTo>
                      <a:pt x="5" y="11"/>
                      <a:pt x="3" y="11"/>
                      <a:pt x="2" y="11"/>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30"/>
              <p:cNvSpPr/>
              <p:nvPr/>
            </p:nvSpPr>
            <p:spPr bwMode="auto">
              <a:xfrm>
                <a:off x="4511676" y="2605088"/>
                <a:ext cx="19050" cy="34925"/>
              </a:xfrm>
              <a:custGeom>
                <a:avLst/>
                <a:gdLst>
                  <a:gd name="T0" fmla="*/ 0 w 7"/>
                  <a:gd name="T1" fmla="*/ 12 h 13"/>
                  <a:gd name="T2" fmla="*/ 5 w 7"/>
                  <a:gd name="T3" fmla="*/ 0 h 13"/>
                  <a:gd name="T4" fmla="*/ 7 w 7"/>
                  <a:gd name="T5" fmla="*/ 1 h 13"/>
                  <a:gd name="T6" fmla="*/ 3 w 7"/>
                  <a:gd name="T7" fmla="*/ 13 h 13"/>
                  <a:gd name="T8" fmla="*/ 0 w 7"/>
                  <a:gd name="T9" fmla="*/ 12 h 13"/>
                </a:gdLst>
                <a:ahLst/>
                <a:cxnLst>
                  <a:cxn ang="0">
                    <a:pos x="T0" y="T1"/>
                  </a:cxn>
                  <a:cxn ang="0">
                    <a:pos x="T2" y="T3"/>
                  </a:cxn>
                  <a:cxn ang="0">
                    <a:pos x="T4" y="T5"/>
                  </a:cxn>
                  <a:cxn ang="0">
                    <a:pos x="T6" y="T7"/>
                  </a:cxn>
                  <a:cxn ang="0">
                    <a:pos x="T8" y="T9"/>
                  </a:cxn>
                </a:cxnLst>
                <a:rect l="0" t="0" r="r" b="b"/>
                <a:pathLst>
                  <a:path w="7" h="13">
                    <a:moveTo>
                      <a:pt x="0" y="12"/>
                    </a:moveTo>
                    <a:cubicBezTo>
                      <a:pt x="1" y="8"/>
                      <a:pt x="3" y="4"/>
                      <a:pt x="5" y="0"/>
                    </a:cubicBezTo>
                    <a:cubicBezTo>
                      <a:pt x="6" y="1"/>
                      <a:pt x="6" y="1"/>
                      <a:pt x="7" y="1"/>
                    </a:cubicBezTo>
                    <a:cubicBezTo>
                      <a:pt x="6" y="5"/>
                      <a:pt x="4" y="9"/>
                      <a:pt x="3" y="13"/>
                    </a:cubicBezTo>
                    <a:cubicBezTo>
                      <a:pt x="2" y="13"/>
                      <a:pt x="1" y="12"/>
                      <a:pt x="0" y="1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31"/>
              <p:cNvSpPr/>
              <p:nvPr/>
            </p:nvSpPr>
            <p:spPr bwMode="auto">
              <a:xfrm>
                <a:off x="4167188" y="2605088"/>
                <a:ext cx="22225" cy="34925"/>
              </a:xfrm>
              <a:custGeom>
                <a:avLst/>
                <a:gdLst>
                  <a:gd name="T0" fmla="*/ 5 w 8"/>
                  <a:gd name="T1" fmla="*/ 13 h 13"/>
                  <a:gd name="T2" fmla="*/ 0 w 8"/>
                  <a:gd name="T3" fmla="*/ 1 h 13"/>
                  <a:gd name="T4" fmla="*/ 2 w 8"/>
                  <a:gd name="T5" fmla="*/ 0 h 13"/>
                  <a:gd name="T6" fmla="*/ 8 w 8"/>
                  <a:gd name="T7" fmla="*/ 12 h 13"/>
                  <a:gd name="T8" fmla="*/ 5 w 8"/>
                  <a:gd name="T9" fmla="*/ 13 h 13"/>
                </a:gdLst>
                <a:ahLst/>
                <a:cxnLst>
                  <a:cxn ang="0">
                    <a:pos x="T0" y="T1"/>
                  </a:cxn>
                  <a:cxn ang="0">
                    <a:pos x="T2" y="T3"/>
                  </a:cxn>
                  <a:cxn ang="0">
                    <a:pos x="T4" y="T5"/>
                  </a:cxn>
                  <a:cxn ang="0">
                    <a:pos x="T6" y="T7"/>
                  </a:cxn>
                  <a:cxn ang="0">
                    <a:pos x="T8" y="T9"/>
                  </a:cxn>
                </a:cxnLst>
                <a:rect l="0" t="0" r="r" b="b"/>
                <a:pathLst>
                  <a:path w="8" h="13">
                    <a:moveTo>
                      <a:pt x="5" y="13"/>
                    </a:moveTo>
                    <a:cubicBezTo>
                      <a:pt x="3" y="9"/>
                      <a:pt x="1" y="5"/>
                      <a:pt x="0" y="1"/>
                    </a:cubicBezTo>
                    <a:cubicBezTo>
                      <a:pt x="1" y="1"/>
                      <a:pt x="1" y="1"/>
                      <a:pt x="2" y="0"/>
                    </a:cubicBezTo>
                    <a:cubicBezTo>
                      <a:pt x="4" y="4"/>
                      <a:pt x="6" y="8"/>
                      <a:pt x="8" y="12"/>
                    </a:cubicBezTo>
                    <a:cubicBezTo>
                      <a:pt x="7" y="12"/>
                      <a:pt x="6" y="13"/>
                      <a:pt x="5" y="1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32"/>
              <p:cNvSpPr/>
              <p:nvPr/>
            </p:nvSpPr>
            <p:spPr bwMode="auto">
              <a:xfrm>
                <a:off x="4175126" y="3038475"/>
                <a:ext cx="14288" cy="26988"/>
              </a:xfrm>
              <a:custGeom>
                <a:avLst/>
                <a:gdLst>
                  <a:gd name="T0" fmla="*/ 2 w 5"/>
                  <a:gd name="T1" fmla="*/ 10 h 10"/>
                  <a:gd name="T2" fmla="*/ 0 w 5"/>
                  <a:gd name="T3" fmla="*/ 1 h 10"/>
                  <a:gd name="T4" fmla="*/ 1 w 5"/>
                  <a:gd name="T5" fmla="*/ 0 h 10"/>
                  <a:gd name="T6" fmla="*/ 5 w 5"/>
                  <a:gd name="T7" fmla="*/ 2 h 10"/>
                  <a:gd name="T8" fmla="*/ 5 w 5"/>
                  <a:gd name="T9" fmla="*/ 10 h 10"/>
                  <a:gd name="T10" fmla="*/ 2 w 5"/>
                  <a:gd name="T11" fmla="*/ 10 h 10"/>
                </a:gdLst>
                <a:ahLst/>
                <a:cxnLst>
                  <a:cxn ang="0">
                    <a:pos x="T0" y="T1"/>
                  </a:cxn>
                  <a:cxn ang="0">
                    <a:pos x="T2" y="T3"/>
                  </a:cxn>
                  <a:cxn ang="0">
                    <a:pos x="T4" y="T5"/>
                  </a:cxn>
                  <a:cxn ang="0">
                    <a:pos x="T6" y="T7"/>
                  </a:cxn>
                  <a:cxn ang="0">
                    <a:pos x="T8" y="T9"/>
                  </a:cxn>
                  <a:cxn ang="0">
                    <a:pos x="T10" y="T11"/>
                  </a:cxn>
                </a:cxnLst>
                <a:rect l="0" t="0" r="r" b="b"/>
                <a:pathLst>
                  <a:path w="5" h="10">
                    <a:moveTo>
                      <a:pt x="2" y="10"/>
                    </a:moveTo>
                    <a:cubicBezTo>
                      <a:pt x="1" y="7"/>
                      <a:pt x="0" y="4"/>
                      <a:pt x="0" y="1"/>
                    </a:cubicBezTo>
                    <a:cubicBezTo>
                      <a:pt x="0" y="1"/>
                      <a:pt x="1" y="0"/>
                      <a:pt x="1" y="0"/>
                    </a:cubicBezTo>
                    <a:cubicBezTo>
                      <a:pt x="3" y="1"/>
                      <a:pt x="5" y="1"/>
                      <a:pt x="5" y="2"/>
                    </a:cubicBezTo>
                    <a:cubicBezTo>
                      <a:pt x="5" y="5"/>
                      <a:pt x="5" y="7"/>
                      <a:pt x="5" y="10"/>
                    </a:cubicBezTo>
                    <a:cubicBezTo>
                      <a:pt x="4" y="10"/>
                      <a:pt x="3" y="10"/>
                      <a:pt x="2" y="1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33"/>
              <p:cNvSpPr/>
              <p:nvPr/>
            </p:nvSpPr>
            <p:spPr bwMode="auto">
              <a:xfrm>
                <a:off x="4573588" y="2628900"/>
                <a:ext cx="22225" cy="34925"/>
              </a:xfrm>
              <a:custGeom>
                <a:avLst/>
                <a:gdLst>
                  <a:gd name="T0" fmla="*/ 0 w 8"/>
                  <a:gd name="T1" fmla="*/ 12 h 13"/>
                  <a:gd name="T2" fmla="*/ 6 w 8"/>
                  <a:gd name="T3" fmla="*/ 0 h 13"/>
                  <a:gd name="T4" fmla="*/ 8 w 8"/>
                  <a:gd name="T5" fmla="*/ 1 h 13"/>
                  <a:gd name="T6" fmla="*/ 3 w 8"/>
                  <a:gd name="T7" fmla="*/ 13 h 13"/>
                  <a:gd name="T8" fmla="*/ 0 w 8"/>
                  <a:gd name="T9" fmla="*/ 12 h 13"/>
                </a:gdLst>
                <a:ahLst/>
                <a:cxnLst>
                  <a:cxn ang="0">
                    <a:pos x="T0" y="T1"/>
                  </a:cxn>
                  <a:cxn ang="0">
                    <a:pos x="T2" y="T3"/>
                  </a:cxn>
                  <a:cxn ang="0">
                    <a:pos x="T4" y="T5"/>
                  </a:cxn>
                  <a:cxn ang="0">
                    <a:pos x="T6" y="T7"/>
                  </a:cxn>
                  <a:cxn ang="0">
                    <a:pos x="T8" y="T9"/>
                  </a:cxn>
                </a:cxnLst>
                <a:rect l="0" t="0" r="r" b="b"/>
                <a:pathLst>
                  <a:path w="8" h="13">
                    <a:moveTo>
                      <a:pt x="0" y="12"/>
                    </a:moveTo>
                    <a:cubicBezTo>
                      <a:pt x="2" y="8"/>
                      <a:pt x="4" y="4"/>
                      <a:pt x="6" y="0"/>
                    </a:cubicBezTo>
                    <a:cubicBezTo>
                      <a:pt x="7" y="1"/>
                      <a:pt x="8" y="1"/>
                      <a:pt x="8" y="1"/>
                    </a:cubicBezTo>
                    <a:cubicBezTo>
                      <a:pt x="6" y="5"/>
                      <a:pt x="5" y="9"/>
                      <a:pt x="3" y="13"/>
                    </a:cubicBezTo>
                    <a:cubicBezTo>
                      <a:pt x="2" y="13"/>
                      <a:pt x="1" y="12"/>
                      <a:pt x="0" y="1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34"/>
              <p:cNvSpPr/>
              <p:nvPr/>
            </p:nvSpPr>
            <p:spPr bwMode="auto">
              <a:xfrm>
                <a:off x="4108451" y="2628900"/>
                <a:ext cx="19050" cy="33338"/>
              </a:xfrm>
              <a:custGeom>
                <a:avLst/>
                <a:gdLst>
                  <a:gd name="T0" fmla="*/ 0 w 7"/>
                  <a:gd name="T1" fmla="*/ 0 h 12"/>
                  <a:gd name="T2" fmla="*/ 7 w 7"/>
                  <a:gd name="T3" fmla="*/ 12 h 12"/>
                  <a:gd name="T4" fmla="*/ 0 w 7"/>
                  <a:gd name="T5" fmla="*/ 0 h 12"/>
                </a:gdLst>
                <a:ahLst/>
                <a:cxnLst>
                  <a:cxn ang="0">
                    <a:pos x="T0" y="T1"/>
                  </a:cxn>
                  <a:cxn ang="0">
                    <a:pos x="T2" y="T3"/>
                  </a:cxn>
                  <a:cxn ang="0">
                    <a:pos x="T4" y="T5"/>
                  </a:cxn>
                </a:cxnLst>
                <a:rect l="0" t="0" r="r" b="b"/>
                <a:pathLst>
                  <a:path w="7" h="12">
                    <a:moveTo>
                      <a:pt x="0" y="0"/>
                    </a:moveTo>
                    <a:cubicBezTo>
                      <a:pt x="2" y="4"/>
                      <a:pt x="4" y="8"/>
                      <a:pt x="7" y="12"/>
                    </a:cubicBezTo>
                    <a:cubicBezTo>
                      <a:pt x="1" y="11"/>
                      <a:pt x="1" y="10"/>
                      <a:pt x="0"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pic>
        <p:nvPicPr>
          <p:cNvPr id="116" name="图片 115">
            <a:extLst>
              <a:ext uri="{FF2B5EF4-FFF2-40B4-BE49-F238E27FC236}">
                <a16:creationId xmlns:a16="http://schemas.microsoft.com/office/drawing/2014/main" id="{5535E8E3-922B-4CF2-AAAE-638442AD71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33509"/>
            <a:ext cx="1417371" cy="1218080"/>
          </a:xfrm>
          <a:prstGeom prst="rect">
            <a:avLst/>
          </a:prstGeom>
        </p:spPr>
      </p:pic>
      <p:sp>
        <p:nvSpPr>
          <p:cNvPr id="117" name="文本框 116">
            <a:extLst>
              <a:ext uri="{FF2B5EF4-FFF2-40B4-BE49-F238E27FC236}">
                <a16:creationId xmlns:a16="http://schemas.microsoft.com/office/drawing/2014/main" id="{8F7DF3F5-EEBC-4C0B-81A0-9B21B9ACDD9E}"/>
              </a:ext>
            </a:extLst>
          </p:cNvPr>
          <p:cNvSpPr txBox="1"/>
          <p:nvPr/>
        </p:nvSpPr>
        <p:spPr>
          <a:xfrm>
            <a:off x="5872086" y="4243515"/>
            <a:ext cx="4026658" cy="646331"/>
          </a:xfrm>
          <a:prstGeom prst="rect">
            <a:avLst/>
          </a:prstGeom>
          <a:noFill/>
        </p:spPr>
        <p:txBody>
          <a:bodyPr wrap="square" rtlCol="0">
            <a:spAutoFit/>
          </a:bodyPr>
          <a:lstStyle/>
          <a:p>
            <a:pPr algn="dist"/>
            <a:r>
              <a:rPr lang="en-US" altLang="zh-CN" sz="3600" dirty="0">
                <a:latin typeface="方正静蕾简体" panose="02000000000000000000" pitchFamily="2" charset="-122"/>
                <a:ea typeface="方正静蕾简体" panose="02000000000000000000" pitchFamily="2" charset="-122"/>
              </a:rPr>
              <a:t>5.</a:t>
            </a:r>
            <a:r>
              <a:rPr lang="zh-CN" altLang="en-US" sz="3600" dirty="0">
                <a:latin typeface="方正静蕾简体" panose="02000000000000000000" pitchFamily="2" charset="-122"/>
                <a:ea typeface="方正静蕾简体" panose="02000000000000000000" pitchFamily="2" charset="-122"/>
              </a:rPr>
              <a:t>经济管理计划</a:t>
            </a:r>
            <a:endParaRPr lang="zh-CN" altLang="en-US" sz="3600" dirty="0">
              <a:solidFill>
                <a:srgbClr val="9DC3E6"/>
              </a:solidFill>
              <a:latin typeface="方正静蕾简体" panose="02000000000000000000" pitchFamily="2" charset="-122"/>
              <a:ea typeface="方正静蕾简体" panose="02000000000000000000" pitchFamily="2" charset="-122"/>
            </a:endParaRPr>
          </a:p>
        </p:txBody>
      </p:sp>
      <p:sp>
        <p:nvSpPr>
          <p:cNvPr id="118" name="文本框 117">
            <a:extLst>
              <a:ext uri="{FF2B5EF4-FFF2-40B4-BE49-F238E27FC236}">
                <a16:creationId xmlns:a16="http://schemas.microsoft.com/office/drawing/2014/main" id="{DE7B0461-417B-4185-96FA-0F72CD1E8207}"/>
              </a:ext>
            </a:extLst>
          </p:cNvPr>
          <p:cNvSpPr txBox="1"/>
          <p:nvPr/>
        </p:nvSpPr>
        <p:spPr>
          <a:xfrm>
            <a:off x="5864328" y="5103684"/>
            <a:ext cx="3923484" cy="646331"/>
          </a:xfrm>
          <a:prstGeom prst="rect">
            <a:avLst/>
          </a:prstGeom>
          <a:noFill/>
        </p:spPr>
        <p:txBody>
          <a:bodyPr wrap="square" rtlCol="0">
            <a:spAutoFit/>
          </a:bodyPr>
          <a:lstStyle/>
          <a:p>
            <a:pPr algn="dist"/>
            <a:r>
              <a:rPr lang="en-US" altLang="zh-CN" sz="3600" dirty="0">
                <a:latin typeface="方正静蕾简体" panose="02000000000000000000" pitchFamily="2" charset="-122"/>
                <a:ea typeface="方正静蕾简体" panose="02000000000000000000" pitchFamily="2" charset="-122"/>
              </a:rPr>
              <a:t>6.</a:t>
            </a:r>
            <a:r>
              <a:rPr lang="zh-CN" altLang="en-US" sz="3600" dirty="0">
                <a:latin typeface="方正静蕾简体" panose="02000000000000000000" pitchFamily="2" charset="-122"/>
                <a:ea typeface="方正静蕾简体" panose="02000000000000000000" pitchFamily="2" charset="-122"/>
              </a:rPr>
              <a:t>质量管理计划</a:t>
            </a:r>
            <a:endParaRPr lang="zh-CN" altLang="en-US" sz="3600" dirty="0">
              <a:solidFill>
                <a:srgbClr val="9DC3E6"/>
              </a:solidFill>
              <a:latin typeface="方正静蕾简体" panose="02000000000000000000" pitchFamily="2" charset="-122"/>
              <a:ea typeface="方正静蕾简体" panose="02000000000000000000" pitchFamily="2" charset="-122"/>
            </a:endParaRPr>
          </a:p>
        </p:txBody>
      </p:sp>
      <p:sp>
        <p:nvSpPr>
          <p:cNvPr id="119" name="Freeform 5">
            <a:extLst>
              <a:ext uri="{FF2B5EF4-FFF2-40B4-BE49-F238E27FC236}">
                <a16:creationId xmlns:a16="http://schemas.microsoft.com/office/drawing/2014/main" id="{C61CEDE3-16F7-474B-924A-A3EA42CF8BA7}"/>
              </a:ext>
            </a:extLst>
          </p:cNvPr>
          <p:cNvSpPr/>
          <p:nvPr/>
        </p:nvSpPr>
        <p:spPr bwMode="auto">
          <a:xfrm>
            <a:off x="5864328" y="4911952"/>
            <a:ext cx="5340620" cy="191732"/>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20" name="Freeform 5">
            <a:extLst>
              <a:ext uri="{FF2B5EF4-FFF2-40B4-BE49-F238E27FC236}">
                <a16:creationId xmlns:a16="http://schemas.microsoft.com/office/drawing/2014/main" id="{26DD84A8-2F57-44CF-86BE-C1A0E33C1E11}"/>
              </a:ext>
            </a:extLst>
          </p:cNvPr>
          <p:cNvSpPr/>
          <p:nvPr/>
        </p:nvSpPr>
        <p:spPr bwMode="auto">
          <a:xfrm>
            <a:off x="5864328" y="5731943"/>
            <a:ext cx="5340620" cy="191732"/>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7F309B3-34A0-4156-B3E1-EBF15792B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3" name="椭圆 31">
            <a:extLst>
              <a:ext uri="{FF2B5EF4-FFF2-40B4-BE49-F238E27FC236}">
                <a16:creationId xmlns:a16="http://schemas.microsoft.com/office/drawing/2014/main" id="{7C352FFE-CA71-4564-AA57-D0B56BA5EB83}"/>
              </a:ext>
            </a:extLst>
          </p:cNvPr>
          <p:cNvSpPr/>
          <p:nvPr/>
        </p:nvSpPr>
        <p:spPr>
          <a:xfrm>
            <a:off x="647413" y="804651"/>
            <a:ext cx="2387336" cy="1381958"/>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4" name="文本框 3">
            <a:extLst>
              <a:ext uri="{FF2B5EF4-FFF2-40B4-BE49-F238E27FC236}">
                <a16:creationId xmlns:a16="http://schemas.microsoft.com/office/drawing/2014/main" id="{ABC757D3-44DD-42F3-88D5-A55B07683F40}"/>
              </a:ext>
            </a:extLst>
          </p:cNvPr>
          <p:cNvSpPr txBox="1"/>
          <p:nvPr/>
        </p:nvSpPr>
        <p:spPr>
          <a:xfrm>
            <a:off x="821636" y="801614"/>
            <a:ext cx="4426226" cy="1384995"/>
          </a:xfrm>
          <a:prstGeom prst="rect">
            <a:avLst/>
          </a:prstGeom>
          <a:noFill/>
        </p:spPr>
        <p:txBody>
          <a:bodyPr wrap="square" rtlCol="0">
            <a:spAutoFit/>
          </a:bodyPr>
          <a:lstStyle/>
          <a:p>
            <a:endParaRPr lang="en-US" altLang="zh-CN" sz="2800" dirty="0"/>
          </a:p>
          <a:p>
            <a:r>
              <a:rPr lang="en-US" altLang="zh-CN" sz="2800" dirty="0"/>
              <a:t>4.2 WBS</a:t>
            </a:r>
            <a:r>
              <a:rPr lang="zh-CN" altLang="en-US" sz="2800" dirty="0"/>
              <a:t>表</a:t>
            </a:r>
            <a:endParaRPr lang="en-US" altLang="zh-CN" sz="2800" dirty="0"/>
          </a:p>
          <a:p>
            <a:endParaRPr lang="en-US" altLang="zh-CN" sz="2800" dirty="0"/>
          </a:p>
        </p:txBody>
      </p:sp>
      <p:sp>
        <p:nvSpPr>
          <p:cNvPr id="6" name="TextBox 5">
            <a:hlinkClick r:id="rId3" action="ppaction://hlinkfile"/>
          </p:cNvPr>
          <p:cNvSpPr txBox="1"/>
          <p:nvPr/>
        </p:nvSpPr>
        <p:spPr>
          <a:xfrm>
            <a:off x="2656113" y="1554821"/>
            <a:ext cx="6458857" cy="830997"/>
          </a:xfrm>
          <a:prstGeom prst="rect">
            <a:avLst/>
          </a:prstGeom>
          <a:noFill/>
        </p:spPr>
        <p:txBody>
          <a:bodyPr wrap="square" rtlCol="0">
            <a:spAutoFit/>
          </a:bodyPr>
          <a:lstStyle/>
          <a:p>
            <a:pPr algn="ctr"/>
            <a:r>
              <a:rPr lang="en-US" altLang="zh-CN" sz="4800" dirty="0">
                <a:solidFill>
                  <a:srgbClr val="FF0000"/>
                </a:solidFill>
                <a:hlinkClick r:id="rId3" action="ppaction://hlinkfile"/>
              </a:rPr>
              <a:t>WBS</a:t>
            </a:r>
            <a:r>
              <a:rPr lang="zh-CN" altLang="en-US" sz="4800" dirty="0">
                <a:solidFill>
                  <a:srgbClr val="FF0000"/>
                </a:solidFill>
                <a:hlinkClick r:id="rId3" action="ppaction://hlinkfile"/>
              </a:rPr>
              <a:t>图</a:t>
            </a:r>
            <a:endParaRPr lang="zh-CN" altLang="en-US" sz="4800" dirty="0">
              <a:solidFill>
                <a:srgbClr val="FF0000"/>
              </a:solidFill>
            </a:endParaRPr>
          </a:p>
        </p:txBody>
      </p:sp>
      <p:sp>
        <p:nvSpPr>
          <p:cNvPr id="7" name="椭圆 31">
            <a:extLst>
              <a:ext uri="{FF2B5EF4-FFF2-40B4-BE49-F238E27FC236}">
                <a16:creationId xmlns:a16="http://schemas.microsoft.com/office/drawing/2014/main" id="{7C352FFE-CA71-4564-AA57-D0B56BA5EB83}"/>
              </a:ext>
            </a:extLst>
          </p:cNvPr>
          <p:cNvSpPr/>
          <p:nvPr/>
        </p:nvSpPr>
        <p:spPr>
          <a:xfrm>
            <a:off x="464448" y="2876338"/>
            <a:ext cx="4040650" cy="1381958"/>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8" name="文本框 3">
            <a:extLst>
              <a:ext uri="{FF2B5EF4-FFF2-40B4-BE49-F238E27FC236}">
                <a16:creationId xmlns:a16="http://schemas.microsoft.com/office/drawing/2014/main" id="{ABC757D3-44DD-42F3-88D5-A55B07683F40}"/>
              </a:ext>
            </a:extLst>
          </p:cNvPr>
          <p:cNvSpPr txBox="1"/>
          <p:nvPr/>
        </p:nvSpPr>
        <p:spPr>
          <a:xfrm>
            <a:off x="559681" y="2876338"/>
            <a:ext cx="4426226" cy="954107"/>
          </a:xfrm>
          <a:prstGeom prst="rect">
            <a:avLst/>
          </a:prstGeom>
          <a:noFill/>
        </p:spPr>
        <p:txBody>
          <a:bodyPr wrap="square" rtlCol="0">
            <a:spAutoFit/>
          </a:bodyPr>
          <a:lstStyle/>
          <a:p>
            <a:endParaRPr lang="en-US" altLang="zh-CN" sz="2800" dirty="0"/>
          </a:p>
          <a:p>
            <a:r>
              <a:rPr lang="en-US" altLang="zh-CN" sz="2800" dirty="0"/>
              <a:t>4.3 </a:t>
            </a:r>
            <a:r>
              <a:rPr lang="zh-CN" altLang="en-US" sz="2800" dirty="0"/>
              <a:t>主要可交付成果</a:t>
            </a:r>
            <a:endParaRPr lang="en-US" altLang="zh-CN" sz="2800" dirty="0"/>
          </a:p>
        </p:txBody>
      </p:sp>
      <p:sp>
        <p:nvSpPr>
          <p:cNvPr id="5" name="TextBox 4"/>
          <p:cNvSpPr txBox="1"/>
          <p:nvPr/>
        </p:nvSpPr>
        <p:spPr>
          <a:xfrm>
            <a:off x="2314175" y="5102781"/>
            <a:ext cx="7142731" cy="954107"/>
          </a:xfrm>
          <a:prstGeom prst="rect">
            <a:avLst/>
          </a:prstGeom>
          <a:noFill/>
        </p:spPr>
        <p:txBody>
          <a:bodyPr wrap="square" rtlCol="0">
            <a:spAutoFit/>
          </a:bodyPr>
          <a:lstStyle/>
          <a:p>
            <a:r>
              <a:rPr lang="en-US" altLang="zh-CN" sz="2800" dirty="0"/>
              <a:t>           </a:t>
            </a:r>
            <a:r>
              <a:rPr lang="zh-CN" altLang="zh-CN" sz="2800" dirty="0"/>
              <a:t>相关的需求文档，原型设计、设计文档和《项目总结报告》</a:t>
            </a:r>
          </a:p>
        </p:txBody>
      </p:sp>
    </p:spTree>
    <p:extLst>
      <p:ext uri="{BB962C8B-B14F-4D97-AF65-F5344CB8AC3E}">
        <p14:creationId xmlns:p14="http://schemas.microsoft.com/office/powerpoint/2010/main" val="669518831"/>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flipH="1">
            <a:off x="4306975" y="5052789"/>
            <a:ext cx="3689517" cy="707886"/>
          </a:xfrm>
          <a:prstGeom prst="rect">
            <a:avLst/>
          </a:prstGeom>
          <a:noFill/>
        </p:spPr>
        <p:txBody>
          <a:bodyPr wrap="square" rtlCol="0">
            <a:spAutoFit/>
          </a:bodyPr>
          <a:lstStyle/>
          <a:p>
            <a:pPr algn="dist"/>
            <a:r>
              <a:rPr lang="zh-CN" altLang="en-US" sz="4000" dirty="0">
                <a:latin typeface="方正静蕾简体" panose="02000000000000000000" pitchFamily="2" charset="-122"/>
                <a:ea typeface="方正静蕾简体" panose="02000000000000000000" pitchFamily="2" charset="-122"/>
              </a:rPr>
              <a:t>经济管理计划</a:t>
            </a:r>
          </a:p>
        </p:txBody>
      </p:sp>
      <p:sp>
        <p:nvSpPr>
          <p:cNvPr id="43" name="Freeform 34"/>
          <p:cNvSpPr>
            <a:spLocks noEditPoints="1"/>
          </p:cNvSpPr>
          <p:nvPr/>
        </p:nvSpPr>
        <p:spPr bwMode="auto">
          <a:xfrm flipH="1">
            <a:off x="2488679" y="3392994"/>
            <a:ext cx="585223" cy="379444"/>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rgbClr val="9DC3E6"/>
          </a:solidFill>
          <a:ln>
            <a:noFill/>
          </a:ln>
        </p:spPr>
        <p:txBody>
          <a:bodyPr vert="horz" wrap="square" lIns="91440" tIns="45720" rIns="91440" bIns="45720" numCol="1" anchor="t" anchorCtr="0" compatLnSpc="1"/>
          <a:lstStyle/>
          <a:p>
            <a:endParaRPr lang="zh-CN" altLang="en-US"/>
          </a:p>
        </p:txBody>
      </p:sp>
      <p:grpSp>
        <p:nvGrpSpPr>
          <p:cNvPr id="3" name="组合 2"/>
          <p:cNvGrpSpPr/>
          <p:nvPr/>
        </p:nvGrpSpPr>
        <p:grpSpPr>
          <a:xfrm>
            <a:off x="2453503" y="5381090"/>
            <a:ext cx="6965448" cy="503056"/>
            <a:chOff x="2453503" y="5381090"/>
            <a:chExt cx="6965448" cy="503056"/>
          </a:xfrm>
        </p:grpSpPr>
        <p:sp>
          <p:nvSpPr>
            <p:cNvPr id="98"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9" name="任意多边形 98"/>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99"/>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任意多边形 1"/>
          <p:cNvSpPr/>
          <p:nvPr/>
        </p:nvSpPr>
        <p:spPr>
          <a:xfrm>
            <a:off x="3316936" y="3641870"/>
            <a:ext cx="466974" cy="800526"/>
          </a:xfrm>
          <a:custGeom>
            <a:avLst/>
            <a:gdLst>
              <a:gd name="connsiteX0" fmla="*/ 0 w 786063"/>
              <a:gd name="connsiteY0" fmla="*/ 0 h 1347536"/>
              <a:gd name="connsiteX1" fmla="*/ 513347 w 786063"/>
              <a:gd name="connsiteY1" fmla="*/ 401052 h 1347536"/>
              <a:gd name="connsiteX2" fmla="*/ 336884 w 786063"/>
              <a:gd name="connsiteY2" fmla="*/ 1155031 h 1347536"/>
              <a:gd name="connsiteX3" fmla="*/ 786063 w 786063"/>
              <a:gd name="connsiteY3" fmla="*/ 1347536 h 1347536"/>
            </a:gdLst>
            <a:ahLst/>
            <a:cxnLst>
              <a:cxn ang="0">
                <a:pos x="connsiteX0" y="connsiteY0"/>
              </a:cxn>
              <a:cxn ang="0">
                <a:pos x="connsiteX1" y="connsiteY1"/>
              </a:cxn>
              <a:cxn ang="0">
                <a:pos x="connsiteX2" y="connsiteY2"/>
              </a:cxn>
              <a:cxn ang="0">
                <a:pos x="connsiteX3" y="connsiteY3"/>
              </a:cxn>
            </a:cxnLst>
            <a:rect l="l" t="t" r="r" b="b"/>
            <a:pathLst>
              <a:path w="786063" h="1347536">
                <a:moveTo>
                  <a:pt x="0" y="0"/>
                </a:moveTo>
                <a:cubicBezTo>
                  <a:pt x="228600" y="104273"/>
                  <a:pt x="457200" y="208547"/>
                  <a:pt x="513347" y="401052"/>
                </a:cubicBezTo>
                <a:cubicBezTo>
                  <a:pt x="569494" y="593557"/>
                  <a:pt x="291431" y="997284"/>
                  <a:pt x="336884" y="1155031"/>
                </a:cubicBezTo>
                <a:cubicBezTo>
                  <a:pt x="382337" y="1312778"/>
                  <a:pt x="584200" y="1330157"/>
                  <a:pt x="786063" y="1347536"/>
                </a:cubicBezTo>
              </a:path>
            </a:pathLst>
          </a:custGeom>
          <a:noFill/>
          <a:ln w="25400" cap="rnd">
            <a:solidFill>
              <a:srgbClr val="9DC3E6"/>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3870847" y="725646"/>
            <a:ext cx="3971693" cy="4252077"/>
            <a:chOff x="4427538" y="954088"/>
            <a:chExt cx="3333750" cy="3729038"/>
          </a:xfrm>
        </p:grpSpPr>
        <p:sp>
          <p:nvSpPr>
            <p:cNvPr id="38"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1"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2"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4"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5"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6"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7"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8"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2"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3"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4"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6"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9"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0"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4"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5"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6"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7"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0"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5" name="文本框 94"/>
          <p:cNvSpPr txBox="1"/>
          <p:nvPr/>
        </p:nvSpPr>
        <p:spPr>
          <a:xfrm flipH="1">
            <a:off x="4721924" y="1424370"/>
            <a:ext cx="2264799" cy="1323439"/>
          </a:xfrm>
          <a:prstGeom prst="rect">
            <a:avLst/>
          </a:prstGeom>
          <a:noFill/>
        </p:spPr>
        <p:txBody>
          <a:bodyPr wrap="square" rtlCol="0">
            <a:spAutoFit/>
          </a:bodyPr>
          <a:lstStyle/>
          <a:p>
            <a:pPr algn="ctr"/>
            <a:r>
              <a:rPr lang="en-US" altLang="zh-CN" sz="8000" spc="300" dirty="0">
                <a:latin typeface="新蒂黑板报" panose="03000600000000000000" pitchFamily="66" charset="-122"/>
                <a:ea typeface="新蒂黑板报" panose="03000600000000000000" pitchFamily="66" charset="-122"/>
              </a:rPr>
              <a:t>05</a:t>
            </a:r>
            <a:endParaRPr lang="zh-CN" altLang="en-US" sz="8000" spc="300" dirty="0">
              <a:latin typeface="新蒂黑板报" panose="03000600000000000000" pitchFamily="66" charset="-122"/>
              <a:ea typeface="新蒂黑板报" panose="03000600000000000000" pitchFamily="66" charset="-122"/>
            </a:endParaRPr>
          </a:p>
        </p:txBody>
      </p:sp>
      <p:pic>
        <p:nvPicPr>
          <p:cNvPr id="68" name="图片 67">
            <a:extLst>
              <a:ext uri="{FF2B5EF4-FFF2-40B4-BE49-F238E27FC236}">
                <a16:creationId xmlns:a16="http://schemas.microsoft.com/office/drawing/2014/main" id="{5365F7EE-8AC0-4F27-8E2D-5B10491488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Tree>
    <p:extLst>
      <p:ext uri="{BB962C8B-B14F-4D97-AF65-F5344CB8AC3E}">
        <p14:creationId xmlns:p14="http://schemas.microsoft.com/office/powerpoint/2010/main" val="3832220378"/>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7F309B3-34A0-4156-B3E1-EBF15792B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3" name="椭圆 31">
            <a:extLst>
              <a:ext uri="{FF2B5EF4-FFF2-40B4-BE49-F238E27FC236}">
                <a16:creationId xmlns:a16="http://schemas.microsoft.com/office/drawing/2014/main" id="{7C352FFE-CA71-4564-AA57-D0B56BA5EB83}"/>
              </a:ext>
            </a:extLst>
          </p:cNvPr>
          <p:cNvSpPr/>
          <p:nvPr/>
        </p:nvSpPr>
        <p:spPr>
          <a:xfrm>
            <a:off x="771524" y="1218080"/>
            <a:ext cx="3386139" cy="98219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4" name="文本框 3">
            <a:extLst>
              <a:ext uri="{FF2B5EF4-FFF2-40B4-BE49-F238E27FC236}">
                <a16:creationId xmlns:a16="http://schemas.microsoft.com/office/drawing/2014/main" id="{ABC757D3-44DD-42F3-88D5-A55B07683F40}"/>
              </a:ext>
            </a:extLst>
          </p:cNvPr>
          <p:cNvSpPr txBox="1"/>
          <p:nvPr/>
        </p:nvSpPr>
        <p:spPr>
          <a:xfrm>
            <a:off x="897993" y="1496442"/>
            <a:ext cx="4426226" cy="954107"/>
          </a:xfrm>
          <a:prstGeom prst="rect">
            <a:avLst/>
          </a:prstGeom>
          <a:noFill/>
        </p:spPr>
        <p:txBody>
          <a:bodyPr wrap="square" rtlCol="0">
            <a:spAutoFit/>
          </a:bodyPr>
          <a:lstStyle/>
          <a:p>
            <a:r>
              <a:rPr lang="en-US" altLang="zh-CN" sz="2800" dirty="0"/>
              <a:t>5.1 </a:t>
            </a:r>
            <a:r>
              <a:rPr lang="zh-CN" altLang="en-US" sz="2800" dirty="0"/>
              <a:t>经济管理目标</a:t>
            </a:r>
            <a:endParaRPr lang="en-US" altLang="zh-CN" sz="2800" dirty="0"/>
          </a:p>
          <a:p>
            <a:endParaRPr lang="en-US" altLang="zh-CN" sz="2800" dirty="0"/>
          </a:p>
        </p:txBody>
      </p:sp>
      <p:sp>
        <p:nvSpPr>
          <p:cNvPr id="5" name="TextBox 4"/>
          <p:cNvSpPr txBox="1"/>
          <p:nvPr/>
        </p:nvSpPr>
        <p:spPr>
          <a:xfrm>
            <a:off x="2464593" y="2450549"/>
            <a:ext cx="4993482" cy="677108"/>
          </a:xfrm>
          <a:prstGeom prst="rect">
            <a:avLst/>
          </a:prstGeom>
          <a:noFill/>
        </p:spPr>
        <p:txBody>
          <a:bodyPr wrap="square" rtlCol="0">
            <a:spAutoFit/>
          </a:bodyPr>
          <a:lstStyle/>
          <a:p>
            <a:r>
              <a:rPr lang="zh-CN" altLang="zh-CN" sz="2000" dirty="0"/>
              <a:t>适当降低项目开发的成本</a:t>
            </a:r>
          </a:p>
          <a:p>
            <a:endParaRPr lang="zh-CN" altLang="en-US" dirty="0"/>
          </a:p>
        </p:txBody>
      </p:sp>
      <p:sp>
        <p:nvSpPr>
          <p:cNvPr id="8" name="椭圆 31">
            <a:extLst>
              <a:ext uri="{FF2B5EF4-FFF2-40B4-BE49-F238E27FC236}">
                <a16:creationId xmlns:a16="http://schemas.microsoft.com/office/drawing/2014/main" id="{7C352FFE-CA71-4564-AA57-D0B56BA5EB83}"/>
              </a:ext>
            </a:extLst>
          </p:cNvPr>
          <p:cNvSpPr/>
          <p:nvPr/>
        </p:nvSpPr>
        <p:spPr>
          <a:xfrm>
            <a:off x="923924" y="3199344"/>
            <a:ext cx="3386139" cy="98219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9" name="文本框 3">
            <a:extLst>
              <a:ext uri="{FF2B5EF4-FFF2-40B4-BE49-F238E27FC236}">
                <a16:creationId xmlns:a16="http://schemas.microsoft.com/office/drawing/2014/main" id="{ABC757D3-44DD-42F3-88D5-A55B07683F40}"/>
              </a:ext>
            </a:extLst>
          </p:cNvPr>
          <p:cNvSpPr txBox="1"/>
          <p:nvPr/>
        </p:nvSpPr>
        <p:spPr>
          <a:xfrm>
            <a:off x="1050393" y="3477706"/>
            <a:ext cx="4426226" cy="523220"/>
          </a:xfrm>
          <a:prstGeom prst="rect">
            <a:avLst/>
          </a:prstGeom>
          <a:noFill/>
        </p:spPr>
        <p:txBody>
          <a:bodyPr wrap="square" rtlCol="0">
            <a:spAutoFit/>
          </a:bodyPr>
          <a:lstStyle/>
          <a:p>
            <a:r>
              <a:rPr lang="en-US" altLang="zh-CN" sz="2800" dirty="0"/>
              <a:t>5.2 </a:t>
            </a:r>
            <a:r>
              <a:rPr lang="zh-CN" altLang="en-US" sz="2800" dirty="0"/>
              <a:t>成本预算</a:t>
            </a:r>
            <a:endParaRPr lang="en-US" altLang="zh-CN" sz="2800" dirty="0"/>
          </a:p>
        </p:txBody>
      </p:sp>
      <p:graphicFrame>
        <p:nvGraphicFramePr>
          <p:cNvPr id="7" name="表格 6">
            <a:extLst>
              <a:ext uri="{FF2B5EF4-FFF2-40B4-BE49-F238E27FC236}">
                <a16:creationId xmlns:a16="http://schemas.microsoft.com/office/drawing/2014/main" id="{A823172C-4D5E-4103-8030-C4B922388A26}"/>
              </a:ext>
            </a:extLst>
          </p:cNvPr>
          <p:cNvGraphicFramePr>
            <a:graphicFrameLocks noGrp="1"/>
          </p:cNvGraphicFramePr>
          <p:nvPr>
            <p:extLst>
              <p:ext uri="{D42A27DB-BD31-4B8C-83A1-F6EECF244321}">
                <p14:modId xmlns:p14="http://schemas.microsoft.com/office/powerpoint/2010/main" val="3497972149"/>
              </p:ext>
            </p:extLst>
          </p:nvPr>
        </p:nvGraphicFramePr>
        <p:xfrm>
          <a:off x="4706062" y="3017381"/>
          <a:ext cx="5454975" cy="3252792"/>
        </p:xfrm>
        <a:graphic>
          <a:graphicData uri="http://schemas.openxmlformats.org/drawingml/2006/table">
            <a:tbl>
              <a:tblPr firstRow="1" firstCol="1" bandRow="1">
                <a:tableStyleId>{5C22544A-7EE6-4342-B048-85BDC9FD1C3A}</a:tableStyleId>
              </a:tblPr>
              <a:tblGrid>
                <a:gridCol w="2719144">
                  <a:extLst>
                    <a:ext uri="{9D8B030D-6E8A-4147-A177-3AD203B41FA5}">
                      <a16:colId xmlns:a16="http://schemas.microsoft.com/office/drawing/2014/main" val="1967089022"/>
                    </a:ext>
                  </a:extLst>
                </a:gridCol>
                <a:gridCol w="2735831">
                  <a:extLst>
                    <a:ext uri="{9D8B030D-6E8A-4147-A177-3AD203B41FA5}">
                      <a16:colId xmlns:a16="http://schemas.microsoft.com/office/drawing/2014/main" val="4018001042"/>
                    </a:ext>
                  </a:extLst>
                </a:gridCol>
              </a:tblGrid>
              <a:tr h="542132">
                <a:tc>
                  <a:txBody>
                    <a:bodyPr/>
                    <a:lstStyle/>
                    <a:p>
                      <a:pPr indent="266700" algn="just">
                        <a:spcAft>
                          <a:spcPts val="0"/>
                        </a:spcAft>
                      </a:pPr>
                      <a:r>
                        <a:rPr lang="zh-CN" sz="1050" kern="100">
                          <a:effectLst/>
                        </a:rPr>
                        <a:t>活动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050" kern="100">
                          <a:effectLst/>
                        </a:rPr>
                        <a:t>预算</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42030989"/>
                  </a:ext>
                </a:extLst>
              </a:tr>
              <a:tr h="542132">
                <a:tc>
                  <a:txBody>
                    <a:bodyPr/>
                    <a:lstStyle/>
                    <a:p>
                      <a:pPr indent="266700" algn="just">
                        <a:spcAft>
                          <a:spcPts val="0"/>
                        </a:spcAft>
                      </a:pPr>
                      <a:r>
                        <a:rPr lang="zh-CN" sz="1050" kern="100">
                          <a:effectLst/>
                        </a:rPr>
                        <a:t>队伍组建</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050" kern="100" dirty="0">
                          <a:effectLst/>
                        </a:rPr>
                        <a:t>￥</a:t>
                      </a:r>
                      <a:r>
                        <a:rPr lang="en-US" sz="1050" kern="100" dirty="0">
                          <a:effectLst/>
                        </a:rPr>
                        <a:t>800</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14308537"/>
                  </a:ext>
                </a:extLst>
              </a:tr>
              <a:tr h="542132">
                <a:tc>
                  <a:txBody>
                    <a:bodyPr/>
                    <a:lstStyle/>
                    <a:p>
                      <a:pPr indent="266700" algn="just">
                        <a:spcAft>
                          <a:spcPts val="0"/>
                        </a:spcAft>
                      </a:pPr>
                      <a:r>
                        <a:rPr lang="zh-CN" sz="1050" kern="100">
                          <a:effectLst/>
                        </a:rPr>
                        <a:t>服务器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050" kern="100">
                          <a:effectLst/>
                        </a:rPr>
                        <a:t>￥</a:t>
                      </a:r>
                      <a:r>
                        <a:rPr lang="en-US" sz="1050" kern="100">
                          <a:effectLst/>
                        </a:rPr>
                        <a:t>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85000405"/>
                  </a:ext>
                </a:extLst>
              </a:tr>
              <a:tr h="542132">
                <a:tc>
                  <a:txBody>
                    <a:bodyPr/>
                    <a:lstStyle/>
                    <a:p>
                      <a:pPr indent="266700" algn="just">
                        <a:spcAft>
                          <a:spcPts val="0"/>
                        </a:spcAft>
                      </a:pPr>
                      <a:r>
                        <a:rPr lang="zh-CN" sz="1050" kern="100">
                          <a:effectLst/>
                        </a:rPr>
                        <a:t>操作系统</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050" kern="100">
                          <a:effectLst/>
                        </a:rPr>
                        <a:t>￥</a:t>
                      </a:r>
                      <a:r>
                        <a:rPr lang="en-US" sz="1050" kern="100">
                          <a:effectLst/>
                        </a:rPr>
                        <a:t>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23796578"/>
                  </a:ext>
                </a:extLst>
              </a:tr>
              <a:tr h="542132">
                <a:tc>
                  <a:txBody>
                    <a:bodyPr/>
                    <a:lstStyle/>
                    <a:p>
                      <a:pPr indent="266700" algn="just">
                        <a:spcAft>
                          <a:spcPts val="0"/>
                        </a:spcAft>
                      </a:pPr>
                      <a:r>
                        <a:rPr lang="zh-CN" sz="1050" kern="100">
                          <a:effectLst/>
                        </a:rPr>
                        <a:t>人力资源</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050" kern="100">
                          <a:effectLst/>
                        </a:rPr>
                        <a:t>￥</a:t>
                      </a:r>
                      <a:r>
                        <a:rPr lang="en-US" sz="1050" kern="100">
                          <a:effectLst/>
                        </a:rPr>
                        <a:t>10230*1.1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51997265"/>
                  </a:ext>
                </a:extLst>
              </a:tr>
              <a:tr h="542132">
                <a:tc>
                  <a:txBody>
                    <a:bodyPr/>
                    <a:lstStyle/>
                    <a:p>
                      <a:pPr indent="266700" algn="just">
                        <a:spcAft>
                          <a:spcPts val="0"/>
                        </a:spcAft>
                      </a:pPr>
                      <a:r>
                        <a:rPr lang="zh-CN" sz="1050" kern="100">
                          <a:effectLst/>
                        </a:rPr>
                        <a:t>合计</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050" kern="100" dirty="0">
                          <a:effectLst/>
                        </a:rPr>
                        <a:t>￥</a:t>
                      </a:r>
                      <a:r>
                        <a:rPr lang="en-US" sz="1050" kern="100" dirty="0">
                          <a:effectLst/>
                        </a:rPr>
                        <a:t>12053</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74222163"/>
                  </a:ext>
                </a:extLst>
              </a:tr>
            </a:tbl>
          </a:graphicData>
        </a:graphic>
      </p:graphicFrame>
    </p:spTree>
    <p:extLst>
      <p:ext uri="{BB962C8B-B14F-4D97-AF65-F5344CB8AC3E}">
        <p14:creationId xmlns:p14="http://schemas.microsoft.com/office/powerpoint/2010/main" val="1101665031"/>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7F309B3-34A0-4156-B3E1-EBF15792B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3" name="椭圆 31">
            <a:extLst>
              <a:ext uri="{FF2B5EF4-FFF2-40B4-BE49-F238E27FC236}">
                <a16:creationId xmlns:a16="http://schemas.microsoft.com/office/drawing/2014/main" id="{7C352FFE-CA71-4564-AA57-D0B56BA5EB83}"/>
              </a:ext>
            </a:extLst>
          </p:cNvPr>
          <p:cNvSpPr/>
          <p:nvPr/>
        </p:nvSpPr>
        <p:spPr>
          <a:xfrm>
            <a:off x="785812" y="957232"/>
            <a:ext cx="3243263" cy="108585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4" name="文本框 3">
            <a:extLst>
              <a:ext uri="{FF2B5EF4-FFF2-40B4-BE49-F238E27FC236}">
                <a16:creationId xmlns:a16="http://schemas.microsoft.com/office/drawing/2014/main" id="{ABC757D3-44DD-42F3-88D5-A55B07683F40}"/>
              </a:ext>
            </a:extLst>
          </p:cNvPr>
          <p:cNvSpPr txBox="1"/>
          <p:nvPr/>
        </p:nvSpPr>
        <p:spPr>
          <a:xfrm>
            <a:off x="897993" y="839194"/>
            <a:ext cx="4426226" cy="954107"/>
          </a:xfrm>
          <a:prstGeom prst="rect">
            <a:avLst/>
          </a:prstGeom>
          <a:noFill/>
        </p:spPr>
        <p:txBody>
          <a:bodyPr wrap="square" rtlCol="0">
            <a:spAutoFit/>
          </a:bodyPr>
          <a:lstStyle/>
          <a:p>
            <a:endParaRPr lang="en-US" altLang="zh-CN" sz="2800" dirty="0"/>
          </a:p>
          <a:p>
            <a:r>
              <a:rPr lang="en-US" altLang="zh-CN" sz="2800" dirty="0"/>
              <a:t>5.3</a:t>
            </a:r>
            <a:r>
              <a:rPr lang="zh-CN" altLang="en-US" sz="2800" dirty="0"/>
              <a:t>成本控制方法</a:t>
            </a:r>
            <a:endParaRPr lang="en-US" altLang="zh-CN" sz="2800" dirty="0"/>
          </a:p>
        </p:txBody>
      </p:sp>
      <p:sp>
        <p:nvSpPr>
          <p:cNvPr id="5" name="TextBox 4"/>
          <p:cNvSpPr txBox="1"/>
          <p:nvPr/>
        </p:nvSpPr>
        <p:spPr>
          <a:xfrm>
            <a:off x="2071688" y="2871787"/>
            <a:ext cx="7829550" cy="1569660"/>
          </a:xfrm>
          <a:prstGeom prst="rect">
            <a:avLst/>
          </a:prstGeom>
          <a:noFill/>
        </p:spPr>
        <p:txBody>
          <a:bodyPr wrap="square" rtlCol="0">
            <a:spAutoFit/>
          </a:bodyPr>
          <a:lstStyle/>
          <a:p>
            <a:r>
              <a:rPr lang="en-US" altLang="zh-CN" sz="3200" dirty="0"/>
              <a:t>         </a:t>
            </a:r>
            <a:r>
              <a:rPr lang="zh-CN" altLang="zh-CN" sz="3200" dirty="0"/>
              <a:t>在项目开发的过程中，需要用到经费的时候需要投票决定，项目组</a:t>
            </a:r>
            <a:r>
              <a:rPr lang="en-US" altLang="zh-CN" sz="3200" dirty="0"/>
              <a:t>5</a:t>
            </a:r>
            <a:r>
              <a:rPr lang="zh-CN" altLang="zh-CN" sz="3200" dirty="0"/>
              <a:t>人中有</a:t>
            </a:r>
            <a:r>
              <a:rPr lang="en-US" altLang="zh-CN" sz="3200" dirty="0"/>
              <a:t>4</a:t>
            </a:r>
            <a:r>
              <a:rPr lang="zh-CN" altLang="zh-CN" sz="3200" dirty="0"/>
              <a:t>人同意方可进行经费审批。</a:t>
            </a:r>
          </a:p>
        </p:txBody>
      </p:sp>
    </p:spTree>
    <p:extLst>
      <p:ext uri="{BB962C8B-B14F-4D97-AF65-F5344CB8AC3E}">
        <p14:creationId xmlns:p14="http://schemas.microsoft.com/office/powerpoint/2010/main" val="1101665031"/>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flipH="1">
            <a:off x="4306975" y="5052789"/>
            <a:ext cx="3689517" cy="707886"/>
          </a:xfrm>
          <a:prstGeom prst="rect">
            <a:avLst/>
          </a:prstGeom>
          <a:noFill/>
        </p:spPr>
        <p:txBody>
          <a:bodyPr wrap="square" rtlCol="0">
            <a:spAutoFit/>
          </a:bodyPr>
          <a:lstStyle/>
          <a:p>
            <a:pPr algn="dist"/>
            <a:r>
              <a:rPr lang="zh-CN" altLang="en-US" sz="4000" dirty="0">
                <a:latin typeface="方正静蕾简体" panose="02000000000000000000" pitchFamily="2" charset="-122"/>
                <a:ea typeface="方正静蕾简体" panose="02000000000000000000" pitchFamily="2" charset="-122"/>
              </a:rPr>
              <a:t>质量管理计划</a:t>
            </a:r>
          </a:p>
        </p:txBody>
      </p:sp>
      <p:sp>
        <p:nvSpPr>
          <p:cNvPr id="43" name="Freeform 34"/>
          <p:cNvSpPr>
            <a:spLocks noEditPoints="1"/>
          </p:cNvSpPr>
          <p:nvPr/>
        </p:nvSpPr>
        <p:spPr bwMode="auto">
          <a:xfrm flipH="1">
            <a:off x="2488679" y="3392994"/>
            <a:ext cx="585223" cy="379444"/>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rgbClr val="9DC3E6"/>
          </a:solidFill>
          <a:ln>
            <a:noFill/>
          </a:ln>
        </p:spPr>
        <p:txBody>
          <a:bodyPr vert="horz" wrap="square" lIns="91440" tIns="45720" rIns="91440" bIns="45720" numCol="1" anchor="t" anchorCtr="0" compatLnSpc="1"/>
          <a:lstStyle/>
          <a:p>
            <a:endParaRPr lang="zh-CN" altLang="en-US"/>
          </a:p>
        </p:txBody>
      </p:sp>
      <p:grpSp>
        <p:nvGrpSpPr>
          <p:cNvPr id="3" name="组合 2"/>
          <p:cNvGrpSpPr/>
          <p:nvPr/>
        </p:nvGrpSpPr>
        <p:grpSpPr>
          <a:xfrm>
            <a:off x="2453503" y="5381090"/>
            <a:ext cx="6965448" cy="503056"/>
            <a:chOff x="2453503" y="5381090"/>
            <a:chExt cx="6965448" cy="503056"/>
          </a:xfrm>
        </p:grpSpPr>
        <p:sp>
          <p:nvSpPr>
            <p:cNvPr id="98"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9" name="任意多边形 98"/>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99"/>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任意多边形 1"/>
          <p:cNvSpPr/>
          <p:nvPr/>
        </p:nvSpPr>
        <p:spPr>
          <a:xfrm>
            <a:off x="3316936" y="3641870"/>
            <a:ext cx="466974" cy="800526"/>
          </a:xfrm>
          <a:custGeom>
            <a:avLst/>
            <a:gdLst>
              <a:gd name="connsiteX0" fmla="*/ 0 w 786063"/>
              <a:gd name="connsiteY0" fmla="*/ 0 h 1347536"/>
              <a:gd name="connsiteX1" fmla="*/ 513347 w 786063"/>
              <a:gd name="connsiteY1" fmla="*/ 401052 h 1347536"/>
              <a:gd name="connsiteX2" fmla="*/ 336884 w 786063"/>
              <a:gd name="connsiteY2" fmla="*/ 1155031 h 1347536"/>
              <a:gd name="connsiteX3" fmla="*/ 786063 w 786063"/>
              <a:gd name="connsiteY3" fmla="*/ 1347536 h 1347536"/>
            </a:gdLst>
            <a:ahLst/>
            <a:cxnLst>
              <a:cxn ang="0">
                <a:pos x="connsiteX0" y="connsiteY0"/>
              </a:cxn>
              <a:cxn ang="0">
                <a:pos x="connsiteX1" y="connsiteY1"/>
              </a:cxn>
              <a:cxn ang="0">
                <a:pos x="connsiteX2" y="connsiteY2"/>
              </a:cxn>
              <a:cxn ang="0">
                <a:pos x="connsiteX3" y="connsiteY3"/>
              </a:cxn>
            </a:cxnLst>
            <a:rect l="l" t="t" r="r" b="b"/>
            <a:pathLst>
              <a:path w="786063" h="1347536">
                <a:moveTo>
                  <a:pt x="0" y="0"/>
                </a:moveTo>
                <a:cubicBezTo>
                  <a:pt x="228600" y="104273"/>
                  <a:pt x="457200" y="208547"/>
                  <a:pt x="513347" y="401052"/>
                </a:cubicBezTo>
                <a:cubicBezTo>
                  <a:pt x="569494" y="593557"/>
                  <a:pt x="291431" y="997284"/>
                  <a:pt x="336884" y="1155031"/>
                </a:cubicBezTo>
                <a:cubicBezTo>
                  <a:pt x="382337" y="1312778"/>
                  <a:pt x="584200" y="1330157"/>
                  <a:pt x="786063" y="1347536"/>
                </a:cubicBezTo>
              </a:path>
            </a:pathLst>
          </a:custGeom>
          <a:noFill/>
          <a:ln w="25400" cap="rnd">
            <a:solidFill>
              <a:srgbClr val="9DC3E6"/>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3870847" y="725646"/>
            <a:ext cx="3971693" cy="4252077"/>
            <a:chOff x="4427538" y="954088"/>
            <a:chExt cx="3333750" cy="3729038"/>
          </a:xfrm>
        </p:grpSpPr>
        <p:sp>
          <p:nvSpPr>
            <p:cNvPr id="38"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1"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2"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4"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5"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6"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7"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8"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2"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3"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4"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6"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9"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0"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4"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5"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6"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7"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0"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5" name="文本框 94"/>
          <p:cNvSpPr txBox="1"/>
          <p:nvPr/>
        </p:nvSpPr>
        <p:spPr>
          <a:xfrm flipH="1">
            <a:off x="4721924" y="1424370"/>
            <a:ext cx="2264799" cy="1323439"/>
          </a:xfrm>
          <a:prstGeom prst="rect">
            <a:avLst/>
          </a:prstGeom>
          <a:noFill/>
        </p:spPr>
        <p:txBody>
          <a:bodyPr wrap="square" rtlCol="0">
            <a:spAutoFit/>
          </a:bodyPr>
          <a:lstStyle/>
          <a:p>
            <a:pPr algn="ctr"/>
            <a:r>
              <a:rPr lang="en-US" altLang="zh-CN" sz="8000" spc="300" dirty="0">
                <a:latin typeface="新蒂黑板报" panose="03000600000000000000" pitchFamily="66" charset="-122"/>
                <a:ea typeface="新蒂黑板报" panose="03000600000000000000" pitchFamily="66" charset="-122"/>
              </a:rPr>
              <a:t>06</a:t>
            </a:r>
            <a:endParaRPr lang="zh-CN" altLang="en-US" sz="8000" spc="300" dirty="0">
              <a:latin typeface="新蒂黑板报" panose="03000600000000000000" pitchFamily="66" charset="-122"/>
              <a:ea typeface="新蒂黑板报" panose="03000600000000000000" pitchFamily="66" charset="-122"/>
            </a:endParaRPr>
          </a:p>
        </p:txBody>
      </p:sp>
      <p:pic>
        <p:nvPicPr>
          <p:cNvPr id="68" name="图片 67">
            <a:extLst>
              <a:ext uri="{FF2B5EF4-FFF2-40B4-BE49-F238E27FC236}">
                <a16:creationId xmlns:a16="http://schemas.microsoft.com/office/drawing/2014/main" id="{5365F7EE-8AC0-4F27-8E2D-5B10491488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Tree>
    <p:extLst>
      <p:ext uri="{BB962C8B-B14F-4D97-AF65-F5344CB8AC3E}">
        <p14:creationId xmlns:p14="http://schemas.microsoft.com/office/powerpoint/2010/main" val="2528230512"/>
      </p:ext>
    </p:extLst>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7F309B3-34A0-4156-B3E1-EBF15792B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3" name="椭圆 31">
            <a:extLst>
              <a:ext uri="{FF2B5EF4-FFF2-40B4-BE49-F238E27FC236}">
                <a16:creationId xmlns:a16="http://schemas.microsoft.com/office/drawing/2014/main" id="{7C352FFE-CA71-4564-AA57-D0B56BA5EB83}"/>
              </a:ext>
            </a:extLst>
          </p:cNvPr>
          <p:cNvSpPr/>
          <p:nvPr/>
        </p:nvSpPr>
        <p:spPr>
          <a:xfrm>
            <a:off x="559489" y="701138"/>
            <a:ext cx="3977342" cy="953811"/>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4" name="文本框 3">
            <a:extLst>
              <a:ext uri="{FF2B5EF4-FFF2-40B4-BE49-F238E27FC236}">
                <a16:creationId xmlns:a16="http://schemas.microsoft.com/office/drawing/2014/main" id="{ABC757D3-44DD-42F3-88D5-A55B07683F40}"/>
              </a:ext>
            </a:extLst>
          </p:cNvPr>
          <p:cNvSpPr txBox="1"/>
          <p:nvPr/>
        </p:nvSpPr>
        <p:spPr>
          <a:xfrm>
            <a:off x="717402" y="956259"/>
            <a:ext cx="4426226" cy="954107"/>
          </a:xfrm>
          <a:prstGeom prst="rect">
            <a:avLst/>
          </a:prstGeom>
          <a:noFill/>
        </p:spPr>
        <p:txBody>
          <a:bodyPr wrap="square" rtlCol="0">
            <a:spAutoFit/>
          </a:bodyPr>
          <a:lstStyle/>
          <a:p>
            <a:r>
              <a:rPr lang="en-US" altLang="zh-CN" sz="2800" dirty="0"/>
              <a:t>6.1 </a:t>
            </a:r>
            <a:r>
              <a:rPr lang="zh-CN" altLang="en-US" sz="2800" dirty="0"/>
              <a:t>参考标准</a:t>
            </a:r>
            <a:endParaRPr lang="en-US" altLang="zh-CN" sz="2800" dirty="0"/>
          </a:p>
          <a:p>
            <a:endParaRPr lang="en-US" altLang="zh-CN" sz="2800" dirty="0"/>
          </a:p>
        </p:txBody>
      </p:sp>
      <p:sp>
        <p:nvSpPr>
          <p:cNvPr id="5" name="TextBox 4"/>
          <p:cNvSpPr txBox="1"/>
          <p:nvPr/>
        </p:nvSpPr>
        <p:spPr>
          <a:xfrm>
            <a:off x="2548160" y="2293257"/>
            <a:ext cx="6363611" cy="2308324"/>
          </a:xfrm>
          <a:prstGeom prst="rect">
            <a:avLst/>
          </a:prstGeom>
          <a:noFill/>
        </p:spPr>
        <p:txBody>
          <a:bodyPr wrap="square" rtlCol="0">
            <a:spAutoFit/>
          </a:bodyPr>
          <a:lstStyle/>
          <a:p>
            <a:r>
              <a:rPr lang="en-US" altLang="zh-CN" sz="3600" dirty="0"/>
              <a:t>GB T-8567-2006</a:t>
            </a:r>
            <a:r>
              <a:rPr lang="zh-CN" altLang="en-US" sz="3600" dirty="0"/>
              <a:t>计算机软件文档编制规范</a:t>
            </a:r>
            <a:r>
              <a:rPr lang="en-US" altLang="zh-CN" sz="3600" dirty="0"/>
              <a:t>word</a:t>
            </a:r>
            <a:r>
              <a:rPr lang="zh-CN" altLang="en-US" sz="3600" dirty="0"/>
              <a:t>版</a:t>
            </a:r>
          </a:p>
          <a:p>
            <a:r>
              <a:rPr lang="en-US" altLang="zh-CN" sz="3600" dirty="0"/>
              <a:t>GBT19001-2005</a:t>
            </a:r>
            <a:r>
              <a:rPr lang="zh-CN" altLang="en-US" sz="3600" dirty="0"/>
              <a:t>质量管理体系要求</a:t>
            </a:r>
          </a:p>
        </p:txBody>
      </p:sp>
    </p:spTree>
    <p:extLst>
      <p:ext uri="{BB962C8B-B14F-4D97-AF65-F5344CB8AC3E}">
        <p14:creationId xmlns:p14="http://schemas.microsoft.com/office/powerpoint/2010/main" val="3206059540"/>
      </p:ext>
    </p:extLst>
  </p:cSld>
  <p:clrMapOvr>
    <a:masterClrMapping/>
  </p:clrMapOvr>
  <p:transition spd="slow">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7F309B3-34A0-4156-B3E1-EBF15792B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3" name="椭圆 31">
            <a:extLst>
              <a:ext uri="{FF2B5EF4-FFF2-40B4-BE49-F238E27FC236}">
                <a16:creationId xmlns:a16="http://schemas.microsoft.com/office/drawing/2014/main" id="{7C352FFE-CA71-4564-AA57-D0B56BA5EB83}"/>
              </a:ext>
            </a:extLst>
          </p:cNvPr>
          <p:cNvSpPr/>
          <p:nvPr/>
        </p:nvSpPr>
        <p:spPr>
          <a:xfrm>
            <a:off x="647411" y="804650"/>
            <a:ext cx="4984131" cy="588643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4" name="文本框 3">
            <a:extLst>
              <a:ext uri="{FF2B5EF4-FFF2-40B4-BE49-F238E27FC236}">
                <a16:creationId xmlns:a16="http://schemas.microsoft.com/office/drawing/2014/main" id="{ABC757D3-44DD-42F3-88D5-A55B07683F40}"/>
              </a:ext>
            </a:extLst>
          </p:cNvPr>
          <p:cNvSpPr txBox="1"/>
          <p:nvPr/>
        </p:nvSpPr>
        <p:spPr>
          <a:xfrm>
            <a:off x="1086679" y="1045801"/>
            <a:ext cx="4426226" cy="5262979"/>
          </a:xfrm>
          <a:prstGeom prst="rect">
            <a:avLst/>
          </a:prstGeom>
          <a:noFill/>
        </p:spPr>
        <p:txBody>
          <a:bodyPr wrap="square" rtlCol="0">
            <a:spAutoFit/>
          </a:bodyPr>
          <a:lstStyle/>
          <a:p>
            <a:r>
              <a:rPr lang="en-US" altLang="zh-CN" sz="2800" dirty="0"/>
              <a:t>6.2 </a:t>
            </a:r>
            <a:r>
              <a:rPr lang="zh-CN" altLang="en-US" sz="2800" dirty="0"/>
              <a:t>系统功能需求计划</a:t>
            </a:r>
            <a:endParaRPr lang="en-US" altLang="zh-CN" sz="2800" dirty="0"/>
          </a:p>
          <a:p>
            <a:endParaRPr lang="en-US" altLang="zh-CN" sz="2800" dirty="0"/>
          </a:p>
          <a:p>
            <a:r>
              <a:rPr lang="en-US" altLang="zh-CN" sz="2800" dirty="0"/>
              <a:t>6.3 </a:t>
            </a:r>
            <a:r>
              <a:rPr lang="zh-CN" altLang="en-US" sz="2800" dirty="0"/>
              <a:t>质量管理</a:t>
            </a:r>
            <a:endParaRPr lang="en-US" altLang="zh-CN" sz="2800" dirty="0"/>
          </a:p>
          <a:p>
            <a:endParaRPr lang="en-US" altLang="zh-CN" sz="2800" dirty="0"/>
          </a:p>
          <a:p>
            <a:r>
              <a:rPr lang="en-US" altLang="zh-CN" sz="2800" dirty="0"/>
              <a:t>6.4</a:t>
            </a:r>
            <a:r>
              <a:rPr lang="zh-CN" altLang="en-US" sz="2800" dirty="0"/>
              <a:t>质量管理质量问题处理流程</a:t>
            </a:r>
            <a:endParaRPr lang="en-US" altLang="zh-CN" sz="2800" dirty="0"/>
          </a:p>
          <a:p>
            <a:endParaRPr lang="en-US" altLang="zh-CN" sz="2800" dirty="0"/>
          </a:p>
          <a:p>
            <a:r>
              <a:rPr lang="en-US" altLang="zh-CN" sz="2800" dirty="0"/>
              <a:t>6.5 </a:t>
            </a:r>
            <a:r>
              <a:rPr lang="zh-CN" altLang="en-US" sz="2800" dirty="0"/>
              <a:t>质量问题等级划分</a:t>
            </a:r>
            <a:endParaRPr lang="en-US" altLang="zh-CN" sz="2800" dirty="0"/>
          </a:p>
          <a:p>
            <a:endParaRPr lang="en-US" altLang="zh-CN" sz="2800" dirty="0"/>
          </a:p>
          <a:p>
            <a:r>
              <a:rPr lang="en-US" altLang="zh-CN" sz="2800" dirty="0"/>
              <a:t>6.6 </a:t>
            </a:r>
            <a:r>
              <a:rPr lang="zh-CN" altLang="en-US" sz="2800" dirty="0"/>
              <a:t>评审部分</a:t>
            </a:r>
            <a:endParaRPr lang="en-US" altLang="zh-CN" sz="2800" dirty="0"/>
          </a:p>
          <a:p>
            <a:endParaRPr lang="en-US" altLang="zh-CN" sz="2800" dirty="0"/>
          </a:p>
          <a:p>
            <a:r>
              <a:rPr lang="en-US" altLang="zh-CN" sz="2800" dirty="0"/>
              <a:t>6.7 </a:t>
            </a:r>
            <a:r>
              <a:rPr lang="zh-CN" altLang="en-US" sz="2800" dirty="0"/>
              <a:t>质量工具</a:t>
            </a:r>
            <a:endParaRPr lang="en-US" altLang="zh-CN" sz="2800" dirty="0"/>
          </a:p>
        </p:txBody>
      </p:sp>
    </p:spTree>
    <p:extLst>
      <p:ext uri="{BB962C8B-B14F-4D97-AF65-F5344CB8AC3E}">
        <p14:creationId xmlns:p14="http://schemas.microsoft.com/office/powerpoint/2010/main" val="3745237557"/>
      </p:ext>
    </p:extLst>
  </p:cSld>
  <p:clrMapOvr>
    <a:masterClrMapping/>
  </p:clrMapOvr>
  <p:transition spd="slow">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flipH="1">
            <a:off x="4306975" y="5052789"/>
            <a:ext cx="3689517" cy="707886"/>
          </a:xfrm>
          <a:prstGeom prst="rect">
            <a:avLst/>
          </a:prstGeom>
          <a:noFill/>
        </p:spPr>
        <p:txBody>
          <a:bodyPr wrap="square" rtlCol="0">
            <a:spAutoFit/>
          </a:bodyPr>
          <a:lstStyle/>
          <a:p>
            <a:pPr algn="dist"/>
            <a:r>
              <a:rPr lang="zh-CN" altLang="en-US" sz="4000" dirty="0">
                <a:latin typeface="方正静蕾简体" panose="02000000000000000000" pitchFamily="2" charset="-122"/>
                <a:ea typeface="方正静蕾简体" panose="02000000000000000000" pitchFamily="2" charset="-122"/>
              </a:rPr>
              <a:t>沟通管理计划</a:t>
            </a:r>
          </a:p>
        </p:txBody>
      </p:sp>
      <p:sp>
        <p:nvSpPr>
          <p:cNvPr id="43" name="Freeform 34"/>
          <p:cNvSpPr>
            <a:spLocks noEditPoints="1"/>
          </p:cNvSpPr>
          <p:nvPr/>
        </p:nvSpPr>
        <p:spPr bwMode="auto">
          <a:xfrm flipH="1">
            <a:off x="2488679" y="3392994"/>
            <a:ext cx="585223" cy="379444"/>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rgbClr val="9DC3E6"/>
          </a:solidFill>
          <a:ln>
            <a:noFill/>
          </a:ln>
        </p:spPr>
        <p:txBody>
          <a:bodyPr vert="horz" wrap="square" lIns="91440" tIns="45720" rIns="91440" bIns="45720" numCol="1" anchor="t" anchorCtr="0" compatLnSpc="1"/>
          <a:lstStyle/>
          <a:p>
            <a:endParaRPr lang="zh-CN" altLang="en-US"/>
          </a:p>
        </p:txBody>
      </p:sp>
      <p:grpSp>
        <p:nvGrpSpPr>
          <p:cNvPr id="3" name="组合 2"/>
          <p:cNvGrpSpPr/>
          <p:nvPr/>
        </p:nvGrpSpPr>
        <p:grpSpPr>
          <a:xfrm>
            <a:off x="2453503" y="5381090"/>
            <a:ext cx="6965448" cy="503056"/>
            <a:chOff x="2453503" y="5381090"/>
            <a:chExt cx="6965448" cy="503056"/>
          </a:xfrm>
        </p:grpSpPr>
        <p:sp>
          <p:nvSpPr>
            <p:cNvPr id="98"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9" name="任意多边形 98"/>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99"/>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任意多边形 1"/>
          <p:cNvSpPr/>
          <p:nvPr/>
        </p:nvSpPr>
        <p:spPr>
          <a:xfrm>
            <a:off x="3316936" y="3641870"/>
            <a:ext cx="466974" cy="800526"/>
          </a:xfrm>
          <a:custGeom>
            <a:avLst/>
            <a:gdLst>
              <a:gd name="connsiteX0" fmla="*/ 0 w 786063"/>
              <a:gd name="connsiteY0" fmla="*/ 0 h 1347536"/>
              <a:gd name="connsiteX1" fmla="*/ 513347 w 786063"/>
              <a:gd name="connsiteY1" fmla="*/ 401052 h 1347536"/>
              <a:gd name="connsiteX2" fmla="*/ 336884 w 786063"/>
              <a:gd name="connsiteY2" fmla="*/ 1155031 h 1347536"/>
              <a:gd name="connsiteX3" fmla="*/ 786063 w 786063"/>
              <a:gd name="connsiteY3" fmla="*/ 1347536 h 1347536"/>
            </a:gdLst>
            <a:ahLst/>
            <a:cxnLst>
              <a:cxn ang="0">
                <a:pos x="connsiteX0" y="connsiteY0"/>
              </a:cxn>
              <a:cxn ang="0">
                <a:pos x="connsiteX1" y="connsiteY1"/>
              </a:cxn>
              <a:cxn ang="0">
                <a:pos x="connsiteX2" y="connsiteY2"/>
              </a:cxn>
              <a:cxn ang="0">
                <a:pos x="connsiteX3" y="connsiteY3"/>
              </a:cxn>
            </a:cxnLst>
            <a:rect l="l" t="t" r="r" b="b"/>
            <a:pathLst>
              <a:path w="786063" h="1347536">
                <a:moveTo>
                  <a:pt x="0" y="0"/>
                </a:moveTo>
                <a:cubicBezTo>
                  <a:pt x="228600" y="104273"/>
                  <a:pt x="457200" y="208547"/>
                  <a:pt x="513347" y="401052"/>
                </a:cubicBezTo>
                <a:cubicBezTo>
                  <a:pt x="569494" y="593557"/>
                  <a:pt x="291431" y="997284"/>
                  <a:pt x="336884" y="1155031"/>
                </a:cubicBezTo>
                <a:cubicBezTo>
                  <a:pt x="382337" y="1312778"/>
                  <a:pt x="584200" y="1330157"/>
                  <a:pt x="786063" y="1347536"/>
                </a:cubicBezTo>
              </a:path>
            </a:pathLst>
          </a:custGeom>
          <a:noFill/>
          <a:ln w="25400" cap="rnd">
            <a:solidFill>
              <a:srgbClr val="9DC3E6"/>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3870847" y="725646"/>
            <a:ext cx="3971693" cy="4252077"/>
            <a:chOff x="4427538" y="954088"/>
            <a:chExt cx="3333750" cy="3729038"/>
          </a:xfrm>
        </p:grpSpPr>
        <p:sp>
          <p:nvSpPr>
            <p:cNvPr id="38"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1"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2"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4"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5"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6"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7"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8"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2"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3"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4"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6"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9"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0"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4"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5"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6"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7"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0"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5" name="文本框 94"/>
          <p:cNvSpPr txBox="1"/>
          <p:nvPr/>
        </p:nvSpPr>
        <p:spPr>
          <a:xfrm flipH="1">
            <a:off x="4721924" y="1424370"/>
            <a:ext cx="2264799" cy="1323439"/>
          </a:xfrm>
          <a:prstGeom prst="rect">
            <a:avLst/>
          </a:prstGeom>
          <a:noFill/>
        </p:spPr>
        <p:txBody>
          <a:bodyPr wrap="square" rtlCol="0">
            <a:spAutoFit/>
          </a:bodyPr>
          <a:lstStyle/>
          <a:p>
            <a:pPr algn="ctr"/>
            <a:r>
              <a:rPr lang="en-US" altLang="zh-CN" sz="8000" spc="300" dirty="0">
                <a:latin typeface="新蒂黑板报" panose="03000600000000000000" pitchFamily="66" charset="-122"/>
                <a:ea typeface="新蒂黑板报" panose="03000600000000000000" pitchFamily="66" charset="-122"/>
              </a:rPr>
              <a:t>07</a:t>
            </a:r>
            <a:endParaRPr lang="zh-CN" altLang="en-US" sz="8000" spc="300" dirty="0">
              <a:latin typeface="新蒂黑板报" panose="03000600000000000000" pitchFamily="66" charset="-122"/>
              <a:ea typeface="新蒂黑板报" panose="03000600000000000000" pitchFamily="66" charset="-122"/>
            </a:endParaRPr>
          </a:p>
        </p:txBody>
      </p:sp>
      <p:pic>
        <p:nvPicPr>
          <p:cNvPr id="68" name="图片 67">
            <a:extLst>
              <a:ext uri="{FF2B5EF4-FFF2-40B4-BE49-F238E27FC236}">
                <a16:creationId xmlns:a16="http://schemas.microsoft.com/office/drawing/2014/main" id="{5365F7EE-8AC0-4F27-8E2D-5B10491488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Tree>
    <p:extLst>
      <p:ext uri="{BB962C8B-B14F-4D97-AF65-F5344CB8AC3E}">
        <p14:creationId xmlns:p14="http://schemas.microsoft.com/office/powerpoint/2010/main" val="109753693"/>
      </p:ext>
    </p:extLst>
  </p:cSld>
  <p:clrMapOvr>
    <a:masterClrMapping/>
  </p:clrMapOvr>
  <p:transition spd="slow">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7F309B3-34A0-4156-B3E1-EBF15792B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3" name="椭圆 31">
            <a:extLst>
              <a:ext uri="{FF2B5EF4-FFF2-40B4-BE49-F238E27FC236}">
                <a16:creationId xmlns:a16="http://schemas.microsoft.com/office/drawing/2014/main" id="{7C352FFE-CA71-4564-AA57-D0B56BA5EB83}"/>
              </a:ext>
            </a:extLst>
          </p:cNvPr>
          <p:cNvSpPr/>
          <p:nvPr/>
        </p:nvSpPr>
        <p:spPr>
          <a:xfrm>
            <a:off x="647412" y="804651"/>
            <a:ext cx="4171331" cy="1111236"/>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4" name="文本框 3">
            <a:extLst>
              <a:ext uri="{FF2B5EF4-FFF2-40B4-BE49-F238E27FC236}">
                <a16:creationId xmlns:a16="http://schemas.microsoft.com/office/drawing/2014/main" id="{ABC757D3-44DD-42F3-88D5-A55B07683F40}"/>
              </a:ext>
            </a:extLst>
          </p:cNvPr>
          <p:cNvSpPr txBox="1"/>
          <p:nvPr/>
        </p:nvSpPr>
        <p:spPr>
          <a:xfrm>
            <a:off x="1086679" y="1045801"/>
            <a:ext cx="4426226" cy="523220"/>
          </a:xfrm>
          <a:prstGeom prst="rect">
            <a:avLst/>
          </a:prstGeom>
          <a:noFill/>
        </p:spPr>
        <p:txBody>
          <a:bodyPr wrap="square" rtlCol="0">
            <a:spAutoFit/>
          </a:bodyPr>
          <a:lstStyle/>
          <a:p>
            <a:r>
              <a:rPr lang="en-US" altLang="zh-CN" sz="2800" dirty="0"/>
              <a:t>7.1 </a:t>
            </a:r>
            <a:r>
              <a:rPr lang="zh-CN" altLang="en-US" sz="2800" dirty="0"/>
              <a:t>项目干系人联系表</a:t>
            </a:r>
            <a:endParaRPr lang="en-US" altLang="zh-CN" sz="2800" dirty="0"/>
          </a:p>
        </p:txBody>
      </p:sp>
      <p:graphicFrame>
        <p:nvGraphicFramePr>
          <p:cNvPr id="5" name="表格 4"/>
          <p:cNvGraphicFramePr>
            <a:graphicFrameLocks noGrp="1"/>
          </p:cNvGraphicFramePr>
          <p:nvPr>
            <p:extLst>
              <p:ext uri="{D42A27DB-BD31-4B8C-83A1-F6EECF244321}">
                <p14:modId xmlns:p14="http://schemas.microsoft.com/office/powerpoint/2010/main" val="3203763171"/>
              </p:ext>
            </p:extLst>
          </p:nvPr>
        </p:nvGraphicFramePr>
        <p:xfrm>
          <a:off x="957943" y="2031998"/>
          <a:ext cx="9550400" cy="4267203"/>
        </p:xfrm>
        <a:graphic>
          <a:graphicData uri="http://schemas.openxmlformats.org/drawingml/2006/table">
            <a:tbl>
              <a:tblPr firstRow="1" firstCol="1" bandRow="1">
                <a:tableStyleId>{5C22544A-7EE6-4342-B048-85BDC9FD1C3A}</a:tableStyleId>
              </a:tblPr>
              <a:tblGrid>
                <a:gridCol w="3182719">
                  <a:extLst>
                    <a:ext uri="{9D8B030D-6E8A-4147-A177-3AD203B41FA5}">
                      <a16:colId xmlns:a16="http://schemas.microsoft.com/office/drawing/2014/main" val="20000"/>
                    </a:ext>
                  </a:extLst>
                </a:gridCol>
                <a:gridCol w="750853">
                  <a:extLst>
                    <a:ext uri="{9D8B030D-6E8A-4147-A177-3AD203B41FA5}">
                      <a16:colId xmlns:a16="http://schemas.microsoft.com/office/drawing/2014/main" val="20001"/>
                    </a:ext>
                  </a:extLst>
                </a:gridCol>
                <a:gridCol w="5616828">
                  <a:extLst>
                    <a:ext uri="{9D8B030D-6E8A-4147-A177-3AD203B41FA5}">
                      <a16:colId xmlns:a16="http://schemas.microsoft.com/office/drawing/2014/main" val="20002"/>
                    </a:ext>
                  </a:extLst>
                </a:gridCol>
              </a:tblGrid>
              <a:tr h="474134">
                <a:tc>
                  <a:txBody>
                    <a:bodyPr/>
                    <a:lstStyle/>
                    <a:p>
                      <a:pPr algn="just">
                        <a:spcAft>
                          <a:spcPts val="0"/>
                        </a:spcAft>
                      </a:pPr>
                      <a:r>
                        <a:rPr lang="zh-CN" sz="1050" kern="100">
                          <a:effectLst/>
                        </a:rPr>
                        <a:t>联系人姓名</a:t>
                      </a:r>
                      <a:endParaRPr lang="zh-CN" sz="1050" kern="100">
                        <a:effectLst/>
                        <a:latin typeface="等线"/>
                        <a:ea typeface="等线"/>
                        <a:cs typeface="Times New Roman"/>
                      </a:endParaRPr>
                    </a:p>
                  </a:txBody>
                  <a:tcPr marL="68580" marR="68580" marT="0" marB="0" anchor="ctr"/>
                </a:tc>
                <a:tc>
                  <a:txBody>
                    <a:bodyPr/>
                    <a:lstStyle/>
                    <a:p>
                      <a:pPr algn="just">
                        <a:spcAft>
                          <a:spcPts val="0"/>
                        </a:spcAft>
                      </a:pPr>
                      <a:r>
                        <a:rPr lang="zh-CN" sz="1050" kern="100">
                          <a:effectLst/>
                        </a:rPr>
                        <a:t>职责</a:t>
                      </a:r>
                      <a:endParaRPr lang="zh-CN" sz="1050" kern="100">
                        <a:effectLst/>
                        <a:latin typeface="等线"/>
                        <a:ea typeface="等线"/>
                        <a:cs typeface="Times New Roman"/>
                      </a:endParaRPr>
                    </a:p>
                  </a:txBody>
                  <a:tcPr marL="68580" marR="68580" marT="0" marB="0" anchor="ctr"/>
                </a:tc>
                <a:tc>
                  <a:txBody>
                    <a:bodyPr/>
                    <a:lstStyle/>
                    <a:p>
                      <a:pPr algn="just">
                        <a:spcAft>
                          <a:spcPts val="0"/>
                        </a:spcAft>
                      </a:pPr>
                      <a:r>
                        <a:rPr lang="zh-CN" sz="1050" kern="100">
                          <a:effectLst/>
                        </a:rPr>
                        <a:t>联系方式</a:t>
                      </a:r>
                      <a:endParaRPr lang="zh-CN" sz="1050" kern="100">
                        <a:effectLst/>
                        <a:latin typeface="等线"/>
                        <a:ea typeface="等线"/>
                        <a:cs typeface="Times New Roman"/>
                      </a:endParaRPr>
                    </a:p>
                  </a:txBody>
                  <a:tcPr marL="68580" marR="68580" marT="0" marB="0" anchor="ctr"/>
                </a:tc>
                <a:extLst>
                  <a:ext uri="{0D108BD9-81ED-4DB2-BD59-A6C34878D82A}">
                    <a16:rowId xmlns:a16="http://schemas.microsoft.com/office/drawing/2014/main" val="10000"/>
                  </a:ext>
                </a:extLst>
              </a:tr>
              <a:tr h="474134">
                <a:tc>
                  <a:txBody>
                    <a:bodyPr/>
                    <a:lstStyle/>
                    <a:p>
                      <a:pPr algn="just">
                        <a:spcAft>
                          <a:spcPts val="0"/>
                        </a:spcAft>
                      </a:pPr>
                      <a:r>
                        <a:rPr lang="zh-CN" sz="1050" kern="100">
                          <a:effectLst/>
                        </a:rPr>
                        <a:t>杨枨</a:t>
                      </a:r>
                      <a:endParaRPr lang="zh-CN" sz="1050" kern="100">
                        <a:effectLst/>
                        <a:latin typeface="等线"/>
                        <a:ea typeface="等线"/>
                        <a:cs typeface="Times New Roman"/>
                      </a:endParaRPr>
                    </a:p>
                  </a:txBody>
                  <a:tcPr marL="68580" marR="68580" marT="0" marB="0" anchor="ctr"/>
                </a:tc>
                <a:tc>
                  <a:txBody>
                    <a:bodyPr/>
                    <a:lstStyle/>
                    <a:p>
                      <a:pPr algn="just">
                        <a:spcAft>
                          <a:spcPts val="0"/>
                        </a:spcAft>
                      </a:pPr>
                      <a:r>
                        <a:rPr lang="zh-CN" sz="1050" kern="100">
                          <a:effectLst/>
                        </a:rPr>
                        <a:t>老师</a:t>
                      </a:r>
                      <a:endParaRPr lang="zh-CN" sz="1050" kern="100">
                        <a:effectLst/>
                        <a:latin typeface="等线"/>
                        <a:ea typeface="等线"/>
                        <a:cs typeface="Times New Roman"/>
                      </a:endParaRPr>
                    </a:p>
                  </a:txBody>
                  <a:tcPr marL="68580" marR="68580" marT="0" marB="0" anchor="ctr"/>
                </a:tc>
                <a:tc>
                  <a:txBody>
                    <a:bodyPr/>
                    <a:lstStyle/>
                    <a:p>
                      <a:pPr algn="just">
                        <a:spcAft>
                          <a:spcPts val="0"/>
                        </a:spcAft>
                      </a:pPr>
                      <a:r>
                        <a:rPr lang="zh-CN" sz="1050" kern="100">
                          <a:effectLst/>
                        </a:rPr>
                        <a:t>邮箱：</a:t>
                      </a:r>
                      <a:r>
                        <a:rPr lang="en-US" sz="1050" u="none" strike="noStrike" kern="100">
                          <a:effectLst/>
                          <a:hlinkClick r:id="rId3"/>
                        </a:rPr>
                        <a:t>yangc@zucc.edu.cn</a:t>
                      </a:r>
                      <a:endParaRPr lang="zh-CN" sz="1050" kern="100">
                        <a:effectLst/>
                        <a:latin typeface="等线"/>
                        <a:ea typeface="等线"/>
                        <a:cs typeface="Times New Roman"/>
                      </a:endParaRPr>
                    </a:p>
                  </a:txBody>
                  <a:tcPr marL="68580" marR="68580" marT="0" marB="0" anchor="ctr"/>
                </a:tc>
                <a:extLst>
                  <a:ext uri="{0D108BD9-81ED-4DB2-BD59-A6C34878D82A}">
                    <a16:rowId xmlns:a16="http://schemas.microsoft.com/office/drawing/2014/main" val="10001"/>
                  </a:ext>
                </a:extLst>
              </a:tr>
              <a:tr h="474134">
                <a:tc>
                  <a:txBody>
                    <a:bodyPr/>
                    <a:lstStyle/>
                    <a:p>
                      <a:pPr algn="just">
                        <a:spcAft>
                          <a:spcPts val="0"/>
                        </a:spcAft>
                      </a:pPr>
                      <a:r>
                        <a:rPr lang="zh-CN" sz="1050" kern="100">
                          <a:effectLst/>
                        </a:rPr>
                        <a:t>侯宏仑</a:t>
                      </a:r>
                      <a:endParaRPr lang="zh-CN" sz="1050" kern="100">
                        <a:effectLst/>
                        <a:latin typeface="等线"/>
                        <a:ea typeface="等线"/>
                        <a:cs typeface="Times New Roman"/>
                      </a:endParaRPr>
                    </a:p>
                  </a:txBody>
                  <a:tcPr marL="68580" marR="68580" marT="0" marB="0" anchor="ctr"/>
                </a:tc>
                <a:tc>
                  <a:txBody>
                    <a:bodyPr/>
                    <a:lstStyle/>
                    <a:p>
                      <a:pPr algn="just">
                        <a:spcAft>
                          <a:spcPts val="0"/>
                        </a:spcAft>
                      </a:pPr>
                      <a:r>
                        <a:rPr lang="en-US" sz="1050" kern="100">
                          <a:effectLst/>
                        </a:rPr>
                        <a:t> </a:t>
                      </a:r>
                      <a:endParaRPr lang="zh-CN" sz="1050" kern="100">
                        <a:effectLst/>
                        <a:latin typeface="等线"/>
                        <a:ea typeface="等线"/>
                        <a:cs typeface="Times New Roman"/>
                      </a:endParaRPr>
                    </a:p>
                  </a:txBody>
                  <a:tcPr marL="68580" marR="68580" marT="0" marB="0" anchor="ctr"/>
                </a:tc>
                <a:tc>
                  <a:txBody>
                    <a:bodyPr/>
                    <a:lstStyle/>
                    <a:p>
                      <a:pPr algn="just">
                        <a:spcAft>
                          <a:spcPts val="0"/>
                        </a:spcAft>
                      </a:pPr>
                      <a:r>
                        <a:rPr lang="zh-CN" sz="1050" kern="100">
                          <a:effectLst/>
                        </a:rPr>
                        <a:t>邮箱</a:t>
                      </a:r>
                      <a:r>
                        <a:rPr lang="en-US" sz="1050" kern="100">
                          <a:effectLst/>
                        </a:rPr>
                        <a:t>:houhl@zucc.edu.cn</a:t>
                      </a:r>
                      <a:endParaRPr lang="zh-CN" sz="1050" kern="100">
                        <a:effectLst/>
                        <a:latin typeface="等线"/>
                        <a:ea typeface="等线"/>
                        <a:cs typeface="Times New Roman"/>
                      </a:endParaRPr>
                    </a:p>
                  </a:txBody>
                  <a:tcPr marL="68580" marR="68580" marT="0" marB="0" anchor="ctr"/>
                </a:tc>
                <a:extLst>
                  <a:ext uri="{0D108BD9-81ED-4DB2-BD59-A6C34878D82A}">
                    <a16:rowId xmlns:a16="http://schemas.microsoft.com/office/drawing/2014/main" val="10002"/>
                  </a:ext>
                </a:extLst>
              </a:tr>
              <a:tr h="948265">
                <a:tc>
                  <a:txBody>
                    <a:bodyPr/>
                    <a:lstStyle/>
                    <a:p>
                      <a:pPr algn="just">
                        <a:spcAft>
                          <a:spcPts val="0"/>
                        </a:spcAft>
                      </a:pPr>
                      <a:r>
                        <a:rPr lang="zh-CN" sz="1050" kern="100">
                          <a:effectLst/>
                        </a:rPr>
                        <a:t>戴恺铖</a:t>
                      </a:r>
                      <a:endParaRPr lang="zh-CN" sz="1050" kern="100">
                        <a:effectLst/>
                        <a:latin typeface="等线"/>
                        <a:ea typeface="等线"/>
                        <a:cs typeface="Times New Roman"/>
                      </a:endParaRPr>
                    </a:p>
                  </a:txBody>
                  <a:tcPr marL="68580" marR="68580" marT="0" marB="0" anchor="ctr"/>
                </a:tc>
                <a:tc>
                  <a:txBody>
                    <a:bodyPr/>
                    <a:lstStyle/>
                    <a:p>
                      <a:pPr algn="just">
                        <a:spcAft>
                          <a:spcPts val="0"/>
                        </a:spcAft>
                      </a:pPr>
                      <a:r>
                        <a:rPr lang="zh-CN" sz="1050" kern="100">
                          <a:effectLst/>
                        </a:rPr>
                        <a:t>项目经理</a:t>
                      </a:r>
                      <a:endParaRPr lang="zh-CN" sz="1050" kern="100">
                        <a:effectLst/>
                        <a:latin typeface="等线"/>
                        <a:ea typeface="等线"/>
                        <a:cs typeface="Times New Roman"/>
                      </a:endParaRPr>
                    </a:p>
                  </a:txBody>
                  <a:tcPr marL="68580" marR="68580" marT="0" marB="0" anchor="ctr"/>
                </a:tc>
                <a:tc>
                  <a:txBody>
                    <a:bodyPr/>
                    <a:lstStyle/>
                    <a:p>
                      <a:pPr algn="l">
                        <a:spcAft>
                          <a:spcPts val="0"/>
                        </a:spcAft>
                      </a:pPr>
                      <a:r>
                        <a:rPr lang="zh-CN" sz="1050" kern="100">
                          <a:effectLst/>
                        </a:rPr>
                        <a:t>邮箱：</a:t>
                      </a:r>
                      <a:r>
                        <a:rPr lang="en-US" sz="1050" kern="100">
                          <a:effectLst/>
                        </a:rPr>
                        <a:t>31501398@stu.zucc.edu.cn</a:t>
                      </a:r>
                      <a:endParaRPr lang="zh-CN" sz="1050" kern="100">
                        <a:effectLst/>
                        <a:latin typeface="等线"/>
                        <a:ea typeface="等线"/>
                        <a:cs typeface="Times New Roman"/>
                      </a:endParaRPr>
                    </a:p>
                  </a:txBody>
                  <a:tcPr marL="68580" marR="68580" marT="0" marB="0" anchor="ctr"/>
                </a:tc>
                <a:extLst>
                  <a:ext uri="{0D108BD9-81ED-4DB2-BD59-A6C34878D82A}">
                    <a16:rowId xmlns:a16="http://schemas.microsoft.com/office/drawing/2014/main" val="10003"/>
                  </a:ext>
                </a:extLst>
              </a:tr>
              <a:tr h="474134">
                <a:tc>
                  <a:txBody>
                    <a:bodyPr/>
                    <a:lstStyle/>
                    <a:p>
                      <a:pPr algn="just">
                        <a:spcAft>
                          <a:spcPts val="0"/>
                        </a:spcAft>
                      </a:pPr>
                      <a:r>
                        <a:rPr lang="zh-CN" sz="1050" kern="100">
                          <a:effectLst/>
                        </a:rPr>
                        <a:t>周骏迪</a:t>
                      </a:r>
                      <a:endParaRPr lang="zh-CN" sz="1050" kern="100">
                        <a:effectLst/>
                        <a:latin typeface="等线"/>
                        <a:ea typeface="等线"/>
                        <a:cs typeface="Times New Roman"/>
                      </a:endParaRPr>
                    </a:p>
                  </a:txBody>
                  <a:tcPr marL="68580" marR="68580" marT="0" marB="0" anchor="ctr"/>
                </a:tc>
                <a:tc rowSpan="4">
                  <a:txBody>
                    <a:bodyPr/>
                    <a:lstStyle/>
                    <a:p>
                      <a:pPr algn="just">
                        <a:spcAft>
                          <a:spcPts val="0"/>
                        </a:spcAft>
                      </a:pPr>
                      <a:r>
                        <a:rPr lang="zh-CN" sz="1050" kern="100">
                          <a:effectLst/>
                        </a:rPr>
                        <a:t>项</a:t>
                      </a:r>
                    </a:p>
                    <a:p>
                      <a:pPr algn="just">
                        <a:spcAft>
                          <a:spcPts val="0"/>
                        </a:spcAft>
                      </a:pPr>
                      <a:r>
                        <a:rPr lang="zh-CN" sz="1050" kern="100">
                          <a:effectLst/>
                        </a:rPr>
                        <a:t>目</a:t>
                      </a:r>
                    </a:p>
                    <a:p>
                      <a:pPr algn="just">
                        <a:spcAft>
                          <a:spcPts val="0"/>
                        </a:spcAft>
                      </a:pPr>
                      <a:r>
                        <a:rPr lang="zh-CN" sz="1050" kern="100">
                          <a:effectLst/>
                        </a:rPr>
                        <a:t>成</a:t>
                      </a:r>
                    </a:p>
                    <a:p>
                      <a:pPr algn="just">
                        <a:spcAft>
                          <a:spcPts val="0"/>
                        </a:spcAft>
                      </a:pPr>
                      <a:r>
                        <a:rPr lang="zh-CN" sz="1050" kern="100">
                          <a:effectLst/>
                        </a:rPr>
                        <a:t>员</a:t>
                      </a:r>
                      <a:endParaRPr lang="zh-CN" sz="1050" kern="100">
                        <a:effectLst/>
                        <a:latin typeface="等线"/>
                        <a:ea typeface="等线"/>
                        <a:cs typeface="Times New Roman"/>
                      </a:endParaRPr>
                    </a:p>
                  </a:txBody>
                  <a:tcPr marL="68580" marR="68580" marT="0" marB="0" anchor="ctr"/>
                </a:tc>
                <a:tc>
                  <a:txBody>
                    <a:bodyPr/>
                    <a:lstStyle/>
                    <a:p>
                      <a:pPr algn="l">
                        <a:spcAft>
                          <a:spcPts val="0"/>
                        </a:spcAft>
                      </a:pPr>
                      <a:r>
                        <a:rPr lang="zh-CN" sz="1050" kern="100">
                          <a:effectLst/>
                        </a:rPr>
                        <a:t>邮箱：</a:t>
                      </a:r>
                      <a:r>
                        <a:rPr lang="en-US" sz="1050" kern="100">
                          <a:effectLst/>
                        </a:rPr>
                        <a:t>31501388@stu.zucc.edu.cn</a:t>
                      </a:r>
                      <a:endParaRPr lang="zh-CN" sz="1050" kern="100">
                        <a:effectLst/>
                        <a:latin typeface="等线"/>
                        <a:ea typeface="等线"/>
                        <a:cs typeface="Times New Roman"/>
                      </a:endParaRPr>
                    </a:p>
                  </a:txBody>
                  <a:tcPr marL="68580" marR="68580" marT="0" marB="0" anchor="ctr"/>
                </a:tc>
                <a:extLst>
                  <a:ext uri="{0D108BD9-81ED-4DB2-BD59-A6C34878D82A}">
                    <a16:rowId xmlns:a16="http://schemas.microsoft.com/office/drawing/2014/main" val="10004"/>
                  </a:ext>
                </a:extLst>
              </a:tr>
              <a:tr h="474134">
                <a:tc>
                  <a:txBody>
                    <a:bodyPr/>
                    <a:lstStyle/>
                    <a:p>
                      <a:pPr algn="just">
                        <a:spcAft>
                          <a:spcPts val="0"/>
                        </a:spcAft>
                      </a:pPr>
                      <a:r>
                        <a:rPr lang="zh-CN" sz="1050" kern="100">
                          <a:effectLst/>
                        </a:rPr>
                        <a:t>陈豪明</a:t>
                      </a:r>
                      <a:endParaRPr lang="zh-CN" sz="1050" kern="100">
                        <a:effectLst/>
                        <a:latin typeface="等线"/>
                        <a:ea typeface="等线"/>
                        <a:cs typeface="Times New Roman"/>
                      </a:endParaRPr>
                    </a:p>
                  </a:txBody>
                  <a:tcPr marL="68580" marR="68580" marT="0" marB="0" anchor="ctr"/>
                </a:tc>
                <a:tc vMerge="1">
                  <a:txBody>
                    <a:bodyPr/>
                    <a:lstStyle/>
                    <a:p>
                      <a:endParaRPr lang="zh-CN" altLang="en-US"/>
                    </a:p>
                  </a:txBody>
                  <a:tcPr/>
                </a:tc>
                <a:tc>
                  <a:txBody>
                    <a:bodyPr/>
                    <a:lstStyle/>
                    <a:p>
                      <a:pPr algn="l">
                        <a:spcAft>
                          <a:spcPts val="0"/>
                        </a:spcAft>
                      </a:pPr>
                      <a:r>
                        <a:rPr lang="zh-CN" sz="1050" kern="100">
                          <a:effectLst/>
                        </a:rPr>
                        <a:t>邮箱：</a:t>
                      </a:r>
                      <a:r>
                        <a:rPr lang="en-US" sz="1050" kern="100">
                          <a:effectLst/>
                        </a:rPr>
                        <a:t>31501397stu.zucc.edu.cn</a:t>
                      </a:r>
                      <a:endParaRPr lang="zh-CN" sz="1050" kern="100">
                        <a:effectLst/>
                        <a:latin typeface="等线"/>
                        <a:ea typeface="等线"/>
                        <a:cs typeface="Times New Roman"/>
                      </a:endParaRPr>
                    </a:p>
                  </a:txBody>
                  <a:tcPr marL="68580" marR="68580" marT="0" marB="0" anchor="ctr"/>
                </a:tc>
                <a:extLst>
                  <a:ext uri="{0D108BD9-81ED-4DB2-BD59-A6C34878D82A}">
                    <a16:rowId xmlns:a16="http://schemas.microsoft.com/office/drawing/2014/main" val="10005"/>
                  </a:ext>
                </a:extLst>
              </a:tr>
              <a:tr h="474134">
                <a:tc>
                  <a:txBody>
                    <a:bodyPr/>
                    <a:lstStyle/>
                    <a:p>
                      <a:pPr algn="just">
                        <a:spcAft>
                          <a:spcPts val="0"/>
                        </a:spcAft>
                      </a:pPr>
                      <a:r>
                        <a:rPr lang="zh-CN" sz="1050" kern="100">
                          <a:effectLst/>
                        </a:rPr>
                        <a:t>陈潮鸣</a:t>
                      </a:r>
                      <a:endParaRPr lang="zh-CN" sz="1050" kern="100">
                        <a:effectLst/>
                        <a:latin typeface="等线"/>
                        <a:ea typeface="等线"/>
                        <a:cs typeface="Times New Roman"/>
                      </a:endParaRPr>
                    </a:p>
                  </a:txBody>
                  <a:tcPr marL="68580" marR="68580" marT="0" marB="0" anchor="ctr"/>
                </a:tc>
                <a:tc vMerge="1">
                  <a:txBody>
                    <a:bodyPr/>
                    <a:lstStyle/>
                    <a:p>
                      <a:endParaRPr lang="zh-CN" altLang="en-US"/>
                    </a:p>
                  </a:txBody>
                  <a:tcPr/>
                </a:tc>
                <a:tc>
                  <a:txBody>
                    <a:bodyPr/>
                    <a:lstStyle/>
                    <a:p>
                      <a:pPr algn="l">
                        <a:spcAft>
                          <a:spcPts val="0"/>
                        </a:spcAft>
                      </a:pPr>
                      <a:r>
                        <a:rPr lang="zh-CN" sz="1050" kern="100">
                          <a:effectLst/>
                        </a:rPr>
                        <a:t>邮箱：</a:t>
                      </a:r>
                      <a:r>
                        <a:rPr lang="en-US" sz="1050" kern="100">
                          <a:effectLst/>
                        </a:rPr>
                        <a:t>31501396stu.zucc.edu.cn</a:t>
                      </a:r>
                      <a:endParaRPr lang="zh-CN" sz="1050" kern="100">
                        <a:effectLst/>
                        <a:latin typeface="等线"/>
                        <a:ea typeface="等线"/>
                        <a:cs typeface="Times New Roman"/>
                      </a:endParaRPr>
                    </a:p>
                  </a:txBody>
                  <a:tcPr marL="68580" marR="68580" marT="0" marB="0" anchor="ctr"/>
                </a:tc>
                <a:extLst>
                  <a:ext uri="{0D108BD9-81ED-4DB2-BD59-A6C34878D82A}">
                    <a16:rowId xmlns:a16="http://schemas.microsoft.com/office/drawing/2014/main" val="10006"/>
                  </a:ext>
                </a:extLst>
              </a:tr>
              <a:tr h="474134">
                <a:tc>
                  <a:txBody>
                    <a:bodyPr/>
                    <a:lstStyle/>
                    <a:p>
                      <a:pPr algn="just">
                        <a:spcAft>
                          <a:spcPts val="0"/>
                        </a:spcAft>
                      </a:pPr>
                      <a:r>
                        <a:rPr lang="zh-CN" sz="1050" kern="100">
                          <a:effectLst/>
                        </a:rPr>
                        <a:t>朱赛奎</a:t>
                      </a:r>
                      <a:endParaRPr lang="zh-CN" sz="1050" kern="100">
                        <a:effectLst/>
                        <a:latin typeface="等线"/>
                        <a:ea typeface="等线"/>
                        <a:cs typeface="Times New Roman"/>
                      </a:endParaRPr>
                    </a:p>
                  </a:txBody>
                  <a:tcPr marL="68580" marR="68580" marT="0" marB="0" anchor="ctr"/>
                </a:tc>
                <a:tc vMerge="1">
                  <a:txBody>
                    <a:bodyPr/>
                    <a:lstStyle/>
                    <a:p>
                      <a:endParaRPr lang="zh-CN" altLang="en-US"/>
                    </a:p>
                  </a:txBody>
                  <a:tcPr/>
                </a:tc>
                <a:tc>
                  <a:txBody>
                    <a:bodyPr/>
                    <a:lstStyle/>
                    <a:p>
                      <a:pPr algn="l">
                        <a:spcAft>
                          <a:spcPts val="0"/>
                        </a:spcAft>
                      </a:pPr>
                      <a:r>
                        <a:rPr lang="zh-CN" sz="1050" kern="100" dirty="0">
                          <a:effectLst/>
                        </a:rPr>
                        <a:t>邮箱：</a:t>
                      </a:r>
                      <a:r>
                        <a:rPr lang="en-US" sz="1050" kern="100" dirty="0">
                          <a:effectLst/>
                        </a:rPr>
                        <a:t>31501398@stu.zucc.edu.cn</a:t>
                      </a:r>
                      <a:endParaRPr lang="zh-CN" sz="1050" kern="100" dirty="0">
                        <a:effectLst/>
                        <a:latin typeface="等线"/>
                        <a:ea typeface="等线"/>
                        <a:cs typeface="Times New Roman"/>
                      </a:endParaRPr>
                    </a:p>
                  </a:txBody>
                  <a:tcPr marL="68580" marR="68580" marT="0"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140315293"/>
      </p:ext>
    </p:extLst>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7F309B3-34A0-4156-B3E1-EBF15792B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3" name="椭圆 31">
            <a:extLst>
              <a:ext uri="{FF2B5EF4-FFF2-40B4-BE49-F238E27FC236}">
                <a16:creationId xmlns:a16="http://schemas.microsoft.com/office/drawing/2014/main" id="{7C352FFE-CA71-4564-AA57-D0B56BA5EB83}"/>
              </a:ext>
            </a:extLst>
          </p:cNvPr>
          <p:cNvSpPr/>
          <p:nvPr/>
        </p:nvSpPr>
        <p:spPr>
          <a:xfrm>
            <a:off x="662473" y="609040"/>
            <a:ext cx="11137406" cy="6010607"/>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4" name="文本框 3">
            <a:extLst>
              <a:ext uri="{FF2B5EF4-FFF2-40B4-BE49-F238E27FC236}">
                <a16:creationId xmlns:a16="http://schemas.microsoft.com/office/drawing/2014/main" id="{ABC757D3-44DD-42F3-88D5-A55B07683F40}"/>
              </a:ext>
            </a:extLst>
          </p:cNvPr>
          <p:cNvSpPr txBox="1"/>
          <p:nvPr/>
        </p:nvSpPr>
        <p:spPr>
          <a:xfrm>
            <a:off x="1086678" y="1045801"/>
            <a:ext cx="10627993" cy="4832092"/>
          </a:xfrm>
          <a:prstGeom prst="rect">
            <a:avLst/>
          </a:prstGeom>
          <a:noFill/>
        </p:spPr>
        <p:txBody>
          <a:bodyPr wrap="square" rtlCol="0">
            <a:spAutoFit/>
          </a:bodyPr>
          <a:lstStyle/>
          <a:p>
            <a:r>
              <a:rPr lang="en-US" altLang="zh-CN" sz="2800" dirty="0"/>
              <a:t>7.2 </a:t>
            </a:r>
            <a:r>
              <a:rPr lang="zh-CN" altLang="en-US" sz="2800" dirty="0"/>
              <a:t>开发者与客户沟通计划</a:t>
            </a:r>
            <a:endParaRPr lang="en-US" altLang="zh-CN" sz="2800" dirty="0"/>
          </a:p>
          <a:p>
            <a:r>
              <a:rPr lang="en-US" altLang="zh-CN" sz="2800" dirty="0"/>
              <a:t>  </a:t>
            </a:r>
            <a:r>
              <a:rPr lang="zh-CN" altLang="zh-CN" sz="2800" dirty="0"/>
              <a:t>在此系统中，客户为老师，与客户沟通需要提前电子邮箱预约，沟通方式为面谈，在该子项目中，至少需要约谈</a:t>
            </a:r>
            <a:r>
              <a:rPr lang="en-US" altLang="zh-CN" sz="2800" dirty="0"/>
              <a:t>2</a:t>
            </a:r>
            <a:r>
              <a:rPr lang="zh-CN" altLang="zh-CN" sz="2800" dirty="0"/>
              <a:t>次。 </a:t>
            </a:r>
          </a:p>
          <a:p>
            <a:r>
              <a:rPr lang="zh-CN" altLang="zh-CN" sz="2800" dirty="0"/>
              <a:t>当有突发问题发生时，我们可以采取非正式沟通的方式：电话沟通、短信沟通和微信沟通。联系方式在项目干系人联系表里。</a:t>
            </a:r>
          </a:p>
          <a:p>
            <a:endParaRPr lang="en-US" altLang="zh-CN" sz="2800" dirty="0"/>
          </a:p>
          <a:p>
            <a:endParaRPr lang="en-US" altLang="zh-CN" sz="2800" dirty="0"/>
          </a:p>
          <a:p>
            <a:r>
              <a:rPr lang="en-US" altLang="zh-CN" sz="2800" dirty="0"/>
              <a:t>7.3 </a:t>
            </a:r>
            <a:r>
              <a:rPr lang="zh-CN" altLang="en-US" sz="2800" dirty="0"/>
              <a:t>开发者内部沟通计划</a:t>
            </a:r>
            <a:endParaRPr lang="en-US" altLang="zh-CN" sz="2800" dirty="0"/>
          </a:p>
          <a:p>
            <a:r>
              <a:rPr lang="en-US" altLang="zh-CN" sz="2800" dirty="0"/>
              <a:t>  </a:t>
            </a:r>
            <a:r>
              <a:rPr lang="zh-CN" altLang="zh-CN" sz="2800" dirty="0"/>
              <a:t>一周三次会议，分别为周一、周四、周五</a:t>
            </a:r>
          </a:p>
          <a:p>
            <a:r>
              <a:rPr lang="zh-CN" altLang="zh-CN" sz="2800" dirty="0"/>
              <a:t>工作交流方式为走访宿舍，电话，微信，邮件。</a:t>
            </a:r>
          </a:p>
          <a:p>
            <a:endParaRPr lang="en-US" altLang="zh-CN" sz="2800" dirty="0"/>
          </a:p>
        </p:txBody>
      </p:sp>
    </p:spTree>
    <p:extLst>
      <p:ext uri="{BB962C8B-B14F-4D97-AF65-F5344CB8AC3E}">
        <p14:creationId xmlns:p14="http://schemas.microsoft.com/office/powerpoint/2010/main" val="61529059"/>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文本框 80"/>
          <p:cNvSpPr txBox="1"/>
          <p:nvPr/>
        </p:nvSpPr>
        <p:spPr>
          <a:xfrm>
            <a:off x="5796354" y="1612215"/>
            <a:ext cx="4315054" cy="646331"/>
          </a:xfrm>
          <a:prstGeom prst="rect">
            <a:avLst/>
          </a:prstGeom>
          <a:noFill/>
        </p:spPr>
        <p:txBody>
          <a:bodyPr wrap="square" rtlCol="0">
            <a:spAutoFit/>
          </a:bodyPr>
          <a:lstStyle/>
          <a:p>
            <a:pPr algn="dist"/>
            <a:r>
              <a:rPr lang="en-US" altLang="zh-CN" sz="3600" dirty="0">
                <a:latin typeface="方正静蕾简体" panose="02000000000000000000" pitchFamily="2" charset="-122"/>
                <a:ea typeface="方正静蕾简体" panose="02000000000000000000" pitchFamily="2" charset="-122"/>
              </a:rPr>
              <a:t>7.	</a:t>
            </a:r>
            <a:r>
              <a:rPr lang="zh-CN" altLang="en-US" sz="3600" dirty="0">
                <a:latin typeface="方正静蕾简体" panose="02000000000000000000" pitchFamily="2" charset="-122"/>
                <a:ea typeface="方正静蕾简体" panose="02000000000000000000" pitchFamily="2" charset="-122"/>
              </a:rPr>
              <a:t>沟通管理计划</a:t>
            </a:r>
            <a:endParaRPr lang="zh-CN" altLang="en-US" sz="3600" dirty="0">
              <a:solidFill>
                <a:srgbClr val="9DC3E6"/>
              </a:solidFill>
              <a:latin typeface="方正静蕾简体" panose="02000000000000000000" pitchFamily="2" charset="-122"/>
              <a:ea typeface="方正静蕾简体" panose="02000000000000000000" pitchFamily="2" charset="-122"/>
            </a:endParaRPr>
          </a:p>
        </p:txBody>
      </p:sp>
      <p:sp>
        <p:nvSpPr>
          <p:cNvPr id="82" name="文本框 81"/>
          <p:cNvSpPr txBox="1"/>
          <p:nvPr/>
        </p:nvSpPr>
        <p:spPr>
          <a:xfrm>
            <a:off x="5810749" y="2435885"/>
            <a:ext cx="4479880" cy="646331"/>
          </a:xfrm>
          <a:prstGeom prst="rect">
            <a:avLst/>
          </a:prstGeom>
          <a:noFill/>
        </p:spPr>
        <p:txBody>
          <a:bodyPr wrap="square" rtlCol="0">
            <a:spAutoFit/>
          </a:bodyPr>
          <a:lstStyle/>
          <a:p>
            <a:pPr algn="dist"/>
            <a:r>
              <a:rPr lang="en-US" altLang="zh-CN" sz="3600" dirty="0">
                <a:latin typeface="方正静蕾简体" panose="02000000000000000000" pitchFamily="2" charset="-122"/>
                <a:ea typeface="方正静蕾简体" panose="02000000000000000000" pitchFamily="2" charset="-122"/>
              </a:rPr>
              <a:t>8.	</a:t>
            </a:r>
            <a:r>
              <a:rPr lang="zh-CN" altLang="en-US" sz="3600" dirty="0">
                <a:latin typeface="方正静蕾简体" panose="02000000000000000000" pitchFamily="2" charset="-122"/>
                <a:ea typeface="方正静蕾简体" panose="02000000000000000000" pitchFamily="2" charset="-122"/>
              </a:rPr>
              <a:t>风险管理计划</a:t>
            </a:r>
            <a:endParaRPr lang="zh-CN" altLang="en-US" sz="3600" dirty="0">
              <a:solidFill>
                <a:srgbClr val="9DC3E6"/>
              </a:solidFill>
              <a:latin typeface="方正静蕾简体" panose="02000000000000000000" pitchFamily="2" charset="-122"/>
              <a:ea typeface="方正静蕾简体" panose="02000000000000000000" pitchFamily="2" charset="-122"/>
            </a:endParaRPr>
          </a:p>
        </p:txBody>
      </p:sp>
      <p:sp>
        <p:nvSpPr>
          <p:cNvPr id="83" name="文本框 82"/>
          <p:cNvSpPr txBox="1"/>
          <p:nvPr/>
        </p:nvSpPr>
        <p:spPr>
          <a:xfrm>
            <a:off x="5810748" y="3201499"/>
            <a:ext cx="5340620" cy="646331"/>
          </a:xfrm>
          <a:prstGeom prst="rect">
            <a:avLst/>
          </a:prstGeom>
          <a:noFill/>
        </p:spPr>
        <p:txBody>
          <a:bodyPr wrap="square" rtlCol="0">
            <a:spAutoFit/>
          </a:bodyPr>
          <a:lstStyle/>
          <a:p>
            <a:pPr algn="dist"/>
            <a:r>
              <a:rPr lang="en-US" altLang="zh-CN" sz="3600" dirty="0">
                <a:latin typeface="方正静蕾简体" panose="02000000000000000000" pitchFamily="2" charset="-122"/>
                <a:ea typeface="方正静蕾简体" panose="02000000000000000000" pitchFamily="2" charset="-122"/>
              </a:rPr>
              <a:t>9	</a:t>
            </a:r>
            <a:r>
              <a:rPr lang="zh-CN" altLang="en-US" sz="3600" dirty="0">
                <a:latin typeface="方正静蕾简体" panose="02000000000000000000" pitchFamily="2" charset="-122"/>
                <a:ea typeface="方正静蕾简体" panose="02000000000000000000" pitchFamily="2" charset="-122"/>
              </a:rPr>
              <a:t>人力资源管理计划</a:t>
            </a:r>
            <a:endParaRPr lang="zh-CN" altLang="en-US" sz="3600" dirty="0">
              <a:solidFill>
                <a:srgbClr val="9DC3E6"/>
              </a:solidFill>
              <a:latin typeface="方正静蕾简体" panose="02000000000000000000" pitchFamily="2" charset="-122"/>
              <a:ea typeface="方正静蕾简体" panose="02000000000000000000" pitchFamily="2" charset="-122"/>
            </a:endParaRPr>
          </a:p>
        </p:txBody>
      </p:sp>
      <p:sp>
        <p:nvSpPr>
          <p:cNvPr id="84" name="文本框 83"/>
          <p:cNvSpPr txBox="1"/>
          <p:nvPr/>
        </p:nvSpPr>
        <p:spPr>
          <a:xfrm>
            <a:off x="5810748" y="4055242"/>
            <a:ext cx="4963881" cy="646331"/>
          </a:xfrm>
          <a:prstGeom prst="rect">
            <a:avLst/>
          </a:prstGeom>
          <a:noFill/>
        </p:spPr>
        <p:txBody>
          <a:bodyPr wrap="square" rtlCol="0">
            <a:spAutoFit/>
          </a:bodyPr>
          <a:lstStyle/>
          <a:p>
            <a:pPr algn="dist"/>
            <a:r>
              <a:rPr lang="en-US" altLang="zh-CN" sz="3600" dirty="0">
                <a:latin typeface="方正静蕾简体" panose="02000000000000000000" pitchFamily="2" charset="-122"/>
                <a:ea typeface="方正静蕾简体" panose="02000000000000000000" pitchFamily="2" charset="-122"/>
              </a:rPr>
              <a:t>10	</a:t>
            </a:r>
            <a:r>
              <a:rPr lang="zh-CN" altLang="en-US" sz="3600" dirty="0">
                <a:latin typeface="方正静蕾简体" panose="02000000000000000000" pitchFamily="2" charset="-122"/>
                <a:ea typeface="方正静蕾简体" panose="02000000000000000000" pitchFamily="2" charset="-122"/>
              </a:rPr>
              <a:t>配置系统管理指南</a:t>
            </a:r>
            <a:endParaRPr lang="zh-CN" altLang="en-US" sz="3600" dirty="0">
              <a:solidFill>
                <a:srgbClr val="9DC3E6"/>
              </a:solidFill>
              <a:latin typeface="方正静蕾简体" panose="02000000000000000000" pitchFamily="2" charset="-122"/>
              <a:ea typeface="方正静蕾简体" panose="02000000000000000000" pitchFamily="2" charset="-122"/>
            </a:endParaRPr>
          </a:p>
        </p:txBody>
      </p:sp>
      <p:sp>
        <p:nvSpPr>
          <p:cNvPr id="85" name="Freeform 5"/>
          <p:cNvSpPr/>
          <p:nvPr/>
        </p:nvSpPr>
        <p:spPr bwMode="auto">
          <a:xfrm>
            <a:off x="5796354" y="2238692"/>
            <a:ext cx="5287531" cy="155374"/>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6" name="Freeform 5"/>
          <p:cNvSpPr/>
          <p:nvPr/>
        </p:nvSpPr>
        <p:spPr bwMode="auto">
          <a:xfrm>
            <a:off x="5864328" y="3048958"/>
            <a:ext cx="5307206" cy="143980"/>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7" name="Freeform 5"/>
          <p:cNvSpPr/>
          <p:nvPr/>
        </p:nvSpPr>
        <p:spPr bwMode="auto">
          <a:xfrm>
            <a:off x="5885015" y="3862116"/>
            <a:ext cx="5307207" cy="165772"/>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8" name="Freeform 5"/>
          <p:cNvSpPr/>
          <p:nvPr/>
        </p:nvSpPr>
        <p:spPr bwMode="auto">
          <a:xfrm>
            <a:off x="5810748" y="4728227"/>
            <a:ext cx="5340620" cy="191732"/>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grpSp>
        <p:nvGrpSpPr>
          <p:cNvPr id="91" name="组合 90"/>
          <p:cNvGrpSpPr/>
          <p:nvPr/>
        </p:nvGrpSpPr>
        <p:grpSpPr>
          <a:xfrm>
            <a:off x="3770887" y="2930260"/>
            <a:ext cx="1533344" cy="2272793"/>
            <a:chOff x="2944581" y="3354126"/>
            <a:chExt cx="1462613" cy="1739005"/>
          </a:xfrm>
        </p:grpSpPr>
        <p:sp>
          <p:nvSpPr>
            <p:cNvPr id="89" name="椭圆 31"/>
            <p:cNvSpPr/>
            <p:nvPr/>
          </p:nvSpPr>
          <p:spPr>
            <a:xfrm>
              <a:off x="3095243" y="3354126"/>
              <a:ext cx="1311951" cy="173900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0" name="文本框 89"/>
            <p:cNvSpPr txBox="1"/>
            <p:nvPr/>
          </p:nvSpPr>
          <p:spPr>
            <a:xfrm>
              <a:off x="2944581" y="3388906"/>
              <a:ext cx="1233033" cy="1665027"/>
            </a:xfrm>
            <a:prstGeom prst="rect">
              <a:avLst/>
            </a:prstGeom>
            <a:noFill/>
          </p:spPr>
          <p:txBody>
            <a:bodyPr vert="eaVert" wrap="square" rtlCol="0">
              <a:spAutoFit/>
            </a:bodyPr>
            <a:lstStyle/>
            <a:p>
              <a:r>
                <a:rPr lang="zh-CN" altLang="en-US" sz="7200" dirty="0">
                  <a:latin typeface="方正静蕾简体" panose="02000000000000000000" pitchFamily="2" charset="-122"/>
                  <a:ea typeface="方正静蕾简体" panose="02000000000000000000" pitchFamily="2" charset="-122"/>
                </a:rPr>
                <a:t>目录</a:t>
              </a:r>
            </a:p>
          </p:txBody>
        </p:sp>
      </p:grpSp>
      <p:grpSp>
        <p:nvGrpSpPr>
          <p:cNvPr id="29" name="组合 28"/>
          <p:cNvGrpSpPr/>
          <p:nvPr/>
        </p:nvGrpSpPr>
        <p:grpSpPr>
          <a:xfrm>
            <a:off x="300768" y="0"/>
            <a:ext cx="3592268" cy="6121331"/>
            <a:chOff x="4699681" y="-47625"/>
            <a:chExt cx="2694359" cy="5098596"/>
          </a:xfrm>
        </p:grpSpPr>
        <p:sp>
          <p:nvSpPr>
            <p:cNvPr id="30" name="Freeform 24"/>
            <p:cNvSpPr/>
            <p:nvPr/>
          </p:nvSpPr>
          <p:spPr bwMode="auto">
            <a:xfrm>
              <a:off x="6946451" y="3647365"/>
              <a:ext cx="447589" cy="131689"/>
            </a:xfrm>
            <a:custGeom>
              <a:avLst/>
              <a:gdLst>
                <a:gd name="T0" fmla="*/ 183 w 188"/>
                <a:gd name="T1" fmla="*/ 35 h 58"/>
                <a:gd name="T2" fmla="*/ 103 w 188"/>
                <a:gd name="T3" fmla="*/ 26 h 58"/>
                <a:gd name="T4" fmla="*/ 15 w 188"/>
                <a:gd name="T5" fmla="*/ 3 h 58"/>
                <a:gd name="T6" fmla="*/ 6 w 188"/>
                <a:gd name="T7" fmla="*/ 14 h 58"/>
                <a:gd name="T8" fmla="*/ 183 w 188"/>
                <a:gd name="T9" fmla="*/ 44 h 58"/>
                <a:gd name="T10" fmla="*/ 183 w 188"/>
                <a:gd name="T11" fmla="*/ 35 h 58"/>
              </a:gdLst>
              <a:ahLst/>
              <a:cxnLst>
                <a:cxn ang="0">
                  <a:pos x="T0" y="T1"/>
                </a:cxn>
                <a:cxn ang="0">
                  <a:pos x="T2" y="T3"/>
                </a:cxn>
                <a:cxn ang="0">
                  <a:pos x="T4" y="T5"/>
                </a:cxn>
                <a:cxn ang="0">
                  <a:pos x="T6" y="T7"/>
                </a:cxn>
                <a:cxn ang="0">
                  <a:pos x="T8" y="T9"/>
                </a:cxn>
                <a:cxn ang="0">
                  <a:pos x="T10" y="T11"/>
                </a:cxn>
              </a:cxnLst>
              <a:rect l="0" t="0" r="r" b="b"/>
              <a:pathLst>
                <a:path w="188" h="58">
                  <a:moveTo>
                    <a:pt x="183" y="35"/>
                  </a:moveTo>
                  <a:cubicBezTo>
                    <a:pt x="157" y="29"/>
                    <a:pt x="130" y="29"/>
                    <a:pt x="103" y="26"/>
                  </a:cubicBezTo>
                  <a:cubicBezTo>
                    <a:pt x="72" y="23"/>
                    <a:pt x="43" y="16"/>
                    <a:pt x="15" y="3"/>
                  </a:cubicBezTo>
                  <a:cubicBezTo>
                    <a:pt x="8" y="0"/>
                    <a:pt x="0" y="8"/>
                    <a:pt x="6" y="14"/>
                  </a:cubicBezTo>
                  <a:cubicBezTo>
                    <a:pt x="54" y="51"/>
                    <a:pt x="126" y="58"/>
                    <a:pt x="183" y="44"/>
                  </a:cubicBezTo>
                  <a:cubicBezTo>
                    <a:pt x="188" y="43"/>
                    <a:pt x="188" y="36"/>
                    <a:pt x="183" y="35"/>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5"/>
            <p:cNvSpPr/>
            <p:nvPr/>
          </p:nvSpPr>
          <p:spPr bwMode="auto">
            <a:xfrm>
              <a:off x="6967431" y="3840242"/>
              <a:ext cx="391641" cy="190217"/>
            </a:xfrm>
            <a:custGeom>
              <a:avLst/>
              <a:gdLst>
                <a:gd name="T0" fmla="*/ 160 w 164"/>
                <a:gd name="T1" fmla="*/ 76 h 84"/>
                <a:gd name="T2" fmla="*/ 77 w 164"/>
                <a:gd name="T3" fmla="*/ 40 h 84"/>
                <a:gd name="T4" fmla="*/ 6 w 164"/>
                <a:gd name="T5" fmla="*/ 1 h 84"/>
                <a:gd name="T6" fmla="*/ 2 w 164"/>
                <a:gd name="T7" fmla="*/ 7 h 84"/>
                <a:gd name="T8" fmla="*/ 72 w 164"/>
                <a:gd name="T9" fmla="*/ 61 h 84"/>
                <a:gd name="T10" fmla="*/ 159 w 164"/>
                <a:gd name="T11" fmla="*/ 84 h 84"/>
                <a:gd name="T12" fmla="*/ 160 w 164"/>
                <a:gd name="T13" fmla="*/ 76 h 84"/>
              </a:gdLst>
              <a:ahLst/>
              <a:cxnLst>
                <a:cxn ang="0">
                  <a:pos x="T0" y="T1"/>
                </a:cxn>
                <a:cxn ang="0">
                  <a:pos x="T2" y="T3"/>
                </a:cxn>
                <a:cxn ang="0">
                  <a:pos x="T4" y="T5"/>
                </a:cxn>
                <a:cxn ang="0">
                  <a:pos x="T6" y="T7"/>
                </a:cxn>
                <a:cxn ang="0">
                  <a:pos x="T8" y="T9"/>
                </a:cxn>
                <a:cxn ang="0">
                  <a:pos x="T10" y="T11"/>
                </a:cxn>
                <a:cxn ang="0">
                  <a:pos x="T12" y="T13"/>
                </a:cxn>
              </a:cxnLst>
              <a:rect l="0" t="0" r="r" b="b"/>
              <a:pathLst>
                <a:path w="164" h="84">
                  <a:moveTo>
                    <a:pt x="160" y="76"/>
                  </a:moveTo>
                  <a:cubicBezTo>
                    <a:pt x="132" y="65"/>
                    <a:pt x="104" y="54"/>
                    <a:pt x="77" y="40"/>
                  </a:cubicBezTo>
                  <a:cubicBezTo>
                    <a:pt x="53" y="28"/>
                    <a:pt x="31" y="11"/>
                    <a:pt x="6" y="1"/>
                  </a:cubicBezTo>
                  <a:cubicBezTo>
                    <a:pt x="3" y="0"/>
                    <a:pt x="0" y="4"/>
                    <a:pt x="2" y="7"/>
                  </a:cubicBezTo>
                  <a:cubicBezTo>
                    <a:pt x="17" y="31"/>
                    <a:pt x="47" y="48"/>
                    <a:pt x="72" y="61"/>
                  </a:cubicBezTo>
                  <a:cubicBezTo>
                    <a:pt x="100" y="75"/>
                    <a:pt x="129" y="83"/>
                    <a:pt x="159" y="84"/>
                  </a:cubicBezTo>
                  <a:cubicBezTo>
                    <a:pt x="164" y="84"/>
                    <a:pt x="164" y="78"/>
                    <a:pt x="160" y="76"/>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32" name="组合 31"/>
            <p:cNvGrpSpPr/>
            <p:nvPr/>
          </p:nvGrpSpPr>
          <p:grpSpPr>
            <a:xfrm>
              <a:off x="4699681" y="-47625"/>
              <a:ext cx="2596018" cy="5098596"/>
              <a:chOff x="2928938" y="-120650"/>
              <a:chExt cx="2946400" cy="6084888"/>
            </a:xfrm>
          </p:grpSpPr>
          <p:sp>
            <p:nvSpPr>
              <p:cNvPr id="33" name="Freeform 5"/>
              <p:cNvSpPr>
                <a:spLocks noEditPoints="1"/>
              </p:cNvSpPr>
              <p:nvPr/>
            </p:nvSpPr>
            <p:spPr bwMode="auto">
              <a:xfrm>
                <a:off x="3370263" y="3111500"/>
                <a:ext cx="1892300" cy="2195513"/>
              </a:xfrm>
              <a:custGeom>
                <a:avLst/>
                <a:gdLst>
                  <a:gd name="T0" fmla="*/ 669 w 698"/>
                  <a:gd name="T1" fmla="*/ 327 h 810"/>
                  <a:gd name="T2" fmla="*/ 662 w 698"/>
                  <a:gd name="T3" fmla="*/ 318 h 810"/>
                  <a:gd name="T4" fmla="*/ 656 w 698"/>
                  <a:gd name="T5" fmla="*/ 291 h 810"/>
                  <a:gd name="T6" fmla="*/ 640 w 698"/>
                  <a:gd name="T7" fmla="*/ 271 h 810"/>
                  <a:gd name="T8" fmla="*/ 566 w 698"/>
                  <a:gd name="T9" fmla="*/ 171 h 810"/>
                  <a:gd name="T10" fmla="*/ 489 w 698"/>
                  <a:gd name="T11" fmla="*/ 106 h 810"/>
                  <a:gd name="T12" fmla="*/ 475 w 698"/>
                  <a:gd name="T13" fmla="*/ 88 h 810"/>
                  <a:gd name="T14" fmla="*/ 458 w 698"/>
                  <a:gd name="T15" fmla="*/ 27 h 810"/>
                  <a:gd name="T16" fmla="*/ 457 w 698"/>
                  <a:gd name="T17" fmla="*/ 27 h 810"/>
                  <a:gd name="T18" fmla="*/ 426 w 698"/>
                  <a:gd name="T19" fmla="*/ 11 h 810"/>
                  <a:gd name="T20" fmla="*/ 376 w 698"/>
                  <a:gd name="T21" fmla="*/ 3 h 810"/>
                  <a:gd name="T22" fmla="*/ 295 w 698"/>
                  <a:gd name="T23" fmla="*/ 6 h 810"/>
                  <a:gd name="T24" fmla="*/ 284 w 698"/>
                  <a:gd name="T25" fmla="*/ 11 h 810"/>
                  <a:gd name="T26" fmla="*/ 276 w 698"/>
                  <a:gd name="T27" fmla="*/ 12 h 810"/>
                  <a:gd name="T28" fmla="*/ 266 w 698"/>
                  <a:gd name="T29" fmla="*/ 29 h 810"/>
                  <a:gd name="T30" fmla="*/ 265 w 698"/>
                  <a:gd name="T31" fmla="*/ 53 h 810"/>
                  <a:gd name="T32" fmla="*/ 258 w 698"/>
                  <a:gd name="T33" fmla="*/ 62 h 810"/>
                  <a:gd name="T34" fmla="*/ 246 w 698"/>
                  <a:gd name="T35" fmla="*/ 83 h 810"/>
                  <a:gd name="T36" fmla="*/ 246 w 698"/>
                  <a:gd name="T37" fmla="*/ 84 h 810"/>
                  <a:gd name="T38" fmla="*/ 175 w 698"/>
                  <a:gd name="T39" fmla="*/ 153 h 810"/>
                  <a:gd name="T40" fmla="*/ 140 w 698"/>
                  <a:gd name="T41" fmla="*/ 189 h 810"/>
                  <a:gd name="T42" fmla="*/ 114 w 698"/>
                  <a:gd name="T43" fmla="*/ 202 h 810"/>
                  <a:gd name="T44" fmla="*/ 61 w 698"/>
                  <a:gd name="T45" fmla="*/ 610 h 810"/>
                  <a:gd name="T46" fmla="*/ 61 w 698"/>
                  <a:gd name="T47" fmla="*/ 611 h 810"/>
                  <a:gd name="T48" fmla="*/ 62 w 698"/>
                  <a:gd name="T49" fmla="*/ 619 h 810"/>
                  <a:gd name="T50" fmla="*/ 144 w 698"/>
                  <a:gd name="T51" fmla="*/ 731 h 810"/>
                  <a:gd name="T52" fmla="*/ 268 w 698"/>
                  <a:gd name="T53" fmla="*/ 797 h 810"/>
                  <a:gd name="T54" fmla="*/ 415 w 698"/>
                  <a:gd name="T55" fmla="*/ 799 h 810"/>
                  <a:gd name="T56" fmla="*/ 462 w 698"/>
                  <a:gd name="T57" fmla="*/ 785 h 810"/>
                  <a:gd name="T58" fmla="*/ 610 w 698"/>
                  <a:gd name="T59" fmla="*/ 710 h 810"/>
                  <a:gd name="T60" fmla="*/ 622 w 698"/>
                  <a:gd name="T61" fmla="*/ 691 h 810"/>
                  <a:gd name="T62" fmla="*/ 662 w 698"/>
                  <a:gd name="T63" fmla="*/ 628 h 810"/>
                  <a:gd name="T64" fmla="*/ 672 w 698"/>
                  <a:gd name="T65" fmla="*/ 574 h 810"/>
                  <a:gd name="T66" fmla="*/ 669 w 698"/>
                  <a:gd name="T67" fmla="*/ 327 h 810"/>
                  <a:gd name="T68" fmla="*/ 534 w 698"/>
                  <a:gd name="T69" fmla="*/ 523 h 810"/>
                  <a:gd name="T70" fmla="*/ 536 w 698"/>
                  <a:gd name="T71" fmla="*/ 520 h 810"/>
                  <a:gd name="T72" fmla="*/ 535 w 698"/>
                  <a:gd name="T73" fmla="*/ 527 h 810"/>
                  <a:gd name="T74" fmla="*/ 535 w 698"/>
                  <a:gd name="T75" fmla="*/ 529 h 810"/>
                  <a:gd name="T76" fmla="*/ 535 w 698"/>
                  <a:gd name="T77" fmla="*/ 530 h 810"/>
                  <a:gd name="T78" fmla="*/ 534 w 698"/>
                  <a:gd name="T79" fmla="*/ 525 h 810"/>
                  <a:gd name="T80" fmla="*/ 534 w 698"/>
                  <a:gd name="T81" fmla="*/ 523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98" h="810">
                    <a:moveTo>
                      <a:pt x="669" y="327"/>
                    </a:moveTo>
                    <a:cubicBezTo>
                      <a:pt x="667" y="323"/>
                      <a:pt x="665" y="320"/>
                      <a:pt x="662" y="318"/>
                    </a:cubicBezTo>
                    <a:cubicBezTo>
                      <a:pt x="660" y="309"/>
                      <a:pt x="658" y="300"/>
                      <a:pt x="656" y="291"/>
                    </a:cubicBezTo>
                    <a:cubicBezTo>
                      <a:pt x="655" y="282"/>
                      <a:pt x="648" y="275"/>
                      <a:pt x="640" y="271"/>
                    </a:cubicBezTo>
                    <a:cubicBezTo>
                      <a:pt x="629" y="231"/>
                      <a:pt x="597" y="196"/>
                      <a:pt x="566" y="171"/>
                    </a:cubicBezTo>
                    <a:cubicBezTo>
                      <a:pt x="542" y="151"/>
                      <a:pt x="511" y="131"/>
                      <a:pt x="489" y="106"/>
                    </a:cubicBezTo>
                    <a:cubicBezTo>
                      <a:pt x="487" y="97"/>
                      <a:pt x="482" y="91"/>
                      <a:pt x="475" y="88"/>
                    </a:cubicBezTo>
                    <a:cubicBezTo>
                      <a:pt x="463" y="70"/>
                      <a:pt x="456" y="50"/>
                      <a:pt x="458" y="27"/>
                    </a:cubicBezTo>
                    <a:cubicBezTo>
                      <a:pt x="458" y="27"/>
                      <a:pt x="458" y="27"/>
                      <a:pt x="457" y="27"/>
                    </a:cubicBezTo>
                    <a:cubicBezTo>
                      <a:pt x="458" y="10"/>
                      <a:pt x="438" y="3"/>
                      <a:pt x="426" y="11"/>
                    </a:cubicBezTo>
                    <a:cubicBezTo>
                      <a:pt x="410" y="6"/>
                      <a:pt x="392" y="5"/>
                      <a:pt x="376" y="3"/>
                    </a:cubicBezTo>
                    <a:cubicBezTo>
                      <a:pt x="349" y="0"/>
                      <a:pt x="322" y="1"/>
                      <a:pt x="295" y="6"/>
                    </a:cubicBezTo>
                    <a:cubicBezTo>
                      <a:pt x="290" y="7"/>
                      <a:pt x="287" y="9"/>
                      <a:pt x="284" y="11"/>
                    </a:cubicBezTo>
                    <a:cubicBezTo>
                      <a:pt x="281" y="11"/>
                      <a:pt x="279" y="11"/>
                      <a:pt x="276" y="12"/>
                    </a:cubicBezTo>
                    <a:cubicBezTo>
                      <a:pt x="267" y="12"/>
                      <a:pt x="263" y="22"/>
                      <a:pt x="266" y="29"/>
                    </a:cubicBezTo>
                    <a:cubicBezTo>
                      <a:pt x="266" y="37"/>
                      <a:pt x="266" y="45"/>
                      <a:pt x="265" y="53"/>
                    </a:cubicBezTo>
                    <a:cubicBezTo>
                      <a:pt x="262" y="55"/>
                      <a:pt x="260" y="58"/>
                      <a:pt x="258" y="62"/>
                    </a:cubicBezTo>
                    <a:cubicBezTo>
                      <a:pt x="254" y="69"/>
                      <a:pt x="250" y="76"/>
                      <a:pt x="246" y="83"/>
                    </a:cubicBezTo>
                    <a:cubicBezTo>
                      <a:pt x="246" y="84"/>
                      <a:pt x="246" y="84"/>
                      <a:pt x="246" y="84"/>
                    </a:cubicBezTo>
                    <a:cubicBezTo>
                      <a:pt x="227" y="111"/>
                      <a:pt x="201" y="131"/>
                      <a:pt x="175" y="153"/>
                    </a:cubicBezTo>
                    <a:cubicBezTo>
                      <a:pt x="163" y="164"/>
                      <a:pt x="151" y="176"/>
                      <a:pt x="140" y="189"/>
                    </a:cubicBezTo>
                    <a:cubicBezTo>
                      <a:pt x="130" y="188"/>
                      <a:pt x="120" y="192"/>
                      <a:pt x="114" y="202"/>
                    </a:cubicBezTo>
                    <a:cubicBezTo>
                      <a:pt x="44" y="325"/>
                      <a:pt x="0" y="474"/>
                      <a:pt x="61" y="610"/>
                    </a:cubicBezTo>
                    <a:cubicBezTo>
                      <a:pt x="61" y="610"/>
                      <a:pt x="61" y="611"/>
                      <a:pt x="61" y="611"/>
                    </a:cubicBezTo>
                    <a:cubicBezTo>
                      <a:pt x="61" y="614"/>
                      <a:pt x="61" y="616"/>
                      <a:pt x="62" y="619"/>
                    </a:cubicBezTo>
                    <a:cubicBezTo>
                      <a:pt x="83" y="661"/>
                      <a:pt x="107" y="700"/>
                      <a:pt x="144" y="731"/>
                    </a:cubicBezTo>
                    <a:cubicBezTo>
                      <a:pt x="179" y="762"/>
                      <a:pt x="222" y="786"/>
                      <a:pt x="268" y="797"/>
                    </a:cubicBezTo>
                    <a:cubicBezTo>
                      <a:pt x="316" y="809"/>
                      <a:pt x="367" y="810"/>
                      <a:pt x="415" y="799"/>
                    </a:cubicBezTo>
                    <a:cubicBezTo>
                      <a:pt x="430" y="796"/>
                      <a:pt x="446" y="791"/>
                      <a:pt x="462" y="785"/>
                    </a:cubicBezTo>
                    <a:cubicBezTo>
                      <a:pt x="522" y="786"/>
                      <a:pt x="574" y="758"/>
                      <a:pt x="610" y="710"/>
                    </a:cubicBezTo>
                    <a:cubicBezTo>
                      <a:pt x="614" y="704"/>
                      <a:pt x="618" y="697"/>
                      <a:pt x="622" y="691"/>
                    </a:cubicBezTo>
                    <a:cubicBezTo>
                      <a:pt x="646" y="682"/>
                      <a:pt x="656" y="649"/>
                      <a:pt x="662" y="628"/>
                    </a:cubicBezTo>
                    <a:cubicBezTo>
                      <a:pt x="667" y="611"/>
                      <a:pt x="672" y="592"/>
                      <a:pt x="672" y="574"/>
                    </a:cubicBezTo>
                    <a:cubicBezTo>
                      <a:pt x="698" y="493"/>
                      <a:pt x="696" y="408"/>
                      <a:pt x="669" y="327"/>
                    </a:cubicBezTo>
                    <a:moveTo>
                      <a:pt x="534" y="523"/>
                    </a:moveTo>
                    <a:cubicBezTo>
                      <a:pt x="535" y="522"/>
                      <a:pt x="535" y="521"/>
                      <a:pt x="536" y="520"/>
                    </a:cubicBezTo>
                    <a:cubicBezTo>
                      <a:pt x="535" y="522"/>
                      <a:pt x="535" y="525"/>
                      <a:pt x="535" y="527"/>
                    </a:cubicBezTo>
                    <a:cubicBezTo>
                      <a:pt x="535" y="528"/>
                      <a:pt x="535" y="529"/>
                      <a:pt x="535" y="529"/>
                    </a:cubicBezTo>
                    <a:cubicBezTo>
                      <a:pt x="535" y="530"/>
                      <a:pt x="535" y="530"/>
                      <a:pt x="535" y="530"/>
                    </a:cubicBezTo>
                    <a:cubicBezTo>
                      <a:pt x="534" y="529"/>
                      <a:pt x="534" y="527"/>
                      <a:pt x="534" y="525"/>
                    </a:cubicBezTo>
                    <a:cubicBezTo>
                      <a:pt x="534" y="525"/>
                      <a:pt x="534" y="524"/>
                      <a:pt x="534" y="52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6"/>
              <p:cNvSpPr/>
              <p:nvPr/>
            </p:nvSpPr>
            <p:spPr bwMode="auto">
              <a:xfrm>
                <a:off x="3668713" y="3486150"/>
                <a:ext cx="504825" cy="955675"/>
              </a:xfrm>
              <a:custGeom>
                <a:avLst/>
                <a:gdLst>
                  <a:gd name="T0" fmla="*/ 125 w 186"/>
                  <a:gd name="T1" fmla="*/ 14 h 353"/>
                  <a:gd name="T2" fmla="*/ 110 w 186"/>
                  <a:gd name="T3" fmla="*/ 18 h 353"/>
                  <a:gd name="T4" fmla="*/ 61 w 186"/>
                  <a:gd name="T5" fmla="*/ 63 h 353"/>
                  <a:gd name="T6" fmla="*/ 8 w 186"/>
                  <a:gd name="T7" fmla="*/ 190 h 353"/>
                  <a:gd name="T8" fmla="*/ 4 w 186"/>
                  <a:gd name="T9" fmla="*/ 213 h 353"/>
                  <a:gd name="T10" fmla="*/ 1 w 186"/>
                  <a:gd name="T11" fmla="*/ 282 h 353"/>
                  <a:gd name="T12" fmla="*/ 4 w 186"/>
                  <a:gd name="T13" fmla="*/ 294 h 353"/>
                  <a:gd name="T14" fmla="*/ 36 w 186"/>
                  <a:gd name="T15" fmla="*/ 344 h 353"/>
                  <a:gd name="T16" fmla="*/ 75 w 186"/>
                  <a:gd name="T17" fmla="*/ 299 h 353"/>
                  <a:gd name="T18" fmla="*/ 78 w 186"/>
                  <a:gd name="T19" fmla="*/ 220 h 353"/>
                  <a:gd name="T20" fmla="*/ 95 w 186"/>
                  <a:gd name="T21" fmla="*/ 152 h 353"/>
                  <a:gd name="T22" fmla="*/ 120 w 186"/>
                  <a:gd name="T23" fmla="*/ 108 h 353"/>
                  <a:gd name="T24" fmla="*/ 160 w 186"/>
                  <a:gd name="T25" fmla="*/ 59 h 353"/>
                  <a:gd name="T26" fmla="*/ 125 w 186"/>
                  <a:gd name="T27" fmla="*/ 14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6" h="353">
                    <a:moveTo>
                      <a:pt x="125" y="14"/>
                    </a:moveTo>
                    <a:cubicBezTo>
                      <a:pt x="121" y="13"/>
                      <a:pt x="115" y="14"/>
                      <a:pt x="110" y="18"/>
                    </a:cubicBezTo>
                    <a:cubicBezTo>
                      <a:pt x="91" y="29"/>
                      <a:pt x="74" y="45"/>
                      <a:pt x="61" y="63"/>
                    </a:cubicBezTo>
                    <a:cubicBezTo>
                      <a:pt x="32" y="98"/>
                      <a:pt x="16" y="147"/>
                      <a:pt x="8" y="190"/>
                    </a:cubicBezTo>
                    <a:cubicBezTo>
                      <a:pt x="7" y="198"/>
                      <a:pt x="5" y="206"/>
                      <a:pt x="4" y="213"/>
                    </a:cubicBezTo>
                    <a:cubicBezTo>
                      <a:pt x="1" y="236"/>
                      <a:pt x="0" y="259"/>
                      <a:pt x="1" y="282"/>
                    </a:cubicBezTo>
                    <a:cubicBezTo>
                      <a:pt x="1" y="286"/>
                      <a:pt x="2" y="290"/>
                      <a:pt x="4" y="294"/>
                    </a:cubicBezTo>
                    <a:cubicBezTo>
                      <a:pt x="7" y="315"/>
                      <a:pt x="16" y="338"/>
                      <a:pt x="36" y="344"/>
                    </a:cubicBezTo>
                    <a:cubicBezTo>
                      <a:pt x="65" y="353"/>
                      <a:pt x="74" y="319"/>
                      <a:pt x="75" y="299"/>
                    </a:cubicBezTo>
                    <a:cubicBezTo>
                      <a:pt x="76" y="272"/>
                      <a:pt x="74" y="246"/>
                      <a:pt x="78" y="220"/>
                    </a:cubicBezTo>
                    <a:cubicBezTo>
                      <a:pt x="81" y="197"/>
                      <a:pt x="87" y="174"/>
                      <a:pt x="95" y="152"/>
                    </a:cubicBezTo>
                    <a:cubicBezTo>
                      <a:pt x="102" y="137"/>
                      <a:pt x="111" y="122"/>
                      <a:pt x="120" y="108"/>
                    </a:cubicBezTo>
                    <a:cubicBezTo>
                      <a:pt x="131" y="92"/>
                      <a:pt x="145" y="72"/>
                      <a:pt x="160" y="59"/>
                    </a:cubicBezTo>
                    <a:cubicBezTo>
                      <a:pt x="186" y="36"/>
                      <a:pt x="153" y="0"/>
                      <a:pt x="125" y="14"/>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7"/>
              <p:cNvSpPr/>
              <p:nvPr/>
            </p:nvSpPr>
            <p:spPr bwMode="auto">
              <a:xfrm>
                <a:off x="3690938" y="4449763"/>
                <a:ext cx="225425" cy="314325"/>
              </a:xfrm>
              <a:custGeom>
                <a:avLst/>
                <a:gdLst>
                  <a:gd name="T0" fmla="*/ 77 w 83"/>
                  <a:gd name="T1" fmla="*/ 26 h 116"/>
                  <a:gd name="T2" fmla="*/ 43 w 83"/>
                  <a:gd name="T3" fmla="*/ 0 h 116"/>
                  <a:gd name="T4" fmla="*/ 8 w 83"/>
                  <a:gd name="T5" fmla="*/ 26 h 116"/>
                  <a:gd name="T6" fmla="*/ 22 w 83"/>
                  <a:gd name="T7" fmla="*/ 104 h 116"/>
                  <a:gd name="T8" fmla="*/ 67 w 83"/>
                  <a:gd name="T9" fmla="*/ 98 h 116"/>
                  <a:gd name="T10" fmla="*/ 73 w 83"/>
                  <a:gd name="T11" fmla="*/ 84 h 116"/>
                  <a:gd name="T12" fmla="*/ 74 w 83"/>
                  <a:gd name="T13" fmla="*/ 80 h 116"/>
                  <a:gd name="T14" fmla="*/ 78 w 83"/>
                  <a:gd name="T15" fmla="*/ 73 h 116"/>
                  <a:gd name="T16" fmla="*/ 77 w 83"/>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16">
                    <a:moveTo>
                      <a:pt x="77" y="26"/>
                    </a:moveTo>
                    <a:cubicBezTo>
                      <a:pt x="71" y="11"/>
                      <a:pt x="60" y="0"/>
                      <a:pt x="43" y="0"/>
                    </a:cubicBezTo>
                    <a:cubicBezTo>
                      <a:pt x="26" y="0"/>
                      <a:pt x="14" y="11"/>
                      <a:pt x="8" y="26"/>
                    </a:cubicBezTo>
                    <a:cubicBezTo>
                      <a:pt x="0" y="51"/>
                      <a:pt x="0" y="85"/>
                      <a:pt x="22" y="104"/>
                    </a:cubicBezTo>
                    <a:cubicBezTo>
                      <a:pt x="34" y="115"/>
                      <a:pt x="59" y="116"/>
                      <a:pt x="67" y="98"/>
                    </a:cubicBezTo>
                    <a:cubicBezTo>
                      <a:pt x="69" y="94"/>
                      <a:pt x="72" y="89"/>
                      <a:pt x="73" y="84"/>
                    </a:cubicBezTo>
                    <a:cubicBezTo>
                      <a:pt x="73" y="83"/>
                      <a:pt x="74" y="81"/>
                      <a:pt x="74" y="80"/>
                    </a:cubicBezTo>
                    <a:cubicBezTo>
                      <a:pt x="75" y="78"/>
                      <a:pt x="76" y="75"/>
                      <a:pt x="78" y="73"/>
                    </a:cubicBezTo>
                    <a:cubicBezTo>
                      <a:pt x="83" y="58"/>
                      <a:pt x="83" y="40"/>
                      <a:pt x="77" y="26"/>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8"/>
              <p:cNvSpPr/>
              <p:nvPr/>
            </p:nvSpPr>
            <p:spPr bwMode="auto">
              <a:xfrm>
                <a:off x="3897313" y="4745038"/>
                <a:ext cx="200025" cy="195263"/>
              </a:xfrm>
              <a:custGeom>
                <a:avLst/>
                <a:gdLst>
                  <a:gd name="T0" fmla="*/ 72 w 74"/>
                  <a:gd name="T1" fmla="*/ 26 h 72"/>
                  <a:gd name="T2" fmla="*/ 56 w 74"/>
                  <a:gd name="T3" fmla="*/ 5 h 72"/>
                  <a:gd name="T4" fmla="*/ 47 w 74"/>
                  <a:gd name="T5" fmla="*/ 2 h 72"/>
                  <a:gd name="T6" fmla="*/ 31 w 74"/>
                  <a:gd name="T7" fmla="*/ 1 h 72"/>
                  <a:gd name="T8" fmla="*/ 26 w 74"/>
                  <a:gd name="T9" fmla="*/ 2 h 72"/>
                  <a:gd name="T10" fmla="*/ 17 w 74"/>
                  <a:gd name="T11" fmla="*/ 6 h 72"/>
                  <a:gd name="T12" fmla="*/ 3 w 74"/>
                  <a:gd name="T13" fmla="*/ 23 h 72"/>
                  <a:gd name="T14" fmla="*/ 1 w 74"/>
                  <a:gd name="T15" fmla="*/ 27 h 72"/>
                  <a:gd name="T16" fmla="*/ 0 w 74"/>
                  <a:gd name="T17" fmla="*/ 36 h 72"/>
                  <a:gd name="T18" fmla="*/ 1 w 74"/>
                  <a:gd name="T19" fmla="*/ 46 h 72"/>
                  <a:gd name="T20" fmla="*/ 8 w 74"/>
                  <a:gd name="T21" fmla="*/ 58 h 72"/>
                  <a:gd name="T22" fmla="*/ 14 w 74"/>
                  <a:gd name="T23" fmla="*/ 64 h 72"/>
                  <a:gd name="T24" fmla="*/ 22 w 74"/>
                  <a:gd name="T25" fmla="*/ 69 h 72"/>
                  <a:gd name="T26" fmla="*/ 31 w 74"/>
                  <a:gd name="T27" fmla="*/ 71 h 72"/>
                  <a:gd name="T28" fmla="*/ 45 w 74"/>
                  <a:gd name="T29" fmla="*/ 71 h 72"/>
                  <a:gd name="T30" fmla="*/ 47 w 74"/>
                  <a:gd name="T31" fmla="*/ 70 h 72"/>
                  <a:gd name="T32" fmla="*/ 59 w 74"/>
                  <a:gd name="T33" fmla="*/ 64 h 72"/>
                  <a:gd name="T34" fmla="*/ 69 w 74"/>
                  <a:gd name="T35" fmla="*/ 54 h 72"/>
                  <a:gd name="T36" fmla="*/ 73 w 74"/>
                  <a:gd name="T37" fmla="*/ 41 h 72"/>
                  <a:gd name="T38" fmla="*/ 72 w 74"/>
                  <a:gd name="T39" fmla="*/ 2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4" h="72">
                    <a:moveTo>
                      <a:pt x="72" y="26"/>
                    </a:moveTo>
                    <a:cubicBezTo>
                      <a:pt x="69" y="18"/>
                      <a:pt x="64" y="10"/>
                      <a:pt x="56" y="5"/>
                    </a:cubicBezTo>
                    <a:cubicBezTo>
                      <a:pt x="53" y="4"/>
                      <a:pt x="50" y="3"/>
                      <a:pt x="47" y="2"/>
                    </a:cubicBezTo>
                    <a:cubicBezTo>
                      <a:pt x="42" y="0"/>
                      <a:pt x="36" y="0"/>
                      <a:pt x="31" y="1"/>
                    </a:cubicBezTo>
                    <a:cubicBezTo>
                      <a:pt x="29" y="2"/>
                      <a:pt x="28" y="2"/>
                      <a:pt x="26" y="2"/>
                    </a:cubicBezTo>
                    <a:cubicBezTo>
                      <a:pt x="23" y="3"/>
                      <a:pt x="20" y="4"/>
                      <a:pt x="17" y="6"/>
                    </a:cubicBezTo>
                    <a:cubicBezTo>
                      <a:pt x="10" y="9"/>
                      <a:pt x="4" y="15"/>
                      <a:pt x="3" y="23"/>
                    </a:cubicBezTo>
                    <a:cubicBezTo>
                      <a:pt x="2" y="25"/>
                      <a:pt x="2" y="26"/>
                      <a:pt x="1" y="27"/>
                    </a:cubicBezTo>
                    <a:cubicBezTo>
                      <a:pt x="1" y="30"/>
                      <a:pt x="0" y="33"/>
                      <a:pt x="0" y="36"/>
                    </a:cubicBezTo>
                    <a:cubicBezTo>
                      <a:pt x="0" y="39"/>
                      <a:pt x="1" y="43"/>
                      <a:pt x="1" y="46"/>
                    </a:cubicBezTo>
                    <a:cubicBezTo>
                      <a:pt x="2" y="50"/>
                      <a:pt x="5" y="54"/>
                      <a:pt x="8" y="58"/>
                    </a:cubicBezTo>
                    <a:cubicBezTo>
                      <a:pt x="9" y="61"/>
                      <a:pt x="11" y="63"/>
                      <a:pt x="14" y="64"/>
                    </a:cubicBezTo>
                    <a:cubicBezTo>
                      <a:pt x="16" y="66"/>
                      <a:pt x="19" y="68"/>
                      <a:pt x="22" y="69"/>
                    </a:cubicBezTo>
                    <a:cubicBezTo>
                      <a:pt x="25" y="70"/>
                      <a:pt x="28" y="71"/>
                      <a:pt x="31" y="71"/>
                    </a:cubicBezTo>
                    <a:cubicBezTo>
                      <a:pt x="36" y="72"/>
                      <a:pt x="40" y="72"/>
                      <a:pt x="45" y="71"/>
                    </a:cubicBezTo>
                    <a:cubicBezTo>
                      <a:pt x="46" y="71"/>
                      <a:pt x="47" y="70"/>
                      <a:pt x="47" y="70"/>
                    </a:cubicBezTo>
                    <a:cubicBezTo>
                      <a:pt x="52" y="69"/>
                      <a:pt x="56" y="67"/>
                      <a:pt x="59" y="64"/>
                    </a:cubicBezTo>
                    <a:cubicBezTo>
                      <a:pt x="63" y="61"/>
                      <a:pt x="66" y="58"/>
                      <a:pt x="69" y="54"/>
                    </a:cubicBezTo>
                    <a:cubicBezTo>
                      <a:pt x="71" y="50"/>
                      <a:pt x="72" y="45"/>
                      <a:pt x="73" y="41"/>
                    </a:cubicBezTo>
                    <a:cubicBezTo>
                      <a:pt x="74" y="36"/>
                      <a:pt x="74" y="31"/>
                      <a:pt x="72" y="26"/>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9"/>
              <p:cNvSpPr/>
              <p:nvPr/>
            </p:nvSpPr>
            <p:spPr bwMode="auto">
              <a:xfrm>
                <a:off x="4094163" y="4897438"/>
                <a:ext cx="125413" cy="122238"/>
              </a:xfrm>
              <a:custGeom>
                <a:avLst/>
                <a:gdLst>
                  <a:gd name="T0" fmla="*/ 34 w 46"/>
                  <a:gd name="T1" fmla="*/ 3 h 45"/>
                  <a:gd name="T2" fmla="*/ 20 w 46"/>
                  <a:gd name="T3" fmla="*/ 1 h 45"/>
                  <a:gd name="T4" fmla="*/ 8 w 46"/>
                  <a:gd name="T5" fmla="*/ 7 h 45"/>
                  <a:gd name="T6" fmla="*/ 3 w 46"/>
                  <a:gd name="T7" fmla="*/ 30 h 45"/>
                  <a:gd name="T8" fmla="*/ 29 w 46"/>
                  <a:gd name="T9" fmla="*/ 43 h 45"/>
                  <a:gd name="T10" fmla="*/ 29 w 46"/>
                  <a:gd name="T11" fmla="*/ 43 h 45"/>
                  <a:gd name="T12" fmla="*/ 44 w 46"/>
                  <a:gd name="T13" fmla="*/ 28 h 45"/>
                  <a:gd name="T14" fmla="*/ 44 w 46"/>
                  <a:gd name="T15" fmla="*/ 28 h 45"/>
                  <a:gd name="T16" fmla="*/ 34 w 46"/>
                  <a:gd name="T1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5">
                    <a:moveTo>
                      <a:pt x="34" y="3"/>
                    </a:moveTo>
                    <a:cubicBezTo>
                      <a:pt x="30" y="1"/>
                      <a:pt x="25" y="0"/>
                      <a:pt x="20" y="1"/>
                    </a:cubicBezTo>
                    <a:cubicBezTo>
                      <a:pt x="16" y="1"/>
                      <a:pt x="11" y="3"/>
                      <a:pt x="8" y="7"/>
                    </a:cubicBezTo>
                    <a:cubicBezTo>
                      <a:pt x="2" y="13"/>
                      <a:pt x="0" y="22"/>
                      <a:pt x="3" y="30"/>
                    </a:cubicBezTo>
                    <a:cubicBezTo>
                      <a:pt x="8" y="40"/>
                      <a:pt x="18" y="45"/>
                      <a:pt x="29" y="43"/>
                    </a:cubicBezTo>
                    <a:cubicBezTo>
                      <a:pt x="29" y="43"/>
                      <a:pt x="29" y="43"/>
                      <a:pt x="29" y="43"/>
                    </a:cubicBezTo>
                    <a:cubicBezTo>
                      <a:pt x="36" y="41"/>
                      <a:pt x="42" y="35"/>
                      <a:pt x="44" y="28"/>
                    </a:cubicBezTo>
                    <a:cubicBezTo>
                      <a:pt x="44" y="28"/>
                      <a:pt x="44" y="28"/>
                      <a:pt x="44" y="28"/>
                    </a:cubicBezTo>
                    <a:cubicBezTo>
                      <a:pt x="46" y="18"/>
                      <a:pt x="42" y="8"/>
                      <a:pt x="34" y="3"/>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0"/>
              <p:cNvSpPr/>
              <p:nvPr/>
            </p:nvSpPr>
            <p:spPr bwMode="auto">
              <a:xfrm>
                <a:off x="4611688" y="3490913"/>
                <a:ext cx="257175" cy="284163"/>
              </a:xfrm>
              <a:custGeom>
                <a:avLst/>
                <a:gdLst>
                  <a:gd name="T0" fmla="*/ 91 w 95"/>
                  <a:gd name="T1" fmla="*/ 65 h 105"/>
                  <a:gd name="T2" fmla="*/ 69 w 95"/>
                  <a:gd name="T3" fmla="*/ 35 h 105"/>
                  <a:gd name="T4" fmla="*/ 60 w 95"/>
                  <a:gd name="T5" fmla="*/ 20 h 105"/>
                  <a:gd name="T6" fmla="*/ 20 w 95"/>
                  <a:gd name="T7" fmla="*/ 9 h 105"/>
                  <a:gd name="T8" fmla="*/ 9 w 95"/>
                  <a:gd name="T9" fmla="*/ 50 h 105"/>
                  <a:gd name="T10" fmla="*/ 18 w 95"/>
                  <a:gd name="T11" fmla="*/ 65 h 105"/>
                  <a:gd name="T12" fmla="*/ 22 w 95"/>
                  <a:gd name="T13" fmla="*/ 72 h 105"/>
                  <a:gd name="T14" fmla="*/ 22 w 95"/>
                  <a:gd name="T15" fmla="*/ 74 h 105"/>
                  <a:gd name="T16" fmla="*/ 23 w 95"/>
                  <a:gd name="T17" fmla="*/ 76 h 105"/>
                  <a:gd name="T18" fmla="*/ 44 w 95"/>
                  <a:gd name="T19" fmla="*/ 97 h 105"/>
                  <a:gd name="T20" fmla="*/ 70 w 95"/>
                  <a:gd name="T21" fmla="*/ 102 h 105"/>
                  <a:gd name="T22" fmla="*/ 91 w 95"/>
                  <a:gd name="T23" fmla="*/ 6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 h="105">
                    <a:moveTo>
                      <a:pt x="91" y="65"/>
                    </a:moveTo>
                    <a:cubicBezTo>
                      <a:pt x="87" y="53"/>
                      <a:pt x="80" y="42"/>
                      <a:pt x="69" y="35"/>
                    </a:cubicBezTo>
                    <a:cubicBezTo>
                      <a:pt x="67" y="30"/>
                      <a:pt x="64" y="25"/>
                      <a:pt x="60" y="20"/>
                    </a:cubicBezTo>
                    <a:cubicBezTo>
                      <a:pt x="52" y="7"/>
                      <a:pt x="34" y="0"/>
                      <a:pt x="20" y="9"/>
                    </a:cubicBezTo>
                    <a:cubicBezTo>
                      <a:pt x="7" y="18"/>
                      <a:pt x="0" y="36"/>
                      <a:pt x="9" y="50"/>
                    </a:cubicBezTo>
                    <a:cubicBezTo>
                      <a:pt x="12" y="55"/>
                      <a:pt x="15" y="60"/>
                      <a:pt x="18" y="65"/>
                    </a:cubicBezTo>
                    <a:cubicBezTo>
                      <a:pt x="19" y="67"/>
                      <a:pt x="20" y="70"/>
                      <a:pt x="22" y="72"/>
                    </a:cubicBezTo>
                    <a:cubicBezTo>
                      <a:pt x="22" y="73"/>
                      <a:pt x="22" y="73"/>
                      <a:pt x="22" y="74"/>
                    </a:cubicBezTo>
                    <a:cubicBezTo>
                      <a:pt x="23" y="74"/>
                      <a:pt x="23" y="75"/>
                      <a:pt x="23" y="76"/>
                    </a:cubicBezTo>
                    <a:cubicBezTo>
                      <a:pt x="27" y="86"/>
                      <a:pt x="35" y="94"/>
                      <a:pt x="44" y="97"/>
                    </a:cubicBezTo>
                    <a:cubicBezTo>
                      <a:pt x="52" y="102"/>
                      <a:pt x="61" y="105"/>
                      <a:pt x="70" y="102"/>
                    </a:cubicBezTo>
                    <a:cubicBezTo>
                      <a:pt x="85" y="97"/>
                      <a:pt x="95" y="81"/>
                      <a:pt x="91" y="65"/>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1"/>
              <p:cNvSpPr/>
              <p:nvPr/>
            </p:nvSpPr>
            <p:spPr bwMode="auto">
              <a:xfrm>
                <a:off x="4895851" y="3846513"/>
                <a:ext cx="236538" cy="500063"/>
              </a:xfrm>
              <a:custGeom>
                <a:avLst/>
                <a:gdLst>
                  <a:gd name="T0" fmla="*/ 72 w 87"/>
                  <a:gd name="T1" fmla="*/ 37 h 185"/>
                  <a:gd name="T2" fmla="*/ 12 w 87"/>
                  <a:gd name="T3" fmla="*/ 53 h 185"/>
                  <a:gd name="T4" fmla="*/ 21 w 87"/>
                  <a:gd name="T5" fmla="*/ 92 h 185"/>
                  <a:gd name="T6" fmla="*/ 23 w 87"/>
                  <a:gd name="T7" fmla="*/ 144 h 185"/>
                  <a:gd name="T8" fmla="*/ 80 w 87"/>
                  <a:gd name="T9" fmla="*/ 152 h 185"/>
                  <a:gd name="T10" fmla="*/ 72 w 87"/>
                  <a:gd name="T11" fmla="*/ 37 h 185"/>
                </a:gdLst>
                <a:ahLst/>
                <a:cxnLst>
                  <a:cxn ang="0">
                    <a:pos x="T0" y="T1"/>
                  </a:cxn>
                  <a:cxn ang="0">
                    <a:pos x="T2" y="T3"/>
                  </a:cxn>
                  <a:cxn ang="0">
                    <a:pos x="T4" y="T5"/>
                  </a:cxn>
                  <a:cxn ang="0">
                    <a:pos x="T6" y="T7"/>
                  </a:cxn>
                  <a:cxn ang="0">
                    <a:pos x="T8" y="T9"/>
                  </a:cxn>
                  <a:cxn ang="0">
                    <a:pos x="T10" y="T11"/>
                  </a:cxn>
                </a:cxnLst>
                <a:rect l="0" t="0" r="r" b="b"/>
                <a:pathLst>
                  <a:path w="87" h="185">
                    <a:moveTo>
                      <a:pt x="72" y="37"/>
                    </a:moveTo>
                    <a:cubicBezTo>
                      <a:pt x="58" y="0"/>
                      <a:pt x="0" y="14"/>
                      <a:pt x="12" y="53"/>
                    </a:cubicBezTo>
                    <a:cubicBezTo>
                      <a:pt x="16" y="66"/>
                      <a:pt x="19" y="79"/>
                      <a:pt x="21" y="92"/>
                    </a:cubicBezTo>
                    <a:cubicBezTo>
                      <a:pt x="22" y="109"/>
                      <a:pt x="23" y="127"/>
                      <a:pt x="23" y="144"/>
                    </a:cubicBezTo>
                    <a:cubicBezTo>
                      <a:pt x="22" y="176"/>
                      <a:pt x="74" y="185"/>
                      <a:pt x="80" y="152"/>
                    </a:cubicBezTo>
                    <a:cubicBezTo>
                      <a:pt x="87" y="112"/>
                      <a:pt x="86" y="74"/>
                      <a:pt x="72" y="37"/>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
              <p:cNvSpPr/>
              <p:nvPr/>
            </p:nvSpPr>
            <p:spPr bwMode="auto">
              <a:xfrm>
                <a:off x="4832351" y="4587875"/>
                <a:ext cx="196850" cy="328613"/>
              </a:xfrm>
              <a:custGeom>
                <a:avLst/>
                <a:gdLst>
                  <a:gd name="T0" fmla="*/ 60 w 73"/>
                  <a:gd name="T1" fmla="*/ 17 h 121"/>
                  <a:gd name="T2" fmla="*/ 35 w 73"/>
                  <a:gd name="T3" fmla="*/ 7 h 121"/>
                  <a:gd name="T4" fmla="*/ 21 w 73"/>
                  <a:gd name="T5" fmla="*/ 21 h 121"/>
                  <a:gd name="T6" fmla="*/ 18 w 73"/>
                  <a:gd name="T7" fmla="*/ 26 h 121"/>
                  <a:gd name="T8" fmla="*/ 5 w 73"/>
                  <a:gd name="T9" fmla="*/ 56 h 121"/>
                  <a:gd name="T10" fmla="*/ 6 w 73"/>
                  <a:gd name="T11" fmla="*/ 56 h 121"/>
                  <a:gd name="T12" fmla="*/ 6 w 73"/>
                  <a:gd name="T13" fmla="*/ 68 h 121"/>
                  <a:gd name="T14" fmla="*/ 3 w 73"/>
                  <a:gd name="T15" fmla="*/ 112 h 121"/>
                  <a:gd name="T16" fmla="*/ 11 w 73"/>
                  <a:gd name="T17" fmla="*/ 118 h 121"/>
                  <a:gd name="T18" fmla="*/ 72 w 73"/>
                  <a:gd name="T19" fmla="*/ 40 h 121"/>
                  <a:gd name="T20" fmla="*/ 60 w 73"/>
                  <a:gd name="T21" fmla="*/ 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121">
                    <a:moveTo>
                      <a:pt x="60" y="17"/>
                    </a:moveTo>
                    <a:cubicBezTo>
                      <a:pt x="56" y="7"/>
                      <a:pt x="44" y="0"/>
                      <a:pt x="35" y="7"/>
                    </a:cubicBezTo>
                    <a:cubicBezTo>
                      <a:pt x="29" y="11"/>
                      <a:pt x="25" y="16"/>
                      <a:pt x="21" y="21"/>
                    </a:cubicBezTo>
                    <a:cubicBezTo>
                      <a:pt x="20" y="23"/>
                      <a:pt x="19" y="24"/>
                      <a:pt x="18" y="26"/>
                    </a:cubicBezTo>
                    <a:cubicBezTo>
                      <a:pt x="13" y="35"/>
                      <a:pt x="8" y="45"/>
                      <a:pt x="5" y="56"/>
                    </a:cubicBezTo>
                    <a:cubicBezTo>
                      <a:pt x="5" y="56"/>
                      <a:pt x="5" y="56"/>
                      <a:pt x="6" y="56"/>
                    </a:cubicBezTo>
                    <a:cubicBezTo>
                      <a:pt x="5" y="60"/>
                      <a:pt x="5" y="65"/>
                      <a:pt x="6" y="68"/>
                    </a:cubicBezTo>
                    <a:cubicBezTo>
                      <a:pt x="2" y="82"/>
                      <a:pt x="0" y="96"/>
                      <a:pt x="3" y="112"/>
                    </a:cubicBezTo>
                    <a:cubicBezTo>
                      <a:pt x="4" y="116"/>
                      <a:pt x="8" y="118"/>
                      <a:pt x="11" y="118"/>
                    </a:cubicBezTo>
                    <a:cubicBezTo>
                      <a:pt x="54" y="121"/>
                      <a:pt x="68" y="75"/>
                      <a:pt x="72" y="40"/>
                    </a:cubicBezTo>
                    <a:cubicBezTo>
                      <a:pt x="73" y="30"/>
                      <a:pt x="67" y="21"/>
                      <a:pt x="60" y="17"/>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3"/>
              <p:cNvSpPr/>
              <p:nvPr/>
            </p:nvSpPr>
            <p:spPr bwMode="auto">
              <a:xfrm>
                <a:off x="4637088" y="4891088"/>
                <a:ext cx="130175" cy="144463"/>
              </a:xfrm>
              <a:custGeom>
                <a:avLst/>
                <a:gdLst>
                  <a:gd name="T0" fmla="*/ 35 w 48"/>
                  <a:gd name="T1" fmla="*/ 5 h 53"/>
                  <a:gd name="T2" fmla="*/ 8 w 48"/>
                  <a:gd name="T3" fmla="*/ 12 h 53"/>
                  <a:gd name="T4" fmla="*/ 1 w 48"/>
                  <a:gd name="T5" fmla="*/ 26 h 53"/>
                  <a:gd name="T6" fmla="*/ 9 w 48"/>
                  <a:gd name="T7" fmla="*/ 49 h 53"/>
                  <a:gd name="T8" fmla="*/ 33 w 48"/>
                  <a:gd name="T9" fmla="*/ 45 h 53"/>
                  <a:gd name="T10" fmla="*/ 42 w 48"/>
                  <a:gd name="T11" fmla="*/ 32 h 53"/>
                  <a:gd name="T12" fmla="*/ 35 w 48"/>
                  <a:gd name="T13" fmla="*/ 5 h 53"/>
                </a:gdLst>
                <a:ahLst/>
                <a:cxnLst>
                  <a:cxn ang="0">
                    <a:pos x="T0" y="T1"/>
                  </a:cxn>
                  <a:cxn ang="0">
                    <a:pos x="T2" y="T3"/>
                  </a:cxn>
                  <a:cxn ang="0">
                    <a:pos x="T4" y="T5"/>
                  </a:cxn>
                  <a:cxn ang="0">
                    <a:pos x="T6" y="T7"/>
                  </a:cxn>
                  <a:cxn ang="0">
                    <a:pos x="T8" y="T9"/>
                  </a:cxn>
                  <a:cxn ang="0">
                    <a:pos x="T10" y="T11"/>
                  </a:cxn>
                  <a:cxn ang="0">
                    <a:pos x="T12" y="T13"/>
                  </a:cxn>
                </a:cxnLst>
                <a:rect l="0" t="0" r="r" b="b"/>
                <a:pathLst>
                  <a:path w="48" h="53">
                    <a:moveTo>
                      <a:pt x="35" y="5"/>
                    </a:moveTo>
                    <a:cubicBezTo>
                      <a:pt x="26" y="0"/>
                      <a:pt x="13" y="2"/>
                      <a:pt x="8" y="12"/>
                    </a:cubicBezTo>
                    <a:cubicBezTo>
                      <a:pt x="6" y="17"/>
                      <a:pt x="3" y="21"/>
                      <a:pt x="1" y="26"/>
                    </a:cubicBezTo>
                    <a:cubicBezTo>
                      <a:pt x="0" y="34"/>
                      <a:pt x="2" y="44"/>
                      <a:pt x="9" y="49"/>
                    </a:cubicBezTo>
                    <a:cubicBezTo>
                      <a:pt x="17" y="53"/>
                      <a:pt x="27" y="50"/>
                      <a:pt x="33" y="45"/>
                    </a:cubicBezTo>
                    <a:cubicBezTo>
                      <a:pt x="37" y="41"/>
                      <a:pt x="39" y="36"/>
                      <a:pt x="42" y="32"/>
                    </a:cubicBezTo>
                    <a:cubicBezTo>
                      <a:pt x="48" y="23"/>
                      <a:pt x="44" y="10"/>
                      <a:pt x="35" y="5"/>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4"/>
              <p:cNvSpPr/>
              <p:nvPr/>
            </p:nvSpPr>
            <p:spPr bwMode="auto">
              <a:xfrm>
                <a:off x="4541838" y="4989513"/>
                <a:ext cx="73025" cy="77788"/>
              </a:xfrm>
              <a:custGeom>
                <a:avLst/>
                <a:gdLst>
                  <a:gd name="T0" fmla="*/ 22 w 27"/>
                  <a:gd name="T1" fmla="*/ 4 h 29"/>
                  <a:gd name="T2" fmla="*/ 10 w 27"/>
                  <a:gd name="T3" fmla="*/ 1 h 29"/>
                  <a:gd name="T4" fmla="*/ 1 w 27"/>
                  <a:gd name="T5" fmla="*/ 10 h 29"/>
                  <a:gd name="T6" fmla="*/ 2 w 27"/>
                  <a:gd name="T7" fmla="*/ 22 h 29"/>
                  <a:gd name="T8" fmla="*/ 10 w 27"/>
                  <a:gd name="T9" fmla="*/ 28 h 29"/>
                  <a:gd name="T10" fmla="*/ 11 w 27"/>
                  <a:gd name="T11" fmla="*/ 28 h 29"/>
                  <a:gd name="T12" fmla="*/ 11 w 27"/>
                  <a:gd name="T13" fmla="*/ 28 h 29"/>
                  <a:gd name="T14" fmla="*/ 21 w 27"/>
                  <a:gd name="T15" fmla="*/ 26 h 29"/>
                  <a:gd name="T16" fmla="*/ 27 w 27"/>
                  <a:gd name="T17" fmla="*/ 14 h 29"/>
                  <a:gd name="T18" fmla="*/ 22 w 27"/>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9">
                    <a:moveTo>
                      <a:pt x="22" y="4"/>
                    </a:moveTo>
                    <a:cubicBezTo>
                      <a:pt x="19" y="1"/>
                      <a:pt x="15" y="0"/>
                      <a:pt x="10" y="1"/>
                    </a:cubicBezTo>
                    <a:cubicBezTo>
                      <a:pt x="6" y="2"/>
                      <a:pt x="2" y="6"/>
                      <a:pt x="1" y="10"/>
                    </a:cubicBezTo>
                    <a:cubicBezTo>
                      <a:pt x="1" y="14"/>
                      <a:pt x="0" y="18"/>
                      <a:pt x="2" y="22"/>
                    </a:cubicBezTo>
                    <a:cubicBezTo>
                      <a:pt x="3" y="25"/>
                      <a:pt x="6" y="28"/>
                      <a:pt x="10" y="28"/>
                    </a:cubicBezTo>
                    <a:cubicBezTo>
                      <a:pt x="10" y="28"/>
                      <a:pt x="11" y="28"/>
                      <a:pt x="11" y="28"/>
                    </a:cubicBezTo>
                    <a:cubicBezTo>
                      <a:pt x="11" y="28"/>
                      <a:pt x="11" y="28"/>
                      <a:pt x="11" y="28"/>
                    </a:cubicBezTo>
                    <a:cubicBezTo>
                      <a:pt x="14" y="29"/>
                      <a:pt x="18" y="27"/>
                      <a:pt x="21" y="26"/>
                    </a:cubicBezTo>
                    <a:cubicBezTo>
                      <a:pt x="25" y="24"/>
                      <a:pt x="27" y="18"/>
                      <a:pt x="27" y="14"/>
                    </a:cubicBezTo>
                    <a:cubicBezTo>
                      <a:pt x="27" y="10"/>
                      <a:pt x="25" y="6"/>
                      <a:pt x="22" y="4"/>
                    </a:cubicBezTo>
                  </a:path>
                </a:pathLst>
              </a:custGeom>
              <a:solidFill>
                <a:srgbClr val="FBCD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5"/>
              <p:cNvSpPr>
                <a:spLocks noEditPoints="1"/>
              </p:cNvSpPr>
              <p:nvPr/>
            </p:nvSpPr>
            <p:spPr bwMode="auto">
              <a:xfrm>
                <a:off x="4043363" y="2387600"/>
                <a:ext cx="644525" cy="742950"/>
              </a:xfrm>
              <a:custGeom>
                <a:avLst/>
                <a:gdLst>
                  <a:gd name="T0" fmla="*/ 226 w 238"/>
                  <a:gd name="T1" fmla="*/ 257 h 274"/>
                  <a:gd name="T2" fmla="*/ 225 w 238"/>
                  <a:gd name="T3" fmla="*/ 252 h 274"/>
                  <a:gd name="T4" fmla="*/ 224 w 238"/>
                  <a:gd name="T5" fmla="*/ 248 h 274"/>
                  <a:gd name="T6" fmla="*/ 223 w 238"/>
                  <a:gd name="T7" fmla="*/ 245 h 274"/>
                  <a:gd name="T8" fmla="*/ 221 w 238"/>
                  <a:gd name="T9" fmla="*/ 242 h 274"/>
                  <a:gd name="T10" fmla="*/ 218 w 238"/>
                  <a:gd name="T11" fmla="*/ 235 h 274"/>
                  <a:gd name="T12" fmla="*/ 215 w 238"/>
                  <a:gd name="T13" fmla="*/ 232 h 274"/>
                  <a:gd name="T14" fmla="*/ 198 w 238"/>
                  <a:gd name="T15" fmla="*/ 210 h 274"/>
                  <a:gd name="T16" fmla="*/ 211 w 238"/>
                  <a:gd name="T17" fmla="*/ 193 h 274"/>
                  <a:gd name="T18" fmla="*/ 221 w 238"/>
                  <a:gd name="T19" fmla="*/ 175 h 274"/>
                  <a:gd name="T20" fmla="*/ 222 w 238"/>
                  <a:gd name="T21" fmla="*/ 170 h 274"/>
                  <a:gd name="T22" fmla="*/ 222 w 238"/>
                  <a:gd name="T23" fmla="*/ 170 h 274"/>
                  <a:gd name="T24" fmla="*/ 209 w 238"/>
                  <a:gd name="T25" fmla="*/ 153 h 274"/>
                  <a:gd name="T26" fmla="*/ 185 w 238"/>
                  <a:gd name="T27" fmla="*/ 138 h 274"/>
                  <a:gd name="T28" fmla="*/ 217 w 238"/>
                  <a:gd name="T29" fmla="*/ 104 h 274"/>
                  <a:gd name="T30" fmla="*/ 189 w 238"/>
                  <a:gd name="T31" fmla="*/ 33 h 274"/>
                  <a:gd name="T32" fmla="*/ 175 w 238"/>
                  <a:gd name="T33" fmla="*/ 28 h 274"/>
                  <a:gd name="T34" fmla="*/ 148 w 238"/>
                  <a:gd name="T35" fmla="*/ 4 h 274"/>
                  <a:gd name="T36" fmla="*/ 115 w 238"/>
                  <a:gd name="T37" fmla="*/ 6 h 274"/>
                  <a:gd name="T38" fmla="*/ 114 w 238"/>
                  <a:gd name="T39" fmla="*/ 6 h 274"/>
                  <a:gd name="T40" fmla="*/ 22 w 238"/>
                  <a:gd name="T41" fmla="*/ 54 h 274"/>
                  <a:gd name="T42" fmla="*/ 12 w 238"/>
                  <a:gd name="T43" fmla="*/ 59 h 274"/>
                  <a:gd name="T44" fmla="*/ 13 w 238"/>
                  <a:gd name="T45" fmla="*/ 100 h 274"/>
                  <a:gd name="T46" fmla="*/ 13 w 238"/>
                  <a:gd name="T47" fmla="*/ 104 h 274"/>
                  <a:gd name="T48" fmla="*/ 24 w 238"/>
                  <a:gd name="T49" fmla="*/ 121 h 274"/>
                  <a:gd name="T50" fmla="*/ 38 w 238"/>
                  <a:gd name="T51" fmla="*/ 124 h 274"/>
                  <a:gd name="T52" fmla="*/ 39 w 238"/>
                  <a:gd name="T53" fmla="*/ 127 h 274"/>
                  <a:gd name="T54" fmla="*/ 33 w 238"/>
                  <a:gd name="T55" fmla="*/ 134 h 274"/>
                  <a:gd name="T56" fmla="*/ 26 w 238"/>
                  <a:gd name="T57" fmla="*/ 139 h 274"/>
                  <a:gd name="T58" fmla="*/ 26 w 238"/>
                  <a:gd name="T59" fmla="*/ 139 h 274"/>
                  <a:gd name="T60" fmla="*/ 2 w 238"/>
                  <a:gd name="T61" fmla="*/ 174 h 274"/>
                  <a:gd name="T62" fmla="*/ 24 w 238"/>
                  <a:gd name="T63" fmla="*/ 213 h 274"/>
                  <a:gd name="T64" fmla="*/ 3 w 238"/>
                  <a:gd name="T65" fmla="*/ 261 h 274"/>
                  <a:gd name="T66" fmla="*/ 24 w 238"/>
                  <a:gd name="T67" fmla="*/ 273 h 274"/>
                  <a:gd name="T68" fmla="*/ 112 w 238"/>
                  <a:gd name="T69" fmla="*/ 264 h 274"/>
                  <a:gd name="T70" fmla="*/ 144 w 238"/>
                  <a:gd name="T71" fmla="*/ 261 h 274"/>
                  <a:gd name="T72" fmla="*/ 149 w 238"/>
                  <a:gd name="T73" fmla="*/ 263 h 274"/>
                  <a:gd name="T74" fmla="*/ 159 w 238"/>
                  <a:gd name="T75" fmla="*/ 266 h 274"/>
                  <a:gd name="T76" fmla="*/ 165 w 238"/>
                  <a:gd name="T77" fmla="*/ 266 h 274"/>
                  <a:gd name="T78" fmla="*/ 172 w 238"/>
                  <a:gd name="T79" fmla="*/ 268 h 274"/>
                  <a:gd name="T80" fmla="*/ 187 w 238"/>
                  <a:gd name="T81" fmla="*/ 270 h 274"/>
                  <a:gd name="T82" fmla="*/ 202 w 238"/>
                  <a:gd name="T83" fmla="*/ 268 h 274"/>
                  <a:gd name="T84" fmla="*/ 207 w 238"/>
                  <a:gd name="T85" fmla="*/ 269 h 274"/>
                  <a:gd name="T86" fmla="*/ 226 w 238"/>
                  <a:gd name="T87" fmla="*/ 257 h 274"/>
                  <a:gd name="T88" fmla="*/ 44 w 238"/>
                  <a:gd name="T89" fmla="*/ 183 h 274"/>
                  <a:gd name="T90" fmla="*/ 44 w 238"/>
                  <a:gd name="T91" fmla="*/ 184 h 274"/>
                  <a:gd name="T92" fmla="*/ 43 w 238"/>
                  <a:gd name="T93" fmla="*/ 184 h 274"/>
                  <a:gd name="T94" fmla="*/ 41 w 238"/>
                  <a:gd name="T95" fmla="*/ 181 h 274"/>
                  <a:gd name="T96" fmla="*/ 41 w 238"/>
                  <a:gd name="T97" fmla="*/ 181 h 274"/>
                  <a:gd name="T98" fmla="*/ 44 w 238"/>
                  <a:gd name="T99" fmla="*/ 175 h 274"/>
                  <a:gd name="T100" fmla="*/ 46 w 238"/>
                  <a:gd name="T101" fmla="*/ 177 h 274"/>
                  <a:gd name="T102" fmla="*/ 44 w 238"/>
                  <a:gd name="T103" fmla="*/ 18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274">
                    <a:moveTo>
                      <a:pt x="226" y="257"/>
                    </a:moveTo>
                    <a:cubicBezTo>
                      <a:pt x="226" y="255"/>
                      <a:pt x="226" y="254"/>
                      <a:pt x="225" y="252"/>
                    </a:cubicBezTo>
                    <a:cubicBezTo>
                      <a:pt x="225" y="251"/>
                      <a:pt x="225" y="249"/>
                      <a:pt x="224" y="248"/>
                    </a:cubicBezTo>
                    <a:cubicBezTo>
                      <a:pt x="224" y="247"/>
                      <a:pt x="224" y="246"/>
                      <a:pt x="223" y="245"/>
                    </a:cubicBezTo>
                    <a:cubicBezTo>
                      <a:pt x="223" y="244"/>
                      <a:pt x="222" y="243"/>
                      <a:pt x="221" y="242"/>
                    </a:cubicBezTo>
                    <a:cubicBezTo>
                      <a:pt x="221" y="240"/>
                      <a:pt x="219" y="237"/>
                      <a:pt x="218" y="235"/>
                    </a:cubicBezTo>
                    <a:cubicBezTo>
                      <a:pt x="217" y="234"/>
                      <a:pt x="216" y="233"/>
                      <a:pt x="215" y="232"/>
                    </a:cubicBezTo>
                    <a:cubicBezTo>
                      <a:pt x="209" y="225"/>
                      <a:pt x="204" y="217"/>
                      <a:pt x="198" y="210"/>
                    </a:cubicBezTo>
                    <a:cubicBezTo>
                      <a:pt x="204" y="206"/>
                      <a:pt x="208" y="199"/>
                      <a:pt x="211" y="193"/>
                    </a:cubicBezTo>
                    <a:cubicBezTo>
                      <a:pt x="218" y="190"/>
                      <a:pt x="224" y="183"/>
                      <a:pt x="221" y="175"/>
                    </a:cubicBezTo>
                    <a:cubicBezTo>
                      <a:pt x="222" y="174"/>
                      <a:pt x="222" y="172"/>
                      <a:pt x="222" y="170"/>
                    </a:cubicBezTo>
                    <a:cubicBezTo>
                      <a:pt x="222" y="170"/>
                      <a:pt x="222" y="170"/>
                      <a:pt x="222" y="170"/>
                    </a:cubicBezTo>
                    <a:cubicBezTo>
                      <a:pt x="224" y="162"/>
                      <a:pt x="217" y="154"/>
                      <a:pt x="209" y="153"/>
                    </a:cubicBezTo>
                    <a:cubicBezTo>
                      <a:pt x="203" y="146"/>
                      <a:pt x="194" y="141"/>
                      <a:pt x="185" y="138"/>
                    </a:cubicBezTo>
                    <a:cubicBezTo>
                      <a:pt x="196" y="127"/>
                      <a:pt x="208" y="116"/>
                      <a:pt x="217" y="104"/>
                    </a:cubicBezTo>
                    <a:cubicBezTo>
                      <a:pt x="238" y="75"/>
                      <a:pt x="205" y="54"/>
                      <a:pt x="189" y="33"/>
                    </a:cubicBezTo>
                    <a:cubicBezTo>
                      <a:pt x="185" y="29"/>
                      <a:pt x="180" y="27"/>
                      <a:pt x="175" y="28"/>
                    </a:cubicBezTo>
                    <a:cubicBezTo>
                      <a:pt x="167" y="18"/>
                      <a:pt x="159" y="8"/>
                      <a:pt x="148" y="4"/>
                    </a:cubicBezTo>
                    <a:cubicBezTo>
                      <a:pt x="138" y="0"/>
                      <a:pt x="125" y="0"/>
                      <a:pt x="115" y="6"/>
                    </a:cubicBezTo>
                    <a:cubicBezTo>
                      <a:pt x="115" y="6"/>
                      <a:pt x="114" y="6"/>
                      <a:pt x="114" y="6"/>
                    </a:cubicBezTo>
                    <a:cubicBezTo>
                      <a:pt x="78" y="2"/>
                      <a:pt x="44" y="26"/>
                      <a:pt x="22" y="54"/>
                    </a:cubicBezTo>
                    <a:cubicBezTo>
                      <a:pt x="19" y="55"/>
                      <a:pt x="15" y="56"/>
                      <a:pt x="12" y="59"/>
                    </a:cubicBezTo>
                    <a:cubicBezTo>
                      <a:pt x="0" y="71"/>
                      <a:pt x="1" y="90"/>
                      <a:pt x="13" y="100"/>
                    </a:cubicBezTo>
                    <a:cubicBezTo>
                      <a:pt x="13" y="102"/>
                      <a:pt x="13" y="103"/>
                      <a:pt x="13" y="104"/>
                    </a:cubicBezTo>
                    <a:cubicBezTo>
                      <a:pt x="15" y="110"/>
                      <a:pt x="19" y="117"/>
                      <a:pt x="24" y="121"/>
                    </a:cubicBezTo>
                    <a:cubicBezTo>
                      <a:pt x="28" y="124"/>
                      <a:pt x="33" y="126"/>
                      <a:pt x="38" y="124"/>
                    </a:cubicBezTo>
                    <a:cubicBezTo>
                      <a:pt x="38" y="125"/>
                      <a:pt x="39" y="126"/>
                      <a:pt x="39" y="127"/>
                    </a:cubicBezTo>
                    <a:cubicBezTo>
                      <a:pt x="37" y="129"/>
                      <a:pt x="35" y="131"/>
                      <a:pt x="33" y="134"/>
                    </a:cubicBezTo>
                    <a:cubicBezTo>
                      <a:pt x="30" y="135"/>
                      <a:pt x="28" y="137"/>
                      <a:pt x="26" y="139"/>
                    </a:cubicBezTo>
                    <a:cubicBezTo>
                      <a:pt x="26" y="139"/>
                      <a:pt x="26" y="139"/>
                      <a:pt x="26" y="139"/>
                    </a:cubicBezTo>
                    <a:cubicBezTo>
                      <a:pt x="19" y="153"/>
                      <a:pt x="0" y="154"/>
                      <a:pt x="2" y="174"/>
                    </a:cubicBezTo>
                    <a:cubicBezTo>
                      <a:pt x="3" y="188"/>
                      <a:pt x="14" y="201"/>
                      <a:pt x="24" y="213"/>
                    </a:cubicBezTo>
                    <a:cubicBezTo>
                      <a:pt x="9" y="224"/>
                      <a:pt x="0" y="238"/>
                      <a:pt x="3" y="261"/>
                    </a:cubicBezTo>
                    <a:cubicBezTo>
                      <a:pt x="5" y="270"/>
                      <a:pt x="16" y="274"/>
                      <a:pt x="24" y="273"/>
                    </a:cubicBezTo>
                    <a:cubicBezTo>
                      <a:pt x="53" y="268"/>
                      <a:pt x="83" y="266"/>
                      <a:pt x="112" y="264"/>
                    </a:cubicBezTo>
                    <a:cubicBezTo>
                      <a:pt x="119" y="264"/>
                      <a:pt x="133" y="264"/>
                      <a:pt x="144" y="261"/>
                    </a:cubicBezTo>
                    <a:cubicBezTo>
                      <a:pt x="146" y="262"/>
                      <a:pt x="147" y="262"/>
                      <a:pt x="149" y="263"/>
                    </a:cubicBezTo>
                    <a:cubicBezTo>
                      <a:pt x="152" y="264"/>
                      <a:pt x="155" y="265"/>
                      <a:pt x="159" y="266"/>
                    </a:cubicBezTo>
                    <a:cubicBezTo>
                      <a:pt x="161" y="267"/>
                      <a:pt x="163" y="267"/>
                      <a:pt x="165" y="266"/>
                    </a:cubicBezTo>
                    <a:cubicBezTo>
                      <a:pt x="167" y="267"/>
                      <a:pt x="170" y="267"/>
                      <a:pt x="172" y="268"/>
                    </a:cubicBezTo>
                    <a:cubicBezTo>
                      <a:pt x="177" y="269"/>
                      <a:pt x="182" y="269"/>
                      <a:pt x="187" y="270"/>
                    </a:cubicBezTo>
                    <a:cubicBezTo>
                      <a:pt x="190" y="270"/>
                      <a:pt x="197" y="268"/>
                      <a:pt x="202" y="268"/>
                    </a:cubicBezTo>
                    <a:cubicBezTo>
                      <a:pt x="203" y="269"/>
                      <a:pt x="205" y="269"/>
                      <a:pt x="207" y="269"/>
                    </a:cubicBezTo>
                    <a:cubicBezTo>
                      <a:pt x="215" y="272"/>
                      <a:pt x="227" y="267"/>
                      <a:pt x="226" y="257"/>
                    </a:cubicBezTo>
                    <a:moveTo>
                      <a:pt x="44" y="183"/>
                    </a:moveTo>
                    <a:cubicBezTo>
                      <a:pt x="44" y="183"/>
                      <a:pt x="44" y="183"/>
                      <a:pt x="44" y="184"/>
                    </a:cubicBezTo>
                    <a:cubicBezTo>
                      <a:pt x="43" y="184"/>
                      <a:pt x="43" y="184"/>
                      <a:pt x="43" y="184"/>
                    </a:cubicBezTo>
                    <a:cubicBezTo>
                      <a:pt x="43" y="183"/>
                      <a:pt x="42" y="182"/>
                      <a:pt x="41" y="181"/>
                    </a:cubicBezTo>
                    <a:cubicBezTo>
                      <a:pt x="41" y="181"/>
                      <a:pt x="41" y="181"/>
                      <a:pt x="41" y="181"/>
                    </a:cubicBezTo>
                    <a:cubicBezTo>
                      <a:pt x="42" y="179"/>
                      <a:pt x="43" y="177"/>
                      <a:pt x="44" y="175"/>
                    </a:cubicBezTo>
                    <a:cubicBezTo>
                      <a:pt x="44" y="176"/>
                      <a:pt x="45" y="176"/>
                      <a:pt x="46" y="177"/>
                    </a:cubicBezTo>
                    <a:cubicBezTo>
                      <a:pt x="45" y="179"/>
                      <a:pt x="44" y="181"/>
                      <a:pt x="44" y="183"/>
                    </a:cubicBezTo>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6"/>
              <p:cNvSpPr/>
              <p:nvPr/>
            </p:nvSpPr>
            <p:spPr bwMode="auto">
              <a:xfrm>
                <a:off x="4046538" y="2524125"/>
                <a:ext cx="582613" cy="215900"/>
              </a:xfrm>
              <a:custGeom>
                <a:avLst/>
                <a:gdLst>
                  <a:gd name="T0" fmla="*/ 213 w 215"/>
                  <a:gd name="T1" fmla="*/ 48 h 80"/>
                  <a:gd name="T2" fmla="*/ 214 w 215"/>
                  <a:gd name="T3" fmla="*/ 49 h 80"/>
                  <a:gd name="T4" fmla="*/ 214 w 215"/>
                  <a:gd name="T5" fmla="*/ 46 h 80"/>
                  <a:gd name="T6" fmla="*/ 214 w 215"/>
                  <a:gd name="T7" fmla="*/ 38 h 80"/>
                  <a:gd name="T8" fmla="*/ 189 w 215"/>
                  <a:gd name="T9" fmla="*/ 17 h 80"/>
                  <a:gd name="T10" fmla="*/ 188 w 215"/>
                  <a:gd name="T11" fmla="*/ 16 h 80"/>
                  <a:gd name="T12" fmla="*/ 152 w 215"/>
                  <a:gd name="T13" fmla="*/ 2 h 80"/>
                  <a:gd name="T14" fmla="*/ 143 w 215"/>
                  <a:gd name="T15" fmla="*/ 0 h 80"/>
                  <a:gd name="T16" fmla="*/ 143 w 215"/>
                  <a:gd name="T17" fmla="*/ 0 h 80"/>
                  <a:gd name="T18" fmla="*/ 118 w 215"/>
                  <a:gd name="T19" fmla="*/ 2 h 80"/>
                  <a:gd name="T20" fmla="*/ 109 w 215"/>
                  <a:gd name="T21" fmla="*/ 5 h 80"/>
                  <a:gd name="T22" fmla="*/ 76 w 215"/>
                  <a:gd name="T23" fmla="*/ 5 h 80"/>
                  <a:gd name="T24" fmla="*/ 52 w 215"/>
                  <a:gd name="T25" fmla="*/ 11 h 80"/>
                  <a:gd name="T26" fmla="*/ 51 w 215"/>
                  <a:gd name="T27" fmla="*/ 11 h 80"/>
                  <a:gd name="T28" fmla="*/ 25 w 215"/>
                  <a:gd name="T29" fmla="*/ 16 h 80"/>
                  <a:gd name="T30" fmla="*/ 15 w 215"/>
                  <a:gd name="T31" fmla="*/ 18 h 80"/>
                  <a:gd name="T32" fmla="*/ 9 w 215"/>
                  <a:gd name="T33" fmla="*/ 46 h 80"/>
                  <a:gd name="T34" fmla="*/ 9 w 215"/>
                  <a:gd name="T35" fmla="*/ 46 h 80"/>
                  <a:gd name="T36" fmla="*/ 18 w 215"/>
                  <a:gd name="T37" fmla="*/ 57 h 80"/>
                  <a:gd name="T38" fmla="*/ 18 w 215"/>
                  <a:gd name="T39" fmla="*/ 59 h 80"/>
                  <a:gd name="T40" fmla="*/ 33 w 215"/>
                  <a:gd name="T41" fmla="*/ 76 h 80"/>
                  <a:gd name="T42" fmla="*/ 43 w 215"/>
                  <a:gd name="T43" fmla="*/ 77 h 80"/>
                  <a:gd name="T44" fmla="*/ 51 w 215"/>
                  <a:gd name="T45" fmla="*/ 77 h 80"/>
                  <a:gd name="T46" fmla="*/ 71 w 215"/>
                  <a:gd name="T47" fmla="*/ 72 h 80"/>
                  <a:gd name="T48" fmla="*/ 74 w 215"/>
                  <a:gd name="T49" fmla="*/ 73 h 80"/>
                  <a:gd name="T50" fmla="*/ 154 w 215"/>
                  <a:gd name="T51" fmla="*/ 77 h 80"/>
                  <a:gd name="T52" fmla="*/ 169 w 215"/>
                  <a:gd name="T53" fmla="*/ 75 h 80"/>
                  <a:gd name="T54" fmla="*/ 195 w 215"/>
                  <a:gd name="T55" fmla="*/ 68 h 80"/>
                  <a:gd name="T56" fmla="*/ 198 w 215"/>
                  <a:gd name="T57" fmla="*/ 61 h 80"/>
                  <a:gd name="T58" fmla="*/ 201 w 215"/>
                  <a:gd name="T59" fmla="*/ 59 h 80"/>
                  <a:gd name="T60" fmla="*/ 212 w 215"/>
                  <a:gd name="T61" fmla="*/ 52 h 80"/>
                  <a:gd name="T62" fmla="*/ 214 w 215"/>
                  <a:gd name="T63" fmla="*/ 49 h 80"/>
                  <a:gd name="T64" fmla="*/ 213 w 215"/>
                  <a:gd name="T65" fmla="*/ 48 h 80"/>
                  <a:gd name="T66" fmla="*/ 213 w 215"/>
                  <a:gd name="T67" fmla="*/ 4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5" h="80">
                    <a:moveTo>
                      <a:pt x="213" y="48"/>
                    </a:moveTo>
                    <a:cubicBezTo>
                      <a:pt x="214" y="49"/>
                      <a:pt x="214" y="49"/>
                      <a:pt x="214" y="49"/>
                    </a:cubicBezTo>
                    <a:cubicBezTo>
                      <a:pt x="214" y="48"/>
                      <a:pt x="214" y="47"/>
                      <a:pt x="214" y="46"/>
                    </a:cubicBezTo>
                    <a:cubicBezTo>
                      <a:pt x="215" y="44"/>
                      <a:pt x="215" y="41"/>
                      <a:pt x="214" y="38"/>
                    </a:cubicBezTo>
                    <a:cubicBezTo>
                      <a:pt x="213" y="26"/>
                      <a:pt x="201" y="20"/>
                      <a:pt x="189" y="17"/>
                    </a:cubicBezTo>
                    <a:cubicBezTo>
                      <a:pt x="188" y="17"/>
                      <a:pt x="188" y="16"/>
                      <a:pt x="188" y="16"/>
                    </a:cubicBezTo>
                    <a:cubicBezTo>
                      <a:pt x="178" y="7"/>
                      <a:pt x="165" y="3"/>
                      <a:pt x="152" y="2"/>
                    </a:cubicBezTo>
                    <a:cubicBezTo>
                      <a:pt x="149" y="1"/>
                      <a:pt x="147" y="1"/>
                      <a:pt x="143" y="0"/>
                    </a:cubicBezTo>
                    <a:cubicBezTo>
                      <a:pt x="143" y="0"/>
                      <a:pt x="143" y="0"/>
                      <a:pt x="143" y="0"/>
                    </a:cubicBezTo>
                    <a:cubicBezTo>
                      <a:pt x="135" y="1"/>
                      <a:pt x="127" y="1"/>
                      <a:pt x="118" y="2"/>
                    </a:cubicBezTo>
                    <a:cubicBezTo>
                      <a:pt x="114" y="2"/>
                      <a:pt x="112" y="3"/>
                      <a:pt x="109" y="5"/>
                    </a:cubicBezTo>
                    <a:cubicBezTo>
                      <a:pt x="98" y="2"/>
                      <a:pt x="86" y="4"/>
                      <a:pt x="76" y="5"/>
                    </a:cubicBezTo>
                    <a:cubicBezTo>
                      <a:pt x="67" y="7"/>
                      <a:pt x="59" y="8"/>
                      <a:pt x="52" y="11"/>
                    </a:cubicBezTo>
                    <a:cubicBezTo>
                      <a:pt x="52" y="11"/>
                      <a:pt x="51" y="11"/>
                      <a:pt x="51" y="11"/>
                    </a:cubicBezTo>
                    <a:cubicBezTo>
                      <a:pt x="43" y="13"/>
                      <a:pt x="34" y="15"/>
                      <a:pt x="25" y="16"/>
                    </a:cubicBezTo>
                    <a:cubicBezTo>
                      <a:pt x="22" y="17"/>
                      <a:pt x="18" y="17"/>
                      <a:pt x="15" y="18"/>
                    </a:cubicBezTo>
                    <a:cubicBezTo>
                      <a:pt x="0" y="21"/>
                      <a:pt x="0" y="37"/>
                      <a:pt x="9" y="46"/>
                    </a:cubicBezTo>
                    <a:cubicBezTo>
                      <a:pt x="9" y="46"/>
                      <a:pt x="9" y="46"/>
                      <a:pt x="9" y="46"/>
                    </a:cubicBezTo>
                    <a:cubicBezTo>
                      <a:pt x="10" y="51"/>
                      <a:pt x="13" y="55"/>
                      <a:pt x="18" y="57"/>
                    </a:cubicBezTo>
                    <a:cubicBezTo>
                      <a:pt x="18" y="58"/>
                      <a:pt x="18" y="58"/>
                      <a:pt x="18" y="59"/>
                    </a:cubicBezTo>
                    <a:cubicBezTo>
                      <a:pt x="20" y="67"/>
                      <a:pt x="25" y="73"/>
                      <a:pt x="33" y="76"/>
                    </a:cubicBezTo>
                    <a:cubicBezTo>
                      <a:pt x="37" y="77"/>
                      <a:pt x="40" y="77"/>
                      <a:pt x="43" y="77"/>
                    </a:cubicBezTo>
                    <a:cubicBezTo>
                      <a:pt x="45" y="78"/>
                      <a:pt x="48" y="78"/>
                      <a:pt x="51" y="77"/>
                    </a:cubicBezTo>
                    <a:cubicBezTo>
                      <a:pt x="58" y="76"/>
                      <a:pt x="65" y="75"/>
                      <a:pt x="71" y="72"/>
                    </a:cubicBezTo>
                    <a:cubicBezTo>
                      <a:pt x="72" y="72"/>
                      <a:pt x="73" y="73"/>
                      <a:pt x="74" y="73"/>
                    </a:cubicBezTo>
                    <a:cubicBezTo>
                      <a:pt x="101" y="70"/>
                      <a:pt x="127" y="76"/>
                      <a:pt x="154" y="77"/>
                    </a:cubicBezTo>
                    <a:cubicBezTo>
                      <a:pt x="159" y="78"/>
                      <a:pt x="164" y="77"/>
                      <a:pt x="169" y="75"/>
                    </a:cubicBezTo>
                    <a:cubicBezTo>
                      <a:pt x="177" y="80"/>
                      <a:pt x="188" y="80"/>
                      <a:pt x="195" y="68"/>
                    </a:cubicBezTo>
                    <a:cubicBezTo>
                      <a:pt x="196" y="66"/>
                      <a:pt x="197" y="64"/>
                      <a:pt x="198" y="61"/>
                    </a:cubicBezTo>
                    <a:cubicBezTo>
                      <a:pt x="199" y="61"/>
                      <a:pt x="200" y="60"/>
                      <a:pt x="201" y="59"/>
                    </a:cubicBezTo>
                    <a:cubicBezTo>
                      <a:pt x="206" y="59"/>
                      <a:pt x="210" y="57"/>
                      <a:pt x="212" y="52"/>
                    </a:cubicBezTo>
                    <a:cubicBezTo>
                      <a:pt x="213" y="51"/>
                      <a:pt x="213" y="50"/>
                      <a:pt x="214" y="49"/>
                    </a:cubicBezTo>
                    <a:cubicBezTo>
                      <a:pt x="213" y="49"/>
                      <a:pt x="213" y="49"/>
                      <a:pt x="213" y="48"/>
                    </a:cubicBezTo>
                    <a:cubicBezTo>
                      <a:pt x="213" y="48"/>
                      <a:pt x="213" y="48"/>
                      <a:pt x="213" y="48"/>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7"/>
              <p:cNvSpPr/>
              <p:nvPr/>
            </p:nvSpPr>
            <p:spPr bwMode="auto">
              <a:xfrm>
                <a:off x="4040188" y="2801938"/>
                <a:ext cx="585788" cy="184150"/>
              </a:xfrm>
              <a:custGeom>
                <a:avLst/>
                <a:gdLst>
                  <a:gd name="T0" fmla="*/ 216 w 216"/>
                  <a:gd name="T1" fmla="*/ 27 h 68"/>
                  <a:gd name="T2" fmla="*/ 205 w 216"/>
                  <a:gd name="T3" fmla="*/ 13 h 68"/>
                  <a:gd name="T4" fmla="*/ 118 w 216"/>
                  <a:gd name="T5" fmla="*/ 3 h 68"/>
                  <a:gd name="T6" fmla="*/ 101 w 216"/>
                  <a:gd name="T7" fmla="*/ 5 h 68"/>
                  <a:gd name="T8" fmla="*/ 56 w 216"/>
                  <a:gd name="T9" fmla="*/ 8 h 68"/>
                  <a:gd name="T10" fmla="*/ 48 w 216"/>
                  <a:gd name="T11" fmla="*/ 5 h 68"/>
                  <a:gd name="T12" fmla="*/ 22 w 216"/>
                  <a:gd name="T13" fmla="*/ 10 h 68"/>
                  <a:gd name="T14" fmla="*/ 20 w 216"/>
                  <a:gd name="T15" fmla="*/ 12 h 68"/>
                  <a:gd name="T16" fmla="*/ 10 w 216"/>
                  <a:gd name="T17" fmla="*/ 19 h 68"/>
                  <a:gd name="T18" fmla="*/ 23 w 216"/>
                  <a:gd name="T19" fmla="*/ 42 h 68"/>
                  <a:gd name="T20" fmla="*/ 39 w 216"/>
                  <a:gd name="T21" fmla="*/ 63 h 68"/>
                  <a:gd name="T22" fmla="*/ 116 w 216"/>
                  <a:gd name="T23" fmla="*/ 53 h 68"/>
                  <a:gd name="T24" fmla="*/ 196 w 216"/>
                  <a:gd name="T25" fmla="*/ 59 h 68"/>
                  <a:gd name="T26" fmla="*/ 212 w 216"/>
                  <a:gd name="T27" fmla="*/ 49 h 68"/>
                  <a:gd name="T28" fmla="*/ 216 w 216"/>
                  <a:gd name="T29" fmla="*/ 2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6" h="68">
                    <a:moveTo>
                      <a:pt x="216" y="27"/>
                    </a:moveTo>
                    <a:cubicBezTo>
                      <a:pt x="215" y="20"/>
                      <a:pt x="211" y="15"/>
                      <a:pt x="205" y="13"/>
                    </a:cubicBezTo>
                    <a:cubicBezTo>
                      <a:pt x="176" y="4"/>
                      <a:pt x="147" y="0"/>
                      <a:pt x="118" y="3"/>
                    </a:cubicBezTo>
                    <a:cubicBezTo>
                      <a:pt x="112" y="3"/>
                      <a:pt x="107" y="4"/>
                      <a:pt x="101" y="5"/>
                    </a:cubicBezTo>
                    <a:cubicBezTo>
                      <a:pt x="86" y="5"/>
                      <a:pt x="71" y="6"/>
                      <a:pt x="56" y="8"/>
                    </a:cubicBezTo>
                    <a:cubicBezTo>
                      <a:pt x="54" y="6"/>
                      <a:pt x="51" y="5"/>
                      <a:pt x="48" y="5"/>
                    </a:cubicBezTo>
                    <a:cubicBezTo>
                      <a:pt x="38" y="4"/>
                      <a:pt x="30" y="6"/>
                      <a:pt x="22" y="10"/>
                    </a:cubicBezTo>
                    <a:cubicBezTo>
                      <a:pt x="21" y="11"/>
                      <a:pt x="21" y="11"/>
                      <a:pt x="20" y="12"/>
                    </a:cubicBezTo>
                    <a:cubicBezTo>
                      <a:pt x="17" y="14"/>
                      <a:pt x="13" y="16"/>
                      <a:pt x="10" y="19"/>
                    </a:cubicBezTo>
                    <a:cubicBezTo>
                      <a:pt x="0" y="28"/>
                      <a:pt x="11" y="44"/>
                      <a:pt x="23" y="42"/>
                    </a:cubicBezTo>
                    <a:cubicBezTo>
                      <a:pt x="17" y="52"/>
                      <a:pt x="25" y="68"/>
                      <a:pt x="39" y="63"/>
                    </a:cubicBezTo>
                    <a:cubicBezTo>
                      <a:pt x="64" y="54"/>
                      <a:pt x="89" y="52"/>
                      <a:pt x="116" y="53"/>
                    </a:cubicBezTo>
                    <a:cubicBezTo>
                      <a:pt x="142" y="53"/>
                      <a:pt x="170" y="53"/>
                      <a:pt x="196" y="59"/>
                    </a:cubicBezTo>
                    <a:cubicBezTo>
                      <a:pt x="203" y="60"/>
                      <a:pt x="209" y="56"/>
                      <a:pt x="212" y="49"/>
                    </a:cubicBezTo>
                    <a:cubicBezTo>
                      <a:pt x="215" y="42"/>
                      <a:pt x="216" y="35"/>
                      <a:pt x="216" y="27"/>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8"/>
              <p:cNvSpPr/>
              <p:nvPr/>
            </p:nvSpPr>
            <p:spPr bwMode="auto">
              <a:xfrm>
                <a:off x="4029076" y="3027363"/>
                <a:ext cx="628650" cy="107950"/>
              </a:xfrm>
              <a:custGeom>
                <a:avLst/>
                <a:gdLst>
                  <a:gd name="T0" fmla="*/ 222 w 232"/>
                  <a:gd name="T1" fmla="*/ 12 h 40"/>
                  <a:gd name="T2" fmla="*/ 222 w 232"/>
                  <a:gd name="T3" fmla="*/ 12 h 40"/>
                  <a:gd name="T4" fmla="*/ 200 w 232"/>
                  <a:gd name="T5" fmla="*/ 7 h 40"/>
                  <a:gd name="T6" fmla="*/ 191 w 232"/>
                  <a:gd name="T7" fmla="*/ 5 h 40"/>
                  <a:gd name="T8" fmla="*/ 170 w 232"/>
                  <a:gd name="T9" fmla="*/ 3 h 40"/>
                  <a:gd name="T10" fmla="*/ 121 w 232"/>
                  <a:gd name="T11" fmla="*/ 1 h 40"/>
                  <a:gd name="T12" fmla="*/ 56 w 232"/>
                  <a:gd name="T13" fmla="*/ 7 h 40"/>
                  <a:gd name="T14" fmla="*/ 45 w 232"/>
                  <a:gd name="T15" fmla="*/ 0 h 40"/>
                  <a:gd name="T16" fmla="*/ 10 w 232"/>
                  <a:gd name="T17" fmla="*/ 4 h 40"/>
                  <a:gd name="T18" fmla="*/ 5 w 232"/>
                  <a:gd name="T19" fmla="*/ 25 h 40"/>
                  <a:gd name="T20" fmla="*/ 18 w 232"/>
                  <a:gd name="T21" fmla="*/ 38 h 40"/>
                  <a:gd name="T22" fmla="*/ 72 w 232"/>
                  <a:gd name="T23" fmla="*/ 33 h 40"/>
                  <a:gd name="T24" fmla="*/ 122 w 232"/>
                  <a:gd name="T25" fmla="*/ 31 h 40"/>
                  <a:gd name="T26" fmla="*/ 173 w 232"/>
                  <a:gd name="T27" fmla="*/ 33 h 40"/>
                  <a:gd name="T28" fmla="*/ 222 w 232"/>
                  <a:gd name="T29" fmla="*/ 31 h 40"/>
                  <a:gd name="T30" fmla="*/ 222 w 232"/>
                  <a:gd name="T31" fmla="*/ 1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2" h="40">
                    <a:moveTo>
                      <a:pt x="222" y="12"/>
                    </a:moveTo>
                    <a:cubicBezTo>
                      <a:pt x="222" y="12"/>
                      <a:pt x="222" y="12"/>
                      <a:pt x="222" y="12"/>
                    </a:cubicBezTo>
                    <a:cubicBezTo>
                      <a:pt x="215" y="9"/>
                      <a:pt x="208" y="8"/>
                      <a:pt x="200" y="7"/>
                    </a:cubicBezTo>
                    <a:cubicBezTo>
                      <a:pt x="197" y="6"/>
                      <a:pt x="194" y="5"/>
                      <a:pt x="191" y="5"/>
                    </a:cubicBezTo>
                    <a:cubicBezTo>
                      <a:pt x="184" y="4"/>
                      <a:pt x="177" y="3"/>
                      <a:pt x="170" y="3"/>
                    </a:cubicBezTo>
                    <a:cubicBezTo>
                      <a:pt x="154" y="1"/>
                      <a:pt x="138" y="1"/>
                      <a:pt x="121" y="1"/>
                    </a:cubicBezTo>
                    <a:cubicBezTo>
                      <a:pt x="99" y="1"/>
                      <a:pt x="78" y="3"/>
                      <a:pt x="56" y="7"/>
                    </a:cubicBezTo>
                    <a:cubicBezTo>
                      <a:pt x="54" y="3"/>
                      <a:pt x="51" y="0"/>
                      <a:pt x="45" y="0"/>
                    </a:cubicBezTo>
                    <a:cubicBezTo>
                      <a:pt x="33" y="0"/>
                      <a:pt x="22" y="1"/>
                      <a:pt x="10" y="4"/>
                    </a:cubicBezTo>
                    <a:cubicBezTo>
                      <a:pt x="1" y="6"/>
                      <a:pt x="0" y="19"/>
                      <a:pt x="5" y="25"/>
                    </a:cubicBezTo>
                    <a:cubicBezTo>
                      <a:pt x="5" y="31"/>
                      <a:pt x="10" y="37"/>
                      <a:pt x="18" y="38"/>
                    </a:cubicBezTo>
                    <a:cubicBezTo>
                      <a:pt x="36" y="40"/>
                      <a:pt x="54" y="34"/>
                      <a:pt x="72" y="33"/>
                    </a:cubicBezTo>
                    <a:cubicBezTo>
                      <a:pt x="89" y="32"/>
                      <a:pt x="106" y="31"/>
                      <a:pt x="122" y="31"/>
                    </a:cubicBezTo>
                    <a:cubicBezTo>
                      <a:pt x="139" y="32"/>
                      <a:pt x="156" y="32"/>
                      <a:pt x="173" y="33"/>
                    </a:cubicBezTo>
                    <a:cubicBezTo>
                      <a:pt x="189" y="33"/>
                      <a:pt x="206" y="36"/>
                      <a:pt x="222" y="31"/>
                    </a:cubicBezTo>
                    <a:cubicBezTo>
                      <a:pt x="232" y="28"/>
                      <a:pt x="231" y="14"/>
                      <a:pt x="222" y="12"/>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9"/>
              <p:cNvSpPr/>
              <p:nvPr/>
            </p:nvSpPr>
            <p:spPr bwMode="auto">
              <a:xfrm>
                <a:off x="4267201" y="-120650"/>
                <a:ext cx="176213" cy="2511425"/>
              </a:xfrm>
              <a:custGeom>
                <a:avLst/>
                <a:gdLst>
                  <a:gd name="T0" fmla="*/ 57 w 65"/>
                  <a:gd name="T1" fmla="*/ 814 h 927"/>
                  <a:gd name="T2" fmla="*/ 52 w 65"/>
                  <a:gd name="T3" fmla="*/ 733 h 927"/>
                  <a:gd name="T4" fmla="*/ 49 w 65"/>
                  <a:gd name="T5" fmla="*/ 725 h 927"/>
                  <a:gd name="T6" fmla="*/ 50 w 65"/>
                  <a:gd name="T7" fmla="*/ 712 h 927"/>
                  <a:gd name="T8" fmla="*/ 54 w 65"/>
                  <a:gd name="T9" fmla="*/ 695 h 927"/>
                  <a:gd name="T10" fmla="*/ 56 w 65"/>
                  <a:gd name="T11" fmla="*/ 620 h 927"/>
                  <a:gd name="T12" fmla="*/ 53 w 65"/>
                  <a:gd name="T13" fmla="*/ 558 h 927"/>
                  <a:gd name="T14" fmla="*/ 53 w 65"/>
                  <a:gd name="T15" fmla="*/ 535 h 927"/>
                  <a:gd name="T16" fmla="*/ 55 w 65"/>
                  <a:gd name="T17" fmla="*/ 455 h 927"/>
                  <a:gd name="T18" fmla="*/ 50 w 65"/>
                  <a:gd name="T19" fmla="*/ 398 h 927"/>
                  <a:gd name="T20" fmla="*/ 51 w 65"/>
                  <a:gd name="T21" fmla="*/ 390 h 927"/>
                  <a:gd name="T22" fmla="*/ 50 w 65"/>
                  <a:gd name="T23" fmla="*/ 318 h 927"/>
                  <a:gd name="T24" fmla="*/ 52 w 65"/>
                  <a:gd name="T25" fmla="*/ 270 h 927"/>
                  <a:gd name="T26" fmla="*/ 53 w 65"/>
                  <a:gd name="T27" fmla="*/ 241 h 927"/>
                  <a:gd name="T28" fmla="*/ 53 w 65"/>
                  <a:gd name="T29" fmla="*/ 237 h 927"/>
                  <a:gd name="T30" fmla="*/ 60 w 65"/>
                  <a:gd name="T31" fmla="*/ 156 h 927"/>
                  <a:gd name="T32" fmla="*/ 55 w 65"/>
                  <a:gd name="T33" fmla="*/ 87 h 927"/>
                  <a:gd name="T34" fmla="*/ 57 w 65"/>
                  <a:gd name="T35" fmla="*/ 82 h 927"/>
                  <a:gd name="T36" fmla="*/ 54 w 65"/>
                  <a:gd name="T37" fmla="*/ 21 h 927"/>
                  <a:gd name="T38" fmla="*/ 41 w 65"/>
                  <a:gd name="T39" fmla="*/ 7 h 927"/>
                  <a:gd name="T40" fmla="*/ 18 w 65"/>
                  <a:gd name="T41" fmla="*/ 11 h 927"/>
                  <a:gd name="T42" fmla="*/ 12 w 65"/>
                  <a:gd name="T43" fmla="*/ 11 h 927"/>
                  <a:gd name="T44" fmla="*/ 11 w 65"/>
                  <a:gd name="T45" fmla="*/ 15 h 927"/>
                  <a:gd name="T46" fmla="*/ 7 w 65"/>
                  <a:gd name="T47" fmla="*/ 21 h 927"/>
                  <a:gd name="T48" fmla="*/ 5 w 65"/>
                  <a:gd name="T49" fmla="*/ 42 h 927"/>
                  <a:gd name="T50" fmla="*/ 3 w 65"/>
                  <a:gd name="T51" fmla="*/ 49 h 927"/>
                  <a:gd name="T52" fmla="*/ 4 w 65"/>
                  <a:gd name="T53" fmla="*/ 153 h 927"/>
                  <a:gd name="T54" fmla="*/ 6 w 65"/>
                  <a:gd name="T55" fmla="*/ 162 h 927"/>
                  <a:gd name="T56" fmla="*/ 6 w 65"/>
                  <a:gd name="T57" fmla="*/ 166 h 927"/>
                  <a:gd name="T58" fmla="*/ 4 w 65"/>
                  <a:gd name="T59" fmla="*/ 210 h 927"/>
                  <a:gd name="T60" fmla="*/ 3 w 65"/>
                  <a:gd name="T61" fmla="*/ 265 h 927"/>
                  <a:gd name="T62" fmla="*/ 2 w 65"/>
                  <a:gd name="T63" fmla="*/ 278 h 927"/>
                  <a:gd name="T64" fmla="*/ 5 w 65"/>
                  <a:gd name="T65" fmla="*/ 286 h 927"/>
                  <a:gd name="T66" fmla="*/ 5 w 65"/>
                  <a:gd name="T67" fmla="*/ 323 h 927"/>
                  <a:gd name="T68" fmla="*/ 6 w 65"/>
                  <a:gd name="T69" fmla="*/ 397 h 927"/>
                  <a:gd name="T70" fmla="*/ 9 w 65"/>
                  <a:gd name="T71" fmla="*/ 444 h 927"/>
                  <a:gd name="T72" fmla="*/ 8 w 65"/>
                  <a:gd name="T73" fmla="*/ 461 h 927"/>
                  <a:gd name="T74" fmla="*/ 6 w 65"/>
                  <a:gd name="T75" fmla="*/ 468 h 927"/>
                  <a:gd name="T76" fmla="*/ 5 w 65"/>
                  <a:gd name="T77" fmla="*/ 468 h 927"/>
                  <a:gd name="T78" fmla="*/ 6 w 65"/>
                  <a:gd name="T79" fmla="*/ 525 h 927"/>
                  <a:gd name="T80" fmla="*/ 6 w 65"/>
                  <a:gd name="T81" fmla="*/ 533 h 927"/>
                  <a:gd name="T82" fmla="*/ 6 w 65"/>
                  <a:gd name="T83" fmla="*/ 539 h 927"/>
                  <a:gd name="T84" fmla="*/ 6 w 65"/>
                  <a:gd name="T85" fmla="*/ 598 h 927"/>
                  <a:gd name="T86" fmla="*/ 6 w 65"/>
                  <a:gd name="T87" fmla="*/ 608 h 927"/>
                  <a:gd name="T88" fmla="*/ 8 w 65"/>
                  <a:gd name="T89" fmla="*/ 616 h 927"/>
                  <a:gd name="T90" fmla="*/ 8 w 65"/>
                  <a:gd name="T91" fmla="*/ 652 h 927"/>
                  <a:gd name="T92" fmla="*/ 8 w 65"/>
                  <a:gd name="T93" fmla="*/ 695 h 927"/>
                  <a:gd name="T94" fmla="*/ 1 w 65"/>
                  <a:gd name="T95" fmla="*/ 708 h 927"/>
                  <a:gd name="T96" fmla="*/ 4 w 65"/>
                  <a:gd name="T97" fmla="*/ 794 h 927"/>
                  <a:gd name="T98" fmla="*/ 2 w 65"/>
                  <a:gd name="T99" fmla="*/ 803 h 927"/>
                  <a:gd name="T100" fmla="*/ 6 w 65"/>
                  <a:gd name="T101" fmla="*/ 899 h 927"/>
                  <a:gd name="T102" fmla="*/ 7 w 65"/>
                  <a:gd name="T103" fmla="*/ 901 h 927"/>
                  <a:gd name="T104" fmla="*/ 6 w 65"/>
                  <a:gd name="T105" fmla="*/ 903 h 927"/>
                  <a:gd name="T106" fmla="*/ 23 w 65"/>
                  <a:gd name="T107" fmla="*/ 926 h 927"/>
                  <a:gd name="T108" fmla="*/ 43 w 65"/>
                  <a:gd name="T109" fmla="*/ 923 h 927"/>
                  <a:gd name="T110" fmla="*/ 58 w 65"/>
                  <a:gd name="T111" fmla="*/ 908 h 927"/>
                  <a:gd name="T112" fmla="*/ 57 w 65"/>
                  <a:gd name="T113" fmla="*/ 814 h 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 h="927">
                    <a:moveTo>
                      <a:pt x="57" y="814"/>
                    </a:moveTo>
                    <a:cubicBezTo>
                      <a:pt x="55" y="787"/>
                      <a:pt x="54" y="760"/>
                      <a:pt x="52" y="733"/>
                    </a:cubicBezTo>
                    <a:cubicBezTo>
                      <a:pt x="52" y="730"/>
                      <a:pt x="51" y="728"/>
                      <a:pt x="49" y="725"/>
                    </a:cubicBezTo>
                    <a:cubicBezTo>
                      <a:pt x="50" y="721"/>
                      <a:pt x="50" y="717"/>
                      <a:pt x="50" y="712"/>
                    </a:cubicBezTo>
                    <a:cubicBezTo>
                      <a:pt x="52" y="707"/>
                      <a:pt x="53" y="701"/>
                      <a:pt x="54" y="695"/>
                    </a:cubicBezTo>
                    <a:cubicBezTo>
                      <a:pt x="62" y="672"/>
                      <a:pt x="57" y="642"/>
                      <a:pt x="56" y="620"/>
                    </a:cubicBezTo>
                    <a:cubicBezTo>
                      <a:pt x="55" y="600"/>
                      <a:pt x="55" y="579"/>
                      <a:pt x="53" y="558"/>
                    </a:cubicBezTo>
                    <a:cubicBezTo>
                      <a:pt x="53" y="551"/>
                      <a:pt x="53" y="543"/>
                      <a:pt x="53" y="535"/>
                    </a:cubicBezTo>
                    <a:cubicBezTo>
                      <a:pt x="65" y="512"/>
                      <a:pt x="57" y="479"/>
                      <a:pt x="55" y="455"/>
                    </a:cubicBezTo>
                    <a:cubicBezTo>
                      <a:pt x="54" y="437"/>
                      <a:pt x="53" y="417"/>
                      <a:pt x="50" y="398"/>
                    </a:cubicBezTo>
                    <a:cubicBezTo>
                      <a:pt x="51" y="396"/>
                      <a:pt x="52" y="393"/>
                      <a:pt x="51" y="390"/>
                    </a:cubicBezTo>
                    <a:cubicBezTo>
                      <a:pt x="51" y="366"/>
                      <a:pt x="51" y="342"/>
                      <a:pt x="50" y="318"/>
                    </a:cubicBezTo>
                    <a:cubicBezTo>
                      <a:pt x="51" y="302"/>
                      <a:pt x="51" y="286"/>
                      <a:pt x="52" y="270"/>
                    </a:cubicBezTo>
                    <a:cubicBezTo>
                      <a:pt x="52" y="260"/>
                      <a:pt x="53" y="250"/>
                      <a:pt x="53" y="241"/>
                    </a:cubicBezTo>
                    <a:cubicBezTo>
                      <a:pt x="53" y="239"/>
                      <a:pt x="53" y="238"/>
                      <a:pt x="53" y="237"/>
                    </a:cubicBezTo>
                    <a:cubicBezTo>
                      <a:pt x="62" y="211"/>
                      <a:pt x="60" y="182"/>
                      <a:pt x="60" y="156"/>
                    </a:cubicBezTo>
                    <a:cubicBezTo>
                      <a:pt x="59" y="137"/>
                      <a:pt x="60" y="110"/>
                      <a:pt x="55" y="87"/>
                    </a:cubicBezTo>
                    <a:cubicBezTo>
                      <a:pt x="56" y="86"/>
                      <a:pt x="56" y="84"/>
                      <a:pt x="57" y="82"/>
                    </a:cubicBezTo>
                    <a:cubicBezTo>
                      <a:pt x="61" y="64"/>
                      <a:pt x="55" y="41"/>
                      <a:pt x="54" y="21"/>
                    </a:cubicBezTo>
                    <a:cubicBezTo>
                      <a:pt x="54" y="14"/>
                      <a:pt x="47" y="8"/>
                      <a:pt x="41" y="7"/>
                    </a:cubicBezTo>
                    <a:cubicBezTo>
                      <a:pt x="35" y="0"/>
                      <a:pt x="22" y="2"/>
                      <a:pt x="18" y="11"/>
                    </a:cubicBezTo>
                    <a:cubicBezTo>
                      <a:pt x="17" y="8"/>
                      <a:pt x="13" y="8"/>
                      <a:pt x="12" y="11"/>
                    </a:cubicBezTo>
                    <a:cubicBezTo>
                      <a:pt x="12" y="12"/>
                      <a:pt x="11" y="14"/>
                      <a:pt x="11" y="15"/>
                    </a:cubicBezTo>
                    <a:cubicBezTo>
                      <a:pt x="10" y="17"/>
                      <a:pt x="8" y="18"/>
                      <a:pt x="7" y="21"/>
                    </a:cubicBezTo>
                    <a:cubicBezTo>
                      <a:pt x="6" y="28"/>
                      <a:pt x="5" y="35"/>
                      <a:pt x="5" y="42"/>
                    </a:cubicBezTo>
                    <a:cubicBezTo>
                      <a:pt x="4" y="44"/>
                      <a:pt x="3" y="46"/>
                      <a:pt x="3" y="49"/>
                    </a:cubicBezTo>
                    <a:cubicBezTo>
                      <a:pt x="3" y="84"/>
                      <a:pt x="3" y="119"/>
                      <a:pt x="4" y="153"/>
                    </a:cubicBezTo>
                    <a:cubicBezTo>
                      <a:pt x="4" y="157"/>
                      <a:pt x="5" y="160"/>
                      <a:pt x="6" y="162"/>
                    </a:cubicBezTo>
                    <a:cubicBezTo>
                      <a:pt x="6" y="163"/>
                      <a:pt x="6" y="165"/>
                      <a:pt x="6" y="166"/>
                    </a:cubicBezTo>
                    <a:cubicBezTo>
                      <a:pt x="5" y="181"/>
                      <a:pt x="5" y="195"/>
                      <a:pt x="4" y="210"/>
                    </a:cubicBezTo>
                    <a:cubicBezTo>
                      <a:pt x="3" y="228"/>
                      <a:pt x="3" y="247"/>
                      <a:pt x="3" y="265"/>
                    </a:cubicBezTo>
                    <a:cubicBezTo>
                      <a:pt x="3" y="269"/>
                      <a:pt x="2" y="274"/>
                      <a:pt x="2" y="278"/>
                    </a:cubicBezTo>
                    <a:cubicBezTo>
                      <a:pt x="2" y="281"/>
                      <a:pt x="3" y="284"/>
                      <a:pt x="5" y="286"/>
                    </a:cubicBezTo>
                    <a:cubicBezTo>
                      <a:pt x="5" y="298"/>
                      <a:pt x="5" y="311"/>
                      <a:pt x="5" y="323"/>
                    </a:cubicBezTo>
                    <a:cubicBezTo>
                      <a:pt x="5" y="348"/>
                      <a:pt x="5" y="373"/>
                      <a:pt x="6" y="397"/>
                    </a:cubicBezTo>
                    <a:cubicBezTo>
                      <a:pt x="6" y="412"/>
                      <a:pt x="5" y="429"/>
                      <a:pt x="9" y="444"/>
                    </a:cubicBezTo>
                    <a:cubicBezTo>
                      <a:pt x="9" y="450"/>
                      <a:pt x="8" y="456"/>
                      <a:pt x="8" y="461"/>
                    </a:cubicBezTo>
                    <a:cubicBezTo>
                      <a:pt x="7" y="463"/>
                      <a:pt x="6" y="466"/>
                      <a:pt x="6" y="468"/>
                    </a:cubicBezTo>
                    <a:cubicBezTo>
                      <a:pt x="6" y="468"/>
                      <a:pt x="5" y="468"/>
                      <a:pt x="5" y="468"/>
                    </a:cubicBezTo>
                    <a:cubicBezTo>
                      <a:pt x="5" y="487"/>
                      <a:pt x="5" y="506"/>
                      <a:pt x="6" y="525"/>
                    </a:cubicBezTo>
                    <a:cubicBezTo>
                      <a:pt x="6" y="528"/>
                      <a:pt x="6" y="530"/>
                      <a:pt x="6" y="533"/>
                    </a:cubicBezTo>
                    <a:cubicBezTo>
                      <a:pt x="6" y="535"/>
                      <a:pt x="6" y="537"/>
                      <a:pt x="6" y="539"/>
                    </a:cubicBezTo>
                    <a:cubicBezTo>
                      <a:pt x="5" y="559"/>
                      <a:pt x="6" y="579"/>
                      <a:pt x="6" y="598"/>
                    </a:cubicBezTo>
                    <a:cubicBezTo>
                      <a:pt x="6" y="601"/>
                      <a:pt x="6" y="604"/>
                      <a:pt x="6" y="608"/>
                    </a:cubicBezTo>
                    <a:cubicBezTo>
                      <a:pt x="6" y="611"/>
                      <a:pt x="7" y="614"/>
                      <a:pt x="8" y="616"/>
                    </a:cubicBezTo>
                    <a:cubicBezTo>
                      <a:pt x="8" y="628"/>
                      <a:pt x="7" y="640"/>
                      <a:pt x="8" y="652"/>
                    </a:cubicBezTo>
                    <a:cubicBezTo>
                      <a:pt x="8" y="666"/>
                      <a:pt x="8" y="680"/>
                      <a:pt x="8" y="695"/>
                    </a:cubicBezTo>
                    <a:cubicBezTo>
                      <a:pt x="4" y="697"/>
                      <a:pt x="0" y="702"/>
                      <a:pt x="1" y="708"/>
                    </a:cubicBezTo>
                    <a:cubicBezTo>
                      <a:pt x="2" y="737"/>
                      <a:pt x="3" y="765"/>
                      <a:pt x="4" y="794"/>
                    </a:cubicBezTo>
                    <a:cubicBezTo>
                      <a:pt x="2" y="796"/>
                      <a:pt x="1" y="799"/>
                      <a:pt x="2" y="803"/>
                    </a:cubicBezTo>
                    <a:cubicBezTo>
                      <a:pt x="3" y="835"/>
                      <a:pt x="5" y="867"/>
                      <a:pt x="6" y="899"/>
                    </a:cubicBezTo>
                    <a:cubicBezTo>
                      <a:pt x="6" y="900"/>
                      <a:pt x="7" y="900"/>
                      <a:pt x="7" y="901"/>
                    </a:cubicBezTo>
                    <a:cubicBezTo>
                      <a:pt x="6" y="902"/>
                      <a:pt x="6" y="903"/>
                      <a:pt x="6" y="903"/>
                    </a:cubicBezTo>
                    <a:cubicBezTo>
                      <a:pt x="0" y="916"/>
                      <a:pt x="10" y="927"/>
                      <a:pt x="23" y="926"/>
                    </a:cubicBezTo>
                    <a:cubicBezTo>
                      <a:pt x="29" y="925"/>
                      <a:pt x="36" y="924"/>
                      <a:pt x="43" y="923"/>
                    </a:cubicBezTo>
                    <a:cubicBezTo>
                      <a:pt x="52" y="923"/>
                      <a:pt x="57" y="917"/>
                      <a:pt x="58" y="908"/>
                    </a:cubicBezTo>
                    <a:cubicBezTo>
                      <a:pt x="62" y="878"/>
                      <a:pt x="62" y="845"/>
                      <a:pt x="57" y="814"/>
                    </a:cubicBezTo>
                  </a:path>
                </a:pathLst>
              </a:custGeom>
              <a:solidFill>
                <a:srgbClr val="B3B3B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0"/>
              <p:cNvSpPr/>
              <p:nvPr/>
            </p:nvSpPr>
            <p:spPr bwMode="auto">
              <a:xfrm>
                <a:off x="4899026" y="3208338"/>
                <a:ext cx="417513" cy="222250"/>
              </a:xfrm>
              <a:custGeom>
                <a:avLst/>
                <a:gdLst>
                  <a:gd name="T0" fmla="*/ 147 w 154"/>
                  <a:gd name="T1" fmla="*/ 2 h 82"/>
                  <a:gd name="T2" fmla="*/ 73 w 154"/>
                  <a:gd name="T3" fmla="*/ 29 h 82"/>
                  <a:gd name="T4" fmla="*/ 5 w 154"/>
                  <a:gd name="T5" fmla="*/ 70 h 82"/>
                  <a:gd name="T6" fmla="*/ 11 w 154"/>
                  <a:gd name="T7" fmla="*/ 81 h 82"/>
                  <a:gd name="T8" fmla="*/ 80 w 154"/>
                  <a:gd name="T9" fmla="*/ 50 h 82"/>
                  <a:gd name="T10" fmla="*/ 150 w 154"/>
                  <a:gd name="T11" fmla="*/ 9 h 82"/>
                  <a:gd name="T12" fmla="*/ 147 w 154"/>
                  <a:gd name="T13" fmla="*/ 2 h 82"/>
                </a:gdLst>
                <a:ahLst/>
                <a:cxnLst>
                  <a:cxn ang="0">
                    <a:pos x="T0" y="T1"/>
                  </a:cxn>
                  <a:cxn ang="0">
                    <a:pos x="T2" y="T3"/>
                  </a:cxn>
                  <a:cxn ang="0">
                    <a:pos x="T4" y="T5"/>
                  </a:cxn>
                  <a:cxn ang="0">
                    <a:pos x="T6" y="T7"/>
                  </a:cxn>
                  <a:cxn ang="0">
                    <a:pos x="T8" y="T9"/>
                  </a:cxn>
                  <a:cxn ang="0">
                    <a:pos x="T10" y="T11"/>
                  </a:cxn>
                  <a:cxn ang="0">
                    <a:pos x="T12" y="T13"/>
                  </a:cxn>
                </a:cxnLst>
                <a:rect l="0" t="0" r="r" b="b"/>
                <a:pathLst>
                  <a:path w="154" h="82">
                    <a:moveTo>
                      <a:pt x="147" y="2"/>
                    </a:moveTo>
                    <a:cubicBezTo>
                      <a:pt x="121" y="8"/>
                      <a:pt x="97" y="18"/>
                      <a:pt x="73" y="29"/>
                    </a:cubicBezTo>
                    <a:cubicBezTo>
                      <a:pt x="50" y="40"/>
                      <a:pt x="23" y="51"/>
                      <a:pt x="5" y="70"/>
                    </a:cubicBezTo>
                    <a:cubicBezTo>
                      <a:pt x="0" y="75"/>
                      <a:pt x="5" y="82"/>
                      <a:pt x="11" y="81"/>
                    </a:cubicBezTo>
                    <a:cubicBezTo>
                      <a:pt x="36" y="76"/>
                      <a:pt x="59" y="61"/>
                      <a:pt x="80" y="50"/>
                    </a:cubicBezTo>
                    <a:cubicBezTo>
                      <a:pt x="104" y="38"/>
                      <a:pt x="128" y="25"/>
                      <a:pt x="150" y="9"/>
                    </a:cubicBezTo>
                    <a:cubicBezTo>
                      <a:pt x="154" y="6"/>
                      <a:pt x="152" y="0"/>
                      <a:pt x="147" y="2"/>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1"/>
              <p:cNvSpPr/>
              <p:nvPr/>
            </p:nvSpPr>
            <p:spPr bwMode="auto">
              <a:xfrm>
                <a:off x="5067301" y="3506788"/>
                <a:ext cx="420688" cy="114300"/>
              </a:xfrm>
              <a:custGeom>
                <a:avLst/>
                <a:gdLst>
                  <a:gd name="T0" fmla="*/ 148 w 155"/>
                  <a:gd name="T1" fmla="*/ 0 h 42"/>
                  <a:gd name="T2" fmla="*/ 78 w 155"/>
                  <a:gd name="T3" fmla="*/ 8 h 42"/>
                  <a:gd name="T4" fmla="*/ 5 w 155"/>
                  <a:gd name="T5" fmla="*/ 22 h 42"/>
                  <a:gd name="T6" fmla="*/ 5 w 155"/>
                  <a:gd name="T7" fmla="*/ 32 h 42"/>
                  <a:gd name="T8" fmla="*/ 150 w 155"/>
                  <a:gd name="T9" fmla="*/ 9 h 42"/>
                  <a:gd name="T10" fmla="*/ 148 w 155"/>
                  <a:gd name="T11" fmla="*/ 0 h 42"/>
                </a:gdLst>
                <a:ahLst/>
                <a:cxnLst>
                  <a:cxn ang="0">
                    <a:pos x="T0" y="T1"/>
                  </a:cxn>
                  <a:cxn ang="0">
                    <a:pos x="T2" y="T3"/>
                  </a:cxn>
                  <a:cxn ang="0">
                    <a:pos x="T4" y="T5"/>
                  </a:cxn>
                  <a:cxn ang="0">
                    <a:pos x="T6" y="T7"/>
                  </a:cxn>
                  <a:cxn ang="0">
                    <a:pos x="T8" y="T9"/>
                  </a:cxn>
                  <a:cxn ang="0">
                    <a:pos x="T10" y="T11"/>
                  </a:cxn>
                </a:cxnLst>
                <a:rect l="0" t="0" r="r" b="b"/>
                <a:pathLst>
                  <a:path w="155" h="42">
                    <a:moveTo>
                      <a:pt x="148" y="0"/>
                    </a:moveTo>
                    <a:cubicBezTo>
                      <a:pt x="125" y="1"/>
                      <a:pt x="101" y="4"/>
                      <a:pt x="78" y="8"/>
                    </a:cubicBezTo>
                    <a:cubicBezTo>
                      <a:pt x="54" y="12"/>
                      <a:pt x="28" y="14"/>
                      <a:pt x="5" y="22"/>
                    </a:cubicBezTo>
                    <a:cubicBezTo>
                      <a:pt x="0" y="24"/>
                      <a:pt x="0" y="31"/>
                      <a:pt x="5" y="32"/>
                    </a:cubicBezTo>
                    <a:cubicBezTo>
                      <a:pt x="51" y="42"/>
                      <a:pt x="108" y="30"/>
                      <a:pt x="150" y="9"/>
                    </a:cubicBezTo>
                    <a:cubicBezTo>
                      <a:pt x="155" y="7"/>
                      <a:pt x="153" y="0"/>
                      <a:pt x="148" y="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2"/>
              <p:cNvSpPr/>
              <p:nvPr/>
            </p:nvSpPr>
            <p:spPr bwMode="auto">
              <a:xfrm>
                <a:off x="5205413" y="3767138"/>
                <a:ext cx="466725" cy="80963"/>
              </a:xfrm>
              <a:custGeom>
                <a:avLst/>
                <a:gdLst>
                  <a:gd name="T0" fmla="*/ 165 w 172"/>
                  <a:gd name="T1" fmla="*/ 8 h 30"/>
                  <a:gd name="T2" fmla="*/ 93 w 172"/>
                  <a:gd name="T3" fmla="*/ 4 h 30"/>
                  <a:gd name="T4" fmla="*/ 15 w 172"/>
                  <a:gd name="T5" fmla="*/ 0 h 30"/>
                  <a:gd name="T6" fmla="*/ 12 w 172"/>
                  <a:gd name="T7" fmla="*/ 22 h 30"/>
                  <a:gd name="T8" fmla="*/ 89 w 172"/>
                  <a:gd name="T9" fmla="*/ 29 h 30"/>
                  <a:gd name="T10" fmla="*/ 165 w 172"/>
                  <a:gd name="T11" fmla="*/ 21 h 30"/>
                  <a:gd name="T12" fmla="*/ 165 w 172"/>
                  <a:gd name="T13" fmla="*/ 8 h 30"/>
                </a:gdLst>
                <a:ahLst/>
                <a:cxnLst>
                  <a:cxn ang="0">
                    <a:pos x="T0" y="T1"/>
                  </a:cxn>
                  <a:cxn ang="0">
                    <a:pos x="T2" y="T3"/>
                  </a:cxn>
                  <a:cxn ang="0">
                    <a:pos x="T4" y="T5"/>
                  </a:cxn>
                  <a:cxn ang="0">
                    <a:pos x="T6" y="T7"/>
                  </a:cxn>
                  <a:cxn ang="0">
                    <a:pos x="T8" y="T9"/>
                  </a:cxn>
                  <a:cxn ang="0">
                    <a:pos x="T10" y="T11"/>
                  </a:cxn>
                  <a:cxn ang="0">
                    <a:pos x="T12" y="T13"/>
                  </a:cxn>
                </a:cxnLst>
                <a:rect l="0" t="0" r="r" b="b"/>
                <a:pathLst>
                  <a:path w="172" h="30">
                    <a:moveTo>
                      <a:pt x="165" y="8"/>
                    </a:moveTo>
                    <a:cubicBezTo>
                      <a:pt x="142" y="2"/>
                      <a:pt x="117" y="4"/>
                      <a:pt x="93" y="4"/>
                    </a:cubicBezTo>
                    <a:cubicBezTo>
                      <a:pt x="67" y="3"/>
                      <a:pt x="41" y="2"/>
                      <a:pt x="15" y="0"/>
                    </a:cubicBezTo>
                    <a:cubicBezTo>
                      <a:pt x="3" y="0"/>
                      <a:pt x="0" y="20"/>
                      <a:pt x="12" y="22"/>
                    </a:cubicBezTo>
                    <a:cubicBezTo>
                      <a:pt x="37" y="26"/>
                      <a:pt x="63" y="29"/>
                      <a:pt x="89" y="29"/>
                    </a:cubicBezTo>
                    <a:cubicBezTo>
                      <a:pt x="114" y="29"/>
                      <a:pt x="141" y="30"/>
                      <a:pt x="165" y="21"/>
                    </a:cubicBezTo>
                    <a:cubicBezTo>
                      <a:pt x="171" y="19"/>
                      <a:pt x="172" y="9"/>
                      <a:pt x="165" y="8"/>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3"/>
              <p:cNvSpPr/>
              <p:nvPr/>
            </p:nvSpPr>
            <p:spPr bwMode="auto">
              <a:xfrm>
                <a:off x="5332413" y="3994150"/>
                <a:ext cx="542925" cy="166688"/>
              </a:xfrm>
              <a:custGeom>
                <a:avLst/>
                <a:gdLst>
                  <a:gd name="T0" fmla="*/ 194 w 200"/>
                  <a:gd name="T1" fmla="*/ 32 h 61"/>
                  <a:gd name="T2" fmla="*/ 14 w 200"/>
                  <a:gd name="T3" fmla="*/ 3 h 61"/>
                  <a:gd name="T4" fmla="*/ 8 w 200"/>
                  <a:gd name="T5" fmla="*/ 18 h 61"/>
                  <a:gd name="T6" fmla="*/ 195 w 200"/>
                  <a:gd name="T7" fmla="*/ 41 h 61"/>
                  <a:gd name="T8" fmla="*/ 194 w 200"/>
                  <a:gd name="T9" fmla="*/ 32 h 61"/>
                </a:gdLst>
                <a:ahLst/>
                <a:cxnLst>
                  <a:cxn ang="0">
                    <a:pos x="T0" y="T1"/>
                  </a:cxn>
                  <a:cxn ang="0">
                    <a:pos x="T2" y="T3"/>
                  </a:cxn>
                  <a:cxn ang="0">
                    <a:pos x="T4" y="T5"/>
                  </a:cxn>
                  <a:cxn ang="0">
                    <a:pos x="T6" y="T7"/>
                  </a:cxn>
                  <a:cxn ang="0">
                    <a:pos x="T8" y="T9"/>
                  </a:cxn>
                </a:cxnLst>
                <a:rect l="0" t="0" r="r" b="b"/>
                <a:pathLst>
                  <a:path w="200" h="61">
                    <a:moveTo>
                      <a:pt x="194" y="32"/>
                    </a:moveTo>
                    <a:cubicBezTo>
                      <a:pt x="131" y="35"/>
                      <a:pt x="73" y="23"/>
                      <a:pt x="14" y="3"/>
                    </a:cubicBezTo>
                    <a:cubicBezTo>
                      <a:pt x="5" y="0"/>
                      <a:pt x="0" y="13"/>
                      <a:pt x="8" y="18"/>
                    </a:cubicBezTo>
                    <a:cubicBezTo>
                      <a:pt x="62" y="55"/>
                      <a:pt x="134" y="61"/>
                      <a:pt x="195" y="41"/>
                    </a:cubicBezTo>
                    <a:cubicBezTo>
                      <a:pt x="200" y="39"/>
                      <a:pt x="199" y="32"/>
                      <a:pt x="194" y="32"/>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6"/>
              <p:cNvSpPr/>
              <p:nvPr/>
            </p:nvSpPr>
            <p:spPr bwMode="auto">
              <a:xfrm>
                <a:off x="5313363" y="4729163"/>
                <a:ext cx="377825" cy="322263"/>
              </a:xfrm>
              <a:custGeom>
                <a:avLst/>
                <a:gdLst>
                  <a:gd name="T0" fmla="*/ 135 w 139"/>
                  <a:gd name="T1" fmla="*/ 110 h 119"/>
                  <a:gd name="T2" fmla="*/ 20 w 139"/>
                  <a:gd name="T3" fmla="*/ 8 h 119"/>
                  <a:gd name="T4" fmla="*/ 5 w 139"/>
                  <a:gd name="T5" fmla="*/ 17 h 119"/>
                  <a:gd name="T6" fmla="*/ 132 w 139"/>
                  <a:gd name="T7" fmla="*/ 118 h 119"/>
                  <a:gd name="T8" fmla="*/ 135 w 139"/>
                  <a:gd name="T9" fmla="*/ 110 h 119"/>
                </a:gdLst>
                <a:ahLst/>
                <a:cxnLst>
                  <a:cxn ang="0">
                    <a:pos x="T0" y="T1"/>
                  </a:cxn>
                  <a:cxn ang="0">
                    <a:pos x="T2" y="T3"/>
                  </a:cxn>
                  <a:cxn ang="0">
                    <a:pos x="T4" y="T5"/>
                  </a:cxn>
                  <a:cxn ang="0">
                    <a:pos x="T6" y="T7"/>
                  </a:cxn>
                  <a:cxn ang="0">
                    <a:pos x="T8" y="T9"/>
                  </a:cxn>
                </a:cxnLst>
                <a:rect l="0" t="0" r="r" b="b"/>
                <a:pathLst>
                  <a:path w="139" h="119">
                    <a:moveTo>
                      <a:pt x="135" y="110"/>
                    </a:moveTo>
                    <a:cubicBezTo>
                      <a:pt x="93" y="80"/>
                      <a:pt x="50" y="51"/>
                      <a:pt x="20" y="8"/>
                    </a:cubicBezTo>
                    <a:cubicBezTo>
                      <a:pt x="14" y="0"/>
                      <a:pt x="0" y="7"/>
                      <a:pt x="5" y="17"/>
                    </a:cubicBezTo>
                    <a:cubicBezTo>
                      <a:pt x="34" y="65"/>
                      <a:pt x="75" y="108"/>
                      <a:pt x="132" y="118"/>
                    </a:cubicBezTo>
                    <a:cubicBezTo>
                      <a:pt x="137" y="119"/>
                      <a:pt x="139" y="113"/>
                      <a:pt x="135" y="11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27"/>
              <p:cNvSpPr/>
              <p:nvPr/>
            </p:nvSpPr>
            <p:spPr bwMode="auto">
              <a:xfrm>
                <a:off x="5243513" y="4959350"/>
                <a:ext cx="290513" cy="360363"/>
              </a:xfrm>
              <a:custGeom>
                <a:avLst/>
                <a:gdLst>
                  <a:gd name="T0" fmla="*/ 106 w 107"/>
                  <a:gd name="T1" fmla="*/ 123 h 133"/>
                  <a:gd name="T2" fmla="*/ 69 w 107"/>
                  <a:gd name="T3" fmla="*/ 66 h 133"/>
                  <a:gd name="T4" fmla="*/ 17 w 107"/>
                  <a:gd name="T5" fmla="*/ 7 h 133"/>
                  <a:gd name="T6" fmla="*/ 5 w 107"/>
                  <a:gd name="T7" fmla="*/ 16 h 133"/>
                  <a:gd name="T8" fmla="*/ 50 w 107"/>
                  <a:gd name="T9" fmla="*/ 81 h 133"/>
                  <a:gd name="T10" fmla="*/ 96 w 107"/>
                  <a:gd name="T11" fmla="*/ 130 h 133"/>
                  <a:gd name="T12" fmla="*/ 106 w 107"/>
                  <a:gd name="T13" fmla="*/ 123 h 133"/>
                </a:gdLst>
                <a:ahLst/>
                <a:cxnLst>
                  <a:cxn ang="0">
                    <a:pos x="T0" y="T1"/>
                  </a:cxn>
                  <a:cxn ang="0">
                    <a:pos x="T2" y="T3"/>
                  </a:cxn>
                  <a:cxn ang="0">
                    <a:pos x="T4" y="T5"/>
                  </a:cxn>
                  <a:cxn ang="0">
                    <a:pos x="T6" y="T7"/>
                  </a:cxn>
                  <a:cxn ang="0">
                    <a:pos x="T8" y="T9"/>
                  </a:cxn>
                  <a:cxn ang="0">
                    <a:pos x="T10" y="T11"/>
                  </a:cxn>
                  <a:cxn ang="0">
                    <a:pos x="T12" y="T13"/>
                  </a:cxn>
                </a:cxnLst>
                <a:rect l="0" t="0" r="r" b="b"/>
                <a:pathLst>
                  <a:path w="107" h="133">
                    <a:moveTo>
                      <a:pt x="106" y="123"/>
                    </a:moveTo>
                    <a:cubicBezTo>
                      <a:pt x="99" y="101"/>
                      <a:pt x="83" y="84"/>
                      <a:pt x="69" y="66"/>
                    </a:cubicBezTo>
                    <a:cubicBezTo>
                      <a:pt x="52" y="46"/>
                      <a:pt x="34" y="27"/>
                      <a:pt x="17" y="7"/>
                    </a:cubicBezTo>
                    <a:cubicBezTo>
                      <a:pt x="12" y="0"/>
                      <a:pt x="0" y="9"/>
                      <a:pt x="5" y="16"/>
                    </a:cubicBezTo>
                    <a:cubicBezTo>
                      <a:pt x="21" y="38"/>
                      <a:pt x="35" y="60"/>
                      <a:pt x="50" y="81"/>
                    </a:cubicBezTo>
                    <a:cubicBezTo>
                      <a:pt x="64" y="98"/>
                      <a:pt x="77" y="118"/>
                      <a:pt x="96" y="130"/>
                    </a:cubicBezTo>
                    <a:cubicBezTo>
                      <a:pt x="101" y="133"/>
                      <a:pt x="107" y="128"/>
                      <a:pt x="106" y="12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28"/>
              <p:cNvSpPr/>
              <p:nvPr/>
            </p:nvSpPr>
            <p:spPr bwMode="auto">
              <a:xfrm>
                <a:off x="5097463" y="5103813"/>
                <a:ext cx="211138" cy="444500"/>
              </a:xfrm>
              <a:custGeom>
                <a:avLst/>
                <a:gdLst>
                  <a:gd name="T0" fmla="*/ 55 w 78"/>
                  <a:gd name="T1" fmla="*/ 80 h 164"/>
                  <a:gd name="T2" fmla="*/ 19 w 78"/>
                  <a:gd name="T3" fmla="*/ 7 h 164"/>
                  <a:gd name="T4" fmla="*/ 3 w 78"/>
                  <a:gd name="T5" fmla="*/ 14 h 164"/>
                  <a:gd name="T6" fmla="*/ 34 w 78"/>
                  <a:gd name="T7" fmla="*/ 89 h 164"/>
                  <a:gd name="T8" fmla="*/ 65 w 78"/>
                  <a:gd name="T9" fmla="*/ 159 h 164"/>
                  <a:gd name="T10" fmla="*/ 78 w 78"/>
                  <a:gd name="T11" fmla="*/ 156 h 164"/>
                  <a:gd name="T12" fmla="*/ 55 w 78"/>
                  <a:gd name="T13" fmla="*/ 80 h 164"/>
                </a:gdLst>
                <a:ahLst/>
                <a:cxnLst>
                  <a:cxn ang="0">
                    <a:pos x="T0" y="T1"/>
                  </a:cxn>
                  <a:cxn ang="0">
                    <a:pos x="T2" y="T3"/>
                  </a:cxn>
                  <a:cxn ang="0">
                    <a:pos x="T4" y="T5"/>
                  </a:cxn>
                  <a:cxn ang="0">
                    <a:pos x="T6" y="T7"/>
                  </a:cxn>
                  <a:cxn ang="0">
                    <a:pos x="T8" y="T9"/>
                  </a:cxn>
                  <a:cxn ang="0">
                    <a:pos x="T10" y="T11"/>
                  </a:cxn>
                  <a:cxn ang="0">
                    <a:pos x="T12" y="T13"/>
                  </a:cxn>
                </a:cxnLst>
                <a:rect l="0" t="0" r="r" b="b"/>
                <a:pathLst>
                  <a:path w="78" h="164">
                    <a:moveTo>
                      <a:pt x="55" y="80"/>
                    </a:moveTo>
                    <a:cubicBezTo>
                      <a:pt x="44" y="55"/>
                      <a:pt x="33" y="30"/>
                      <a:pt x="19" y="7"/>
                    </a:cubicBezTo>
                    <a:cubicBezTo>
                      <a:pt x="14" y="0"/>
                      <a:pt x="0" y="5"/>
                      <a:pt x="3" y="14"/>
                    </a:cubicBezTo>
                    <a:cubicBezTo>
                      <a:pt x="13" y="39"/>
                      <a:pt x="24" y="64"/>
                      <a:pt x="34" y="89"/>
                    </a:cubicBezTo>
                    <a:cubicBezTo>
                      <a:pt x="43" y="113"/>
                      <a:pt x="50" y="139"/>
                      <a:pt x="65" y="159"/>
                    </a:cubicBezTo>
                    <a:cubicBezTo>
                      <a:pt x="69" y="164"/>
                      <a:pt x="78" y="163"/>
                      <a:pt x="78" y="156"/>
                    </a:cubicBezTo>
                    <a:cubicBezTo>
                      <a:pt x="77" y="130"/>
                      <a:pt x="65" y="104"/>
                      <a:pt x="55" y="8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29"/>
              <p:cNvSpPr/>
              <p:nvPr/>
            </p:nvSpPr>
            <p:spPr bwMode="auto">
              <a:xfrm>
                <a:off x="4910138" y="5254625"/>
                <a:ext cx="184150" cy="401638"/>
              </a:xfrm>
              <a:custGeom>
                <a:avLst/>
                <a:gdLst>
                  <a:gd name="T0" fmla="*/ 43 w 68"/>
                  <a:gd name="T1" fmla="*/ 65 h 148"/>
                  <a:gd name="T2" fmla="*/ 7 w 68"/>
                  <a:gd name="T3" fmla="*/ 1 h 148"/>
                  <a:gd name="T4" fmla="*/ 5 w 68"/>
                  <a:gd name="T5" fmla="*/ 1 h 148"/>
                  <a:gd name="T6" fmla="*/ 24 w 68"/>
                  <a:gd name="T7" fmla="*/ 73 h 148"/>
                  <a:gd name="T8" fmla="*/ 57 w 68"/>
                  <a:gd name="T9" fmla="*/ 144 h 148"/>
                  <a:gd name="T10" fmla="*/ 68 w 68"/>
                  <a:gd name="T11" fmla="*/ 140 h 148"/>
                  <a:gd name="T12" fmla="*/ 43 w 68"/>
                  <a:gd name="T13" fmla="*/ 65 h 148"/>
                </a:gdLst>
                <a:ahLst/>
                <a:cxnLst>
                  <a:cxn ang="0">
                    <a:pos x="T0" y="T1"/>
                  </a:cxn>
                  <a:cxn ang="0">
                    <a:pos x="T2" y="T3"/>
                  </a:cxn>
                  <a:cxn ang="0">
                    <a:pos x="T4" y="T5"/>
                  </a:cxn>
                  <a:cxn ang="0">
                    <a:pos x="T6" y="T7"/>
                  </a:cxn>
                  <a:cxn ang="0">
                    <a:pos x="T8" y="T9"/>
                  </a:cxn>
                  <a:cxn ang="0">
                    <a:pos x="T10" y="T11"/>
                  </a:cxn>
                  <a:cxn ang="0">
                    <a:pos x="T12" y="T13"/>
                  </a:cxn>
                </a:cxnLst>
                <a:rect l="0" t="0" r="r" b="b"/>
                <a:pathLst>
                  <a:path w="68" h="148">
                    <a:moveTo>
                      <a:pt x="43" y="65"/>
                    </a:moveTo>
                    <a:cubicBezTo>
                      <a:pt x="34" y="45"/>
                      <a:pt x="26" y="14"/>
                      <a:pt x="7" y="1"/>
                    </a:cubicBezTo>
                    <a:cubicBezTo>
                      <a:pt x="6" y="0"/>
                      <a:pt x="5" y="1"/>
                      <a:pt x="5" y="1"/>
                    </a:cubicBezTo>
                    <a:cubicBezTo>
                      <a:pt x="0" y="24"/>
                      <a:pt x="16" y="53"/>
                      <a:pt x="24" y="73"/>
                    </a:cubicBezTo>
                    <a:cubicBezTo>
                      <a:pt x="32" y="96"/>
                      <a:pt x="40" y="126"/>
                      <a:pt x="57" y="144"/>
                    </a:cubicBezTo>
                    <a:cubicBezTo>
                      <a:pt x="60" y="148"/>
                      <a:pt x="68" y="145"/>
                      <a:pt x="68" y="140"/>
                    </a:cubicBezTo>
                    <a:cubicBezTo>
                      <a:pt x="68" y="115"/>
                      <a:pt x="52" y="88"/>
                      <a:pt x="43" y="65"/>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30"/>
              <p:cNvSpPr/>
              <p:nvPr/>
            </p:nvSpPr>
            <p:spPr bwMode="auto">
              <a:xfrm>
                <a:off x="4729163" y="5327650"/>
                <a:ext cx="127000" cy="469900"/>
              </a:xfrm>
              <a:custGeom>
                <a:avLst/>
                <a:gdLst>
                  <a:gd name="T0" fmla="*/ 37 w 47"/>
                  <a:gd name="T1" fmla="*/ 93 h 173"/>
                  <a:gd name="T2" fmla="*/ 18 w 47"/>
                  <a:gd name="T3" fmla="*/ 11 h 173"/>
                  <a:gd name="T4" fmla="*/ 2 w 47"/>
                  <a:gd name="T5" fmla="*/ 15 h 173"/>
                  <a:gd name="T6" fmla="*/ 15 w 47"/>
                  <a:gd name="T7" fmla="*/ 95 h 173"/>
                  <a:gd name="T8" fmla="*/ 31 w 47"/>
                  <a:gd name="T9" fmla="*/ 168 h 173"/>
                  <a:gd name="T10" fmla="*/ 43 w 47"/>
                  <a:gd name="T11" fmla="*/ 167 h 173"/>
                  <a:gd name="T12" fmla="*/ 37 w 47"/>
                  <a:gd name="T13" fmla="*/ 93 h 173"/>
                </a:gdLst>
                <a:ahLst/>
                <a:cxnLst>
                  <a:cxn ang="0">
                    <a:pos x="T0" y="T1"/>
                  </a:cxn>
                  <a:cxn ang="0">
                    <a:pos x="T2" y="T3"/>
                  </a:cxn>
                  <a:cxn ang="0">
                    <a:pos x="T4" y="T5"/>
                  </a:cxn>
                  <a:cxn ang="0">
                    <a:pos x="T6" y="T7"/>
                  </a:cxn>
                  <a:cxn ang="0">
                    <a:pos x="T8" y="T9"/>
                  </a:cxn>
                  <a:cxn ang="0">
                    <a:pos x="T10" y="T11"/>
                  </a:cxn>
                  <a:cxn ang="0">
                    <a:pos x="T12" y="T13"/>
                  </a:cxn>
                </a:cxnLst>
                <a:rect l="0" t="0" r="r" b="b"/>
                <a:pathLst>
                  <a:path w="47" h="173">
                    <a:moveTo>
                      <a:pt x="37" y="93"/>
                    </a:moveTo>
                    <a:cubicBezTo>
                      <a:pt x="32" y="65"/>
                      <a:pt x="25" y="38"/>
                      <a:pt x="18" y="11"/>
                    </a:cubicBezTo>
                    <a:cubicBezTo>
                      <a:pt x="15" y="0"/>
                      <a:pt x="0" y="5"/>
                      <a:pt x="2" y="15"/>
                    </a:cubicBezTo>
                    <a:cubicBezTo>
                      <a:pt x="7" y="42"/>
                      <a:pt x="11" y="69"/>
                      <a:pt x="15" y="95"/>
                    </a:cubicBezTo>
                    <a:cubicBezTo>
                      <a:pt x="19" y="120"/>
                      <a:pt x="20" y="146"/>
                      <a:pt x="31" y="168"/>
                    </a:cubicBezTo>
                    <a:cubicBezTo>
                      <a:pt x="33" y="173"/>
                      <a:pt x="42" y="172"/>
                      <a:pt x="43" y="167"/>
                    </a:cubicBezTo>
                    <a:cubicBezTo>
                      <a:pt x="47" y="143"/>
                      <a:pt x="41" y="117"/>
                      <a:pt x="37" y="9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1"/>
              <p:cNvSpPr/>
              <p:nvPr/>
            </p:nvSpPr>
            <p:spPr bwMode="auto">
              <a:xfrm>
                <a:off x="4487863" y="5380038"/>
                <a:ext cx="96838" cy="584200"/>
              </a:xfrm>
              <a:custGeom>
                <a:avLst/>
                <a:gdLst>
                  <a:gd name="T0" fmla="*/ 29 w 36"/>
                  <a:gd name="T1" fmla="*/ 110 h 216"/>
                  <a:gd name="T2" fmla="*/ 15 w 36"/>
                  <a:gd name="T3" fmla="*/ 8 h 216"/>
                  <a:gd name="T4" fmla="*/ 1 w 36"/>
                  <a:gd name="T5" fmla="*/ 10 h 216"/>
                  <a:gd name="T6" fmla="*/ 8 w 36"/>
                  <a:gd name="T7" fmla="*/ 114 h 216"/>
                  <a:gd name="T8" fmla="*/ 17 w 36"/>
                  <a:gd name="T9" fmla="*/ 211 h 216"/>
                  <a:gd name="T10" fmla="*/ 26 w 36"/>
                  <a:gd name="T11" fmla="*/ 211 h 216"/>
                  <a:gd name="T12" fmla="*/ 29 w 36"/>
                  <a:gd name="T13" fmla="*/ 110 h 216"/>
                </a:gdLst>
                <a:ahLst/>
                <a:cxnLst>
                  <a:cxn ang="0">
                    <a:pos x="T0" y="T1"/>
                  </a:cxn>
                  <a:cxn ang="0">
                    <a:pos x="T2" y="T3"/>
                  </a:cxn>
                  <a:cxn ang="0">
                    <a:pos x="T4" y="T5"/>
                  </a:cxn>
                  <a:cxn ang="0">
                    <a:pos x="T6" y="T7"/>
                  </a:cxn>
                  <a:cxn ang="0">
                    <a:pos x="T8" y="T9"/>
                  </a:cxn>
                  <a:cxn ang="0">
                    <a:pos x="T10" y="T11"/>
                  </a:cxn>
                  <a:cxn ang="0">
                    <a:pos x="T12" y="T13"/>
                  </a:cxn>
                </a:cxnLst>
                <a:rect l="0" t="0" r="r" b="b"/>
                <a:pathLst>
                  <a:path w="36" h="216">
                    <a:moveTo>
                      <a:pt x="29" y="110"/>
                    </a:moveTo>
                    <a:cubicBezTo>
                      <a:pt x="26" y="76"/>
                      <a:pt x="22" y="42"/>
                      <a:pt x="15" y="8"/>
                    </a:cubicBezTo>
                    <a:cubicBezTo>
                      <a:pt x="14" y="0"/>
                      <a:pt x="0" y="2"/>
                      <a:pt x="1" y="10"/>
                    </a:cubicBezTo>
                    <a:cubicBezTo>
                      <a:pt x="3" y="44"/>
                      <a:pt x="6" y="79"/>
                      <a:pt x="8" y="114"/>
                    </a:cubicBezTo>
                    <a:cubicBezTo>
                      <a:pt x="9" y="146"/>
                      <a:pt x="8" y="180"/>
                      <a:pt x="17" y="211"/>
                    </a:cubicBezTo>
                    <a:cubicBezTo>
                      <a:pt x="19" y="215"/>
                      <a:pt x="25" y="216"/>
                      <a:pt x="26" y="211"/>
                    </a:cubicBezTo>
                    <a:cubicBezTo>
                      <a:pt x="36" y="178"/>
                      <a:pt x="32" y="143"/>
                      <a:pt x="29" y="11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2"/>
              <p:cNvSpPr/>
              <p:nvPr/>
            </p:nvSpPr>
            <p:spPr bwMode="auto">
              <a:xfrm>
                <a:off x="4184651" y="5387975"/>
                <a:ext cx="157163" cy="574675"/>
              </a:xfrm>
              <a:custGeom>
                <a:avLst/>
                <a:gdLst>
                  <a:gd name="T0" fmla="*/ 55 w 58"/>
                  <a:gd name="T1" fmla="*/ 11 h 212"/>
                  <a:gd name="T2" fmla="*/ 39 w 58"/>
                  <a:gd name="T3" fmla="*/ 9 h 212"/>
                  <a:gd name="T4" fmla="*/ 19 w 58"/>
                  <a:gd name="T5" fmla="*/ 109 h 212"/>
                  <a:gd name="T6" fmla="*/ 0 w 58"/>
                  <a:gd name="T7" fmla="*/ 203 h 212"/>
                  <a:gd name="T8" fmla="*/ 12 w 58"/>
                  <a:gd name="T9" fmla="*/ 206 h 212"/>
                  <a:gd name="T10" fmla="*/ 41 w 58"/>
                  <a:gd name="T11" fmla="*/ 111 h 212"/>
                  <a:gd name="T12" fmla="*/ 55 w 58"/>
                  <a:gd name="T13" fmla="*/ 11 h 212"/>
                </a:gdLst>
                <a:ahLst/>
                <a:cxnLst>
                  <a:cxn ang="0">
                    <a:pos x="T0" y="T1"/>
                  </a:cxn>
                  <a:cxn ang="0">
                    <a:pos x="T2" y="T3"/>
                  </a:cxn>
                  <a:cxn ang="0">
                    <a:pos x="T4" y="T5"/>
                  </a:cxn>
                  <a:cxn ang="0">
                    <a:pos x="T6" y="T7"/>
                  </a:cxn>
                  <a:cxn ang="0">
                    <a:pos x="T8" y="T9"/>
                  </a:cxn>
                  <a:cxn ang="0">
                    <a:pos x="T10" y="T11"/>
                  </a:cxn>
                  <a:cxn ang="0">
                    <a:pos x="T12" y="T13"/>
                  </a:cxn>
                </a:cxnLst>
                <a:rect l="0" t="0" r="r" b="b"/>
                <a:pathLst>
                  <a:path w="58" h="212">
                    <a:moveTo>
                      <a:pt x="55" y="11"/>
                    </a:moveTo>
                    <a:cubicBezTo>
                      <a:pt x="54" y="2"/>
                      <a:pt x="43" y="0"/>
                      <a:pt x="39" y="9"/>
                    </a:cubicBezTo>
                    <a:cubicBezTo>
                      <a:pt x="28" y="39"/>
                      <a:pt x="26" y="76"/>
                      <a:pt x="19" y="109"/>
                    </a:cubicBezTo>
                    <a:cubicBezTo>
                      <a:pt x="13" y="140"/>
                      <a:pt x="1" y="171"/>
                      <a:pt x="0" y="203"/>
                    </a:cubicBezTo>
                    <a:cubicBezTo>
                      <a:pt x="0" y="210"/>
                      <a:pt x="9" y="212"/>
                      <a:pt x="12" y="206"/>
                    </a:cubicBezTo>
                    <a:cubicBezTo>
                      <a:pt x="29" y="178"/>
                      <a:pt x="35" y="143"/>
                      <a:pt x="41" y="111"/>
                    </a:cubicBezTo>
                    <a:cubicBezTo>
                      <a:pt x="48" y="80"/>
                      <a:pt x="58" y="43"/>
                      <a:pt x="55" y="11"/>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3"/>
              <p:cNvSpPr/>
              <p:nvPr/>
            </p:nvSpPr>
            <p:spPr bwMode="auto">
              <a:xfrm>
                <a:off x="3840163" y="5349875"/>
                <a:ext cx="276225" cy="463550"/>
              </a:xfrm>
              <a:custGeom>
                <a:avLst/>
                <a:gdLst>
                  <a:gd name="T0" fmla="*/ 84 w 102"/>
                  <a:gd name="T1" fmla="*/ 9 h 171"/>
                  <a:gd name="T2" fmla="*/ 38 w 102"/>
                  <a:gd name="T3" fmla="*/ 85 h 171"/>
                  <a:gd name="T4" fmla="*/ 2 w 102"/>
                  <a:gd name="T5" fmla="*/ 160 h 171"/>
                  <a:gd name="T6" fmla="*/ 12 w 102"/>
                  <a:gd name="T7" fmla="*/ 166 h 171"/>
                  <a:gd name="T8" fmla="*/ 56 w 102"/>
                  <a:gd name="T9" fmla="*/ 96 h 171"/>
                  <a:gd name="T10" fmla="*/ 97 w 102"/>
                  <a:gd name="T11" fmla="*/ 17 h 171"/>
                  <a:gd name="T12" fmla="*/ 84 w 102"/>
                  <a:gd name="T13" fmla="*/ 9 h 171"/>
                </a:gdLst>
                <a:ahLst/>
                <a:cxnLst>
                  <a:cxn ang="0">
                    <a:pos x="T0" y="T1"/>
                  </a:cxn>
                  <a:cxn ang="0">
                    <a:pos x="T2" y="T3"/>
                  </a:cxn>
                  <a:cxn ang="0">
                    <a:pos x="T4" y="T5"/>
                  </a:cxn>
                  <a:cxn ang="0">
                    <a:pos x="T6" y="T7"/>
                  </a:cxn>
                  <a:cxn ang="0">
                    <a:pos x="T8" y="T9"/>
                  </a:cxn>
                  <a:cxn ang="0">
                    <a:pos x="T10" y="T11"/>
                  </a:cxn>
                  <a:cxn ang="0">
                    <a:pos x="T12" y="T13"/>
                  </a:cxn>
                </a:cxnLst>
                <a:rect l="0" t="0" r="r" b="b"/>
                <a:pathLst>
                  <a:path w="102" h="171">
                    <a:moveTo>
                      <a:pt x="84" y="9"/>
                    </a:moveTo>
                    <a:cubicBezTo>
                      <a:pt x="68" y="34"/>
                      <a:pt x="53" y="59"/>
                      <a:pt x="38" y="85"/>
                    </a:cubicBezTo>
                    <a:cubicBezTo>
                      <a:pt x="25" y="109"/>
                      <a:pt x="8" y="133"/>
                      <a:pt x="2" y="160"/>
                    </a:cubicBezTo>
                    <a:cubicBezTo>
                      <a:pt x="0" y="166"/>
                      <a:pt x="8" y="171"/>
                      <a:pt x="12" y="166"/>
                    </a:cubicBezTo>
                    <a:cubicBezTo>
                      <a:pt x="31" y="147"/>
                      <a:pt x="43" y="119"/>
                      <a:pt x="56" y="96"/>
                    </a:cubicBezTo>
                    <a:cubicBezTo>
                      <a:pt x="70" y="69"/>
                      <a:pt x="84" y="43"/>
                      <a:pt x="97" y="17"/>
                    </a:cubicBezTo>
                    <a:cubicBezTo>
                      <a:pt x="102" y="8"/>
                      <a:pt x="89" y="0"/>
                      <a:pt x="84" y="9"/>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34"/>
              <p:cNvSpPr/>
              <p:nvPr/>
            </p:nvSpPr>
            <p:spPr bwMode="auto">
              <a:xfrm>
                <a:off x="3546476" y="5295900"/>
                <a:ext cx="323850" cy="325438"/>
              </a:xfrm>
              <a:custGeom>
                <a:avLst/>
                <a:gdLst>
                  <a:gd name="T0" fmla="*/ 94 w 119"/>
                  <a:gd name="T1" fmla="*/ 10 h 120"/>
                  <a:gd name="T2" fmla="*/ 3 w 119"/>
                  <a:gd name="T3" fmla="*/ 111 h 120"/>
                  <a:gd name="T4" fmla="*/ 10 w 119"/>
                  <a:gd name="T5" fmla="*/ 118 h 120"/>
                  <a:gd name="T6" fmla="*/ 110 w 119"/>
                  <a:gd name="T7" fmla="*/ 26 h 120"/>
                  <a:gd name="T8" fmla="*/ 94 w 119"/>
                  <a:gd name="T9" fmla="*/ 10 h 120"/>
                </a:gdLst>
                <a:ahLst/>
                <a:cxnLst>
                  <a:cxn ang="0">
                    <a:pos x="T0" y="T1"/>
                  </a:cxn>
                  <a:cxn ang="0">
                    <a:pos x="T2" y="T3"/>
                  </a:cxn>
                  <a:cxn ang="0">
                    <a:pos x="T4" y="T5"/>
                  </a:cxn>
                  <a:cxn ang="0">
                    <a:pos x="T6" y="T7"/>
                  </a:cxn>
                  <a:cxn ang="0">
                    <a:pos x="T8" y="T9"/>
                  </a:cxn>
                </a:cxnLst>
                <a:rect l="0" t="0" r="r" b="b"/>
                <a:pathLst>
                  <a:path w="119" h="120">
                    <a:moveTo>
                      <a:pt x="94" y="10"/>
                    </a:moveTo>
                    <a:cubicBezTo>
                      <a:pt x="64" y="44"/>
                      <a:pt x="30" y="74"/>
                      <a:pt x="3" y="111"/>
                    </a:cubicBezTo>
                    <a:cubicBezTo>
                      <a:pt x="0" y="115"/>
                      <a:pt x="6" y="120"/>
                      <a:pt x="10" y="118"/>
                    </a:cubicBezTo>
                    <a:cubicBezTo>
                      <a:pt x="49" y="95"/>
                      <a:pt x="80" y="59"/>
                      <a:pt x="110" y="26"/>
                    </a:cubicBezTo>
                    <a:cubicBezTo>
                      <a:pt x="119" y="15"/>
                      <a:pt x="104" y="0"/>
                      <a:pt x="94" y="1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35"/>
              <p:cNvSpPr/>
              <p:nvPr/>
            </p:nvSpPr>
            <p:spPr bwMode="auto">
              <a:xfrm>
                <a:off x="3284538" y="5168900"/>
                <a:ext cx="414338" cy="261938"/>
              </a:xfrm>
              <a:custGeom>
                <a:avLst/>
                <a:gdLst>
                  <a:gd name="T0" fmla="*/ 132 w 153"/>
                  <a:gd name="T1" fmla="*/ 6 h 97"/>
                  <a:gd name="T2" fmla="*/ 4 w 153"/>
                  <a:gd name="T3" fmla="*/ 86 h 97"/>
                  <a:gd name="T4" fmla="*/ 9 w 153"/>
                  <a:gd name="T5" fmla="*/ 95 h 97"/>
                  <a:gd name="T6" fmla="*/ 142 w 153"/>
                  <a:gd name="T7" fmla="*/ 23 h 97"/>
                  <a:gd name="T8" fmla="*/ 132 w 153"/>
                  <a:gd name="T9" fmla="*/ 6 h 97"/>
                </a:gdLst>
                <a:ahLst/>
                <a:cxnLst>
                  <a:cxn ang="0">
                    <a:pos x="T0" y="T1"/>
                  </a:cxn>
                  <a:cxn ang="0">
                    <a:pos x="T2" y="T3"/>
                  </a:cxn>
                  <a:cxn ang="0">
                    <a:pos x="T4" y="T5"/>
                  </a:cxn>
                  <a:cxn ang="0">
                    <a:pos x="T6" y="T7"/>
                  </a:cxn>
                  <a:cxn ang="0">
                    <a:pos x="T8" y="T9"/>
                  </a:cxn>
                </a:cxnLst>
                <a:rect l="0" t="0" r="r" b="b"/>
                <a:pathLst>
                  <a:path w="153" h="97">
                    <a:moveTo>
                      <a:pt x="132" y="6"/>
                    </a:moveTo>
                    <a:cubicBezTo>
                      <a:pt x="89" y="29"/>
                      <a:pt x="40" y="52"/>
                      <a:pt x="4" y="86"/>
                    </a:cubicBezTo>
                    <a:cubicBezTo>
                      <a:pt x="0" y="90"/>
                      <a:pt x="4" y="97"/>
                      <a:pt x="9" y="95"/>
                    </a:cubicBezTo>
                    <a:cubicBezTo>
                      <a:pt x="57" y="80"/>
                      <a:pt x="101" y="50"/>
                      <a:pt x="142" y="23"/>
                    </a:cubicBezTo>
                    <a:cubicBezTo>
                      <a:pt x="153" y="16"/>
                      <a:pt x="143" y="0"/>
                      <a:pt x="132" y="6"/>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36"/>
              <p:cNvSpPr/>
              <p:nvPr/>
            </p:nvSpPr>
            <p:spPr bwMode="auto">
              <a:xfrm>
                <a:off x="3154363" y="5073650"/>
                <a:ext cx="392113" cy="115888"/>
              </a:xfrm>
              <a:custGeom>
                <a:avLst/>
                <a:gdLst>
                  <a:gd name="T0" fmla="*/ 132 w 145"/>
                  <a:gd name="T1" fmla="*/ 1 h 43"/>
                  <a:gd name="T2" fmla="*/ 5 w 145"/>
                  <a:gd name="T3" fmla="*/ 30 h 43"/>
                  <a:gd name="T4" fmla="*/ 8 w 145"/>
                  <a:gd name="T5" fmla="*/ 42 h 43"/>
                  <a:gd name="T6" fmla="*/ 132 w 145"/>
                  <a:gd name="T7" fmla="*/ 20 h 43"/>
                  <a:gd name="T8" fmla="*/ 132 w 145"/>
                  <a:gd name="T9" fmla="*/ 1 h 43"/>
                </a:gdLst>
                <a:ahLst/>
                <a:cxnLst>
                  <a:cxn ang="0">
                    <a:pos x="T0" y="T1"/>
                  </a:cxn>
                  <a:cxn ang="0">
                    <a:pos x="T2" y="T3"/>
                  </a:cxn>
                  <a:cxn ang="0">
                    <a:pos x="T4" y="T5"/>
                  </a:cxn>
                  <a:cxn ang="0">
                    <a:pos x="T6" y="T7"/>
                  </a:cxn>
                  <a:cxn ang="0">
                    <a:pos x="T8" y="T9"/>
                  </a:cxn>
                </a:cxnLst>
                <a:rect l="0" t="0" r="r" b="b"/>
                <a:pathLst>
                  <a:path w="145" h="43">
                    <a:moveTo>
                      <a:pt x="132" y="1"/>
                    </a:moveTo>
                    <a:cubicBezTo>
                      <a:pt x="90" y="3"/>
                      <a:pt x="41" y="8"/>
                      <a:pt x="5" y="30"/>
                    </a:cubicBezTo>
                    <a:cubicBezTo>
                      <a:pt x="0" y="33"/>
                      <a:pt x="2" y="43"/>
                      <a:pt x="8" y="42"/>
                    </a:cubicBezTo>
                    <a:cubicBezTo>
                      <a:pt x="50" y="39"/>
                      <a:pt x="90" y="25"/>
                      <a:pt x="132" y="20"/>
                    </a:cubicBezTo>
                    <a:cubicBezTo>
                      <a:pt x="144" y="18"/>
                      <a:pt x="145" y="0"/>
                      <a:pt x="132" y="1"/>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37"/>
              <p:cNvSpPr/>
              <p:nvPr/>
            </p:nvSpPr>
            <p:spPr bwMode="auto">
              <a:xfrm>
                <a:off x="2986088" y="4881563"/>
                <a:ext cx="452438" cy="115888"/>
              </a:xfrm>
              <a:custGeom>
                <a:avLst/>
                <a:gdLst>
                  <a:gd name="T0" fmla="*/ 147 w 167"/>
                  <a:gd name="T1" fmla="*/ 2 h 43"/>
                  <a:gd name="T2" fmla="*/ 5 w 167"/>
                  <a:gd name="T3" fmla="*/ 30 h 43"/>
                  <a:gd name="T4" fmla="*/ 6 w 167"/>
                  <a:gd name="T5" fmla="*/ 40 h 43"/>
                  <a:gd name="T6" fmla="*/ 153 w 167"/>
                  <a:gd name="T7" fmla="*/ 23 h 43"/>
                  <a:gd name="T8" fmla="*/ 147 w 167"/>
                  <a:gd name="T9" fmla="*/ 2 h 43"/>
                </a:gdLst>
                <a:ahLst/>
                <a:cxnLst>
                  <a:cxn ang="0">
                    <a:pos x="T0" y="T1"/>
                  </a:cxn>
                  <a:cxn ang="0">
                    <a:pos x="T2" y="T3"/>
                  </a:cxn>
                  <a:cxn ang="0">
                    <a:pos x="T4" y="T5"/>
                  </a:cxn>
                  <a:cxn ang="0">
                    <a:pos x="T6" y="T7"/>
                  </a:cxn>
                  <a:cxn ang="0">
                    <a:pos x="T8" y="T9"/>
                  </a:cxn>
                </a:cxnLst>
                <a:rect l="0" t="0" r="r" b="b"/>
                <a:pathLst>
                  <a:path w="167" h="43">
                    <a:moveTo>
                      <a:pt x="147" y="2"/>
                    </a:moveTo>
                    <a:cubicBezTo>
                      <a:pt x="99" y="9"/>
                      <a:pt x="50" y="12"/>
                      <a:pt x="5" y="30"/>
                    </a:cubicBezTo>
                    <a:cubicBezTo>
                      <a:pt x="0" y="32"/>
                      <a:pt x="0" y="39"/>
                      <a:pt x="6" y="40"/>
                    </a:cubicBezTo>
                    <a:cubicBezTo>
                      <a:pt x="55" y="43"/>
                      <a:pt x="105" y="31"/>
                      <a:pt x="153" y="23"/>
                    </a:cubicBezTo>
                    <a:cubicBezTo>
                      <a:pt x="167" y="21"/>
                      <a:pt x="161" y="0"/>
                      <a:pt x="147" y="2"/>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38"/>
              <p:cNvSpPr/>
              <p:nvPr/>
            </p:nvSpPr>
            <p:spPr bwMode="auto">
              <a:xfrm>
                <a:off x="2973388" y="4651375"/>
                <a:ext cx="368300" cy="101600"/>
              </a:xfrm>
              <a:custGeom>
                <a:avLst/>
                <a:gdLst>
                  <a:gd name="T0" fmla="*/ 122 w 136"/>
                  <a:gd name="T1" fmla="*/ 3 h 38"/>
                  <a:gd name="T2" fmla="*/ 7 w 136"/>
                  <a:gd name="T3" fmla="*/ 1 h 38"/>
                  <a:gd name="T4" fmla="*/ 3 w 136"/>
                  <a:gd name="T5" fmla="*/ 8 h 38"/>
                  <a:gd name="T6" fmla="*/ 127 w 136"/>
                  <a:gd name="T7" fmla="*/ 19 h 38"/>
                  <a:gd name="T8" fmla="*/ 122 w 136"/>
                  <a:gd name="T9" fmla="*/ 3 h 38"/>
                </a:gdLst>
                <a:ahLst/>
                <a:cxnLst>
                  <a:cxn ang="0">
                    <a:pos x="T0" y="T1"/>
                  </a:cxn>
                  <a:cxn ang="0">
                    <a:pos x="T2" y="T3"/>
                  </a:cxn>
                  <a:cxn ang="0">
                    <a:pos x="T4" y="T5"/>
                  </a:cxn>
                  <a:cxn ang="0">
                    <a:pos x="T6" y="T7"/>
                  </a:cxn>
                  <a:cxn ang="0">
                    <a:pos x="T8" y="T9"/>
                  </a:cxn>
                </a:cxnLst>
                <a:rect l="0" t="0" r="r" b="b"/>
                <a:pathLst>
                  <a:path w="136" h="38">
                    <a:moveTo>
                      <a:pt x="122" y="3"/>
                    </a:moveTo>
                    <a:cubicBezTo>
                      <a:pt x="83" y="14"/>
                      <a:pt x="46" y="7"/>
                      <a:pt x="7" y="1"/>
                    </a:cubicBezTo>
                    <a:cubicBezTo>
                      <a:pt x="4" y="1"/>
                      <a:pt x="0" y="5"/>
                      <a:pt x="3" y="8"/>
                    </a:cubicBezTo>
                    <a:cubicBezTo>
                      <a:pt x="37" y="38"/>
                      <a:pt x="86" y="35"/>
                      <a:pt x="127" y="19"/>
                    </a:cubicBezTo>
                    <a:cubicBezTo>
                      <a:pt x="136" y="15"/>
                      <a:pt x="133" y="0"/>
                      <a:pt x="122" y="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39"/>
              <p:cNvSpPr/>
              <p:nvPr/>
            </p:nvSpPr>
            <p:spPr bwMode="auto">
              <a:xfrm>
                <a:off x="2928938" y="4406900"/>
                <a:ext cx="382588" cy="92075"/>
              </a:xfrm>
              <a:custGeom>
                <a:avLst/>
                <a:gdLst>
                  <a:gd name="T0" fmla="*/ 122 w 141"/>
                  <a:gd name="T1" fmla="*/ 4 h 34"/>
                  <a:gd name="T2" fmla="*/ 5 w 141"/>
                  <a:gd name="T3" fmla="*/ 0 h 34"/>
                  <a:gd name="T4" fmla="*/ 3 w 141"/>
                  <a:gd name="T5" fmla="*/ 8 h 34"/>
                  <a:gd name="T6" fmla="*/ 128 w 141"/>
                  <a:gd name="T7" fmla="*/ 24 h 34"/>
                  <a:gd name="T8" fmla="*/ 122 w 141"/>
                  <a:gd name="T9" fmla="*/ 4 h 34"/>
                </a:gdLst>
                <a:ahLst/>
                <a:cxnLst>
                  <a:cxn ang="0">
                    <a:pos x="T0" y="T1"/>
                  </a:cxn>
                  <a:cxn ang="0">
                    <a:pos x="T2" y="T3"/>
                  </a:cxn>
                  <a:cxn ang="0">
                    <a:pos x="T4" y="T5"/>
                  </a:cxn>
                  <a:cxn ang="0">
                    <a:pos x="T6" y="T7"/>
                  </a:cxn>
                  <a:cxn ang="0">
                    <a:pos x="T8" y="T9"/>
                  </a:cxn>
                </a:cxnLst>
                <a:rect l="0" t="0" r="r" b="b"/>
                <a:pathLst>
                  <a:path w="141" h="34">
                    <a:moveTo>
                      <a:pt x="122" y="4"/>
                    </a:moveTo>
                    <a:cubicBezTo>
                      <a:pt x="82" y="11"/>
                      <a:pt x="44" y="2"/>
                      <a:pt x="5" y="0"/>
                    </a:cubicBezTo>
                    <a:cubicBezTo>
                      <a:pt x="0" y="0"/>
                      <a:pt x="0" y="6"/>
                      <a:pt x="3" y="8"/>
                    </a:cubicBezTo>
                    <a:cubicBezTo>
                      <a:pt x="38" y="34"/>
                      <a:pt x="86" y="32"/>
                      <a:pt x="128" y="24"/>
                    </a:cubicBezTo>
                    <a:cubicBezTo>
                      <a:pt x="141" y="22"/>
                      <a:pt x="135" y="2"/>
                      <a:pt x="122" y="4"/>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40"/>
              <p:cNvSpPr/>
              <p:nvPr/>
            </p:nvSpPr>
            <p:spPr bwMode="auto">
              <a:xfrm>
                <a:off x="3028951" y="4089400"/>
                <a:ext cx="290513" cy="111125"/>
              </a:xfrm>
              <a:custGeom>
                <a:avLst/>
                <a:gdLst>
                  <a:gd name="T0" fmla="*/ 94 w 107"/>
                  <a:gd name="T1" fmla="*/ 20 h 41"/>
                  <a:gd name="T2" fmla="*/ 46 w 107"/>
                  <a:gd name="T3" fmla="*/ 10 h 41"/>
                  <a:gd name="T4" fmla="*/ 7 w 107"/>
                  <a:gd name="T5" fmla="*/ 0 h 41"/>
                  <a:gd name="T6" fmla="*/ 2 w 107"/>
                  <a:gd name="T7" fmla="*/ 8 h 41"/>
                  <a:gd name="T8" fmla="*/ 94 w 107"/>
                  <a:gd name="T9" fmla="*/ 41 h 41"/>
                  <a:gd name="T10" fmla="*/ 94 w 107"/>
                  <a:gd name="T11" fmla="*/ 20 h 41"/>
                </a:gdLst>
                <a:ahLst/>
                <a:cxnLst>
                  <a:cxn ang="0">
                    <a:pos x="T0" y="T1"/>
                  </a:cxn>
                  <a:cxn ang="0">
                    <a:pos x="T2" y="T3"/>
                  </a:cxn>
                  <a:cxn ang="0">
                    <a:pos x="T4" y="T5"/>
                  </a:cxn>
                  <a:cxn ang="0">
                    <a:pos x="T6" y="T7"/>
                  </a:cxn>
                  <a:cxn ang="0">
                    <a:pos x="T8" y="T9"/>
                  </a:cxn>
                  <a:cxn ang="0">
                    <a:pos x="T10" y="T11"/>
                  </a:cxn>
                </a:cxnLst>
                <a:rect l="0" t="0" r="r" b="b"/>
                <a:pathLst>
                  <a:path w="107" h="41">
                    <a:moveTo>
                      <a:pt x="94" y="20"/>
                    </a:moveTo>
                    <a:cubicBezTo>
                      <a:pt x="78" y="19"/>
                      <a:pt x="62" y="15"/>
                      <a:pt x="46" y="10"/>
                    </a:cubicBezTo>
                    <a:cubicBezTo>
                      <a:pt x="33" y="6"/>
                      <a:pt x="21" y="0"/>
                      <a:pt x="7" y="0"/>
                    </a:cubicBezTo>
                    <a:cubicBezTo>
                      <a:pt x="3" y="0"/>
                      <a:pt x="0" y="5"/>
                      <a:pt x="2" y="8"/>
                    </a:cubicBezTo>
                    <a:cubicBezTo>
                      <a:pt x="21" y="34"/>
                      <a:pt x="64" y="39"/>
                      <a:pt x="94" y="41"/>
                    </a:cubicBezTo>
                    <a:cubicBezTo>
                      <a:pt x="107" y="41"/>
                      <a:pt x="107" y="21"/>
                      <a:pt x="94" y="2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41"/>
              <p:cNvSpPr/>
              <p:nvPr/>
            </p:nvSpPr>
            <p:spPr bwMode="auto">
              <a:xfrm>
                <a:off x="3035301" y="3805238"/>
                <a:ext cx="298450" cy="203200"/>
              </a:xfrm>
              <a:custGeom>
                <a:avLst/>
                <a:gdLst>
                  <a:gd name="T0" fmla="*/ 97 w 110"/>
                  <a:gd name="T1" fmla="*/ 52 h 75"/>
                  <a:gd name="T2" fmla="*/ 49 w 110"/>
                  <a:gd name="T3" fmla="*/ 26 h 75"/>
                  <a:gd name="T4" fmla="*/ 7 w 110"/>
                  <a:gd name="T5" fmla="*/ 1 h 75"/>
                  <a:gd name="T6" fmla="*/ 2 w 110"/>
                  <a:gd name="T7" fmla="*/ 8 h 75"/>
                  <a:gd name="T8" fmla="*/ 87 w 110"/>
                  <a:gd name="T9" fmla="*/ 70 h 75"/>
                  <a:gd name="T10" fmla="*/ 97 w 110"/>
                  <a:gd name="T11" fmla="*/ 52 h 75"/>
                </a:gdLst>
                <a:ahLst/>
                <a:cxnLst>
                  <a:cxn ang="0">
                    <a:pos x="T0" y="T1"/>
                  </a:cxn>
                  <a:cxn ang="0">
                    <a:pos x="T2" y="T3"/>
                  </a:cxn>
                  <a:cxn ang="0">
                    <a:pos x="T4" y="T5"/>
                  </a:cxn>
                  <a:cxn ang="0">
                    <a:pos x="T6" y="T7"/>
                  </a:cxn>
                  <a:cxn ang="0">
                    <a:pos x="T8" y="T9"/>
                  </a:cxn>
                  <a:cxn ang="0">
                    <a:pos x="T10" y="T11"/>
                  </a:cxn>
                </a:cxnLst>
                <a:rect l="0" t="0" r="r" b="b"/>
                <a:pathLst>
                  <a:path w="110" h="75">
                    <a:moveTo>
                      <a:pt x="97" y="52"/>
                    </a:moveTo>
                    <a:cubicBezTo>
                      <a:pt x="81" y="45"/>
                      <a:pt x="65" y="36"/>
                      <a:pt x="49" y="26"/>
                    </a:cubicBezTo>
                    <a:cubicBezTo>
                      <a:pt x="35" y="17"/>
                      <a:pt x="22" y="7"/>
                      <a:pt x="7" y="1"/>
                    </a:cubicBezTo>
                    <a:cubicBezTo>
                      <a:pt x="3" y="0"/>
                      <a:pt x="0" y="5"/>
                      <a:pt x="2" y="8"/>
                    </a:cubicBezTo>
                    <a:cubicBezTo>
                      <a:pt x="18" y="39"/>
                      <a:pt x="56" y="57"/>
                      <a:pt x="87" y="70"/>
                    </a:cubicBezTo>
                    <a:cubicBezTo>
                      <a:pt x="99" y="75"/>
                      <a:pt x="110" y="57"/>
                      <a:pt x="97" y="52"/>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42"/>
              <p:cNvSpPr/>
              <p:nvPr/>
            </p:nvSpPr>
            <p:spPr bwMode="auto">
              <a:xfrm>
                <a:off x="3197226" y="3559175"/>
                <a:ext cx="290513" cy="234950"/>
              </a:xfrm>
              <a:custGeom>
                <a:avLst/>
                <a:gdLst>
                  <a:gd name="T0" fmla="*/ 103 w 107"/>
                  <a:gd name="T1" fmla="*/ 79 h 87"/>
                  <a:gd name="T2" fmla="*/ 50 w 107"/>
                  <a:gd name="T3" fmla="*/ 39 h 87"/>
                  <a:gd name="T4" fmla="*/ 8 w 107"/>
                  <a:gd name="T5" fmla="*/ 2 h 87"/>
                  <a:gd name="T6" fmla="*/ 1 w 107"/>
                  <a:gd name="T7" fmla="*/ 7 h 87"/>
                  <a:gd name="T8" fmla="*/ 100 w 107"/>
                  <a:gd name="T9" fmla="*/ 86 h 87"/>
                  <a:gd name="T10" fmla="*/ 103 w 107"/>
                  <a:gd name="T11" fmla="*/ 79 h 87"/>
                </a:gdLst>
                <a:ahLst/>
                <a:cxnLst>
                  <a:cxn ang="0">
                    <a:pos x="T0" y="T1"/>
                  </a:cxn>
                  <a:cxn ang="0">
                    <a:pos x="T2" y="T3"/>
                  </a:cxn>
                  <a:cxn ang="0">
                    <a:pos x="T4" y="T5"/>
                  </a:cxn>
                  <a:cxn ang="0">
                    <a:pos x="T6" y="T7"/>
                  </a:cxn>
                  <a:cxn ang="0">
                    <a:pos x="T8" y="T9"/>
                  </a:cxn>
                  <a:cxn ang="0">
                    <a:pos x="T10" y="T11"/>
                  </a:cxn>
                </a:cxnLst>
                <a:rect l="0" t="0" r="r" b="b"/>
                <a:pathLst>
                  <a:path w="107" h="87">
                    <a:moveTo>
                      <a:pt x="103" y="79"/>
                    </a:moveTo>
                    <a:cubicBezTo>
                      <a:pt x="85" y="65"/>
                      <a:pt x="67" y="54"/>
                      <a:pt x="50" y="39"/>
                    </a:cubicBezTo>
                    <a:cubicBezTo>
                      <a:pt x="36" y="27"/>
                      <a:pt x="24" y="12"/>
                      <a:pt x="8" y="2"/>
                    </a:cubicBezTo>
                    <a:cubicBezTo>
                      <a:pt x="4" y="0"/>
                      <a:pt x="0" y="3"/>
                      <a:pt x="1" y="7"/>
                    </a:cubicBezTo>
                    <a:cubicBezTo>
                      <a:pt x="11" y="46"/>
                      <a:pt x="62" y="79"/>
                      <a:pt x="100" y="86"/>
                    </a:cubicBezTo>
                    <a:cubicBezTo>
                      <a:pt x="104" y="87"/>
                      <a:pt x="107" y="81"/>
                      <a:pt x="103" y="79"/>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43"/>
              <p:cNvSpPr/>
              <p:nvPr/>
            </p:nvSpPr>
            <p:spPr bwMode="auto">
              <a:xfrm>
                <a:off x="3360738" y="3365500"/>
                <a:ext cx="260350" cy="252413"/>
              </a:xfrm>
              <a:custGeom>
                <a:avLst/>
                <a:gdLst>
                  <a:gd name="T0" fmla="*/ 88 w 96"/>
                  <a:gd name="T1" fmla="*/ 73 h 93"/>
                  <a:gd name="T2" fmla="*/ 7 w 96"/>
                  <a:gd name="T3" fmla="*/ 1 h 93"/>
                  <a:gd name="T4" fmla="*/ 1 w 96"/>
                  <a:gd name="T5" fmla="*/ 7 h 93"/>
                  <a:gd name="T6" fmla="*/ 76 w 96"/>
                  <a:gd name="T7" fmla="*/ 85 h 93"/>
                  <a:gd name="T8" fmla="*/ 88 w 96"/>
                  <a:gd name="T9" fmla="*/ 73 h 93"/>
                </a:gdLst>
                <a:ahLst/>
                <a:cxnLst>
                  <a:cxn ang="0">
                    <a:pos x="T0" y="T1"/>
                  </a:cxn>
                  <a:cxn ang="0">
                    <a:pos x="T2" y="T3"/>
                  </a:cxn>
                  <a:cxn ang="0">
                    <a:pos x="T4" y="T5"/>
                  </a:cxn>
                  <a:cxn ang="0">
                    <a:pos x="T6" y="T7"/>
                  </a:cxn>
                  <a:cxn ang="0">
                    <a:pos x="T8" y="T9"/>
                  </a:cxn>
                </a:cxnLst>
                <a:rect l="0" t="0" r="r" b="b"/>
                <a:pathLst>
                  <a:path w="96" h="93">
                    <a:moveTo>
                      <a:pt x="88" y="73"/>
                    </a:moveTo>
                    <a:cubicBezTo>
                      <a:pt x="64" y="48"/>
                      <a:pt x="41" y="12"/>
                      <a:pt x="7" y="1"/>
                    </a:cubicBezTo>
                    <a:cubicBezTo>
                      <a:pt x="4" y="0"/>
                      <a:pt x="0" y="3"/>
                      <a:pt x="1" y="7"/>
                    </a:cubicBezTo>
                    <a:cubicBezTo>
                      <a:pt x="15" y="40"/>
                      <a:pt x="51" y="61"/>
                      <a:pt x="76" y="85"/>
                    </a:cubicBezTo>
                    <a:cubicBezTo>
                      <a:pt x="84" y="93"/>
                      <a:pt x="96" y="81"/>
                      <a:pt x="88" y="7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44"/>
              <p:cNvSpPr/>
              <p:nvPr/>
            </p:nvSpPr>
            <p:spPr bwMode="auto">
              <a:xfrm>
                <a:off x="3514726" y="3162300"/>
                <a:ext cx="260350" cy="260350"/>
              </a:xfrm>
              <a:custGeom>
                <a:avLst/>
                <a:gdLst>
                  <a:gd name="T0" fmla="*/ 94 w 96"/>
                  <a:gd name="T1" fmla="*/ 87 h 96"/>
                  <a:gd name="T2" fmla="*/ 58 w 96"/>
                  <a:gd name="T3" fmla="*/ 42 h 96"/>
                  <a:gd name="T4" fmla="*/ 9 w 96"/>
                  <a:gd name="T5" fmla="*/ 2 h 96"/>
                  <a:gd name="T6" fmla="*/ 2 w 96"/>
                  <a:gd name="T7" fmla="*/ 9 h 96"/>
                  <a:gd name="T8" fmla="*/ 42 w 96"/>
                  <a:gd name="T9" fmla="*/ 58 h 96"/>
                  <a:gd name="T10" fmla="*/ 87 w 96"/>
                  <a:gd name="T11" fmla="*/ 94 h 96"/>
                  <a:gd name="T12" fmla="*/ 94 w 96"/>
                  <a:gd name="T13" fmla="*/ 87 h 96"/>
                </a:gdLst>
                <a:ahLst/>
                <a:cxnLst>
                  <a:cxn ang="0">
                    <a:pos x="T0" y="T1"/>
                  </a:cxn>
                  <a:cxn ang="0">
                    <a:pos x="T2" y="T3"/>
                  </a:cxn>
                  <a:cxn ang="0">
                    <a:pos x="T4" y="T5"/>
                  </a:cxn>
                  <a:cxn ang="0">
                    <a:pos x="T6" y="T7"/>
                  </a:cxn>
                  <a:cxn ang="0">
                    <a:pos x="T8" y="T9"/>
                  </a:cxn>
                  <a:cxn ang="0">
                    <a:pos x="T10" y="T11"/>
                  </a:cxn>
                  <a:cxn ang="0">
                    <a:pos x="T12" y="T13"/>
                  </a:cxn>
                </a:cxnLst>
                <a:rect l="0" t="0" r="r" b="b"/>
                <a:pathLst>
                  <a:path w="96" h="96">
                    <a:moveTo>
                      <a:pt x="94" y="87"/>
                    </a:moveTo>
                    <a:cubicBezTo>
                      <a:pt x="87" y="69"/>
                      <a:pt x="71" y="55"/>
                      <a:pt x="58" y="42"/>
                    </a:cubicBezTo>
                    <a:cubicBezTo>
                      <a:pt x="43" y="27"/>
                      <a:pt x="28" y="13"/>
                      <a:pt x="9" y="2"/>
                    </a:cubicBezTo>
                    <a:cubicBezTo>
                      <a:pt x="5" y="0"/>
                      <a:pt x="0" y="5"/>
                      <a:pt x="2" y="9"/>
                    </a:cubicBezTo>
                    <a:cubicBezTo>
                      <a:pt x="13" y="28"/>
                      <a:pt x="27" y="43"/>
                      <a:pt x="42" y="58"/>
                    </a:cubicBezTo>
                    <a:cubicBezTo>
                      <a:pt x="55" y="71"/>
                      <a:pt x="69" y="87"/>
                      <a:pt x="87" y="94"/>
                    </a:cubicBezTo>
                    <a:cubicBezTo>
                      <a:pt x="91" y="96"/>
                      <a:pt x="96" y="91"/>
                      <a:pt x="94" y="87"/>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45"/>
              <p:cNvSpPr>
                <a:spLocks noEditPoints="1"/>
              </p:cNvSpPr>
              <p:nvPr/>
            </p:nvSpPr>
            <p:spPr bwMode="auto">
              <a:xfrm>
                <a:off x="3425826" y="-73025"/>
                <a:ext cx="1844675" cy="5408613"/>
              </a:xfrm>
              <a:custGeom>
                <a:avLst/>
                <a:gdLst>
                  <a:gd name="T0" fmla="*/ 373 w 681"/>
                  <a:gd name="T1" fmla="*/ 256 h 1996"/>
                  <a:gd name="T2" fmla="*/ 372 w 681"/>
                  <a:gd name="T3" fmla="*/ 642 h 1996"/>
                  <a:gd name="T4" fmla="*/ 406 w 681"/>
                  <a:gd name="T5" fmla="*/ 927 h 1996"/>
                  <a:gd name="T6" fmla="*/ 434 w 681"/>
                  <a:gd name="T7" fmla="*/ 1039 h 1996"/>
                  <a:gd name="T8" fmla="*/ 444 w 681"/>
                  <a:gd name="T9" fmla="*/ 1123 h 1996"/>
                  <a:gd name="T10" fmla="*/ 465 w 681"/>
                  <a:gd name="T11" fmla="*/ 1255 h 1996"/>
                  <a:gd name="T12" fmla="*/ 678 w 681"/>
                  <a:gd name="T13" fmla="*/ 1581 h 1996"/>
                  <a:gd name="T14" fmla="*/ 581 w 681"/>
                  <a:gd name="T15" fmla="*/ 1908 h 1996"/>
                  <a:gd name="T16" fmla="*/ 351 w 681"/>
                  <a:gd name="T17" fmla="*/ 1996 h 1996"/>
                  <a:gd name="T18" fmla="*/ 77 w 681"/>
                  <a:gd name="T19" fmla="*/ 1879 h 1996"/>
                  <a:gd name="T20" fmla="*/ 50 w 681"/>
                  <a:gd name="T21" fmla="*/ 1439 h 1996"/>
                  <a:gd name="T22" fmla="*/ 232 w 681"/>
                  <a:gd name="T23" fmla="*/ 1226 h 1996"/>
                  <a:gd name="T24" fmla="*/ 239 w 681"/>
                  <a:gd name="T25" fmla="*/ 1110 h 1996"/>
                  <a:gd name="T26" fmla="*/ 227 w 681"/>
                  <a:gd name="T27" fmla="*/ 1013 h 1996"/>
                  <a:gd name="T28" fmla="*/ 311 w 681"/>
                  <a:gd name="T29" fmla="*/ 904 h 1996"/>
                  <a:gd name="T30" fmla="*/ 310 w 681"/>
                  <a:gd name="T31" fmla="*/ 516 h 1996"/>
                  <a:gd name="T32" fmla="*/ 306 w 681"/>
                  <a:gd name="T33" fmla="*/ 175 h 1996"/>
                  <a:gd name="T34" fmla="*/ 319 w 681"/>
                  <a:gd name="T35" fmla="*/ 58 h 1996"/>
                  <a:gd name="T36" fmla="*/ 318 w 681"/>
                  <a:gd name="T37" fmla="*/ 91 h 1996"/>
                  <a:gd name="T38" fmla="*/ 334 w 681"/>
                  <a:gd name="T39" fmla="*/ 275 h 1996"/>
                  <a:gd name="T40" fmla="*/ 320 w 681"/>
                  <a:gd name="T41" fmla="*/ 676 h 1996"/>
                  <a:gd name="T42" fmla="*/ 360 w 681"/>
                  <a:gd name="T43" fmla="*/ 897 h 1996"/>
                  <a:gd name="T44" fmla="*/ 363 w 681"/>
                  <a:gd name="T45" fmla="*/ 430 h 1996"/>
                  <a:gd name="T46" fmla="*/ 363 w 681"/>
                  <a:gd name="T47" fmla="*/ 58 h 1996"/>
                  <a:gd name="T48" fmla="*/ 246 w 681"/>
                  <a:gd name="T49" fmla="*/ 1227 h 1996"/>
                  <a:gd name="T50" fmla="*/ 45 w 681"/>
                  <a:gd name="T51" fmla="*/ 1481 h 1996"/>
                  <a:gd name="T52" fmla="*/ 38 w 681"/>
                  <a:gd name="T53" fmla="*/ 1778 h 1996"/>
                  <a:gd name="T54" fmla="*/ 340 w 681"/>
                  <a:gd name="T55" fmla="*/ 1982 h 1996"/>
                  <a:gd name="T56" fmla="*/ 562 w 681"/>
                  <a:gd name="T57" fmla="*/ 1904 h 1996"/>
                  <a:gd name="T58" fmla="*/ 664 w 681"/>
                  <a:gd name="T59" fmla="*/ 1578 h 1996"/>
                  <a:gd name="T60" fmla="*/ 444 w 681"/>
                  <a:gd name="T61" fmla="*/ 1245 h 1996"/>
                  <a:gd name="T62" fmla="*/ 423 w 681"/>
                  <a:gd name="T63" fmla="*/ 1321 h 1996"/>
                  <a:gd name="T64" fmla="*/ 509 w 681"/>
                  <a:gd name="T65" fmla="*/ 1617 h 1996"/>
                  <a:gd name="T66" fmla="*/ 430 w 681"/>
                  <a:gd name="T67" fmla="*/ 1594 h 1996"/>
                  <a:gd name="T68" fmla="*/ 337 w 681"/>
                  <a:gd name="T69" fmla="*/ 1597 h 1996"/>
                  <a:gd name="T70" fmla="*/ 232 w 681"/>
                  <a:gd name="T71" fmla="*/ 1587 h 1996"/>
                  <a:gd name="T72" fmla="*/ 170 w 681"/>
                  <a:gd name="T73" fmla="*/ 1617 h 1996"/>
                  <a:gd name="T74" fmla="*/ 231 w 681"/>
                  <a:gd name="T75" fmla="*/ 1461 h 1996"/>
                  <a:gd name="T76" fmla="*/ 192 w 681"/>
                  <a:gd name="T77" fmla="*/ 1588 h 1996"/>
                  <a:gd name="T78" fmla="*/ 280 w 681"/>
                  <a:gd name="T79" fmla="*/ 1602 h 1996"/>
                  <a:gd name="T80" fmla="*/ 359 w 681"/>
                  <a:gd name="T81" fmla="*/ 1582 h 1996"/>
                  <a:gd name="T82" fmla="*/ 446 w 681"/>
                  <a:gd name="T83" fmla="*/ 1561 h 1996"/>
                  <a:gd name="T84" fmla="*/ 441 w 681"/>
                  <a:gd name="T85" fmla="*/ 1439 h 1996"/>
                  <a:gd name="T86" fmla="*/ 327 w 681"/>
                  <a:gd name="T87" fmla="*/ 1179 h 1996"/>
                  <a:gd name="T88" fmla="*/ 192 w 681"/>
                  <a:gd name="T89" fmla="*/ 1588 h 1996"/>
                  <a:gd name="T90" fmla="*/ 318 w 681"/>
                  <a:gd name="T91" fmla="*/ 917 h 1996"/>
                  <a:gd name="T92" fmla="*/ 364 w 681"/>
                  <a:gd name="T93" fmla="*/ 955 h 1996"/>
                  <a:gd name="T94" fmla="*/ 281 w 681"/>
                  <a:gd name="T95" fmla="*/ 966 h 1996"/>
                  <a:gd name="T96" fmla="*/ 304 w 681"/>
                  <a:gd name="T97" fmla="*/ 1029 h 1996"/>
                  <a:gd name="T98" fmla="*/ 291 w 681"/>
                  <a:gd name="T99" fmla="*/ 1039 h 1996"/>
                  <a:gd name="T100" fmla="*/ 264 w 681"/>
                  <a:gd name="T101" fmla="*/ 1113 h 1996"/>
                  <a:gd name="T102" fmla="*/ 294 w 681"/>
                  <a:gd name="T103" fmla="*/ 1116 h 1996"/>
                  <a:gd name="T104" fmla="*/ 267 w 681"/>
                  <a:gd name="T105" fmla="*/ 1175 h 1996"/>
                  <a:gd name="T106" fmla="*/ 436 w 681"/>
                  <a:gd name="T107" fmla="*/ 1176 h 1996"/>
                  <a:gd name="T108" fmla="*/ 389 w 681"/>
                  <a:gd name="T109" fmla="*/ 1113 h 1996"/>
                  <a:gd name="T110" fmla="*/ 444 w 681"/>
                  <a:gd name="T111" fmla="*/ 1092 h 1996"/>
                  <a:gd name="T112" fmla="*/ 416 w 681"/>
                  <a:gd name="T113" fmla="*/ 1038 h 1996"/>
                  <a:gd name="T114" fmla="*/ 397 w 681"/>
                  <a:gd name="T115" fmla="*/ 964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81" h="1996">
                    <a:moveTo>
                      <a:pt x="372" y="0"/>
                    </a:moveTo>
                    <a:cubicBezTo>
                      <a:pt x="372" y="31"/>
                      <a:pt x="372" y="62"/>
                      <a:pt x="372" y="93"/>
                    </a:cubicBezTo>
                    <a:cubicBezTo>
                      <a:pt x="373" y="118"/>
                      <a:pt x="374" y="143"/>
                      <a:pt x="376" y="168"/>
                    </a:cubicBezTo>
                    <a:cubicBezTo>
                      <a:pt x="378" y="187"/>
                      <a:pt x="378" y="205"/>
                      <a:pt x="377" y="224"/>
                    </a:cubicBezTo>
                    <a:cubicBezTo>
                      <a:pt x="376" y="235"/>
                      <a:pt x="374" y="245"/>
                      <a:pt x="373" y="256"/>
                    </a:cubicBezTo>
                    <a:cubicBezTo>
                      <a:pt x="372" y="262"/>
                      <a:pt x="372" y="269"/>
                      <a:pt x="372" y="275"/>
                    </a:cubicBezTo>
                    <a:cubicBezTo>
                      <a:pt x="372" y="329"/>
                      <a:pt x="371" y="382"/>
                      <a:pt x="372" y="436"/>
                    </a:cubicBezTo>
                    <a:cubicBezTo>
                      <a:pt x="372" y="455"/>
                      <a:pt x="373" y="473"/>
                      <a:pt x="373" y="492"/>
                    </a:cubicBezTo>
                    <a:cubicBezTo>
                      <a:pt x="373" y="515"/>
                      <a:pt x="372" y="539"/>
                      <a:pt x="372" y="562"/>
                    </a:cubicBezTo>
                    <a:cubicBezTo>
                      <a:pt x="372" y="589"/>
                      <a:pt x="372" y="615"/>
                      <a:pt x="372" y="642"/>
                    </a:cubicBezTo>
                    <a:cubicBezTo>
                      <a:pt x="372" y="685"/>
                      <a:pt x="372" y="728"/>
                      <a:pt x="372" y="770"/>
                    </a:cubicBezTo>
                    <a:cubicBezTo>
                      <a:pt x="372" y="813"/>
                      <a:pt x="372" y="856"/>
                      <a:pt x="372" y="899"/>
                    </a:cubicBezTo>
                    <a:cubicBezTo>
                      <a:pt x="371" y="905"/>
                      <a:pt x="371" y="908"/>
                      <a:pt x="378" y="909"/>
                    </a:cubicBezTo>
                    <a:cubicBezTo>
                      <a:pt x="379" y="909"/>
                      <a:pt x="380" y="909"/>
                      <a:pt x="381" y="910"/>
                    </a:cubicBezTo>
                    <a:cubicBezTo>
                      <a:pt x="389" y="916"/>
                      <a:pt x="398" y="921"/>
                      <a:pt x="406" y="927"/>
                    </a:cubicBezTo>
                    <a:cubicBezTo>
                      <a:pt x="420" y="939"/>
                      <a:pt x="435" y="951"/>
                      <a:pt x="448" y="963"/>
                    </a:cubicBezTo>
                    <a:cubicBezTo>
                      <a:pt x="453" y="967"/>
                      <a:pt x="456" y="972"/>
                      <a:pt x="459" y="977"/>
                    </a:cubicBezTo>
                    <a:cubicBezTo>
                      <a:pt x="468" y="995"/>
                      <a:pt x="465" y="1003"/>
                      <a:pt x="451" y="1018"/>
                    </a:cubicBezTo>
                    <a:cubicBezTo>
                      <a:pt x="447" y="1023"/>
                      <a:pt x="441" y="1026"/>
                      <a:pt x="436" y="1030"/>
                    </a:cubicBezTo>
                    <a:cubicBezTo>
                      <a:pt x="431" y="1032"/>
                      <a:pt x="431" y="1036"/>
                      <a:pt x="434" y="1039"/>
                    </a:cubicBezTo>
                    <a:cubicBezTo>
                      <a:pt x="439" y="1045"/>
                      <a:pt x="445" y="1050"/>
                      <a:pt x="450" y="1056"/>
                    </a:cubicBezTo>
                    <a:cubicBezTo>
                      <a:pt x="454" y="1061"/>
                      <a:pt x="458" y="1066"/>
                      <a:pt x="461" y="1072"/>
                    </a:cubicBezTo>
                    <a:cubicBezTo>
                      <a:pt x="466" y="1082"/>
                      <a:pt x="462" y="1091"/>
                      <a:pt x="456" y="1100"/>
                    </a:cubicBezTo>
                    <a:cubicBezTo>
                      <a:pt x="453" y="1103"/>
                      <a:pt x="449" y="1106"/>
                      <a:pt x="445" y="1109"/>
                    </a:cubicBezTo>
                    <a:cubicBezTo>
                      <a:pt x="439" y="1114"/>
                      <a:pt x="438" y="1118"/>
                      <a:pt x="444" y="1123"/>
                    </a:cubicBezTo>
                    <a:cubicBezTo>
                      <a:pt x="447" y="1126"/>
                      <a:pt x="449" y="1128"/>
                      <a:pt x="452" y="1130"/>
                    </a:cubicBezTo>
                    <a:cubicBezTo>
                      <a:pt x="466" y="1140"/>
                      <a:pt x="468" y="1165"/>
                      <a:pt x="458" y="1178"/>
                    </a:cubicBezTo>
                    <a:cubicBezTo>
                      <a:pt x="457" y="1178"/>
                      <a:pt x="457" y="1179"/>
                      <a:pt x="456" y="1179"/>
                    </a:cubicBezTo>
                    <a:cubicBezTo>
                      <a:pt x="448" y="1184"/>
                      <a:pt x="448" y="1191"/>
                      <a:pt x="447" y="1199"/>
                    </a:cubicBezTo>
                    <a:cubicBezTo>
                      <a:pt x="446" y="1220"/>
                      <a:pt x="455" y="1237"/>
                      <a:pt x="465" y="1255"/>
                    </a:cubicBezTo>
                    <a:cubicBezTo>
                      <a:pt x="478" y="1278"/>
                      <a:pt x="496" y="1296"/>
                      <a:pt x="518" y="1310"/>
                    </a:cubicBezTo>
                    <a:cubicBezTo>
                      <a:pt x="542" y="1325"/>
                      <a:pt x="560" y="1345"/>
                      <a:pt x="579" y="1364"/>
                    </a:cubicBezTo>
                    <a:cubicBezTo>
                      <a:pt x="600" y="1385"/>
                      <a:pt x="616" y="1409"/>
                      <a:pt x="629" y="1434"/>
                    </a:cubicBezTo>
                    <a:cubicBezTo>
                      <a:pt x="642" y="1458"/>
                      <a:pt x="652" y="1484"/>
                      <a:pt x="661" y="1510"/>
                    </a:cubicBezTo>
                    <a:cubicBezTo>
                      <a:pt x="669" y="1533"/>
                      <a:pt x="674" y="1557"/>
                      <a:pt x="678" y="1581"/>
                    </a:cubicBezTo>
                    <a:cubicBezTo>
                      <a:pt x="681" y="1601"/>
                      <a:pt x="680" y="1622"/>
                      <a:pt x="679" y="1643"/>
                    </a:cubicBezTo>
                    <a:cubicBezTo>
                      <a:pt x="678" y="1669"/>
                      <a:pt x="676" y="1694"/>
                      <a:pt x="673" y="1720"/>
                    </a:cubicBezTo>
                    <a:cubicBezTo>
                      <a:pt x="670" y="1743"/>
                      <a:pt x="667" y="1766"/>
                      <a:pt x="657" y="1787"/>
                    </a:cubicBezTo>
                    <a:cubicBezTo>
                      <a:pt x="646" y="1814"/>
                      <a:pt x="633" y="1840"/>
                      <a:pt x="615" y="1865"/>
                    </a:cubicBezTo>
                    <a:cubicBezTo>
                      <a:pt x="604" y="1879"/>
                      <a:pt x="595" y="1895"/>
                      <a:pt x="581" y="1908"/>
                    </a:cubicBezTo>
                    <a:cubicBezTo>
                      <a:pt x="567" y="1921"/>
                      <a:pt x="552" y="1932"/>
                      <a:pt x="536" y="1940"/>
                    </a:cubicBezTo>
                    <a:cubicBezTo>
                      <a:pt x="513" y="1951"/>
                      <a:pt x="491" y="1961"/>
                      <a:pt x="468" y="1969"/>
                    </a:cubicBezTo>
                    <a:cubicBezTo>
                      <a:pt x="446" y="1977"/>
                      <a:pt x="423" y="1982"/>
                      <a:pt x="400" y="1987"/>
                    </a:cubicBezTo>
                    <a:cubicBezTo>
                      <a:pt x="386" y="1990"/>
                      <a:pt x="372" y="1992"/>
                      <a:pt x="358" y="1994"/>
                    </a:cubicBezTo>
                    <a:cubicBezTo>
                      <a:pt x="355" y="1994"/>
                      <a:pt x="354" y="1996"/>
                      <a:pt x="351" y="1996"/>
                    </a:cubicBezTo>
                    <a:cubicBezTo>
                      <a:pt x="331" y="1996"/>
                      <a:pt x="331" y="1996"/>
                      <a:pt x="331" y="1996"/>
                    </a:cubicBezTo>
                    <a:cubicBezTo>
                      <a:pt x="325" y="1995"/>
                      <a:pt x="318" y="1992"/>
                      <a:pt x="312" y="1991"/>
                    </a:cubicBezTo>
                    <a:cubicBezTo>
                      <a:pt x="260" y="1985"/>
                      <a:pt x="210" y="1973"/>
                      <a:pt x="164" y="1948"/>
                    </a:cubicBezTo>
                    <a:cubicBezTo>
                      <a:pt x="149" y="1940"/>
                      <a:pt x="134" y="1932"/>
                      <a:pt x="120" y="1923"/>
                    </a:cubicBezTo>
                    <a:cubicBezTo>
                      <a:pt x="102" y="1912"/>
                      <a:pt x="88" y="1896"/>
                      <a:pt x="77" y="1879"/>
                    </a:cubicBezTo>
                    <a:cubicBezTo>
                      <a:pt x="62" y="1856"/>
                      <a:pt x="46" y="1833"/>
                      <a:pt x="34" y="1808"/>
                    </a:cubicBezTo>
                    <a:cubicBezTo>
                      <a:pt x="23" y="1784"/>
                      <a:pt x="15" y="1758"/>
                      <a:pt x="11" y="1731"/>
                    </a:cubicBezTo>
                    <a:cubicBezTo>
                      <a:pt x="4" y="1686"/>
                      <a:pt x="0" y="1640"/>
                      <a:pt x="3" y="1594"/>
                    </a:cubicBezTo>
                    <a:cubicBezTo>
                      <a:pt x="5" y="1575"/>
                      <a:pt x="10" y="1557"/>
                      <a:pt x="14" y="1538"/>
                    </a:cubicBezTo>
                    <a:cubicBezTo>
                      <a:pt x="21" y="1503"/>
                      <a:pt x="34" y="1470"/>
                      <a:pt x="50" y="1439"/>
                    </a:cubicBezTo>
                    <a:cubicBezTo>
                      <a:pt x="63" y="1414"/>
                      <a:pt x="78" y="1390"/>
                      <a:pt x="99" y="1370"/>
                    </a:cubicBezTo>
                    <a:cubicBezTo>
                      <a:pt x="114" y="1355"/>
                      <a:pt x="128" y="1339"/>
                      <a:pt x="144" y="1325"/>
                    </a:cubicBezTo>
                    <a:cubicBezTo>
                      <a:pt x="153" y="1316"/>
                      <a:pt x="165" y="1310"/>
                      <a:pt x="175" y="1303"/>
                    </a:cubicBezTo>
                    <a:cubicBezTo>
                      <a:pt x="193" y="1289"/>
                      <a:pt x="208" y="1273"/>
                      <a:pt x="218" y="1253"/>
                    </a:cubicBezTo>
                    <a:cubicBezTo>
                      <a:pt x="223" y="1244"/>
                      <a:pt x="228" y="1235"/>
                      <a:pt x="232" y="1226"/>
                    </a:cubicBezTo>
                    <a:cubicBezTo>
                      <a:pt x="237" y="1214"/>
                      <a:pt x="235" y="1201"/>
                      <a:pt x="235" y="1188"/>
                    </a:cubicBezTo>
                    <a:cubicBezTo>
                      <a:pt x="235" y="1186"/>
                      <a:pt x="232" y="1184"/>
                      <a:pt x="230" y="1182"/>
                    </a:cubicBezTo>
                    <a:cubicBezTo>
                      <a:pt x="214" y="1172"/>
                      <a:pt x="215" y="1141"/>
                      <a:pt x="230" y="1130"/>
                    </a:cubicBezTo>
                    <a:cubicBezTo>
                      <a:pt x="234" y="1127"/>
                      <a:pt x="237" y="1124"/>
                      <a:pt x="241" y="1120"/>
                    </a:cubicBezTo>
                    <a:cubicBezTo>
                      <a:pt x="244" y="1116"/>
                      <a:pt x="243" y="1113"/>
                      <a:pt x="239" y="1110"/>
                    </a:cubicBezTo>
                    <a:cubicBezTo>
                      <a:pt x="234" y="1107"/>
                      <a:pt x="230" y="1103"/>
                      <a:pt x="226" y="1099"/>
                    </a:cubicBezTo>
                    <a:cubicBezTo>
                      <a:pt x="216" y="1086"/>
                      <a:pt x="218" y="1070"/>
                      <a:pt x="230" y="1057"/>
                    </a:cubicBezTo>
                    <a:cubicBezTo>
                      <a:pt x="236" y="1052"/>
                      <a:pt x="242" y="1046"/>
                      <a:pt x="248" y="1040"/>
                    </a:cubicBezTo>
                    <a:cubicBezTo>
                      <a:pt x="252" y="1036"/>
                      <a:pt x="251" y="1032"/>
                      <a:pt x="246" y="1029"/>
                    </a:cubicBezTo>
                    <a:cubicBezTo>
                      <a:pt x="239" y="1024"/>
                      <a:pt x="233" y="1019"/>
                      <a:pt x="227" y="1013"/>
                    </a:cubicBezTo>
                    <a:cubicBezTo>
                      <a:pt x="214" y="998"/>
                      <a:pt x="216" y="986"/>
                      <a:pt x="227" y="971"/>
                    </a:cubicBezTo>
                    <a:cubicBezTo>
                      <a:pt x="237" y="959"/>
                      <a:pt x="251" y="949"/>
                      <a:pt x="263" y="938"/>
                    </a:cubicBezTo>
                    <a:cubicBezTo>
                      <a:pt x="275" y="929"/>
                      <a:pt x="287" y="921"/>
                      <a:pt x="299" y="912"/>
                    </a:cubicBezTo>
                    <a:cubicBezTo>
                      <a:pt x="302" y="910"/>
                      <a:pt x="305" y="909"/>
                      <a:pt x="308" y="908"/>
                    </a:cubicBezTo>
                    <a:cubicBezTo>
                      <a:pt x="309" y="907"/>
                      <a:pt x="311" y="905"/>
                      <a:pt x="311" y="904"/>
                    </a:cubicBezTo>
                    <a:cubicBezTo>
                      <a:pt x="311" y="890"/>
                      <a:pt x="311" y="877"/>
                      <a:pt x="311" y="864"/>
                    </a:cubicBezTo>
                    <a:cubicBezTo>
                      <a:pt x="310" y="840"/>
                      <a:pt x="309" y="815"/>
                      <a:pt x="309" y="791"/>
                    </a:cubicBezTo>
                    <a:cubicBezTo>
                      <a:pt x="310" y="747"/>
                      <a:pt x="310" y="702"/>
                      <a:pt x="311" y="658"/>
                    </a:cubicBezTo>
                    <a:cubicBezTo>
                      <a:pt x="311" y="637"/>
                      <a:pt x="311" y="617"/>
                      <a:pt x="311" y="597"/>
                    </a:cubicBezTo>
                    <a:cubicBezTo>
                      <a:pt x="311" y="570"/>
                      <a:pt x="311" y="543"/>
                      <a:pt x="310" y="516"/>
                    </a:cubicBezTo>
                    <a:cubicBezTo>
                      <a:pt x="310" y="503"/>
                      <a:pt x="310" y="489"/>
                      <a:pt x="310" y="476"/>
                    </a:cubicBezTo>
                    <a:cubicBezTo>
                      <a:pt x="310" y="439"/>
                      <a:pt x="311" y="401"/>
                      <a:pt x="311" y="364"/>
                    </a:cubicBezTo>
                    <a:cubicBezTo>
                      <a:pt x="311" y="330"/>
                      <a:pt x="311" y="296"/>
                      <a:pt x="310" y="262"/>
                    </a:cubicBezTo>
                    <a:cubicBezTo>
                      <a:pt x="310" y="252"/>
                      <a:pt x="307" y="243"/>
                      <a:pt x="307" y="233"/>
                    </a:cubicBezTo>
                    <a:cubicBezTo>
                      <a:pt x="306" y="214"/>
                      <a:pt x="305" y="194"/>
                      <a:pt x="306" y="175"/>
                    </a:cubicBezTo>
                    <a:cubicBezTo>
                      <a:pt x="306" y="160"/>
                      <a:pt x="307" y="144"/>
                      <a:pt x="308" y="129"/>
                    </a:cubicBezTo>
                    <a:cubicBezTo>
                      <a:pt x="309" y="95"/>
                      <a:pt x="310" y="62"/>
                      <a:pt x="311" y="28"/>
                    </a:cubicBezTo>
                    <a:cubicBezTo>
                      <a:pt x="311" y="19"/>
                      <a:pt x="311" y="9"/>
                      <a:pt x="310" y="0"/>
                    </a:cubicBezTo>
                    <a:cubicBezTo>
                      <a:pt x="318" y="0"/>
                      <a:pt x="318" y="0"/>
                      <a:pt x="318" y="0"/>
                    </a:cubicBezTo>
                    <a:cubicBezTo>
                      <a:pt x="318" y="19"/>
                      <a:pt x="319" y="38"/>
                      <a:pt x="319" y="58"/>
                    </a:cubicBezTo>
                    <a:cubicBezTo>
                      <a:pt x="319" y="58"/>
                      <a:pt x="320" y="58"/>
                      <a:pt x="321" y="58"/>
                    </a:cubicBezTo>
                    <a:cubicBezTo>
                      <a:pt x="323" y="55"/>
                      <a:pt x="325" y="51"/>
                      <a:pt x="328" y="49"/>
                    </a:cubicBezTo>
                    <a:cubicBezTo>
                      <a:pt x="331" y="46"/>
                      <a:pt x="332" y="41"/>
                      <a:pt x="339" y="43"/>
                    </a:cubicBezTo>
                    <a:cubicBezTo>
                      <a:pt x="331" y="51"/>
                      <a:pt x="331" y="62"/>
                      <a:pt x="319" y="67"/>
                    </a:cubicBezTo>
                    <a:cubicBezTo>
                      <a:pt x="319" y="74"/>
                      <a:pt x="318" y="83"/>
                      <a:pt x="318" y="91"/>
                    </a:cubicBezTo>
                    <a:cubicBezTo>
                      <a:pt x="318" y="126"/>
                      <a:pt x="318" y="161"/>
                      <a:pt x="318" y="196"/>
                    </a:cubicBezTo>
                    <a:cubicBezTo>
                      <a:pt x="318" y="221"/>
                      <a:pt x="320" y="246"/>
                      <a:pt x="321" y="270"/>
                    </a:cubicBezTo>
                    <a:cubicBezTo>
                      <a:pt x="321" y="274"/>
                      <a:pt x="321" y="278"/>
                      <a:pt x="321" y="282"/>
                    </a:cubicBezTo>
                    <a:cubicBezTo>
                      <a:pt x="325" y="279"/>
                      <a:pt x="329" y="276"/>
                      <a:pt x="332" y="273"/>
                    </a:cubicBezTo>
                    <a:cubicBezTo>
                      <a:pt x="333" y="274"/>
                      <a:pt x="333" y="275"/>
                      <a:pt x="334" y="275"/>
                    </a:cubicBezTo>
                    <a:cubicBezTo>
                      <a:pt x="331" y="280"/>
                      <a:pt x="328" y="285"/>
                      <a:pt x="324" y="290"/>
                    </a:cubicBezTo>
                    <a:cubicBezTo>
                      <a:pt x="324" y="291"/>
                      <a:pt x="323" y="292"/>
                      <a:pt x="323" y="294"/>
                    </a:cubicBezTo>
                    <a:cubicBezTo>
                      <a:pt x="322" y="320"/>
                      <a:pt x="321" y="346"/>
                      <a:pt x="321" y="372"/>
                    </a:cubicBezTo>
                    <a:cubicBezTo>
                      <a:pt x="320" y="414"/>
                      <a:pt x="318" y="455"/>
                      <a:pt x="318" y="497"/>
                    </a:cubicBezTo>
                    <a:cubicBezTo>
                      <a:pt x="318" y="557"/>
                      <a:pt x="319" y="616"/>
                      <a:pt x="320" y="676"/>
                    </a:cubicBezTo>
                    <a:cubicBezTo>
                      <a:pt x="320" y="710"/>
                      <a:pt x="319" y="743"/>
                      <a:pt x="320" y="777"/>
                    </a:cubicBezTo>
                    <a:cubicBezTo>
                      <a:pt x="320" y="807"/>
                      <a:pt x="321" y="838"/>
                      <a:pt x="322" y="869"/>
                    </a:cubicBezTo>
                    <a:cubicBezTo>
                      <a:pt x="322" y="881"/>
                      <a:pt x="322" y="894"/>
                      <a:pt x="322" y="906"/>
                    </a:cubicBezTo>
                    <a:cubicBezTo>
                      <a:pt x="360" y="906"/>
                      <a:pt x="360" y="906"/>
                      <a:pt x="360" y="906"/>
                    </a:cubicBezTo>
                    <a:cubicBezTo>
                      <a:pt x="360" y="903"/>
                      <a:pt x="360" y="900"/>
                      <a:pt x="360" y="897"/>
                    </a:cubicBezTo>
                    <a:cubicBezTo>
                      <a:pt x="361" y="872"/>
                      <a:pt x="363" y="847"/>
                      <a:pt x="363" y="822"/>
                    </a:cubicBezTo>
                    <a:cubicBezTo>
                      <a:pt x="363" y="795"/>
                      <a:pt x="362" y="769"/>
                      <a:pt x="362" y="743"/>
                    </a:cubicBezTo>
                    <a:cubicBezTo>
                      <a:pt x="362" y="714"/>
                      <a:pt x="362" y="686"/>
                      <a:pt x="362" y="657"/>
                    </a:cubicBezTo>
                    <a:cubicBezTo>
                      <a:pt x="363" y="632"/>
                      <a:pt x="364" y="607"/>
                      <a:pt x="364" y="582"/>
                    </a:cubicBezTo>
                    <a:cubicBezTo>
                      <a:pt x="364" y="531"/>
                      <a:pt x="364" y="481"/>
                      <a:pt x="363" y="430"/>
                    </a:cubicBezTo>
                    <a:cubicBezTo>
                      <a:pt x="363" y="404"/>
                      <a:pt x="361" y="378"/>
                      <a:pt x="361" y="351"/>
                    </a:cubicBezTo>
                    <a:cubicBezTo>
                      <a:pt x="360" y="331"/>
                      <a:pt x="360" y="310"/>
                      <a:pt x="361" y="290"/>
                    </a:cubicBezTo>
                    <a:cubicBezTo>
                      <a:pt x="361" y="276"/>
                      <a:pt x="364" y="263"/>
                      <a:pt x="364" y="249"/>
                    </a:cubicBezTo>
                    <a:cubicBezTo>
                      <a:pt x="365" y="193"/>
                      <a:pt x="364" y="137"/>
                      <a:pt x="364" y="80"/>
                    </a:cubicBezTo>
                    <a:cubicBezTo>
                      <a:pt x="364" y="73"/>
                      <a:pt x="363" y="66"/>
                      <a:pt x="363" y="58"/>
                    </a:cubicBezTo>
                    <a:cubicBezTo>
                      <a:pt x="363" y="39"/>
                      <a:pt x="364" y="19"/>
                      <a:pt x="364" y="0"/>
                    </a:cubicBezTo>
                    <a:lnTo>
                      <a:pt x="372" y="0"/>
                    </a:lnTo>
                    <a:close/>
                    <a:moveTo>
                      <a:pt x="246" y="1190"/>
                    </a:moveTo>
                    <a:cubicBezTo>
                      <a:pt x="246" y="1191"/>
                      <a:pt x="247" y="1194"/>
                      <a:pt x="247" y="1196"/>
                    </a:cubicBezTo>
                    <a:cubicBezTo>
                      <a:pt x="248" y="1207"/>
                      <a:pt x="250" y="1217"/>
                      <a:pt x="246" y="1227"/>
                    </a:cubicBezTo>
                    <a:cubicBezTo>
                      <a:pt x="240" y="1239"/>
                      <a:pt x="234" y="1252"/>
                      <a:pt x="228" y="1264"/>
                    </a:cubicBezTo>
                    <a:cubicBezTo>
                      <a:pt x="220" y="1281"/>
                      <a:pt x="207" y="1295"/>
                      <a:pt x="193" y="1306"/>
                    </a:cubicBezTo>
                    <a:cubicBezTo>
                      <a:pt x="177" y="1320"/>
                      <a:pt x="158" y="1331"/>
                      <a:pt x="142" y="1345"/>
                    </a:cubicBezTo>
                    <a:cubicBezTo>
                      <a:pt x="126" y="1358"/>
                      <a:pt x="111" y="1373"/>
                      <a:pt x="98" y="1388"/>
                    </a:cubicBezTo>
                    <a:cubicBezTo>
                      <a:pt x="75" y="1416"/>
                      <a:pt x="58" y="1447"/>
                      <a:pt x="45" y="1481"/>
                    </a:cubicBezTo>
                    <a:cubicBezTo>
                      <a:pt x="32" y="1516"/>
                      <a:pt x="22" y="1551"/>
                      <a:pt x="18" y="1588"/>
                    </a:cubicBezTo>
                    <a:cubicBezTo>
                      <a:pt x="15" y="1615"/>
                      <a:pt x="17" y="1641"/>
                      <a:pt x="17" y="1668"/>
                    </a:cubicBezTo>
                    <a:cubicBezTo>
                      <a:pt x="17" y="1673"/>
                      <a:pt x="18" y="1679"/>
                      <a:pt x="19" y="1684"/>
                    </a:cubicBezTo>
                    <a:cubicBezTo>
                      <a:pt x="21" y="1696"/>
                      <a:pt x="22" y="1709"/>
                      <a:pt x="25" y="1721"/>
                    </a:cubicBezTo>
                    <a:cubicBezTo>
                      <a:pt x="29" y="1740"/>
                      <a:pt x="31" y="1760"/>
                      <a:pt x="38" y="1778"/>
                    </a:cubicBezTo>
                    <a:cubicBezTo>
                      <a:pt x="48" y="1808"/>
                      <a:pt x="65" y="1835"/>
                      <a:pt x="83" y="1861"/>
                    </a:cubicBezTo>
                    <a:cubicBezTo>
                      <a:pt x="97" y="1881"/>
                      <a:pt x="111" y="1900"/>
                      <a:pt x="132" y="1913"/>
                    </a:cubicBezTo>
                    <a:cubicBezTo>
                      <a:pt x="146" y="1922"/>
                      <a:pt x="162" y="1929"/>
                      <a:pt x="178" y="1938"/>
                    </a:cubicBezTo>
                    <a:cubicBezTo>
                      <a:pt x="209" y="1955"/>
                      <a:pt x="243" y="1962"/>
                      <a:pt x="277" y="1969"/>
                    </a:cubicBezTo>
                    <a:cubicBezTo>
                      <a:pt x="298" y="1974"/>
                      <a:pt x="320" y="1974"/>
                      <a:pt x="340" y="1982"/>
                    </a:cubicBezTo>
                    <a:cubicBezTo>
                      <a:pt x="341" y="1982"/>
                      <a:pt x="342" y="1982"/>
                      <a:pt x="342" y="1982"/>
                    </a:cubicBezTo>
                    <a:cubicBezTo>
                      <a:pt x="359" y="1978"/>
                      <a:pt x="377" y="1975"/>
                      <a:pt x="394" y="1971"/>
                    </a:cubicBezTo>
                    <a:cubicBezTo>
                      <a:pt x="417" y="1966"/>
                      <a:pt x="441" y="1962"/>
                      <a:pt x="463" y="1954"/>
                    </a:cubicBezTo>
                    <a:cubicBezTo>
                      <a:pt x="486" y="1947"/>
                      <a:pt x="507" y="1937"/>
                      <a:pt x="528" y="1927"/>
                    </a:cubicBezTo>
                    <a:cubicBezTo>
                      <a:pt x="540" y="1921"/>
                      <a:pt x="551" y="1913"/>
                      <a:pt x="562" y="1904"/>
                    </a:cubicBezTo>
                    <a:cubicBezTo>
                      <a:pt x="577" y="1892"/>
                      <a:pt x="588" y="1877"/>
                      <a:pt x="599" y="1861"/>
                    </a:cubicBezTo>
                    <a:cubicBezTo>
                      <a:pt x="617" y="1836"/>
                      <a:pt x="632" y="1810"/>
                      <a:pt x="643" y="1783"/>
                    </a:cubicBezTo>
                    <a:cubicBezTo>
                      <a:pt x="655" y="1755"/>
                      <a:pt x="657" y="1726"/>
                      <a:pt x="661" y="1697"/>
                    </a:cubicBezTo>
                    <a:cubicBezTo>
                      <a:pt x="664" y="1682"/>
                      <a:pt x="664" y="1668"/>
                      <a:pt x="666" y="1653"/>
                    </a:cubicBezTo>
                    <a:cubicBezTo>
                      <a:pt x="668" y="1628"/>
                      <a:pt x="668" y="1602"/>
                      <a:pt x="664" y="1578"/>
                    </a:cubicBezTo>
                    <a:cubicBezTo>
                      <a:pt x="657" y="1543"/>
                      <a:pt x="648" y="1509"/>
                      <a:pt x="635" y="1475"/>
                    </a:cubicBezTo>
                    <a:cubicBezTo>
                      <a:pt x="621" y="1440"/>
                      <a:pt x="603" y="1408"/>
                      <a:pt x="578" y="1381"/>
                    </a:cubicBezTo>
                    <a:cubicBezTo>
                      <a:pt x="556" y="1357"/>
                      <a:pt x="533" y="1336"/>
                      <a:pt x="505" y="1319"/>
                    </a:cubicBezTo>
                    <a:cubicBezTo>
                      <a:pt x="497" y="1314"/>
                      <a:pt x="490" y="1307"/>
                      <a:pt x="483" y="1301"/>
                    </a:cubicBezTo>
                    <a:cubicBezTo>
                      <a:pt x="466" y="1285"/>
                      <a:pt x="454" y="1266"/>
                      <a:pt x="444" y="1245"/>
                    </a:cubicBezTo>
                    <a:cubicBezTo>
                      <a:pt x="437" y="1232"/>
                      <a:pt x="433" y="1219"/>
                      <a:pt x="435" y="1204"/>
                    </a:cubicBezTo>
                    <a:cubicBezTo>
                      <a:pt x="435" y="1199"/>
                      <a:pt x="436" y="1194"/>
                      <a:pt x="436" y="1189"/>
                    </a:cubicBezTo>
                    <a:cubicBezTo>
                      <a:pt x="417" y="1187"/>
                      <a:pt x="398" y="1184"/>
                      <a:pt x="379" y="1182"/>
                    </a:cubicBezTo>
                    <a:cubicBezTo>
                      <a:pt x="385" y="1201"/>
                      <a:pt x="391" y="1221"/>
                      <a:pt x="397" y="1240"/>
                    </a:cubicBezTo>
                    <a:cubicBezTo>
                      <a:pt x="406" y="1267"/>
                      <a:pt x="416" y="1293"/>
                      <a:pt x="423" y="1321"/>
                    </a:cubicBezTo>
                    <a:cubicBezTo>
                      <a:pt x="434" y="1360"/>
                      <a:pt x="442" y="1399"/>
                      <a:pt x="453" y="1438"/>
                    </a:cubicBezTo>
                    <a:cubicBezTo>
                      <a:pt x="460" y="1463"/>
                      <a:pt x="469" y="1488"/>
                      <a:pt x="477" y="1513"/>
                    </a:cubicBezTo>
                    <a:cubicBezTo>
                      <a:pt x="484" y="1532"/>
                      <a:pt x="491" y="1550"/>
                      <a:pt x="502" y="1567"/>
                    </a:cubicBezTo>
                    <a:cubicBezTo>
                      <a:pt x="509" y="1577"/>
                      <a:pt x="513" y="1590"/>
                      <a:pt x="517" y="1602"/>
                    </a:cubicBezTo>
                    <a:cubicBezTo>
                      <a:pt x="520" y="1608"/>
                      <a:pt x="515" y="1616"/>
                      <a:pt x="509" y="1617"/>
                    </a:cubicBezTo>
                    <a:cubicBezTo>
                      <a:pt x="501" y="1618"/>
                      <a:pt x="494" y="1613"/>
                      <a:pt x="495" y="1604"/>
                    </a:cubicBezTo>
                    <a:cubicBezTo>
                      <a:pt x="496" y="1595"/>
                      <a:pt x="492" y="1589"/>
                      <a:pt x="485" y="1584"/>
                    </a:cubicBezTo>
                    <a:cubicBezTo>
                      <a:pt x="481" y="1580"/>
                      <a:pt x="476" y="1576"/>
                      <a:pt x="472" y="1573"/>
                    </a:cubicBezTo>
                    <a:cubicBezTo>
                      <a:pt x="458" y="1563"/>
                      <a:pt x="443" y="1565"/>
                      <a:pt x="436" y="1581"/>
                    </a:cubicBezTo>
                    <a:cubicBezTo>
                      <a:pt x="435" y="1586"/>
                      <a:pt x="432" y="1590"/>
                      <a:pt x="430" y="1594"/>
                    </a:cubicBezTo>
                    <a:cubicBezTo>
                      <a:pt x="422" y="1607"/>
                      <a:pt x="412" y="1611"/>
                      <a:pt x="398" y="1603"/>
                    </a:cubicBezTo>
                    <a:cubicBezTo>
                      <a:pt x="391" y="1599"/>
                      <a:pt x="383" y="1594"/>
                      <a:pt x="376" y="1589"/>
                    </a:cubicBezTo>
                    <a:cubicBezTo>
                      <a:pt x="371" y="1586"/>
                      <a:pt x="368" y="1585"/>
                      <a:pt x="364" y="1589"/>
                    </a:cubicBezTo>
                    <a:cubicBezTo>
                      <a:pt x="362" y="1592"/>
                      <a:pt x="358" y="1594"/>
                      <a:pt x="354" y="1596"/>
                    </a:cubicBezTo>
                    <a:cubicBezTo>
                      <a:pt x="349" y="1600"/>
                      <a:pt x="343" y="1600"/>
                      <a:pt x="337" y="1597"/>
                    </a:cubicBezTo>
                    <a:cubicBezTo>
                      <a:pt x="332" y="1593"/>
                      <a:pt x="327" y="1590"/>
                      <a:pt x="322" y="1588"/>
                    </a:cubicBezTo>
                    <a:cubicBezTo>
                      <a:pt x="318" y="1586"/>
                      <a:pt x="315" y="1585"/>
                      <a:pt x="312" y="1589"/>
                    </a:cubicBezTo>
                    <a:cubicBezTo>
                      <a:pt x="305" y="1596"/>
                      <a:pt x="298" y="1603"/>
                      <a:pt x="291" y="1610"/>
                    </a:cubicBezTo>
                    <a:cubicBezTo>
                      <a:pt x="279" y="1623"/>
                      <a:pt x="267" y="1624"/>
                      <a:pt x="254" y="1611"/>
                    </a:cubicBezTo>
                    <a:cubicBezTo>
                      <a:pt x="247" y="1603"/>
                      <a:pt x="240" y="1595"/>
                      <a:pt x="232" y="1587"/>
                    </a:cubicBezTo>
                    <a:cubicBezTo>
                      <a:pt x="230" y="1585"/>
                      <a:pt x="228" y="1583"/>
                      <a:pt x="225" y="1583"/>
                    </a:cubicBezTo>
                    <a:cubicBezTo>
                      <a:pt x="218" y="1581"/>
                      <a:pt x="199" y="1592"/>
                      <a:pt x="196" y="1598"/>
                    </a:cubicBezTo>
                    <a:cubicBezTo>
                      <a:pt x="195" y="1599"/>
                      <a:pt x="195" y="1599"/>
                      <a:pt x="195" y="1600"/>
                    </a:cubicBezTo>
                    <a:cubicBezTo>
                      <a:pt x="195" y="1610"/>
                      <a:pt x="188" y="1615"/>
                      <a:pt x="181" y="1618"/>
                    </a:cubicBezTo>
                    <a:cubicBezTo>
                      <a:pt x="178" y="1620"/>
                      <a:pt x="172" y="1619"/>
                      <a:pt x="170" y="1617"/>
                    </a:cubicBezTo>
                    <a:cubicBezTo>
                      <a:pt x="168" y="1616"/>
                      <a:pt x="167" y="1610"/>
                      <a:pt x="168" y="1607"/>
                    </a:cubicBezTo>
                    <a:cubicBezTo>
                      <a:pt x="169" y="1603"/>
                      <a:pt x="170" y="1599"/>
                      <a:pt x="173" y="1596"/>
                    </a:cubicBezTo>
                    <a:cubicBezTo>
                      <a:pt x="175" y="1593"/>
                      <a:pt x="178" y="1591"/>
                      <a:pt x="181" y="1589"/>
                    </a:cubicBezTo>
                    <a:cubicBezTo>
                      <a:pt x="183" y="1587"/>
                      <a:pt x="186" y="1586"/>
                      <a:pt x="186" y="1584"/>
                    </a:cubicBezTo>
                    <a:cubicBezTo>
                      <a:pt x="201" y="1543"/>
                      <a:pt x="217" y="1502"/>
                      <a:pt x="231" y="1461"/>
                    </a:cubicBezTo>
                    <a:cubicBezTo>
                      <a:pt x="244" y="1421"/>
                      <a:pt x="257" y="1382"/>
                      <a:pt x="269" y="1342"/>
                    </a:cubicBezTo>
                    <a:cubicBezTo>
                      <a:pt x="279" y="1306"/>
                      <a:pt x="287" y="1269"/>
                      <a:pt x="296" y="1233"/>
                    </a:cubicBezTo>
                    <a:cubicBezTo>
                      <a:pt x="301" y="1216"/>
                      <a:pt x="307" y="1199"/>
                      <a:pt x="312" y="1180"/>
                    </a:cubicBezTo>
                    <a:cubicBezTo>
                      <a:pt x="290" y="1183"/>
                      <a:pt x="269" y="1186"/>
                      <a:pt x="246" y="1190"/>
                    </a:cubicBezTo>
                    <a:moveTo>
                      <a:pt x="192" y="1588"/>
                    </a:moveTo>
                    <a:cubicBezTo>
                      <a:pt x="192" y="1588"/>
                      <a:pt x="192" y="1588"/>
                      <a:pt x="193" y="1589"/>
                    </a:cubicBezTo>
                    <a:cubicBezTo>
                      <a:pt x="197" y="1586"/>
                      <a:pt x="200" y="1583"/>
                      <a:pt x="205" y="1580"/>
                    </a:cubicBezTo>
                    <a:cubicBezTo>
                      <a:pt x="215" y="1574"/>
                      <a:pt x="227" y="1571"/>
                      <a:pt x="239" y="1581"/>
                    </a:cubicBezTo>
                    <a:cubicBezTo>
                      <a:pt x="247" y="1588"/>
                      <a:pt x="255" y="1595"/>
                      <a:pt x="263" y="1603"/>
                    </a:cubicBezTo>
                    <a:cubicBezTo>
                      <a:pt x="270" y="1609"/>
                      <a:pt x="274" y="1609"/>
                      <a:pt x="280" y="1602"/>
                    </a:cubicBezTo>
                    <a:cubicBezTo>
                      <a:pt x="285" y="1597"/>
                      <a:pt x="290" y="1591"/>
                      <a:pt x="295" y="1586"/>
                    </a:cubicBezTo>
                    <a:cubicBezTo>
                      <a:pt x="306" y="1575"/>
                      <a:pt x="317" y="1574"/>
                      <a:pt x="330" y="1580"/>
                    </a:cubicBezTo>
                    <a:cubicBezTo>
                      <a:pt x="332" y="1581"/>
                      <a:pt x="335" y="1582"/>
                      <a:pt x="337" y="1584"/>
                    </a:cubicBezTo>
                    <a:cubicBezTo>
                      <a:pt x="344" y="1590"/>
                      <a:pt x="351" y="1589"/>
                      <a:pt x="358" y="1583"/>
                    </a:cubicBezTo>
                    <a:cubicBezTo>
                      <a:pt x="358" y="1582"/>
                      <a:pt x="359" y="1582"/>
                      <a:pt x="359" y="1582"/>
                    </a:cubicBezTo>
                    <a:cubicBezTo>
                      <a:pt x="367" y="1577"/>
                      <a:pt x="371" y="1577"/>
                      <a:pt x="379" y="1581"/>
                    </a:cubicBezTo>
                    <a:cubicBezTo>
                      <a:pt x="387" y="1586"/>
                      <a:pt x="394" y="1591"/>
                      <a:pt x="402" y="1595"/>
                    </a:cubicBezTo>
                    <a:cubicBezTo>
                      <a:pt x="410" y="1599"/>
                      <a:pt x="415" y="1597"/>
                      <a:pt x="420" y="1590"/>
                    </a:cubicBezTo>
                    <a:cubicBezTo>
                      <a:pt x="423" y="1585"/>
                      <a:pt x="427" y="1579"/>
                      <a:pt x="430" y="1573"/>
                    </a:cubicBezTo>
                    <a:cubicBezTo>
                      <a:pt x="434" y="1567"/>
                      <a:pt x="439" y="1563"/>
                      <a:pt x="446" y="1561"/>
                    </a:cubicBezTo>
                    <a:cubicBezTo>
                      <a:pt x="457" y="1558"/>
                      <a:pt x="467" y="1560"/>
                      <a:pt x="476" y="1567"/>
                    </a:cubicBezTo>
                    <a:cubicBezTo>
                      <a:pt x="483" y="1572"/>
                      <a:pt x="489" y="1577"/>
                      <a:pt x="496" y="1582"/>
                    </a:cubicBezTo>
                    <a:cubicBezTo>
                      <a:pt x="495" y="1579"/>
                      <a:pt x="494" y="1577"/>
                      <a:pt x="493" y="1574"/>
                    </a:cubicBezTo>
                    <a:cubicBezTo>
                      <a:pt x="483" y="1558"/>
                      <a:pt x="474" y="1542"/>
                      <a:pt x="469" y="1524"/>
                    </a:cubicBezTo>
                    <a:cubicBezTo>
                      <a:pt x="460" y="1496"/>
                      <a:pt x="449" y="1467"/>
                      <a:pt x="441" y="1439"/>
                    </a:cubicBezTo>
                    <a:cubicBezTo>
                      <a:pt x="435" y="1417"/>
                      <a:pt x="432" y="1395"/>
                      <a:pt x="426" y="1374"/>
                    </a:cubicBezTo>
                    <a:cubicBezTo>
                      <a:pt x="416" y="1337"/>
                      <a:pt x="404" y="1300"/>
                      <a:pt x="393" y="1262"/>
                    </a:cubicBezTo>
                    <a:cubicBezTo>
                      <a:pt x="386" y="1237"/>
                      <a:pt x="379" y="1211"/>
                      <a:pt x="372" y="1186"/>
                    </a:cubicBezTo>
                    <a:cubicBezTo>
                      <a:pt x="372" y="1184"/>
                      <a:pt x="370" y="1182"/>
                      <a:pt x="368" y="1182"/>
                    </a:cubicBezTo>
                    <a:cubicBezTo>
                      <a:pt x="355" y="1180"/>
                      <a:pt x="341" y="1180"/>
                      <a:pt x="327" y="1179"/>
                    </a:cubicBezTo>
                    <a:cubicBezTo>
                      <a:pt x="323" y="1179"/>
                      <a:pt x="321" y="1180"/>
                      <a:pt x="320" y="1184"/>
                    </a:cubicBezTo>
                    <a:cubicBezTo>
                      <a:pt x="312" y="1215"/>
                      <a:pt x="304" y="1246"/>
                      <a:pt x="296" y="1277"/>
                    </a:cubicBezTo>
                    <a:cubicBezTo>
                      <a:pt x="288" y="1310"/>
                      <a:pt x="281" y="1343"/>
                      <a:pt x="272" y="1376"/>
                    </a:cubicBezTo>
                    <a:cubicBezTo>
                      <a:pt x="255" y="1439"/>
                      <a:pt x="227" y="1498"/>
                      <a:pt x="204" y="1559"/>
                    </a:cubicBezTo>
                    <a:cubicBezTo>
                      <a:pt x="200" y="1569"/>
                      <a:pt x="196" y="1578"/>
                      <a:pt x="192" y="1588"/>
                    </a:cubicBezTo>
                    <a:moveTo>
                      <a:pt x="442" y="973"/>
                    </a:moveTo>
                    <a:cubicBezTo>
                      <a:pt x="426" y="959"/>
                      <a:pt x="414" y="943"/>
                      <a:pt x="395" y="933"/>
                    </a:cubicBezTo>
                    <a:cubicBezTo>
                      <a:pt x="388" y="929"/>
                      <a:pt x="382" y="923"/>
                      <a:pt x="375" y="919"/>
                    </a:cubicBezTo>
                    <a:cubicBezTo>
                      <a:pt x="372" y="917"/>
                      <a:pt x="368" y="917"/>
                      <a:pt x="365" y="917"/>
                    </a:cubicBezTo>
                    <a:cubicBezTo>
                      <a:pt x="349" y="917"/>
                      <a:pt x="333" y="917"/>
                      <a:pt x="318" y="917"/>
                    </a:cubicBezTo>
                    <a:cubicBezTo>
                      <a:pt x="314" y="917"/>
                      <a:pt x="311" y="917"/>
                      <a:pt x="308" y="918"/>
                    </a:cubicBezTo>
                    <a:cubicBezTo>
                      <a:pt x="296" y="926"/>
                      <a:pt x="283" y="934"/>
                      <a:pt x="272" y="943"/>
                    </a:cubicBezTo>
                    <a:cubicBezTo>
                      <a:pt x="261" y="952"/>
                      <a:pt x="251" y="963"/>
                      <a:pt x="241" y="972"/>
                    </a:cubicBezTo>
                    <a:cubicBezTo>
                      <a:pt x="260" y="968"/>
                      <a:pt x="278" y="963"/>
                      <a:pt x="297" y="959"/>
                    </a:cubicBezTo>
                    <a:cubicBezTo>
                      <a:pt x="319" y="954"/>
                      <a:pt x="341" y="955"/>
                      <a:pt x="364" y="955"/>
                    </a:cubicBezTo>
                    <a:cubicBezTo>
                      <a:pt x="369" y="955"/>
                      <a:pt x="374" y="957"/>
                      <a:pt x="379" y="958"/>
                    </a:cubicBezTo>
                    <a:cubicBezTo>
                      <a:pt x="379" y="959"/>
                      <a:pt x="379" y="960"/>
                      <a:pt x="379" y="960"/>
                    </a:cubicBezTo>
                    <a:cubicBezTo>
                      <a:pt x="377" y="961"/>
                      <a:pt x="375" y="961"/>
                      <a:pt x="373" y="961"/>
                    </a:cubicBezTo>
                    <a:cubicBezTo>
                      <a:pt x="352" y="962"/>
                      <a:pt x="332" y="962"/>
                      <a:pt x="311" y="963"/>
                    </a:cubicBezTo>
                    <a:cubicBezTo>
                      <a:pt x="301" y="963"/>
                      <a:pt x="290" y="964"/>
                      <a:pt x="281" y="966"/>
                    </a:cubicBezTo>
                    <a:cubicBezTo>
                      <a:pt x="267" y="971"/>
                      <a:pt x="254" y="977"/>
                      <a:pt x="241" y="983"/>
                    </a:cubicBezTo>
                    <a:cubicBezTo>
                      <a:pt x="232" y="987"/>
                      <a:pt x="230" y="994"/>
                      <a:pt x="237" y="1002"/>
                    </a:cubicBezTo>
                    <a:cubicBezTo>
                      <a:pt x="242" y="1008"/>
                      <a:pt x="249" y="1013"/>
                      <a:pt x="255" y="1018"/>
                    </a:cubicBezTo>
                    <a:cubicBezTo>
                      <a:pt x="262" y="1023"/>
                      <a:pt x="268" y="1028"/>
                      <a:pt x="267" y="1038"/>
                    </a:cubicBezTo>
                    <a:cubicBezTo>
                      <a:pt x="279" y="1032"/>
                      <a:pt x="291" y="1028"/>
                      <a:pt x="304" y="1029"/>
                    </a:cubicBezTo>
                    <a:cubicBezTo>
                      <a:pt x="311" y="1029"/>
                      <a:pt x="317" y="1028"/>
                      <a:pt x="323" y="1027"/>
                    </a:cubicBezTo>
                    <a:cubicBezTo>
                      <a:pt x="331" y="1027"/>
                      <a:pt x="340" y="1026"/>
                      <a:pt x="348" y="1026"/>
                    </a:cubicBezTo>
                    <a:cubicBezTo>
                      <a:pt x="348" y="1027"/>
                      <a:pt x="348" y="1028"/>
                      <a:pt x="348" y="1029"/>
                    </a:cubicBezTo>
                    <a:cubicBezTo>
                      <a:pt x="341" y="1030"/>
                      <a:pt x="334" y="1030"/>
                      <a:pt x="327" y="1032"/>
                    </a:cubicBezTo>
                    <a:cubicBezTo>
                      <a:pt x="315" y="1034"/>
                      <a:pt x="303" y="1035"/>
                      <a:pt x="291" y="1039"/>
                    </a:cubicBezTo>
                    <a:cubicBezTo>
                      <a:pt x="271" y="1046"/>
                      <a:pt x="253" y="1057"/>
                      <a:pt x="237" y="1072"/>
                    </a:cubicBezTo>
                    <a:cubicBezTo>
                      <a:pt x="232" y="1076"/>
                      <a:pt x="230" y="1081"/>
                      <a:pt x="234" y="1086"/>
                    </a:cubicBezTo>
                    <a:cubicBezTo>
                      <a:pt x="238" y="1091"/>
                      <a:pt x="244" y="1095"/>
                      <a:pt x="248" y="1099"/>
                    </a:cubicBezTo>
                    <a:cubicBezTo>
                      <a:pt x="252" y="1103"/>
                      <a:pt x="256" y="1107"/>
                      <a:pt x="259" y="1111"/>
                    </a:cubicBezTo>
                    <a:cubicBezTo>
                      <a:pt x="261" y="1112"/>
                      <a:pt x="262" y="1114"/>
                      <a:pt x="264" y="1113"/>
                    </a:cubicBezTo>
                    <a:cubicBezTo>
                      <a:pt x="272" y="1113"/>
                      <a:pt x="281" y="1113"/>
                      <a:pt x="290" y="1111"/>
                    </a:cubicBezTo>
                    <a:cubicBezTo>
                      <a:pt x="306" y="1108"/>
                      <a:pt x="323" y="1107"/>
                      <a:pt x="339" y="1107"/>
                    </a:cubicBezTo>
                    <a:cubicBezTo>
                      <a:pt x="344" y="1107"/>
                      <a:pt x="349" y="1109"/>
                      <a:pt x="354" y="1109"/>
                    </a:cubicBezTo>
                    <a:cubicBezTo>
                      <a:pt x="354" y="1110"/>
                      <a:pt x="354" y="1110"/>
                      <a:pt x="354" y="1111"/>
                    </a:cubicBezTo>
                    <a:cubicBezTo>
                      <a:pt x="334" y="1113"/>
                      <a:pt x="314" y="1114"/>
                      <a:pt x="294" y="1116"/>
                    </a:cubicBezTo>
                    <a:cubicBezTo>
                      <a:pt x="282" y="1117"/>
                      <a:pt x="270" y="1117"/>
                      <a:pt x="259" y="1125"/>
                    </a:cubicBezTo>
                    <a:cubicBezTo>
                      <a:pt x="255" y="1129"/>
                      <a:pt x="252" y="1133"/>
                      <a:pt x="248" y="1136"/>
                    </a:cubicBezTo>
                    <a:cubicBezTo>
                      <a:pt x="234" y="1145"/>
                      <a:pt x="230" y="1159"/>
                      <a:pt x="237" y="1174"/>
                    </a:cubicBezTo>
                    <a:cubicBezTo>
                      <a:pt x="237" y="1175"/>
                      <a:pt x="240" y="1176"/>
                      <a:pt x="241" y="1176"/>
                    </a:cubicBezTo>
                    <a:cubicBezTo>
                      <a:pt x="250" y="1176"/>
                      <a:pt x="258" y="1176"/>
                      <a:pt x="267" y="1175"/>
                    </a:cubicBezTo>
                    <a:cubicBezTo>
                      <a:pt x="277" y="1173"/>
                      <a:pt x="287" y="1171"/>
                      <a:pt x="297" y="1170"/>
                    </a:cubicBezTo>
                    <a:cubicBezTo>
                      <a:pt x="321" y="1169"/>
                      <a:pt x="346" y="1169"/>
                      <a:pt x="371" y="1169"/>
                    </a:cubicBezTo>
                    <a:cubicBezTo>
                      <a:pt x="373" y="1169"/>
                      <a:pt x="375" y="1169"/>
                      <a:pt x="376" y="1169"/>
                    </a:cubicBezTo>
                    <a:cubicBezTo>
                      <a:pt x="387" y="1171"/>
                      <a:pt x="398" y="1173"/>
                      <a:pt x="410" y="1174"/>
                    </a:cubicBezTo>
                    <a:cubicBezTo>
                      <a:pt x="418" y="1175"/>
                      <a:pt x="427" y="1175"/>
                      <a:pt x="436" y="1176"/>
                    </a:cubicBezTo>
                    <a:cubicBezTo>
                      <a:pt x="444" y="1177"/>
                      <a:pt x="445" y="1177"/>
                      <a:pt x="447" y="1169"/>
                    </a:cubicBezTo>
                    <a:cubicBezTo>
                      <a:pt x="451" y="1152"/>
                      <a:pt x="448" y="1145"/>
                      <a:pt x="434" y="1135"/>
                    </a:cubicBezTo>
                    <a:cubicBezTo>
                      <a:pt x="432" y="1134"/>
                      <a:pt x="430" y="1133"/>
                      <a:pt x="429" y="1132"/>
                    </a:cubicBezTo>
                    <a:cubicBezTo>
                      <a:pt x="423" y="1123"/>
                      <a:pt x="413" y="1120"/>
                      <a:pt x="403" y="1117"/>
                    </a:cubicBezTo>
                    <a:cubicBezTo>
                      <a:pt x="398" y="1116"/>
                      <a:pt x="394" y="1114"/>
                      <a:pt x="389" y="1113"/>
                    </a:cubicBezTo>
                    <a:cubicBezTo>
                      <a:pt x="389" y="1112"/>
                      <a:pt x="389" y="1111"/>
                      <a:pt x="389" y="1111"/>
                    </a:cubicBezTo>
                    <a:cubicBezTo>
                      <a:pt x="398" y="1111"/>
                      <a:pt x="407" y="1112"/>
                      <a:pt x="416" y="1113"/>
                    </a:cubicBezTo>
                    <a:cubicBezTo>
                      <a:pt x="419" y="1114"/>
                      <a:pt x="421" y="1114"/>
                      <a:pt x="423" y="1110"/>
                    </a:cubicBezTo>
                    <a:cubicBezTo>
                      <a:pt x="426" y="1106"/>
                      <a:pt x="430" y="1103"/>
                      <a:pt x="433" y="1100"/>
                    </a:cubicBezTo>
                    <a:cubicBezTo>
                      <a:pt x="437" y="1097"/>
                      <a:pt x="441" y="1095"/>
                      <a:pt x="444" y="1092"/>
                    </a:cubicBezTo>
                    <a:cubicBezTo>
                      <a:pt x="453" y="1084"/>
                      <a:pt x="452" y="1078"/>
                      <a:pt x="443" y="1069"/>
                    </a:cubicBezTo>
                    <a:cubicBezTo>
                      <a:pt x="423" y="1053"/>
                      <a:pt x="402" y="1041"/>
                      <a:pt x="377" y="1035"/>
                    </a:cubicBezTo>
                    <a:cubicBezTo>
                      <a:pt x="374" y="1034"/>
                      <a:pt x="370" y="1033"/>
                      <a:pt x="366" y="1032"/>
                    </a:cubicBezTo>
                    <a:cubicBezTo>
                      <a:pt x="366" y="1031"/>
                      <a:pt x="366" y="1030"/>
                      <a:pt x="366" y="1030"/>
                    </a:cubicBezTo>
                    <a:cubicBezTo>
                      <a:pt x="383" y="1027"/>
                      <a:pt x="400" y="1028"/>
                      <a:pt x="416" y="1038"/>
                    </a:cubicBezTo>
                    <a:cubicBezTo>
                      <a:pt x="415" y="1029"/>
                      <a:pt x="420" y="1023"/>
                      <a:pt x="427" y="1018"/>
                    </a:cubicBezTo>
                    <a:cubicBezTo>
                      <a:pt x="434" y="1013"/>
                      <a:pt x="440" y="1008"/>
                      <a:pt x="446" y="1001"/>
                    </a:cubicBezTo>
                    <a:cubicBezTo>
                      <a:pt x="452" y="995"/>
                      <a:pt x="450" y="987"/>
                      <a:pt x="442" y="983"/>
                    </a:cubicBezTo>
                    <a:cubicBezTo>
                      <a:pt x="430" y="978"/>
                      <a:pt x="417" y="973"/>
                      <a:pt x="405" y="967"/>
                    </a:cubicBezTo>
                    <a:cubicBezTo>
                      <a:pt x="403" y="966"/>
                      <a:pt x="400" y="965"/>
                      <a:pt x="397" y="964"/>
                    </a:cubicBezTo>
                    <a:cubicBezTo>
                      <a:pt x="398" y="963"/>
                      <a:pt x="398" y="962"/>
                      <a:pt x="398" y="961"/>
                    </a:cubicBezTo>
                    <a:cubicBezTo>
                      <a:pt x="413" y="965"/>
                      <a:pt x="427" y="969"/>
                      <a:pt x="442" y="97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94"/>
              <p:cNvSpPr/>
              <p:nvPr/>
            </p:nvSpPr>
            <p:spPr bwMode="auto">
              <a:xfrm>
                <a:off x="4297363" y="101600"/>
                <a:ext cx="38100" cy="46038"/>
              </a:xfrm>
              <a:custGeom>
                <a:avLst/>
                <a:gdLst>
                  <a:gd name="T0" fmla="*/ 14 w 14"/>
                  <a:gd name="T1" fmla="*/ 3 h 17"/>
                  <a:gd name="T2" fmla="*/ 8 w 14"/>
                  <a:gd name="T3" fmla="*/ 14 h 17"/>
                  <a:gd name="T4" fmla="*/ 4 w 14"/>
                  <a:gd name="T5" fmla="*/ 16 h 17"/>
                  <a:gd name="T6" fmla="*/ 0 w 14"/>
                  <a:gd name="T7" fmla="*/ 11 h 17"/>
                  <a:gd name="T8" fmla="*/ 8 w 14"/>
                  <a:gd name="T9" fmla="*/ 0 h 17"/>
                  <a:gd name="T10" fmla="*/ 14 w 14"/>
                  <a:gd name="T11" fmla="*/ 3 h 17"/>
                </a:gdLst>
                <a:ahLst/>
                <a:cxnLst>
                  <a:cxn ang="0">
                    <a:pos x="T0" y="T1"/>
                  </a:cxn>
                  <a:cxn ang="0">
                    <a:pos x="T2" y="T3"/>
                  </a:cxn>
                  <a:cxn ang="0">
                    <a:pos x="T4" y="T5"/>
                  </a:cxn>
                  <a:cxn ang="0">
                    <a:pos x="T6" y="T7"/>
                  </a:cxn>
                  <a:cxn ang="0">
                    <a:pos x="T8" y="T9"/>
                  </a:cxn>
                  <a:cxn ang="0">
                    <a:pos x="T10" y="T11"/>
                  </a:cxn>
                </a:cxnLst>
                <a:rect l="0" t="0" r="r" b="b"/>
                <a:pathLst>
                  <a:path w="14" h="17">
                    <a:moveTo>
                      <a:pt x="14" y="3"/>
                    </a:moveTo>
                    <a:cubicBezTo>
                      <a:pt x="12" y="8"/>
                      <a:pt x="10" y="11"/>
                      <a:pt x="8" y="14"/>
                    </a:cubicBezTo>
                    <a:cubicBezTo>
                      <a:pt x="7" y="16"/>
                      <a:pt x="5" y="17"/>
                      <a:pt x="4" y="16"/>
                    </a:cubicBezTo>
                    <a:cubicBezTo>
                      <a:pt x="2" y="15"/>
                      <a:pt x="0" y="12"/>
                      <a:pt x="0" y="11"/>
                    </a:cubicBezTo>
                    <a:cubicBezTo>
                      <a:pt x="3" y="7"/>
                      <a:pt x="5" y="4"/>
                      <a:pt x="8" y="0"/>
                    </a:cubicBezTo>
                    <a:cubicBezTo>
                      <a:pt x="9" y="0"/>
                      <a:pt x="12" y="2"/>
                      <a:pt x="14" y="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95"/>
              <p:cNvSpPr/>
              <p:nvPr/>
            </p:nvSpPr>
            <p:spPr bwMode="auto">
              <a:xfrm>
                <a:off x="4300538" y="1431925"/>
                <a:ext cx="41275" cy="42863"/>
              </a:xfrm>
              <a:custGeom>
                <a:avLst/>
                <a:gdLst>
                  <a:gd name="T0" fmla="*/ 15 w 15"/>
                  <a:gd name="T1" fmla="*/ 0 h 16"/>
                  <a:gd name="T2" fmla="*/ 4 w 15"/>
                  <a:gd name="T3" fmla="*/ 16 h 16"/>
                  <a:gd name="T4" fmla="*/ 15 w 15"/>
                  <a:gd name="T5" fmla="*/ 0 h 16"/>
                </a:gdLst>
                <a:ahLst/>
                <a:cxnLst>
                  <a:cxn ang="0">
                    <a:pos x="T0" y="T1"/>
                  </a:cxn>
                  <a:cxn ang="0">
                    <a:pos x="T2" y="T3"/>
                  </a:cxn>
                  <a:cxn ang="0">
                    <a:pos x="T4" y="T5"/>
                  </a:cxn>
                </a:cxnLst>
                <a:rect l="0" t="0" r="r" b="b"/>
                <a:pathLst>
                  <a:path w="15" h="16">
                    <a:moveTo>
                      <a:pt x="15" y="0"/>
                    </a:moveTo>
                    <a:cubicBezTo>
                      <a:pt x="15" y="7"/>
                      <a:pt x="11" y="14"/>
                      <a:pt x="4" y="16"/>
                    </a:cubicBezTo>
                    <a:cubicBezTo>
                      <a:pt x="0" y="11"/>
                      <a:pt x="6" y="1"/>
                      <a:pt x="1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96"/>
              <p:cNvSpPr/>
              <p:nvPr/>
            </p:nvSpPr>
            <p:spPr bwMode="auto">
              <a:xfrm>
                <a:off x="4305301" y="3175"/>
                <a:ext cx="30163" cy="42863"/>
              </a:xfrm>
              <a:custGeom>
                <a:avLst/>
                <a:gdLst>
                  <a:gd name="T0" fmla="*/ 11 w 11"/>
                  <a:gd name="T1" fmla="*/ 2 h 16"/>
                  <a:gd name="T2" fmla="*/ 6 w 11"/>
                  <a:gd name="T3" fmla="*/ 13 h 16"/>
                  <a:gd name="T4" fmla="*/ 2 w 11"/>
                  <a:gd name="T5" fmla="*/ 16 h 16"/>
                  <a:gd name="T6" fmla="*/ 1 w 11"/>
                  <a:gd name="T7" fmla="*/ 11 h 16"/>
                  <a:gd name="T8" fmla="*/ 8 w 11"/>
                  <a:gd name="T9" fmla="*/ 0 h 16"/>
                  <a:gd name="T10" fmla="*/ 11 w 11"/>
                  <a:gd name="T11" fmla="*/ 2 h 16"/>
                </a:gdLst>
                <a:ahLst/>
                <a:cxnLst>
                  <a:cxn ang="0">
                    <a:pos x="T0" y="T1"/>
                  </a:cxn>
                  <a:cxn ang="0">
                    <a:pos x="T2" y="T3"/>
                  </a:cxn>
                  <a:cxn ang="0">
                    <a:pos x="T4" y="T5"/>
                  </a:cxn>
                  <a:cxn ang="0">
                    <a:pos x="T6" y="T7"/>
                  </a:cxn>
                  <a:cxn ang="0">
                    <a:pos x="T8" y="T9"/>
                  </a:cxn>
                  <a:cxn ang="0">
                    <a:pos x="T10" y="T11"/>
                  </a:cxn>
                </a:cxnLst>
                <a:rect l="0" t="0" r="r" b="b"/>
                <a:pathLst>
                  <a:path w="11" h="16">
                    <a:moveTo>
                      <a:pt x="11" y="2"/>
                    </a:moveTo>
                    <a:cubicBezTo>
                      <a:pt x="9" y="6"/>
                      <a:pt x="8" y="10"/>
                      <a:pt x="6" y="13"/>
                    </a:cubicBezTo>
                    <a:cubicBezTo>
                      <a:pt x="5" y="15"/>
                      <a:pt x="3" y="15"/>
                      <a:pt x="2" y="16"/>
                    </a:cubicBezTo>
                    <a:cubicBezTo>
                      <a:pt x="1" y="14"/>
                      <a:pt x="0" y="12"/>
                      <a:pt x="1" y="11"/>
                    </a:cubicBezTo>
                    <a:cubicBezTo>
                      <a:pt x="3" y="7"/>
                      <a:pt x="5" y="4"/>
                      <a:pt x="8" y="0"/>
                    </a:cubicBezTo>
                    <a:cubicBezTo>
                      <a:pt x="9" y="1"/>
                      <a:pt x="10" y="2"/>
                      <a:pt x="11" y="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97"/>
              <p:cNvSpPr/>
              <p:nvPr/>
            </p:nvSpPr>
            <p:spPr bwMode="auto">
              <a:xfrm>
                <a:off x="4303713" y="1393825"/>
                <a:ext cx="26988" cy="39688"/>
              </a:xfrm>
              <a:custGeom>
                <a:avLst/>
                <a:gdLst>
                  <a:gd name="T0" fmla="*/ 10 w 10"/>
                  <a:gd name="T1" fmla="*/ 2 h 15"/>
                  <a:gd name="T2" fmla="*/ 5 w 10"/>
                  <a:gd name="T3" fmla="*/ 14 h 15"/>
                  <a:gd name="T4" fmla="*/ 2 w 10"/>
                  <a:gd name="T5" fmla="*/ 15 h 15"/>
                  <a:gd name="T6" fmla="*/ 0 w 10"/>
                  <a:gd name="T7" fmla="*/ 12 h 15"/>
                  <a:gd name="T8" fmla="*/ 7 w 10"/>
                  <a:gd name="T9" fmla="*/ 0 h 15"/>
                  <a:gd name="T10" fmla="*/ 10 w 10"/>
                  <a:gd name="T11" fmla="*/ 2 h 15"/>
                </a:gdLst>
                <a:ahLst/>
                <a:cxnLst>
                  <a:cxn ang="0">
                    <a:pos x="T0" y="T1"/>
                  </a:cxn>
                  <a:cxn ang="0">
                    <a:pos x="T2" y="T3"/>
                  </a:cxn>
                  <a:cxn ang="0">
                    <a:pos x="T4" y="T5"/>
                  </a:cxn>
                  <a:cxn ang="0">
                    <a:pos x="T6" y="T7"/>
                  </a:cxn>
                  <a:cxn ang="0">
                    <a:pos x="T8" y="T9"/>
                  </a:cxn>
                  <a:cxn ang="0">
                    <a:pos x="T10" y="T11"/>
                  </a:cxn>
                </a:cxnLst>
                <a:rect l="0" t="0" r="r" b="b"/>
                <a:pathLst>
                  <a:path w="10" h="15">
                    <a:moveTo>
                      <a:pt x="10" y="2"/>
                    </a:moveTo>
                    <a:cubicBezTo>
                      <a:pt x="8" y="6"/>
                      <a:pt x="7" y="10"/>
                      <a:pt x="5" y="14"/>
                    </a:cubicBezTo>
                    <a:cubicBezTo>
                      <a:pt x="4" y="14"/>
                      <a:pt x="2" y="15"/>
                      <a:pt x="2" y="15"/>
                    </a:cubicBezTo>
                    <a:cubicBezTo>
                      <a:pt x="1" y="14"/>
                      <a:pt x="0" y="12"/>
                      <a:pt x="0" y="12"/>
                    </a:cubicBezTo>
                    <a:cubicBezTo>
                      <a:pt x="2" y="8"/>
                      <a:pt x="4" y="4"/>
                      <a:pt x="7" y="0"/>
                    </a:cubicBezTo>
                    <a:cubicBezTo>
                      <a:pt x="8" y="1"/>
                      <a:pt x="9" y="1"/>
                      <a:pt x="10" y="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98"/>
              <p:cNvSpPr/>
              <p:nvPr/>
            </p:nvSpPr>
            <p:spPr bwMode="auto">
              <a:xfrm>
                <a:off x="4300538" y="631825"/>
                <a:ext cx="19050" cy="33338"/>
              </a:xfrm>
              <a:custGeom>
                <a:avLst/>
                <a:gdLst>
                  <a:gd name="T0" fmla="*/ 7 w 7"/>
                  <a:gd name="T1" fmla="*/ 2 h 12"/>
                  <a:gd name="T2" fmla="*/ 3 w 7"/>
                  <a:gd name="T3" fmla="*/ 12 h 12"/>
                  <a:gd name="T4" fmla="*/ 0 w 7"/>
                  <a:gd name="T5" fmla="*/ 10 h 12"/>
                  <a:gd name="T6" fmla="*/ 5 w 7"/>
                  <a:gd name="T7" fmla="*/ 0 h 12"/>
                  <a:gd name="T8" fmla="*/ 7 w 7"/>
                  <a:gd name="T9" fmla="*/ 2 h 12"/>
                </a:gdLst>
                <a:ahLst/>
                <a:cxnLst>
                  <a:cxn ang="0">
                    <a:pos x="T0" y="T1"/>
                  </a:cxn>
                  <a:cxn ang="0">
                    <a:pos x="T2" y="T3"/>
                  </a:cxn>
                  <a:cxn ang="0">
                    <a:pos x="T4" y="T5"/>
                  </a:cxn>
                  <a:cxn ang="0">
                    <a:pos x="T6" y="T7"/>
                  </a:cxn>
                  <a:cxn ang="0">
                    <a:pos x="T8" y="T9"/>
                  </a:cxn>
                </a:cxnLst>
                <a:rect l="0" t="0" r="r" b="b"/>
                <a:pathLst>
                  <a:path w="7" h="12">
                    <a:moveTo>
                      <a:pt x="7" y="2"/>
                    </a:moveTo>
                    <a:cubicBezTo>
                      <a:pt x="6" y="5"/>
                      <a:pt x="4" y="8"/>
                      <a:pt x="3" y="12"/>
                    </a:cubicBezTo>
                    <a:cubicBezTo>
                      <a:pt x="2" y="11"/>
                      <a:pt x="0" y="10"/>
                      <a:pt x="0" y="10"/>
                    </a:cubicBezTo>
                    <a:cubicBezTo>
                      <a:pt x="2" y="7"/>
                      <a:pt x="3" y="3"/>
                      <a:pt x="5" y="0"/>
                    </a:cubicBezTo>
                    <a:cubicBezTo>
                      <a:pt x="6" y="1"/>
                      <a:pt x="7" y="1"/>
                      <a:pt x="7" y="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107"/>
              <p:cNvSpPr/>
              <p:nvPr/>
            </p:nvSpPr>
            <p:spPr bwMode="auto">
              <a:xfrm>
                <a:off x="4875213" y="3832225"/>
                <a:ext cx="246063" cy="514350"/>
              </a:xfrm>
              <a:custGeom>
                <a:avLst/>
                <a:gdLst>
                  <a:gd name="T0" fmla="*/ 50 w 91"/>
                  <a:gd name="T1" fmla="*/ 28 h 190"/>
                  <a:gd name="T2" fmla="*/ 48 w 91"/>
                  <a:gd name="T3" fmla="*/ 25 h 190"/>
                  <a:gd name="T4" fmla="*/ 15 w 91"/>
                  <a:gd name="T5" fmla="*/ 10 h 190"/>
                  <a:gd name="T6" fmla="*/ 7 w 91"/>
                  <a:gd name="T7" fmla="*/ 31 h 190"/>
                  <a:gd name="T8" fmla="*/ 21 w 91"/>
                  <a:gd name="T9" fmla="*/ 54 h 190"/>
                  <a:gd name="T10" fmla="*/ 41 w 91"/>
                  <a:gd name="T11" fmla="*/ 108 h 190"/>
                  <a:gd name="T12" fmla="*/ 39 w 91"/>
                  <a:gd name="T13" fmla="*/ 152 h 190"/>
                  <a:gd name="T14" fmla="*/ 39 w 91"/>
                  <a:gd name="T15" fmla="*/ 165 h 190"/>
                  <a:gd name="T16" fmla="*/ 57 w 91"/>
                  <a:gd name="T17" fmla="*/ 174 h 190"/>
                  <a:gd name="T18" fmla="*/ 79 w 91"/>
                  <a:gd name="T19" fmla="*/ 141 h 190"/>
                  <a:gd name="T20" fmla="*/ 73 w 91"/>
                  <a:gd name="T21" fmla="*/ 71 h 190"/>
                  <a:gd name="T22" fmla="*/ 62 w 91"/>
                  <a:gd name="T23" fmla="*/ 32 h 190"/>
                  <a:gd name="T24" fmla="*/ 61 w 91"/>
                  <a:gd name="T25" fmla="*/ 26 h 190"/>
                  <a:gd name="T26" fmla="*/ 64 w 91"/>
                  <a:gd name="T27" fmla="*/ 26 h 190"/>
                  <a:gd name="T28" fmla="*/ 70 w 91"/>
                  <a:gd name="T29" fmla="*/ 38 h 190"/>
                  <a:gd name="T30" fmla="*/ 87 w 91"/>
                  <a:gd name="T31" fmla="*/ 107 h 190"/>
                  <a:gd name="T32" fmla="*/ 77 w 91"/>
                  <a:gd name="T33" fmla="*/ 164 h 190"/>
                  <a:gd name="T34" fmla="*/ 61 w 91"/>
                  <a:gd name="T35" fmla="*/ 180 h 190"/>
                  <a:gd name="T36" fmla="*/ 29 w 91"/>
                  <a:gd name="T37" fmla="*/ 162 h 190"/>
                  <a:gd name="T38" fmla="*/ 31 w 91"/>
                  <a:gd name="T39" fmla="*/ 128 h 190"/>
                  <a:gd name="T40" fmla="*/ 26 w 91"/>
                  <a:gd name="T41" fmla="*/ 81 h 190"/>
                  <a:gd name="T42" fmla="*/ 12 w 91"/>
                  <a:gd name="T43" fmla="*/ 55 h 190"/>
                  <a:gd name="T44" fmla="*/ 0 w 91"/>
                  <a:gd name="T45" fmla="*/ 23 h 190"/>
                  <a:gd name="T46" fmla="*/ 8 w 91"/>
                  <a:gd name="T47" fmla="*/ 8 h 190"/>
                  <a:gd name="T48" fmla="*/ 46 w 91"/>
                  <a:gd name="T49" fmla="*/ 12 h 190"/>
                  <a:gd name="T50" fmla="*/ 50 w 91"/>
                  <a:gd name="T51" fmla="*/ 28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1" h="190">
                    <a:moveTo>
                      <a:pt x="50" y="28"/>
                    </a:moveTo>
                    <a:cubicBezTo>
                      <a:pt x="49" y="27"/>
                      <a:pt x="49" y="26"/>
                      <a:pt x="48" y="25"/>
                    </a:cubicBezTo>
                    <a:cubicBezTo>
                      <a:pt x="43" y="11"/>
                      <a:pt x="29" y="5"/>
                      <a:pt x="15" y="10"/>
                    </a:cubicBezTo>
                    <a:cubicBezTo>
                      <a:pt x="7" y="14"/>
                      <a:pt x="3" y="21"/>
                      <a:pt x="7" y="31"/>
                    </a:cubicBezTo>
                    <a:cubicBezTo>
                      <a:pt x="11" y="40"/>
                      <a:pt x="15" y="48"/>
                      <a:pt x="21" y="54"/>
                    </a:cubicBezTo>
                    <a:cubicBezTo>
                      <a:pt x="35" y="70"/>
                      <a:pt x="40" y="89"/>
                      <a:pt x="41" y="108"/>
                    </a:cubicBezTo>
                    <a:cubicBezTo>
                      <a:pt x="41" y="123"/>
                      <a:pt x="40" y="137"/>
                      <a:pt x="39" y="152"/>
                    </a:cubicBezTo>
                    <a:cubicBezTo>
                      <a:pt x="39" y="156"/>
                      <a:pt x="39" y="161"/>
                      <a:pt x="39" y="165"/>
                    </a:cubicBezTo>
                    <a:cubicBezTo>
                      <a:pt x="41" y="174"/>
                      <a:pt x="48" y="179"/>
                      <a:pt x="57" y="174"/>
                    </a:cubicBezTo>
                    <a:cubicBezTo>
                      <a:pt x="70" y="167"/>
                      <a:pt x="76" y="155"/>
                      <a:pt x="79" y="141"/>
                    </a:cubicBezTo>
                    <a:cubicBezTo>
                      <a:pt x="85" y="117"/>
                      <a:pt x="79" y="94"/>
                      <a:pt x="73" y="71"/>
                    </a:cubicBezTo>
                    <a:cubicBezTo>
                      <a:pt x="69" y="58"/>
                      <a:pt x="66" y="45"/>
                      <a:pt x="62" y="32"/>
                    </a:cubicBezTo>
                    <a:cubicBezTo>
                      <a:pt x="61" y="30"/>
                      <a:pt x="62" y="28"/>
                      <a:pt x="61" y="26"/>
                    </a:cubicBezTo>
                    <a:cubicBezTo>
                      <a:pt x="62" y="26"/>
                      <a:pt x="63" y="26"/>
                      <a:pt x="64" y="26"/>
                    </a:cubicBezTo>
                    <a:cubicBezTo>
                      <a:pt x="66" y="30"/>
                      <a:pt x="69" y="34"/>
                      <a:pt x="70" y="38"/>
                    </a:cubicBezTo>
                    <a:cubicBezTo>
                      <a:pt x="76" y="61"/>
                      <a:pt x="83" y="84"/>
                      <a:pt x="87" y="107"/>
                    </a:cubicBezTo>
                    <a:cubicBezTo>
                      <a:pt x="91" y="127"/>
                      <a:pt x="89" y="147"/>
                      <a:pt x="77" y="164"/>
                    </a:cubicBezTo>
                    <a:cubicBezTo>
                      <a:pt x="73" y="170"/>
                      <a:pt x="67" y="176"/>
                      <a:pt x="61" y="180"/>
                    </a:cubicBezTo>
                    <a:cubicBezTo>
                      <a:pt x="45" y="190"/>
                      <a:pt x="30" y="179"/>
                      <a:pt x="29" y="162"/>
                    </a:cubicBezTo>
                    <a:cubicBezTo>
                      <a:pt x="29" y="151"/>
                      <a:pt x="30" y="139"/>
                      <a:pt x="31" y="128"/>
                    </a:cubicBezTo>
                    <a:cubicBezTo>
                      <a:pt x="32" y="112"/>
                      <a:pt x="31" y="96"/>
                      <a:pt x="26" y="81"/>
                    </a:cubicBezTo>
                    <a:cubicBezTo>
                      <a:pt x="23" y="72"/>
                      <a:pt x="17" y="63"/>
                      <a:pt x="12" y="55"/>
                    </a:cubicBezTo>
                    <a:cubicBezTo>
                      <a:pt x="6" y="45"/>
                      <a:pt x="0" y="35"/>
                      <a:pt x="0" y="23"/>
                    </a:cubicBezTo>
                    <a:cubicBezTo>
                      <a:pt x="0" y="16"/>
                      <a:pt x="2" y="11"/>
                      <a:pt x="8" y="8"/>
                    </a:cubicBezTo>
                    <a:cubicBezTo>
                      <a:pt x="17" y="2"/>
                      <a:pt x="36" y="0"/>
                      <a:pt x="46" y="12"/>
                    </a:cubicBezTo>
                    <a:cubicBezTo>
                      <a:pt x="50" y="16"/>
                      <a:pt x="51" y="21"/>
                      <a:pt x="50" y="28"/>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108"/>
              <p:cNvSpPr>
                <a:spLocks noEditPoints="1"/>
              </p:cNvSpPr>
              <p:nvPr/>
            </p:nvSpPr>
            <p:spPr bwMode="auto">
              <a:xfrm>
                <a:off x="4791076" y="4602163"/>
                <a:ext cx="249238" cy="314325"/>
              </a:xfrm>
              <a:custGeom>
                <a:avLst/>
                <a:gdLst>
                  <a:gd name="T0" fmla="*/ 61 w 92"/>
                  <a:gd name="T1" fmla="*/ 0 h 116"/>
                  <a:gd name="T2" fmla="*/ 71 w 92"/>
                  <a:gd name="T3" fmla="*/ 5 h 116"/>
                  <a:gd name="T4" fmla="*/ 78 w 92"/>
                  <a:gd name="T5" fmla="*/ 80 h 116"/>
                  <a:gd name="T6" fmla="*/ 55 w 92"/>
                  <a:gd name="T7" fmla="*/ 107 h 116"/>
                  <a:gd name="T8" fmla="*/ 18 w 92"/>
                  <a:gd name="T9" fmla="*/ 114 h 116"/>
                  <a:gd name="T10" fmla="*/ 6 w 92"/>
                  <a:gd name="T11" fmla="*/ 88 h 116"/>
                  <a:gd name="T12" fmla="*/ 19 w 92"/>
                  <a:gd name="T13" fmla="*/ 68 h 116"/>
                  <a:gd name="T14" fmla="*/ 43 w 92"/>
                  <a:gd name="T15" fmla="*/ 18 h 116"/>
                  <a:gd name="T16" fmla="*/ 61 w 92"/>
                  <a:gd name="T17" fmla="*/ 0 h 116"/>
                  <a:gd name="T18" fmla="*/ 81 w 92"/>
                  <a:gd name="T19" fmla="*/ 47 h 116"/>
                  <a:gd name="T20" fmla="*/ 74 w 92"/>
                  <a:gd name="T21" fmla="*/ 18 h 116"/>
                  <a:gd name="T22" fmla="*/ 62 w 92"/>
                  <a:gd name="T23" fmla="*/ 3 h 116"/>
                  <a:gd name="T24" fmla="*/ 49 w 92"/>
                  <a:gd name="T25" fmla="*/ 17 h 116"/>
                  <a:gd name="T26" fmla="*/ 48 w 92"/>
                  <a:gd name="T27" fmla="*/ 19 h 116"/>
                  <a:gd name="T28" fmla="*/ 21 w 92"/>
                  <a:gd name="T29" fmla="*/ 74 h 116"/>
                  <a:gd name="T30" fmla="*/ 11 w 92"/>
                  <a:gd name="T31" fmla="*/ 89 h 116"/>
                  <a:gd name="T32" fmla="*/ 21 w 92"/>
                  <a:gd name="T33" fmla="*/ 110 h 116"/>
                  <a:gd name="T34" fmla="*/ 59 w 92"/>
                  <a:gd name="T35" fmla="*/ 97 h 116"/>
                  <a:gd name="T36" fmla="*/ 81 w 92"/>
                  <a:gd name="T37" fmla="*/ 4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 h="116">
                    <a:moveTo>
                      <a:pt x="61" y="0"/>
                    </a:moveTo>
                    <a:cubicBezTo>
                      <a:pt x="64" y="2"/>
                      <a:pt x="68" y="3"/>
                      <a:pt x="71" y="5"/>
                    </a:cubicBezTo>
                    <a:cubicBezTo>
                      <a:pt x="89" y="28"/>
                      <a:pt x="92" y="54"/>
                      <a:pt x="78" y="80"/>
                    </a:cubicBezTo>
                    <a:cubicBezTo>
                      <a:pt x="72" y="91"/>
                      <a:pt x="66" y="101"/>
                      <a:pt x="55" y="107"/>
                    </a:cubicBezTo>
                    <a:cubicBezTo>
                      <a:pt x="44" y="114"/>
                      <a:pt x="31" y="116"/>
                      <a:pt x="18" y="114"/>
                    </a:cubicBezTo>
                    <a:cubicBezTo>
                      <a:pt x="5" y="111"/>
                      <a:pt x="0" y="100"/>
                      <a:pt x="6" y="88"/>
                    </a:cubicBezTo>
                    <a:cubicBezTo>
                      <a:pt x="9" y="81"/>
                      <a:pt x="15" y="75"/>
                      <a:pt x="19" y="68"/>
                    </a:cubicBezTo>
                    <a:cubicBezTo>
                      <a:pt x="31" y="54"/>
                      <a:pt x="38" y="37"/>
                      <a:pt x="43" y="18"/>
                    </a:cubicBezTo>
                    <a:cubicBezTo>
                      <a:pt x="45" y="6"/>
                      <a:pt x="51" y="1"/>
                      <a:pt x="61" y="0"/>
                    </a:cubicBezTo>
                    <a:moveTo>
                      <a:pt x="81" y="47"/>
                    </a:moveTo>
                    <a:cubicBezTo>
                      <a:pt x="79" y="38"/>
                      <a:pt x="76" y="28"/>
                      <a:pt x="74" y="18"/>
                    </a:cubicBezTo>
                    <a:cubicBezTo>
                      <a:pt x="73" y="10"/>
                      <a:pt x="67" y="4"/>
                      <a:pt x="62" y="3"/>
                    </a:cubicBezTo>
                    <a:cubicBezTo>
                      <a:pt x="56" y="3"/>
                      <a:pt x="51" y="8"/>
                      <a:pt x="49" y="17"/>
                    </a:cubicBezTo>
                    <a:cubicBezTo>
                      <a:pt x="48" y="18"/>
                      <a:pt x="48" y="19"/>
                      <a:pt x="48" y="19"/>
                    </a:cubicBezTo>
                    <a:cubicBezTo>
                      <a:pt x="44" y="40"/>
                      <a:pt x="35" y="58"/>
                      <a:pt x="21" y="74"/>
                    </a:cubicBezTo>
                    <a:cubicBezTo>
                      <a:pt x="18" y="79"/>
                      <a:pt x="14" y="83"/>
                      <a:pt x="11" y="89"/>
                    </a:cubicBezTo>
                    <a:cubicBezTo>
                      <a:pt x="5" y="99"/>
                      <a:pt x="9" y="108"/>
                      <a:pt x="21" y="110"/>
                    </a:cubicBezTo>
                    <a:cubicBezTo>
                      <a:pt x="35" y="111"/>
                      <a:pt x="49" y="108"/>
                      <a:pt x="59" y="97"/>
                    </a:cubicBezTo>
                    <a:cubicBezTo>
                      <a:pt x="72" y="84"/>
                      <a:pt x="80" y="67"/>
                      <a:pt x="81" y="47"/>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109"/>
              <p:cNvSpPr/>
              <p:nvPr/>
            </p:nvSpPr>
            <p:spPr bwMode="auto">
              <a:xfrm>
                <a:off x="4641851" y="3517900"/>
                <a:ext cx="195263" cy="230188"/>
              </a:xfrm>
              <a:custGeom>
                <a:avLst/>
                <a:gdLst>
                  <a:gd name="T0" fmla="*/ 58 w 72"/>
                  <a:gd name="T1" fmla="*/ 39 h 85"/>
                  <a:gd name="T2" fmla="*/ 46 w 72"/>
                  <a:gd name="T3" fmla="*/ 24 h 85"/>
                  <a:gd name="T4" fmla="*/ 15 w 72"/>
                  <a:gd name="T5" fmla="*/ 8 h 85"/>
                  <a:gd name="T6" fmla="*/ 8 w 72"/>
                  <a:gd name="T7" fmla="*/ 16 h 85"/>
                  <a:gd name="T8" fmla="*/ 43 w 72"/>
                  <a:gd name="T9" fmla="*/ 72 h 85"/>
                  <a:gd name="T10" fmla="*/ 52 w 72"/>
                  <a:gd name="T11" fmla="*/ 76 h 85"/>
                  <a:gd name="T12" fmla="*/ 66 w 72"/>
                  <a:gd name="T13" fmla="*/ 65 h 85"/>
                  <a:gd name="T14" fmla="*/ 65 w 72"/>
                  <a:gd name="T15" fmla="*/ 56 h 85"/>
                  <a:gd name="T16" fmla="*/ 67 w 72"/>
                  <a:gd name="T17" fmla="*/ 47 h 85"/>
                  <a:gd name="T18" fmla="*/ 70 w 72"/>
                  <a:gd name="T19" fmla="*/ 53 h 85"/>
                  <a:gd name="T20" fmla="*/ 71 w 72"/>
                  <a:gd name="T21" fmla="*/ 71 h 85"/>
                  <a:gd name="T22" fmla="*/ 51 w 72"/>
                  <a:gd name="T23" fmla="*/ 81 h 85"/>
                  <a:gd name="T24" fmla="*/ 5 w 72"/>
                  <a:gd name="T25" fmla="*/ 31 h 85"/>
                  <a:gd name="T26" fmla="*/ 2 w 72"/>
                  <a:gd name="T27" fmla="*/ 16 h 85"/>
                  <a:gd name="T28" fmla="*/ 10 w 72"/>
                  <a:gd name="T29" fmla="*/ 3 h 85"/>
                  <a:gd name="T30" fmla="*/ 58 w 72"/>
                  <a:gd name="T31" fmla="*/ 3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2" h="85">
                    <a:moveTo>
                      <a:pt x="58" y="39"/>
                    </a:moveTo>
                    <a:cubicBezTo>
                      <a:pt x="54" y="34"/>
                      <a:pt x="50" y="29"/>
                      <a:pt x="46" y="24"/>
                    </a:cubicBezTo>
                    <a:cubicBezTo>
                      <a:pt x="38" y="15"/>
                      <a:pt x="29" y="8"/>
                      <a:pt x="15" y="8"/>
                    </a:cubicBezTo>
                    <a:cubicBezTo>
                      <a:pt x="9" y="8"/>
                      <a:pt x="7" y="10"/>
                      <a:pt x="8" y="16"/>
                    </a:cubicBezTo>
                    <a:cubicBezTo>
                      <a:pt x="12" y="40"/>
                      <a:pt x="21" y="60"/>
                      <a:pt x="43" y="72"/>
                    </a:cubicBezTo>
                    <a:cubicBezTo>
                      <a:pt x="46" y="73"/>
                      <a:pt x="49" y="75"/>
                      <a:pt x="52" y="76"/>
                    </a:cubicBezTo>
                    <a:cubicBezTo>
                      <a:pt x="62" y="78"/>
                      <a:pt x="66" y="75"/>
                      <a:pt x="66" y="65"/>
                    </a:cubicBezTo>
                    <a:cubicBezTo>
                      <a:pt x="67" y="62"/>
                      <a:pt x="66" y="59"/>
                      <a:pt x="65" y="56"/>
                    </a:cubicBezTo>
                    <a:cubicBezTo>
                      <a:pt x="65" y="53"/>
                      <a:pt x="65" y="50"/>
                      <a:pt x="67" y="47"/>
                    </a:cubicBezTo>
                    <a:cubicBezTo>
                      <a:pt x="68" y="49"/>
                      <a:pt x="70" y="51"/>
                      <a:pt x="70" y="53"/>
                    </a:cubicBezTo>
                    <a:cubicBezTo>
                      <a:pt x="71" y="59"/>
                      <a:pt x="72" y="66"/>
                      <a:pt x="71" y="71"/>
                    </a:cubicBezTo>
                    <a:cubicBezTo>
                      <a:pt x="70" y="81"/>
                      <a:pt x="62" y="85"/>
                      <a:pt x="51" y="81"/>
                    </a:cubicBezTo>
                    <a:cubicBezTo>
                      <a:pt x="26" y="73"/>
                      <a:pt x="12" y="56"/>
                      <a:pt x="5" y="31"/>
                    </a:cubicBezTo>
                    <a:cubicBezTo>
                      <a:pt x="4" y="26"/>
                      <a:pt x="3" y="21"/>
                      <a:pt x="2" y="16"/>
                    </a:cubicBezTo>
                    <a:cubicBezTo>
                      <a:pt x="0" y="10"/>
                      <a:pt x="4" y="4"/>
                      <a:pt x="10" y="3"/>
                    </a:cubicBezTo>
                    <a:cubicBezTo>
                      <a:pt x="31" y="0"/>
                      <a:pt x="57" y="20"/>
                      <a:pt x="58" y="39"/>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10"/>
              <p:cNvSpPr/>
              <p:nvPr/>
            </p:nvSpPr>
            <p:spPr bwMode="auto">
              <a:xfrm>
                <a:off x="4603751" y="4962525"/>
                <a:ext cx="125413" cy="115888"/>
              </a:xfrm>
              <a:custGeom>
                <a:avLst/>
                <a:gdLst>
                  <a:gd name="T0" fmla="*/ 5 w 46"/>
                  <a:gd name="T1" fmla="*/ 14 h 43"/>
                  <a:gd name="T2" fmla="*/ 22 w 46"/>
                  <a:gd name="T3" fmla="*/ 36 h 43"/>
                  <a:gd name="T4" fmla="*/ 37 w 46"/>
                  <a:gd name="T5" fmla="*/ 17 h 43"/>
                  <a:gd name="T6" fmla="*/ 14 w 46"/>
                  <a:gd name="T7" fmla="*/ 6 h 43"/>
                  <a:gd name="T8" fmla="*/ 36 w 46"/>
                  <a:gd name="T9" fmla="*/ 4 h 43"/>
                  <a:gd name="T10" fmla="*/ 39 w 46"/>
                  <a:gd name="T11" fmla="*/ 31 h 43"/>
                  <a:gd name="T12" fmla="*/ 13 w 46"/>
                  <a:gd name="T13" fmla="*/ 38 h 43"/>
                  <a:gd name="T14" fmla="*/ 5 w 46"/>
                  <a:gd name="T15" fmla="*/ 14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43">
                    <a:moveTo>
                      <a:pt x="5" y="14"/>
                    </a:moveTo>
                    <a:cubicBezTo>
                      <a:pt x="5" y="27"/>
                      <a:pt x="13" y="36"/>
                      <a:pt x="22" y="36"/>
                    </a:cubicBezTo>
                    <a:cubicBezTo>
                      <a:pt x="29" y="36"/>
                      <a:pt x="37" y="26"/>
                      <a:pt x="37" y="17"/>
                    </a:cubicBezTo>
                    <a:cubicBezTo>
                      <a:pt x="37" y="9"/>
                      <a:pt x="32" y="7"/>
                      <a:pt x="14" y="6"/>
                    </a:cubicBezTo>
                    <a:cubicBezTo>
                      <a:pt x="18" y="0"/>
                      <a:pt x="29" y="0"/>
                      <a:pt x="36" y="4"/>
                    </a:cubicBezTo>
                    <a:cubicBezTo>
                      <a:pt x="44" y="9"/>
                      <a:pt x="46" y="20"/>
                      <a:pt x="39" y="31"/>
                    </a:cubicBezTo>
                    <a:cubicBezTo>
                      <a:pt x="34" y="41"/>
                      <a:pt x="24" y="43"/>
                      <a:pt x="13" y="38"/>
                    </a:cubicBezTo>
                    <a:cubicBezTo>
                      <a:pt x="3" y="33"/>
                      <a:pt x="0" y="25"/>
                      <a:pt x="5" y="14"/>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111"/>
              <p:cNvSpPr/>
              <p:nvPr/>
            </p:nvSpPr>
            <p:spPr bwMode="auto">
              <a:xfrm>
                <a:off x="3560763" y="4430713"/>
                <a:ext cx="53975" cy="106363"/>
              </a:xfrm>
              <a:custGeom>
                <a:avLst/>
                <a:gdLst>
                  <a:gd name="T0" fmla="*/ 0 w 20"/>
                  <a:gd name="T1" fmla="*/ 30 h 39"/>
                  <a:gd name="T2" fmla="*/ 12 w 20"/>
                  <a:gd name="T3" fmla="*/ 3 h 39"/>
                  <a:gd name="T4" fmla="*/ 17 w 20"/>
                  <a:gd name="T5" fmla="*/ 0 h 39"/>
                  <a:gd name="T6" fmla="*/ 20 w 20"/>
                  <a:gd name="T7" fmla="*/ 6 h 39"/>
                  <a:gd name="T8" fmla="*/ 10 w 20"/>
                  <a:gd name="T9" fmla="*/ 34 h 39"/>
                  <a:gd name="T10" fmla="*/ 4 w 20"/>
                  <a:gd name="T11" fmla="*/ 39 h 39"/>
                  <a:gd name="T12" fmla="*/ 0 w 20"/>
                  <a:gd name="T13" fmla="*/ 30 h 39"/>
                </a:gdLst>
                <a:ahLst/>
                <a:cxnLst>
                  <a:cxn ang="0">
                    <a:pos x="T0" y="T1"/>
                  </a:cxn>
                  <a:cxn ang="0">
                    <a:pos x="T2" y="T3"/>
                  </a:cxn>
                  <a:cxn ang="0">
                    <a:pos x="T4" y="T5"/>
                  </a:cxn>
                  <a:cxn ang="0">
                    <a:pos x="T6" y="T7"/>
                  </a:cxn>
                  <a:cxn ang="0">
                    <a:pos x="T8" y="T9"/>
                  </a:cxn>
                  <a:cxn ang="0">
                    <a:pos x="T10" y="T11"/>
                  </a:cxn>
                  <a:cxn ang="0">
                    <a:pos x="T12" y="T13"/>
                  </a:cxn>
                </a:cxnLst>
                <a:rect l="0" t="0" r="r" b="b"/>
                <a:pathLst>
                  <a:path w="20" h="39">
                    <a:moveTo>
                      <a:pt x="0" y="30"/>
                    </a:moveTo>
                    <a:cubicBezTo>
                      <a:pt x="4" y="21"/>
                      <a:pt x="7" y="12"/>
                      <a:pt x="12" y="3"/>
                    </a:cubicBezTo>
                    <a:cubicBezTo>
                      <a:pt x="12" y="2"/>
                      <a:pt x="15" y="1"/>
                      <a:pt x="17" y="0"/>
                    </a:cubicBezTo>
                    <a:cubicBezTo>
                      <a:pt x="18" y="2"/>
                      <a:pt x="20" y="5"/>
                      <a:pt x="20" y="6"/>
                    </a:cubicBezTo>
                    <a:cubicBezTo>
                      <a:pt x="17" y="16"/>
                      <a:pt x="14" y="25"/>
                      <a:pt x="10" y="34"/>
                    </a:cubicBezTo>
                    <a:cubicBezTo>
                      <a:pt x="9" y="36"/>
                      <a:pt x="6" y="37"/>
                      <a:pt x="4" y="39"/>
                    </a:cubicBezTo>
                    <a:cubicBezTo>
                      <a:pt x="3" y="36"/>
                      <a:pt x="2" y="34"/>
                      <a:pt x="0" y="3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112"/>
              <p:cNvSpPr/>
              <p:nvPr/>
            </p:nvSpPr>
            <p:spPr bwMode="auto">
              <a:xfrm>
                <a:off x="3576638" y="4502150"/>
                <a:ext cx="60325" cy="93663"/>
              </a:xfrm>
              <a:custGeom>
                <a:avLst/>
                <a:gdLst>
                  <a:gd name="T0" fmla="*/ 22 w 22"/>
                  <a:gd name="T1" fmla="*/ 0 h 35"/>
                  <a:gd name="T2" fmla="*/ 19 w 22"/>
                  <a:gd name="T3" fmla="*/ 16 h 35"/>
                  <a:gd name="T4" fmla="*/ 12 w 22"/>
                  <a:gd name="T5" fmla="*/ 32 h 35"/>
                  <a:gd name="T6" fmla="*/ 6 w 22"/>
                  <a:gd name="T7" fmla="*/ 35 h 35"/>
                  <a:gd name="T8" fmla="*/ 2 w 22"/>
                  <a:gd name="T9" fmla="*/ 31 h 35"/>
                  <a:gd name="T10" fmla="*/ 22 w 22"/>
                  <a:gd name="T11" fmla="*/ 0 h 35"/>
                </a:gdLst>
                <a:ahLst/>
                <a:cxnLst>
                  <a:cxn ang="0">
                    <a:pos x="T0" y="T1"/>
                  </a:cxn>
                  <a:cxn ang="0">
                    <a:pos x="T2" y="T3"/>
                  </a:cxn>
                  <a:cxn ang="0">
                    <a:pos x="T4" y="T5"/>
                  </a:cxn>
                  <a:cxn ang="0">
                    <a:pos x="T6" y="T7"/>
                  </a:cxn>
                  <a:cxn ang="0">
                    <a:pos x="T8" y="T9"/>
                  </a:cxn>
                  <a:cxn ang="0">
                    <a:pos x="T10" y="T11"/>
                  </a:cxn>
                </a:cxnLst>
                <a:rect l="0" t="0" r="r" b="b"/>
                <a:pathLst>
                  <a:path w="22" h="35">
                    <a:moveTo>
                      <a:pt x="22" y="0"/>
                    </a:moveTo>
                    <a:cubicBezTo>
                      <a:pt x="21" y="6"/>
                      <a:pt x="20" y="11"/>
                      <a:pt x="19" y="16"/>
                    </a:cubicBezTo>
                    <a:cubicBezTo>
                      <a:pt x="17" y="21"/>
                      <a:pt x="15" y="27"/>
                      <a:pt x="12" y="32"/>
                    </a:cubicBezTo>
                    <a:cubicBezTo>
                      <a:pt x="11" y="34"/>
                      <a:pt x="8" y="35"/>
                      <a:pt x="6" y="35"/>
                    </a:cubicBezTo>
                    <a:cubicBezTo>
                      <a:pt x="5" y="35"/>
                      <a:pt x="2" y="32"/>
                      <a:pt x="2" y="31"/>
                    </a:cubicBezTo>
                    <a:cubicBezTo>
                      <a:pt x="0" y="22"/>
                      <a:pt x="11" y="4"/>
                      <a:pt x="22"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113"/>
              <p:cNvSpPr/>
              <p:nvPr/>
            </p:nvSpPr>
            <p:spPr bwMode="auto">
              <a:xfrm>
                <a:off x="3814763" y="4886325"/>
                <a:ext cx="26988" cy="100013"/>
              </a:xfrm>
              <a:custGeom>
                <a:avLst/>
                <a:gdLst>
                  <a:gd name="T0" fmla="*/ 10 w 10"/>
                  <a:gd name="T1" fmla="*/ 10 h 37"/>
                  <a:gd name="T2" fmla="*/ 7 w 10"/>
                  <a:gd name="T3" fmla="*/ 32 h 37"/>
                  <a:gd name="T4" fmla="*/ 4 w 10"/>
                  <a:gd name="T5" fmla="*/ 37 h 37"/>
                  <a:gd name="T6" fmla="*/ 0 w 10"/>
                  <a:gd name="T7" fmla="*/ 33 h 37"/>
                  <a:gd name="T8" fmla="*/ 0 w 10"/>
                  <a:gd name="T9" fmla="*/ 20 h 37"/>
                  <a:gd name="T10" fmla="*/ 4 w 10"/>
                  <a:gd name="T11" fmla="*/ 5 h 37"/>
                  <a:gd name="T12" fmla="*/ 7 w 10"/>
                  <a:gd name="T13" fmla="*/ 0 h 37"/>
                  <a:gd name="T14" fmla="*/ 10 w 10"/>
                  <a:gd name="T15" fmla="*/ 6 h 37"/>
                  <a:gd name="T16" fmla="*/ 10 w 10"/>
                  <a:gd name="T17" fmla="*/ 1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37">
                    <a:moveTo>
                      <a:pt x="10" y="10"/>
                    </a:moveTo>
                    <a:cubicBezTo>
                      <a:pt x="9" y="17"/>
                      <a:pt x="9" y="25"/>
                      <a:pt x="7" y="32"/>
                    </a:cubicBezTo>
                    <a:cubicBezTo>
                      <a:pt x="7" y="34"/>
                      <a:pt x="5" y="35"/>
                      <a:pt x="4" y="37"/>
                    </a:cubicBezTo>
                    <a:cubicBezTo>
                      <a:pt x="3" y="36"/>
                      <a:pt x="0" y="34"/>
                      <a:pt x="0" y="33"/>
                    </a:cubicBezTo>
                    <a:cubicBezTo>
                      <a:pt x="0" y="29"/>
                      <a:pt x="0" y="24"/>
                      <a:pt x="0" y="20"/>
                    </a:cubicBezTo>
                    <a:cubicBezTo>
                      <a:pt x="1" y="15"/>
                      <a:pt x="2" y="10"/>
                      <a:pt x="4" y="5"/>
                    </a:cubicBezTo>
                    <a:cubicBezTo>
                      <a:pt x="4" y="3"/>
                      <a:pt x="6" y="2"/>
                      <a:pt x="7" y="0"/>
                    </a:cubicBezTo>
                    <a:cubicBezTo>
                      <a:pt x="8" y="2"/>
                      <a:pt x="9" y="4"/>
                      <a:pt x="10" y="6"/>
                    </a:cubicBezTo>
                    <a:cubicBezTo>
                      <a:pt x="10" y="7"/>
                      <a:pt x="10" y="8"/>
                      <a:pt x="10" y="1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114"/>
              <p:cNvSpPr/>
              <p:nvPr/>
            </p:nvSpPr>
            <p:spPr bwMode="auto">
              <a:xfrm>
                <a:off x="3595688" y="4572000"/>
                <a:ext cx="57150" cy="92075"/>
              </a:xfrm>
              <a:custGeom>
                <a:avLst/>
                <a:gdLst>
                  <a:gd name="T0" fmla="*/ 6 w 21"/>
                  <a:gd name="T1" fmla="*/ 34 h 34"/>
                  <a:gd name="T2" fmla="*/ 18 w 21"/>
                  <a:gd name="T3" fmla="*/ 0 h 34"/>
                  <a:gd name="T4" fmla="*/ 6 w 21"/>
                  <a:gd name="T5" fmla="*/ 34 h 34"/>
                </a:gdLst>
                <a:ahLst/>
                <a:cxnLst>
                  <a:cxn ang="0">
                    <a:pos x="T0" y="T1"/>
                  </a:cxn>
                  <a:cxn ang="0">
                    <a:pos x="T2" y="T3"/>
                  </a:cxn>
                  <a:cxn ang="0">
                    <a:pos x="T4" y="T5"/>
                  </a:cxn>
                </a:cxnLst>
                <a:rect l="0" t="0" r="r" b="b"/>
                <a:pathLst>
                  <a:path w="21" h="34">
                    <a:moveTo>
                      <a:pt x="6" y="34"/>
                    </a:moveTo>
                    <a:cubicBezTo>
                      <a:pt x="0" y="26"/>
                      <a:pt x="7" y="7"/>
                      <a:pt x="18" y="0"/>
                    </a:cubicBezTo>
                    <a:cubicBezTo>
                      <a:pt x="21" y="7"/>
                      <a:pt x="14" y="28"/>
                      <a:pt x="6" y="34"/>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115"/>
              <p:cNvSpPr/>
              <p:nvPr/>
            </p:nvSpPr>
            <p:spPr bwMode="auto">
              <a:xfrm>
                <a:off x="3848101" y="4908550"/>
                <a:ext cx="31750" cy="96838"/>
              </a:xfrm>
              <a:custGeom>
                <a:avLst/>
                <a:gdLst>
                  <a:gd name="T0" fmla="*/ 3 w 12"/>
                  <a:gd name="T1" fmla="*/ 36 h 36"/>
                  <a:gd name="T2" fmla="*/ 0 w 12"/>
                  <a:gd name="T3" fmla="*/ 25 h 36"/>
                  <a:gd name="T4" fmla="*/ 6 w 12"/>
                  <a:gd name="T5" fmla="*/ 3 h 36"/>
                  <a:gd name="T6" fmla="*/ 10 w 12"/>
                  <a:gd name="T7" fmla="*/ 0 h 36"/>
                  <a:gd name="T8" fmla="*/ 12 w 12"/>
                  <a:gd name="T9" fmla="*/ 4 h 36"/>
                  <a:gd name="T10" fmla="*/ 6 w 12"/>
                  <a:gd name="T11" fmla="*/ 35 h 36"/>
                  <a:gd name="T12" fmla="*/ 3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3" y="36"/>
                    </a:moveTo>
                    <a:cubicBezTo>
                      <a:pt x="2" y="32"/>
                      <a:pt x="0" y="28"/>
                      <a:pt x="0" y="25"/>
                    </a:cubicBezTo>
                    <a:cubicBezTo>
                      <a:pt x="1" y="18"/>
                      <a:pt x="4" y="10"/>
                      <a:pt x="6" y="3"/>
                    </a:cubicBezTo>
                    <a:cubicBezTo>
                      <a:pt x="6" y="2"/>
                      <a:pt x="9" y="1"/>
                      <a:pt x="10" y="0"/>
                    </a:cubicBezTo>
                    <a:cubicBezTo>
                      <a:pt x="11" y="1"/>
                      <a:pt x="12" y="3"/>
                      <a:pt x="12" y="4"/>
                    </a:cubicBezTo>
                    <a:cubicBezTo>
                      <a:pt x="12" y="15"/>
                      <a:pt x="10" y="25"/>
                      <a:pt x="6" y="35"/>
                    </a:cubicBezTo>
                    <a:cubicBezTo>
                      <a:pt x="5" y="35"/>
                      <a:pt x="4" y="36"/>
                      <a:pt x="3" y="36"/>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116"/>
              <p:cNvSpPr/>
              <p:nvPr/>
            </p:nvSpPr>
            <p:spPr bwMode="auto">
              <a:xfrm>
                <a:off x="4424363" y="5065713"/>
                <a:ext cx="68263" cy="69850"/>
              </a:xfrm>
              <a:custGeom>
                <a:avLst/>
                <a:gdLst>
                  <a:gd name="T0" fmla="*/ 0 w 25"/>
                  <a:gd name="T1" fmla="*/ 19 h 26"/>
                  <a:gd name="T2" fmla="*/ 14 w 25"/>
                  <a:gd name="T3" fmla="*/ 18 h 26"/>
                  <a:gd name="T4" fmla="*/ 20 w 25"/>
                  <a:gd name="T5" fmla="*/ 13 h 26"/>
                  <a:gd name="T6" fmla="*/ 12 w 25"/>
                  <a:gd name="T7" fmla="*/ 7 h 26"/>
                  <a:gd name="T8" fmla="*/ 5 w 25"/>
                  <a:gd name="T9" fmla="*/ 7 h 26"/>
                  <a:gd name="T10" fmla="*/ 15 w 25"/>
                  <a:gd name="T11" fmla="*/ 2 h 26"/>
                  <a:gd name="T12" fmla="*/ 25 w 25"/>
                  <a:gd name="T13" fmla="*/ 16 h 26"/>
                  <a:gd name="T14" fmla="*/ 11 w 25"/>
                  <a:gd name="T15" fmla="*/ 26 h 26"/>
                  <a:gd name="T16" fmla="*/ 0 w 25"/>
                  <a:gd name="T17" fmla="*/ 1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0" y="19"/>
                    </a:moveTo>
                    <a:cubicBezTo>
                      <a:pt x="5" y="19"/>
                      <a:pt x="10" y="19"/>
                      <a:pt x="14" y="18"/>
                    </a:cubicBezTo>
                    <a:cubicBezTo>
                      <a:pt x="16" y="18"/>
                      <a:pt x="18" y="15"/>
                      <a:pt x="20" y="13"/>
                    </a:cubicBezTo>
                    <a:cubicBezTo>
                      <a:pt x="17" y="11"/>
                      <a:pt x="15" y="9"/>
                      <a:pt x="12" y="7"/>
                    </a:cubicBezTo>
                    <a:cubicBezTo>
                      <a:pt x="11" y="6"/>
                      <a:pt x="8" y="7"/>
                      <a:pt x="5" y="7"/>
                    </a:cubicBezTo>
                    <a:cubicBezTo>
                      <a:pt x="8" y="2"/>
                      <a:pt x="11" y="0"/>
                      <a:pt x="15" y="2"/>
                    </a:cubicBezTo>
                    <a:cubicBezTo>
                      <a:pt x="21" y="3"/>
                      <a:pt x="25" y="10"/>
                      <a:pt x="25" y="16"/>
                    </a:cubicBezTo>
                    <a:cubicBezTo>
                      <a:pt x="24" y="21"/>
                      <a:pt x="18" y="25"/>
                      <a:pt x="11" y="26"/>
                    </a:cubicBezTo>
                    <a:cubicBezTo>
                      <a:pt x="6" y="26"/>
                      <a:pt x="1" y="25"/>
                      <a:pt x="0" y="19"/>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117"/>
              <p:cNvSpPr/>
              <p:nvPr/>
            </p:nvSpPr>
            <p:spPr bwMode="auto">
              <a:xfrm>
                <a:off x="3897313" y="4959350"/>
                <a:ext cx="28575" cy="53975"/>
              </a:xfrm>
              <a:custGeom>
                <a:avLst/>
                <a:gdLst>
                  <a:gd name="T0" fmla="*/ 7 w 11"/>
                  <a:gd name="T1" fmla="*/ 0 h 20"/>
                  <a:gd name="T2" fmla="*/ 5 w 11"/>
                  <a:gd name="T3" fmla="*/ 20 h 20"/>
                  <a:gd name="T4" fmla="*/ 7 w 11"/>
                  <a:gd name="T5" fmla="*/ 0 h 20"/>
                </a:gdLst>
                <a:ahLst/>
                <a:cxnLst>
                  <a:cxn ang="0">
                    <a:pos x="T0" y="T1"/>
                  </a:cxn>
                  <a:cxn ang="0">
                    <a:pos x="T2" y="T3"/>
                  </a:cxn>
                  <a:cxn ang="0">
                    <a:pos x="T4" y="T5"/>
                  </a:cxn>
                </a:cxnLst>
                <a:rect l="0" t="0" r="r" b="b"/>
                <a:pathLst>
                  <a:path w="11" h="20">
                    <a:moveTo>
                      <a:pt x="7" y="0"/>
                    </a:moveTo>
                    <a:cubicBezTo>
                      <a:pt x="11" y="6"/>
                      <a:pt x="10" y="15"/>
                      <a:pt x="5" y="20"/>
                    </a:cubicBezTo>
                    <a:cubicBezTo>
                      <a:pt x="0" y="15"/>
                      <a:pt x="1" y="6"/>
                      <a:pt x="7"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118"/>
              <p:cNvSpPr/>
              <p:nvPr/>
            </p:nvSpPr>
            <p:spPr bwMode="auto">
              <a:xfrm>
                <a:off x="3951288" y="5030788"/>
                <a:ext cx="23813" cy="23813"/>
              </a:xfrm>
              <a:custGeom>
                <a:avLst/>
                <a:gdLst>
                  <a:gd name="T0" fmla="*/ 0 w 9"/>
                  <a:gd name="T1" fmla="*/ 0 h 9"/>
                  <a:gd name="T2" fmla="*/ 8 w 9"/>
                  <a:gd name="T3" fmla="*/ 9 h 9"/>
                  <a:gd name="T4" fmla="*/ 0 w 9"/>
                  <a:gd name="T5" fmla="*/ 0 h 9"/>
                </a:gdLst>
                <a:ahLst/>
                <a:cxnLst>
                  <a:cxn ang="0">
                    <a:pos x="T0" y="T1"/>
                  </a:cxn>
                  <a:cxn ang="0">
                    <a:pos x="T2" y="T3"/>
                  </a:cxn>
                  <a:cxn ang="0">
                    <a:pos x="T4" y="T5"/>
                  </a:cxn>
                </a:cxnLst>
                <a:rect l="0" t="0" r="r" b="b"/>
                <a:pathLst>
                  <a:path w="9" h="9">
                    <a:moveTo>
                      <a:pt x="0" y="0"/>
                    </a:moveTo>
                    <a:cubicBezTo>
                      <a:pt x="7" y="0"/>
                      <a:pt x="9" y="2"/>
                      <a:pt x="8" y="9"/>
                    </a:cubicBezTo>
                    <a:cubicBezTo>
                      <a:pt x="3" y="9"/>
                      <a:pt x="3" y="8"/>
                      <a:pt x="0"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119"/>
              <p:cNvSpPr/>
              <p:nvPr/>
            </p:nvSpPr>
            <p:spPr bwMode="auto">
              <a:xfrm>
                <a:off x="4376738" y="3640138"/>
                <a:ext cx="69850" cy="80963"/>
              </a:xfrm>
              <a:custGeom>
                <a:avLst/>
                <a:gdLst>
                  <a:gd name="T0" fmla="*/ 0 w 26"/>
                  <a:gd name="T1" fmla="*/ 13 h 30"/>
                  <a:gd name="T2" fmla="*/ 11 w 26"/>
                  <a:gd name="T3" fmla="*/ 24 h 30"/>
                  <a:gd name="T4" fmla="*/ 18 w 26"/>
                  <a:gd name="T5" fmla="*/ 18 h 30"/>
                  <a:gd name="T6" fmla="*/ 8 w 26"/>
                  <a:gd name="T7" fmla="*/ 3 h 30"/>
                  <a:gd name="T8" fmla="*/ 22 w 26"/>
                  <a:gd name="T9" fmla="*/ 5 h 30"/>
                  <a:gd name="T10" fmla="*/ 22 w 26"/>
                  <a:gd name="T11" fmla="*/ 22 h 30"/>
                  <a:gd name="T12" fmla="*/ 7 w 26"/>
                  <a:gd name="T13" fmla="*/ 28 h 30"/>
                  <a:gd name="T14" fmla="*/ 0 w 26"/>
                  <a:gd name="T15" fmla="*/ 13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30">
                    <a:moveTo>
                      <a:pt x="0" y="13"/>
                    </a:moveTo>
                    <a:cubicBezTo>
                      <a:pt x="3" y="20"/>
                      <a:pt x="5" y="26"/>
                      <a:pt x="11" y="24"/>
                    </a:cubicBezTo>
                    <a:cubicBezTo>
                      <a:pt x="14" y="23"/>
                      <a:pt x="17" y="20"/>
                      <a:pt x="18" y="18"/>
                    </a:cubicBezTo>
                    <a:cubicBezTo>
                      <a:pt x="20" y="12"/>
                      <a:pt x="18" y="10"/>
                      <a:pt x="8" y="3"/>
                    </a:cubicBezTo>
                    <a:cubicBezTo>
                      <a:pt x="13" y="0"/>
                      <a:pt x="18" y="1"/>
                      <a:pt x="22" y="5"/>
                    </a:cubicBezTo>
                    <a:cubicBezTo>
                      <a:pt x="26" y="9"/>
                      <a:pt x="26" y="16"/>
                      <a:pt x="22" y="22"/>
                    </a:cubicBezTo>
                    <a:cubicBezTo>
                      <a:pt x="19" y="27"/>
                      <a:pt x="13" y="30"/>
                      <a:pt x="7" y="28"/>
                    </a:cubicBezTo>
                    <a:cubicBezTo>
                      <a:pt x="1" y="26"/>
                      <a:pt x="0" y="21"/>
                      <a:pt x="0" y="1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20"/>
              <p:cNvSpPr/>
              <p:nvPr/>
            </p:nvSpPr>
            <p:spPr bwMode="auto">
              <a:xfrm>
                <a:off x="4387851" y="3490913"/>
                <a:ext cx="39688" cy="41275"/>
              </a:xfrm>
              <a:custGeom>
                <a:avLst/>
                <a:gdLst>
                  <a:gd name="T0" fmla="*/ 12 w 15"/>
                  <a:gd name="T1" fmla="*/ 0 h 15"/>
                  <a:gd name="T2" fmla="*/ 14 w 15"/>
                  <a:gd name="T3" fmla="*/ 4 h 15"/>
                  <a:gd name="T4" fmla="*/ 7 w 15"/>
                  <a:gd name="T5" fmla="*/ 13 h 15"/>
                  <a:gd name="T6" fmla="*/ 0 w 15"/>
                  <a:gd name="T7" fmla="*/ 14 h 15"/>
                  <a:gd name="T8" fmla="*/ 12 w 15"/>
                  <a:gd name="T9" fmla="*/ 0 h 15"/>
                </a:gdLst>
                <a:ahLst/>
                <a:cxnLst>
                  <a:cxn ang="0">
                    <a:pos x="T0" y="T1"/>
                  </a:cxn>
                  <a:cxn ang="0">
                    <a:pos x="T2" y="T3"/>
                  </a:cxn>
                  <a:cxn ang="0">
                    <a:pos x="T4" y="T5"/>
                  </a:cxn>
                  <a:cxn ang="0">
                    <a:pos x="T6" y="T7"/>
                  </a:cxn>
                  <a:cxn ang="0">
                    <a:pos x="T8" y="T9"/>
                  </a:cxn>
                </a:cxnLst>
                <a:rect l="0" t="0" r="r" b="b"/>
                <a:pathLst>
                  <a:path w="15" h="15">
                    <a:moveTo>
                      <a:pt x="12" y="0"/>
                    </a:moveTo>
                    <a:cubicBezTo>
                      <a:pt x="12" y="1"/>
                      <a:pt x="15" y="3"/>
                      <a:pt x="14" y="4"/>
                    </a:cubicBezTo>
                    <a:cubicBezTo>
                      <a:pt x="12" y="8"/>
                      <a:pt x="10" y="11"/>
                      <a:pt x="7" y="13"/>
                    </a:cubicBezTo>
                    <a:cubicBezTo>
                      <a:pt x="6" y="15"/>
                      <a:pt x="3" y="14"/>
                      <a:pt x="0" y="14"/>
                    </a:cubicBezTo>
                    <a:cubicBezTo>
                      <a:pt x="5" y="9"/>
                      <a:pt x="8" y="5"/>
                      <a:pt x="12"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121"/>
              <p:cNvSpPr/>
              <p:nvPr/>
            </p:nvSpPr>
            <p:spPr bwMode="auto">
              <a:xfrm>
                <a:off x="4121151" y="2838450"/>
                <a:ext cx="26988" cy="55563"/>
              </a:xfrm>
              <a:custGeom>
                <a:avLst/>
                <a:gdLst>
                  <a:gd name="T0" fmla="*/ 8 w 10"/>
                  <a:gd name="T1" fmla="*/ 21 h 21"/>
                  <a:gd name="T2" fmla="*/ 2 w 10"/>
                  <a:gd name="T3" fmla="*/ 15 h 21"/>
                  <a:gd name="T4" fmla="*/ 1 w 10"/>
                  <a:gd name="T5" fmla="*/ 3 h 21"/>
                  <a:gd name="T6" fmla="*/ 7 w 10"/>
                  <a:gd name="T7" fmla="*/ 5 h 21"/>
                  <a:gd name="T8" fmla="*/ 10 w 10"/>
                  <a:gd name="T9" fmla="*/ 20 h 21"/>
                  <a:gd name="T10" fmla="*/ 8 w 10"/>
                  <a:gd name="T11" fmla="*/ 21 h 21"/>
                </a:gdLst>
                <a:ahLst/>
                <a:cxnLst>
                  <a:cxn ang="0">
                    <a:pos x="T0" y="T1"/>
                  </a:cxn>
                  <a:cxn ang="0">
                    <a:pos x="T2" y="T3"/>
                  </a:cxn>
                  <a:cxn ang="0">
                    <a:pos x="T4" y="T5"/>
                  </a:cxn>
                  <a:cxn ang="0">
                    <a:pos x="T6" y="T7"/>
                  </a:cxn>
                  <a:cxn ang="0">
                    <a:pos x="T8" y="T9"/>
                  </a:cxn>
                  <a:cxn ang="0">
                    <a:pos x="T10" y="T11"/>
                  </a:cxn>
                </a:cxnLst>
                <a:rect l="0" t="0" r="r" b="b"/>
                <a:pathLst>
                  <a:path w="10" h="21">
                    <a:moveTo>
                      <a:pt x="8" y="21"/>
                    </a:moveTo>
                    <a:cubicBezTo>
                      <a:pt x="6" y="19"/>
                      <a:pt x="3" y="18"/>
                      <a:pt x="2" y="15"/>
                    </a:cubicBezTo>
                    <a:cubicBezTo>
                      <a:pt x="1" y="12"/>
                      <a:pt x="0" y="7"/>
                      <a:pt x="1" y="3"/>
                    </a:cubicBezTo>
                    <a:cubicBezTo>
                      <a:pt x="2" y="0"/>
                      <a:pt x="6" y="2"/>
                      <a:pt x="7" y="5"/>
                    </a:cubicBezTo>
                    <a:cubicBezTo>
                      <a:pt x="9" y="9"/>
                      <a:pt x="9" y="15"/>
                      <a:pt x="10" y="20"/>
                    </a:cubicBezTo>
                    <a:cubicBezTo>
                      <a:pt x="10" y="20"/>
                      <a:pt x="9" y="21"/>
                      <a:pt x="8" y="21"/>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22"/>
              <p:cNvSpPr/>
              <p:nvPr/>
            </p:nvSpPr>
            <p:spPr bwMode="auto">
              <a:xfrm>
                <a:off x="4148138" y="2846388"/>
                <a:ext cx="30163" cy="39688"/>
              </a:xfrm>
              <a:custGeom>
                <a:avLst/>
                <a:gdLst>
                  <a:gd name="T0" fmla="*/ 9 w 11"/>
                  <a:gd name="T1" fmla="*/ 15 h 15"/>
                  <a:gd name="T2" fmla="*/ 3 w 11"/>
                  <a:gd name="T3" fmla="*/ 0 h 15"/>
                  <a:gd name="T4" fmla="*/ 9 w 11"/>
                  <a:gd name="T5" fmla="*/ 15 h 15"/>
                </a:gdLst>
                <a:ahLst/>
                <a:cxnLst>
                  <a:cxn ang="0">
                    <a:pos x="T0" y="T1"/>
                  </a:cxn>
                  <a:cxn ang="0">
                    <a:pos x="T2" y="T3"/>
                  </a:cxn>
                  <a:cxn ang="0">
                    <a:pos x="T4" y="T5"/>
                  </a:cxn>
                </a:cxnLst>
                <a:rect l="0" t="0" r="r" b="b"/>
                <a:pathLst>
                  <a:path w="11" h="15">
                    <a:moveTo>
                      <a:pt x="9" y="15"/>
                    </a:moveTo>
                    <a:cubicBezTo>
                      <a:pt x="2" y="15"/>
                      <a:pt x="0" y="10"/>
                      <a:pt x="3" y="0"/>
                    </a:cubicBezTo>
                    <a:cubicBezTo>
                      <a:pt x="9" y="1"/>
                      <a:pt x="11" y="5"/>
                      <a:pt x="9" y="15"/>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23"/>
              <p:cNvSpPr/>
              <p:nvPr/>
            </p:nvSpPr>
            <p:spPr bwMode="auto">
              <a:xfrm>
                <a:off x="4102101" y="3027363"/>
                <a:ext cx="33338" cy="49213"/>
              </a:xfrm>
              <a:custGeom>
                <a:avLst/>
                <a:gdLst>
                  <a:gd name="T0" fmla="*/ 5 w 12"/>
                  <a:gd name="T1" fmla="*/ 0 h 18"/>
                  <a:gd name="T2" fmla="*/ 12 w 12"/>
                  <a:gd name="T3" fmla="*/ 18 h 18"/>
                  <a:gd name="T4" fmla="*/ 5 w 12"/>
                  <a:gd name="T5" fmla="*/ 0 h 18"/>
                </a:gdLst>
                <a:ahLst/>
                <a:cxnLst>
                  <a:cxn ang="0">
                    <a:pos x="T0" y="T1"/>
                  </a:cxn>
                  <a:cxn ang="0">
                    <a:pos x="T2" y="T3"/>
                  </a:cxn>
                  <a:cxn ang="0">
                    <a:pos x="T4" y="T5"/>
                  </a:cxn>
                </a:cxnLst>
                <a:rect l="0" t="0" r="r" b="b"/>
                <a:pathLst>
                  <a:path w="12" h="18">
                    <a:moveTo>
                      <a:pt x="5" y="0"/>
                    </a:moveTo>
                    <a:cubicBezTo>
                      <a:pt x="7" y="7"/>
                      <a:pt x="9" y="12"/>
                      <a:pt x="12" y="18"/>
                    </a:cubicBezTo>
                    <a:cubicBezTo>
                      <a:pt x="4" y="17"/>
                      <a:pt x="0" y="8"/>
                      <a:pt x="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24"/>
              <p:cNvSpPr/>
              <p:nvPr/>
            </p:nvSpPr>
            <p:spPr bwMode="auto">
              <a:xfrm>
                <a:off x="4132263" y="2608263"/>
                <a:ext cx="22225" cy="50800"/>
              </a:xfrm>
              <a:custGeom>
                <a:avLst/>
                <a:gdLst>
                  <a:gd name="T0" fmla="*/ 3 w 8"/>
                  <a:gd name="T1" fmla="*/ 0 h 19"/>
                  <a:gd name="T2" fmla="*/ 8 w 8"/>
                  <a:gd name="T3" fmla="*/ 16 h 19"/>
                  <a:gd name="T4" fmla="*/ 7 w 8"/>
                  <a:gd name="T5" fmla="*/ 19 h 19"/>
                  <a:gd name="T6" fmla="*/ 4 w 8"/>
                  <a:gd name="T7" fmla="*/ 17 h 19"/>
                  <a:gd name="T8" fmla="*/ 0 w 8"/>
                  <a:gd name="T9" fmla="*/ 1 h 19"/>
                  <a:gd name="T10" fmla="*/ 3 w 8"/>
                  <a:gd name="T11" fmla="*/ 0 h 19"/>
                </a:gdLst>
                <a:ahLst/>
                <a:cxnLst>
                  <a:cxn ang="0">
                    <a:pos x="T0" y="T1"/>
                  </a:cxn>
                  <a:cxn ang="0">
                    <a:pos x="T2" y="T3"/>
                  </a:cxn>
                  <a:cxn ang="0">
                    <a:pos x="T4" y="T5"/>
                  </a:cxn>
                  <a:cxn ang="0">
                    <a:pos x="T6" y="T7"/>
                  </a:cxn>
                  <a:cxn ang="0">
                    <a:pos x="T8" y="T9"/>
                  </a:cxn>
                  <a:cxn ang="0">
                    <a:pos x="T10" y="T11"/>
                  </a:cxn>
                </a:cxnLst>
                <a:rect l="0" t="0" r="r" b="b"/>
                <a:pathLst>
                  <a:path w="8" h="19">
                    <a:moveTo>
                      <a:pt x="3" y="0"/>
                    </a:moveTo>
                    <a:cubicBezTo>
                      <a:pt x="5" y="6"/>
                      <a:pt x="7" y="11"/>
                      <a:pt x="8" y="16"/>
                    </a:cubicBezTo>
                    <a:cubicBezTo>
                      <a:pt x="8" y="16"/>
                      <a:pt x="7" y="18"/>
                      <a:pt x="7" y="19"/>
                    </a:cubicBezTo>
                    <a:cubicBezTo>
                      <a:pt x="6" y="18"/>
                      <a:pt x="4" y="18"/>
                      <a:pt x="4" y="17"/>
                    </a:cubicBezTo>
                    <a:cubicBezTo>
                      <a:pt x="2" y="12"/>
                      <a:pt x="1" y="6"/>
                      <a:pt x="0" y="1"/>
                    </a:cubicBez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25"/>
              <p:cNvSpPr/>
              <p:nvPr/>
            </p:nvSpPr>
            <p:spPr bwMode="auto">
              <a:xfrm>
                <a:off x="4546601" y="2608263"/>
                <a:ext cx="19050" cy="50800"/>
              </a:xfrm>
              <a:custGeom>
                <a:avLst/>
                <a:gdLst>
                  <a:gd name="T0" fmla="*/ 7 w 7"/>
                  <a:gd name="T1" fmla="*/ 1 h 19"/>
                  <a:gd name="T2" fmla="*/ 4 w 7"/>
                  <a:gd name="T3" fmla="*/ 16 h 19"/>
                  <a:gd name="T4" fmla="*/ 1 w 7"/>
                  <a:gd name="T5" fmla="*/ 19 h 19"/>
                  <a:gd name="T6" fmla="*/ 0 w 7"/>
                  <a:gd name="T7" fmla="*/ 15 h 19"/>
                  <a:gd name="T8" fmla="*/ 5 w 7"/>
                  <a:gd name="T9" fmla="*/ 0 h 19"/>
                  <a:gd name="T10" fmla="*/ 7 w 7"/>
                  <a:gd name="T11" fmla="*/ 1 h 19"/>
                </a:gdLst>
                <a:ahLst/>
                <a:cxnLst>
                  <a:cxn ang="0">
                    <a:pos x="T0" y="T1"/>
                  </a:cxn>
                  <a:cxn ang="0">
                    <a:pos x="T2" y="T3"/>
                  </a:cxn>
                  <a:cxn ang="0">
                    <a:pos x="T4" y="T5"/>
                  </a:cxn>
                  <a:cxn ang="0">
                    <a:pos x="T6" y="T7"/>
                  </a:cxn>
                  <a:cxn ang="0">
                    <a:pos x="T8" y="T9"/>
                  </a:cxn>
                  <a:cxn ang="0">
                    <a:pos x="T10" y="T11"/>
                  </a:cxn>
                </a:cxnLst>
                <a:rect l="0" t="0" r="r" b="b"/>
                <a:pathLst>
                  <a:path w="7" h="19">
                    <a:moveTo>
                      <a:pt x="7" y="1"/>
                    </a:moveTo>
                    <a:cubicBezTo>
                      <a:pt x="6" y="6"/>
                      <a:pt x="5" y="11"/>
                      <a:pt x="4" y="16"/>
                    </a:cubicBezTo>
                    <a:cubicBezTo>
                      <a:pt x="4" y="17"/>
                      <a:pt x="2" y="18"/>
                      <a:pt x="1" y="19"/>
                    </a:cubicBezTo>
                    <a:cubicBezTo>
                      <a:pt x="0" y="17"/>
                      <a:pt x="0" y="16"/>
                      <a:pt x="0" y="15"/>
                    </a:cubicBezTo>
                    <a:cubicBezTo>
                      <a:pt x="1" y="10"/>
                      <a:pt x="3" y="5"/>
                      <a:pt x="5" y="0"/>
                    </a:cubicBezTo>
                    <a:lnTo>
                      <a:pt x="7" y="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26"/>
              <p:cNvSpPr/>
              <p:nvPr/>
            </p:nvSpPr>
            <p:spPr bwMode="auto">
              <a:xfrm>
                <a:off x="4181476" y="2851150"/>
                <a:ext cx="19050" cy="34925"/>
              </a:xfrm>
              <a:custGeom>
                <a:avLst/>
                <a:gdLst>
                  <a:gd name="T0" fmla="*/ 7 w 7"/>
                  <a:gd name="T1" fmla="*/ 13 h 13"/>
                  <a:gd name="T2" fmla="*/ 0 w 7"/>
                  <a:gd name="T3" fmla="*/ 3 h 13"/>
                  <a:gd name="T4" fmla="*/ 2 w 7"/>
                  <a:gd name="T5" fmla="*/ 0 h 13"/>
                  <a:gd name="T6" fmla="*/ 6 w 7"/>
                  <a:gd name="T7" fmla="*/ 3 h 13"/>
                  <a:gd name="T8" fmla="*/ 7 w 7"/>
                  <a:gd name="T9" fmla="*/ 13 h 13"/>
                </a:gdLst>
                <a:ahLst/>
                <a:cxnLst>
                  <a:cxn ang="0">
                    <a:pos x="T0" y="T1"/>
                  </a:cxn>
                  <a:cxn ang="0">
                    <a:pos x="T2" y="T3"/>
                  </a:cxn>
                  <a:cxn ang="0">
                    <a:pos x="T4" y="T5"/>
                  </a:cxn>
                  <a:cxn ang="0">
                    <a:pos x="T6" y="T7"/>
                  </a:cxn>
                  <a:cxn ang="0">
                    <a:pos x="T8" y="T9"/>
                  </a:cxn>
                </a:cxnLst>
                <a:rect l="0" t="0" r="r" b="b"/>
                <a:pathLst>
                  <a:path w="7" h="13">
                    <a:moveTo>
                      <a:pt x="7" y="13"/>
                    </a:moveTo>
                    <a:cubicBezTo>
                      <a:pt x="1" y="12"/>
                      <a:pt x="0" y="8"/>
                      <a:pt x="0" y="3"/>
                    </a:cubicBezTo>
                    <a:cubicBezTo>
                      <a:pt x="0" y="2"/>
                      <a:pt x="1" y="1"/>
                      <a:pt x="2" y="0"/>
                    </a:cubicBezTo>
                    <a:cubicBezTo>
                      <a:pt x="3" y="0"/>
                      <a:pt x="6" y="2"/>
                      <a:pt x="6" y="3"/>
                    </a:cubicBezTo>
                    <a:cubicBezTo>
                      <a:pt x="7" y="6"/>
                      <a:pt x="7" y="9"/>
                      <a:pt x="7" y="1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27"/>
              <p:cNvSpPr/>
              <p:nvPr/>
            </p:nvSpPr>
            <p:spPr bwMode="auto">
              <a:xfrm>
                <a:off x="4465638" y="2590800"/>
                <a:ext cx="23813" cy="38100"/>
              </a:xfrm>
              <a:custGeom>
                <a:avLst/>
                <a:gdLst>
                  <a:gd name="T0" fmla="*/ 6 w 9"/>
                  <a:gd name="T1" fmla="*/ 1 h 14"/>
                  <a:gd name="T2" fmla="*/ 0 w 9"/>
                  <a:gd name="T3" fmla="*/ 14 h 14"/>
                  <a:gd name="T4" fmla="*/ 4 w 9"/>
                  <a:gd name="T5" fmla="*/ 0 h 14"/>
                  <a:gd name="T6" fmla="*/ 6 w 9"/>
                  <a:gd name="T7" fmla="*/ 1 h 14"/>
                </a:gdLst>
                <a:ahLst/>
                <a:cxnLst>
                  <a:cxn ang="0">
                    <a:pos x="T0" y="T1"/>
                  </a:cxn>
                  <a:cxn ang="0">
                    <a:pos x="T2" y="T3"/>
                  </a:cxn>
                  <a:cxn ang="0">
                    <a:pos x="T4" y="T5"/>
                  </a:cxn>
                  <a:cxn ang="0">
                    <a:pos x="T6" y="T7"/>
                  </a:cxn>
                </a:cxnLst>
                <a:rect l="0" t="0" r="r" b="b"/>
                <a:pathLst>
                  <a:path w="9" h="14">
                    <a:moveTo>
                      <a:pt x="6" y="1"/>
                    </a:moveTo>
                    <a:cubicBezTo>
                      <a:pt x="9" y="8"/>
                      <a:pt x="7" y="12"/>
                      <a:pt x="0" y="14"/>
                    </a:cubicBezTo>
                    <a:cubicBezTo>
                      <a:pt x="2" y="9"/>
                      <a:pt x="3" y="5"/>
                      <a:pt x="4" y="0"/>
                    </a:cubicBezTo>
                    <a:cubicBezTo>
                      <a:pt x="4" y="1"/>
                      <a:pt x="5" y="1"/>
                      <a:pt x="6" y="1"/>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28"/>
              <p:cNvSpPr/>
              <p:nvPr/>
            </p:nvSpPr>
            <p:spPr bwMode="auto">
              <a:xfrm>
                <a:off x="4211638" y="2590800"/>
                <a:ext cx="20638" cy="38100"/>
              </a:xfrm>
              <a:custGeom>
                <a:avLst/>
                <a:gdLst>
                  <a:gd name="T0" fmla="*/ 8 w 8"/>
                  <a:gd name="T1" fmla="*/ 14 h 14"/>
                  <a:gd name="T2" fmla="*/ 5 w 8"/>
                  <a:gd name="T3" fmla="*/ 0 h 14"/>
                  <a:gd name="T4" fmla="*/ 8 w 8"/>
                  <a:gd name="T5" fmla="*/ 14 h 14"/>
                </a:gdLst>
                <a:ahLst/>
                <a:cxnLst>
                  <a:cxn ang="0">
                    <a:pos x="T0" y="T1"/>
                  </a:cxn>
                  <a:cxn ang="0">
                    <a:pos x="T2" y="T3"/>
                  </a:cxn>
                  <a:cxn ang="0">
                    <a:pos x="T4" y="T5"/>
                  </a:cxn>
                </a:cxnLst>
                <a:rect l="0" t="0" r="r" b="b"/>
                <a:pathLst>
                  <a:path w="8" h="14">
                    <a:moveTo>
                      <a:pt x="8" y="14"/>
                    </a:moveTo>
                    <a:cubicBezTo>
                      <a:pt x="1" y="12"/>
                      <a:pt x="0" y="7"/>
                      <a:pt x="5" y="0"/>
                    </a:cubicBezTo>
                    <a:cubicBezTo>
                      <a:pt x="6" y="5"/>
                      <a:pt x="7" y="9"/>
                      <a:pt x="8" y="14"/>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29"/>
              <p:cNvSpPr/>
              <p:nvPr/>
            </p:nvSpPr>
            <p:spPr bwMode="auto">
              <a:xfrm>
                <a:off x="4138613" y="3027363"/>
                <a:ext cx="15875" cy="30163"/>
              </a:xfrm>
              <a:custGeom>
                <a:avLst/>
                <a:gdLst>
                  <a:gd name="T0" fmla="*/ 2 w 6"/>
                  <a:gd name="T1" fmla="*/ 11 h 11"/>
                  <a:gd name="T2" fmla="*/ 0 w 6"/>
                  <a:gd name="T3" fmla="*/ 1 h 11"/>
                  <a:gd name="T4" fmla="*/ 4 w 6"/>
                  <a:gd name="T5" fmla="*/ 0 h 11"/>
                  <a:gd name="T6" fmla="*/ 6 w 6"/>
                  <a:gd name="T7" fmla="*/ 10 h 11"/>
                  <a:gd name="T8" fmla="*/ 2 w 6"/>
                  <a:gd name="T9" fmla="*/ 11 h 11"/>
                </a:gdLst>
                <a:ahLst/>
                <a:cxnLst>
                  <a:cxn ang="0">
                    <a:pos x="T0" y="T1"/>
                  </a:cxn>
                  <a:cxn ang="0">
                    <a:pos x="T2" y="T3"/>
                  </a:cxn>
                  <a:cxn ang="0">
                    <a:pos x="T4" y="T5"/>
                  </a:cxn>
                  <a:cxn ang="0">
                    <a:pos x="T6" y="T7"/>
                  </a:cxn>
                  <a:cxn ang="0">
                    <a:pos x="T8" y="T9"/>
                  </a:cxn>
                </a:cxnLst>
                <a:rect l="0" t="0" r="r" b="b"/>
                <a:pathLst>
                  <a:path w="6" h="11">
                    <a:moveTo>
                      <a:pt x="2" y="11"/>
                    </a:moveTo>
                    <a:cubicBezTo>
                      <a:pt x="0" y="1"/>
                      <a:pt x="0" y="1"/>
                      <a:pt x="0" y="1"/>
                    </a:cubicBezTo>
                    <a:cubicBezTo>
                      <a:pt x="1" y="1"/>
                      <a:pt x="3" y="1"/>
                      <a:pt x="4" y="0"/>
                    </a:cubicBezTo>
                    <a:cubicBezTo>
                      <a:pt x="5" y="4"/>
                      <a:pt x="5" y="7"/>
                      <a:pt x="6" y="10"/>
                    </a:cubicBezTo>
                    <a:cubicBezTo>
                      <a:pt x="5" y="11"/>
                      <a:pt x="3" y="11"/>
                      <a:pt x="2" y="11"/>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30"/>
              <p:cNvSpPr/>
              <p:nvPr/>
            </p:nvSpPr>
            <p:spPr bwMode="auto">
              <a:xfrm>
                <a:off x="4511676" y="2605088"/>
                <a:ext cx="19050" cy="34925"/>
              </a:xfrm>
              <a:custGeom>
                <a:avLst/>
                <a:gdLst>
                  <a:gd name="T0" fmla="*/ 0 w 7"/>
                  <a:gd name="T1" fmla="*/ 12 h 13"/>
                  <a:gd name="T2" fmla="*/ 5 w 7"/>
                  <a:gd name="T3" fmla="*/ 0 h 13"/>
                  <a:gd name="T4" fmla="*/ 7 w 7"/>
                  <a:gd name="T5" fmla="*/ 1 h 13"/>
                  <a:gd name="T6" fmla="*/ 3 w 7"/>
                  <a:gd name="T7" fmla="*/ 13 h 13"/>
                  <a:gd name="T8" fmla="*/ 0 w 7"/>
                  <a:gd name="T9" fmla="*/ 12 h 13"/>
                </a:gdLst>
                <a:ahLst/>
                <a:cxnLst>
                  <a:cxn ang="0">
                    <a:pos x="T0" y="T1"/>
                  </a:cxn>
                  <a:cxn ang="0">
                    <a:pos x="T2" y="T3"/>
                  </a:cxn>
                  <a:cxn ang="0">
                    <a:pos x="T4" y="T5"/>
                  </a:cxn>
                  <a:cxn ang="0">
                    <a:pos x="T6" y="T7"/>
                  </a:cxn>
                  <a:cxn ang="0">
                    <a:pos x="T8" y="T9"/>
                  </a:cxn>
                </a:cxnLst>
                <a:rect l="0" t="0" r="r" b="b"/>
                <a:pathLst>
                  <a:path w="7" h="13">
                    <a:moveTo>
                      <a:pt x="0" y="12"/>
                    </a:moveTo>
                    <a:cubicBezTo>
                      <a:pt x="1" y="8"/>
                      <a:pt x="3" y="4"/>
                      <a:pt x="5" y="0"/>
                    </a:cubicBezTo>
                    <a:cubicBezTo>
                      <a:pt x="6" y="1"/>
                      <a:pt x="6" y="1"/>
                      <a:pt x="7" y="1"/>
                    </a:cubicBezTo>
                    <a:cubicBezTo>
                      <a:pt x="6" y="5"/>
                      <a:pt x="4" y="9"/>
                      <a:pt x="3" y="13"/>
                    </a:cubicBezTo>
                    <a:cubicBezTo>
                      <a:pt x="2" y="13"/>
                      <a:pt x="1" y="12"/>
                      <a:pt x="0" y="1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31"/>
              <p:cNvSpPr/>
              <p:nvPr/>
            </p:nvSpPr>
            <p:spPr bwMode="auto">
              <a:xfrm>
                <a:off x="4167188" y="2605088"/>
                <a:ext cx="22225" cy="34925"/>
              </a:xfrm>
              <a:custGeom>
                <a:avLst/>
                <a:gdLst>
                  <a:gd name="T0" fmla="*/ 5 w 8"/>
                  <a:gd name="T1" fmla="*/ 13 h 13"/>
                  <a:gd name="T2" fmla="*/ 0 w 8"/>
                  <a:gd name="T3" fmla="*/ 1 h 13"/>
                  <a:gd name="T4" fmla="*/ 2 w 8"/>
                  <a:gd name="T5" fmla="*/ 0 h 13"/>
                  <a:gd name="T6" fmla="*/ 8 w 8"/>
                  <a:gd name="T7" fmla="*/ 12 h 13"/>
                  <a:gd name="T8" fmla="*/ 5 w 8"/>
                  <a:gd name="T9" fmla="*/ 13 h 13"/>
                </a:gdLst>
                <a:ahLst/>
                <a:cxnLst>
                  <a:cxn ang="0">
                    <a:pos x="T0" y="T1"/>
                  </a:cxn>
                  <a:cxn ang="0">
                    <a:pos x="T2" y="T3"/>
                  </a:cxn>
                  <a:cxn ang="0">
                    <a:pos x="T4" y="T5"/>
                  </a:cxn>
                  <a:cxn ang="0">
                    <a:pos x="T6" y="T7"/>
                  </a:cxn>
                  <a:cxn ang="0">
                    <a:pos x="T8" y="T9"/>
                  </a:cxn>
                </a:cxnLst>
                <a:rect l="0" t="0" r="r" b="b"/>
                <a:pathLst>
                  <a:path w="8" h="13">
                    <a:moveTo>
                      <a:pt x="5" y="13"/>
                    </a:moveTo>
                    <a:cubicBezTo>
                      <a:pt x="3" y="9"/>
                      <a:pt x="1" y="5"/>
                      <a:pt x="0" y="1"/>
                    </a:cubicBezTo>
                    <a:cubicBezTo>
                      <a:pt x="1" y="1"/>
                      <a:pt x="1" y="1"/>
                      <a:pt x="2" y="0"/>
                    </a:cubicBezTo>
                    <a:cubicBezTo>
                      <a:pt x="4" y="4"/>
                      <a:pt x="6" y="8"/>
                      <a:pt x="8" y="12"/>
                    </a:cubicBezTo>
                    <a:cubicBezTo>
                      <a:pt x="7" y="12"/>
                      <a:pt x="6" y="13"/>
                      <a:pt x="5" y="1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32"/>
              <p:cNvSpPr/>
              <p:nvPr/>
            </p:nvSpPr>
            <p:spPr bwMode="auto">
              <a:xfrm>
                <a:off x="4175126" y="3038475"/>
                <a:ext cx="14288" cy="26988"/>
              </a:xfrm>
              <a:custGeom>
                <a:avLst/>
                <a:gdLst>
                  <a:gd name="T0" fmla="*/ 2 w 5"/>
                  <a:gd name="T1" fmla="*/ 10 h 10"/>
                  <a:gd name="T2" fmla="*/ 0 w 5"/>
                  <a:gd name="T3" fmla="*/ 1 h 10"/>
                  <a:gd name="T4" fmla="*/ 1 w 5"/>
                  <a:gd name="T5" fmla="*/ 0 h 10"/>
                  <a:gd name="T6" fmla="*/ 5 w 5"/>
                  <a:gd name="T7" fmla="*/ 2 h 10"/>
                  <a:gd name="T8" fmla="*/ 5 w 5"/>
                  <a:gd name="T9" fmla="*/ 10 h 10"/>
                  <a:gd name="T10" fmla="*/ 2 w 5"/>
                  <a:gd name="T11" fmla="*/ 10 h 10"/>
                </a:gdLst>
                <a:ahLst/>
                <a:cxnLst>
                  <a:cxn ang="0">
                    <a:pos x="T0" y="T1"/>
                  </a:cxn>
                  <a:cxn ang="0">
                    <a:pos x="T2" y="T3"/>
                  </a:cxn>
                  <a:cxn ang="0">
                    <a:pos x="T4" y="T5"/>
                  </a:cxn>
                  <a:cxn ang="0">
                    <a:pos x="T6" y="T7"/>
                  </a:cxn>
                  <a:cxn ang="0">
                    <a:pos x="T8" y="T9"/>
                  </a:cxn>
                  <a:cxn ang="0">
                    <a:pos x="T10" y="T11"/>
                  </a:cxn>
                </a:cxnLst>
                <a:rect l="0" t="0" r="r" b="b"/>
                <a:pathLst>
                  <a:path w="5" h="10">
                    <a:moveTo>
                      <a:pt x="2" y="10"/>
                    </a:moveTo>
                    <a:cubicBezTo>
                      <a:pt x="1" y="7"/>
                      <a:pt x="0" y="4"/>
                      <a:pt x="0" y="1"/>
                    </a:cubicBezTo>
                    <a:cubicBezTo>
                      <a:pt x="0" y="1"/>
                      <a:pt x="1" y="0"/>
                      <a:pt x="1" y="0"/>
                    </a:cubicBezTo>
                    <a:cubicBezTo>
                      <a:pt x="3" y="1"/>
                      <a:pt x="5" y="1"/>
                      <a:pt x="5" y="2"/>
                    </a:cubicBezTo>
                    <a:cubicBezTo>
                      <a:pt x="5" y="5"/>
                      <a:pt x="5" y="7"/>
                      <a:pt x="5" y="10"/>
                    </a:cubicBezTo>
                    <a:cubicBezTo>
                      <a:pt x="4" y="10"/>
                      <a:pt x="3" y="10"/>
                      <a:pt x="2" y="1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33"/>
              <p:cNvSpPr/>
              <p:nvPr/>
            </p:nvSpPr>
            <p:spPr bwMode="auto">
              <a:xfrm>
                <a:off x="4573588" y="2628900"/>
                <a:ext cx="22225" cy="34925"/>
              </a:xfrm>
              <a:custGeom>
                <a:avLst/>
                <a:gdLst>
                  <a:gd name="T0" fmla="*/ 0 w 8"/>
                  <a:gd name="T1" fmla="*/ 12 h 13"/>
                  <a:gd name="T2" fmla="*/ 6 w 8"/>
                  <a:gd name="T3" fmla="*/ 0 h 13"/>
                  <a:gd name="T4" fmla="*/ 8 w 8"/>
                  <a:gd name="T5" fmla="*/ 1 h 13"/>
                  <a:gd name="T6" fmla="*/ 3 w 8"/>
                  <a:gd name="T7" fmla="*/ 13 h 13"/>
                  <a:gd name="T8" fmla="*/ 0 w 8"/>
                  <a:gd name="T9" fmla="*/ 12 h 13"/>
                </a:gdLst>
                <a:ahLst/>
                <a:cxnLst>
                  <a:cxn ang="0">
                    <a:pos x="T0" y="T1"/>
                  </a:cxn>
                  <a:cxn ang="0">
                    <a:pos x="T2" y="T3"/>
                  </a:cxn>
                  <a:cxn ang="0">
                    <a:pos x="T4" y="T5"/>
                  </a:cxn>
                  <a:cxn ang="0">
                    <a:pos x="T6" y="T7"/>
                  </a:cxn>
                  <a:cxn ang="0">
                    <a:pos x="T8" y="T9"/>
                  </a:cxn>
                </a:cxnLst>
                <a:rect l="0" t="0" r="r" b="b"/>
                <a:pathLst>
                  <a:path w="8" h="13">
                    <a:moveTo>
                      <a:pt x="0" y="12"/>
                    </a:moveTo>
                    <a:cubicBezTo>
                      <a:pt x="2" y="8"/>
                      <a:pt x="4" y="4"/>
                      <a:pt x="6" y="0"/>
                    </a:cubicBezTo>
                    <a:cubicBezTo>
                      <a:pt x="7" y="1"/>
                      <a:pt x="8" y="1"/>
                      <a:pt x="8" y="1"/>
                    </a:cubicBezTo>
                    <a:cubicBezTo>
                      <a:pt x="6" y="5"/>
                      <a:pt x="5" y="9"/>
                      <a:pt x="3" y="13"/>
                    </a:cubicBezTo>
                    <a:cubicBezTo>
                      <a:pt x="2" y="13"/>
                      <a:pt x="1" y="12"/>
                      <a:pt x="0" y="1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34"/>
              <p:cNvSpPr/>
              <p:nvPr/>
            </p:nvSpPr>
            <p:spPr bwMode="auto">
              <a:xfrm>
                <a:off x="4108451" y="2628900"/>
                <a:ext cx="19050" cy="33338"/>
              </a:xfrm>
              <a:custGeom>
                <a:avLst/>
                <a:gdLst>
                  <a:gd name="T0" fmla="*/ 0 w 7"/>
                  <a:gd name="T1" fmla="*/ 0 h 12"/>
                  <a:gd name="T2" fmla="*/ 7 w 7"/>
                  <a:gd name="T3" fmla="*/ 12 h 12"/>
                  <a:gd name="T4" fmla="*/ 0 w 7"/>
                  <a:gd name="T5" fmla="*/ 0 h 12"/>
                </a:gdLst>
                <a:ahLst/>
                <a:cxnLst>
                  <a:cxn ang="0">
                    <a:pos x="T0" y="T1"/>
                  </a:cxn>
                  <a:cxn ang="0">
                    <a:pos x="T2" y="T3"/>
                  </a:cxn>
                  <a:cxn ang="0">
                    <a:pos x="T4" y="T5"/>
                  </a:cxn>
                </a:cxnLst>
                <a:rect l="0" t="0" r="r" b="b"/>
                <a:pathLst>
                  <a:path w="7" h="12">
                    <a:moveTo>
                      <a:pt x="0" y="0"/>
                    </a:moveTo>
                    <a:cubicBezTo>
                      <a:pt x="2" y="4"/>
                      <a:pt x="4" y="8"/>
                      <a:pt x="7" y="12"/>
                    </a:cubicBezTo>
                    <a:cubicBezTo>
                      <a:pt x="1" y="11"/>
                      <a:pt x="1" y="10"/>
                      <a:pt x="0"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pic>
        <p:nvPicPr>
          <p:cNvPr id="116" name="图片 115">
            <a:extLst>
              <a:ext uri="{FF2B5EF4-FFF2-40B4-BE49-F238E27FC236}">
                <a16:creationId xmlns:a16="http://schemas.microsoft.com/office/drawing/2014/main" id="{5535E8E3-922B-4CF2-AAAE-638442AD71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33509"/>
            <a:ext cx="1417371" cy="1218080"/>
          </a:xfrm>
          <a:prstGeom prst="rect">
            <a:avLst/>
          </a:prstGeom>
        </p:spPr>
      </p:pic>
      <p:sp>
        <p:nvSpPr>
          <p:cNvPr id="117" name="Freeform 5">
            <a:extLst>
              <a:ext uri="{FF2B5EF4-FFF2-40B4-BE49-F238E27FC236}">
                <a16:creationId xmlns:a16="http://schemas.microsoft.com/office/drawing/2014/main" id="{3B94403F-2CD0-47D5-B1AD-4EF8CDB7A83A}"/>
              </a:ext>
            </a:extLst>
          </p:cNvPr>
          <p:cNvSpPr/>
          <p:nvPr/>
        </p:nvSpPr>
        <p:spPr bwMode="auto">
          <a:xfrm>
            <a:off x="5810748" y="5547872"/>
            <a:ext cx="5340620" cy="191732"/>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18" name="文本框 117">
            <a:extLst>
              <a:ext uri="{FF2B5EF4-FFF2-40B4-BE49-F238E27FC236}">
                <a16:creationId xmlns:a16="http://schemas.microsoft.com/office/drawing/2014/main" id="{72F54632-5EC8-43F6-A513-610ED783E36E}"/>
              </a:ext>
            </a:extLst>
          </p:cNvPr>
          <p:cNvSpPr txBox="1"/>
          <p:nvPr/>
        </p:nvSpPr>
        <p:spPr>
          <a:xfrm>
            <a:off x="5864328" y="4955817"/>
            <a:ext cx="3083729" cy="646331"/>
          </a:xfrm>
          <a:prstGeom prst="rect">
            <a:avLst/>
          </a:prstGeom>
          <a:noFill/>
        </p:spPr>
        <p:txBody>
          <a:bodyPr wrap="square" rtlCol="0">
            <a:spAutoFit/>
          </a:bodyPr>
          <a:lstStyle/>
          <a:p>
            <a:pPr algn="dist"/>
            <a:r>
              <a:rPr lang="en-US" altLang="zh-CN" sz="3600" dirty="0">
                <a:latin typeface="方正静蕾简体" panose="02000000000000000000" pitchFamily="2" charset="-122"/>
                <a:ea typeface="方正静蕾简体" panose="02000000000000000000" pitchFamily="2" charset="-122"/>
              </a:rPr>
              <a:t>11	</a:t>
            </a:r>
            <a:r>
              <a:rPr lang="zh-CN" altLang="en-US" sz="3600" dirty="0">
                <a:latin typeface="方正静蕾简体" panose="02000000000000000000" pitchFamily="2" charset="-122"/>
                <a:ea typeface="方正静蕾简体" panose="02000000000000000000" pitchFamily="2" charset="-122"/>
              </a:rPr>
              <a:t>小组分工</a:t>
            </a:r>
            <a:endParaRPr lang="zh-CN" altLang="en-US" sz="3600" dirty="0">
              <a:solidFill>
                <a:srgbClr val="9DC3E6"/>
              </a:solidFill>
              <a:latin typeface="方正静蕾简体" panose="02000000000000000000" pitchFamily="2" charset="-122"/>
              <a:ea typeface="方正静蕾简体" panose="02000000000000000000" pitchFamily="2" charset="-122"/>
            </a:endParaRPr>
          </a:p>
        </p:txBody>
      </p:sp>
    </p:spTree>
    <p:extLst>
      <p:ext uri="{BB962C8B-B14F-4D97-AF65-F5344CB8AC3E}">
        <p14:creationId xmlns:p14="http://schemas.microsoft.com/office/powerpoint/2010/main" val="972936930"/>
      </p:ext>
    </p:extLst>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flipH="1">
            <a:off x="4306975" y="5052789"/>
            <a:ext cx="3689517" cy="707886"/>
          </a:xfrm>
          <a:prstGeom prst="rect">
            <a:avLst/>
          </a:prstGeom>
          <a:noFill/>
        </p:spPr>
        <p:txBody>
          <a:bodyPr wrap="square" rtlCol="0">
            <a:spAutoFit/>
          </a:bodyPr>
          <a:lstStyle/>
          <a:p>
            <a:pPr algn="dist"/>
            <a:r>
              <a:rPr lang="zh-CN" altLang="en-US" sz="4000" dirty="0">
                <a:latin typeface="方正静蕾简体" panose="02000000000000000000" pitchFamily="2" charset="-122"/>
                <a:ea typeface="方正静蕾简体" panose="02000000000000000000" pitchFamily="2" charset="-122"/>
              </a:rPr>
              <a:t>风险管理计划</a:t>
            </a:r>
          </a:p>
        </p:txBody>
      </p:sp>
      <p:sp>
        <p:nvSpPr>
          <p:cNvPr id="43" name="Freeform 34"/>
          <p:cNvSpPr>
            <a:spLocks noEditPoints="1"/>
          </p:cNvSpPr>
          <p:nvPr/>
        </p:nvSpPr>
        <p:spPr bwMode="auto">
          <a:xfrm flipH="1">
            <a:off x="2488679" y="3392994"/>
            <a:ext cx="585223" cy="379444"/>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rgbClr val="9DC3E6"/>
          </a:solidFill>
          <a:ln>
            <a:noFill/>
          </a:ln>
        </p:spPr>
        <p:txBody>
          <a:bodyPr vert="horz" wrap="square" lIns="91440" tIns="45720" rIns="91440" bIns="45720" numCol="1" anchor="t" anchorCtr="0" compatLnSpc="1"/>
          <a:lstStyle/>
          <a:p>
            <a:endParaRPr lang="zh-CN" altLang="en-US"/>
          </a:p>
        </p:txBody>
      </p:sp>
      <p:grpSp>
        <p:nvGrpSpPr>
          <p:cNvPr id="3" name="组合 2"/>
          <p:cNvGrpSpPr/>
          <p:nvPr/>
        </p:nvGrpSpPr>
        <p:grpSpPr>
          <a:xfrm>
            <a:off x="2453503" y="5381090"/>
            <a:ext cx="6965448" cy="503056"/>
            <a:chOff x="2453503" y="5381090"/>
            <a:chExt cx="6965448" cy="503056"/>
          </a:xfrm>
        </p:grpSpPr>
        <p:sp>
          <p:nvSpPr>
            <p:cNvPr id="98"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9" name="任意多边形 98"/>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99"/>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任意多边形 1"/>
          <p:cNvSpPr/>
          <p:nvPr/>
        </p:nvSpPr>
        <p:spPr>
          <a:xfrm>
            <a:off x="3316936" y="3641870"/>
            <a:ext cx="466974" cy="800526"/>
          </a:xfrm>
          <a:custGeom>
            <a:avLst/>
            <a:gdLst>
              <a:gd name="connsiteX0" fmla="*/ 0 w 786063"/>
              <a:gd name="connsiteY0" fmla="*/ 0 h 1347536"/>
              <a:gd name="connsiteX1" fmla="*/ 513347 w 786063"/>
              <a:gd name="connsiteY1" fmla="*/ 401052 h 1347536"/>
              <a:gd name="connsiteX2" fmla="*/ 336884 w 786063"/>
              <a:gd name="connsiteY2" fmla="*/ 1155031 h 1347536"/>
              <a:gd name="connsiteX3" fmla="*/ 786063 w 786063"/>
              <a:gd name="connsiteY3" fmla="*/ 1347536 h 1347536"/>
            </a:gdLst>
            <a:ahLst/>
            <a:cxnLst>
              <a:cxn ang="0">
                <a:pos x="connsiteX0" y="connsiteY0"/>
              </a:cxn>
              <a:cxn ang="0">
                <a:pos x="connsiteX1" y="connsiteY1"/>
              </a:cxn>
              <a:cxn ang="0">
                <a:pos x="connsiteX2" y="connsiteY2"/>
              </a:cxn>
              <a:cxn ang="0">
                <a:pos x="connsiteX3" y="connsiteY3"/>
              </a:cxn>
            </a:cxnLst>
            <a:rect l="l" t="t" r="r" b="b"/>
            <a:pathLst>
              <a:path w="786063" h="1347536">
                <a:moveTo>
                  <a:pt x="0" y="0"/>
                </a:moveTo>
                <a:cubicBezTo>
                  <a:pt x="228600" y="104273"/>
                  <a:pt x="457200" y="208547"/>
                  <a:pt x="513347" y="401052"/>
                </a:cubicBezTo>
                <a:cubicBezTo>
                  <a:pt x="569494" y="593557"/>
                  <a:pt x="291431" y="997284"/>
                  <a:pt x="336884" y="1155031"/>
                </a:cubicBezTo>
                <a:cubicBezTo>
                  <a:pt x="382337" y="1312778"/>
                  <a:pt x="584200" y="1330157"/>
                  <a:pt x="786063" y="1347536"/>
                </a:cubicBezTo>
              </a:path>
            </a:pathLst>
          </a:custGeom>
          <a:noFill/>
          <a:ln w="25400" cap="rnd">
            <a:solidFill>
              <a:srgbClr val="9DC3E6"/>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3870847" y="725646"/>
            <a:ext cx="3971693" cy="4252077"/>
            <a:chOff x="4427538" y="954088"/>
            <a:chExt cx="3333750" cy="3729038"/>
          </a:xfrm>
        </p:grpSpPr>
        <p:sp>
          <p:nvSpPr>
            <p:cNvPr id="38"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1"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2"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4"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5"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6"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7"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8"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2"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3"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4"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6"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9"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0"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4"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5"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6"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7"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0"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5" name="文本框 94"/>
          <p:cNvSpPr txBox="1"/>
          <p:nvPr/>
        </p:nvSpPr>
        <p:spPr>
          <a:xfrm flipH="1">
            <a:off x="4721924" y="1424370"/>
            <a:ext cx="2264799" cy="1323439"/>
          </a:xfrm>
          <a:prstGeom prst="rect">
            <a:avLst/>
          </a:prstGeom>
          <a:noFill/>
        </p:spPr>
        <p:txBody>
          <a:bodyPr wrap="square" rtlCol="0">
            <a:spAutoFit/>
          </a:bodyPr>
          <a:lstStyle/>
          <a:p>
            <a:pPr algn="ctr"/>
            <a:r>
              <a:rPr lang="en-US" altLang="zh-CN" sz="8000" spc="300" dirty="0">
                <a:latin typeface="新蒂黑板报" panose="03000600000000000000" pitchFamily="66" charset="-122"/>
                <a:ea typeface="新蒂黑板报" panose="03000600000000000000" pitchFamily="66" charset="-122"/>
              </a:rPr>
              <a:t>08</a:t>
            </a:r>
            <a:endParaRPr lang="zh-CN" altLang="en-US" sz="8000" spc="300" dirty="0">
              <a:latin typeface="新蒂黑板报" panose="03000600000000000000" pitchFamily="66" charset="-122"/>
              <a:ea typeface="新蒂黑板报" panose="03000600000000000000" pitchFamily="66" charset="-122"/>
            </a:endParaRPr>
          </a:p>
        </p:txBody>
      </p:sp>
      <p:pic>
        <p:nvPicPr>
          <p:cNvPr id="68" name="图片 67">
            <a:extLst>
              <a:ext uri="{FF2B5EF4-FFF2-40B4-BE49-F238E27FC236}">
                <a16:creationId xmlns:a16="http://schemas.microsoft.com/office/drawing/2014/main" id="{5365F7EE-8AC0-4F27-8E2D-5B10491488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Tree>
    <p:extLst>
      <p:ext uri="{BB962C8B-B14F-4D97-AF65-F5344CB8AC3E}">
        <p14:creationId xmlns:p14="http://schemas.microsoft.com/office/powerpoint/2010/main" val="1524630448"/>
      </p:ext>
    </p:extLst>
  </p:cSld>
  <p:clrMapOvr>
    <a:masterClrMapping/>
  </p:clrMapOvr>
  <p:transition spd="slow">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7F309B3-34A0-4156-B3E1-EBF15792B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3" name="椭圆 31">
            <a:extLst>
              <a:ext uri="{FF2B5EF4-FFF2-40B4-BE49-F238E27FC236}">
                <a16:creationId xmlns:a16="http://schemas.microsoft.com/office/drawing/2014/main" id="{7C352FFE-CA71-4564-AA57-D0B56BA5EB83}"/>
              </a:ext>
            </a:extLst>
          </p:cNvPr>
          <p:cNvSpPr/>
          <p:nvPr/>
        </p:nvSpPr>
        <p:spPr>
          <a:xfrm>
            <a:off x="386154" y="141355"/>
            <a:ext cx="4214875" cy="1256379"/>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4" name="文本框 3">
            <a:extLst>
              <a:ext uri="{FF2B5EF4-FFF2-40B4-BE49-F238E27FC236}">
                <a16:creationId xmlns:a16="http://schemas.microsoft.com/office/drawing/2014/main" id="{ABC757D3-44DD-42F3-88D5-A55B07683F40}"/>
              </a:ext>
            </a:extLst>
          </p:cNvPr>
          <p:cNvSpPr txBox="1"/>
          <p:nvPr/>
        </p:nvSpPr>
        <p:spPr>
          <a:xfrm>
            <a:off x="575154" y="507934"/>
            <a:ext cx="4426226" cy="523220"/>
          </a:xfrm>
          <a:prstGeom prst="rect">
            <a:avLst/>
          </a:prstGeom>
          <a:noFill/>
        </p:spPr>
        <p:txBody>
          <a:bodyPr wrap="square" rtlCol="0">
            <a:spAutoFit/>
          </a:bodyPr>
          <a:lstStyle/>
          <a:p>
            <a:r>
              <a:rPr lang="en-US" altLang="zh-CN" sz="2800" dirty="0"/>
              <a:t>8.1 </a:t>
            </a:r>
            <a:r>
              <a:rPr lang="zh-CN" altLang="en-US" sz="2800" dirty="0"/>
              <a:t>需求风险评估计划</a:t>
            </a:r>
            <a:endParaRPr lang="en-US" altLang="zh-CN" sz="2800" dirty="0"/>
          </a:p>
        </p:txBody>
      </p:sp>
      <p:sp>
        <p:nvSpPr>
          <p:cNvPr id="5" name="TextBox 4"/>
          <p:cNvSpPr txBox="1"/>
          <p:nvPr/>
        </p:nvSpPr>
        <p:spPr>
          <a:xfrm>
            <a:off x="0" y="1603287"/>
            <a:ext cx="6705600" cy="3693319"/>
          </a:xfrm>
          <a:prstGeom prst="rect">
            <a:avLst/>
          </a:prstGeom>
          <a:noFill/>
        </p:spPr>
        <p:txBody>
          <a:bodyPr wrap="square" rtlCol="0">
            <a:spAutoFit/>
          </a:bodyPr>
          <a:lstStyle/>
          <a:p>
            <a:pPr marL="0" lvl="2"/>
            <a:r>
              <a:rPr lang="en-US" altLang="zh-CN" dirty="0"/>
              <a:t>                                     </a:t>
            </a:r>
            <a:r>
              <a:rPr lang="en-US" altLang="zh-CN" b="1" dirty="0"/>
              <a:t> </a:t>
            </a:r>
            <a:r>
              <a:rPr lang="zh-CN" altLang="zh-CN" b="1" u="sng" dirty="0"/>
              <a:t>需求收集的风险</a:t>
            </a:r>
            <a:endParaRPr lang="en-US" altLang="zh-CN" b="1" u="sng" dirty="0"/>
          </a:p>
          <a:p>
            <a:pPr marL="0" lvl="2"/>
            <a:r>
              <a:rPr lang="zh-CN" altLang="en-US" b="1" dirty="0"/>
              <a:t>	</a:t>
            </a:r>
            <a:r>
              <a:rPr lang="zh-CN" altLang="en-US" dirty="0"/>
              <a:t>产品愿景和项目范围没有达成明确的共识引发的风险 </a:t>
            </a:r>
          </a:p>
          <a:p>
            <a:pPr marL="0" lvl="2"/>
            <a:r>
              <a:rPr lang="zh-CN" altLang="en-US" dirty="0"/>
              <a:t>	需求开发所需的时间分配不合理引发的风险 </a:t>
            </a:r>
          </a:p>
          <a:p>
            <a:pPr marL="0" lvl="2"/>
            <a:r>
              <a:rPr lang="zh-CN" altLang="en-US" dirty="0"/>
              <a:t>	客户参与程度不够所引发的风险</a:t>
            </a:r>
          </a:p>
          <a:p>
            <a:pPr marL="0" lvl="2"/>
            <a:r>
              <a:rPr lang="zh-CN" altLang="en-US" dirty="0"/>
              <a:t>	需求规格说明的不完整性和不正确性引发的风险 </a:t>
            </a:r>
          </a:p>
          <a:p>
            <a:pPr marL="0" lvl="2"/>
            <a:r>
              <a:rPr lang="zh-CN" altLang="en-US" dirty="0"/>
              <a:t>	创新产品的需求不完全引发的风险 </a:t>
            </a:r>
          </a:p>
          <a:p>
            <a:pPr marL="0" lvl="2"/>
            <a:r>
              <a:rPr lang="zh-CN" altLang="en-US" dirty="0"/>
              <a:t>	忽视非功能需求进行定义引发的风险 </a:t>
            </a:r>
          </a:p>
          <a:p>
            <a:pPr marL="0" lvl="2"/>
            <a:r>
              <a:rPr lang="zh-CN" altLang="en-US" dirty="0"/>
              <a:t>	客户对产品需求意见不一致引发的风险 </a:t>
            </a:r>
          </a:p>
          <a:p>
            <a:pPr marL="0" lvl="2"/>
            <a:r>
              <a:rPr lang="zh-CN" altLang="en-US" dirty="0"/>
              <a:t>	未加陈述的需求引发的风险 </a:t>
            </a:r>
          </a:p>
          <a:p>
            <a:pPr marL="0" lvl="2"/>
            <a:r>
              <a:rPr lang="zh-CN" altLang="en-US" dirty="0"/>
              <a:t>	用作需求参照物的现有产品引发的风险</a:t>
            </a:r>
          </a:p>
          <a:p>
            <a:pPr marL="0" lvl="2"/>
            <a:r>
              <a:rPr lang="zh-CN" altLang="en-US" dirty="0"/>
              <a:t>	按需提出方案掩盖用户实际需要引发的风险</a:t>
            </a:r>
          </a:p>
          <a:p>
            <a:pPr marL="0" lvl="2"/>
            <a:endParaRPr lang="zh-CN" altLang="zh-CN" b="1" dirty="0"/>
          </a:p>
          <a:p>
            <a:pPr marL="0" lvl="2"/>
            <a:endParaRPr lang="zh-CN" altLang="en-US" dirty="0"/>
          </a:p>
        </p:txBody>
      </p:sp>
      <p:sp>
        <p:nvSpPr>
          <p:cNvPr id="6" name="TextBox 5"/>
          <p:cNvSpPr txBox="1"/>
          <p:nvPr/>
        </p:nvSpPr>
        <p:spPr>
          <a:xfrm>
            <a:off x="6482457" y="1603287"/>
            <a:ext cx="5520906" cy="1754326"/>
          </a:xfrm>
          <a:prstGeom prst="rect">
            <a:avLst/>
          </a:prstGeom>
          <a:noFill/>
        </p:spPr>
        <p:txBody>
          <a:bodyPr wrap="square" rtlCol="0">
            <a:spAutoFit/>
          </a:bodyPr>
          <a:lstStyle/>
          <a:p>
            <a:pPr marL="0" lvl="2"/>
            <a:r>
              <a:rPr lang="en-US" altLang="zh-CN" b="1" dirty="0"/>
              <a:t>                            </a:t>
            </a:r>
            <a:r>
              <a:rPr lang="zh-CN" altLang="zh-CN" b="1" u="sng" dirty="0"/>
              <a:t>需求分析的风险</a:t>
            </a:r>
            <a:endParaRPr lang="en-US" altLang="zh-CN" b="1" u="sng" dirty="0"/>
          </a:p>
          <a:p>
            <a:pPr lvl="0"/>
            <a:r>
              <a:rPr lang="zh-CN" altLang="zh-CN" dirty="0"/>
              <a:t>设定需求优先级引发的风险</a:t>
            </a:r>
            <a:r>
              <a:rPr lang="en-US" altLang="zh-CN" dirty="0"/>
              <a:t> </a:t>
            </a:r>
            <a:endParaRPr lang="zh-CN" altLang="zh-CN" dirty="0"/>
          </a:p>
          <a:p>
            <a:pPr lvl="0"/>
            <a:r>
              <a:rPr lang="zh-CN" altLang="zh-CN" dirty="0"/>
              <a:t>技术上难以实现的特性引发的风险</a:t>
            </a:r>
            <a:r>
              <a:rPr lang="en-US" altLang="zh-CN" dirty="0"/>
              <a:t> </a:t>
            </a:r>
            <a:endParaRPr lang="zh-CN" altLang="zh-CN" dirty="0"/>
          </a:p>
          <a:p>
            <a:pPr lvl="0"/>
            <a:r>
              <a:rPr lang="zh-CN" altLang="zh-CN" dirty="0"/>
              <a:t>不熟悉的技术、方法、语言、工具或者硬件引发的风险</a:t>
            </a:r>
            <a:r>
              <a:rPr lang="en-US" altLang="zh-CN" dirty="0"/>
              <a:t> </a:t>
            </a:r>
            <a:endParaRPr lang="zh-CN" altLang="zh-CN" dirty="0"/>
          </a:p>
          <a:p>
            <a:endParaRPr lang="zh-CN" altLang="en-US" dirty="0"/>
          </a:p>
        </p:txBody>
      </p:sp>
      <p:sp>
        <p:nvSpPr>
          <p:cNvPr id="7" name="TextBox 6"/>
          <p:cNvSpPr txBox="1"/>
          <p:nvPr/>
        </p:nvSpPr>
        <p:spPr>
          <a:xfrm>
            <a:off x="6293820" y="3357613"/>
            <a:ext cx="5898180" cy="1754326"/>
          </a:xfrm>
          <a:prstGeom prst="rect">
            <a:avLst/>
          </a:prstGeom>
          <a:noFill/>
        </p:spPr>
        <p:txBody>
          <a:bodyPr wrap="square" rtlCol="0">
            <a:spAutoFit/>
          </a:bodyPr>
          <a:lstStyle/>
          <a:p>
            <a:pPr lvl="2"/>
            <a:r>
              <a:rPr lang="en-US" altLang="zh-CN" b="1" dirty="0"/>
              <a:t>          </a:t>
            </a:r>
            <a:r>
              <a:rPr lang="zh-CN" altLang="zh-CN" b="1" u="sng" dirty="0"/>
              <a:t>需求指定的风险</a:t>
            </a:r>
          </a:p>
          <a:p>
            <a:pPr lvl="0"/>
            <a:r>
              <a:rPr lang="zh-CN" altLang="zh-CN" dirty="0"/>
              <a:t>需求理解引发的风险</a:t>
            </a:r>
            <a:r>
              <a:rPr lang="en-US" altLang="zh-CN" dirty="0"/>
              <a:t> </a:t>
            </a:r>
            <a:endParaRPr lang="zh-CN" altLang="zh-CN" dirty="0"/>
          </a:p>
          <a:p>
            <a:pPr lvl="0"/>
            <a:r>
              <a:rPr lang="zh-CN" altLang="zh-CN" dirty="0"/>
              <a:t>尽管问题待确定但迫于时间压力而继续向前引发的风险</a:t>
            </a:r>
            <a:r>
              <a:rPr lang="en-US" altLang="zh-CN" dirty="0"/>
              <a:t> </a:t>
            </a:r>
            <a:endParaRPr lang="zh-CN" altLang="zh-CN" dirty="0"/>
          </a:p>
          <a:p>
            <a:pPr lvl="0"/>
            <a:r>
              <a:rPr lang="zh-CN" altLang="zh-CN" dirty="0"/>
              <a:t>用词歧义引发的风险</a:t>
            </a:r>
            <a:r>
              <a:rPr lang="en-US" altLang="zh-CN" dirty="0"/>
              <a:t> </a:t>
            </a:r>
            <a:endParaRPr lang="zh-CN" altLang="zh-CN" dirty="0"/>
          </a:p>
          <a:p>
            <a:pPr lvl="0"/>
            <a:r>
              <a:rPr lang="zh-CN" altLang="zh-CN" dirty="0"/>
              <a:t>需求中包括设计引发的风险</a:t>
            </a:r>
            <a:r>
              <a:rPr lang="en-US" altLang="zh-CN" dirty="0"/>
              <a:t> </a:t>
            </a:r>
            <a:endParaRPr lang="zh-CN" altLang="zh-CN" dirty="0"/>
          </a:p>
          <a:p>
            <a:endParaRPr lang="zh-CN" altLang="en-US" dirty="0"/>
          </a:p>
        </p:txBody>
      </p:sp>
      <p:sp>
        <p:nvSpPr>
          <p:cNvPr id="8" name="TextBox 7"/>
          <p:cNvSpPr txBox="1"/>
          <p:nvPr/>
        </p:nvSpPr>
        <p:spPr>
          <a:xfrm>
            <a:off x="575154" y="4995741"/>
            <a:ext cx="4426056" cy="1200329"/>
          </a:xfrm>
          <a:prstGeom prst="rect">
            <a:avLst/>
          </a:prstGeom>
          <a:noFill/>
        </p:spPr>
        <p:txBody>
          <a:bodyPr wrap="square" rtlCol="0">
            <a:spAutoFit/>
          </a:bodyPr>
          <a:lstStyle/>
          <a:p>
            <a:pPr lvl="2"/>
            <a:r>
              <a:rPr lang="en-US" altLang="zh-CN" b="1" dirty="0"/>
              <a:t>    </a:t>
            </a:r>
            <a:r>
              <a:rPr lang="zh-CN" altLang="zh-CN" b="1" u="sng" dirty="0"/>
              <a:t>需求确认方面的风险</a:t>
            </a:r>
            <a:endParaRPr lang="en-US" altLang="zh-CN" b="1" u="sng" dirty="0"/>
          </a:p>
          <a:p>
            <a:pPr lvl="2"/>
            <a:r>
              <a:rPr lang="zh-CN" altLang="zh-CN" dirty="0"/>
              <a:t>未经确认的需求引发的风险</a:t>
            </a:r>
            <a:r>
              <a:rPr lang="en-US" altLang="zh-CN" dirty="0"/>
              <a:t> </a:t>
            </a:r>
          </a:p>
          <a:p>
            <a:pPr lvl="2"/>
            <a:r>
              <a:rPr lang="zh-CN" altLang="zh-CN" dirty="0"/>
              <a:t>审查熟练程度引发的风险</a:t>
            </a:r>
            <a:r>
              <a:rPr lang="en-US" altLang="zh-CN" dirty="0"/>
              <a:t> </a:t>
            </a:r>
            <a:endParaRPr lang="zh-CN" altLang="zh-CN" dirty="0"/>
          </a:p>
          <a:p>
            <a:endParaRPr lang="zh-CN" altLang="en-US" dirty="0"/>
          </a:p>
        </p:txBody>
      </p:sp>
      <p:sp>
        <p:nvSpPr>
          <p:cNvPr id="9" name="TextBox 8"/>
          <p:cNvSpPr txBox="1"/>
          <p:nvPr/>
        </p:nvSpPr>
        <p:spPr>
          <a:xfrm>
            <a:off x="5277606" y="4995741"/>
            <a:ext cx="6228272" cy="1754326"/>
          </a:xfrm>
          <a:prstGeom prst="rect">
            <a:avLst/>
          </a:prstGeom>
          <a:noFill/>
        </p:spPr>
        <p:txBody>
          <a:bodyPr wrap="square" rtlCol="0">
            <a:spAutoFit/>
          </a:bodyPr>
          <a:lstStyle/>
          <a:p>
            <a:pPr lvl="2"/>
            <a:r>
              <a:rPr lang="en-US" altLang="zh-CN" b="1" dirty="0"/>
              <a:t>                           </a:t>
            </a:r>
            <a:r>
              <a:rPr lang="zh-CN" altLang="zh-CN" b="1" u="sng" dirty="0"/>
              <a:t>需求管理方面的风险</a:t>
            </a:r>
          </a:p>
          <a:p>
            <a:pPr lvl="3"/>
            <a:r>
              <a:rPr lang="zh-CN" altLang="zh-CN" dirty="0"/>
              <a:t>变更需求引发的风险</a:t>
            </a:r>
            <a:r>
              <a:rPr lang="en-US" altLang="zh-CN" dirty="0"/>
              <a:t> </a:t>
            </a:r>
            <a:endParaRPr lang="zh-CN" altLang="zh-CN" dirty="0"/>
          </a:p>
          <a:p>
            <a:pPr lvl="3"/>
            <a:r>
              <a:rPr lang="zh-CN" altLang="zh-CN" dirty="0"/>
              <a:t>需求变更过程引发的风险</a:t>
            </a:r>
            <a:r>
              <a:rPr lang="en-US" altLang="zh-CN" dirty="0"/>
              <a:t> </a:t>
            </a:r>
            <a:endParaRPr lang="zh-CN" altLang="zh-CN" dirty="0"/>
          </a:p>
          <a:p>
            <a:pPr lvl="3"/>
            <a:r>
              <a:rPr lang="zh-CN" altLang="zh-CN" dirty="0"/>
              <a:t>未实现的需求引发的风险</a:t>
            </a:r>
            <a:r>
              <a:rPr lang="en-US" altLang="zh-CN" dirty="0"/>
              <a:t> </a:t>
            </a:r>
            <a:endParaRPr lang="zh-CN" altLang="zh-CN" dirty="0"/>
          </a:p>
          <a:p>
            <a:pPr lvl="3"/>
            <a:r>
              <a:rPr lang="zh-CN" altLang="zh-CN" dirty="0"/>
              <a:t>不断扩大目标范围引发的风险</a:t>
            </a:r>
          </a:p>
          <a:p>
            <a:endParaRPr lang="zh-CN" altLang="en-US" dirty="0"/>
          </a:p>
        </p:txBody>
      </p:sp>
    </p:spTree>
    <p:extLst>
      <p:ext uri="{BB962C8B-B14F-4D97-AF65-F5344CB8AC3E}">
        <p14:creationId xmlns:p14="http://schemas.microsoft.com/office/powerpoint/2010/main" val="149037568"/>
      </p:ext>
    </p:extLst>
  </p:cSld>
  <p:clrMapOvr>
    <a:masterClrMapping/>
  </p:clrMapOvr>
  <p:transition spd="slow">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7F309B3-34A0-4156-B3E1-EBF15792B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3" name="椭圆 31">
            <a:extLst>
              <a:ext uri="{FF2B5EF4-FFF2-40B4-BE49-F238E27FC236}">
                <a16:creationId xmlns:a16="http://schemas.microsoft.com/office/drawing/2014/main" id="{7C352FFE-CA71-4564-AA57-D0B56BA5EB83}"/>
              </a:ext>
            </a:extLst>
          </p:cNvPr>
          <p:cNvSpPr/>
          <p:nvPr/>
        </p:nvSpPr>
        <p:spPr>
          <a:xfrm>
            <a:off x="451468" y="126504"/>
            <a:ext cx="6770426" cy="5154327"/>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4" name="文本框 3">
            <a:extLst>
              <a:ext uri="{FF2B5EF4-FFF2-40B4-BE49-F238E27FC236}">
                <a16:creationId xmlns:a16="http://schemas.microsoft.com/office/drawing/2014/main" id="{ABC757D3-44DD-42F3-88D5-A55B07683F40}"/>
              </a:ext>
            </a:extLst>
          </p:cNvPr>
          <p:cNvSpPr txBox="1"/>
          <p:nvPr/>
        </p:nvSpPr>
        <p:spPr>
          <a:xfrm>
            <a:off x="598123" y="879626"/>
            <a:ext cx="5552504" cy="3970318"/>
          </a:xfrm>
          <a:prstGeom prst="rect">
            <a:avLst/>
          </a:prstGeom>
          <a:noFill/>
        </p:spPr>
        <p:txBody>
          <a:bodyPr wrap="square" rtlCol="0">
            <a:spAutoFit/>
          </a:bodyPr>
          <a:lstStyle/>
          <a:p>
            <a:r>
              <a:rPr lang="en-US" altLang="zh-CN" sz="2800" dirty="0"/>
              <a:t>8.2 </a:t>
            </a:r>
            <a:r>
              <a:rPr lang="zh-CN" altLang="en-US" sz="2800" dirty="0"/>
              <a:t>需求风险控制</a:t>
            </a:r>
            <a:endParaRPr lang="en-US" altLang="zh-CN" sz="2800" dirty="0"/>
          </a:p>
          <a:p>
            <a:endParaRPr lang="en-US" altLang="zh-CN" sz="2800" dirty="0"/>
          </a:p>
          <a:p>
            <a:pPr marL="0" lvl="2"/>
            <a:r>
              <a:rPr lang="en-US" altLang="zh-CN" sz="2800" dirty="0"/>
              <a:t>8.2.1</a:t>
            </a:r>
            <a:r>
              <a:rPr lang="zh-CN" altLang="zh-CN" sz="2000" b="1" dirty="0"/>
              <a:t>需求收集的控制</a:t>
            </a:r>
            <a:endParaRPr lang="en-US" altLang="zh-CN" sz="2800" dirty="0"/>
          </a:p>
          <a:p>
            <a:pPr marL="0" lvl="2"/>
            <a:r>
              <a:rPr lang="en-US" altLang="zh-CN" sz="2800" dirty="0"/>
              <a:t>8.2.2</a:t>
            </a:r>
            <a:r>
              <a:rPr lang="zh-CN" altLang="zh-CN" sz="2000" b="1" dirty="0"/>
              <a:t>需求分析的控制</a:t>
            </a:r>
            <a:endParaRPr lang="en-US" altLang="zh-CN" sz="2000" b="1" dirty="0"/>
          </a:p>
          <a:p>
            <a:pPr marL="0" lvl="2"/>
            <a:r>
              <a:rPr lang="en-US" altLang="zh-CN" sz="2800" dirty="0"/>
              <a:t>8.2.3</a:t>
            </a:r>
            <a:r>
              <a:rPr lang="zh-CN" altLang="zh-CN" sz="2000" b="1" dirty="0"/>
              <a:t>需求指定的控制</a:t>
            </a:r>
            <a:endParaRPr lang="en-US" altLang="zh-CN" sz="2000" b="1" dirty="0"/>
          </a:p>
          <a:p>
            <a:pPr marL="0" lvl="2"/>
            <a:r>
              <a:rPr lang="en-US" altLang="zh-CN" sz="2800" dirty="0"/>
              <a:t>8.2.4</a:t>
            </a:r>
            <a:r>
              <a:rPr lang="zh-CN" altLang="zh-CN" sz="2000" b="1" dirty="0"/>
              <a:t>需求确认方面的控制</a:t>
            </a:r>
            <a:endParaRPr lang="en-US" altLang="zh-CN" sz="2000" b="1" dirty="0"/>
          </a:p>
          <a:p>
            <a:pPr marL="0" lvl="2"/>
            <a:r>
              <a:rPr lang="en-US" altLang="zh-CN" sz="2800" dirty="0"/>
              <a:t>8.2.5</a:t>
            </a:r>
            <a:r>
              <a:rPr lang="zh-CN" altLang="zh-CN" sz="2000" b="1" dirty="0"/>
              <a:t>需求管理方面的控制</a:t>
            </a:r>
          </a:p>
          <a:p>
            <a:endParaRPr lang="en-US" altLang="zh-CN" sz="2800" dirty="0"/>
          </a:p>
          <a:p>
            <a:endParaRPr lang="en-US" altLang="zh-CN" sz="2800" dirty="0"/>
          </a:p>
        </p:txBody>
      </p:sp>
    </p:spTree>
    <p:extLst>
      <p:ext uri="{BB962C8B-B14F-4D97-AF65-F5344CB8AC3E}">
        <p14:creationId xmlns:p14="http://schemas.microsoft.com/office/powerpoint/2010/main" val="625559407"/>
      </p:ext>
    </p:extLst>
  </p:cSld>
  <p:clrMapOvr>
    <a:masterClrMapping/>
  </p:clrMapOvr>
  <p:transition spd="slow">
    <p:randomBar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7F309B3-34A0-4156-B3E1-EBF15792B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3" name="椭圆 31">
            <a:extLst>
              <a:ext uri="{FF2B5EF4-FFF2-40B4-BE49-F238E27FC236}">
                <a16:creationId xmlns:a16="http://schemas.microsoft.com/office/drawing/2014/main" id="{7C352FFE-CA71-4564-AA57-D0B56BA5EB83}"/>
              </a:ext>
            </a:extLst>
          </p:cNvPr>
          <p:cNvSpPr/>
          <p:nvPr/>
        </p:nvSpPr>
        <p:spPr>
          <a:xfrm>
            <a:off x="339501" y="40648"/>
            <a:ext cx="4885642" cy="107902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4" name="文本框 3">
            <a:extLst>
              <a:ext uri="{FF2B5EF4-FFF2-40B4-BE49-F238E27FC236}">
                <a16:creationId xmlns:a16="http://schemas.microsoft.com/office/drawing/2014/main" id="{ABC757D3-44DD-42F3-88D5-A55B07683F40}"/>
              </a:ext>
            </a:extLst>
          </p:cNvPr>
          <p:cNvSpPr txBox="1"/>
          <p:nvPr/>
        </p:nvSpPr>
        <p:spPr>
          <a:xfrm>
            <a:off x="761522" y="41419"/>
            <a:ext cx="3978429" cy="1815882"/>
          </a:xfrm>
          <a:prstGeom prst="rect">
            <a:avLst/>
          </a:prstGeom>
          <a:noFill/>
        </p:spPr>
        <p:txBody>
          <a:bodyPr wrap="square" rtlCol="0">
            <a:spAutoFit/>
          </a:bodyPr>
          <a:lstStyle/>
          <a:p>
            <a:endParaRPr lang="en-US" altLang="zh-CN" sz="2800" dirty="0"/>
          </a:p>
          <a:p>
            <a:r>
              <a:rPr lang="en-US" altLang="zh-CN" sz="2800" dirty="0"/>
              <a:t>8.3 </a:t>
            </a:r>
            <a:r>
              <a:rPr lang="zh-CN" altLang="en-US" sz="2800" dirty="0"/>
              <a:t>风险定型分析</a:t>
            </a:r>
            <a:endParaRPr lang="en-US" altLang="zh-CN" sz="2800" dirty="0"/>
          </a:p>
          <a:p>
            <a:endParaRPr lang="en-US" altLang="zh-CN" sz="2800" dirty="0"/>
          </a:p>
          <a:p>
            <a:endParaRPr lang="en-US" altLang="zh-CN" sz="2800" dirty="0"/>
          </a:p>
        </p:txBody>
      </p:sp>
      <p:graphicFrame>
        <p:nvGraphicFramePr>
          <p:cNvPr id="5" name="表格 4"/>
          <p:cNvGraphicFramePr>
            <a:graphicFrameLocks noGrp="1"/>
          </p:cNvGraphicFramePr>
          <p:nvPr>
            <p:extLst>
              <p:ext uri="{D42A27DB-BD31-4B8C-83A1-F6EECF244321}">
                <p14:modId xmlns:p14="http://schemas.microsoft.com/office/powerpoint/2010/main" val="1969841513"/>
              </p:ext>
            </p:extLst>
          </p:nvPr>
        </p:nvGraphicFramePr>
        <p:xfrm>
          <a:off x="1502229" y="1698168"/>
          <a:ext cx="9272400" cy="4198776"/>
        </p:xfrm>
        <a:graphic>
          <a:graphicData uri="http://schemas.openxmlformats.org/drawingml/2006/table">
            <a:tbl>
              <a:tblPr firstRow="1" firstCol="1" bandRow="1">
                <a:tableStyleId>{5C22544A-7EE6-4342-B048-85BDC9FD1C3A}</a:tableStyleId>
              </a:tblPr>
              <a:tblGrid>
                <a:gridCol w="3145882">
                  <a:extLst>
                    <a:ext uri="{9D8B030D-6E8A-4147-A177-3AD203B41FA5}">
                      <a16:colId xmlns:a16="http://schemas.microsoft.com/office/drawing/2014/main" val="20000"/>
                    </a:ext>
                  </a:extLst>
                </a:gridCol>
                <a:gridCol w="3145882">
                  <a:extLst>
                    <a:ext uri="{9D8B030D-6E8A-4147-A177-3AD203B41FA5}">
                      <a16:colId xmlns:a16="http://schemas.microsoft.com/office/drawing/2014/main" val="20001"/>
                    </a:ext>
                  </a:extLst>
                </a:gridCol>
                <a:gridCol w="982438">
                  <a:extLst>
                    <a:ext uri="{9D8B030D-6E8A-4147-A177-3AD203B41FA5}">
                      <a16:colId xmlns:a16="http://schemas.microsoft.com/office/drawing/2014/main" val="20002"/>
                    </a:ext>
                  </a:extLst>
                </a:gridCol>
                <a:gridCol w="981743">
                  <a:extLst>
                    <a:ext uri="{9D8B030D-6E8A-4147-A177-3AD203B41FA5}">
                      <a16:colId xmlns:a16="http://schemas.microsoft.com/office/drawing/2014/main" val="20003"/>
                    </a:ext>
                  </a:extLst>
                </a:gridCol>
                <a:gridCol w="133996">
                  <a:extLst>
                    <a:ext uri="{9D8B030D-6E8A-4147-A177-3AD203B41FA5}">
                      <a16:colId xmlns:a16="http://schemas.microsoft.com/office/drawing/2014/main" val="20004"/>
                    </a:ext>
                  </a:extLst>
                </a:gridCol>
                <a:gridCol w="882459">
                  <a:extLst>
                    <a:ext uri="{9D8B030D-6E8A-4147-A177-3AD203B41FA5}">
                      <a16:colId xmlns:a16="http://schemas.microsoft.com/office/drawing/2014/main" val="20005"/>
                    </a:ext>
                  </a:extLst>
                </a:gridCol>
              </a:tblGrid>
              <a:tr h="524934">
                <a:tc>
                  <a:txBody>
                    <a:bodyPr/>
                    <a:lstStyle/>
                    <a:p>
                      <a:pPr algn="just">
                        <a:spcAft>
                          <a:spcPts val="0"/>
                        </a:spcAft>
                      </a:pPr>
                      <a:r>
                        <a:rPr lang="zh-CN" sz="1050" kern="100">
                          <a:effectLst/>
                        </a:rPr>
                        <a:t>类别</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潜在风险事件</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风险发生概率的定性等级</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风险后果影响的定性等级</a:t>
                      </a:r>
                      <a:endParaRPr lang="zh-CN" sz="1050" kern="100">
                        <a:effectLst/>
                        <a:latin typeface="等线"/>
                        <a:ea typeface="等线"/>
                        <a:cs typeface="Times New Roman"/>
                      </a:endParaRPr>
                    </a:p>
                  </a:txBody>
                  <a:tcPr marL="68580" marR="68580" marT="0" marB="0"/>
                </a:tc>
                <a:tc gridSpan="2">
                  <a:txBody>
                    <a:bodyPr/>
                    <a:lstStyle/>
                    <a:p>
                      <a:pPr algn="just">
                        <a:spcAft>
                          <a:spcPts val="0"/>
                        </a:spcAft>
                      </a:pPr>
                      <a:r>
                        <a:rPr lang="zh-CN" sz="1050" kern="100">
                          <a:effectLst/>
                        </a:rPr>
                        <a:t>综合风险指数</a:t>
                      </a:r>
                      <a:endParaRPr lang="zh-CN" sz="1050" kern="100">
                        <a:effectLst/>
                        <a:latin typeface="等线"/>
                        <a:ea typeface="等线"/>
                        <a:cs typeface="Times New Roman"/>
                      </a:endParaRPr>
                    </a:p>
                  </a:txBody>
                  <a:tcPr marL="68580" marR="68580" marT="0" marB="0"/>
                </a:tc>
                <a:tc hMerge="1">
                  <a:txBody>
                    <a:bodyPr/>
                    <a:lstStyle/>
                    <a:p>
                      <a:endParaRPr lang="zh-CN" altLang="en-US"/>
                    </a:p>
                  </a:txBody>
                  <a:tcPr/>
                </a:tc>
                <a:extLst>
                  <a:ext uri="{0D108BD9-81ED-4DB2-BD59-A6C34878D82A}">
                    <a16:rowId xmlns:a16="http://schemas.microsoft.com/office/drawing/2014/main" val="10000"/>
                  </a:ext>
                </a:extLst>
              </a:tr>
              <a:tr h="174978">
                <a:tc rowSpan="2">
                  <a:txBody>
                    <a:bodyPr/>
                    <a:lstStyle/>
                    <a:p>
                      <a:pPr algn="just">
                        <a:spcAft>
                          <a:spcPts val="0"/>
                        </a:spcAft>
                      </a:pPr>
                      <a:r>
                        <a:rPr lang="zh-CN" sz="1050" kern="100">
                          <a:effectLst/>
                        </a:rPr>
                        <a:t>产品规模风险</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功能点估计不精确</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中</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轻度</a:t>
                      </a:r>
                      <a:endParaRPr lang="zh-CN" sz="1050" kern="100">
                        <a:effectLst/>
                        <a:latin typeface="等线"/>
                        <a:ea typeface="等线"/>
                        <a:cs typeface="Times New Roman"/>
                      </a:endParaRPr>
                    </a:p>
                  </a:txBody>
                  <a:tcPr marL="68580" marR="68580" marT="0" marB="0"/>
                </a:tc>
                <a:tc gridSpan="2">
                  <a:txBody>
                    <a:bodyPr/>
                    <a:lstStyle/>
                    <a:p>
                      <a:pPr algn="just">
                        <a:spcAft>
                          <a:spcPts val="0"/>
                        </a:spcAft>
                      </a:pPr>
                      <a:r>
                        <a:rPr lang="en-US" sz="1050" kern="100">
                          <a:effectLst/>
                        </a:rPr>
                        <a:t>18</a:t>
                      </a:r>
                      <a:endParaRPr lang="zh-CN" sz="1050" kern="100">
                        <a:effectLst/>
                        <a:latin typeface="等线"/>
                        <a:ea typeface="等线"/>
                        <a:cs typeface="Times New Roman"/>
                      </a:endParaRPr>
                    </a:p>
                  </a:txBody>
                  <a:tcPr marL="68580" marR="68580" marT="0" marB="0"/>
                </a:tc>
                <a:tc hMerge="1">
                  <a:txBody>
                    <a:bodyPr/>
                    <a:lstStyle/>
                    <a:p>
                      <a:endParaRPr lang="zh-CN" altLang="en-US"/>
                    </a:p>
                  </a:txBody>
                  <a:tcPr/>
                </a:tc>
                <a:extLst>
                  <a:ext uri="{0D108BD9-81ED-4DB2-BD59-A6C34878D82A}">
                    <a16:rowId xmlns:a16="http://schemas.microsoft.com/office/drawing/2014/main" val="10001"/>
                  </a:ext>
                </a:extLst>
              </a:tr>
              <a:tr h="349956">
                <a:tc vMerge="1">
                  <a:txBody>
                    <a:bodyPr/>
                    <a:lstStyle/>
                    <a:p>
                      <a:endParaRPr lang="zh-CN" altLang="en-US"/>
                    </a:p>
                  </a:txBody>
                  <a:tcPr/>
                </a:tc>
                <a:tc>
                  <a:txBody>
                    <a:bodyPr/>
                    <a:lstStyle/>
                    <a:p>
                      <a:pPr algn="just">
                        <a:spcAft>
                          <a:spcPts val="0"/>
                        </a:spcAft>
                      </a:pPr>
                      <a:r>
                        <a:rPr lang="zh-CN" sz="1050" kern="100">
                          <a:effectLst/>
                        </a:rPr>
                        <a:t>产品的初始在线活跃用户超过</a:t>
                      </a:r>
                      <a:r>
                        <a:rPr lang="en-US" sz="1050" kern="100">
                          <a:effectLst/>
                        </a:rPr>
                        <a:t>300</a:t>
                      </a:r>
                      <a:r>
                        <a:rPr lang="zh-CN" sz="1050" kern="100">
                          <a:effectLst/>
                        </a:rPr>
                        <a:t>人</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高</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中度</a:t>
                      </a:r>
                      <a:endParaRPr lang="zh-CN" sz="1050" kern="100">
                        <a:effectLst/>
                        <a:latin typeface="等线"/>
                        <a:ea typeface="等线"/>
                        <a:cs typeface="Times New Roman"/>
                      </a:endParaRPr>
                    </a:p>
                  </a:txBody>
                  <a:tcPr marL="68580" marR="68580" marT="0" marB="0"/>
                </a:tc>
                <a:tc gridSpan="2">
                  <a:txBody>
                    <a:bodyPr/>
                    <a:lstStyle/>
                    <a:p>
                      <a:pPr algn="just">
                        <a:spcAft>
                          <a:spcPts val="0"/>
                        </a:spcAft>
                      </a:pPr>
                      <a:r>
                        <a:rPr lang="en-US" sz="1050" kern="100">
                          <a:effectLst/>
                        </a:rPr>
                        <a:t>10</a:t>
                      </a:r>
                      <a:endParaRPr lang="zh-CN" sz="1050" kern="100">
                        <a:effectLst/>
                        <a:latin typeface="等线"/>
                        <a:ea typeface="等线"/>
                        <a:cs typeface="Times New Roman"/>
                      </a:endParaRPr>
                    </a:p>
                  </a:txBody>
                  <a:tcPr marL="68580" marR="68580" marT="0" marB="0"/>
                </a:tc>
                <a:tc hMerge="1">
                  <a:txBody>
                    <a:bodyPr/>
                    <a:lstStyle/>
                    <a:p>
                      <a:endParaRPr lang="zh-CN" altLang="en-US"/>
                    </a:p>
                  </a:txBody>
                  <a:tcPr/>
                </a:tc>
                <a:extLst>
                  <a:ext uri="{0D108BD9-81ED-4DB2-BD59-A6C34878D82A}">
                    <a16:rowId xmlns:a16="http://schemas.microsoft.com/office/drawing/2014/main" val="10002"/>
                  </a:ext>
                </a:extLst>
              </a:tr>
              <a:tr h="174978">
                <a:tc rowSpan="4">
                  <a:txBody>
                    <a:bodyPr/>
                    <a:lstStyle/>
                    <a:p>
                      <a:pPr algn="just">
                        <a:spcAft>
                          <a:spcPts val="0"/>
                        </a:spcAft>
                      </a:pPr>
                      <a:r>
                        <a:rPr lang="zh-CN" sz="1050" kern="100">
                          <a:effectLst/>
                        </a:rPr>
                        <a:t>需求风险</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对在线活跃用户缺少确定的把握</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高</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中度</a:t>
                      </a:r>
                      <a:endParaRPr lang="zh-CN" sz="1050" kern="100">
                        <a:effectLst/>
                        <a:latin typeface="等线"/>
                        <a:ea typeface="等线"/>
                        <a:cs typeface="Times New Roman"/>
                      </a:endParaRPr>
                    </a:p>
                  </a:txBody>
                  <a:tcPr marL="68580" marR="68580" marT="0" marB="0"/>
                </a:tc>
                <a:tc gridSpan="2">
                  <a:txBody>
                    <a:bodyPr/>
                    <a:lstStyle/>
                    <a:p>
                      <a:pPr algn="just">
                        <a:spcAft>
                          <a:spcPts val="0"/>
                        </a:spcAft>
                      </a:pPr>
                      <a:r>
                        <a:rPr lang="en-US" sz="1050" kern="100">
                          <a:effectLst/>
                        </a:rPr>
                        <a:t>10</a:t>
                      </a:r>
                      <a:endParaRPr lang="zh-CN" sz="1050" kern="100">
                        <a:effectLst/>
                        <a:latin typeface="等线"/>
                        <a:ea typeface="等线"/>
                        <a:cs typeface="Times New Roman"/>
                      </a:endParaRPr>
                    </a:p>
                  </a:txBody>
                  <a:tcPr marL="68580" marR="68580" marT="0" marB="0"/>
                </a:tc>
                <a:tc hMerge="1">
                  <a:txBody>
                    <a:bodyPr/>
                    <a:lstStyle/>
                    <a:p>
                      <a:endParaRPr lang="zh-CN" altLang="en-US"/>
                    </a:p>
                  </a:txBody>
                  <a:tcPr/>
                </a:tc>
                <a:extLst>
                  <a:ext uri="{0D108BD9-81ED-4DB2-BD59-A6C34878D82A}">
                    <a16:rowId xmlns:a16="http://schemas.microsoft.com/office/drawing/2014/main" val="10003"/>
                  </a:ext>
                </a:extLst>
              </a:tr>
              <a:tr h="174978">
                <a:tc vMerge="1">
                  <a:txBody>
                    <a:bodyPr/>
                    <a:lstStyle/>
                    <a:p>
                      <a:endParaRPr lang="zh-CN" altLang="en-US"/>
                    </a:p>
                  </a:txBody>
                  <a:tcPr/>
                </a:tc>
                <a:tc>
                  <a:txBody>
                    <a:bodyPr/>
                    <a:lstStyle/>
                    <a:p>
                      <a:pPr algn="just">
                        <a:spcAft>
                          <a:spcPts val="0"/>
                        </a:spcAft>
                      </a:pPr>
                      <a:r>
                        <a:rPr lang="zh-CN" sz="1050" kern="100">
                          <a:effectLst/>
                        </a:rPr>
                        <a:t>与其他部门沟通不协调</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高</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轻度</a:t>
                      </a:r>
                      <a:endParaRPr lang="zh-CN" sz="1050" kern="100">
                        <a:effectLst/>
                        <a:latin typeface="等线"/>
                        <a:ea typeface="等线"/>
                        <a:cs typeface="Times New Roman"/>
                      </a:endParaRPr>
                    </a:p>
                  </a:txBody>
                  <a:tcPr marL="68580" marR="68580" marT="0" marB="0"/>
                </a:tc>
                <a:tc gridSpan="2">
                  <a:txBody>
                    <a:bodyPr/>
                    <a:lstStyle/>
                    <a:p>
                      <a:pPr algn="just">
                        <a:spcAft>
                          <a:spcPts val="0"/>
                        </a:spcAft>
                      </a:pPr>
                      <a:r>
                        <a:rPr lang="en-US" sz="1050" kern="100">
                          <a:effectLst/>
                        </a:rPr>
                        <a:t>15</a:t>
                      </a:r>
                      <a:endParaRPr lang="zh-CN" sz="1050" kern="100">
                        <a:effectLst/>
                        <a:latin typeface="等线"/>
                        <a:ea typeface="等线"/>
                        <a:cs typeface="Times New Roman"/>
                      </a:endParaRPr>
                    </a:p>
                  </a:txBody>
                  <a:tcPr marL="68580" marR="68580" marT="0" marB="0"/>
                </a:tc>
                <a:tc hMerge="1">
                  <a:txBody>
                    <a:bodyPr/>
                    <a:lstStyle/>
                    <a:p>
                      <a:endParaRPr lang="zh-CN" altLang="en-US"/>
                    </a:p>
                  </a:txBody>
                  <a:tcPr/>
                </a:tc>
                <a:extLst>
                  <a:ext uri="{0D108BD9-81ED-4DB2-BD59-A6C34878D82A}">
                    <a16:rowId xmlns:a16="http://schemas.microsoft.com/office/drawing/2014/main" val="10004"/>
                  </a:ext>
                </a:extLst>
              </a:tr>
              <a:tr h="174978">
                <a:tc vMerge="1">
                  <a:txBody>
                    <a:bodyPr/>
                    <a:lstStyle/>
                    <a:p>
                      <a:endParaRPr lang="zh-CN" altLang="en-US"/>
                    </a:p>
                  </a:txBody>
                  <a:tcPr/>
                </a:tc>
                <a:tc>
                  <a:txBody>
                    <a:bodyPr/>
                    <a:lstStyle/>
                    <a:p>
                      <a:pPr algn="just">
                        <a:spcAft>
                          <a:spcPts val="0"/>
                        </a:spcAft>
                      </a:pPr>
                      <a:r>
                        <a:rPr lang="zh-CN" sz="1050" kern="100">
                          <a:effectLst/>
                        </a:rPr>
                        <a:t>分析员对业务了解不全面</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中</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严重</a:t>
                      </a:r>
                      <a:endParaRPr lang="zh-CN" sz="1050" kern="100">
                        <a:effectLst/>
                        <a:latin typeface="等线"/>
                        <a:ea typeface="等线"/>
                        <a:cs typeface="Times New Roman"/>
                      </a:endParaRPr>
                    </a:p>
                  </a:txBody>
                  <a:tcPr marL="68580" marR="68580" marT="0" marB="0"/>
                </a:tc>
                <a:tc gridSpan="2">
                  <a:txBody>
                    <a:bodyPr/>
                    <a:lstStyle/>
                    <a:p>
                      <a:pPr algn="just">
                        <a:spcAft>
                          <a:spcPts val="0"/>
                        </a:spcAft>
                      </a:pPr>
                      <a:r>
                        <a:rPr lang="en-US" sz="1050" kern="100">
                          <a:effectLst/>
                        </a:rPr>
                        <a:t>10</a:t>
                      </a:r>
                      <a:endParaRPr lang="zh-CN" sz="1050" kern="100">
                        <a:effectLst/>
                        <a:latin typeface="等线"/>
                        <a:ea typeface="等线"/>
                        <a:cs typeface="Times New Roman"/>
                      </a:endParaRPr>
                    </a:p>
                  </a:txBody>
                  <a:tcPr marL="68580" marR="68580" marT="0" marB="0"/>
                </a:tc>
                <a:tc hMerge="1">
                  <a:txBody>
                    <a:bodyPr/>
                    <a:lstStyle/>
                    <a:p>
                      <a:endParaRPr lang="zh-CN" altLang="en-US"/>
                    </a:p>
                  </a:txBody>
                  <a:tcPr/>
                </a:tc>
                <a:extLst>
                  <a:ext uri="{0D108BD9-81ED-4DB2-BD59-A6C34878D82A}">
                    <a16:rowId xmlns:a16="http://schemas.microsoft.com/office/drawing/2014/main" val="10005"/>
                  </a:ext>
                </a:extLst>
              </a:tr>
              <a:tr h="349956">
                <a:tc vMerge="1">
                  <a:txBody>
                    <a:bodyPr/>
                    <a:lstStyle/>
                    <a:p>
                      <a:endParaRPr lang="zh-CN" altLang="en-US"/>
                    </a:p>
                  </a:txBody>
                  <a:tcPr/>
                </a:tc>
                <a:tc>
                  <a:txBody>
                    <a:bodyPr/>
                    <a:lstStyle/>
                    <a:p>
                      <a:pPr algn="just">
                        <a:spcAft>
                          <a:spcPts val="0"/>
                        </a:spcAft>
                      </a:pPr>
                      <a:r>
                        <a:rPr lang="zh-CN" sz="1050" kern="100">
                          <a:effectLst/>
                        </a:rPr>
                        <a:t>需求不断变化，由于不确定的需求导致新的市场</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极低</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严重</a:t>
                      </a:r>
                      <a:endParaRPr lang="zh-CN" sz="1050" kern="100">
                        <a:effectLst/>
                        <a:latin typeface="等线"/>
                        <a:ea typeface="等线"/>
                        <a:cs typeface="Times New Roman"/>
                      </a:endParaRPr>
                    </a:p>
                  </a:txBody>
                  <a:tcPr marL="68580" marR="68580" marT="0" marB="0"/>
                </a:tc>
                <a:tc gridSpan="2">
                  <a:txBody>
                    <a:bodyPr/>
                    <a:lstStyle/>
                    <a:p>
                      <a:pPr algn="just">
                        <a:spcAft>
                          <a:spcPts val="0"/>
                        </a:spcAft>
                      </a:pPr>
                      <a:r>
                        <a:rPr lang="en-US" sz="1050" kern="100">
                          <a:effectLst/>
                        </a:rPr>
                        <a:t>18</a:t>
                      </a:r>
                      <a:endParaRPr lang="zh-CN" sz="1050" kern="100">
                        <a:effectLst/>
                        <a:latin typeface="等线"/>
                        <a:ea typeface="等线"/>
                        <a:cs typeface="Times New Roman"/>
                      </a:endParaRPr>
                    </a:p>
                  </a:txBody>
                  <a:tcPr marL="68580" marR="68580" marT="0" marB="0"/>
                </a:tc>
                <a:tc hMerge="1">
                  <a:txBody>
                    <a:bodyPr/>
                    <a:lstStyle/>
                    <a:p>
                      <a:endParaRPr lang="zh-CN" altLang="en-US"/>
                    </a:p>
                  </a:txBody>
                  <a:tcPr/>
                </a:tc>
                <a:extLst>
                  <a:ext uri="{0D108BD9-81ED-4DB2-BD59-A6C34878D82A}">
                    <a16:rowId xmlns:a16="http://schemas.microsoft.com/office/drawing/2014/main" val="10006"/>
                  </a:ext>
                </a:extLst>
              </a:tr>
              <a:tr h="174978">
                <a:tc rowSpan="4">
                  <a:txBody>
                    <a:bodyPr/>
                    <a:lstStyle/>
                    <a:p>
                      <a:pPr algn="just">
                        <a:spcAft>
                          <a:spcPts val="0"/>
                        </a:spcAft>
                      </a:pPr>
                      <a:r>
                        <a:rPr lang="zh-CN" sz="1050" kern="100">
                          <a:effectLst/>
                        </a:rPr>
                        <a:t>相关性分析</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不可抗力造成的危害</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极低</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灾难性</a:t>
                      </a:r>
                      <a:endParaRPr lang="zh-CN" sz="1050" kern="100">
                        <a:effectLst/>
                        <a:latin typeface="等线"/>
                        <a:ea typeface="等线"/>
                        <a:cs typeface="Times New Roman"/>
                      </a:endParaRPr>
                    </a:p>
                  </a:txBody>
                  <a:tcPr marL="68580" marR="68580" marT="0" marB="0"/>
                </a:tc>
                <a:tc gridSpan="2">
                  <a:txBody>
                    <a:bodyPr/>
                    <a:lstStyle/>
                    <a:p>
                      <a:pPr algn="just">
                        <a:spcAft>
                          <a:spcPts val="0"/>
                        </a:spcAft>
                      </a:pPr>
                      <a:r>
                        <a:rPr lang="en-US" sz="1050" kern="100">
                          <a:effectLst/>
                        </a:rPr>
                        <a:t>15</a:t>
                      </a:r>
                      <a:endParaRPr lang="zh-CN" sz="1050" kern="100">
                        <a:effectLst/>
                        <a:latin typeface="等线"/>
                        <a:ea typeface="等线"/>
                        <a:cs typeface="Times New Roman"/>
                      </a:endParaRPr>
                    </a:p>
                  </a:txBody>
                  <a:tcPr marL="68580" marR="68580" marT="0" marB="0"/>
                </a:tc>
                <a:tc hMerge="1">
                  <a:txBody>
                    <a:bodyPr/>
                    <a:lstStyle/>
                    <a:p>
                      <a:endParaRPr lang="zh-CN" altLang="en-US"/>
                    </a:p>
                  </a:txBody>
                  <a:tcPr/>
                </a:tc>
                <a:extLst>
                  <a:ext uri="{0D108BD9-81ED-4DB2-BD59-A6C34878D82A}">
                    <a16:rowId xmlns:a16="http://schemas.microsoft.com/office/drawing/2014/main" val="10007"/>
                  </a:ext>
                </a:extLst>
              </a:tr>
              <a:tr h="174978">
                <a:tc vMerge="1">
                  <a:txBody>
                    <a:bodyPr/>
                    <a:lstStyle/>
                    <a:p>
                      <a:endParaRPr lang="zh-CN" altLang="en-US"/>
                    </a:p>
                  </a:txBody>
                  <a:tcPr/>
                </a:tc>
                <a:tc>
                  <a:txBody>
                    <a:bodyPr/>
                    <a:lstStyle/>
                    <a:p>
                      <a:pPr algn="just">
                        <a:spcAft>
                          <a:spcPts val="0"/>
                        </a:spcAft>
                      </a:pPr>
                      <a:r>
                        <a:rPr lang="zh-CN" sz="1050" kern="100">
                          <a:effectLst/>
                        </a:rPr>
                        <a:t>财物资源有限</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极低</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严重</a:t>
                      </a:r>
                      <a:endParaRPr lang="zh-CN" sz="1050" kern="100">
                        <a:effectLst/>
                        <a:latin typeface="等线"/>
                        <a:ea typeface="等线"/>
                        <a:cs typeface="Times New Roman"/>
                      </a:endParaRPr>
                    </a:p>
                  </a:txBody>
                  <a:tcPr marL="68580" marR="68580" marT="0" marB="0"/>
                </a:tc>
                <a:tc gridSpan="2">
                  <a:txBody>
                    <a:bodyPr/>
                    <a:lstStyle/>
                    <a:p>
                      <a:pPr algn="just">
                        <a:spcAft>
                          <a:spcPts val="0"/>
                        </a:spcAft>
                      </a:pPr>
                      <a:r>
                        <a:rPr lang="en-US" sz="1050" kern="100">
                          <a:effectLst/>
                        </a:rPr>
                        <a:t>18</a:t>
                      </a:r>
                      <a:endParaRPr lang="zh-CN" sz="1050" kern="100">
                        <a:effectLst/>
                        <a:latin typeface="等线"/>
                        <a:ea typeface="等线"/>
                        <a:cs typeface="Times New Roman"/>
                      </a:endParaRPr>
                    </a:p>
                  </a:txBody>
                  <a:tcPr marL="68580" marR="68580" marT="0" marB="0"/>
                </a:tc>
                <a:tc hMerge="1">
                  <a:txBody>
                    <a:bodyPr/>
                    <a:lstStyle/>
                    <a:p>
                      <a:endParaRPr lang="zh-CN" altLang="en-US"/>
                    </a:p>
                  </a:txBody>
                  <a:tcPr/>
                </a:tc>
                <a:extLst>
                  <a:ext uri="{0D108BD9-81ED-4DB2-BD59-A6C34878D82A}">
                    <a16:rowId xmlns:a16="http://schemas.microsoft.com/office/drawing/2014/main" val="10008"/>
                  </a:ext>
                </a:extLst>
              </a:tr>
              <a:tr h="349956">
                <a:tc vMerge="1">
                  <a:txBody>
                    <a:bodyPr/>
                    <a:lstStyle/>
                    <a:p>
                      <a:endParaRPr lang="zh-CN" altLang="en-US"/>
                    </a:p>
                  </a:txBody>
                  <a:tcPr/>
                </a:tc>
                <a:tc>
                  <a:txBody>
                    <a:bodyPr/>
                    <a:lstStyle/>
                    <a:p>
                      <a:pPr algn="just">
                        <a:spcAft>
                          <a:spcPts val="0"/>
                        </a:spcAft>
                      </a:pPr>
                      <a:r>
                        <a:rPr lang="zh-CN" sz="1050" kern="100">
                          <a:effectLst/>
                        </a:rPr>
                        <a:t>高层管理人员对项目的时间要求不合理</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极低</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严重</a:t>
                      </a:r>
                      <a:endParaRPr lang="zh-CN" sz="1050" kern="100">
                        <a:effectLst/>
                        <a:latin typeface="等线"/>
                        <a:ea typeface="等线"/>
                        <a:cs typeface="Times New Roman"/>
                      </a:endParaRPr>
                    </a:p>
                  </a:txBody>
                  <a:tcPr marL="68580" marR="68580" marT="0" marB="0"/>
                </a:tc>
                <a:tc gridSpan="2">
                  <a:txBody>
                    <a:bodyPr/>
                    <a:lstStyle/>
                    <a:p>
                      <a:pPr algn="just">
                        <a:spcAft>
                          <a:spcPts val="0"/>
                        </a:spcAft>
                      </a:pPr>
                      <a:r>
                        <a:rPr lang="en-US" sz="1050" kern="100">
                          <a:effectLst/>
                        </a:rPr>
                        <a:t>18</a:t>
                      </a:r>
                      <a:endParaRPr lang="zh-CN" sz="1050" kern="100">
                        <a:effectLst/>
                        <a:latin typeface="等线"/>
                        <a:ea typeface="等线"/>
                        <a:cs typeface="Times New Roman"/>
                      </a:endParaRPr>
                    </a:p>
                  </a:txBody>
                  <a:tcPr marL="68580" marR="68580" marT="0" marB="0"/>
                </a:tc>
                <a:tc hMerge="1">
                  <a:txBody>
                    <a:bodyPr/>
                    <a:lstStyle/>
                    <a:p>
                      <a:endParaRPr lang="zh-CN" altLang="en-US"/>
                    </a:p>
                  </a:txBody>
                  <a:tcPr/>
                </a:tc>
                <a:extLst>
                  <a:ext uri="{0D108BD9-81ED-4DB2-BD59-A6C34878D82A}">
                    <a16:rowId xmlns:a16="http://schemas.microsoft.com/office/drawing/2014/main" val="10009"/>
                  </a:ext>
                </a:extLst>
              </a:tr>
              <a:tr h="228443">
                <a:tc vMerge="1">
                  <a:txBody>
                    <a:bodyPr/>
                    <a:lstStyle/>
                    <a:p>
                      <a:endParaRPr lang="zh-CN" altLang="en-US"/>
                    </a:p>
                  </a:txBody>
                  <a:tcPr/>
                </a:tc>
                <a:tc>
                  <a:txBody>
                    <a:bodyPr/>
                    <a:lstStyle/>
                    <a:p>
                      <a:pPr algn="just">
                        <a:spcAft>
                          <a:spcPts val="0"/>
                        </a:spcAft>
                      </a:pPr>
                      <a:r>
                        <a:rPr lang="zh-CN" sz="1050" kern="100">
                          <a:effectLst/>
                        </a:rPr>
                        <a:t>项目经理管理经验不足</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极高</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严重</a:t>
                      </a:r>
                      <a:endParaRPr lang="zh-CN" sz="1050" kern="100">
                        <a:effectLst/>
                        <a:latin typeface="等线"/>
                        <a:ea typeface="等线"/>
                        <a:cs typeface="Times New Roman"/>
                      </a:endParaRPr>
                    </a:p>
                  </a:txBody>
                  <a:tcPr marL="68580" marR="68580" marT="0" marB="0"/>
                </a:tc>
                <a:tc gridSpan="2">
                  <a:txBody>
                    <a:bodyPr/>
                    <a:lstStyle/>
                    <a:p>
                      <a:pPr algn="just">
                        <a:spcAft>
                          <a:spcPts val="0"/>
                        </a:spcAft>
                      </a:pPr>
                      <a:r>
                        <a:rPr lang="en-US" sz="1050" kern="100">
                          <a:effectLst/>
                        </a:rPr>
                        <a:t>4</a:t>
                      </a:r>
                      <a:endParaRPr lang="zh-CN" sz="1050" kern="100">
                        <a:effectLst/>
                        <a:latin typeface="等线"/>
                        <a:ea typeface="等线"/>
                        <a:cs typeface="Times New Roman"/>
                      </a:endParaRPr>
                    </a:p>
                  </a:txBody>
                  <a:tcPr marL="68580" marR="68580" marT="0" marB="0"/>
                </a:tc>
                <a:tc hMerge="1">
                  <a:txBody>
                    <a:bodyPr/>
                    <a:lstStyle/>
                    <a:p>
                      <a:endParaRPr lang="zh-CN" altLang="en-US"/>
                    </a:p>
                  </a:txBody>
                  <a:tcPr/>
                </a:tc>
                <a:extLst>
                  <a:ext uri="{0D108BD9-81ED-4DB2-BD59-A6C34878D82A}">
                    <a16:rowId xmlns:a16="http://schemas.microsoft.com/office/drawing/2014/main" val="10010"/>
                  </a:ext>
                </a:extLst>
              </a:tr>
              <a:tr h="174978">
                <a:tc rowSpan="2">
                  <a:txBody>
                    <a:bodyPr/>
                    <a:lstStyle/>
                    <a:p>
                      <a:pPr algn="just">
                        <a:spcAft>
                          <a:spcPts val="0"/>
                        </a:spcAft>
                      </a:pPr>
                      <a:r>
                        <a:rPr lang="zh-CN" sz="1050" kern="100">
                          <a:effectLst/>
                        </a:rPr>
                        <a:t>开发环境风险</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所使用开发软件的质量问题</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低</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中度</a:t>
                      </a:r>
                      <a:endParaRPr lang="zh-CN" sz="1050" kern="100">
                        <a:effectLst/>
                        <a:latin typeface="等线"/>
                        <a:ea typeface="等线"/>
                        <a:cs typeface="Times New Roman"/>
                      </a:endParaRPr>
                    </a:p>
                  </a:txBody>
                  <a:tcPr marL="68580" marR="68580" marT="0" marB="0"/>
                </a:tc>
                <a:tc gridSpan="2">
                  <a:txBody>
                    <a:bodyPr/>
                    <a:lstStyle/>
                    <a:p>
                      <a:pPr algn="just">
                        <a:spcAft>
                          <a:spcPts val="0"/>
                        </a:spcAft>
                      </a:pPr>
                      <a:r>
                        <a:rPr lang="en-US" sz="1050" kern="100">
                          <a:effectLst/>
                        </a:rPr>
                        <a:t>13</a:t>
                      </a:r>
                      <a:endParaRPr lang="zh-CN" sz="1050" kern="100">
                        <a:effectLst/>
                        <a:latin typeface="等线"/>
                        <a:ea typeface="等线"/>
                        <a:cs typeface="Times New Roman"/>
                      </a:endParaRPr>
                    </a:p>
                  </a:txBody>
                  <a:tcPr marL="68580" marR="68580" marT="0" marB="0"/>
                </a:tc>
                <a:tc hMerge="1">
                  <a:txBody>
                    <a:bodyPr/>
                    <a:lstStyle/>
                    <a:p>
                      <a:endParaRPr lang="zh-CN" altLang="en-US"/>
                    </a:p>
                  </a:txBody>
                  <a:tcPr/>
                </a:tc>
                <a:extLst>
                  <a:ext uri="{0D108BD9-81ED-4DB2-BD59-A6C34878D82A}">
                    <a16:rowId xmlns:a16="http://schemas.microsoft.com/office/drawing/2014/main" val="10011"/>
                  </a:ext>
                </a:extLst>
              </a:tr>
              <a:tr h="174978">
                <a:tc vMerge="1">
                  <a:txBody>
                    <a:bodyPr/>
                    <a:lstStyle/>
                    <a:p>
                      <a:endParaRPr lang="zh-CN" altLang="en-US"/>
                    </a:p>
                  </a:txBody>
                  <a:tcPr/>
                </a:tc>
                <a:tc>
                  <a:txBody>
                    <a:bodyPr/>
                    <a:lstStyle/>
                    <a:p>
                      <a:pPr algn="just">
                        <a:spcAft>
                          <a:spcPts val="0"/>
                        </a:spcAft>
                      </a:pPr>
                      <a:r>
                        <a:rPr lang="zh-CN" sz="1050" kern="100">
                          <a:effectLst/>
                        </a:rPr>
                        <a:t>设计工具不合用</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极低</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轻度</a:t>
                      </a:r>
                      <a:endParaRPr lang="zh-CN" sz="1050" kern="100">
                        <a:effectLst/>
                        <a:latin typeface="等线"/>
                        <a:ea typeface="等线"/>
                        <a:cs typeface="Times New Roman"/>
                      </a:endParaRPr>
                    </a:p>
                  </a:txBody>
                  <a:tcPr marL="68580" marR="68580" marT="0" marB="0"/>
                </a:tc>
                <a:tc gridSpan="2">
                  <a:txBody>
                    <a:bodyPr/>
                    <a:lstStyle/>
                    <a:p>
                      <a:pPr algn="just">
                        <a:spcAft>
                          <a:spcPts val="0"/>
                        </a:spcAft>
                      </a:pPr>
                      <a:r>
                        <a:rPr lang="en-US" sz="1050" kern="100">
                          <a:effectLst/>
                        </a:rPr>
                        <a:t>15</a:t>
                      </a:r>
                      <a:endParaRPr lang="zh-CN" sz="1050" kern="100">
                        <a:effectLst/>
                        <a:latin typeface="等线"/>
                        <a:ea typeface="等线"/>
                        <a:cs typeface="Times New Roman"/>
                      </a:endParaRPr>
                    </a:p>
                  </a:txBody>
                  <a:tcPr marL="68580" marR="68580" marT="0" marB="0"/>
                </a:tc>
                <a:tc hMerge="1">
                  <a:txBody>
                    <a:bodyPr/>
                    <a:lstStyle/>
                    <a:p>
                      <a:endParaRPr lang="zh-CN" altLang="en-US"/>
                    </a:p>
                  </a:txBody>
                  <a:tcPr/>
                </a:tc>
                <a:extLst>
                  <a:ext uri="{0D108BD9-81ED-4DB2-BD59-A6C34878D82A}">
                    <a16:rowId xmlns:a16="http://schemas.microsoft.com/office/drawing/2014/main" val="10012"/>
                  </a:ext>
                </a:extLst>
              </a:tr>
              <a:tr h="174978">
                <a:tc rowSpan="3">
                  <a:txBody>
                    <a:bodyPr/>
                    <a:lstStyle/>
                    <a:p>
                      <a:pPr algn="just">
                        <a:spcAft>
                          <a:spcPts val="0"/>
                        </a:spcAft>
                      </a:pPr>
                      <a:r>
                        <a:rPr lang="zh-CN" sz="1050" kern="100">
                          <a:effectLst/>
                        </a:rPr>
                        <a:t>技术风险</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人员缺乏培训</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极高</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严重</a:t>
                      </a:r>
                      <a:endParaRPr lang="zh-CN" sz="1050" kern="100">
                        <a:effectLst/>
                        <a:latin typeface="等线"/>
                        <a:ea typeface="等线"/>
                        <a:cs typeface="Times New Roman"/>
                      </a:endParaRPr>
                    </a:p>
                  </a:txBody>
                  <a:tcPr marL="68580" marR="68580" marT="0" marB="0"/>
                </a:tc>
                <a:tc gridSpan="2">
                  <a:txBody>
                    <a:bodyPr/>
                    <a:lstStyle/>
                    <a:p>
                      <a:pPr algn="just">
                        <a:spcAft>
                          <a:spcPts val="0"/>
                        </a:spcAft>
                      </a:pPr>
                      <a:r>
                        <a:rPr lang="en-US" sz="1050" kern="100">
                          <a:effectLst/>
                        </a:rPr>
                        <a:t>8</a:t>
                      </a:r>
                      <a:endParaRPr lang="zh-CN" sz="1050" kern="100">
                        <a:effectLst/>
                        <a:latin typeface="等线"/>
                        <a:ea typeface="等线"/>
                        <a:cs typeface="Times New Roman"/>
                      </a:endParaRPr>
                    </a:p>
                  </a:txBody>
                  <a:tcPr marL="68580" marR="68580" marT="0" marB="0"/>
                </a:tc>
                <a:tc hMerge="1">
                  <a:txBody>
                    <a:bodyPr/>
                    <a:lstStyle/>
                    <a:p>
                      <a:endParaRPr lang="zh-CN" altLang="en-US"/>
                    </a:p>
                  </a:txBody>
                  <a:tcPr/>
                </a:tc>
                <a:extLst>
                  <a:ext uri="{0D108BD9-81ED-4DB2-BD59-A6C34878D82A}">
                    <a16:rowId xmlns:a16="http://schemas.microsoft.com/office/drawing/2014/main" val="10013"/>
                  </a:ext>
                </a:extLst>
              </a:tr>
              <a:tr h="234692">
                <a:tc vMerge="1">
                  <a:txBody>
                    <a:bodyPr/>
                    <a:lstStyle/>
                    <a:p>
                      <a:endParaRPr lang="zh-CN" altLang="en-US"/>
                    </a:p>
                  </a:txBody>
                  <a:tcPr/>
                </a:tc>
                <a:tc>
                  <a:txBody>
                    <a:bodyPr/>
                    <a:lstStyle/>
                    <a:p>
                      <a:pPr algn="just">
                        <a:spcAft>
                          <a:spcPts val="0"/>
                        </a:spcAft>
                      </a:pPr>
                      <a:r>
                        <a:rPr lang="zh-CN" sz="1050" kern="100">
                          <a:effectLst/>
                        </a:rPr>
                        <a:t>设计错误编码导致程序实现困难</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中</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中度</a:t>
                      </a:r>
                      <a:endParaRPr lang="zh-CN" sz="1050" kern="100">
                        <a:effectLst/>
                        <a:latin typeface="等线"/>
                        <a:ea typeface="等线"/>
                        <a:cs typeface="Times New Roman"/>
                      </a:endParaRPr>
                    </a:p>
                  </a:txBody>
                  <a:tcPr marL="68580" marR="68580" marT="0" marB="0"/>
                </a:tc>
                <a:tc gridSpan="2">
                  <a:txBody>
                    <a:bodyPr/>
                    <a:lstStyle/>
                    <a:p>
                      <a:pPr algn="just">
                        <a:spcAft>
                          <a:spcPts val="0"/>
                        </a:spcAft>
                      </a:pPr>
                      <a:r>
                        <a:rPr lang="en-US" sz="1050" kern="100">
                          <a:effectLst/>
                        </a:rPr>
                        <a:t>13</a:t>
                      </a:r>
                      <a:endParaRPr lang="zh-CN" sz="1050" kern="100">
                        <a:effectLst/>
                        <a:latin typeface="等线"/>
                        <a:ea typeface="等线"/>
                        <a:cs typeface="Times New Roman"/>
                      </a:endParaRPr>
                    </a:p>
                  </a:txBody>
                  <a:tcPr marL="68580" marR="68580" marT="0" marB="0"/>
                </a:tc>
                <a:tc hMerge="1">
                  <a:txBody>
                    <a:bodyPr/>
                    <a:lstStyle/>
                    <a:p>
                      <a:endParaRPr lang="zh-CN" altLang="en-US"/>
                    </a:p>
                  </a:txBody>
                  <a:tcPr/>
                </a:tc>
                <a:extLst>
                  <a:ext uri="{0D108BD9-81ED-4DB2-BD59-A6C34878D82A}">
                    <a16:rowId xmlns:a16="http://schemas.microsoft.com/office/drawing/2014/main" val="10014"/>
                  </a:ext>
                </a:extLst>
              </a:tr>
              <a:tr h="193726">
                <a:tc vMerge="1">
                  <a:txBody>
                    <a:bodyPr/>
                    <a:lstStyle/>
                    <a:p>
                      <a:endParaRPr lang="zh-CN" altLang="en-US"/>
                    </a:p>
                  </a:txBody>
                  <a:tcPr/>
                </a:tc>
                <a:tc>
                  <a:txBody>
                    <a:bodyPr/>
                    <a:lstStyle/>
                    <a:p>
                      <a:pPr algn="just">
                        <a:spcAft>
                          <a:spcPts val="0"/>
                        </a:spcAft>
                      </a:pPr>
                      <a:r>
                        <a:rPr lang="zh-CN" sz="900" kern="100">
                          <a:effectLst/>
                        </a:rPr>
                        <a:t>数据库过小不能满足需要</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极低</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中度</a:t>
                      </a:r>
                      <a:endParaRPr lang="zh-CN" sz="1050" kern="100">
                        <a:effectLst/>
                        <a:latin typeface="等线"/>
                        <a:ea typeface="等线"/>
                        <a:cs typeface="Times New Roman"/>
                      </a:endParaRPr>
                    </a:p>
                  </a:txBody>
                  <a:tcPr marL="68580" marR="68580" marT="0" marB="0"/>
                </a:tc>
                <a:tc gridSpan="2">
                  <a:txBody>
                    <a:bodyPr/>
                    <a:lstStyle/>
                    <a:p>
                      <a:pPr algn="just">
                        <a:spcAft>
                          <a:spcPts val="0"/>
                        </a:spcAft>
                      </a:pPr>
                      <a:r>
                        <a:rPr lang="en-US" sz="1050" kern="100">
                          <a:effectLst/>
                        </a:rPr>
                        <a:t>18</a:t>
                      </a:r>
                      <a:endParaRPr lang="zh-CN" sz="1050" kern="100">
                        <a:effectLst/>
                        <a:latin typeface="等线"/>
                        <a:ea typeface="等线"/>
                        <a:cs typeface="Times New Roman"/>
                      </a:endParaRPr>
                    </a:p>
                  </a:txBody>
                  <a:tcPr marL="68580" marR="68580" marT="0" marB="0"/>
                </a:tc>
                <a:tc hMerge="1">
                  <a:txBody>
                    <a:bodyPr/>
                    <a:lstStyle/>
                    <a:p>
                      <a:endParaRPr lang="zh-CN" altLang="en-US"/>
                    </a:p>
                  </a:txBody>
                  <a:tcPr/>
                </a:tc>
                <a:extLst>
                  <a:ext uri="{0D108BD9-81ED-4DB2-BD59-A6C34878D82A}">
                    <a16:rowId xmlns:a16="http://schemas.microsoft.com/office/drawing/2014/main" val="10015"/>
                  </a:ext>
                </a:extLst>
              </a:tr>
              <a:tr h="174978">
                <a:tc rowSpan="2">
                  <a:txBody>
                    <a:bodyPr/>
                    <a:lstStyle/>
                    <a:p>
                      <a:pPr algn="just">
                        <a:spcAft>
                          <a:spcPts val="0"/>
                        </a:spcAft>
                      </a:pPr>
                      <a:r>
                        <a:rPr lang="zh-CN" sz="1050" kern="100">
                          <a:effectLst/>
                        </a:rPr>
                        <a:t>人员数目及技术风险</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人力资源有限</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中</a:t>
                      </a:r>
                      <a:endParaRPr lang="zh-CN" sz="1050" kern="100">
                        <a:effectLst/>
                        <a:latin typeface="等线"/>
                        <a:ea typeface="等线"/>
                        <a:cs typeface="Times New Roman"/>
                      </a:endParaRPr>
                    </a:p>
                  </a:txBody>
                  <a:tcPr marL="68580" marR="68580" marT="0" marB="0"/>
                </a:tc>
                <a:tc gridSpan="2">
                  <a:txBody>
                    <a:bodyPr/>
                    <a:lstStyle/>
                    <a:p>
                      <a:pPr algn="just">
                        <a:spcAft>
                          <a:spcPts val="0"/>
                        </a:spcAft>
                      </a:pPr>
                      <a:r>
                        <a:rPr lang="zh-CN" sz="1050" kern="100">
                          <a:effectLst/>
                        </a:rPr>
                        <a:t>中度</a:t>
                      </a:r>
                      <a:endParaRPr lang="zh-CN" sz="1050" kern="100">
                        <a:effectLst/>
                        <a:latin typeface="等线"/>
                        <a:ea typeface="等线"/>
                        <a:cs typeface="Times New Roman"/>
                      </a:endParaRPr>
                    </a:p>
                  </a:txBody>
                  <a:tcPr marL="68580" marR="68580" marT="0" marB="0"/>
                </a:tc>
                <a:tc hMerge="1">
                  <a:txBody>
                    <a:bodyPr/>
                    <a:lstStyle/>
                    <a:p>
                      <a:endParaRPr lang="zh-CN" altLang="en-US"/>
                    </a:p>
                  </a:txBody>
                  <a:tcPr/>
                </a:tc>
                <a:tc>
                  <a:txBody>
                    <a:bodyPr/>
                    <a:lstStyle/>
                    <a:p>
                      <a:pPr algn="just">
                        <a:spcAft>
                          <a:spcPts val="0"/>
                        </a:spcAft>
                      </a:pPr>
                      <a:r>
                        <a:rPr lang="en-US" sz="1050" kern="100">
                          <a:effectLst/>
                        </a:rPr>
                        <a:t>14</a:t>
                      </a:r>
                      <a:endParaRPr lang="zh-CN" sz="1050" kern="100">
                        <a:effectLst/>
                        <a:latin typeface="等线"/>
                        <a:ea typeface="等线"/>
                        <a:cs typeface="Times New Roman"/>
                      </a:endParaRPr>
                    </a:p>
                  </a:txBody>
                  <a:tcPr marL="68580" marR="68580" marT="0" marB="0"/>
                </a:tc>
                <a:extLst>
                  <a:ext uri="{0D108BD9-81ED-4DB2-BD59-A6C34878D82A}">
                    <a16:rowId xmlns:a16="http://schemas.microsoft.com/office/drawing/2014/main" val="10016"/>
                  </a:ext>
                </a:extLst>
              </a:tr>
              <a:tr h="217333">
                <a:tc vMerge="1">
                  <a:txBody>
                    <a:bodyPr/>
                    <a:lstStyle/>
                    <a:p>
                      <a:endParaRPr lang="zh-CN" altLang="en-US"/>
                    </a:p>
                  </a:txBody>
                  <a:tcPr/>
                </a:tc>
                <a:tc>
                  <a:txBody>
                    <a:bodyPr/>
                    <a:lstStyle/>
                    <a:p>
                      <a:pPr algn="just">
                        <a:spcAft>
                          <a:spcPts val="0"/>
                        </a:spcAft>
                      </a:pPr>
                      <a:r>
                        <a:rPr lang="zh-CN" sz="900" kern="100">
                          <a:effectLst/>
                        </a:rPr>
                        <a:t>开发人员没有接受过正规培训</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极高</a:t>
                      </a:r>
                      <a:endParaRPr lang="zh-CN" sz="1050" kern="100">
                        <a:effectLst/>
                        <a:latin typeface="等线"/>
                        <a:ea typeface="等线"/>
                        <a:cs typeface="Times New Roman"/>
                      </a:endParaRPr>
                    </a:p>
                  </a:txBody>
                  <a:tcPr marL="68580" marR="68580" marT="0" marB="0"/>
                </a:tc>
                <a:tc gridSpan="2">
                  <a:txBody>
                    <a:bodyPr/>
                    <a:lstStyle/>
                    <a:p>
                      <a:pPr algn="just">
                        <a:spcAft>
                          <a:spcPts val="0"/>
                        </a:spcAft>
                      </a:pPr>
                      <a:r>
                        <a:rPr lang="zh-CN" sz="1050" kern="100">
                          <a:effectLst/>
                        </a:rPr>
                        <a:t>严重</a:t>
                      </a:r>
                      <a:endParaRPr lang="zh-CN" sz="1050" kern="100">
                        <a:effectLst/>
                        <a:latin typeface="等线"/>
                        <a:ea typeface="等线"/>
                        <a:cs typeface="Times New Roman"/>
                      </a:endParaRPr>
                    </a:p>
                  </a:txBody>
                  <a:tcPr marL="68580" marR="68580" marT="0" marB="0"/>
                </a:tc>
                <a:tc hMerge="1">
                  <a:txBody>
                    <a:bodyPr/>
                    <a:lstStyle/>
                    <a:p>
                      <a:endParaRPr lang="zh-CN" altLang="en-US"/>
                    </a:p>
                  </a:txBody>
                  <a:tcPr/>
                </a:tc>
                <a:tc>
                  <a:txBody>
                    <a:bodyPr/>
                    <a:lstStyle/>
                    <a:p>
                      <a:pPr algn="just">
                        <a:spcAft>
                          <a:spcPts val="0"/>
                        </a:spcAft>
                      </a:pPr>
                      <a:r>
                        <a:rPr lang="en-US" sz="1050" kern="100" dirty="0">
                          <a:effectLst/>
                        </a:rPr>
                        <a:t>8</a:t>
                      </a:r>
                      <a:endParaRPr lang="zh-CN" sz="1050" kern="100" dirty="0">
                        <a:effectLst/>
                        <a:latin typeface="等线"/>
                        <a:ea typeface="等线"/>
                        <a:cs typeface="Times New Roman"/>
                      </a:endParaRPr>
                    </a:p>
                  </a:txBody>
                  <a:tcPr marL="68580" marR="6858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798008841"/>
      </p:ext>
    </p:extLst>
  </p:cSld>
  <p:clrMapOvr>
    <a:masterClrMapping/>
  </p:clrMapOvr>
  <p:transition spd="slow">
    <p:randomBar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7F309B3-34A0-4156-B3E1-EBF15792B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3" name="椭圆 31">
            <a:extLst>
              <a:ext uri="{FF2B5EF4-FFF2-40B4-BE49-F238E27FC236}">
                <a16:creationId xmlns:a16="http://schemas.microsoft.com/office/drawing/2014/main" id="{7C352FFE-CA71-4564-AA57-D0B56BA5EB83}"/>
              </a:ext>
            </a:extLst>
          </p:cNvPr>
          <p:cNvSpPr/>
          <p:nvPr/>
        </p:nvSpPr>
        <p:spPr>
          <a:xfrm>
            <a:off x="3403229" y="826311"/>
            <a:ext cx="6003027" cy="5745269"/>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4" name="文本框 3">
            <a:extLst>
              <a:ext uri="{FF2B5EF4-FFF2-40B4-BE49-F238E27FC236}">
                <a16:creationId xmlns:a16="http://schemas.microsoft.com/office/drawing/2014/main" id="{ABC757D3-44DD-42F3-88D5-A55B07683F40}"/>
              </a:ext>
            </a:extLst>
          </p:cNvPr>
          <p:cNvSpPr txBox="1"/>
          <p:nvPr/>
        </p:nvSpPr>
        <p:spPr>
          <a:xfrm>
            <a:off x="3803986" y="1640089"/>
            <a:ext cx="5201511" cy="3108543"/>
          </a:xfrm>
          <a:prstGeom prst="rect">
            <a:avLst/>
          </a:prstGeom>
          <a:noFill/>
        </p:spPr>
        <p:txBody>
          <a:bodyPr wrap="square" rtlCol="0">
            <a:spAutoFit/>
          </a:bodyPr>
          <a:lstStyle/>
          <a:p>
            <a:r>
              <a:rPr lang="en-US" altLang="zh-CN" sz="2800" dirty="0"/>
              <a:t>8.4</a:t>
            </a:r>
            <a:r>
              <a:rPr lang="zh-CN" altLang="en-US" sz="2800" dirty="0"/>
              <a:t>团队内部人员风险</a:t>
            </a:r>
            <a:endParaRPr lang="en-US" altLang="zh-CN" sz="2800" dirty="0"/>
          </a:p>
          <a:p>
            <a:pPr marL="0" lvl="2"/>
            <a:r>
              <a:rPr lang="en-US" altLang="zh-CN" sz="2800" dirty="0"/>
              <a:t>8.4.1</a:t>
            </a:r>
            <a:r>
              <a:rPr lang="zh-CN" altLang="zh-CN" sz="2000" b="1" dirty="0"/>
              <a:t>团队内部人员的风险</a:t>
            </a:r>
            <a:endParaRPr lang="en-US" altLang="zh-CN" sz="2800" dirty="0"/>
          </a:p>
          <a:p>
            <a:pPr marL="0" lvl="2"/>
            <a:r>
              <a:rPr lang="en-US" altLang="zh-CN" sz="2800" dirty="0"/>
              <a:t>8.4.2</a:t>
            </a:r>
            <a:r>
              <a:rPr lang="zh-CN" altLang="zh-CN" sz="2000" b="1" dirty="0"/>
              <a:t>团队内部风险的定性分析</a:t>
            </a:r>
            <a:endParaRPr lang="en-US" altLang="zh-CN" sz="2800" dirty="0"/>
          </a:p>
          <a:p>
            <a:pPr marL="0" lvl="2"/>
            <a:r>
              <a:rPr lang="en-US" altLang="zh-CN" sz="2800" dirty="0"/>
              <a:t>8.4.3</a:t>
            </a:r>
            <a:r>
              <a:rPr lang="zh-CN" altLang="zh-CN" sz="2000" b="1" dirty="0"/>
              <a:t>团队内部风险的控制</a:t>
            </a:r>
          </a:p>
          <a:p>
            <a:endParaRPr lang="en-US" altLang="zh-CN" sz="2800" dirty="0"/>
          </a:p>
          <a:p>
            <a:endParaRPr lang="en-US" altLang="zh-CN" sz="2800" dirty="0"/>
          </a:p>
          <a:p>
            <a:endParaRPr lang="en-US" altLang="zh-CN" sz="2800" dirty="0"/>
          </a:p>
        </p:txBody>
      </p:sp>
    </p:spTree>
    <p:extLst>
      <p:ext uri="{BB962C8B-B14F-4D97-AF65-F5344CB8AC3E}">
        <p14:creationId xmlns:p14="http://schemas.microsoft.com/office/powerpoint/2010/main" val="949323996"/>
      </p:ext>
    </p:extLst>
  </p:cSld>
  <p:clrMapOvr>
    <a:masterClrMapping/>
  </p:clrMapOvr>
  <p:transition spd="slow">
    <p:randomBar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flipH="1">
            <a:off x="4306974" y="5052789"/>
            <a:ext cx="4318582" cy="707886"/>
          </a:xfrm>
          <a:prstGeom prst="rect">
            <a:avLst/>
          </a:prstGeom>
          <a:noFill/>
        </p:spPr>
        <p:txBody>
          <a:bodyPr wrap="square" rtlCol="0">
            <a:spAutoFit/>
          </a:bodyPr>
          <a:lstStyle/>
          <a:p>
            <a:pPr algn="dist"/>
            <a:r>
              <a:rPr lang="zh-CN" altLang="en-US" sz="4000" dirty="0">
                <a:latin typeface="方正静蕾简体" panose="02000000000000000000" pitchFamily="2" charset="-122"/>
                <a:ea typeface="方正静蕾简体" panose="02000000000000000000" pitchFamily="2" charset="-122"/>
              </a:rPr>
              <a:t>人力资源管理计划</a:t>
            </a:r>
          </a:p>
        </p:txBody>
      </p:sp>
      <p:sp>
        <p:nvSpPr>
          <p:cNvPr id="43" name="Freeform 34"/>
          <p:cNvSpPr>
            <a:spLocks noEditPoints="1"/>
          </p:cNvSpPr>
          <p:nvPr/>
        </p:nvSpPr>
        <p:spPr bwMode="auto">
          <a:xfrm flipH="1">
            <a:off x="2488679" y="3392994"/>
            <a:ext cx="585223" cy="379444"/>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rgbClr val="9DC3E6"/>
          </a:solidFill>
          <a:ln>
            <a:noFill/>
          </a:ln>
        </p:spPr>
        <p:txBody>
          <a:bodyPr vert="horz" wrap="square" lIns="91440" tIns="45720" rIns="91440" bIns="45720" numCol="1" anchor="t" anchorCtr="0" compatLnSpc="1"/>
          <a:lstStyle/>
          <a:p>
            <a:endParaRPr lang="zh-CN" altLang="en-US"/>
          </a:p>
        </p:txBody>
      </p:sp>
      <p:grpSp>
        <p:nvGrpSpPr>
          <p:cNvPr id="3" name="组合 2"/>
          <p:cNvGrpSpPr/>
          <p:nvPr/>
        </p:nvGrpSpPr>
        <p:grpSpPr>
          <a:xfrm>
            <a:off x="2453503" y="5381090"/>
            <a:ext cx="6965448" cy="503056"/>
            <a:chOff x="2453503" y="5381090"/>
            <a:chExt cx="6965448" cy="503056"/>
          </a:xfrm>
        </p:grpSpPr>
        <p:sp>
          <p:nvSpPr>
            <p:cNvPr id="98"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9" name="任意多边形 98"/>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99"/>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任意多边形 1"/>
          <p:cNvSpPr/>
          <p:nvPr/>
        </p:nvSpPr>
        <p:spPr>
          <a:xfrm>
            <a:off x="3316936" y="3641870"/>
            <a:ext cx="466974" cy="800526"/>
          </a:xfrm>
          <a:custGeom>
            <a:avLst/>
            <a:gdLst>
              <a:gd name="connsiteX0" fmla="*/ 0 w 786063"/>
              <a:gd name="connsiteY0" fmla="*/ 0 h 1347536"/>
              <a:gd name="connsiteX1" fmla="*/ 513347 w 786063"/>
              <a:gd name="connsiteY1" fmla="*/ 401052 h 1347536"/>
              <a:gd name="connsiteX2" fmla="*/ 336884 w 786063"/>
              <a:gd name="connsiteY2" fmla="*/ 1155031 h 1347536"/>
              <a:gd name="connsiteX3" fmla="*/ 786063 w 786063"/>
              <a:gd name="connsiteY3" fmla="*/ 1347536 h 1347536"/>
            </a:gdLst>
            <a:ahLst/>
            <a:cxnLst>
              <a:cxn ang="0">
                <a:pos x="connsiteX0" y="connsiteY0"/>
              </a:cxn>
              <a:cxn ang="0">
                <a:pos x="connsiteX1" y="connsiteY1"/>
              </a:cxn>
              <a:cxn ang="0">
                <a:pos x="connsiteX2" y="connsiteY2"/>
              </a:cxn>
              <a:cxn ang="0">
                <a:pos x="connsiteX3" y="connsiteY3"/>
              </a:cxn>
            </a:cxnLst>
            <a:rect l="l" t="t" r="r" b="b"/>
            <a:pathLst>
              <a:path w="786063" h="1347536">
                <a:moveTo>
                  <a:pt x="0" y="0"/>
                </a:moveTo>
                <a:cubicBezTo>
                  <a:pt x="228600" y="104273"/>
                  <a:pt x="457200" y="208547"/>
                  <a:pt x="513347" y="401052"/>
                </a:cubicBezTo>
                <a:cubicBezTo>
                  <a:pt x="569494" y="593557"/>
                  <a:pt x="291431" y="997284"/>
                  <a:pt x="336884" y="1155031"/>
                </a:cubicBezTo>
                <a:cubicBezTo>
                  <a:pt x="382337" y="1312778"/>
                  <a:pt x="584200" y="1330157"/>
                  <a:pt x="786063" y="1347536"/>
                </a:cubicBezTo>
              </a:path>
            </a:pathLst>
          </a:custGeom>
          <a:noFill/>
          <a:ln w="25400" cap="rnd">
            <a:solidFill>
              <a:srgbClr val="9DC3E6"/>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3870847" y="725646"/>
            <a:ext cx="3971693" cy="4252077"/>
            <a:chOff x="4427538" y="954088"/>
            <a:chExt cx="3333750" cy="3729038"/>
          </a:xfrm>
        </p:grpSpPr>
        <p:sp>
          <p:nvSpPr>
            <p:cNvPr id="38"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1"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2"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4"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5"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6"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7"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8"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2"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3"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4"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6"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9"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0"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4"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5"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6"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7"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0"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5" name="文本框 94"/>
          <p:cNvSpPr txBox="1"/>
          <p:nvPr/>
        </p:nvSpPr>
        <p:spPr>
          <a:xfrm flipH="1">
            <a:off x="4721924" y="1424370"/>
            <a:ext cx="2264799" cy="1323439"/>
          </a:xfrm>
          <a:prstGeom prst="rect">
            <a:avLst/>
          </a:prstGeom>
          <a:noFill/>
        </p:spPr>
        <p:txBody>
          <a:bodyPr wrap="square" rtlCol="0">
            <a:spAutoFit/>
          </a:bodyPr>
          <a:lstStyle/>
          <a:p>
            <a:pPr algn="ctr"/>
            <a:r>
              <a:rPr lang="en-US" altLang="zh-CN" sz="8000" spc="300" dirty="0">
                <a:latin typeface="新蒂黑板报" panose="03000600000000000000" pitchFamily="66" charset="-122"/>
                <a:ea typeface="新蒂黑板报" panose="03000600000000000000" pitchFamily="66" charset="-122"/>
              </a:rPr>
              <a:t>09</a:t>
            </a:r>
            <a:endParaRPr lang="zh-CN" altLang="en-US" sz="8000" spc="300" dirty="0">
              <a:latin typeface="新蒂黑板报" panose="03000600000000000000" pitchFamily="66" charset="-122"/>
              <a:ea typeface="新蒂黑板报" panose="03000600000000000000" pitchFamily="66" charset="-122"/>
            </a:endParaRPr>
          </a:p>
        </p:txBody>
      </p:sp>
      <p:pic>
        <p:nvPicPr>
          <p:cNvPr id="68" name="图片 67">
            <a:extLst>
              <a:ext uri="{FF2B5EF4-FFF2-40B4-BE49-F238E27FC236}">
                <a16:creationId xmlns:a16="http://schemas.microsoft.com/office/drawing/2014/main" id="{5365F7EE-8AC0-4F27-8E2D-5B10491488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Tree>
    <p:extLst>
      <p:ext uri="{BB962C8B-B14F-4D97-AF65-F5344CB8AC3E}">
        <p14:creationId xmlns:p14="http://schemas.microsoft.com/office/powerpoint/2010/main" val="172124857"/>
      </p:ext>
    </p:extLst>
  </p:cSld>
  <p:clrMapOvr>
    <a:masterClrMapping/>
  </p:clrMapOvr>
  <p:transition spd="slow">
    <p:randomBar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7F309B3-34A0-4156-B3E1-EBF15792B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3" name="椭圆 31">
            <a:extLst>
              <a:ext uri="{FF2B5EF4-FFF2-40B4-BE49-F238E27FC236}">
                <a16:creationId xmlns:a16="http://schemas.microsoft.com/office/drawing/2014/main" id="{7C352FFE-CA71-4564-AA57-D0B56BA5EB83}"/>
              </a:ext>
            </a:extLst>
          </p:cNvPr>
          <p:cNvSpPr/>
          <p:nvPr/>
        </p:nvSpPr>
        <p:spPr>
          <a:xfrm>
            <a:off x="647412" y="804650"/>
            <a:ext cx="3953618" cy="1195258"/>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4" name="文本框 3">
            <a:extLst>
              <a:ext uri="{FF2B5EF4-FFF2-40B4-BE49-F238E27FC236}">
                <a16:creationId xmlns:a16="http://schemas.microsoft.com/office/drawing/2014/main" id="{ABC757D3-44DD-42F3-88D5-A55B07683F40}"/>
              </a:ext>
            </a:extLst>
          </p:cNvPr>
          <p:cNvSpPr txBox="1"/>
          <p:nvPr/>
        </p:nvSpPr>
        <p:spPr>
          <a:xfrm>
            <a:off x="1086679" y="1045801"/>
            <a:ext cx="4426226" cy="954107"/>
          </a:xfrm>
          <a:prstGeom prst="rect">
            <a:avLst/>
          </a:prstGeom>
          <a:noFill/>
        </p:spPr>
        <p:txBody>
          <a:bodyPr wrap="square" rtlCol="0">
            <a:spAutoFit/>
          </a:bodyPr>
          <a:lstStyle/>
          <a:p>
            <a:r>
              <a:rPr lang="en-US" altLang="zh-CN" sz="2800" dirty="0"/>
              <a:t>9.1 </a:t>
            </a:r>
            <a:r>
              <a:rPr lang="zh-CN" altLang="en-US" sz="2800" dirty="0"/>
              <a:t>项目组织结构</a:t>
            </a:r>
            <a:endParaRPr lang="en-US" altLang="zh-CN" sz="2800" dirty="0"/>
          </a:p>
          <a:p>
            <a:endParaRPr lang="en-US" altLang="zh-CN" sz="2800" dirty="0"/>
          </a:p>
        </p:txBody>
      </p:sp>
      <p:pic>
        <p:nvPicPr>
          <p:cNvPr id="5" name="图片 4" descr="C:\Users\zhou123\Documents\Tencent Files\921692097\Image\Group\thumbnail\e3cec902-6b9b-4496-b8bc-cd15ab0c4ff1Ori"/>
          <p:cNvPicPr/>
          <p:nvPr/>
        </p:nvPicPr>
        <p:blipFill>
          <a:blip r:embed="rId3">
            <a:extLst>
              <a:ext uri="{28A0092B-C50C-407E-A947-70E740481C1C}">
                <a14:useLocalDpi xmlns:a14="http://schemas.microsoft.com/office/drawing/2010/main" val="0"/>
              </a:ext>
            </a:extLst>
          </a:blip>
          <a:srcRect/>
          <a:stretch>
            <a:fillRect/>
          </a:stretch>
        </p:blipFill>
        <p:spPr bwMode="auto">
          <a:xfrm>
            <a:off x="345126" y="1402279"/>
            <a:ext cx="11138188" cy="5042064"/>
          </a:xfrm>
          <a:prstGeom prst="rect">
            <a:avLst/>
          </a:prstGeom>
          <a:noFill/>
          <a:ln>
            <a:noFill/>
          </a:ln>
        </p:spPr>
      </p:pic>
    </p:spTree>
    <p:extLst>
      <p:ext uri="{BB962C8B-B14F-4D97-AF65-F5344CB8AC3E}">
        <p14:creationId xmlns:p14="http://schemas.microsoft.com/office/powerpoint/2010/main" val="2577756775"/>
      </p:ext>
    </p:extLst>
  </p:cSld>
  <p:clrMapOvr>
    <a:masterClrMapping/>
  </p:clrMapOvr>
  <p:transition spd="slow">
    <p:randomBar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7F309B3-34A0-4156-B3E1-EBF15792B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3" name="椭圆 31">
            <a:extLst>
              <a:ext uri="{FF2B5EF4-FFF2-40B4-BE49-F238E27FC236}">
                <a16:creationId xmlns:a16="http://schemas.microsoft.com/office/drawing/2014/main" id="{7C352FFE-CA71-4564-AA57-D0B56BA5EB83}"/>
              </a:ext>
            </a:extLst>
          </p:cNvPr>
          <p:cNvSpPr/>
          <p:nvPr/>
        </p:nvSpPr>
        <p:spPr>
          <a:xfrm>
            <a:off x="281372" y="191451"/>
            <a:ext cx="5158303" cy="114492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4" name="文本框 3">
            <a:extLst>
              <a:ext uri="{FF2B5EF4-FFF2-40B4-BE49-F238E27FC236}">
                <a16:creationId xmlns:a16="http://schemas.microsoft.com/office/drawing/2014/main" id="{ABC757D3-44DD-42F3-88D5-A55B07683F40}"/>
              </a:ext>
            </a:extLst>
          </p:cNvPr>
          <p:cNvSpPr txBox="1"/>
          <p:nvPr/>
        </p:nvSpPr>
        <p:spPr>
          <a:xfrm>
            <a:off x="647410" y="382264"/>
            <a:ext cx="4426226" cy="954107"/>
          </a:xfrm>
          <a:prstGeom prst="rect">
            <a:avLst/>
          </a:prstGeom>
          <a:noFill/>
        </p:spPr>
        <p:txBody>
          <a:bodyPr wrap="square" rtlCol="0">
            <a:spAutoFit/>
          </a:bodyPr>
          <a:lstStyle/>
          <a:p>
            <a:r>
              <a:rPr lang="en-US" altLang="zh-CN" sz="2800" dirty="0"/>
              <a:t>9.2 </a:t>
            </a:r>
            <a:r>
              <a:rPr lang="zh-CN" altLang="en-US" sz="2800" dirty="0"/>
              <a:t>人员组成</a:t>
            </a:r>
            <a:endParaRPr lang="en-US" altLang="zh-CN" sz="2800" dirty="0"/>
          </a:p>
          <a:p>
            <a:endParaRPr lang="en-US" altLang="zh-CN" sz="2800" dirty="0"/>
          </a:p>
        </p:txBody>
      </p:sp>
      <p:graphicFrame>
        <p:nvGraphicFramePr>
          <p:cNvPr id="5" name="表格 4"/>
          <p:cNvGraphicFramePr>
            <a:graphicFrameLocks noGrp="1"/>
          </p:cNvGraphicFramePr>
          <p:nvPr>
            <p:extLst>
              <p:ext uri="{D42A27DB-BD31-4B8C-83A1-F6EECF244321}">
                <p14:modId xmlns:p14="http://schemas.microsoft.com/office/powerpoint/2010/main" val="2404111351"/>
              </p:ext>
            </p:extLst>
          </p:nvPr>
        </p:nvGraphicFramePr>
        <p:xfrm>
          <a:off x="895739" y="1539553"/>
          <a:ext cx="9395926" cy="4823925"/>
        </p:xfrm>
        <a:graphic>
          <a:graphicData uri="http://schemas.openxmlformats.org/drawingml/2006/table">
            <a:tbl>
              <a:tblPr firstRow="1" firstCol="1" bandRow="1">
                <a:tableStyleId>{5C22544A-7EE6-4342-B048-85BDC9FD1C3A}</a:tableStyleId>
              </a:tblPr>
              <a:tblGrid>
                <a:gridCol w="1746438">
                  <a:extLst>
                    <a:ext uri="{9D8B030D-6E8A-4147-A177-3AD203B41FA5}">
                      <a16:colId xmlns:a16="http://schemas.microsoft.com/office/drawing/2014/main" val="20000"/>
                    </a:ext>
                  </a:extLst>
                </a:gridCol>
                <a:gridCol w="598685">
                  <a:extLst>
                    <a:ext uri="{9D8B030D-6E8A-4147-A177-3AD203B41FA5}">
                      <a16:colId xmlns:a16="http://schemas.microsoft.com/office/drawing/2014/main" val="20001"/>
                    </a:ext>
                  </a:extLst>
                </a:gridCol>
                <a:gridCol w="2779527">
                  <a:extLst>
                    <a:ext uri="{9D8B030D-6E8A-4147-A177-3AD203B41FA5}">
                      <a16:colId xmlns:a16="http://schemas.microsoft.com/office/drawing/2014/main" val="20002"/>
                    </a:ext>
                  </a:extLst>
                </a:gridCol>
                <a:gridCol w="4271276">
                  <a:extLst>
                    <a:ext uri="{9D8B030D-6E8A-4147-A177-3AD203B41FA5}">
                      <a16:colId xmlns:a16="http://schemas.microsoft.com/office/drawing/2014/main" val="20003"/>
                    </a:ext>
                  </a:extLst>
                </a:gridCol>
              </a:tblGrid>
              <a:tr h="964786">
                <a:tc>
                  <a:txBody>
                    <a:bodyPr/>
                    <a:lstStyle/>
                    <a:p>
                      <a:pPr algn="ctr">
                        <a:spcAft>
                          <a:spcPts val="0"/>
                        </a:spcAft>
                      </a:pPr>
                      <a:r>
                        <a:rPr lang="zh-CN" sz="1050" kern="100">
                          <a:effectLst/>
                        </a:rPr>
                        <a:t>姓名</a:t>
                      </a:r>
                      <a:endParaRPr lang="zh-CN" sz="1050" kern="100">
                        <a:effectLst/>
                        <a:latin typeface="等线"/>
                        <a:ea typeface="等线"/>
                        <a:cs typeface="Times New Roman"/>
                      </a:endParaRPr>
                    </a:p>
                  </a:txBody>
                  <a:tcPr marL="68580" marR="68580" marT="0" marB="0" anchor="ctr"/>
                </a:tc>
                <a:tc>
                  <a:txBody>
                    <a:bodyPr/>
                    <a:lstStyle/>
                    <a:p>
                      <a:pPr algn="just">
                        <a:spcAft>
                          <a:spcPts val="0"/>
                        </a:spcAft>
                      </a:pPr>
                      <a:r>
                        <a:rPr lang="zh-CN" sz="1050" kern="100">
                          <a:effectLst/>
                        </a:rPr>
                        <a:t>职位</a:t>
                      </a:r>
                      <a:endParaRPr lang="zh-CN" sz="1050" kern="100">
                        <a:effectLst/>
                        <a:latin typeface="等线"/>
                        <a:ea typeface="等线"/>
                        <a:cs typeface="Times New Roman"/>
                      </a:endParaRPr>
                    </a:p>
                  </a:txBody>
                  <a:tcPr marL="68580" marR="68580" marT="0" marB="0" anchor="ctr"/>
                </a:tc>
                <a:tc>
                  <a:txBody>
                    <a:bodyPr/>
                    <a:lstStyle/>
                    <a:p>
                      <a:pPr algn="ctr">
                        <a:spcAft>
                          <a:spcPts val="0"/>
                        </a:spcAft>
                      </a:pPr>
                      <a:r>
                        <a:rPr lang="zh-CN" sz="1050" kern="100" dirty="0">
                          <a:effectLst/>
                        </a:rPr>
                        <a:t>技术水平</a:t>
                      </a:r>
                      <a:endParaRPr lang="zh-CN" sz="1050" kern="100" dirty="0">
                        <a:effectLst/>
                        <a:latin typeface="等线"/>
                        <a:ea typeface="等线"/>
                        <a:cs typeface="Times New Roman"/>
                      </a:endParaRPr>
                    </a:p>
                  </a:txBody>
                  <a:tcPr marL="68580" marR="68580" marT="0" marB="0" anchor="ctr"/>
                </a:tc>
                <a:tc>
                  <a:txBody>
                    <a:bodyPr/>
                    <a:lstStyle/>
                    <a:p>
                      <a:pPr algn="ctr">
                        <a:spcAft>
                          <a:spcPts val="0"/>
                        </a:spcAft>
                      </a:pPr>
                      <a:r>
                        <a:rPr lang="zh-CN" sz="1050" kern="100">
                          <a:effectLst/>
                        </a:rPr>
                        <a:t>联系方式</a:t>
                      </a:r>
                      <a:endParaRPr lang="zh-CN" sz="1050" kern="100">
                        <a:effectLst/>
                        <a:latin typeface="等线"/>
                        <a:ea typeface="等线"/>
                        <a:cs typeface="Times New Roman"/>
                      </a:endParaRPr>
                    </a:p>
                  </a:txBody>
                  <a:tcPr marL="68580" marR="68580" marT="0" marB="0" anchor="ctr"/>
                </a:tc>
                <a:extLst>
                  <a:ext uri="{0D108BD9-81ED-4DB2-BD59-A6C34878D82A}">
                    <a16:rowId xmlns:a16="http://schemas.microsoft.com/office/drawing/2014/main" val="10000"/>
                  </a:ext>
                </a:extLst>
              </a:tr>
              <a:tr h="1929571">
                <a:tc>
                  <a:txBody>
                    <a:bodyPr/>
                    <a:lstStyle/>
                    <a:p>
                      <a:pPr algn="just">
                        <a:spcAft>
                          <a:spcPts val="0"/>
                        </a:spcAft>
                      </a:pPr>
                      <a:r>
                        <a:rPr lang="zh-CN" sz="1050" kern="100">
                          <a:effectLst/>
                        </a:rPr>
                        <a:t>戴恺铖</a:t>
                      </a:r>
                      <a:endParaRPr lang="zh-CN" sz="1050" kern="100">
                        <a:effectLst/>
                        <a:latin typeface="等线"/>
                        <a:ea typeface="等线"/>
                        <a:cs typeface="Times New Roman"/>
                      </a:endParaRPr>
                    </a:p>
                  </a:txBody>
                  <a:tcPr marL="68580" marR="68580" marT="0" marB="0" anchor="ctr"/>
                </a:tc>
                <a:tc>
                  <a:txBody>
                    <a:bodyPr/>
                    <a:lstStyle/>
                    <a:p>
                      <a:pPr algn="just">
                        <a:spcAft>
                          <a:spcPts val="0"/>
                        </a:spcAft>
                      </a:pPr>
                      <a:r>
                        <a:rPr lang="zh-CN" sz="1050" kern="100">
                          <a:effectLst/>
                        </a:rPr>
                        <a:t>项目经理</a:t>
                      </a:r>
                      <a:endParaRPr lang="zh-CN" sz="1050" kern="100">
                        <a:effectLst/>
                        <a:latin typeface="等线"/>
                        <a:ea typeface="等线"/>
                        <a:cs typeface="Times New Roman"/>
                      </a:endParaRPr>
                    </a:p>
                  </a:txBody>
                  <a:tcPr marL="68580" marR="68580" marT="0" marB="0" anchor="ctr"/>
                </a:tc>
                <a:tc>
                  <a:txBody>
                    <a:bodyPr/>
                    <a:lstStyle/>
                    <a:p>
                      <a:pPr algn="l">
                        <a:spcAft>
                          <a:spcPts val="0"/>
                        </a:spcAft>
                      </a:pPr>
                      <a:r>
                        <a:rPr lang="zh-CN" sz="1050" kern="100">
                          <a:effectLst/>
                        </a:rPr>
                        <a:t>项目开发初学者</a:t>
                      </a:r>
                      <a:endParaRPr lang="zh-CN" sz="1050" kern="100">
                        <a:effectLst/>
                        <a:latin typeface="等线"/>
                        <a:ea typeface="等线"/>
                        <a:cs typeface="Times New Roman"/>
                      </a:endParaRPr>
                    </a:p>
                  </a:txBody>
                  <a:tcPr marL="68580" marR="68580" marT="0" marB="0"/>
                </a:tc>
                <a:tc>
                  <a:txBody>
                    <a:bodyPr/>
                    <a:lstStyle/>
                    <a:p>
                      <a:pPr algn="l">
                        <a:spcAft>
                          <a:spcPts val="0"/>
                        </a:spcAft>
                      </a:pPr>
                      <a:r>
                        <a:rPr lang="zh-CN" sz="1050" kern="100">
                          <a:effectLst/>
                        </a:rPr>
                        <a:t>邮箱：</a:t>
                      </a:r>
                      <a:r>
                        <a:rPr lang="en-US" sz="1050" kern="100">
                          <a:effectLst/>
                        </a:rPr>
                        <a:t>31501398@stu.zucc.edu.cn</a:t>
                      </a:r>
                      <a:endParaRPr lang="zh-CN" sz="1050" kern="100">
                        <a:effectLst/>
                        <a:latin typeface="等线"/>
                        <a:ea typeface="等线"/>
                        <a:cs typeface="Times New Roman"/>
                      </a:endParaRPr>
                    </a:p>
                  </a:txBody>
                  <a:tcPr marL="68580" marR="68580" marT="0" marB="0" anchor="ctr"/>
                </a:tc>
                <a:extLst>
                  <a:ext uri="{0D108BD9-81ED-4DB2-BD59-A6C34878D82A}">
                    <a16:rowId xmlns:a16="http://schemas.microsoft.com/office/drawing/2014/main" val="10001"/>
                  </a:ext>
                </a:extLst>
              </a:tr>
              <a:tr h="482392">
                <a:tc>
                  <a:txBody>
                    <a:bodyPr/>
                    <a:lstStyle/>
                    <a:p>
                      <a:pPr algn="just">
                        <a:spcAft>
                          <a:spcPts val="0"/>
                        </a:spcAft>
                      </a:pPr>
                      <a:r>
                        <a:rPr lang="zh-CN" sz="1050" kern="100">
                          <a:effectLst/>
                        </a:rPr>
                        <a:t>周骏迪</a:t>
                      </a:r>
                      <a:endParaRPr lang="zh-CN" sz="1050" kern="100">
                        <a:effectLst/>
                        <a:latin typeface="等线"/>
                        <a:ea typeface="等线"/>
                        <a:cs typeface="Times New Roman"/>
                      </a:endParaRPr>
                    </a:p>
                  </a:txBody>
                  <a:tcPr marL="68580" marR="68580" marT="0" marB="0" anchor="ctr"/>
                </a:tc>
                <a:tc rowSpan="4">
                  <a:txBody>
                    <a:bodyPr/>
                    <a:lstStyle/>
                    <a:p>
                      <a:pPr algn="just">
                        <a:spcAft>
                          <a:spcPts val="0"/>
                        </a:spcAft>
                      </a:pPr>
                      <a:r>
                        <a:rPr lang="zh-CN" sz="1050" kern="100">
                          <a:effectLst/>
                        </a:rPr>
                        <a:t>项</a:t>
                      </a:r>
                    </a:p>
                    <a:p>
                      <a:pPr algn="just">
                        <a:spcAft>
                          <a:spcPts val="0"/>
                        </a:spcAft>
                      </a:pPr>
                      <a:r>
                        <a:rPr lang="zh-CN" sz="1050" kern="100">
                          <a:effectLst/>
                        </a:rPr>
                        <a:t>目</a:t>
                      </a:r>
                    </a:p>
                    <a:p>
                      <a:pPr algn="just">
                        <a:spcAft>
                          <a:spcPts val="0"/>
                        </a:spcAft>
                      </a:pPr>
                      <a:r>
                        <a:rPr lang="zh-CN" sz="1050" kern="100">
                          <a:effectLst/>
                        </a:rPr>
                        <a:t>成</a:t>
                      </a:r>
                    </a:p>
                    <a:p>
                      <a:pPr algn="just">
                        <a:spcAft>
                          <a:spcPts val="0"/>
                        </a:spcAft>
                      </a:pPr>
                      <a:r>
                        <a:rPr lang="zh-CN" sz="1050" kern="100">
                          <a:effectLst/>
                        </a:rPr>
                        <a:t>员</a:t>
                      </a:r>
                      <a:endParaRPr lang="zh-CN" sz="1050" kern="100">
                        <a:effectLst/>
                        <a:latin typeface="等线"/>
                        <a:ea typeface="等线"/>
                        <a:cs typeface="Times New Roman"/>
                      </a:endParaRPr>
                    </a:p>
                  </a:txBody>
                  <a:tcPr marL="68580" marR="68580" marT="0" marB="0" anchor="ctr"/>
                </a:tc>
                <a:tc>
                  <a:txBody>
                    <a:bodyPr/>
                    <a:lstStyle/>
                    <a:p>
                      <a:pPr algn="l">
                        <a:spcAft>
                          <a:spcPts val="0"/>
                        </a:spcAft>
                      </a:pPr>
                      <a:r>
                        <a:rPr lang="zh-CN" sz="1050" kern="100">
                          <a:effectLst/>
                        </a:rPr>
                        <a:t>项目开发初学者</a:t>
                      </a:r>
                      <a:endParaRPr lang="zh-CN" sz="1050" kern="100">
                        <a:effectLst/>
                        <a:latin typeface="等线"/>
                        <a:ea typeface="等线"/>
                        <a:cs typeface="Times New Roman"/>
                      </a:endParaRPr>
                    </a:p>
                  </a:txBody>
                  <a:tcPr marL="68580" marR="68580" marT="0" marB="0"/>
                </a:tc>
                <a:tc>
                  <a:txBody>
                    <a:bodyPr/>
                    <a:lstStyle/>
                    <a:p>
                      <a:pPr algn="l">
                        <a:spcAft>
                          <a:spcPts val="0"/>
                        </a:spcAft>
                      </a:pPr>
                      <a:r>
                        <a:rPr lang="zh-CN" sz="1050" kern="100">
                          <a:effectLst/>
                        </a:rPr>
                        <a:t>邮箱：</a:t>
                      </a:r>
                      <a:r>
                        <a:rPr lang="en-US" sz="1050" kern="100">
                          <a:effectLst/>
                        </a:rPr>
                        <a:t>31501388@stu.zucc.edu.cn</a:t>
                      </a:r>
                      <a:endParaRPr lang="zh-CN" sz="1050" kern="100">
                        <a:effectLst/>
                        <a:latin typeface="等线"/>
                        <a:ea typeface="等线"/>
                        <a:cs typeface="Times New Roman"/>
                      </a:endParaRPr>
                    </a:p>
                  </a:txBody>
                  <a:tcPr marL="68580" marR="68580" marT="0" marB="0" anchor="ctr"/>
                </a:tc>
                <a:extLst>
                  <a:ext uri="{0D108BD9-81ED-4DB2-BD59-A6C34878D82A}">
                    <a16:rowId xmlns:a16="http://schemas.microsoft.com/office/drawing/2014/main" val="10002"/>
                  </a:ext>
                </a:extLst>
              </a:tr>
              <a:tr h="482392">
                <a:tc>
                  <a:txBody>
                    <a:bodyPr/>
                    <a:lstStyle/>
                    <a:p>
                      <a:pPr algn="just">
                        <a:spcAft>
                          <a:spcPts val="0"/>
                        </a:spcAft>
                      </a:pPr>
                      <a:r>
                        <a:rPr lang="zh-CN" sz="1050" kern="100">
                          <a:effectLst/>
                        </a:rPr>
                        <a:t>陈豪明</a:t>
                      </a:r>
                      <a:endParaRPr lang="zh-CN" sz="1050" kern="100">
                        <a:effectLst/>
                        <a:latin typeface="等线"/>
                        <a:ea typeface="等线"/>
                        <a:cs typeface="Times New Roman"/>
                      </a:endParaRPr>
                    </a:p>
                  </a:txBody>
                  <a:tcPr marL="68580" marR="68580" marT="0" marB="0" anchor="ctr"/>
                </a:tc>
                <a:tc vMerge="1">
                  <a:txBody>
                    <a:bodyPr/>
                    <a:lstStyle/>
                    <a:p>
                      <a:endParaRPr lang="zh-CN" altLang="en-US"/>
                    </a:p>
                  </a:txBody>
                  <a:tcPr/>
                </a:tc>
                <a:tc>
                  <a:txBody>
                    <a:bodyPr/>
                    <a:lstStyle/>
                    <a:p>
                      <a:pPr algn="l">
                        <a:spcAft>
                          <a:spcPts val="0"/>
                        </a:spcAft>
                      </a:pPr>
                      <a:r>
                        <a:rPr lang="zh-CN" sz="1050" kern="100">
                          <a:effectLst/>
                        </a:rPr>
                        <a:t>项目开发初学者</a:t>
                      </a:r>
                      <a:endParaRPr lang="zh-CN" sz="1050" kern="100">
                        <a:effectLst/>
                        <a:latin typeface="等线"/>
                        <a:ea typeface="等线"/>
                        <a:cs typeface="Times New Roman"/>
                      </a:endParaRPr>
                    </a:p>
                  </a:txBody>
                  <a:tcPr marL="68580" marR="68580" marT="0" marB="0"/>
                </a:tc>
                <a:tc>
                  <a:txBody>
                    <a:bodyPr/>
                    <a:lstStyle/>
                    <a:p>
                      <a:pPr algn="l">
                        <a:spcAft>
                          <a:spcPts val="0"/>
                        </a:spcAft>
                      </a:pPr>
                      <a:r>
                        <a:rPr lang="zh-CN" sz="1050" kern="100">
                          <a:effectLst/>
                        </a:rPr>
                        <a:t>邮箱：</a:t>
                      </a:r>
                      <a:r>
                        <a:rPr lang="en-US" sz="1050" kern="100">
                          <a:effectLst/>
                        </a:rPr>
                        <a:t>31501397stu.zucc.edu.cn</a:t>
                      </a:r>
                      <a:endParaRPr lang="zh-CN" sz="1050" kern="100">
                        <a:effectLst/>
                        <a:latin typeface="等线"/>
                        <a:ea typeface="等线"/>
                        <a:cs typeface="Times New Roman"/>
                      </a:endParaRPr>
                    </a:p>
                  </a:txBody>
                  <a:tcPr marL="68580" marR="68580" marT="0" marB="0" anchor="ctr"/>
                </a:tc>
                <a:extLst>
                  <a:ext uri="{0D108BD9-81ED-4DB2-BD59-A6C34878D82A}">
                    <a16:rowId xmlns:a16="http://schemas.microsoft.com/office/drawing/2014/main" val="10003"/>
                  </a:ext>
                </a:extLst>
              </a:tr>
              <a:tr h="482392">
                <a:tc>
                  <a:txBody>
                    <a:bodyPr/>
                    <a:lstStyle/>
                    <a:p>
                      <a:pPr algn="just">
                        <a:spcAft>
                          <a:spcPts val="0"/>
                        </a:spcAft>
                      </a:pPr>
                      <a:r>
                        <a:rPr lang="zh-CN" sz="1050" kern="100">
                          <a:effectLst/>
                        </a:rPr>
                        <a:t>陈潮鸣</a:t>
                      </a:r>
                      <a:endParaRPr lang="zh-CN" sz="1050" kern="100">
                        <a:effectLst/>
                        <a:latin typeface="等线"/>
                        <a:ea typeface="等线"/>
                        <a:cs typeface="Times New Roman"/>
                      </a:endParaRPr>
                    </a:p>
                  </a:txBody>
                  <a:tcPr marL="68580" marR="68580" marT="0" marB="0" anchor="ctr"/>
                </a:tc>
                <a:tc vMerge="1">
                  <a:txBody>
                    <a:bodyPr/>
                    <a:lstStyle/>
                    <a:p>
                      <a:endParaRPr lang="zh-CN" altLang="en-US"/>
                    </a:p>
                  </a:txBody>
                  <a:tcPr/>
                </a:tc>
                <a:tc>
                  <a:txBody>
                    <a:bodyPr/>
                    <a:lstStyle/>
                    <a:p>
                      <a:pPr algn="l">
                        <a:spcAft>
                          <a:spcPts val="0"/>
                        </a:spcAft>
                      </a:pPr>
                      <a:r>
                        <a:rPr lang="zh-CN" sz="1050" kern="100">
                          <a:effectLst/>
                        </a:rPr>
                        <a:t>项目开发初学者</a:t>
                      </a:r>
                      <a:endParaRPr lang="zh-CN" sz="1050" kern="100">
                        <a:effectLst/>
                        <a:latin typeface="等线"/>
                        <a:ea typeface="等线"/>
                        <a:cs typeface="Times New Roman"/>
                      </a:endParaRPr>
                    </a:p>
                  </a:txBody>
                  <a:tcPr marL="68580" marR="68580" marT="0" marB="0"/>
                </a:tc>
                <a:tc>
                  <a:txBody>
                    <a:bodyPr/>
                    <a:lstStyle/>
                    <a:p>
                      <a:pPr algn="l">
                        <a:spcAft>
                          <a:spcPts val="0"/>
                        </a:spcAft>
                      </a:pPr>
                      <a:r>
                        <a:rPr lang="zh-CN" sz="1050" kern="100">
                          <a:effectLst/>
                        </a:rPr>
                        <a:t>邮箱：</a:t>
                      </a:r>
                      <a:r>
                        <a:rPr lang="en-US" sz="1050" kern="100">
                          <a:effectLst/>
                        </a:rPr>
                        <a:t>31501396stu.zucc.edu.cn</a:t>
                      </a:r>
                      <a:endParaRPr lang="zh-CN" sz="1050" kern="100">
                        <a:effectLst/>
                        <a:latin typeface="等线"/>
                        <a:ea typeface="等线"/>
                        <a:cs typeface="Times New Roman"/>
                      </a:endParaRPr>
                    </a:p>
                  </a:txBody>
                  <a:tcPr marL="68580" marR="68580" marT="0" marB="0" anchor="ctr"/>
                </a:tc>
                <a:extLst>
                  <a:ext uri="{0D108BD9-81ED-4DB2-BD59-A6C34878D82A}">
                    <a16:rowId xmlns:a16="http://schemas.microsoft.com/office/drawing/2014/main" val="10004"/>
                  </a:ext>
                </a:extLst>
              </a:tr>
              <a:tr h="482392">
                <a:tc>
                  <a:txBody>
                    <a:bodyPr/>
                    <a:lstStyle/>
                    <a:p>
                      <a:pPr algn="just">
                        <a:spcAft>
                          <a:spcPts val="0"/>
                        </a:spcAft>
                      </a:pPr>
                      <a:r>
                        <a:rPr lang="zh-CN" sz="1050" kern="100">
                          <a:effectLst/>
                        </a:rPr>
                        <a:t>朱赛奎</a:t>
                      </a:r>
                      <a:endParaRPr lang="zh-CN" sz="1050" kern="100">
                        <a:effectLst/>
                        <a:latin typeface="等线"/>
                        <a:ea typeface="等线"/>
                        <a:cs typeface="Times New Roman"/>
                      </a:endParaRPr>
                    </a:p>
                  </a:txBody>
                  <a:tcPr marL="68580" marR="68580" marT="0" marB="0" anchor="ctr"/>
                </a:tc>
                <a:tc vMerge="1">
                  <a:txBody>
                    <a:bodyPr/>
                    <a:lstStyle/>
                    <a:p>
                      <a:endParaRPr lang="zh-CN" altLang="en-US"/>
                    </a:p>
                  </a:txBody>
                  <a:tcPr/>
                </a:tc>
                <a:tc>
                  <a:txBody>
                    <a:bodyPr/>
                    <a:lstStyle/>
                    <a:p>
                      <a:pPr algn="l">
                        <a:spcAft>
                          <a:spcPts val="0"/>
                        </a:spcAft>
                      </a:pPr>
                      <a:r>
                        <a:rPr lang="zh-CN" sz="1050" kern="100">
                          <a:effectLst/>
                        </a:rPr>
                        <a:t>项目开发初学者</a:t>
                      </a:r>
                      <a:endParaRPr lang="zh-CN" sz="1050" kern="100">
                        <a:effectLst/>
                        <a:latin typeface="等线"/>
                        <a:ea typeface="等线"/>
                        <a:cs typeface="Times New Roman"/>
                      </a:endParaRPr>
                    </a:p>
                  </a:txBody>
                  <a:tcPr marL="68580" marR="68580" marT="0" marB="0"/>
                </a:tc>
                <a:tc>
                  <a:txBody>
                    <a:bodyPr/>
                    <a:lstStyle/>
                    <a:p>
                      <a:pPr algn="l">
                        <a:spcAft>
                          <a:spcPts val="0"/>
                        </a:spcAft>
                      </a:pPr>
                      <a:r>
                        <a:rPr lang="zh-CN" sz="1050" kern="100" dirty="0">
                          <a:effectLst/>
                        </a:rPr>
                        <a:t>邮箱：</a:t>
                      </a:r>
                      <a:r>
                        <a:rPr lang="en-US" sz="1050" kern="100" dirty="0">
                          <a:effectLst/>
                        </a:rPr>
                        <a:t>31501398@stu.zucc.edu.cn</a:t>
                      </a:r>
                      <a:endParaRPr lang="zh-CN" sz="1050" kern="100" dirty="0">
                        <a:effectLst/>
                        <a:latin typeface="等线"/>
                        <a:ea typeface="等线"/>
                        <a:cs typeface="Times New Roman"/>
                      </a:endParaRPr>
                    </a:p>
                  </a:txBody>
                  <a:tcPr marL="68580" marR="6858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61951031"/>
      </p:ext>
    </p:extLst>
  </p:cSld>
  <p:clrMapOvr>
    <a:masterClrMapping/>
  </p:clrMapOvr>
  <p:transition spd="slow">
    <p:randomBar dir="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31">
            <a:extLst>
              <a:ext uri="{FF2B5EF4-FFF2-40B4-BE49-F238E27FC236}">
                <a16:creationId xmlns:a16="http://schemas.microsoft.com/office/drawing/2014/main" id="{4684BF05-FF39-459E-A00A-CDC908259D55}"/>
              </a:ext>
            </a:extLst>
          </p:cNvPr>
          <p:cNvSpPr/>
          <p:nvPr/>
        </p:nvSpPr>
        <p:spPr>
          <a:xfrm>
            <a:off x="7900351" y="1030889"/>
            <a:ext cx="3193747" cy="5191728"/>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10" name="椭圆 31">
            <a:extLst>
              <a:ext uri="{FF2B5EF4-FFF2-40B4-BE49-F238E27FC236}">
                <a16:creationId xmlns:a16="http://schemas.microsoft.com/office/drawing/2014/main" id="{D6D113BF-76FC-4DB4-9B2C-5CA340F20983}"/>
              </a:ext>
            </a:extLst>
          </p:cNvPr>
          <p:cNvSpPr/>
          <p:nvPr/>
        </p:nvSpPr>
        <p:spPr>
          <a:xfrm>
            <a:off x="3765584" y="1110560"/>
            <a:ext cx="3741576" cy="5112058"/>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9" name="椭圆 31">
            <a:extLst>
              <a:ext uri="{FF2B5EF4-FFF2-40B4-BE49-F238E27FC236}">
                <a16:creationId xmlns:a16="http://schemas.microsoft.com/office/drawing/2014/main" id="{A05DB9F2-5B14-48FE-A9E3-D085EAF018A2}"/>
              </a:ext>
            </a:extLst>
          </p:cNvPr>
          <p:cNvSpPr/>
          <p:nvPr/>
        </p:nvSpPr>
        <p:spPr>
          <a:xfrm>
            <a:off x="57981" y="1204519"/>
            <a:ext cx="3428803" cy="5018098"/>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pic>
        <p:nvPicPr>
          <p:cNvPr id="2" name="图片 1">
            <a:extLst>
              <a:ext uri="{FF2B5EF4-FFF2-40B4-BE49-F238E27FC236}">
                <a16:creationId xmlns:a16="http://schemas.microsoft.com/office/drawing/2014/main" id="{B7F309B3-34A0-4156-B3E1-EBF15792B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3" name="椭圆 31">
            <a:extLst>
              <a:ext uri="{FF2B5EF4-FFF2-40B4-BE49-F238E27FC236}">
                <a16:creationId xmlns:a16="http://schemas.microsoft.com/office/drawing/2014/main" id="{7C352FFE-CA71-4564-AA57-D0B56BA5EB83}"/>
              </a:ext>
            </a:extLst>
          </p:cNvPr>
          <p:cNvSpPr/>
          <p:nvPr/>
        </p:nvSpPr>
        <p:spPr>
          <a:xfrm>
            <a:off x="460799" y="171277"/>
            <a:ext cx="5025601" cy="873752"/>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4" name="文本框 3">
            <a:extLst>
              <a:ext uri="{FF2B5EF4-FFF2-40B4-BE49-F238E27FC236}">
                <a16:creationId xmlns:a16="http://schemas.microsoft.com/office/drawing/2014/main" id="{ABC757D3-44DD-42F3-88D5-A55B07683F40}"/>
              </a:ext>
            </a:extLst>
          </p:cNvPr>
          <p:cNvSpPr txBox="1"/>
          <p:nvPr/>
        </p:nvSpPr>
        <p:spPr>
          <a:xfrm>
            <a:off x="1088478" y="0"/>
            <a:ext cx="4257963" cy="1815882"/>
          </a:xfrm>
          <a:prstGeom prst="rect">
            <a:avLst/>
          </a:prstGeom>
          <a:noFill/>
        </p:spPr>
        <p:txBody>
          <a:bodyPr wrap="square" rtlCol="0">
            <a:spAutoFit/>
          </a:bodyPr>
          <a:lstStyle/>
          <a:p>
            <a:endParaRPr lang="en-US" altLang="zh-CN" sz="2800" dirty="0"/>
          </a:p>
          <a:p>
            <a:r>
              <a:rPr lang="en-US" altLang="zh-CN" sz="2800" dirty="0"/>
              <a:t>9.3 </a:t>
            </a:r>
            <a:r>
              <a:rPr lang="zh-CN" altLang="en-US" sz="2800" dirty="0"/>
              <a:t>人员分析</a:t>
            </a:r>
            <a:endParaRPr lang="en-US" altLang="zh-CN" sz="2800" dirty="0"/>
          </a:p>
          <a:p>
            <a:endParaRPr lang="en-US" altLang="zh-CN" sz="2800" dirty="0"/>
          </a:p>
          <a:p>
            <a:endParaRPr lang="en-US" altLang="zh-CN" sz="2800" dirty="0"/>
          </a:p>
        </p:txBody>
      </p:sp>
      <p:sp>
        <p:nvSpPr>
          <p:cNvPr id="6" name="TextBox 5"/>
          <p:cNvSpPr txBox="1"/>
          <p:nvPr/>
        </p:nvSpPr>
        <p:spPr>
          <a:xfrm>
            <a:off x="197940" y="1401772"/>
            <a:ext cx="2775659" cy="4524315"/>
          </a:xfrm>
          <a:prstGeom prst="rect">
            <a:avLst/>
          </a:prstGeom>
          <a:noFill/>
        </p:spPr>
        <p:txBody>
          <a:bodyPr wrap="square" rtlCol="0">
            <a:spAutoFit/>
          </a:bodyPr>
          <a:lstStyle/>
          <a:p>
            <a:r>
              <a:rPr lang="zh-CN" altLang="zh-CN" dirty="0"/>
              <a:t>姓名：戴恺铖</a:t>
            </a:r>
          </a:p>
          <a:p>
            <a:r>
              <a:rPr lang="zh-CN" altLang="zh-CN" dirty="0"/>
              <a:t>背景：性别男，籍贯浙江，目前就读于浙江大学城市学院计算机与计算科学学院，主修软件工程专业。</a:t>
            </a:r>
          </a:p>
          <a:p>
            <a:r>
              <a:rPr lang="zh-CN" altLang="zh-CN" dirty="0"/>
              <a:t>个人描述：</a:t>
            </a:r>
          </a:p>
          <a:p>
            <a:r>
              <a:rPr lang="zh-CN" altLang="zh-CN" dirty="0"/>
              <a:t>认真负责，有积极向上的态度。与人友善，待人坦诚，能够团结同学朝积极的方向发展。责任心强，不推卸责任，积极和同学们沟通。希望能换和同学们顺利完成任务。</a:t>
            </a:r>
          </a:p>
          <a:p>
            <a:r>
              <a:rPr lang="zh-CN" altLang="zh-CN" dirty="0"/>
              <a:t>建议职位：需求获取负责人</a:t>
            </a:r>
          </a:p>
          <a:p>
            <a:endParaRPr lang="zh-CN" altLang="en-US" dirty="0"/>
          </a:p>
        </p:txBody>
      </p:sp>
      <p:sp>
        <p:nvSpPr>
          <p:cNvPr id="7" name="TextBox 6"/>
          <p:cNvSpPr txBox="1"/>
          <p:nvPr/>
        </p:nvSpPr>
        <p:spPr>
          <a:xfrm>
            <a:off x="4494488" y="1204519"/>
            <a:ext cx="2512801" cy="5078313"/>
          </a:xfrm>
          <a:prstGeom prst="rect">
            <a:avLst/>
          </a:prstGeom>
          <a:noFill/>
        </p:spPr>
        <p:txBody>
          <a:bodyPr wrap="square" rtlCol="0">
            <a:spAutoFit/>
          </a:bodyPr>
          <a:lstStyle/>
          <a:p>
            <a:r>
              <a:rPr lang="zh-CN" altLang="zh-CN" dirty="0"/>
              <a:t>姓名：朱赛奎</a:t>
            </a:r>
            <a:br>
              <a:rPr lang="en-US" altLang="zh-CN" dirty="0"/>
            </a:br>
            <a:r>
              <a:rPr lang="zh-CN" altLang="zh-CN" dirty="0"/>
              <a:t>背景：性别男，籍贯河南，目前就读于浙江大学城市学院计算机与计算科学学院，主修软件工程专业。</a:t>
            </a:r>
            <a:br>
              <a:rPr lang="en-US" altLang="zh-CN" dirty="0"/>
            </a:br>
            <a:r>
              <a:rPr lang="zh-CN" altLang="zh-CN" dirty="0"/>
              <a:t>个人描述：</a:t>
            </a:r>
            <a:br>
              <a:rPr lang="en-US" altLang="zh-CN" dirty="0"/>
            </a:br>
            <a:r>
              <a:rPr lang="zh-CN" altLang="zh-CN" dirty="0"/>
              <a:t>学习上刻苦努力，工作上认真负责，服从组织的安排，按时完成任务。团结友爱，善于沟通，勇于发表个人</a:t>
            </a:r>
            <a:r>
              <a:rPr lang="en-US" altLang="zh-CN" dirty="0"/>
              <a:t> </a:t>
            </a:r>
            <a:r>
              <a:rPr lang="zh-CN" altLang="zh-CN" dirty="0"/>
              <a:t>意见，为小组建设添砖加瓦。适应能力强，可以快速的投入工作当中去。 </a:t>
            </a:r>
          </a:p>
          <a:p>
            <a:r>
              <a:rPr lang="zh-CN" altLang="zh-CN" dirty="0"/>
              <a:t>建议职位：需求规格审核负责人</a:t>
            </a:r>
          </a:p>
          <a:p>
            <a:endParaRPr lang="zh-CN" altLang="en-US" dirty="0"/>
          </a:p>
        </p:txBody>
      </p:sp>
      <p:sp>
        <p:nvSpPr>
          <p:cNvPr id="8" name="TextBox 7"/>
          <p:cNvSpPr txBox="1"/>
          <p:nvPr/>
        </p:nvSpPr>
        <p:spPr>
          <a:xfrm>
            <a:off x="8014993" y="1401772"/>
            <a:ext cx="2759636" cy="3693319"/>
          </a:xfrm>
          <a:prstGeom prst="rect">
            <a:avLst/>
          </a:prstGeom>
          <a:noFill/>
        </p:spPr>
        <p:txBody>
          <a:bodyPr wrap="square" rtlCol="0">
            <a:spAutoFit/>
          </a:bodyPr>
          <a:lstStyle/>
          <a:p>
            <a:r>
              <a:rPr lang="zh-CN" altLang="zh-CN" dirty="0"/>
              <a:t>姓名：周骏迪</a:t>
            </a:r>
          </a:p>
          <a:p>
            <a:r>
              <a:rPr lang="zh-CN" altLang="zh-CN" dirty="0"/>
              <a:t>背景：性别男，籍贯浙江，在读大三学生，目前就读于浙江大学城市学院计算机与计算科学学院软件专业</a:t>
            </a:r>
            <a:r>
              <a:rPr lang="en-US" altLang="zh-CN" dirty="0"/>
              <a:t>1503</a:t>
            </a:r>
            <a:r>
              <a:rPr lang="zh-CN" altLang="zh-CN" dirty="0"/>
              <a:t>班。</a:t>
            </a:r>
          </a:p>
          <a:p>
            <a:r>
              <a:rPr lang="zh-CN" altLang="zh-CN" dirty="0"/>
              <a:t>个人表述：曾任学生助理，有一定的文档处理能力，学习刻苦，工作认真，时间观念强。</a:t>
            </a:r>
          </a:p>
          <a:p>
            <a:r>
              <a:rPr lang="zh-CN" altLang="zh-CN" dirty="0"/>
              <a:t>建议职位：需求规格说明负责人</a:t>
            </a:r>
          </a:p>
          <a:p>
            <a:endParaRPr lang="zh-CN" altLang="en-US" dirty="0"/>
          </a:p>
        </p:txBody>
      </p:sp>
    </p:spTree>
    <p:extLst>
      <p:ext uri="{BB962C8B-B14F-4D97-AF65-F5344CB8AC3E}">
        <p14:creationId xmlns:p14="http://schemas.microsoft.com/office/powerpoint/2010/main" val="419532540"/>
      </p:ext>
    </p:extLst>
  </p:cSld>
  <p:clrMapOvr>
    <a:masterClrMapping/>
  </p:clrMapOvr>
  <p:transition spd="slow">
    <p:randomBar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31">
            <a:extLst>
              <a:ext uri="{FF2B5EF4-FFF2-40B4-BE49-F238E27FC236}">
                <a16:creationId xmlns:a16="http://schemas.microsoft.com/office/drawing/2014/main" id="{1DFB2D37-0687-4631-97B6-03D3EBEC2B90}"/>
              </a:ext>
            </a:extLst>
          </p:cNvPr>
          <p:cNvSpPr/>
          <p:nvPr/>
        </p:nvSpPr>
        <p:spPr>
          <a:xfrm>
            <a:off x="5609381" y="1716832"/>
            <a:ext cx="4551656" cy="4174533"/>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sp>
        <p:nvSpPr>
          <p:cNvPr id="7" name="椭圆 31">
            <a:extLst>
              <a:ext uri="{FF2B5EF4-FFF2-40B4-BE49-F238E27FC236}">
                <a16:creationId xmlns:a16="http://schemas.microsoft.com/office/drawing/2014/main" id="{F9E219E3-A38C-4B11-8B76-31BC37377E23}"/>
              </a:ext>
            </a:extLst>
          </p:cNvPr>
          <p:cNvSpPr/>
          <p:nvPr/>
        </p:nvSpPr>
        <p:spPr>
          <a:xfrm>
            <a:off x="1035628" y="1072745"/>
            <a:ext cx="3875942" cy="5617028"/>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latin typeface="方正静蕾简体" panose="02000000000000000000" pitchFamily="2" charset="-122"/>
              <a:ea typeface="方正静蕾简体" panose="02000000000000000000" pitchFamily="2" charset="-122"/>
            </a:endParaRPr>
          </a:p>
        </p:txBody>
      </p:sp>
      <p:pic>
        <p:nvPicPr>
          <p:cNvPr id="2" name="图片 1">
            <a:extLst>
              <a:ext uri="{FF2B5EF4-FFF2-40B4-BE49-F238E27FC236}">
                <a16:creationId xmlns:a16="http://schemas.microsoft.com/office/drawing/2014/main" id="{B7F309B3-34A0-4156-B3E1-EBF15792B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3" name="椭圆 31">
            <a:extLst>
              <a:ext uri="{FF2B5EF4-FFF2-40B4-BE49-F238E27FC236}">
                <a16:creationId xmlns:a16="http://schemas.microsoft.com/office/drawing/2014/main" id="{7C352FFE-CA71-4564-AA57-D0B56BA5EB83}"/>
              </a:ext>
            </a:extLst>
          </p:cNvPr>
          <p:cNvSpPr/>
          <p:nvPr/>
        </p:nvSpPr>
        <p:spPr>
          <a:xfrm>
            <a:off x="460799" y="171277"/>
            <a:ext cx="5025601" cy="873752"/>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4" name="文本框 3">
            <a:extLst>
              <a:ext uri="{FF2B5EF4-FFF2-40B4-BE49-F238E27FC236}">
                <a16:creationId xmlns:a16="http://schemas.microsoft.com/office/drawing/2014/main" id="{ABC757D3-44DD-42F3-88D5-A55B07683F40}"/>
              </a:ext>
            </a:extLst>
          </p:cNvPr>
          <p:cNvSpPr txBox="1"/>
          <p:nvPr/>
        </p:nvSpPr>
        <p:spPr>
          <a:xfrm>
            <a:off x="1088478" y="0"/>
            <a:ext cx="4257963" cy="1815882"/>
          </a:xfrm>
          <a:prstGeom prst="rect">
            <a:avLst/>
          </a:prstGeom>
          <a:noFill/>
        </p:spPr>
        <p:txBody>
          <a:bodyPr wrap="square" rtlCol="0">
            <a:spAutoFit/>
          </a:bodyPr>
          <a:lstStyle/>
          <a:p>
            <a:endParaRPr lang="en-US" altLang="zh-CN" sz="2800" dirty="0"/>
          </a:p>
          <a:p>
            <a:r>
              <a:rPr lang="en-US" altLang="zh-CN" sz="2800" dirty="0"/>
              <a:t>9.3 </a:t>
            </a:r>
            <a:r>
              <a:rPr lang="zh-CN" altLang="en-US" sz="2800" dirty="0"/>
              <a:t>人员分析</a:t>
            </a:r>
            <a:endParaRPr lang="en-US" altLang="zh-CN" sz="2800" dirty="0"/>
          </a:p>
          <a:p>
            <a:endParaRPr lang="en-US" altLang="zh-CN" sz="2800" dirty="0"/>
          </a:p>
          <a:p>
            <a:endParaRPr lang="en-US" altLang="zh-CN" sz="2800" dirty="0"/>
          </a:p>
        </p:txBody>
      </p:sp>
      <p:sp>
        <p:nvSpPr>
          <p:cNvPr id="9" name="TextBox 8"/>
          <p:cNvSpPr txBox="1"/>
          <p:nvPr/>
        </p:nvSpPr>
        <p:spPr>
          <a:xfrm>
            <a:off x="1536835" y="926604"/>
            <a:ext cx="3361248" cy="5909310"/>
          </a:xfrm>
          <a:prstGeom prst="rect">
            <a:avLst/>
          </a:prstGeom>
          <a:noFill/>
        </p:spPr>
        <p:txBody>
          <a:bodyPr wrap="square" rtlCol="0">
            <a:spAutoFit/>
          </a:bodyPr>
          <a:lstStyle/>
          <a:p>
            <a:endParaRPr lang="zh-CN" altLang="zh-CN" dirty="0"/>
          </a:p>
          <a:p>
            <a:r>
              <a:rPr lang="zh-CN" altLang="zh-CN" dirty="0"/>
              <a:t>姓名：陈潮鸣</a:t>
            </a:r>
          </a:p>
          <a:p>
            <a:r>
              <a:rPr lang="zh-CN" altLang="zh-CN" dirty="0"/>
              <a:t>背景：性别男，籍贯浙江，在读大三学生，目前就读于浙江大学城市学院计算机与计算科学学院软件专业</a:t>
            </a:r>
            <a:r>
              <a:rPr lang="en-US" altLang="zh-CN" dirty="0"/>
              <a:t>1504</a:t>
            </a:r>
            <a:r>
              <a:rPr lang="zh-CN" altLang="zh-CN" dirty="0"/>
              <a:t>班</a:t>
            </a:r>
            <a:r>
              <a:rPr lang="en-US" altLang="zh-CN" dirty="0"/>
              <a:t>.</a:t>
            </a:r>
            <a:endParaRPr lang="zh-CN" altLang="zh-CN" dirty="0"/>
          </a:p>
          <a:p>
            <a:r>
              <a:rPr lang="zh-CN" altLang="zh-CN" dirty="0"/>
              <a:t>个人表述：尊重上级指示，服从工作安排，认真完成分配到的任务。有时间概念，善于安排工作时间，工作思路清晰，懂得按照计划行事，不会将交给我的任务超时提交。愿意与组内成员沟通交流，善于交际，不易与其他组员发生冲突。乐意且善于表达自己对项目的建议，也不反感他人对我提出合理的建议与要求。拥有良好的学习能力，能够快速适应工作环境所需的软件工作要求。</a:t>
            </a:r>
          </a:p>
          <a:p>
            <a:r>
              <a:rPr lang="zh-CN" altLang="zh-CN" dirty="0"/>
              <a:t>建议职位：需求分析负责人</a:t>
            </a:r>
          </a:p>
          <a:p>
            <a:endParaRPr lang="zh-CN" altLang="en-US" dirty="0"/>
          </a:p>
        </p:txBody>
      </p:sp>
      <p:sp>
        <p:nvSpPr>
          <p:cNvPr id="5" name="TextBox 4"/>
          <p:cNvSpPr txBox="1"/>
          <p:nvPr/>
        </p:nvSpPr>
        <p:spPr>
          <a:xfrm>
            <a:off x="6148873" y="1604865"/>
            <a:ext cx="3713584" cy="4247317"/>
          </a:xfrm>
          <a:prstGeom prst="rect">
            <a:avLst/>
          </a:prstGeom>
          <a:noFill/>
        </p:spPr>
        <p:txBody>
          <a:bodyPr wrap="square" rtlCol="0">
            <a:spAutoFit/>
          </a:bodyPr>
          <a:lstStyle/>
          <a:p>
            <a:r>
              <a:rPr lang="en-US" altLang="zh-CN" dirty="0"/>
              <a:t> </a:t>
            </a:r>
            <a:endParaRPr lang="zh-CN" altLang="zh-CN" dirty="0"/>
          </a:p>
          <a:p>
            <a:r>
              <a:rPr lang="zh-CN" altLang="zh-CN" dirty="0"/>
              <a:t>姓名：陈豪明</a:t>
            </a:r>
          </a:p>
          <a:p>
            <a:r>
              <a:rPr lang="zh-CN" altLang="zh-CN" dirty="0"/>
              <a:t>背景：性别男，籍贯浙江，在读大三学生，目前就读于浙江大学城市学院计算机与计算科学学院软件专业</a:t>
            </a:r>
            <a:r>
              <a:rPr lang="en-US" altLang="zh-CN" dirty="0"/>
              <a:t>1504</a:t>
            </a:r>
            <a:r>
              <a:rPr lang="zh-CN" altLang="zh-CN" dirty="0"/>
              <a:t>班</a:t>
            </a:r>
            <a:r>
              <a:rPr lang="en-US" altLang="zh-CN" dirty="0"/>
              <a:t>.</a:t>
            </a:r>
            <a:endParaRPr lang="zh-CN" altLang="zh-CN" dirty="0"/>
          </a:p>
          <a:p>
            <a:r>
              <a:rPr lang="zh-CN" altLang="zh-CN" dirty="0"/>
              <a:t>个人表述：</a:t>
            </a:r>
            <a:r>
              <a:rPr lang="en-US" altLang="zh-CN" dirty="0"/>
              <a:t>	</a:t>
            </a:r>
            <a:r>
              <a:rPr lang="zh-CN" altLang="zh-CN" dirty="0"/>
              <a:t>本人乐于学习各种计算机技术，并且喜欢将其真正的实现。也乐于接受别人对我提出的意见，来反省自己的不足，以逐步的完善自己的各个方面。对于老师、同学给与的任务都能保证认真、负责绝不持有糊弄的态度来完成。</a:t>
            </a:r>
          </a:p>
          <a:p>
            <a:r>
              <a:rPr lang="zh-CN" altLang="zh-CN" dirty="0"/>
              <a:t>建议职位：需求过程管理负责人</a:t>
            </a:r>
          </a:p>
          <a:p>
            <a:endParaRPr lang="zh-CN" altLang="en-US" dirty="0"/>
          </a:p>
        </p:txBody>
      </p:sp>
    </p:spTree>
    <p:extLst>
      <p:ext uri="{BB962C8B-B14F-4D97-AF65-F5344CB8AC3E}">
        <p14:creationId xmlns:p14="http://schemas.microsoft.com/office/powerpoint/2010/main" val="31195044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15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flipH="1">
            <a:off x="4306975" y="5052789"/>
            <a:ext cx="3689517" cy="707886"/>
          </a:xfrm>
          <a:prstGeom prst="rect">
            <a:avLst/>
          </a:prstGeom>
          <a:noFill/>
        </p:spPr>
        <p:txBody>
          <a:bodyPr wrap="square" rtlCol="0">
            <a:spAutoFit/>
          </a:bodyPr>
          <a:lstStyle/>
          <a:p>
            <a:pPr algn="dist"/>
            <a:r>
              <a:rPr lang="zh-CN" altLang="en-US" sz="4000" dirty="0">
                <a:latin typeface="方正静蕾简体" panose="02000000000000000000" pitchFamily="2" charset="-122"/>
                <a:ea typeface="方正静蕾简体" panose="02000000000000000000" pitchFamily="2" charset="-122"/>
              </a:rPr>
              <a:t>引言</a:t>
            </a:r>
            <a:endParaRPr lang="zh-CN" altLang="en-US" sz="4000" dirty="0">
              <a:solidFill>
                <a:srgbClr val="9DC3E6"/>
              </a:solidFill>
              <a:latin typeface="方正静蕾简体" panose="02000000000000000000" pitchFamily="2" charset="-122"/>
              <a:ea typeface="方正静蕾简体" panose="02000000000000000000" pitchFamily="2" charset="-122"/>
            </a:endParaRPr>
          </a:p>
        </p:txBody>
      </p:sp>
      <p:sp>
        <p:nvSpPr>
          <p:cNvPr id="43" name="Freeform 34"/>
          <p:cNvSpPr>
            <a:spLocks noEditPoints="1"/>
          </p:cNvSpPr>
          <p:nvPr/>
        </p:nvSpPr>
        <p:spPr bwMode="auto">
          <a:xfrm flipH="1">
            <a:off x="2488679" y="3392994"/>
            <a:ext cx="585223" cy="379444"/>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rgbClr val="9DC3E6"/>
          </a:solidFill>
          <a:ln>
            <a:noFill/>
          </a:ln>
        </p:spPr>
        <p:txBody>
          <a:bodyPr vert="horz" wrap="square" lIns="91440" tIns="45720" rIns="91440" bIns="45720" numCol="1" anchor="t" anchorCtr="0" compatLnSpc="1"/>
          <a:lstStyle/>
          <a:p>
            <a:endParaRPr lang="zh-CN" altLang="en-US"/>
          </a:p>
        </p:txBody>
      </p:sp>
      <p:grpSp>
        <p:nvGrpSpPr>
          <p:cNvPr id="3" name="组合 2"/>
          <p:cNvGrpSpPr/>
          <p:nvPr/>
        </p:nvGrpSpPr>
        <p:grpSpPr>
          <a:xfrm>
            <a:off x="2453503" y="5381090"/>
            <a:ext cx="6965448" cy="503056"/>
            <a:chOff x="2453503" y="5381090"/>
            <a:chExt cx="6965448" cy="503056"/>
          </a:xfrm>
        </p:grpSpPr>
        <p:sp>
          <p:nvSpPr>
            <p:cNvPr id="98"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9" name="任意多边形 98"/>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99"/>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任意多边形 1"/>
          <p:cNvSpPr/>
          <p:nvPr/>
        </p:nvSpPr>
        <p:spPr>
          <a:xfrm>
            <a:off x="3316936" y="3641870"/>
            <a:ext cx="466974" cy="800526"/>
          </a:xfrm>
          <a:custGeom>
            <a:avLst/>
            <a:gdLst>
              <a:gd name="connsiteX0" fmla="*/ 0 w 786063"/>
              <a:gd name="connsiteY0" fmla="*/ 0 h 1347536"/>
              <a:gd name="connsiteX1" fmla="*/ 513347 w 786063"/>
              <a:gd name="connsiteY1" fmla="*/ 401052 h 1347536"/>
              <a:gd name="connsiteX2" fmla="*/ 336884 w 786063"/>
              <a:gd name="connsiteY2" fmla="*/ 1155031 h 1347536"/>
              <a:gd name="connsiteX3" fmla="*/ 786063 w 786063"/>
              <a:gd name="connsiteY3" fmla="*/ 1347536 h 1347536"/>
            </a:gdLst>
            <a:ahLst/>
            <a:cxnLst>
              <a:cxn ang="0">
                <a:pos x="connsiteX0" y="connsiteY0"/>
              </a:cxn>
              <a:cxn ang="0">
                <a:pos x="connsiteX1" y="connsiteY1"/>
              </a:cxn>
              <a:cxn ang="0">
                <a:pos x="connsiteX2" y="connsiteY2"/>
              </a:cxn>
              <a:cxn ang="0">
                <a:pos x="connsiteX3" y="connsiteY3"/>
              </a:cxn>
            </a:cxnLst>
            <a:rect l="l" t="t" r="r" b="b"/>
            <a:pathLst>
              <a:path w="786063" h="1347536">
                <a:moveTo>
                  <a:pt x="0" y="0"/>
                </a:moveTo>
                <a:cubicBezTo>
                  <a:pt x="228600" y="104273"/>
                  <a:pt x="457200" y="208547"/>
                  <a:pt x="513347" y="401052"/>
                </a:cubicBezTo>
                <a:cubicBezTo>
                  <a:pt x="569494" y="593557"/>
                  <a:pt x="291431" y="997284"/>
                  <a:pt x="336884" y="1155031"/>
                </a:cubicBezTo>
                <a:cubicBezTo>
                  <a:pt x="382337" y="1312778"/>
                  <a:pt x="584200" y="1330157"/>
                  <a:pt x="786063" y="1347536"/>
                </a:cubicBezTo>
              </a:path>
            </a:pathLst>
          </a:custGeom>
          <a:noFill/>
          <a:ln w="25400" cap="rnd">
            <a:solidFill>
              <a:srgbClr val="9DC3E6"/>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3870847" y="725646"/>
            <a:ext cx="3971693" cy="4252077"/>
            <a:chOff x="4427538" y="954088"/>
            <a:chExt cx="3333750" cy="3729038"/>
          </a:xfrm>
        </p:grpSpPr>
        <p:sp>
          <p:nvSpPr>
            <p:cNvPr id="38"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1"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2"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4"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5"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6"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7"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8"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2"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3"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4"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6"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9"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0"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4"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5"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6"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7"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0"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5" name="文本框 94"/>
          <p:cNvSpPr txBox="1"/>
          <p:nvPr/>
        </p:nvSpPr>
        <p:spPr>
          <a:xfrm flipH="1">
            <a:off x="4721924" y="1424370"/>
            <a:ext cx="2264799" cy="1323439"/>
          </a:xfrm>
          <a:prstGeom prst="rect">
            <a:avLst/>
          </a:prstGeom>
          <a:noFill/>
        </p:spPr>
        <p:txBody>
          <a:bodyPr wrap="square" rtlCol="0">
            <a:spAutoFit/>
          </a:bodyPr>
          <a:lstStyle/>
          <a:p>
            <a:pPr algn="ctr"/>
            <a:r>
              <a:rPr lang="en-US" altLang="zh-CN" sz="8000" spc="300" dirty="0">
                <a:latin typeface="新蒂黑板报" panose="03000600000000000000" pitchFamily="66" charset="-122"/>
                <a:ea typeface="新蒂黑板报" panose="03000600000000000000" pitchFamily="66" charset="-122"/>
              </a:rPr>
              <a:t>01</a:t>
            </a:r>
            <a:endParaRPr lang="zh-CN" altLang="en-US" sz="8000" spc="300" dirty="0">
              <a:latin typeface="新蒂黑板报" panose="03000600000000000000" pitchFamily="66" charset="-122"/>
              <a:ea typeface="新蒂黑板报" panose="03000600000000000000" pitchFamily="66" charset="-122"/>
            </a:endParaRPr>
          </a:p>
        </p:txBody>
      </p:sp>
      <p:pic>
        <p:nvPicPr>
          <p:cNvPr id="68" name="图片 67">
            <a:extLst>
              <a:ext uri="{FF2B5EF4-FFF2-40B4-BE49-F238E27FC236}">
                <a16:creationId xmlns:a16="http://schemas.microsoft.com/office/drawing/2014/main" id="{5365F7EE-8AC0-4F27-8E2D-5B10491488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Tree>
  </p:cSld>
  <p:clrMapOvr>
    <a:masterClrMapping/>
  </p:clrMapOvr>
  <p:transition spd="slow">
    <p:randomBar dir="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7F309B3-34A0-4156-B3E1-EBF15792B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3" name="椭圆 31">
            <a:extLst>
              <a:ext uri="{FF2B5EF4-FFF2-40B4-BE49-F238E27FC236}">
                <a16:creationId xmlns:a16="http://schemas.microsoft.com/office/drawing/2014/main" id="{7C352FFE-CA71-4564-AA57-D0B56BA5EB83}"/>
              </a:ext>
            </a:extLst>
          </p:cNvPr>
          <p:cNvSpPr/>
          <p:nvPr/>
        </p:nvSpPr>
        <p:spPr>
          <a:xfrm>
            <a:off x="354602" y="73306"/>
            <a:ext cx="5158303" cy="106503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4" name="文本框 3">
            <a:extLst>
              <a:ext uri="{FF2B5EF4-FFF2-40B4-BE49-F238E27FC236}">
                <a16:creationId xmlns:a16="http://schemas.microsoft.com/office/drawing/2014/main" id="{ABC757D3-44DD-42F3-88D5-A55B07683F40}"/>
              </a:ext>
            </a:extLst>
          </p:cNvPr>
          <p:cNvSpPr txBox="1"/>
          <p:nvPr/>
        </p:nvSpPr>
        <p:spPr>
          <a:xfrm>
            <a:off x="720640" y="64747"/>
            <a:ext cx="4426226" cy="1384995"/>
          </a:xfrm>
          <a:prstGeom prst="rect">
            <a:avLst/>
          </a:prstGeom>
          <a:noFill/>
        </p:spPr>
        <p:txBody>
          <a:bodyPr wrap="square" rtlCol="0">
            <a:spAutoFit/>
          </a:bodyPr>
          <a:lstStyle/>
          <a:p>
            <a:endParaRPr lang="en-US" altLang="zh-CN" sz="2800" dirty="0"/>
          </a:p>
          <a:p>
            <a:r>
              <a:rPr lang="en-US" altLang="zh-CN" sz="2800" dirty="0"/>
              <a:t>9.4 </a:t>
            </a:r>
            <a:r>
              <a:rPr lang="zh-CN" altLang="en-US" sz="2800" dirty="0"/>
              <a:t>开发人员分工</a:t>
            </a:r>
            <a:endParaRPr lang="en-US" altLang="zh-CN" sz="2800" dirty="0"/>
          </a:p>
          <a:p>
            <a:endParaRPr lang="en-US" altLang="zh-CN" sz="2800" dirty="0"/>
          </a:p>
        </p:txBody>
      </p:sp>
      <p:graphicFrame>
        <p:nvGraphicFramePr>
          <p:cNvPr id="5" name="表格 4"/>
          <p:cNvGraphicFramePr>
            <a:graphicFrameLocks noGrp="1"/>
          </p:cNvGraphicFramePr>
          <p:nvPr>
            <p:extLst>
              <p:ext uri="{D42A27DB-BD31-4B8C-83A1-F6EECF244321}">
                <p14:modId xmlns:p14="http://schemas.microsoft.com/office/powerpoint/2010/main" val="4244676718"/>
              </p:ext>
            </p:extLst>
          </p:nvPr>
        </p:nvGraphicFramePr>
        <p:xfrm>
          <a:off x="1894114" y="1688840"/>
          <a:ext cx="9237305" cy="4525350"/>
        </p:xfrm>
        <a:graphic>
          <a:graphicData uri="http://schemas.openxmlformats.org/drawingml/2006/table">
            <a:tbl>
              <a:tblPr firstRow="1" firstCol="1" bandRow="1">
                <a:tableStyleId>{5C22544A-7EE6-4342-B048-85BDC9FD1C3A}</a:tableStyleId>
              </a:tblPr>
              <a:tblGrid>
                <a:gridCol w="1248074">
                  <a:extLst>
                    <a:ext uri="{9D8B030D-6E8A-4147-A177-3AD203B41FA5}">
                      <a16:colId xmlns:a16="http://schemas.microsoft.com/office/drawing/2014/main" val="20000"/>
                    </a:ext>
                  </a:extLst>
                </a:gridCol>
                <a:gridCol w="2351334">
                  <a:extLst>
                    <a:ext uri="{9D8B030D-6E8A-4147-A177-3AD203B41FA5}">
                      <a16:colId xmlns:a16="http://schemas.microsoft.com/office/drawing/2014/main" val="20001"/>
                    </a:ext>
                  </a:extLst>
                </a:gridCol>
                <a:gridCol w="5637897">
                  <a:extLst>
                    <a:ext uri="{9D8B030D-6E8A-4147-A177-3AD203B41FA5}">
                      <a16:colId xmlns:a16="http://schemas.microsoft.com/office/drawing/2014/main" val="20002"/>
                    </a:ext>
                  </a:extLst>
                </a:gridCol>
              </a:tblGrid>
              <a:tr h="754225">
                <a:tc>
                  <a:txBody>
                    <a:bodyPr/>
                    <a:lstStyle/>
                    <a:p>
                      <a:pPr algn="just">
                        <a:spcAft>
                          <a:spcPts val="0"/>
                        </a:spcAft>
                      </a:pPr>
                      <a:r>
                        <a:rPr lang="zh-CN" sz="1050" kern="100">
                          <a:effectLst/>
                        </a:rPr>
                        <a:t>开发人员</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项目团队中角色</a:t>
                      </a:r>
                      <a:endParaRPr lang="zh-CN" sz="1050" kern="100">
                        <a:effectLst/>
                        <a:latin typeface="等线"/>
                        <a:ea typeface="等线"/>
                        <a:cs typeface="Times New Roman"/>
                      </a:endParaRPr>
                    </a:p>
                  </a:txBody>
                  <a:tcPr marL="68580" marR="68580" marT="0" marB="0"/>
                </a:tc>
                <a:tc>
                  <a:txBody>
                    <a:bodyPr/>
                    <a:lstStyle/>
                    <a:p>
                      <a:pPr algn="ctr">
                        <a:spcAft>
                          <a:spcPts val="0"/>
                        </a:spcAft>
                      </a:pPr>
                      <a:r>
                        <a:rPr lang="zh-CN" sz="1050" kern="100">
                          <a:effectLst/>
                        </a:rPr>
                        <a:t>各自负责内容</a:t>
                      </a:r>
                      <a:endParaRPr lang="zh-CN" sz="1050" kern="100">
                        <a:effectLst/>
                        <a:latin typeface="等线"/>
                        <a:ea typeface="等线"/>
                        <a:cs typeface="Times New Roman"/>
                      </a:endParaRPr>
                    </a:p>
                  </a:txBody>
                  <a:tcPr marL="68580" marR="68580" marT="0" marB="0"/>
                </a:tc>
                <a:extLst>
                  <a:ext uri="{0D108BD9-81ED-4DB2-BD59-A6C34878D82A}">
                    <a16:rowId xmlns:a16="http://schemas.microsoft.com/office/drawing/2014/main" val="10000"/>
                  </a:ext>
                </a:extLst>
              </a:tr>
              <a:tr h="754225">
                <a:tc>
                  <a:txBody>
                    <a:bodyPr/>
                    <a:lstStyle/>
                    <a:p>
                      <a:pPr algn="just">
                        <a:spcAft>
                          <a:spcPts val="0"/>
                        </a:spcAft>
                      </a:pPr>
                      <a:r>
                        <a:rPr lang="zh-CN" sz="1050" kern="100">
                          <a:effectLst/>
                        </a:rPr>
                        <a:t>戴恺铖</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开发团队组员</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需求获取</a:t>
                      </a:r>
                      <a:endParaRPr lang="zh-CN" sz="1050" kern="100">
                        <a:effectLst/>
                        <a:latin typeface="等线"/>
                        <a:ea typeface="等线"/>
                        <a:cs typeface="Times New Roman"/>
                      </a:endParaRPr>
                    </a:p>
                  </a:txBody>
                  <a:tcPr marL="68580" marR="68580" marT="0" marB="0"/>
                </a:tc>
                <a:extLst>
                  <a:ext uri="{0D108BD9-81ED-4DB2-BD59-A6C34878D82A}">
                    <a16:rowId xmlns:a16="http://schemas.microsoft.com/office/drawing/2014/main" val="10001"/>
                  </a:ext>
                </a:extLst>
              </a:tr>
              <a:tr h="754225">
                <a:tc>
                  <a:txBody>
                    <a:bodyPr/>
                    <a:lstStyle/>
                    <a:p>
                      <a:pPr algn="just">
                        <a:spcAft>
                          <a:spcPts val="0"/>
                        </a:spcAft>
                      </a:pPr>
                      <a:r>
                        <a:rPr lang="zh-CN" sz="1050" kern="100">
                          <a:effectLst/>
                        </a:rPr>
                        <a:t>朱赛奎</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开发团队组员</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需求规格审核</a:t>
                      </a:r>
                      <a:endParaRPr lang="zh-CN" sz="1050" kern="100">
                        <a:effectLst/>
                        <a:latin typeface="等线"/>
                        <a:ea typeface="等线"/>
                        <a:cs typeface="Times New Roman"/>
                      </a:endParaRPr>
                    </a:p>
                  </a:txBody>
                  <a:tcPr marL="68580" marR="68580" marT="0" marB="0"/>
                </a:tc>
                <a:extLst>
                  <a:ext uri="{0D108BD9-81ED-4DB2-BD59-A6C34878D82A}">
                    <a16:rowId xmlns:a16="http://schemas.microsoft.com/office/drawing/2014/main" val="10002"/>
                  </a:ext>
                </a:extLst>
              </a:tr>
              <a:tr h="754225">
                <a:tc>
                  <a:txBody>
                    <a:bodyPr/>
                    <a:lstStyle/>
                    <a:p>
                      <a:pPr algn="just">
                        <a:spcAft>
                          <a:spcPts val="0"/>
                        </a:spcAft>
                      </a:pPr>
                      <a:r>
                        <a:rPr lang="zh-CN" sz="1050" kern="100">
                          <a:effectLst/>
                        </a:rPr>
                        <a:t>周骏迪</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开发团队组员</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需求规格说明</a:t>
                      </a:r>
                      <a:endParaRPr lang="zh-CN" sz="1050" kern="100">
                        <a:effectLst/>
                        <a:latin typeface="等线"/>
                        <a:ea typeface="等线"/>
                        <a:cs typeface="Times New Roman"/>
                      </a:endParaRPr>
                    </a:p>
                  </a:txBody>
                  <a:tcPr marL="68580" marR="68580" marT="0" marB="0"/>
                </a:tc>
                <a:extLst>
                  <a:ext uri="{0D108BD9-81ED-4DB2-BD59-A6C34878D82A}">
                    <a16:rowId xmlns:a16="http://schemas.microsoft.com/office/drawing/2014/main" val="10003"/>
                  </a:ext>
                </a:extLst>
              </a:tr>
              <a:tr h="754225">
                <a:tc>
                  <a:txBody>
                    <a:bodyPr/>
                    <a:lstStyle/>
                    <a:p>
                      <a:pPr algn="just">
                        <a:spcAft>
                          <a:spcPts val="0"/>
                        </a:spcAft>
                      </a:pPr>
                      <a:r>
                        <a:rPr lang="zh-CN" sz="1050" kern="100">
                          <a:effectLst/>
                        </a:rPr>
                        <a:t>陈潮鸣</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开发团队项目经理</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需求分析</a:t>
                      </a:r>
                      <a:endParaRPr lang="zh-CN" sz="1050" kern="100">
                        <a:effectLst/>
                        <a:latin typeface="等线"/>
                        <a:ea typeface="等线"/>
                        <a:cs typeface="Times New Roman"/>
                      </a:endParaRPr>
                    </a:p>
                  </a:txBody>
                  <a:tcPr marL="68580" marR="68580" marT="0" marB="0"/>
                </a:tc>
                <a:extLst>
                  <a:ext uri="{0D108BD9-81ED-4DB2-BD59-A6C34878D82A}">
                    <a16:rowId xmlns:a16="http://schemas.microsoft.com/office/drawing/2014/main" val="10004"/>
                  </a:ext>
                </a:extLst>
              </a:tr>
              <a:tr h="754225">
                <a:tc>
                  <a:txBody>
                    <a:bodyPr/>
                    <a:lstStyle/>
                    <a:p>
                      <a:pPr algn="just">
                        <a:spcAft>
                          <a:spcPts val="0"/>
                        </a:spcAft>
                      </a:pPr>
                      <a:r>
                        <a:rPr lang="zh-CN" sz="1050" kern="100">
                          <a:effectLst/>
                        </a:rPr>
                        <a:t>陈豪明</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a:effectLst/>
                        </a:rPr>
                        <a:t>开发团队组员</a:t>
                      </a:r>
                      <a:endParaRPr lang="zh-CN" sz="1050" kern="100">
                        <a:effectLst/>
                        <a:latin typeface="等线"/>
                        <a:ea typeface="等线"/>
                        <a:cs typeface="Times New Roman"/>
                      </a:endParaRPr>
                    </a:p>
                  </a:txBody>
                  <a:tcPr marL="68580" marR="68580" marT="0" marB="0"/>
                </a:tc>
                <a:tc>
                  <a:txBody>
                    <a:bodyPr/>
                    <a:lstStyle/>
                    <a:p>
                      <a:pPr algn="just">
                        <a:spcAft>
                          <a:spcPts val="0"/>
                        </a:spcAft>
                      </a:pPr>
                      <a:r>
                        <a:rPr lang="zh-CN" sz="1050" kern="100" dirty="0">
                          <a:effectLst/>
                        </a:rPr>
                        <a:t>需求管理过程</a:t>
                      </a:r>
                      <a:endParaRPr lang="zh-CN" sz="1050" kern="100" dirty="0">
                        <a:effectLst/>
                        <a:latin typeface="等线"/>
                        <a:ea typeface="等线"/>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94824272"/>
      </p:ext>
    </p:extLst>
  </p:cSld>
  <p:clrMapOvr>
    <a:masterClrMapping/>
  </p:clrMapOvr>
  <p:transition spd="slow">
    <p:randomBar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flipH="1">
            <a:off x="4306974" y="5052789"/>
            <a:ext cx="4318582" cy="707886"/>
          </a:xfrm>
          <a:prstGeom prst="rect">
            <a:avLst/>
          </a:prstGeom>
          <a:noFill/>
        </p:spPr>
        <p:txBody>
          <a:bodyPr wrap="square" rtlCol="0">
            <a:spAutoFit/>
          </a:bodyPr>
          <a:lstStyle/>
          <a:p>
            <a:pPr algn="dist"/>
            <a:r>
              <a:rPr lang="zh-CN" altLang="en-US" sz="4000" dirty="0">
                <a:latin typeface="方正静蕾简体" panose="02000000000000000000" pitchFamily="2" charset="-122"/>
                <a:ea typeface="方正静蕾简体" panose="02000000000000000000" pitchFamily="2" charset="-122"/>
              </a:rPr>
              <a:t>配置管理系统指南</a:t>
            </a:r>
          </a:p>
        </p:txBody>
      </p:sp>
      <p:sp>
        <p:nvSpPr>
          <p:cNvPr id="43" name="Freeform 34"/>
          <p:cNvSpPr>
            <a:spLocks noEditPoints="1"/>
          </p:cNvSpPr>
          <p:nvPr/>
        </p:nvSpPr>
        <p:spPr bwMode="auto">
          <a:xfrm flipH="1">
            <a:off x="2488679" y="3392994"/>
            <a:ext cx="585223" cy="379444"/>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rgbClr val="9DC3E6"/>
          </a:solidFill>
          <a:ln>
            <a:noFill/>
          </a:ln>
        </p:spPr>
        <p:txBody>
          <a:bodyPr vert="horz" wrap="square" lIns="91440" tIns="45720" rIns="91440" bIns="45720" numCol="1" anchor="t" anchorCtr="0" compatLnSpc="1"/>
          <a:lstStyle/>
          <a:p>
            <a:endParaRPr lang="zh-CN" altLang="en-US"/>
          </a:p>
        </p:txBody>
      </p:sp>
      <p:grpSp>
        <p:nvGrpSpPr>
          <p:cNvPr id="3" name="组合 2"/>
          <p:cNvGrpSpPr/>
          <p:nvPr/>
        </p:nvGrpSpPr>
        <p:grpSpPr>
          <a:xfrm>
            <a:off x="2453503" y="5381090"/>
            <a:ext cx="6965448" cy="503056"/>
            <a:chOff x="2453503" y="5381090"/>
            <a:chExt cx="6965448" cy="503056"/>
          </a:xfrm>
        </p:grpSpPr>
        <p:sp>
          <p:nvSpPr>
            <p:cNvPr id="98"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9" name="任意多边形 98"/>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99"/>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任意多边形 1"/>
          <p:cNvSpPr/>
          <p:nvPr/>
        </p:nvSpPr>
        <p:spPr>
          <a:xfrm>
            <a:off x="3316936" y="3641870"/>
            <a:ext cx="466974" cy="800526"/>
          </a:xfrm>
          <a:custGeom>
            <a:avLst/>
            <a:gdLst>
              <a:gd name="connsiteX0" fmla="*/ 0 w 786063"/>
              <a:gd name="connsiteY0" fmla="*/ 0 h 1347536"/>
              <a:gd name="connsiteX1" fmla="*/ 513347 w 786063"/>
              <a:gd name="connsiteY1" fmla="*/ 401052 h 1347536"/>
              <a:gd name="connsiteX2" fmla="*/ 336884 w 786063"/>
              <a:gd name="connsiteY2" fmla="*/ 1155031 h 1347536"/>
              <a:gd name="connsiteX3" fmla="*/ 786063 w 786063"/>
              <a:gd name="connsiteY3" fmla="*/ 1347536 h 1347536"/>
            </a:gdLst>
            <a:ahLst/>
            <a:cxnLst>
              <a:cxn ang="0">
                <a:pos x="connsiteX0" y="connsiteY0"/>
              </a:cxn>
              <a:cxn ang="0">
                <a:pos x="connsiteX1" y="connsiteY1"/>
              </a:cxn>
              <a:cxn ang="0">
                <a:pos x="connsiteX2" y="connsiteY2"/>
              </a:cxn>
              <a:cxn ang="0">
                <a:pos x="connsiteX3" y="connsiteY3"/>
              </a:cxn>
            </a:cxnLst>
            <a:rect l="l" t="t" r="r" b="b"/>
            <a:pathLst>
              <a:path w="786063" h="1347536">
                <a:moveTo>
                  <a:pt x="0" y="0"/>
                </a:moveTo>
                <a:cubicBezTo>
                  <a:pt x="228600" y="104273"/>
                  <a:pt x="457200" y="208547"/>
                  <a:pt x="513347" y="401052"/>
                </a:cubicBezTo>
                <a:cubicBezTo>
                  <a:pt x="569494" y="593557"/>
                  <a:pt x="291431" y="997284"/>
                  <a:pt x="336884" y="1155031"/>
                </a:cubicBezTo>
                <a:cubicBezTo>
                  <a:pt x="382337" y="1312778"/>
                  <a:pt x="584200" y="1330157"/>
                  <a:pt x="786063" y="1347536"/>
                </a:cubicBezTo>
              </a:path>
            </a:pathLst>
          </a:custGeom>
          <a:noFill/>
          <a:ln w="25400" cap="rnd">
            <a:solidFill>
              <a:srgbClr val="9DC3E6"/>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3870847" y="725646"/>
            <a:ext cx="3971693" cy="4252077"/>
            <a:chOff x="4427538" y="954088"/>
            <a:chExt cx="3333750" cy="3729038"/>
          </a:xfrm>
        </p:grpSpPr>
        <p:sp>
          <p:nvSpPr>
            <p:cNvPr id="38"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1"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2"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4"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5"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6"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7"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8"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2"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3"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4"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6"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9"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0"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4"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5"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6"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7"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0"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5" name="文本框 94"/>
          <p:cNvSpPr txBox="1"/>
          <p:nvPr/>
        </p:nvSpPr>
        <p:spPr>
          <a:xfrm flipH="1">
            <a:off x="4721924" y="1424370"/>
            <a:ext cx="2264799" cy="1323439"/>
          </a:xfrm>
          <a:prstGeom prst="rect">
            <a:avLst/>
          </a:prstGeom>
          <a:noFill/>
        </p:spPr>
        <p:txBody>
          <a:bodyPr wrap="square" rtlCol="0">
            <a:spAutoFit/>
          </a:bodyPr>
          <a:lstStyle/>
          <a:p>
            <a:pPr algn="ctr"/>
            <a:r>
              <a:rPr lang="en-US" altLang="zh-CN" sz="8000" spc="300" dirty="0">
                <a:latin typeface="新蒂黑板报" panose="03000600000000000000" pitchFamily="66" charset="-122"/>
                <a:ea typeface="新蒂黑板报" panose="03000600000000000000" pitchFamily="66" charset="-122"/>
              </a:rPr>
              <a:t>10</a:t>
            </a:r>
            <a:endParaRPr lang="zh-CN" altLang="en-US" sz="8000" spc="300" dirty="0">
              <a:latin typeface="新蒂黑板报" panose="03000600000000000000" pitchFamily="66" charset="-122"/>
              <a:ea typeface="新蒂黑板报" panose="03000600000000000000" pitchFamily="66" charset="-122"/>
            </a:endParaRPr>
          </a:p>
        </p:txBody>
      </p:sp>
      <p:pic>
        <p:nvPicPr>
          <p:cNvPr id="68" name="图片 67">
            <a:extLst>
              <a:ext uri="{FF2B5EF4-FFF2-40B4-BE49-F238E27FC236}">
                <a16:creationId xmlns:a16="http://schemas.microsoft.com/office/drawing/2014/main" id="{5365F7EE-8AC0-4F27-8E2D-5B10491488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Tree>
    <p:extLst>
      <p:ext uri="{BB962C8B-B14F-4D97-AF65-F5344CB8AC3E}">
        <p14:creationId xmlns:p14="http://schemas.microsoft.com/office/powerpoint/2010/main" val="972401049"/>
      </p:ext>
    </p:extLst>
  </p:cSld>
  <p:clrMapOvr>
    <a:masterClrMapping/>
  </p:clrMapOvr>
  <p:transition spd="slow">
    <p:randomBar dir="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7F309B3-34A0-4156-B3E1-EBF15792B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3" name="椭圆 31">
            <a:extLst>
              <a:ext uri="{FF2B5EF4-FFF2-40B4-BE49-F238E27FC236}">
                <a16:creationId xmlns:a16="http://schemas.microsoft.com/office/drawing/2014/main" id="{7C352FFE-CA71-4564-AA57-D0B56BA5EB83}"/>
              </a:ext>
            </a:extLst>
          </p:cNvPr>
          <p:cNvSpPr/>
          <p:nvPr/>
        </p:nvSpPr>
        <p:spPr>
          <a:xfrm>
            <a:off x="647412" y="804650"/>
            <a:ext cx="2938752" cy="1181313"/>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4" name="文本框 3">
            <a:extLst>
              <a:ext uri="{FF2B5EF4-FFF2-40B4-BE49-F238E27FC236}">
                <a16:creationId xmlns:a16="http://schemas.microsoft.com/office/drawing/2014/main" id="{ABC757D3-44DD-42F3-88D5-A55B07683F40}"/>
              </a:ext>
            </a:extLst>
          </p:cNvPr>
          <p:cNvSpPr txBox="1"/>
          <p:nvPr/>
        </p:nvSpPr>
        <p:spPr>
          <a:xfrm>
            <a:off x="1013449" y="1218080"/>
            <a:ext cx="4426226" cy="954107"/>
          </a:xfrm>
          <a:prstGeom prst="rect">
            <a:avLst/>
          </a:prstGeom>
          <a:noFill/>
        </p:spPr>
        <p:txBody>
          <a:bodyPr wrap="square" rtlCol="0">
            <a:spAutoFit/>
          </a:bodyPr>
          <a:lstStyle/>
          <a:p>
            <a:r>
              <a:rPr lang="en-US" altLang="zh-CN" sz="2800" dirty="0"/>
              <a:t>10.1 </a:t>
            </a:r>
            <a:r>
              <a:rPr lang="zh-CN" altLang="en-US" sz="2800" dirty="0"/>
              <a:t>配置标志</a:t>
            </a:r>
            <a:endParaRPr lang="en-US" altLang="zh-CN" sz="2800" dirty="0"/>
          </a:p>
          <a:p>
            <a:endParaRPr lang="en-US" altLang="zh-CN" sz="2800" dirty="0"/>
          </a:p>
        </p:txBody>
      </p:sp>
      <p:sp>
        <p:nvSpPr>
          <p:cNvPr id="5" name="TextBox 4"/>
          <p:cNvSpPr txBox="1"/>
          <p:nvPr/>
        </p:nvSpPr>
        <p:spPr>
          <a:xfrm>
            <a:off x="2400301" y="2857500"/>
            <a:ext cx="7172325" cy="2308324"/>
          </a:xfrm>
          <a:prstGeom prst="rect">
            <a:avLst/>
          </a:prstGeom>
          <a:noFill/>
        </p:spPr>
        <p:txBody>
          <a:bodyPr wrap="square" rtlCol="0">
            <a:spAutoFit/>
          </a:bodyPr>
          <a:lstStyle/>
          <a:p>
            <a:r>
              <a:rPr lang="en-US" altLang="zh-CN" sz="3600" dirty="0"/>
              <a:t>       </a:t>
            </a:r>
            <a:r>
              <a:rPr lang="zh-CN" altLang="zh-CN" sz="3600" dirty="0"/>
              <a:t>软件项的标识基本按照《软件配置标识命名规则》进行。要通过标识能够确定软件项之间的相互联系。</a:t>
            </a:r>
          </a:p>
        </p:txBody>
      </p:sp>
    </p:spTree>
    <p:extLst>
      <p:ext uri="{BB962C8B-B14F-4D97-AF65-F5344CB8AC3E}">
        <p14:creationId xmlns:p14="http://schemas.microsoft.com/office/powerpoint/2010/main" val="3740556010"/>
      </p:ext>
    </p:extLst>
  </p:cSld>
  <p:clrMapOvr>
    <a:masterClrMapping/>
  </p:clrMapOvr>
  <p:transition spd="slow">
    <p:randomBar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7F309B3-34A0-4156-B3E1-EBF15792B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3" name="椭圆 31">
            <a:extLst>
              <a:ext uri="{FF2B5EF4-FFF2-40B4-BE49-F238E27FC236}">
                <a16:creationId xmlns:a16="http://schemas.microsoft.com/office/drawing/2014/main" id="{7C352FFE-CA71-4564-AA57-D0B56BA5EB83}"/>
              </a:ext>
            </a:extLst>
          </p:cNvPr>
          <p:cNvSpPr/>
          <p:nvPr/>
        </p:nvSpPr>
        <p:spPr>
          <a:xfrm>
            <a:off x="328613" y="571255"/>
            <a:ext cx="2528888" cy="646826"/>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4" name="文本框 3">
            <a:extLst>
              <a:ext uri="{FF2B5EF4-FFF2-40B4-BE49-F238E27FC236}">
                <a16:creationId xmlns:a16="http://schemas.microsoft.com/office/drawing/2014/main" id="{ABC757D3-44DD-42F3-88D5-A55B07683F40}"/>
              </a:ext>
            </a:extLst>
          </p:cNvPr>
          <p:cNvSpPr txBox="1"/>
          <p:nvPr/>
        </p:nvSpPr>
        <p:spPr>
          <a:xfrm>
            <a:off x="328612" y="182682"/>
            <a:ext cx="4426226" cy="1384995"/>
          </a:xfrm>
          <a:prstGeom prst="rect">
            <a:avLst/>
          </a:prstGeom>
          <a:noFill/>
        </p:spPr>
        <p:txBody>
          <a:bodyPr wrap="square" rtlCol="0">
            <a:spAutoFit/>
          </a:bodyPr>
          <a:lstStyle/>
          <a:p>
            <a:endParaRPr lang="en-US" altLang="zh-CN" sz="2800" dirty="0"/>
          </a:p>
          <a:p>
            <a:r>
              <a:rPr lang="en-US" altLang="zh-CN" sz="2800" dirty="0"/>
              <a:t>10.2 </a:t>
            </a:r>
            <a:r>
              <a:rPr lang="zh-CN" altLang="en-US" sz="2800" dirty="0"/>
              <a:t>版本管理</a:t>
            </a:r>
            <a:endParaRPr lang="en-US" altLang="zh-CN" sz="2800" dirty="0"/>
          </a:p>
          <a:p>
            <a:endParaRPr lang="en-US" altLang="zh-CN" sz="2800" dirty="0"/>
          </a:p>
        </p:txBody>
      </p:sp>
      <p:sp>
        <p:nvSpPr>
          <p:cNvPr id="5" name="TextBox 4"/>
          <p:cNvSpPr txBox="1"/>
          <p:nvPr/>
        </p:nvSpPr>
        <p:spPr>
          <a:xfrm>
            <a:off x="600073" y="1218080"/>
            <a:ext cx="10587039" cy="4247317"/>
          </a:xfrm>
          <a:prstGeom prst="rect">
            <a:avLst/>
          </a:prstGeom>
          <a:noFill/>
        </p:spPr>
        <p:txBody>
          <a:bodyPr wrap="square" rtlCol="0">
            <a:spAutoFit/>
          </a:bodyPr>
          <a:lstStyle/>
          <a:p>
            <a:r>
              <a:rPr lang="en-US" altLang="zh-CN" b="1" dirty="0"/>
              <a:t>1.</a:t>
            </a:r>
            <a:r>
              <a:rPr lang="zh-CN" altLang="zh-CN" dirty="0"/>
              <a:t>首先在所有成员创建</a:t>
            </a:r>
            <a:r>
              <a:rPr lang="en-US" altLang="zh-CN" dirty="0" err="1"/>
              <a:t>git</a:t>
            </a:r>
            <a:r>
              <a:rPr lang="zh-CN" altLang="zh-CN" dirty="0"/>
              <a:t>账号，</a:t>
            </a:r>
            <a:r>
              <a:rPr lang="en-US" altLang="zh-CN" dirty="0" err="1"/>
              <a:t>github</a:t>
            </a:r>
            <a:r>
              <a:rPr lang="zh-CN" altLang="zh-CN" dirty="0"/>
              <a:t>做为我们的远程服务器，配置管理员在上面建立一个目录，作为项目配置数据库。在此目录下按照每个项目组建一个分目录，项目组代码及项目组名构成目录名，然后在此项目组目录下按照所属每个项目建一个子目录，同一项目的开发文档存放在一个目录下，项目编号紧跟项目名就是目录名。在一个项目分目录下可按非受控文档与受控文档建立一级次目录，然后在一级次目录下按文档的不同类型建立二级次目录，使得所有开发文档能分门别类的组织存放，便于查询。目录结构可见下图的示例。</a:t>
            </a:r>
            <a:r>
              <a:rPr lang="en-US" altLang="zh-CN" dirty="0"/>
              <a:t> </a:t>
            </a:r>
            <a:endParaRPr lang="zh-CN" altLang="zh-CN" dirty="0"/>
          </a:p>
          <a:p>
            <a:r>
              <a:rPr lang="en-US" altLang="zh-CN" b="1" dirty="0"/>
              <a:t>2.</a:t>
            </a:r>
            <a:r>
              <a:rPr lang="zh-CN" altLang="zh-CN" dirty="0"/>
              <a:t>项目子目录的受控文档一般只有项目经理和属于该项目的开发人员和配置管理员能够访问到。配置管理员负责分配访问权限，一般项目经理对该目录具有较大的权限</a:t>
            </a:r>
            <a:r>
              <a:rPr lang="en-US" altLang="zh-CN" dirty="0"/>
              <a:t>——</a:t>
            </a:r>
            <a:r>
              <a:rPr lang="zh-CN" altLang="zh-CN" dirty="0"/>
              <a:t>读取、添加和更改；一般开发人员只有读取的权限。</a:t>
            </a:r>
            <a:r>
              <a:rPr lang="en-US" altLang="zh-CN" dirty="0"/>
              <a:t> </a:t>
            </a:r>
            <a:endParaRPr lang="zh-CN" altLang="zh-CN" dirty="0"/>
          </a:p>
          <a:p>
            <a:r>
              <a:rPr lang="en-US" altLang="zh-CN" b="1" dirty="0"/>
              <a:t>3.</a:t>
            </a:r>
            <a:r>
              <a:rPr lang="zh-CN" altLang="zh-CN" dirty="0"/>
              <a:t>在项目开发的某一阶段结束时，通过了该阶段评审的这些开发文档交配置管理员保存到项目数据库，做为正式版本的第一版</a:t>
            </a:r>
            <a:r>
              <a:rPr lang="en-US" altLang="zh-CN" dirty="0"/>
              <a:t>——1.0</a:t>
            </a:r>
            <a:r>
              <a:rPr lang="zh-CN" altLang="zh-CN" dirty="0"/>
              <a:t>版本。</a:t>
            </a:r>
          </a:p>
          <a:p>
            <a:r>
              <a:rPr lang="en-US" altLang="zh-CN" b="1" dirty="0"/>
              <a:t>4.</a:t>
            </a:r>
            <a:r>
              <a:rPr lang="zh-CN" altLang="zh-CN" dirty="0"/>
              <a:t>在以后的开发中，如果软件需要修改，那修改后的软件可用多级编号来表示新版本</a:t>
            </a:r>
            <a:r>
              <a:rPr lang="en-US" altLang="zh-CN" dirty="0"/>
              <a:t>——1.1</a:t>
            </a:r>
            <a:r>
              <a:rPr lang="zh-CN" altLang="zh-CN" dirty="0"/>
              <a:t>、</a:t>
            </a:r>
            <a:r>
              <a:rPr lang="en-US" altLang="zh-CN" dirty="0"/>
              <a:t>1.2</a:t>
            </a:r>
            <a:r>
              <a:rPr lang="zh-CN" altLang="zh-CN" dirty="0"/>
              <a:t>等加以区别标识。</a:t>
            </a:r>
            <a:r>
              <a:rPr lang="en-US" altLang="zh-CN" dirty="0"/>
              <a:t> </a:t>
            </a:r>
            <a:endParaRPr lang="zh-CN" altLang="zh-CN" dirty="0"/>
          </a:p>
          <a:p>
            <a:r>
              <a:rPr lang="en-US" altLang="zh-CN" b="1" dirty="0"/>
              <a:t>5.</a:t>
            </a:r>
            <a:r>
              <a:rPr lang="zh-CN" altLang="zh-CN" dirty="0"/>
              <a:t>在各个评审阶段产生的所有评审报告和修改报告都要进行编号保存，编号与相应文档的编号要对应。</a:t>
            </a:r>
            <a:r>
              <a:rPr lang="en-US" altLang="zh-CN" dirty="0"/>
              <a:t> </a:t>
            </a:r>
            <a:endParaRPr lang="zh-CN" altLang="zh-CN" dirty="0"/>
          </a:p>
          <a:p>
            <a:r>
              <a:rPr lang="en-US" altLang="zh-CN" b="1" dirty="0"/>
              <a:t>6.</a:t>
            </a:r>
            <a:r>
              <a:rPr lang="zh-CN" altLang="zh-CN" dirty="0"/>
              <a:t>规定所有组成员保存当前所有文件，防止突发状况的发生。</a:t>
            </a:r>
          </a:p>
        </p:txBody>
      </p:sp>
    </p:spTree>
    <p:extLst>
      <p:ext uri="{BB962C8B-B14F-4D97-AF65-F5344CB8AC3E}">
        <p14:creationId xmlns:p14="http://schemas.microsoft.com/office/powerpoint/2010/main" val="3740556010"/>
      </p:ext>
    </p:extLst>
  </p:cSld>
  <p:clrMapOvr>
    <a:masterClrMapping/>
  </p:clrMapOvr>
  <p:transition spd="slow">
    <p:randomBar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7F309B3-34A0-4156-B3E1-EBF15792B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3" name="椭圆 31">
            <a:extLst>
              <a:ext uri="{FF2B5EF4-FFF2-40B4-BE49-F238E27FC236}">
                <a16:creationId xmlns:a16="http://schemas.microsoft.com/office/drawing/2014/main" id="{7C352FFE-CA71-4564-AA57-D0B56BA5EB83}"/>
              </a:ext>
            </a:extLst>
          </p:cNvPr>
          <p:cNvSpPr/>
          <p:nvPr/>
        </p:nvSpPr>
        <p:spPr>
          <a:xfrm>
            <a:off x="647411" y="1014413"/>
            <a:ext cx="2510127" cy="957262"/>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4" name="文本框 3">
            <a:extLst>
              <a:ext uri="{FF2B5EF4-FFF2-40B4-BE49-F238E27FC236}">
                <a16:creationId xmlns:a16="http://schemas.microsoft.com/office/drawing/2014/main" id="{ABC757D3-44DD-42F3-88D5-A55B07683F40}"/>
              </a:ext>
            </a:extLst>
          </p:cNvPr>
          <p:cNvSpPr txBox="1"/>
          <p:nvPr/>
        </p:nvSpPr>
        <p:spPr>
          <a:xfrm>
            <a:off x="647411" y="804650"/>
            <a:ext cx="4426226" cy="1384995"/>
          </a:xfrm>
          <a:prstGeom prst="rect">
            <a:avLst/>
          </a:prstGeom>
          <a:noFill/>
        </p:spPr>
        <p:txBody>
          <a:bodyPr wrap="square" rtlCol="0">
            <a:spAutoFit/>
          </a:bodyPr>
          <a:lstStyle/>
          <a:p>
            <a:endParaRPr lang="en-US" altLang="zh-CN" sz="2800" dirty="0"/>
          </a:p>
          <a:p>
            <a:r>
              <a:rPr lang="en-US" altLang="zh-CN" sz="2800" dirty="0"/>
              <a:t>10.3 </a:t>
            </a:r>
            <a:r>
              <a:rPr lang="zh-CN" altLang="en-US" sz="2800" dirty="0"/>
              <a:t>变更控制</a:t>
            </a:r>
            <a:endParaRPr lang="en-US" altLang="zh-CN" sz="2800" dirty="0"/>
          </a:p>
          <a:p>
            <a:endParaRPr lang="en-US" altLang="zh-CN" sz="2800" dirty="0"/>
          </a:p>
        </p:txBody>
      </p:sp>
      <p:sp>
        <p:nvSpPr>
          <p:cNvPr id="5" name="TextBox 4"/>
          <p:cNvSpPr txBox="1"/>
          <p:nvPr/>
        </p:nvSpPr>
        <p:spPr>
          <a:xfrm>
            <a:off x="2357438" y="2513528"/>
            <a:ext cx="6958012" cy="2462213"/>
          </a:xfrm>
          <a:prstGeom prst="rect">
            <a:avLst/>
          </a:prstGeom>
          <a:noFill/>
        </p:spPr>
        <p:txBody>
          <a:bodyPr wrap="square" rtlCol="0">
            <a:spAutoFit/>
          </a:bodyPr>
          <a:lstStyle/>
          <a:p>
            <a:pPr lvl="2"/>
            <a:r>
              <a:rPr lang="en-US" altLang="zh-CN" b="1" dirty="0"/>
              <a:t>                            </a:t>
            </a:r>
            <a:r>
              <a:rPr lang="zh-CN" altLang="zh-CN" b="1" dirty="0"/>
              <a:t>微小改正时的变更控制</a:t>
            </a:r>
          </a:p>
          <a:p>
            <a:r>
              <a:rPr lang="zh-CN" altLang="zh-CN" sz="2000" dirty="0"/>
              <a:t>在评审或测试后发现的问题由小组成员记录下来，在周四的小组会议上，项目经理分配修改的问题，然后进行变更的记录</a:t>
            </a:r>
            <a:r>
              <a:rPr lang="zh-CN" altLang="zh-CN" dirty="0"/>
              <a:t>。</a:t>
            </a:r>
          </a:p>
          <a:p>
            <a:r>
              <a:rPr lang="en-US" altLang="zh-CN" dirty="0"/>
              <a:t> </a:t>
            </a:r>
            <a:endParaRPr lang="zh-CN" altLang="zh-CN" dirty="0"/>
          </a:p>
          <a:p>
            <a:pPr lvl="2"/>
            <a:r>
              <a:rPr lang="en-US" altLang="zh-CN" b="1" dirty="0"/>
              <a:t>                             </a:t>
            </a:r>
            <a:r>
              <a:rPr lang="zh-CN" altLang="zh-CN" b="1" dirty="0"/>
              <a:t>较大变动时的变更控制</a:t>
            </a:r>
          </a:p>
          <a:p>
            <a:r>
              <a:rPr lang="zh-CN" altLang="zh-CN" sz="2000" dirty="0"/>
              <a:t>发生较大变动时，先在小组会议进行讨论，如果确认变更，在</a:t>
            </a:r>
            <a:r>
              <a:rPr lang="en-US" altLang="zh-CN" sz="2000" dirty="0" err="1"/>
              <a:t>git</a:t>
            </a:r>
            <a:r>
              <a:rPr lang="zh-CN" altLang="zh-CN" sz="2000" dirty="0"/>
              <a:t>上提交一份变更记录，然后配置管理人员进行版本更新</a:t>
            </a:r>
            <a:r>
              <a:rPr lang="zh-CN" altLang="zh-CN" dirty="0"/>
              <a:t>。</a:t>
            </a:r>
          </a:p>
        </p:txBody>
      </p:sp>
    </p:spTree>
    <p:extLst>
      <p:ext uri="{BB962C8B-B14F-4D97-AF65-F5344CB8AC3E}">
        <p14:creationId xmlns:p14="http://schemas.microsoft.com/office/powerpoint/2010/main" val="744748243"/>
      </p:ext>
    </p:extLst>
  </p:cSld>
  <p:clrMapOvr>
    <a:masterClrMapping/>
  </p:clrMapOvr>
  <p:transition spd="slow">
    <p:randomBar dir="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7F309B3-34A0-4156-B3E1-EBF15792B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3" name="椭圆 31">
            <a:extLst>
              <a:ext uri="{FF2B5EF4-FFF2-40B4-BE49-F238E27FC236}">
                <a16:creationId xmlns:a16="http://schemas.microsoft.com/office/drawing/2014/main" id="{7C352FFE-CA71-4564-AA57-D0B56BA5EB83}"/>
              </a:ext>
            </a:extLst>
          </p:cNvPr>
          <p:cNvSpPr/>
          <p:nvPr/>
        </p:nvSpPr>
        <p:spPr>
          <a:xfrm>
            <a:off x="647411" y="1014413"/>
            <a:ext cx="2510127" cy="957262"/>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4" name="文本框 3">
            <a:extLst>
              <a:ext uri="{FF2B5EF4-FFF2-40B4-BE49-F238E27FC236}">
                <a16:creationId xmlns:a16="http://schemas.microsoft.com/office/drawing/2014/main" id="{ABC757D3-44DD-42F3-88D5-A55B07683F40}"/>
              </a:ext>
            </a:extLst>
          </p:cNvPr>
          <p:cNvSpPr txBox="1"/>
          <p:nvPr/>
        </p:nvSpPr>
        <p:spPr>
          <a:xfrm>
            <a:off x="647411" y="804650"/>
            <a:ext cx="4426226" cy="954107"/>
          </a:xfrm>
          <a:prstGeom prst="rect">
            <a:avLst/>
          </a:prstGeom>
          <a:noFill/>
        </p:spPr>
        <p:txBody>
          <a:bodyPr wrap="square" rtlCol="0">
            <a:spAutoFit/>
          </a:bodyPr>
          <a:lstStyle/>
          <a:p>
            <a:endParaRPr lang="en-US" altLang="zh-CN" sz="2800" dirty="0"/>
          </a:p>
          <a:p>
            <a:r>
              <a:rPr lang="en-US" altLang="zh-CN" sz="2800" dirty="0"/>
              <a:t>10.4</a:t>
            </a:r>
            <a:r>
              <a:rPr lang="zh-CN" altLang="en-US" sz="2800" dirty="0"/>
              <a:t>配置审核</a:t>
            </a:r>
            <a:endParaRPr lang="en-US" altLang="zh-CN" sz="2800" dirty="0"/>
          </a:p>
        </p:txBody>
      </p:sp>
      <p:sp>
        <p:nvSpPr>
          <p:cNvPr id="6" name="TextBox 5"/>
          <p:cNvSpPr txBox="1"/>
          <p:nvPr/>
        </p:nvSpPr>
        <p:spPr>
          <a:xfrm>
            <a:off x="1902474" y="2571750"/>
            <a:ext cx="7784451" cy="2246769"/>
          </a:xfrm>
          <a:prstGeom prst="rect">
            <a:avLst/>
          </a:prstGeom>
          <a:noFill/>
        </p:spPr>
        <p:txBody>
          <a:bodyPr wrap="square" rtlCol="0">
            <a:spAutoFit/>
          </a:bodyPr>
          <a:lstStyle/>
          <a:p>
            <a:r>
              <a:rPr lang="en-US" altLang="zh-CN" sz="2800" dirty="0"/>
              <a:t>         </a:t>
            </a:r>
            <a:r>
              <a:rPr lang="zh-CN" altLang="zh-CN" sz="2800" dirty="0"/>
              <a:t>为保证各项产品在技术上和管理上的完整性，项目经理是在软件开发过程中的详细设计阶段和测试阶段完成时，对配置情况进行抽查。总经理室先提出要审核的内容和各项指标，逐项审核完成后要作好记录。</a:t>
            </a:r>
          </a:p>
        </p:txBody>
      </p:sp>
    </p:spTree>
    <p:extLst>
      <p:ext uri="{BB962C8B-B14F-4D97-AF65-F5344CB8AC3E}">
        <p14:creationId xmlns:p14="http://schemas.microsoft.com/office/powerpoint/2010/main" val="3832452370"/>
      </p:ext>
    </p:extLst>
  </p:cSld>
  <p:clrMapOvr>
    <a:masterClrMapping/>
  </p:clrMapOvr>
  <p:transition spd="slow">
    <p:randomBar dir="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flipH="1">
            <a:off x="4306974" y="5052789"/>
            <a:ext cx="3208375" cy="707886"/>
          </a:xfrm>
          <a:prstGeom prst="rect">
            <a:avLst/>
          </a:prstGeom>
          <a:noFill/>
        </p:spPr>
        <p:txBody>
          <a:bodyPr wrap="square" rtlCol="0">
            <a:spAutoFit/>
          </a:bodyPr>
          <a:lstStyle/>
          <a:p>
            <a:pPr algn="dist"/>
            <a:r>
              <a:rPr lang="zh-CN" altLang="en-US" sz="4000" dirty="0">
                <a:latin typeface="方正静蕾简体" panose="02000000000000000000" pitchFamily="2" charset="-122"/>
                <a:ea typeface="方正静蕾简体" panose="02000000000000000000" pitchFamily="2" charset="-122"/>
              </a:rPr>
              <a:t>小组分工</a:t>
            </a:r>
          </a:p>
        </p:txBody>
      </p:sp>
      <p:sp>
        <p:nvSpPr>
          <p:cNvPr id="43" name="Freeform 34"/>
          <p:cNvSpPr>
            <a:spLocks noEditPoints="1"/>
          </p:cNvSpPr>
          <p:nvPr/>
        </p:nvSpPr>
        <p:spPr bwMode="auto">
          <a:xfrm flipH="1">
            <a:off x="2488679" y="3392994"/>
            <a:ext cx="585223" cy="379444"/>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rgbClr val="9DC3E6"/>
          </a:solidFill>
          <a:ln>
            <a:noFill/>
          </a:ln>
        </p:spPr>
        <p:txBody>
          <a:bodyPr vert="horz" wrap="square" lIns="91440" tIns="45720" rIns="91440" bIns="45720" numCol="1" anchor="t" anchorCtr="0" compatLnSpc="1"/>
          <a:lstStyle/>
          <a:p>
            <a:endParaRPr lang="zh-CN" altLang="en-US"/>
          </a:p>
        </p:txBody>
      </p:sp>
      <p:grpSp>
        <p:nvGrpSpPr>
          <p:cNvPr id="3" name="组合 2"/>
          <p:cNvGrpSpPr/>
          <p:nvPr/>
        </p:nvGrpSpPr>
        <p:grpSpPr>
          <a:xfrm>
            <a:off x="2453503" y="5381090"/>
            <a:ext cx="6965448" cy="503056"/>
            <a:chOff x="2453503" y="5381090"/>
            <a:chExt cx="6965448" cy="503056"/>
          </a:xfrm>
        </p:grpSpPr>
        <p:sp>
          <p:nvSpPr>
            <p:cNvPr id="98"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9" name="任意多边形 98"/>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99"/>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任意多边形 1"/>
          <p:cNvSpPr/>
          <p:nvPr/>
        </p:nvSpPr>
        <p:spPr>
          <a:xfrm>
            <a:off x="3316936" y="3641870"/>
            <a:ext cx="466974" cy="800526"/>
          </a:xfrm>
          <a:custGeom>
            <a:avLst/>
            <a:gdLst>
              <a:gd name="connsiteX0" fmla="*/ 0 w 786063"/>
              <a:gd name="connsiteY0" fmla="*/ 0 h 1347536"/>
              <a:gd name="connsiteX1" fmla="*/ 513347 w 786063"/>
              <a:gd name="connsiteY1" fmla="*/ 401052 h 1347536"/>
              <a:gd name="connsiteX2" fmla="*/ 336884 w 786063"/>
              <a:gd name="connsiteY2" fmla="*/ 1155031 h 1347536"/>
              <a:gd name="connsiteX3" fmla="*/ 786063 w 786063"/>
              <a:gd name="connsiteY3" fmla="*/ 1347536 h 1347536"/>
            </a:gdLst>
            <a:ahLst/>
            <a:cxnLst>
              <a:cxn ang="0">
                <a:pos x="connsiteX0" y="connsiteY0"/>
              </a:cxn>
              <a:cxn ang="0">
                <a:pos x="connsiteX1" y="connsiteY1"/>
              </a:cxn>
              <a:cxn ang="0">
                <a:pos x="connsiteX2" y="connsiteY2"/>
              </a:cxn>
              <a:cxn ang="0">
                <a:pos x="connsiteX3" y="connsiteY3"/>
              </a:cxn>
            </a:cxnLst>
            <a:rect l="l" t="t" r="r" b="b"/>
            <a:pathLst>
              <a:path w="786063" h="1347536">
                <a:moveTo>
                  <a:pt x="0" y="0"/>
                </a:moveTo>
                <a:cubicBezTo>
                  <a:pt x="228600" y="104273"/>
                  <a:pt x="457200" y="208547"/>
                  <a:pt x="513347" y="401052"/>
                </a:cubicBezTo>
                <a:cubicBezTo>
                  <a:pt x="569494" y="593557"/>
                  <a:pt x="291431" y="997284"/>
                  <a:pt x="336884" y="1155031"/>
                </a:cubicBezTo>
                <a:cubicBezTo>
                  <a:pt x="382337" y="1312778"/>
                  <a:pt x="584200" y="1330157"/>
                  <a:pt x="786063" y="1347536"/>
                </a:cubicBezTo>
              </a:path>
            </a:pathLst>
          </a:custGeom>
          <a:noFill/>
          <a:ln w="25400" cap="rnd">
            <a:solidFill>
              <a:srgbClr val="9DC3E6"/>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3870847" y="725646"/>
            <a:ext cx="3971693" cy="4252077"/>
            <a:chOff x="4427538" y="954088"/>
            <a:chExt cx="3333750" cy="3729038"/>
          </a:xfrm>
        </p:grpSpPr>
        <p:sp>
          <p:nvSpPr>
            <p:cNvPr id="38"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1"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2"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4"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5"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6"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7"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8"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2"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3"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4"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6"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9"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0"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4"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5"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6"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7"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0"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5" name="文本框 94"/>
          <p:cNvSpPr txBox="1"/>
          <p:nvPr/>
        </p:nvSpPr>
        <p:spPr>
          <a:xfrm flipH="1">
            <a:off x="4721924" y="1424370"/>
            <a:ext cx="2264799" cy="1323439"/>
          </a:xfrm>
          <a:prstGeom prst="rect">
            <a:avLst/>
          </a:prstGeom>
          <a:noFill/>
        </p:spPr>
        <p:txBody>
          <a:bodyPr wrap="square" rtlCol="0">
            <a:spAutoFit/>
          </a:bodyPr>
          <a:lstStyle/>
          <a:p>
            <a:pPr algn="ctr"/>
            <a:r>
              <a:rPr lang="en-US" altLang="zh-CN" sz="8000" spc="300" dirty="0">
                <a:latin typeface="新蒂黑板报" panose="03000600000000000000" pitchFamily="66" charset="-122"/>
                <a:ea typeface="新蒂黑板报" panose="03000600000000000000" pitchFamily="66" charset="-122"/>
              </a:rPr>
              <a:t>11</a:t>
            </a:r>
            <a:endParaRPr lang="zh-CN" altLang="en-US" sz="8000" spc="300" dirty="0">
              <a:latin typeface="新蒂黑板报" panose="03000600000000000000" pitchFamily="66" charset="-122"/>
              <a:ea typeface="新蒂黑板报" panose="03000600000000000000" pitchFamily="66" charset="-122"/>
            </a:endParaRPr>
          </a:p>
        </p:txBody>
      </p:sp>
      <p:pic>
        <p:nvPicPr>
          <p:cNvPr id="68" name="图片 67">
            <a:extLst>
              <a:ext uri="{FF2B5EF4-FFF2-40B4-BE49-F238E27FC236}">
                <a16:creationId xmlns:a16="http://schemas.microsoft.com/office/drawing/2014/main" id="{5365F7EE-8AC0-4F27-8E2D-5B10491488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Tree>
    <p:extLst>
      <p:ext uri="{BB962C8B-B14F-4D97-AF65-F5344CB8AC3E}">
        <p14:creationId xmlns:p14="http://schemas.microsoft.com/office/powerpoint/2010/main" val="894227357"/>
      </p:ext>
    </p:extLst>
  </p:cSld>
  <p:clrMapOvr>
    <a:masterClrMapping/>
  </p:clrMapOvr>
  <p:transition spd="slow">
    <p:randomBar dir="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7F309B3-34A0-4156-B3E1-EBF15792B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3" name="椭圆 31">
            <a:extLst>
              <a:ext uri="{FF2B5EF4-FFF2-40B4-BE49-F238E27FC236}">
                <a16:creationId xmlns:a16="http://schemas.microsoft.com/office/drawing/2014/main" id="{7C352FFE-CA71-4564-AA57-D0B56BA5EB83}"/>
              </a:ext>
            </a:extLst>
          </p:cNvPr>
          <p:cNvSpPr/>
          <p:nvPr/>
        </p:nvSpPr>
        <p:spPr>
          <a:xfrm>
            <a:off x="647411" y="804650"/>
            <a:ext cx="8757846" cy="561066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4" name="文本框 3">
            <a:extLst>
              <a:ext uri="{FF2B5EF4-FFF2-40B4-BE49-F238E27FC236}">
                <a16:creationId xmlns:a16="http://schemas.microsoft.com/office/drawing/2014/main" id="{ABC757D3-44DD-42F3-88D5-A55B07683F40}"/>
              </a:ext>
            </a:extLst>
          </p:cNvPr>
          <p:cNvSpPr txBox="1"/>
          <p:nvPr/>
        </p:nvSpPr>
        <p:spPr>
          <a:xfrm>
            <a:off x="1086679" y="1045801"/>
            <a:ext cx="7912178" cy="4832092"/>
          </a:xfrm>
          <a:prstGeom prst="rect">
            <a:avLst/>
          </a:prstGeom>
          <a:noFill/>
        </p:spPr>
        <p:txBody>
          <a:bodyPr wrap="square" rtlCol="0">
            <a:spAutoFit/>
          </a:bodyPr>
          <a:lstStyle/>
          <a:p>
            <a:r>
              <a:rPr lang="zh-CN" altLang="en-US" sz="2800" dirty="0"/>
              <a:t>小组分工：</a:t>
            </a:r>
            <a:endParaRPr lang="en-US" altLang="zh-CN" sz="2800" dirty="0"/>
          </a:p>
          <a:p>
            <a:r>
              <a:rPr lang="zh-CN" altLang="en-US" sz="2800" dirty="0"/>
              <a:t>朱赛奎：需求工程计划（初步）攥写</a:t>
            </a:r>
            <a:r>
              <a:rPr lang="en-US" altLang="zh-CN" sz="2800" dirty="0"/>
              <a:t>,ppt</a:t>
            </a:r>
            <a:r>
              <a:rPr lang="zh-CN" altLang="en-US" sz="2800" dirty="0"/>
              <a:t>制作                                 </a:t>
            </a:r>
            <a:r>
              <a:rPr lang="en-US" altLang="zh-CN" sz="2800" dirty="0"/>
              <a:t>8.8</a:t>
            </a:r>
            <a:r>
              <a:rPr lang="zh-CN" altLang="en-US" sz="2800" dirty="0"/>
              <a:t>分</a:t>
            </a:r>
            <a:endParaRPr lang="en-US" altLang="zh-CN" sz="2800" dirty="0"/>
          </a:p>
          <a:p>
            <a:r>
              <a:rPr lang="zh-CN" altLang="en-US" sz="2800" dirty="0"/>
              <a:t>周骏迪：需求工程计划（初步）攥写</a:t>
            </a:r>
            <a:r>
              <a:rPr lang="en-US" altLang="zh-CN" sz="2800" dirty="0"/>
              <a:t>,ppt</a:t>
            </a:r>
            <a:r>
              <a:rPr lang="zh-CN" altLang="en-US" sz="2800" dirty="0"/>
              <a:t>制作        </a:t>
            </a:r>
            <a:endParaRPr lang="en-US" altLang="zh-CN" sz="2800" dirty="0"/>
          </a:p>
          <a:p>
            <a:r>
              <a:rPr lang="zh-CN" altLang="en-US" sz="2800" dirty="0"/>
              <a:t> </a:t>
            </a:r>
            <a:r>
              <a:rPr lang="en-US" altLang="zh-CN" sz="2800" dirty="0"/>
              <a:t>8.7</a:t>
            </a:r>
            <a:r>
              <a:rPr lang="zh-CN" altLang="en-US" sz="2800" dirty="0"/>
              <a:t>分</a:t>
            </a:r>
            <a:endParaRPr lang="en-US" altLang="zh-CN" sz="2800" dirty="0"/>
          </a:p>
          <a:p>
            <a:r>
              <a:rPr lang="zh-CN" altLang="en-US" sz="2800" dirty="0"/>
              <a:t>陈潮鸣：输入输出模块，项目章程   </a:t>
            </a:r>
            <a:endParaRPr lang="en-US" altLang="zh-CN" sz="2800" dirty="0"/>
          </a:p>
          <a:p>
            <a:r>
              <a:rPr lang="zh-CN" altLang="en-US" sz="2800" dirty="0"/>
              <a:t> </a:t>
            </a:r>
            <a:r>
              <a:rPr lang="en-US" altLang="zh-CN" sz="2800" dirty="0"/>
              <a:t>8.6</a:t>
            </a:r>
            <a:r>
              <a:rPr lang="zh-CN" altLang="en-US" sz="2800" dirty="0"/>
              <a:t>分</a:t>
            </a:r>
            <a:endParaRPr lang="en-US" altLang="zh-CN" sz="2800" dirty="0"/>
          </a:p>
          <a:p>
            <a:r>
              <a:rPr lang="zh-CN" altLang="en-US" sz="2800" dirty="0"/>
              <a:t>陈豪明：甘特图（</a:t>
            </a:r>
            <a:r>
              <a:rPr lang="en-US" altLang="zh-CN" sz="2800" dirty="0"/>
              <a:t>65%</a:t>
            </a:r>
            <a:r>
              <a:rPr lang="zh-CN" altLang="en-US" sz="2800" dirty="0"/>
              <a:t>）</a:t>
            </a:r>
            <a:endParaRPr lang="en-US" altLang="zh-CN" sz="2800" dirty="0"/>
          </a:p>
          <a:p>
            <a:r>
              <a:rPr lang="en-US" altLang="zh-CN" sz="2800" dirty="0"/>
              <a:t>8.9</a:t>
            </a:r>
            <a:r>
              <a:rPr lang="zh-CN" altLang="en-US" sz="2800" dirty="0"/>
              <a:t>分</a:t>
            </a:r>
            <a:endParaRPr lang="en-US" altLang="zh-CN" sz="2800" dirty="0"/>
          </a:p>
          <a:p>
            <a:r>
              <a:rPr lang="zh-CN" altLang="en-US" sz="2800" dirty="0"/>
              <a:t>戴恺铖：甘特图（</a:t>
            </a:r>
            <a:r>
              <a:rPr lang="en-US" altLang="zh-CN" sz="2800" dirty="0"/>
              <a:t>35%</a:t>
            </a:r>
            <a:r>
              <a:rPr lang="zh-CN" altLang="en-US" sz="2800" dirty="0"/>
              <a:t>），评审修改</a:t>
            </a:r>
            <a:endParaRPr lang="en-US" altLang="zh-CN" sz="2800" dirty="0"/>
          </a:p>
          <a:p>
            <a:r>
              <a:rPr lang="en-US" altLang="zh-CN" sz="2800" dirty="0"/>
              <a:t>8.5</a:t>
            </a:r>
            <a:r>
              <a:rPr lang="zh-CN" altLang="en-US" sz="2800" dirty="0"/>
              <a:t>分</a:t>
            </a:r>
            <a:endParaRPr lang="en-US" altLang="zh-CN" sz="2800" dirty="0"/>
          </a:p>
        </p:txBody>
      </p:sp>
    </p:spTree>
    <p:extLst>
      <p:ext uri="{BB962C8B-B14F-4D97-AF65-F5344CB8AC3E}">
        <p14:creationId xmlns:p14="http://schemas.microsoft.com/office/powerpoint/2010/main" val="2188795845"/>
      </p:ext>
    </p:extLst>
  </p:cSld>
  <p:clrMapOvr>
    <a:masterClrMapping/>
  </p:clrMapOvr>
  <p:transition spd="slow">
    <p:randomBar dir="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3E8729D-B1E7-439A-B63E-390608E22B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4" name="矩形 3">
            <a:extLst>
              <a:ext uri="{FF2B5EF4-FFF2-40B4-BE49-F238E27FC236}">
                <a16:creationId xmlns:a16="http://schemas.microsoft.com/office/drawing/2014/main" id="{90E61F90-70B0-4CC5-8FCC-693B73629827}"/>
              </a:ext>
            </a:extLst>
          </p:cNvPr>
          <p:cNvSpPr/>
          <p:nvPr/>
        </p:nvSpPr>
        <p:spPr>
          <a:xfrm>
            <a:off x="4686915" y="2954077"/>
            <a:ext cx="2426061" cy="923330"/>
          </a:xfrm>
          <a:prstGeom prst="rect">
            <a:avLst/>
          </a:prstGeom>
          <a:noFill/>
        </p:spPr>
        <p:txBody>
          <a:bodyPr wrap="squar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谢谢</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650724167"/>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椭圆 31">
            <a:extLst>
              <a:ext uri="{FF2B5EF4-FFF2-40B4-BE49-F238E27FC236}">
                <a16:creationId xmlns:a16="http://schemas.microsoft.com/office/drawing/2014/main" id="{830944E3-21C6-4227-98F7-FDA08399D3AE}"/>
              </a:ext>
            </a:extLst>
          </p:cNvPr>
          <p:cNvSpPr/>
          <p:nvPr/>
        </p:nvSpPr>
        <p:spPr>
          <a:xfrm>
            <a:off x="1442542" y="1122702"/>
            <a:ext cx="2563401" cy="116888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pic>
        <p:nvPicPr>
          <p:cNvPr id="2" name="图片 1">
            <a:extLst>
              <a:ext uri="{FF2B5EF4-FFF2-40B4-BE49-F238E27FC236}">
                <a16:creationId xmlns:a16="http://schemas.microsoft.com/office/drawing/2014/main" id="{E487D649-48EC-47FD-98CA-B9410D0B61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55" name="文本框 54">
            <a:extLst>
              <a:ext uri="{FF2B5EF4-FFF2-40B4-BE49-F238E27FC236}">
                <a16:creationId xmlns:a16="http://schemas.microsoft.com/office/drawing/2014/main" id="{7F8D4A97-18BE-427C-BC21-E06C8E767365}"/>
              </a:ext>
            </a:extLst>
          </p:cNvPr>
          <p:cNvSpPr txBox="1"/>
          <p:nvPr/>
        </p:nvSpPr>
        <p:spPr>
          <a:xfrm>
            <a:off x="1442542" y="1218080"/>
            <a:ext cx="2919264" cy="1938992"/>
          </a:xfrm>
          <a:prstGeom prst="rect">
            <a:avLst/>
          </a:prstGeom>
          <a:noFill/>
        </p:spPr>
        <p:txBody>
          <a:bodyPr wrap="square" rtlCol="0">
            <a:spAutoFit/>
          </a:bodyPr>
          <a:lstStyle/>
          <a:p>
            <a:r>
              <a:rPr lang="en-US" altLang="zh-CN" sz="4000" dirty="0"/>
              <a:t>1.</a:t>
            </a:r>
            <a:r>
              <a:rPr lang="zh-CN" altLang="en-US" sz="4000" dirty="0"/>
              <a:t>编写目的</a:t>
            </a:r>
            <a:endParaRPr lang="en-US" altLang="zh-CN" sz="4000" dirty="0"/>
          </a:p>
          <a:p>
            <a:endParaRPr lang="en-US" altLang="zh-CN" sz="4000" dirty="0"/>
          </a:p>
          <a:p>
            <a:endParaRPr lang="en-US" altLang="zh-CN" sz="4000" dirty="0"/>
          </a:p>
        </p:txBody>
      </p:sp>
      <p:sp>
        <p:nvSpPr>
          <p:cNvPr id="3" name="TextBox 2"/>
          <p:cNvSpPr txBox="1"/>
          <p:nvPr/>
        </p:nvSpPr>
        <p:spPr>
          <a:xfrm>
            <a:off x="1132114" y="2540000"/>
            <a:ext cx="9642515" cy="1846659"/>
          </a:xfrm>
          <a:prstGeom prst="rect">
            <a:avLst/>
          </a:prstGeom>
          <a:noFill/>
        </p:spPr>
        <p:txBody>
          <a:bodyPr wrap="square" rtlCol="0">
            <a:spAutoFit/>
          </a:bodyPr>
          <a:lstStyle/>
          <a:p>
            <a:r>
              <a:rPr lang="en-US" altLang="zh-CN" sz="2400" dirty="0"/>
              <a:t>       </a:t>
            </a:r>
            <a:r>
              <a:rPr lang="zh-CN" altLang="zh-CN" sz="2400" dirty="0"/>
              <a:t>需求工程在软件开发过程中起这决定性作用，可以是软件在开发过程中能更加准确的达到用户想要的东西，加快软件开发的过程，避免在该软件开发的软件危机，我们就该项目进行了需求开发与设计，充分了解客户需求后，编写相关文档，最后提交《项目总结报告》</a:t>
            </a:r>
          </a:p>
          <a:p>
            <a:endParaRPr lang="zh-CN" altLang="en-US" dirty="0"/>
          </a:p>
        </p:txBody>
      </p:sp>
      <p:sp>
        <p:nvSpPr>
          <p:cNvPr id="4" name="TextBox 3"/>
          <p:cNvSpPr txBox="1"/>
          <p:nvPr/>
        </p:nvSpPr>
        <p:spPr>
          <a:xfrm>
            <a:off x="-2290743" y="4210811"/>
            <a:ext cx="8244114" cy="369332"/>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183297409"/>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487D649-48EC-47FD-98CA-B9410D0B61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6" name="椭圆 31">
            <a:extLst>
              <a:ext uri="{FF2B5EF4-FFF2-40B4-BE49-F238E27FC236}">
                <a16:creationId xmlns:a16="http://schemas.microsoft.com/office/drawing/2014/main" id="{830944E3-21C6-4227-98F7-FDA08399D3AE}"/>
              </a:ext>
            </a:extLst>
          </p:cNvPr>
          <p:cNvSpPr/>
          <p:nvPr/>
        </p:nvSpPr>
        <p:spPr>
          <a:xfrm>
            <a:off x="760369" y="563295"/>
            <a:ext cx="3274602" cy="116888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4000" dirty="0">
                <a:solidFill>
                  <a:schemeClr val="tx1"/>
                </a:solidFill>
                <a:latin typeface="方正静蕾简体" panose="02000000000000000000" pitchFamily="2" charset="-122"/>
                <a:ea typeface="方正静蕾简体" panose="02000000000000000000" pitchFamily="2" charset="-122"/>
              </a:rPr>
              <a:t>2.</a:t>
            </a:r>
            <a:r>
              <a:rPr lang="zh-CN" altLang="en-US" sz="4000" dirty="0">
                <a:solidFill>
                  <a:schemeClr val="tx1"/>
                </a:solidFill>
                <a:latin typeface="方正静蕾简体" panose="02000000000000000000" pitchFamily="2" charset="-122"/>
                <a:ea typeface="方正静蕾简体" panose="02000000000000000000" pitchFamily="2" charset="-122"/>
              </a:rPr>
              <a:t>参考资料</a:t>
            </a:r>
          </a:p>
        </p:txBody>
      </p:sp>
      <p:sp>
        <p:nvSpPr>
          <p:cNvPr id="4" name="TextBox 3"/>
          <p:cNvSpPr txBox="1"/>
          <p:nvPr/>
        </p:nvSpPr>
        <p:spPr>
          <a:xfrm>
            <a:off x="1611086" y="5384800"/>
            <a:ext cx="8244114" cy="369332"/>
          </a:xfrm>
          <a:prstGeom prst="rect">
            <a:avLst/>
          </a:prstGeom>
          <a:noFill/>
        </p:spPr>
        <p:txBody>
          <a:bodyPr wrap="square" rtlCol="0">
            <a:spAutoFit/>
          </a:bodyPr>
          <a:lstStyle/>
          <a:p>
            <a:endParaRPr lang="zh-CN" altLang="en-US" dirty="0"/>
          </a:p>
        </p:txBody>
      </p:sp>
      <p:sp>
        <p:nvSpPr>
          <p:cNvPr id="5" name="TextBox 4"/>
          <p:cNvSpPr txBox="1"/>
          <p:nvPr/>
        </p:nvSpPr>
        <p:spPr>
          <a:xfrm>
            <a:off x="1785257" y="2627086"/>
            <a:ext cx="9144000" cy="3416320"/>
          </a:xfrm>
          <a:prstGeom prst="rect">
            <a:avLst/>
          </a:prstGeom>
          <a:noFill/>
        </p:spPr>
        <p:txBody>
          <a:bodyPr wrap="square" rtlCol="0">
            <a:spAutoFit/>
          </a:bodyPr>
          <a:lstStyle/>
          <a:p>
            <a:pPr lvl="0"/>
            <a:r>
              <a:rPr lang="zh-CN" altLang="zh-CN" dirty="0"/>
              <a:t>《软件项目管理》原书第</a:t>
            </a:r>
            <a:r>
              <a:rPr lang="en-US" altLang="zh-CN" dirty="0"/>
              <a:t>5</a:t>
            </a:r>
            <a:r>
              <a:rPr lang="zh-CN" altLang="zh-CN" dirty="0"/>
              <a:t>版</a:t>
            </a:r>
            <a:r>
              <a:rPr lang="en-US" altLang="zh-CN" dirty="0"/>
              <a:t>  </a:t>
            </a:r>
            <a:r>
              <a:rPr lang="zh-CN" altLang="zh-CN" dirty="0"/>
              <a:t>作者：（美）</a:t>
            </a:r>
            <a:r>
              <a:rPr lang="en-US" altLang="zh-CN" dirty="0"/>
              <a:t>Bob Hughes Mike </a:t>
            </a:r>
            <a:r>
              <a:rPr lang="en-US" altLang="zh-CN" dirty="0" err="1"/>
              <a:t>Cotterell</a:t>
            </a:r>
            <a:r>
              <a:rPr lang="en-US" altLang="zh-CN" dirty="0"/>
              <a:t>  </a:t>
            </a:r>
            <a:r>
              <a:rPr lang="zh-CN" altLang="zh-CN" dirty="0"/>
              <a:t>廖彬山 周卫华译 机械工业出版社</a:t>
            </a:r>
          </a:p>
          <a:p>
            <a:pPr lvl="0"/>
            <a:r>
              <a:rPr lang="zh-CN" altLang="zh-CN" dirty="0"/>
              <a:t>《软件需求》第</a:t>
            </a:r>
            <a:r>
              <a:rPr lang="en-US" altLang="zh-CN" dirty="0"/>
              <a:t>2</a:t>
            </a:r>
            <a:r>
              <a:rPr lang="zh-CN" altLang="zh-CN" dirty="0"/>
              <a:t>版</a:t>
            </a:r>
            <a:r>
              <a:rPr lang="en-US" altLang="zh-CN" dirty="0"/>
              <a:t>  </a:t>
            </a:r>
            <a:r>
              <a:rPr lang="zh-CN" altLang="zh-CN" dirty="0"/>
              <a:t>（美）</a:t>
            </a:r>
            <a:r>
              <a:rPr lang="en-US" altLang="zh-CN" dirty="0"/>
              <a:t>Karl </a:t>
            </a:r>
            <a:r>
              <a:rPr lang="en-US" altLang="zh-CN" dirty="0" err="1"/>
              <a:t>E.Wiegers</a:t>
            </a:r>
            <a:r>
              <a:rPr lang="en-US" altLang="zh-CN" dirty="0"/>
              <a:t>  </a:t>
            </a:r>
            <a:r>
              <a:rPr lang="zh-CN" altLang="zh-CN" dirty="0"/>
              <a:t>刘伟琴 刘洪涛译</a:t>
            </a:r>
            <a:r>
              <a:rPr lang="en-US" altLang="zh-CN" dirty="0"/>
              <a:t>  </a:t>
            </a:r>
            <a:r>
              <a:rPr lang="zh-CN" altLang="zh-CN" dirty="0"/>
              <a:t>清华大学出版社</a:t>
            </a:r>
          </a:p>
          <a:p>
            <a:pPr lvl="0"/>
            <a:r>
              <a:rPr lang="zh-CN" altLang="zh-CN" dirty="0"/>
              <a:t>《项目章程》</a:t>
            </a:r>
          </a:p>
          <a:p>
            <a:pPr lvl="0"/>
            <a:r>
              <a:rPr lang="en-US" altLang="zh-CN" dirty="0"/>
              <a:t>GBT19001-2005</a:t>
            </a:r>
            <a:r>
              <a:rPr lang="zh-CN" altLang="zh-CN" dirty="0"/>
              <a:t>质量管理体系要求</a:t>
            </a:r>
          </a:p>
          <a:p>
            <a:pPr lvl="0"/>
            <a:r>
              <a:rPr lang="zh-CN" altLang="zh-CN" dirty="0"/>
              <a:t>《</a:t>
            </a:r>
            <a:r>
              <a:rPr lang="en-US" altLang="zh-CN" dirty="0"/>
              <a:t>PMBOK</a:t>
            </a:r>
            <a:r>
              <a:rPr lang="zh-CN" altLang="zh-CN" dirty="0"/>
              <a:t>》（第五版）</a:t>
            </a:r>
          </a:p>
          <a:p>
            <a:r>
              <a:rPr lang="zh-CN" altLang="zh-CN" i="1" dirty="0"/>
              <a:t>《</a:t>
            </a:r>
            <a:r>
              <a:rPr lang="en-US" altLang="zh-CN" i="1" dirty="0"/>
              <a:t>CMMI</a:t>
            </a:r>
            <a:r>
              <a:rPr lang="zh-CN" altLang="zh-CN" i="1" dirty="0"/>
              <a:t>项目计划报告》</a:t>
            </a:r>
            <a:endParaRPr lang="zh-CN" altLang="zh-CN" dirty="0"/>
          </a:p>
          <a:p>
            <a:r>
              <a:rPr lang="zh-CN" altLang="zh-CN" i="1" dirty="0"/>
              <a:t>《中国软件项目开发标准</a:t>
            </a:r>
            <a:r>
              <a:rPr lang="en-US" altLang="zh-CN" i="1" dirty="0"/>
              <a:t>GB-8567--88</a:t>
            </a:r>
            <a:r>
              <a:rPr lang="zh-CN" altLang="zh-CN" i="1" dirty="0"/>
              <a:t>》</a:t>
            </a:r>
            <a:endParaRPr lang="en-US" altLang="zh-CN" dirty="0"/>
          </a:p>
          <a:p>
            <a:pPr lvl="0"/>
            <a:r>
              <a:rPr lang="zh-CN" altLang="zh-CN" dirty="0"/>
              <a:t>需求工程计划</a:t>
            </a:r>
            <a:r>
              <a:rPr lang="en-US" altLang="zh-CN" dirty="0"/>
              <a:t>-</a:t>
            </a:r>
            <a:r>
              <a:rPr lang="zh-CN" altLang="zh-CN" dirty="0"/>
              <a:t>初步（百度文库）</a:t>
            </a:r>
          </a:p>
          <a:p>
            <a:r>
              <a:rPr lang="zh-CN" altLang="zh-CN" dirty="0"/>
              <a:t>链接：</a:t>
            </a:r>
            <a:r>
              <a:rPr lang="en-US" altLang="zh-CN" dirty="0"/>
              <a:t>http://wenku.baidu.com/link?url=6mbGCmtn9W6vLQndZFqPcqv-8qFOrEcJtfijpUHv-YUjv_Fs4pNtveRuTED4Gws9srf7BStZj4ixDr_XuAoToHul-2kVjfK8vYSCuUEydfe</a:t>
            </a:r>
            <a:endParaRPr lang="zh-CN" altLang="en-US" dirty="0"/>
          </a:p>
          <a:p>
            <a:endParaRPr lang="zh-CN" altLang="en-US" dirty="0"/>
          </a:p>
        </p:txBody>
      </p:sp>
    </p:spTree>
    <p:extLst>
      <p:ext uri="{BB962C8B-B14F-4D97-AF65-F5344CB8AC3E}">
        <p14:creationId xmlns:p14="http://schemas.microsoft.com/office/powerpoint/2010/main" val="4192977072"/>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flipH="1">
            <a:off x="4306975" y="5052789"/>
            <a:ext cx="3689517" cy="707886"/>
          </a:xfrm>
          <a:prstGeom prst="rect">
            <a:avLst/>
          </a:prstGeom>
          <a:noFill/>
        </p:spPr>
        <p:txBody>
          <a:bodyPr wrap="square" rtlCol="0">
            <a:spAutoFit/>
          </a:bodyPr>
          <a:lstStyle/>
          <a:p>
            <a:pPr algn="dist"/>
            <a:r>
              <a:rPr lang="zh-CN" altLang="en-US" sz="4000" dirty="0">
                <a:latin typeface="方正静蕾简体" panose="02000000000000000000" pitchFamily="2" charset="-122"/>
                <a:ea typeface="方正静蕾简体" panose="02000000000000000000" pitchFamily="2" charset="-122"/>
              </a:rPr>
              <a:t>项目概述</a:t>
            </a:r>
            <a:endParaRPr lang="zh-CN" altLang="en-US" sz="4000" dirty="0">
              <a:solidFill>
                <a:srgbClr val="9DC3E6"/>
              </a:solidFill>
              <a:latin typeface="方正静蕾简体" panose="02000000000000000000" pitchFamily="2" charset="-122"/>
              <a:ea typeface="方正静蕾简体" panose="02000000000000000000" pitchFamily="2" charset="-122"/>
            </a:endParaRPr>
          </a:p>
        </p:txBody>
      </p:sp>
      <p:sp>
        <p:nvSpPr>
          <p:cNvPr id="43" name="Freeform 34"/>
          <p:cNvSpPr>
            <a:spLocks noEditPoints="1"/>
          </p:cNvSpPr>
          <p:nvPr/>
        </p:nvSpPr>
        <p:spPr bwMode="auto">
          <a:xfrm flipH="1">
            <a:off x="2488679" y="3392994"/>
            <a:ext cx="585223" cy="379444"/>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rgbClr val="9DC3E6"/>
          </a:solidFill>
          <a:ln>
            <a:noFill/>
          </a:ln>
        </p:spPr>
        <p:txBody>
          <a:bodyPr vert="horz" wrap="square" lIns="91440" tIns="45720" rIns="91440" bIns="45720" numCol="1" anchor="t" anchorCtr="0" compatLnSpc="1"/>
          <a:lstStyle/>
          <a:p>
            <a:endParaRPr lang="zh-CN" altLang="en-US"/>
          </a:p>
        </p:txBody>
      </p:sp>
      <p:grpSp>
        <p:nvGrpSpPr>
          <p:cNvPr id="3" name="组合 2"/>
          <p:cNvGrpSpPr/>
          <p:nvPr/>
        </p:nvGrpSpPr>
        <p:grpSpPr>
          <a:xfrm>
            <a:off x="2453503" y="5381090"/>
            <a:ext cx="6965448" cy="503056"/>
            <a:chOff x="2453503" y="5381090"/>
            <a:chExt cx="6965448" cy="503056"/>
          </a:xfrm>
        </p:grpSpPr>
        <p:sp>
          <p:nvSpPr>
            <p:cNvPr id="98"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9" name="任意多边形 98"/>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99"/>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任意多边形 1"/>
          <p:cNvSpPr/>
          <p:nvPr/>
        </p:nvSpPr>
        <p:spPr>
          <a:xfrm>
            <a:off x="3316936" y="3641870"/>
            <a:ext cx="466974" cy="800526"/>
          </a:xfrm>
          <a:custGeom>
            <a:avLst/>
            <a:gdLst>
              <a:gd name="connsiteX0" fmla="*/ 0 w 786063"/>
              <a:gd name="connsiteY0" fmla="*/ 0 h 1347536"/>
              <a:gd name="connsiteX1" fmla="*/ 513347 w 786063"/>
              <a:gd name="connsiteY1" fmla="*/ 401052 h 1347536"/>
              <a:gd name="connsiteX2" fmla="*/ 336884 w 786063"/>
              <a:gd name="connsiteY2" fmla="*/ 1155031 h 1347536"/>
              <a:gd name="connsiteX3" fmla="*/ 786063 w 786063"/>
              <a:gd name="connsiteY3" fmla="*/ 1347536 h 1347536"/>
            </a:gdLst>
            <a:ahLst/>
            <a:cxnLst>
              <a:cxn ang="0">
                <a:pos x="connsiteX0" y="connsiteY0"/>
              </a:cxn>
              <a:cxn ang="0">
                <a:pos x="connsiteX1" y="connsiteY1"/>
              </a:cxn>
              <a:cxn ang="0">
                <a:pos x="connsiteX2" y="connsiteY2"/>
              </a:cxn>
              <a:cxn ang="0">
                <a:pos x="connsiteX3" y="connsiteY3"/>
              </a:cxn>
            </a:cxnLst>
            <a:rect l="l" t="t" r="r" b="b"/>
            <a:pathLst>
              <a:path w="786063" h="1347536">
                <a:moveTo>
                  <a:pt x="0" y="0"/>
                </a:moveTo>
                <a:cubicBezTo>
                  <a:pt x="228600" y="104273"/>
                  <a:pt x="457200" y="208547"/>
                  <a:pt x="513347" y="401052"/>
                </a:cubicBezTo>
                <a:cubicBezTo>
                  <a:pt x="569494" y="593557"/>
                  <a:pt x="291431" y="997284"/>
                  <a:pt x="336884" y="1155031"/>
                </a:cubicBezTo>
                <a:cubicBezTo>
                  <a:pt x="382337" y="1312778"/>
                  <a:pt x="584200" y="1330157"/>
                  <a:pt x="786063" y="1347536"/>
                </a:cubicBezTo>
              </a:path>
            </a:pathLst>
          </a:custGeom>
          <a:noFill/>
          <a:ln w="25400" cap="rnd">
            <a:solidFill>
              <a:srgbClr val="9DC3E6"/>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3870847" y="725646"/>
            <a:ext cx="3971693" cy="4252077"/>
            <a:chOff x="4427538" y="954088"/>
            <a:chExt cx="3333750" cy="3729038"/>
          </a:xfrm>
        </p:grpSpPr>
        <p:sp>
          <p:nvSpPr>
            <p:cNvPr id="38"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1"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2"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4"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5"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6"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7"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8"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2"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3"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4"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6"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9"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0"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4"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5"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6"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7"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0"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5" name="文本框 94"/>
          <p:cNvSpPr txBox="1"/>
          <p:nvPr/>
        </p:nvSpPr>
        <p:spPr>
          <a:xfrm flipH="1">
            <a:off x="4721924" y="1424370"/>
            <a:ext cx="2264799" cy="1323439"/>
          </a:xfrm>
          <a:prstGeom prst="rect">
            <a:avLst/>
          </a:prstGeom>
          <a:noFill/>
        </p:spPr>
        <p:txBody>
          <a:bodyPr wrap="square" rtlCol="0">
            <a:spAutoFit/>
          </a:bodyPr>
          <a:lstStyle/>
          <a:p>
            <a:pPr algn="ctr"/>
            <a:r>
              <a:rPr lang="en-US" altLang="zh-CN" sz="8000" spc="300" dirty="0">
                <a:latin typeface="新蒂黑板报" panose="03000600000000000000" pitchFamily="66" charset="-122"/>
                <a:ea typeface="新蒂黑板报" panose="03000600000000000000" pitchFamily="66" charset="-122"/>
              </a:rPr>
              <a:t>02</a:t>
            </a:r>
            <a:endParaRPr lang="zh-CN" altLang="en-US" sz="8000" spc="300" dirty="0">
              <a:latin typeface="新蒂黑板报" panose="03000600000000000000" pitchFamily="66" charset="-122"/>
              <a:ea typeface="新蒂黑板报" panose="03000600000000000000" pitchFamily="66" charset="-122"/>
            </a:endParaRPr>
          </a:p>
        </p:txBody>
      </p:sp>
      <p:pic>
        <p:nvPicPr>
          <p:cNvPr id="68" name="图片 67">
            <a:extLst>
              <a:ext uri="{FF2B5EF4-FFF2-40B4-BE49-F238E27FC236}">
                <a16:creationId xmlns:a16="http://schemas.microsoft.com/office/drawing/2014/main" id="{5365F7EE-8AC0-4F27-8E2D-5B10491488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Tree>
    <p:extLst>
      <p:ext uri="{BB962C8B-B14F-4D97-AF65-F5344CB8AC3E}">
        <p14:creationId xmlns:p14="http://schemas.microsoft.com/office/powerpoint/2010/main" val="2214363559"/>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7F309B3-34A0-4156-B3E1-EBF15792B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3" name="椭圆 31">
            <a:extLst>
              <a:ext uri="{FF2B5EF4-FFF2-40B4-BE49-F238E27FC236}">
                <a16:creationId xmlns:a16="http://schemas.microsoft.com/office/drawing/2014/main" id="{7C352FFE-CA71-4564-AA57-D0B56BA5EB83}"/>
              </a:ext>
            </a:extLst>
          </p:cNvPr>
          <p:cNvSpPr/>
          <p:nvPr/>
        </p:nvSpPr>
        <p:spPr>
          <a:xfrm>
            <a:off x="647413" y="804651"/>
            <a:ext cx="2923076" cy="119832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4" name="文本框 3">
            <a:extLst>
              <a:ext uri="{FF2B5EF4-FFF2-40B4-BE49-F238E27FC236}">
                <a16:creationId xmlns:a16="http://schemas.microsoft.com/office/drawing/2014/main" id="{ABC757D3-44DD-42F3-88D5-A55B07683F40}"/>
              </a:ext>
            </a:extLst>
          </p:cNvPr>
          <p:cNvSpPr txBox="1"/>
          <p:nvPr/>
        </p:nvSpPr>
        <p:spPr>
          <a:xfrm>
            <a:off x="835492" y="1142201"/>
            <a:ext cx="4744278" cy="523220"/>
          </a:xfrm>
          <a:prstGeom prst="rect">
            <a:avLst/>
          </a:prstGeom>
          <a:noFill/>
        </p:spPr>
        <p:txBody>
          <a:bodyPr wrap="square" rtlCol="0">
            <a:spAutoFit/>
          </a:bodyPr>
          <a:lstStyle/>
          <a:p>
            <a:r>
              <a:rPr lang="en-US" altLang="zh-CN" sz="2800" dirty="0"/>
              <a:t>2.1 </a:t>
            </a:r>
            <a:r>
              <a:rPr lang="zh-CN" altLang="en-US" sz="2800" dirty="0"/>
              <a:t>工作内容</a:t>
            </a:r>
            <a:endParaRPr lang="en-US" altLang="zh-CN" sz="2800" dirty="0"/>
          </a:p>
        </p:txBody>
      </p:sp>
      <p:sp>
        <p:nvSpPr>
          <p:cNvPr id="5" name="TextBox 4"/>
          <p:cNvSpPr txBox="1"/>
          <p:nvPr/>
        </p:nvSpPr>
        <p:spPr>
          <a:xfrm>
            <a:off x="1233714" y="2917371"/>
            <a:ext cx="10277172" cy="1107996"/>
          </a:xfrm>
          <a:prstGeom prst="rect">
            <a:avLst/>
          </a:prstGeom>
          <a:noFill/>
        </p:spPr>
        <p:txBody>
          <a:bodyPr wrap="none" rtlCol="0">
            <a:spAutoFit/>
          </a:bodyPr>
          <a:lstStyle/>
          <a:p>
            <a:r>
              <a:rPr lang="en-US" altLang="zh-CN" sz="2400" dirty="0"/>
              <a:t>         </a:t>
            </a:r>
            <a:r>
              <a:rPr lang="zh-CN" altLang="zh-CN" sz="2400" dirty="0"/>
              <a:t>为搭建学生之间交流的平台、专门为软件工程系列课程和老师的教学</a:t>
            </a:r>
            <a:endParaRPr lang="en-US" altLang="zh-CN" sz="2400" dirty="0"/>
          </a:p>
          <a:p>
            <a:r>
              <a:rPr lang="zh-CN" altLang="zh-CN" sz="2400" dirty="0"/>
              <a:t>辅助网站作需求开发和设计</a:t>
            </a:r>
          </a:p>
          <a:p>
            <a:endParaRPr lang="zh-CN" altLang="en-US" dirty="0"/>
          </a:p>
        </p:txBody>
      </p:sp>
    </p:spTree>
    <p:extLst>
      <p:ext uri="{BB962C8B-B14F-4D97-AF65-F5344CB8AC3E}">
        <p14:creationId xmlns:p14="http://schemas.microsoft.com/office/powerpoint/2010/main" val="726787290"/>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7F309B3-34A0-4156-B3E1-EBF15792B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629" y="0"/>
            <a:ext cx="1417371" cy="1218080"/>
          </a:xfrm>
          <a:prstGeom prst="rect">
            <a:avLst/>
          </a:prstGeom>
        </p:spPr>
      </p:pic>
      <p:sp>
        <p:nvSpPr>
          <p:cNvPr id="3" name="椭圆 31">
            <a:extLst>
              <a:ext uri="{FF2B5EF4-FFF2-40B4-BE49-F238E27FC236}">
                <a16:creationId xmlns:a16="http://schemas.microsoft.com/office/drawing/2014/main" id="{7C352FFE-CA71-4564-AA57-D0B56BA5EB83}"/>
              </a:ext>
            </a:extLst>
          </p:cNvPr>
          <p:cNvSpPr/>
          <p:nvPr/>
        </p:nvSpPr>
        <p:spPr>
          <a:xfrm>
            <a:off x="647413" y="804651"/>
            <a:ext cx="2923076" cy="119832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latin typeface="方正静蕾简体" panose="02000000000000000000" pitchFamily="2" charset="-122"/>
              <a:ea typeface="方正静蕾简体" panose="02000000000000000000" pitchFamily="2" charset="-122"/>
            </a:endParaRPr>
          </a:p>
        </p:txBody>
      </p:sp>
      <p:sp>
        <p:nvSpPr>
          <p:cNvPr id="4" name="文本框 3">
            <a:extLst>
              <a:ext uri="{FF2B5EF4-FFF2-40B4-BE49-F238E27FC236}">
                <a16:creationId xmlns:a16="http://schemas.microsoft.com/office/drawing/2014/main" id="{ABC757D3-44DD-42F3-88D5-A55B07683F40}"/>
              </a:ext>
            </a:extLst>
          </p:cNvPr>
          <p:cNvSpPr txBox="1"/>
          <p:nvPr/>
        </p:nvSpPr>
        <p:spPr>
          <a:xfrm>
            <a:off x="835492" y="1142201"/>
            <a:ext cx="4744278" cy="523220"/>
          </a:xfrm>
          <a:prstGeom prst="rect">
            <a:avLst/>
          </a:prstGeom>
          <a:noFill/>
        </p:spPr>
        <p:txBody>
          <a:bodyPr wrap="square" rtlCol="0">
            <a:spAutoFit/>
          </a:bodyPr>
          <a:lstStyle/>
          <a:p>
            <a:r>
              <a:rPr lang="en-US" altLang="zh-CN" sz="2800" dirty="0"/>
              <a:t>2.2 </a:t>
            </a:r>
            <a:r>
              <a:rPr lang="zh-CN" altLang="en-US" sz="2800" dirty="0"/>
              <a:t>项目干系人</a:t>
            </a:r>
            <a:endParaRPr lang="en-US" altLang="zh-CN" sz="2800" dirty="0"/>
          </a:p>
        </p:txBody>
      </p:sp>
      <p:graphicFrame>
        <p:nvGraphicFramePr>
          <p:cNvPr id="6" name="表格 5"/>
          <p:cNvGraphicFramePr>
            <a:graphicFrameLocks noGrp="1"/>
          </p:cNvGraphicFramePr>
          <p:nvPr>
            <p:extLst>
              <p:ext uri="{D42A27DB-BD31-4B8C-83A1-F6EECF244321}">
                <p14:modId xmlns:p14="http://schemas.microsoft.com/office/powerpoint/2010/main" val="2153563082"/>
              </p:ext>
            </p:extLst>
          </p:nvPr>
        </p:nvGraphicFramePr>
        <p:xfrm>
          <a:off x="647412" y="2119086"/>
          <a:ext cx="11544587" cy="3744686"/>
        </p:xfrm>
        <a:graphic>
          <a:graphicData uri="http://schemas.openxmlformats.org/drawingml/2006/table">
            <a:tbl>
              <a:tblPr firstRow="1" firstCol="1" bandRow="1">
                <a:tableStyleId>{5C22544A-7EE6-4342-B048-85BDC9FD1C3A}</a:tableStyleId>
              </a:tblPr>
              <a:tblGrid>
                <a:gridCol w="3847292">
                  <a:extLst>
                    <a:ext uri="{9D8B030D-6E8A-4147-A177-3AD203B41FA5}">
                      <a16:colId xmlns:a16="http://schemas.microsoft.com/office/drawing/2014/main" val="20000"/>
                    </a:ext>
                  </a:extLst>
                </a:gridCol>
                <a:gridCol w="907636">
                  <a:extLst>
                    <a:ext uri="{9D8B030D-6E8A-4147-A177-3AD203B41FA5}">
                      <a16:colId xmlns:a16="http://schemas.microsoft.com/office/drawing/2014/main" val="20001"/>
                    </a:ext>
                  </a:extLst>
                </a:gridCol>
                <a:gridCol w="6789659">
                  <a:extLst>
                    <a:ext uri="{9D8B030D-6E8A-4147-A177-3AD203B41FA5}">
                      <a16:colId xmlns:a16="http://schemas.microsoft.com/office/drawing/2014/main" val="20002"/>
                    </a:ext>
                  </a:extLst>
                </a:gridCol>
              </a:tblGrid>
              <a:tr h="735638">
                <a:tc>
                  <a:txBody>
                    <a:bodyPr/>
                    <a:lstStyle/>
                    <a:p>
                      <a:pPr algn="just">
                        <a:spcAft>
                          <a:spcPts val="0"/>
                        </a:spcAft>
                      </a:pPr>
                      <a:r>
                        <a:rPr lang="zh-CN" sz="1600" kern="100" dirty="0">
                          <a:effectLst/>
                        </a:rPr>
                        <a:t>联系人姓名</a:t>
                      </a:r>
                      <a:endParaRPr lang="zh-CN" sz="1600" kern="100" dirty="0">
                        <a:effectLst/>
                        <a:latin typeface="等线"/>
                        <a:ea typeface="等线"/>
                        <a:cs typeface="Times New Roman"/>
                      </a:endParaRPr>
                    </a:p>
                  </a:txBody>
                  <a:tcPr marL="68580" marR="68580" marT="0" marB="0" anchor="ctr"/>
                </a:tc>
                <a:tc>
                  <a:txBody>
                    <a:bodyPr/>
                    <a:lstStyle/>
                    <a:p>
                      <a:pPr algn="just">
                        <a:spcAft>
                          <a:spcPts val="0"/>
                        </a:spcAft>
                      </a:pPr>
                      <a:r>
                        <a:rPr lang="zh-CN" sz="1600" kern="100" dirty="0">
                          <a:effectLst/>
                        </a:rPr>
                        <a:t>职责</a:t>
                      </a:r>
                      <a:endParaRPr lang="zh-CN" sz="1600" kern="100" dirty="0">
                        <a:effectLst/>
                        <a:latin typeface="等线"/>
                        <a:ea typeface="等线"/>
                        <a:cs typeface="Times New Roman"/>
                      </a:endParaRPr>
                    </a:p>
                  </a:txBody>
                  <a:tcPr marL="68580" marR="68580" marT="0" marB="0" anchor="ctr"/>
                </a:tc>
                <a:tc>
                  <a:txBody>
                    <a:bodyPr/>
                    <a:lstStyle/>
                    <a:p>
                      <a:pPr algn="just">
                        <a:spcAft>
                          <a:spcPts val="0"/>
                        </a:spcAft>
                      </a:pPr>
                      <a:r>
                        <a:rPr lang="zh-CN" sz="1600" kern="100" dirty="0">
                          <a:effectLst/>
                        </a:rPr>
                        <a:t>联系方式</a:t>
                      </a:r>
                      <a:endParaRPr lang="zh-CN" sz="1600" kern="100" dirty="0">
                        <a:effectLst/>
                        <a:latin typeface="等线"/>
                        <a:ea typeface="等线"/>
                        <a:cs typeface="Times New Roman"/>
                      </a:endParaRPr>
                    </a:p>
                  </a:txBody>
                  <a:tcPr marL="68580" marR="68580" marT="0" marB="0" anchor="ctr"/>
                </a:tc>
                <a:extLst>
                  <a:ext uri="{0D108BD9-81ED-4DB2-BD59-A6C34878D82A}">
                    <a16:rowId xmlns:a16="http://schemas.microsoft.com/office/drawing/2014/main" val="10000"/>
                  </a:ext>
                </a:extLst>
              </a:tr>
              <a:tr h="376131">
                <a:tc>
                  <a:txBody>
                    <a:bodyPr/>
                    <a:lstStyle/>
                    <a:p>
                      <a:pPr algn="just">
                        <a:spcAft>
                          <a:spcPts val="0"/>
                        </a:spcAft>
                      </a:pPr>
                      <a:r>
                        <a:rPr lang="zh-CN" sz="1600" kern="100" dirty="0">
                          <a:effectLst/>
                        </a:rPr>
                        <a:t>杨枨</a:t>
                      </a:r>
                      <a:endParaRPr lang="zh-CN" sz="1600" kern="100" dirty="0">
                        <a:effectLst/>
                        <a:latin typeface="等线"/>
                        <a:ea typeface="等线"/>
                        <a:cs typeface="Times New Roman"/>
                      </a:endParaRPr>
                    </a:p>
                  </a:txBody>
                  <a:tcPr marL="68580" marR="68580" marT="0" marB="0" anchor="ctr"/>
                </a:tc>
                <a:tc>
                  <a:txBody>
                    <a:bodyPr/>
                    <a:lstStyle/>
                    <a:p>
                      <a:pPr algn="just">
                        <a:spcAft>
                          <a:spcPts val="0"/>
                        </a:spcAft>
                      </a:pPr>
                      <a:r>
                        <a:rPr lang="zh-CN" sz="1600" kern="100" dirty="0">
                          <a:effectLst/>
                        </a:rPr>
                        <a:t>老师</a:t>
                      </a:r>
                      <a:endParaRPr lang="zh-CN" sz="1600" kern="100" dirty="0">
                        <a:effectLst/>
                        <a:latin typeface="等线"/>
                        <a:ea typeface="等线"/>
                        <a:cs typeface="Times New Roman"/>
                      </a:endParaRPr>
                    </a:p>
                  </a:txBody>
                  <a:tcPr marL="68580" marR="68580" marT="0" marB="0" anchor="ctr"/>
                </a:tc>
                <a:tc>
                  <a:txBody>
                    <a:bodyPr/>
                    <a:lstStyle/>
                    <a:p>
                      <a:pPr algn="just">
                        <a:spcAft>
                          <a:spcPts val="0"/>
                        </a:spcAft>
                      </a:pPr>
                      <a:r>
                        <a:rPr lang="zh-CN" sz="1600" kern="100" dirty="0">
                          <a:effectLst/>
                        </a:rPr>
                        <a:t>邮箱：</a:t>
                      </a:r>
                      <a:r>
                        <a:rPr lang="en-US" sz="1600" u="none" strike="noStrike" kern="100" dirty="0">
                          <a:effectLst/>
                          <a:hlinkClick r:id="rId3"/>
                        </a:rPr>
                        <a:t>yangc@zucc.edu.cn</a:t>
                      </a:r>
                      <a:r>
                        <a:rPr lang="en-US" sz="1600" u="none" strike="noStrike" kern="100" dirty="0">
                          <a:effectLst/>
                        </a:rPr>
                        <a:t>             </a:t>
                      </a:r>
                      <a:endParaRPr lang="zh-CN" sz="1600" kern="100" dirty="0">
                        <a:effectLst/>
                        <a:latin typeface="等线"/>
                        <a:ea typeface="等线"/>
                        <a:cs typeface="Times New Roman"/>
                      </a:endParaRPr>
                    </a:p>
                  </a:txBody>
                  <a:tcPr marL="68580" marR="68580" marT="0" marB="0" anchor="ctr"/>
                </a:tc>
                <a:extLst>
                  <a:ext uri="{0D108BD9-81ED-4DB2-BD59-A6C34878D82A}">
                    <a16:rowId xmlns:a16="http://schemas.microsoft.com/office/drawing/2014/main" val="10001"/>
                  </a:ext>
                </a:extLst>
              </a:tr>
              <a:tr h="376131">
                <a:tc>
                  <a:txBody>
                    <a:bodyPr/>
                    <a:lstStyle/>
                    <a:p>
                      <a:pPr algn="just">
                        <a:spcAft>
                          <a:spcPts val="0"/>
                        </a:spcAft>
                      </a:pPr>
                      <a:r>
                        <a:rPr lang="zh-CN" sz="1600" kern="100" dirty="0">
                          <a:effectLst/>
                        </a:rPr>
                        <a:t>侯宏仑</a:t>
                      </a:r>
                      <a:endParaRPr lang="zh-CN" sz="1600" kern="100" dirty="0">
                        <a:effectLst/>
                        <a:latin typeface="等线"/>
                        <a:ea typeface="等线"/>
                        <a:cs typeface="Times New Roman"/>
                      </a:endParaRPr>
                    </a:p>
                  </a:txBody>
                  <a:tcPr marL="68580" marR="68580" marT="0" marB="0" anchor="ctr"/>
                </a:tc>
                <a:tc>
                  <a:txBody>
                    <a:bodyPr/>
                    <a:lstStyle/>
                    <a:p>
                      <a:pPr algn="just">
                        <a:spcAft>
                          <a:spcPts val="0"/>
                        </a:spcAft>
                      </a:pPr>
                      <a:r>
                        <a:rPr lang="en-US" sz="1600" kern="100" dirty="0">
                          <a:effectLst/>
                        </a:rPr>
                        <a:t> </a:t>
                      </a:r>
                      <a:endParaRPr lang="zh-CN" sz="1600" kern="100" dirty="0">
                        <a:effectLst/>
                        <a:latin typeface="等线"/>
                        <a:ea typeface="等线"/>
                        <a:cs typeface="Times New Roman"/>
                      </a:endParaRPr>
                    </a:p>
                  </a:txBody>
                  <a:tcPr marL="68580" marR="68580" marT="0" marB="0" anchor="ctr"/>
                </a:tc>
                <a:tc>
                  <a:txBody>
                    <a:bodyPr/>
                    <a:lstStyle/>
                    <a:p>
                      <a:pPr algn="just">
                        <a:spcAft>
                          <a:spcPts val="0"/>
                        </a:spcAft>
                      </a:pPr>
                      <a:r>
                        <a:rPr lang="zh-CN" sz="1600" kern="100" dirty="0">
                          <a:effectLst/>
                        </a:rPr>
                        <a:t>邮箱</a:t>
                      </a:r>
                      <a:r>
                        <a:rPr lang="en-US" sz="1600" kern="100" dirty="0">
                          <a:effectLst/>
                        </a:rPr>
                        <a:t>:houhl@zucc.edu.cn                         </a:t>
                      </a:r>
                      <a:endParaRPr lang="zh-CN" sz="1600" kern="100" dirty="0">
                        <a:effectLst/>
                        <a:latin typeface="等线"/>
                        <a:ea typeface="等线"/>
                        <a:cs typeface="Times New Roman"/>
                      </a:endParaRPr>
                    </a:p>
                  </a:txBody>
                  <a:tcPr marL="68580" marR="68580" marT="0" marB="0" anchor="ctr"/>
                </a:tc>
                <a:extLst>
                  <a:ext uri="{0D108BD9-81ED-4DB2-BD59-A6C34878D82A}">
                    <a16:rowId xmlns:a16="http://schemas.microsoft.com/office/drawing/2014/main" val="10002"/>
                  </a:ext>
                </a:extLst>
              </a:tr>
              <a:tr h="752262">
                <a:tc>
                  <a:txBody>
                    <a:bodyPr/>
                    <a:lstStyle/>
                    <a:p>
                      <a:pPr algn="just">
                        <a:spcAft>
                          <a:spcPts val="0"/>
                        </a:spcAft>
                      </a:pPr>
                      <a:r>
                        <a:rPr lang="zh-CN" sz="1600" kern="100" dirty="0">
                          <a:effectLst/>
                        </a:rPr>
                        <a:t>戴恺铖</a:t>
                      </a:r>
                      <a:endParaRPr lang="zh-CN" sz="1600" kern="100" dirty="0">
                        <a:effectLst/>
                        <a:latin typeface="等线"/>
                        <a:ea typeface="等线"/>
                        <a:cs typeface="Times New Roman"/>
                      </a:endParaRPr>
                    </a:p>
                  </a:txBody>
                  <a:tcPr marL="68580" marR="68580" marT="0" marB="0" anchor="ctr"/>
                </a:tc>
                <a:tc>
                  <a:txBody>
                    <a:bodyPr/>
                    <a:lstStyle/>
                    <a:p>
                      <a:pPr algn="just">
                        <a:spcAft>
                          <a:spcPts val="0"/>
                        </a:spcAft>
                      </a:pPr>
                      <a:r>
                        <a:rPr lang="zh-CN" sz="1600" kern="100">
                          <a:effectLst/>
                        </a:rPr>
                        <a:t>项目经理</a:t>
                      </a:r>
                      <a:endParaRPr lang="zh-CN" sz="1600" kern="100">
                        <a:effectLst/>
                        <a:latin typeface="等线"/>
                        <a:ea typeface="等线"/>
                        <a:cs typeface="Times New Roman"/>
                      </a:endParaRPr>
                    </a:p>
                  </a:txBody>
                  <a:tcPr marL="68580" marR="68580" marT="0" marB="0" anchor="ctr"/>
                </a:tc>
                <a:tc>
                  <a:txBody>
                    <a:bodyPr/>
                    <a:lstStyle/>
                    <a:p>
                      <a:pPr algn="l">
                        <a:spcAft>
                          <a:spcPts val="0"/>
                        </a:spcAft>
                      </a:pPr>
                      <a:r>
                        <a:rPr lang="zh-CN" sz="1600" kern="100" dirty="0">
                          <a:effectLst/>
                        </a:rPr>
                        <a:t>邮箱：</a:t>
                      </a:r>
                      <a:r>
                        <a:rPr lang="en-US" sz="1600" kern="100" dirty="0">
                          <a:effectLst/>
                          <a:hlinkClick r:id="rId4"/>
                        </a:rPr>
                        <a:t>31501398@stu.zucc.edu.cn</a:t>
                      </a:r>
                      <a:r>
                        <a:rPr lang="en-US" sz="1600" kern="100" dirty="0">
                          <a:effectLst/>
                        </a:rPr>
                        <a:t>       </a:t>
                      </a:r>
                      <a:r>
                        <a:rPr lang="zh-CN" altLang="en-US" sz="1600" kern="100" dirty="0">
                          <a:effectLst/>
                        </a:rPr>
                        <a:t>手机：</a:t>
                      </a:r>
                      <a:r>
                        <a:rPr lang="en-US" altLang="zh-CN" sz="1600" kern="100" dirty="0">
                          <a:effectLst/>
                        </a:rPr>
                        <a:t>18072966589</a:t>
                      </a:r>
                      <a:endParaRPr lang="zh-CN" sz="1600" kern="100" dirty="0">
                        <a:effectLst/>
                        <a:latin typeface="等线"/>
                        <a:ea typeface="等线"/>
                        <a:cs typeface="Times New Roman"/>
                      </a:endParaRPr>
                    </a:p>
                  </a:txBody>
                  <a:tcPr marL="68580" marR="68580" marT="0" marB="0" anchor="ctr"/>
                </a:tc>
                <a:extLst>
                  <a:ext uri="{0D108BD9-81ED-4DB2-BD59-A6C34878D82A}">
                    <a16:rowId xmlns:a16="http://schemas.microsoft.com/office/drawing/2014/main" val="10003"/>
                  </a:ext>
                </a:extLst>
              </a:tr>
              <a:tr h="376131">
                <a:tc>
                  <a:txBody>
                    <a:bodyPr/>
                    <a:lstStyle/>
                    <a:p>
                      <a:pPr algn="just">
                        <a:spcAft>
                          <a:spcPts val="0"/>
                        </a:spcAft>
                      </a:pPr>
                      <a:r>
                        <a:rPr lang="zh-CN" sz="1600" kern="100" dirty="0">
                          <a:effectLst/>
                        </a:rPr>
                        <a:t>周骏迪</a:t>
                      </a:r>
                      <a:endParaRPr lang="zh-CN" sz="1600" kern="100" dirty="0">
                        <a:effectLst/>
                        <a:latin typeface="等线"/>
                        <a:ea typeface="等线"/>
                        <a:cs typeface="Times New Roman"/>
                      </a:endParaRPr>
                    </a:p>
                  </a:txBody>
                  <a:tcPr marL="68580" marR="68580" marT="0" marB="0" anchor="ctr"/>
                </a:tc>
                <a:tc rowSpan="4">
                  <a:txBody>
                    <a:bodyPr/>
                    <a:lstStyle/>
                    <a:p>
                      <a:pPr algn="just">
                        <a:spcAft>
                          <a:spcPts val="0"/>
                        </a:spcAft>
                      </a:pPr>
                      <a:r>
                        <a:rPr lang="zh-CN" sz="1600" kern="100" dirty="0">
                          <a:effectLst/>
                        </a:rPr>
                        <a:t>项</a:t>
                      </a:r>
                    </a:p>
                    <a:p>
                      <a:pPr algn="just">
                        <a:spcAft>
                          <a:spcPts val="0"/>
                        </a:spcAft>
                      </a:pPr>
                      <a:r>
                        <a:rPr lang="zh-CN" sz="1600" kern="100" dirty="0">
                          <a:effectLst/>
                        </a:rPr>
                        <a:t>目</a:t>
                      </a:r>
                    </a:p>
                    <a:p>
                      <a:pPr algn="just">
                        <a:spcAft>
                          <a:spcPts val="0"/>
                        </a:spcAft>
                      </a:pPr>
                      <a:r>
                        <a:rPr lang="zh-CN" sz="1600" kern="100" dirty="0">
                          <a:effectLst/>
                        </a:rPr>
                        <a:t>成</a:t>
                      </a:r>
                    </a:p>
                    <a:p>
                      <a:pPr algn="just">
                        <a:spcAft>
                          <a:spcPts val="0"/>
                        </a:spcAft>
                      </a:pPr>
                      <a:r>
                        <a:rPr lang="zh-CN" sz="1600" kern="100" dirty="0">
                          <a:effectLst/>
                        </a:rPr>
                        <a:t>员</a:t>
                      </a:r>
                      <a:endParaRPr lang="zh-CN" sz="1600" kern="100" dirty="0">
                        <a:effectLst/>
                        <a:latin typeface="等线"/>
                        <a:ea typeface="等线"/>
                        <a:cs typeface="Times New Roman"/>
                      </a:endParaRPr>
                    </a:p>
                  </a:txBody>
                  <a:tcPr marL="68580" marR="68580" marT="0" marB="0" anchor="ctr"/>
                </a:tc>
                <a:tc>
                  <a:txBody>
                    <a:bodyPr/>
                    <a:lstStyle/>
                    <a:p>
                      <a:pPr algn="l">
                        <a:spcAft>
                          <a:spcPts val="0"/>
                        </a:spcAft>
                      </a:pPr>
                      <a:r>
                        <a:rPr lang="zh-CN" sz="1600" kern="100" dirty="0">
                          <a:effectLst/>
                        </a:rPr>
                        <a:t>邮箱：</a:t>
                      </a:r>
                      <a:r>
                        <a:rPr lang="en-US" sz="1600" kern="100" dirty="0">
                          <a:effectLst/>
                          <a:hlinkClick r:id="rId5"/>
                        </a:rPr>
                        <a:t>31501388@stu.zucc.edu.cn</a:t>
                      </a:r>
                      <a:r>
                        <a:rPr lang="en-US" altLang="zh-CN" sz="1600" kern="100" dirty="0">
                          <a:effectLst/>
                          <a:hlinkClick r:id="rId5"/>
                        </a:rPr>
                        <a:t>v</a:t>
                      </a:r>
                      <a:r>
                        <a:rPr lang="en-US" altLang="zh-CN" sz="1600" kern="100" dirty="0">
                          <a:effectLst/>
                        </a:rPr>
                        <a:t>      </a:t>
                      </a:r>
                      <a:r>
                        <a:rPr lang="zh-CN" altLang="en-US" sz="1600" kern="100" dirty="0">
                          <a:effectLst/>
                        </a:rPr>
                        <a:t>手机：</a:t>
                      </a:r>
                      <a:r>
                        <a:rPr lang="en-US" altLang="zh-CN" sz="1600" kern="100" dirty="0">
                          <a:effectLst/>
                        </a:rPr>
                        <a:t>18072834696</a:t>
                      </a:r>
                      <a:endParaRPr lang="zh-CN" sz="1600" kern="100" dirty="0">
                        <a:effectLst/>
                        <a:latin typeface="等线"/>
                        <a:ea typeface="等线"/>
                        <a:cs typeface="Times New Roman"/>
                      </a:endParaRPr>
                    </a:p>
                  </a:txBody>
                  <a:tcPr marL="68580" marR="68580" marT="0" marB="0" anchor="ctr"/>
                </a:tc>
                <a:extLst>
                  <a:ext uri="{0D108BD9-81ED-4DB2-BD59-A6C34878D82A}">
                    <a16:rowId xmlns:a16="http://schemas.microsoft.com/office/drawing/2014/main" val="10004"/>
                  </a:ext>
                </a:extLst>
              </a:tr>
              <a:tr h="376131">
                <a:tc>
                  <a:txBody>
                    <a:bodyPr/>
                    <a:lstStyle/>
                    <a:p>
                      <a:pPr algn="just">
                        <a:spcAft>
                          <a:spcPts val="0"/>
                        </a:spcAft>
                      </a:pPr>
                      <a:r>
                        <a:rPr lang="zh-CN" sz="1600" kern="100" dirty="0">
                          <a:effectLst/>
                        </a:rPr>
                        <a:t>陈豪明</a:t>
                      </a:r>
                      <a:endParaRPr lang="zh-CN" sz="1600" kern="100" dirty="0">
                        <a:effectLst/>
                        <a:latin typeface="等线"/>
                        <a:ea typeface="等线"/>
                        <a:cs typeface="Times New Roman"/>
                      </a:endParaRPr>
                    </a:p>
                  </a:txBody>
                  <a:tcPr marL="68580" marR="68580" marT="0" marB="0" anchor="ctr"/>
                </a:tc>
                <a:tc vMerge="1">
                  <a:txBody>
                    <a:bodyPr/>
                    <a:lstStyle/>
                    <a:p>
                      <a:endParaRPr lang="zh-CN" altLang="en-US"/>
                    </a:p>
                  </a:txBody>
                  <a:tcPr/>
                </a:tc>
                <a:tc>
                  <a:txBody>
                    <a:bodyPr/>
                    <a:lstStyle/>
                    <a:p>
                      <a:pPr algn="l">
                        <a:spcAft>
                          <a:spcPts val="0"/>
                        </a:spcAft>
                      </a:pPr>
                      <a:r>
                        <a:rPr lang="zh-CN" sz="1600" kern="100" dirty="0">
                          <a:effectLst/>
                        </a:rPr>
                        <a:t>邮箱：</a:t>
                      </a:r>
                      <a:r>
                        <a:rPr lang="en-US" sz="1600" kern="100" dirty="0">
                          <a:effectLst/>
                        </a:rPr>
                        <a:t>31501397stu.zucc.edu.cn          </a:t>
                      </a:r>
                      <a:r>
                        <a:rPr lang="en-US" sz="1600" kern="100" baseline="0" dirty="0">
                          <a:effectLst/>
                        </a:rPr>
                        <a:t> </a:t>
                      </a:r>
                      <a:r>
                        <a:rPr lang="en-US" sz="1600" kern="100" dirty="0">
                          <a:effectLst/>
                        </a:rPr>
                        <a:t> </a:t>
                      </a:r>
                      <a:r>
                        <a:rPr lang="zh-CN" altLang="en-US" sz="1600" kern="100" dirty="0">
                          <a:effectLst/>
                        </a:rPr>
                        <a:t>手机：</a:t>
                      </a:r>
                      <a:r>
                        <a:rPr lang="en-US" altLang="zh-CN" sz="1600" kern="100" dirty="0">
                          <a:effectLst/>
                        </a:rPr>
                        <a:t>18258061892</a:t>
                      </a:r>
                      <a:endParaRPr lang="zh-CN" sz="1600" kern="100" dirty="0">
                        <a:effectLst/>
                        <a:latin typeface="等线"/>
                        <a:ea typeface="等线"/>
                        <a:cs typeface="Times New Roman"/>
                      </a:endParaRPr>
                    </a:p>
                  </a:txBody>
                  <a:tcPr marL="68580" marR="68580" marT="0" marB="0" anchor="ctr"/>
                </a:tc>
                <a:extLst>
                  <a:ext uri="{0D108BD9-81ED-4DB2-BD59-A6C34878D82A}">
                    <a16:rowId xmlns:a16="http://schemas.microsoft.com/office/drawing/2014/main" val="10005"/>
                  </a:ext>
                </a:extLst>
              </a:tr>
              <a:tr h="376131">
                <a:tc>
                  <a:txBody>
                    <a:bodyPr/>
                    <a:lstStyle/>
                    <a:p>
                      <a:pPr algn="just">
                        <a:spcAft>
                          <a:spcPts val="0"/>
                        </a:spcAft>
                      </a:pPr>
                      <a:r>
                        <a:rPr lang="zh-CN" sz="1600" kern="100" dirty="0">
                          <a:effectLst/>
                        </a:rPr>
                        <a:t>陈潮鸣</a:t>
                      </a:r>
                      <a:endParaRPr lang="zh-CN" sz="1600" kern="100" dirty="0">
                        <a:effectLst/>
                        <a:latin typeface="等线"/>
                        <a:ea typeface="等线"/>
                        <a:cs typeface="Times New Roman"/>
                      </a:endParaRPr>
                    </a:p>
                  </a:txBody>
                  <a:tcPr marL="68580" marR="68580" marT="0" marB="0" anchor="ctr"/>
                </a:tc>
                <a:tc vMerge="1">
                  <a:txBody>
                    <a:bodyPr/>
                    <a:lstStyle/>
                    <a:p>
                      <a:endParaRPr lang="zh-CN" altLang="en-US"/>
                    </a:p>
                  </a:txBody>
                  <a:tcPr/>
                </a:tc>
                <a:tc>
                  <a:txBody>
                    <a:bodyPr/>
                    <a:lstStyle/>
                    <a:p>
                      <a:pPr algn="l">
                        <a:spcAft>
                          <a:spcPts val="0"/>
                        </a:spcAft>
                      </a:pPr>
                      <a:r>
                        <a:rPr lang="zh-CN" sz="1600" kern="100" dirty="0">
                          <a:effectLst/>
                        </a:rPr>
                        <a:t>邮箱：</a:t>
                      </a:r>
                      <a:r>
                        <a:rPr lang="en-US" sz="1600" kern="100" dirty="0">
                          <a:effectLst/>
                        </a:rPr>
                        <a:t>31501396stu.zucc.edu.cn            </a:t>
                      </a:r>
                      <a:r>
                        <a:rPr lang="zh-CN" altLang="en-US" sz="1600" kern="100" dirty="0">
                          <a:effectLst/>
                        </a:rPr>
                        <a:t>手机：</a:t>
                      </a:r>
                      <a:r>
                        <a:rPr lang="en-US" altLang="zh-CN" sz="1600" kern="100" dirty="0">
                          <a:effectLst/>
                        </a:rPr>
                        <a:t>18958040080</a:t>
                      </a:r>
                      <a:endParaRPr lang="zh-CN" sz="1600" kern="100" dirty="0">
                        <a:effectLst/>
                        <a:latin typeface="等线"/>
                        <a:ea typeface="等线"/>
                        <a:cs typeface="Times New Roman"/>
                      </a:endParaRPr>
                    </a:p>
                  </a:txBody>
                  <a:tcPr marL="68580" marR="68580" marT="0" marB="0" anchor="ctr"/>
                </a:tc>
                <a:extLst>
                  <a:ext uri="{0D108BD9-81ED-4DB2-BD59-A6C34878D82A}">
                    <a16:rowId xmlns:a16="http://schemas.microsoft.com/office/drawing/2014/main" val="10006"/>
                  </a:ext>
                </a:extLst>
              </a:tr>
              <a:tr h="376131">
                <a:tc>
                  <a:txBody>
                    <a:bodyPr/>
                    <a:lstStyle/>
                    <a:p>
                      <a:pPr algn="just">
                        <a:spcAft>
                          <a:spcPts val="0"/>
                        </a:spcAft>
                      </a:pPr>
                      <a:r>
                        <a:rPr lang="zh-CN" sz="1600" kern="100" dirty="0">
                          <a:effectLst/>
                        </a:rPr>
                        <a:t>朱赛奎</a:t>
                      </a:r>
                      <a:endParaRPr lang="zh-CN" sz="1600" kern="100" dirty="0">
                        <a:effectLst/>
                        <a:latin typeface="等线"/>
                        <a:ea typeface="等线"/>
                        <a:cs typeface="Times New Roman"/>
                      </a:endParaRPr>
                    </a:p>
                  </a:txBody>
                  <a:tcPr marL="68580" marR="68580" marT="0" marB="0" anchor="ctr"/>
                </a:tc>
                <a:tc vMerge="1">
                  <a:txBody>
                    <a:bodyPr/>
                    <a:lstStyle/>
                    <a:p>
                      <a:endParaRPr lang="zh-CN" altLang="en-US"/>
                    </a:p>
                  </a:txBody>
                  <a:tcPr/>
                </a:tc>
                <a:tc>
                  <a:txBody>
                    <a:bodyPr/>
                    <a:lstStyle/>
                    <a:p>
                      <a:pPr algn="l">
                        <a:spcAft>
                          <a:spcPts val="0"/>
                        </a:spcAft>
                      </a:pPr>
                      <a:r>
                        <a:rPr lang="zh-CN" sz="1600" kern="100" dirty="0">
                          <a:effectLst/>
                        </a:rPr>
                        <a:t>邮箱：</a:t>
                      </a:r>
                      <a:r>
                        <a:rPr lang="en-US" sz="1600" kern="100">
                          <a:effectLst/>
                          <a:hlinkClick r:id="rId4"/>
                        </a:rPr>
                        <a:t>31501398@stu.zucc.edu.cn</a:t>
                      </a:r>
                      <a:r>
                        <a:rPr lang="en-US" sz="1600" kern="100">
                          <a:effectLst/>
                        </a:rPr>
                        <a:t>         </a:t>
                      </a:r>
                      <a:r>
                        <a:rPr lang="zh-CN" altLang="en-US" sz="1600" kern="100">
                          <a:effectLst/>
                        </a:rPr>
                        <a:t>手机</a:t>
                      </a:r>
                      <a:r>
                        <a:rPr lang="zh-CN" altLang="en-US" sz="1600" kern="100" dirty="0">
                          <a:effectLst/>
                        </a:rPr>
                        <a:t>：</a:t>
                      </a:r>
                      <a:r>
                        <a:rPr lang="en-US" altLang="zh-CN" sz="1600" kern="100" dirty="0">
                          <a:effectLst/>
                        </a:rPr>
                        <a:t>18072878619</a:t>
                      </a:r>
                      <a:endParaRPr lang="zh-CN" sz="1600" kern="100" dirty="0">
                        <a:effectLst/>
                        <a:latin typeface="等线"/>
                        <a:ea typeface="等线"/>
                        <a:cs typeface="Times New Roman"/>
                      </a:endParaRPr>
                    </a:p>
                  </a:txBody>
                  <a:tcPr marL="68580" marR="68580" marT="0" marB="0" anchor="ctr"/>
                </a:tc>
                <a:extLst>
                  <a:ext uri="{0D108BD9-81ED-4DB2-BD59-A6C34878D82A}">
                    <a16:rowId xmlns:a16="http://schemas.microsoft.com/office/drawing/2014/main" val="10007"/>
                  </a:ext>
                </a:extLst>
              </a:tr>
            </a:tbl>
          </a:graphicData>
        </a:graphic>
      </p:graphicFrame>
      <p:sp>
        <p:nvSpPr>
          <p:cNvPr id="7" name="TextBox 6"/>
          <p:cNvSpPr txBox="1"/>
          <p:nvPr/>
        </p:nvSpPr>
        <p:spPr>
          <a:xfrm>
            <a:off x="1306284" y="6104039"/>
            <a:ext cx="5423280" cy="369332"/>
          </a:xfrm>
          <a:prstGeom prst="rect">
            <a:avLst/>
          </a:prstGeom>
          <a:noFill/>
        </p:spPr>
        <p:txBody>
          <a:bodyPr wrap="none" rtlCol="0">
            <a:spAutoFit/>
          </a:bodyPr>
          <a:lstStyle/>
          <a:p>
            <a:r>
              <a:rPr lang="zh-CN" altLang="en-US" dirty="0"/>
              <a:t>备注：以上联系人均可以在微信群：</a:t>
            </a:r>
            <a:r>
              <a:rPr lang="en-US" altLang="zh-CN" dirty="0"/>
              <a:t>PRD-2017   </a:t>
            </a:r>
            <a:r>
              <a:rPr lang="zh-CN" altLang="en-US" dirty="0"/>
              <a:t>联系</a:t>
            </a:r>
          </a:p>
        </p:txBody>
      </p:sp>
    </p:spTree>
    <p:extLst>
      <p:ext uri="{BB962C8B-B14F-4D97-AF65-F5344CB8AC3E}">
        <p14:creationId xmlns:p14="http://schemas.microsoft.com/office/powerpoint/2010/main" val="2429905499"/>
      </p:ext>
    </p:extLst>
  </p:cSld>
  <p:clrMapOvr>
    <a:masterClrMapping/>
  </p:clrMapOvr>
  <p:transition spd="slow">
    <p:randomBar dir="vert"/>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68091f0ec39ac3da5fe2b52fb99e45faafee9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709</TotalTime>
  <Words>2481</Words>
  <Application>Microsoft Office PowerPoint</Application>
  <PresentationFormat>宽屏</PresentationFormat>
  <Paragraphs>542</Paragraphs>
  <Slides>48</Slides>
  <Notes>11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48</vt:i4>
      </vt:variant>
    </vt:vector>
  </HeadingPairs>
  <TitlesOfParts>
    <vt:vector size="58" baseType="lpstr">
      <vt:lpstr>等线</vt:lpstr>
      <vt:lpstr>方正静蕾简体</vt:lpstr>
      <vt:lpstr>宋体</vt:lpstr>
      <vt:lpstr>微软雅黑</vt:lpstr>
      <vt:lpstr>新蒂黑板报</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恺铖</dc:creator>
  <cp:lastModifiedBy>戴恺铖</cp:lastModifiedBy>
  <cp:revision>103</cp:revision>
  <dcterms:created xsi:type="dcterms:W3CDTF">2016-03-09T07:25:00Z</dcterms:created>
  <dcterms:modified xsi:type="dcterms:W3CDTF">2017-11-03T04:51:34Z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2052-10.1.0.5975</vt:lpwstr>
  </property>
</Properties>
</file>