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80" r:id="rId4"/>
    <p:sldId id="297" r:id="rId5"/>
    <p:sldId id="299" r:id="rId6"/>
    <p:sldId id="298" r:id="rId7"/>
    <p:sldId id="300" r:id="rId8"/>
    <p:sldId id="304" r:id="rId9"/>
    <p:sldId id="308" r:id="rId10"/>
    <p:sldId id="301" r:id="rId11"/>
    <p:sldId id="305" r:id="rId12"/>
    <p:sldId id="311" r:id="rId13"/>
    <p:sldId id="312" r:id="rId14"/>
    <p:sldId id="313" r:id="rId15"/>
    <p:sldId id="302" r:id="rId16"/>
    <p:sldId id="314" r:id="rId17"/>
    <p:sldId id="315" r:id="rId18"/>
    <p:sldId id="303" r:id="rId19"/>
    <p:sldId id="317" r:id="rId20"/>
    <p:sldId id="316" r:id="rId21"/>
    <p:sldId id="318" r:id="rId22"/>
    <p:sldId id="319" r:id="rId23"/>
    <p:sldId id="32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1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6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PRD-G16-Gantt-V0.2.mpp" TargetMode="Externa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yangc@zucc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81775" y="3031082"/>
            <a:ext cx="52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182714" y="3746023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44056-E079-4739-90A1-A5B4A29E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7" y="49583"/>
            <a:ext cx="1417371" cy="12180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72F6F8-E5EC-4F63-8CF3-A1F8B098022C}"/>
              </a:ext>
            </a:extLst>
          </p:cNvPr>
          <p:cNvSpPr/>
          <p:nvPr/>
        </p:nvSpPr>
        <p:spPr>
          <a:xfrm>
            <a:off x="581775" y="5302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组长：戴恺铖</a:t>
            </a:r>
            <a:endParaRPr lang="en-US" altLang="zh-CN" b="1" dirty="0"/>
          </a:p>
          <a:p>
            <a:r>
              <a:rPr lang="zh-CN" altLang="en-US" b="1" dirty="0"/>
              <a:t>组员：朱赛奎，陈豪明，陈嘲鸣，周骏迪</a:t>
            </a:r>
          </a:p>
        </p:txBody>
      </p:sp>
    </p:spTree>
  </p:cSld>
  <p:clrMapOvr>
    <a:masterClrMapping/>
  </p:clrMapOvr>
  <p:transition spd="slow" advTm="29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3" grpId="0" animBg="1"/>
      <p:bldP spid="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项目实施计划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04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4083614" cy="144821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4.1 </a:t>
            </a:r>
            <a:r>
              <a:rPr lang="zh-CN" altLang="en-US" sz="2800" dirty="0"/>
              <a:t>生命周期模型</a:t>
            </a:r>
            <a:endParaRPr lang="en-US" altLang="zh-CN" sz="2800" dirty="0"/>
          </a:p>
        </p:txBody>
      </p:sp>
      <p:pic>
        <p:nvPicPr>
          <p:cNvPr id="3075" name="Picture 3" descr="瀑布模型">
            <a:extLst>
              <a:ext uri="{FF2B5EF4-FFF2-40B4-BE49-F238E27FC236}">
                <a16:creationId xmlns:a16="http://schemas.microsoft.com/office/drawing/2014/main" id="{DEBBF2BE-8FE1-4E39-B120-50EB4692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11" y="2252870"/>
            <a:ext cx="527367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29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2387336" cy="13819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821636" y="801614"/>
            <a:ext cx="4426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4.2 WBS</a:t>
            </a:r>
            <a:r>
              <a:rPr lang="zh-CN" altLang="en-US" sz="2800" dirty="0"/>
              <a:t>表</a:t>
            </a:r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39F032-18AA-47BF-9564-8C8C7B2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7364"/>
              </p:ext>
            </p:extLst>
          </p:nvPr>
        </p:nvGraphicFramePr>
        <p:xfrm>
          <a:off x="4032744" y="145774"/>
          <a:ext cx="6900301" cy="652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538">
                  <a:extLst>
                    <a:ext uri="{9D8B030D-6E8A-4147-A177-3AD203B41FA5}">
                      <a16:colId xmlns:a16="http://schemas.microsoft.com/office/drawing/2014/main" val="3212711510"/>
                    </a:ext>
                  </a:extLst>
                </a:gridCol>
                <a:gridCol w="862538">
                  <a:extLst>
                    <a:ext uri="{9D8B030D-6E8A-4147-A177-3AD203B41FA5}">
                      <a16:colId xmlns:a16="http://schemas.microsoft.com/office/drawing/2014/main" val="1403433281"/>
                    </a:ext>
                  </a:extLst>
                </a:gridCol>
                <a:gridCol w="862538">
                  <a:extLst>
                    <a:ext uri="{9D8B030D-6E8A-4147-A177-3AD203B41FA5}">
                      <a16:colId xmlns:a16="http://schemas.microsoft.com/office/drawing/2014/main" val="3030360092"/>
                    </a:ext>
                  </a:extLst>
                </a:gridCol>
                <a:gridCol w="862538">
                  <a:extLst>
                    <a:ext uri="{9D8B030D-6E8A-4147-A177-3AD203B41FA5}">
                      <a16:colId xmlns:a16="http://schemas.microsoft.com/office/drawing/2014/main" val="3137334232"/>
                    </a:ext>
                  </a:extLst>
                </a:gridCol>
                <a:gridCol w="862538">
                  <a:extLst>
                    <a:ext uri="{9D8B030D-6E8A-4147-A177-3AD203B41FA5}">
                      <a16:colId xmlns:a16="http://schemas.microsoft.com/office/drawing/2014/main" val="3108909516"/>
                    </a:ext>
                  </a:extLst>
                </a:gridCol>
                <a:gridCol w="862538">
                  <a:extLst>
                    <a:ext uri="{9D8B030D-6E8A-4147-A177-3AD203B41FA5}">
                      <a16:colId xmlns:a16="http://schemas.microsoft.com/office/drawing/2014/main" val="3444010090"/>
                    </a:ext>
                  </a:extLst>
                </a:gridCol>
                <a:gridCol w="1725073">
                  <a:extLst>
                    <a:ext uri="{9D8B030D-6E8A-4147-A177-3AD203B41FA5}">
                      <a16:colId xmlns:a16="http://schemas.microsoft.com/office/drawing/2014/main" val="3346715329"/>
                    </a:ext>
                  </a:extLst>
                </a:gridCol>
              </a:tblGrid>
              <a:tr h="24263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WBS</a:t>
                      </a:r>
                      <a:r>
                        <a:rPr lang="zh-CN" sz="700" kern="100">
                          <a:effectLst/>
                        </a:rPr>
                        <a:t>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66782"/>
                  </a:ext>
                </a:extLst>
              </a:tr>
              <a:tr h="24263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项目基本情况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93398"/>
                  </a:ext>
                </a:extLst>
              </a:tr>
              <a:tr h="242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项目名称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软件工程系列课程辅助网站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项目编号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PRD-2017-G16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72804"/>
                  </a:ext>
                </a:extLst>
              </a:tr>
              <a:tr h="242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制作人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陈潮鸣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审核人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戴恺铖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36192"/>
                  </a:ext>
                </a:extLst>
              </a:tr>
              <a:tr h="242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项目经理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戴恺铖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制作日期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26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77992"/>
                  </a:ext>
                </a:extLst>
              </a:tr>
              <a:tr h="24263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工作分解结构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0826"/>
                  </a:ext>
                </a:extLst>
              </a:tr>
              <a:tr h="2155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任务名称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工期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开始时间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完成时间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负责人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审核人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834812640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项目准备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9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28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3477614856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可行性计划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8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478924422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项目计划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13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29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155897955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需求开发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63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30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23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3390398624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系统设计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17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2664392298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开发阶段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11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1950661882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15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11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31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4198048506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部署阶段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30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7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165091046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培训阶段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23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970047073"/>
                  </a:ext>
                </a:extLst>
              </a:tr>
              <a:tr h="485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维护阶段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14</a:t>
                      </a:r>
                      <a:r>
                        <a:rPr lang="zh-CN" sz="700" kern="100">
                          <a:effectLst/>
                        </a:rPr>
                        <a:t>个工作日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2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</a:t>
                      </a:r>
                      <a:r>
                        <a:rPr lang="zh-CN" sz="700" kern="100">
                          <a:effectLst/>
                        </a:rPr>
                        <a:t>年</a:t>
                      </a:r>
                      <a:r>
                        <a:rPr lang="en-US" sz="700" kern="100">
                          <a:effectLst/>
                        </a:rPr>
                        <a:t>1</a:t>
                      </a:r>
                      <a:r>
                        <a:rPr lang="zh-CN" sz="700" kern="100">
                          <a:effectLst/>
                        </a:rPr>
                        <a:t>月</a:t>
                      </a:r>
                      <a:r>
                        <a:rPr lang="en-US" sz="700" kern="100">
                          <a:effectLst/>
                        </a:rPr>
                        <a:t>19</a:t>
                      </a:r>
                      <a:r>
                        <a:rPr lang="zh-CN" sz="7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3720" marR="53720" marT="0" marB="0" anchor="ctr"/>
                </a:tc>
                <a:extLst>
                  <a:ext uri="{0D108BD9-81ED-4DB2-BD59-A6C34878D82A}">
                    <a16:rowId xmlns:a16="http://schemas.microsoft.com/office/drawing/2014/main" val="84718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188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3" y="804652"/>
            <a:ext cx="2678883" cy="159399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887897" y="804652"/>
            <a:ext cx="27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4.3 Gantt</a:t>
            </a:r>
            <a:r>
              <a:rPr lang="zh-CN" altLang="en-US" sz="2800" dirty="0"/>
              <a:t>图</a:t>
            </a:r>
            <a:endParaRPr lang="en-US" altLang="zh-CN" sz="28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D09FDD9-768A-4948-9A86-1A9E54A6A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40370"/>
              </p:ext>
            </p:extLst>
          </p:nvPr>
        </p:nvGraphicFramePr>
        <p:xfrm>
          <a:off x="92075" y="92075"/>
          <a:ext cx="336550" cy="7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项目" r:id="rId4" imgW="336600" imgH="73440" progId="MSProject.Project.9">
                  <p:embed/>
                </p:oleObj>
              </mc:Choice>
              <mc:Fallback>
                <p:oleObj name="项目" r:id="rId4" imgW="336600" imgH="7344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36550" cy="7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DF7B397-9733-4381-8126-3C646BF8D27E}"/>
              </a:ext>
            </a:extLst>
          </p:cNvPr>
          <p:cNvSpPr txBox="1"/>
          <p:nvPr/>
        </p:nvSpPr>
        <p:spPr>
          <a:xfrm>
            <a:off x="4299438" y="382465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hlinkClick r:id="rId6" action="ppaction://hlinkfile"/>
              </a:rPr>
              <a:t>Gantt</a:t>
            </a:r>
            <a:r>
              <a:rPr lang="zh-CN" altLang="en-US" sz="3600" dirty="0">
                <a:hlinkClick r:id="rId6" action="ppaction://hlinkfile"/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883905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3712553" cy="17000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4.4 </a:t>
            </a:r>
            <a:r>
              <a:rPr lang="zh-CN" altLang="en-US" sz="2800" dirty="0"/>
              <a:t>项目估计</a:t>
            </a:r>
            <a:endParaRPr lang="en-US" altLang="zh-CN" sz="2800" dirty="0"/>
          </a:p>
          <a:p>
            <a:r>
              <a:rPr lang="en-US" altLang="zh-CN" sz="2800" dirty="0"/>
              <a:t>4.5 </a:t>
            </a:r>
            <a:r>
              <a:rPr lang="zh-CN" altLang="en-US" sz="2800" dirty="0"/>
              <a:t>风险子计划</a:t>
            </a:r>
            <a:endParaRPr lang="en-US" altLang="zh-CN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63BDAD-91E2-4C38-853A-7D3A3186E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12287"/>
              </p:ext>
            </p:extLst>
          </p:nvPr>
        </p:nvGraphicFramePr>
        <p:xfrm>
          <a:off x="4488025" y="634481"/>
          <a:ext cx="6463884" cy="5970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68">
                  <a:extLst>
                    <a:ext uri="{9D8B030D-6E8A-4147-A177-3AD203B41FA5}">
                      <a16:colId xmlns:a16="http://schemas.microsoft.com/office/drawing/2014/main" val="4286738232"/>
                    </a:ext>
                  </a:extLst>
                </a:gridCol>
                <a:gridCol w="2131174">
                  <a:extLst>
                    <a:ext uri="{9D8B030D-6E8A-4147-A177-3AD203B41FA5}">
                      <a16:colId xmlns:a16="http://schemas.microsoft.com/office/drawing/2014/main" val="2292853303"/>
                    </a:ext>
                  </a:extLst>
                </a:gridCol>
                <a:gridCol w="1451192">
                  <a:extLst>
                    <a:ext uri="{9D8B030D-6E8A-4147-A177-3AD203B41FA5}">
                      <a16:colId xmlns:a16="http://schemas.microsoft.com/office/drawing/2014/main" val="138826632"/>
                    </a:ext>
                  </a:extLst>
                </a:gridCol>
                <a:gridCol w="1616350">
                  <a:extLst>
                    <a:ext uri="{9D8B030D-6E8A-4147-A177-3AD203B41FA5}">
                      <a16:colId xmlns:a16="http://schemas.microsoft.com/office/drawing/2014/main" val="2532877188"/>
                    </a:ext>
                  </a:extLst>
                </a:gridCol>
              </a:tblGrid>
              <a:tr h="62785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风险问题编号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问题名称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问题类型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解决方案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2445107521"/>
                  </a:ext>
                </a:extLst>
              </a:tr>
              <a:tr h="94177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1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</a:rPr>
                        <a:t>成员生病请假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人力风险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提前完成计划，留有缓冲时间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2838091765"/>
                  </a:ext>
                </a:extLst>
              </a:tr>
              <a:tr h="94177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2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设备故障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人力风险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提前完成计划，留有缓冲时间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3381837084"/>
                  </a:ext>
                </a:extLst>
              </a:tr>
              <a:tr h="62785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3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</a:rPr>
                        <a:t>需求理解的模棱两可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业务风险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多次迭代需求工程中间步骤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2415324677"/>
                  </a:ext>
                </a:extLst>
              </a:tr>
              <a:tr h="94177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4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</a:rPr>
                        <a:t>项目时间紧张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资源风险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提前完成计划，留有缓冲时间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2600122310"/>
                  </a:ext>
                </a:extLst>
              </a:tr>
              <a:tr h="94177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5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产品功能错误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业务风险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及时和用户交流，最快时间修改需求报告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1297786989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6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镀金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进度风险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加强管理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406577169"/>
                  </a:ext>
                </a:extLst>
              </a:tr>
              <a:tr h="62785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</a:rPr>
                        <a:t>7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开发期间遇到瓶颈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effectLst/>
                        </a:rPr>
                        <a:t>进度风险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effectLst/>
                        </a:rPr>
                        <a:t>多查阅资料，咨询老师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254" marR="57254" marT="0" marB="0" anchor="ctr"/>
                </a:tc>
                <a:extLst>
                  <a:ext uri="{0D108BD9-81ED-4DB2-BD59-A6C34878D82A}">
                    <a16:rowId xmlns:a16="http://schemas.microsoft.com/office/drawing/2014/main" val="2438496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81060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支持条件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05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0378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3977342" cy="9538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计算机系统支持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3FE2E-B361-498C-B7D8-9E2C874ED173}"/>
              </a:ext>
            </a:extLst>
          </p:cNvPr>
          <p:cNvSpPr txBox="1"/>
          <p:nvPr/>
        </p:nvSpPr>
        <p:spPr>
          <a:xfrm>
            <a:off x="2866293" y="3499339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Windows7</a:t>
            </a:r>
            <a:r>
              <a:rPr lang="zh-CN" altLang="en-US" sz="3600" dirty="0">
                <a:latin typeface="+mn-ea"/>
              </a:rPr>
              <a:t>、</a:t>
            </a:r>
            <a:r>
              <a:rPr lang="en-US" altLang="zh-CN" sz="3600" dirty="0">
                <a:latin typeface="+mn-ea"/>
              </a:rPr>
              <a:t>Windows8</a:t>
            </a:r>
            <a:r>
              <a:rPr lang="zh-CN" altLang="en-US" sz="3600" dirty="0">
                <a:latin typeface="+mn-ea"/>
              </a:rPr>
              <a:t>、</a:t>
            </a:r>
            <a:r>
              <a:rPr lang="en-US" altLang="zh-CN" sz="3600" dirty="0">
                <a:latin typeface="+mn-ea"/>
              </a:rPr>
              <a:t>Windos10</a:t>
            </a:r>
          </a:p>
          <a:p>
            <a:r>
              <a:rPr lang="zh-CN" altLang="en-US" sz="3600" dirty="0">
                <a:latin typeface="+mn-ea"/>
              </a:rPr>
              <a:t>（以上系统都需要附带</a:t>
            </a:r>
            <a:r>
              <a:rPr lang="en-US" altLang="zh-CN" sz="3600" dirty="0" err="1">
                <a:latin typeface="+mn-ea"/>
              </a:rPr>
              <a:t>linux</a:t>
            </a:r>
            <a:r>
              <a:rPr lang="zh-CN" altLang="en-US" sz="3600" dirty="0">
                <a:latin typeface="+mn-ea"/>
              </a:rPr>
              <a:t>虚拟机）</a:t>
            </a:r>
          </a:p>
        </p:txBody>
      </p:sp>
    </p:spTree>
    <p:extLst>
      <p:ext uri="{BB962C8B-B14F-4D97-AF65-F5344CB8AC3E}">
        <p14:creationId xmlns:p14="http://schemas.microsoft.com/office/powerpoint/2010/main" val="218885354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4504880" cy="105931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5.2 </a:t>
            </a:r>
            <a:r>
              <a:rPr lang="zh-CN" altLang="en-US" sz="2800" dirty="0"/>
              <a:t>需由用户承担的工作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16155-496E-4F22-952B-9AF01096C6F4}"/>
              </a:ext>
            </a:extLst>
          </p:cNvPr>
          <p:cNvSpPr txBox="1"/>
          <p:nvPr/>
        </p:nvSpPr>
        <p:spPr>
          <a:xfrm>
            <a:off x="1086679" y="2474396"/>
            <a:ext cx="10163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项目前期需要用户需要配合阐述用户需求，项目进行中途需要用户对需求更变进行描述，并由用户审核需求、总计设计、详细设计文档，就软件功能与项目人员达成一致。</a:t>
            </a:r>
          </a:p>
          <a:p>
            <a:r>
              <a:rPr lang="en-US" altLang="zh-CN" sz="3600" dirty="0"/>
              <a:t>[</a:t>
            </a:r>
            <a:r>
              <a:rPr lang="zh-CN" altLang="zh-CN" sz="3600" dirty="0"/>
              <a:t>备注：工作方式以访谈、邮件、手机、微信联系为主</a:t>
            </a:r>
            <a:r>
              <a:rPr lang="en-US" altLang="zh-CN" sz="3600" dirty="0"/>
              <a:t>]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1326327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专题计划要点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06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605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559489" y="701138"/>
            <a:ext cx="3977342" cy="9538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717402" y="956259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6.1 </a:t>
            </a:r>
            <a:r>
              <a:rPr lang="zh-CN" altLang="en-US" sz="2800" dirty="0"/>
              <a:t>干系人及沟通计划</a:t>
            </a:r>
            <a:endParaRPr lang="en-US" altLang="zh-CN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EF5B52-4B8B-49A7-A2A0-0EBB5DF3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18321"/>
              </p:ext>
            </p:extLst>
          </p:nvPr>
        </p:nvGraphicFramePr>
        <p:xfrm>
          <a:off x="3988141" y="1740878"/>
          <a:ext cx="6967074" cy="4961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813">
                  <a:extLst>
                    <a:ext uri="{9D8B030D-6E8A-4147-A177-3AD203B41FA5}">
                      <a16:colId xmlns:a16="http://schemas.microsoft.com/office/drawing/2014/main" val="3053384182"/>
                    </a:ext>
                  </a:extLst>
                </a:gridCol>
                <a:gridCol w="547752">
                  <a:extLst>
                    <a:ext uri="{9D8B030D-6E8A-4147-A177-3AD203B41FA5}">
                      <a16:colId xmlns:a16="http://schemas.microsoft.com/office/drawing/2014/main" val="2927148017"/>
                    </a:ext>
                  </a:extLst>
                </a:gridCol>
                <a:gridCol w="4097509">
                  <a:extLst>
                    <a:ext uri="{9D8B030D-6E8A-4147-A177-3AD203B41FA5}">
                      <a16:colId xmlns:a16="http://schemas.microsoft.com/office/drawing/2014/main" val="3408538420"/>
                    </a:ext>
                  </a:extLst>
                </a:gridCol>
              </a:tblGrid>
              <a:tr h="725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联系人姓名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353102"/>
                  </a:ext>
                </a:extLst>
              </a:tr>
              <a:tr h="725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杨枨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老师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邮箱：</a:t>
                      </a:r>
                      <a:r>
                        <a:rPr lang="en-US" sz="1800" u="none" strike="noStrike" kern="100">
                          <a:effectLst/>
                          <a:hlinkClick r:id="rId3"/>
                        </a:rPr>
                        <a:t>yangc@zucc.edu.cn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735975"/>
                  </a:ext>
                </a:extLst>
              </a:tr>
              <a:tr h="3459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侯宏仑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邮箱</a:t>
                      </a:r>
                      <a:r>
                        <a:rPr lang="en-US" sz="1800" kern="100">
                          <a:effectLst/>
                        </a:rPr>
                        <a:t>:houhl@zucc.edu.cn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825565"/>
                  </a:ext>
                </a:extLst>
              </a:tr>
              <a:tr h="15000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戴恺铖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邮箱：</a:t>
                      </a:r>
                      <a:r>
                        <a:rPr lang="en-US" sz="1800" kern="100" dirty="0">
                          <a:effectLst/>
                        </a:rPr>
                        <a:t>31501398@stu.zucc.edu.cn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2436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周骏迪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邮箱：</a:t>
                      </a:r>
                      <a:r>
                        <a:rPr lang="en-US" sz="1800" kern="100">
                          <a:effectLst/>
                        </a:rPr>
                        <a:t>31501388@stu.zucc.edu.cn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1760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陈豪明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邮箱：</a:t>
                      </a:r>
                      <a:r>
                        <a:rPr lang="en-US" sz="1800" kern="100">
                          <a:effectLst/>
                        </a:rPr>
                        <a:t>31501397stu.zucc.edu.cn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68829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陈潮鸣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邮箱：</a:t>
                      </a:r>
                      <a:r>
                        <a:rPr lang="en-US" sz="1800" kern="100" dirty="0">
                          <a:effectLst/>
                        </a:rPr>
                        <a:t>31501396stu.zucc.edu.cn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40763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朱赛奎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邮箱：</a:t>
                      </a:r>
                      <a:r>
                        <a:rPr lang="en-US" sz="1800" kern="100" dirty="0">
                          <a:effectLst/>
                        </a:rPr>
                        <a:t>31501398@stu.zucc.edu.cn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69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21995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5796354" y="915543"/>
            <a:ext cx="21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0748" y="1739213"/>
            <a:ext cx="31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10748" y="2504827"/>
            <a:ext cx="380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项目组织结构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 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72086" y="3358570"/>
            <a:ext cx="36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项目实施计划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5796354" y="1542020"/>
            <a:ext cx="5287531" cy="15537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5864328" y="2352286"/>
            <a:ext cx="5307206" cy="14398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5885015" y="3165444"/>
            <a:ext cx="5307207" cy="16577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5810748" y="4031555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770887" y="2930260"/>
            <a:ext cx="1533344" cy="2272793"/>
            <a:chOff x="2944581" y="3354126"/>
            <a:chExt cx="1462613" cy="1739005"/>
          </a:xfrm>
        </p:grpSpPr>
        <p:sp>
          <p:nvSpPr>
            <p:cNvPr id="89" name="椭圆 31"/>
            <p:cNvSpPr/>
            <p:nvPr/>
          </p:nvSpPr>
          <p:spPr>
            <a:xfrm>
              <a:off x="3095243" y="3354126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44581" y="3388906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768" y="0"/>
            <a:ext cx="3592268" cy="6121331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5535E8E3-922B-4CF2-AAAE-638442AD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8F7DF3F5-EEBC-4C0B-81A0-9B21B9ACDD9E}"/>
              </a:ext>
            </a:extLst>
          </p:cNvPr>
          <p:cNvSpPr txBox="1"/>
          <p:nvPr/>
        </p:nvSpPr>
        <p:spPr>
          <a:xfrm>
            <a:off x="5872086" y="4243515"/>
            <a:ext cx="295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支持条件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E7B0461-417B-4185-96FA-0F72CD1E8207}"/>
              </a:ext>
            </a:extLst>
          </p:cNvPr>
          <p:cNvSpPr txBox="1"/>
          <p:nvPr/>
        </p:nvSpPr>
        <p:spPr>
          <a:xfrm>
            <a:off x="5810747" y="5218451"/>
            <a:ext cx="430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6.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专题计划要点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C61CEDE3-16F7-474B-924A-A3EA42CF8BA7}"/>
              </a:ext>
            </a:extLst>
          </p:cNvPr>
          <p:cNvSpPr/>
          <p:nvPr/>
        </p:nvSpPr>
        <p:spPr bwMode="auto">
          <a:xfrm>
            <a:off x="5864328" y="4911952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26DD84A8-2F57-44CF-86BE-C1A0E33C1E11}"/>
              </a:ext>
            </a:extLst>
          </p:cNvPr>
          <p:cNvSpPr/>
          <p:nvPr/>
        </p:nvSpPr>
        <p:spPr bwMode="auto">
          <a:xfrm>
            <a:off x="5885015" y="5873749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117" grpId="0"/>
      <p:bldP spid="118" grpId="0"/>
      <p:bldP spid="119" grpId="0" animBg="1"/>
      <p:bldP spid="1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4504880" cy="105931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6.2 </a:t>
            </a:r>
            <a:r>
              <a:rPr lang="zh-CN" altLang="en-US" sz="2800" dirty="0"/>
              <a:t>里程碑计划</a:t>
            </a:r>
            <a:endParaRPr lang="en-US" altLang="zh-CN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66D6F8-8E86-4552-908F-673D0B18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83172"/>
              </p:ext>
            </p:extLst>
          </p:nvPr>
        </p:nvGraphicFramePr>
        <p:xfrm>
          <a:off x="5512905" y="1045800"/>
          <a:ext cx="5261724" cy="5669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882">
                  <a:extLst>
                    <a:ext uri="{9D8B030D-6E8A-4147-A177-3AD203B41FA5}">
                      <a16:colId xmlns:a16="http://schemas.microsoft.com/office/drawing/2014/main" val="707384656"/>
                    </a:ext>
                  </a:extLst>
                </a:gridCol>
                <a:gridCol w="1461323">
                  <a:extLst>
                    <a:ext uri="{9D8B030D-6E8A-4147-A177-3AD203B41FA5}">
                      <a16:colId xmlns:a16="http://schemas.microsoft.com/office/drawing/2014/main" val="1812479222"/>
                    </a:ext>
                  </a:extLst>
                </a:gridCol>
                <a:gridCol w="1364405">
                  <a:extLst>
                    <a:ext uri="{9D8B030D-6E8A-4147-A177-3AD203B41FA5}">
                      <a16:colId xmlns:a16="http://schemas.microsoft.com/office/drawing/2014/main" val="2920924926"/>
                    </a:ext>
                  </a:extLst>
                </a:gridCol>
                <a:gridCol w="1266114">
                  <a:extLst>
                    <a:ext uri="{9D8B030D-6E8A-4147-A177-3AD203B41FA5}">
                      <a16:colId xmlns:a16="http://schemas.microsoft.com/office/drawing/2014/main" val="3462531988"/>
                    </a:ext>
                  </a:extLst>
                </a:gridCol>
              </a:tblGrid>
              <a:tr h="186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里程碑名称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起止时间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工作内容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工作产品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2708157007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《项目任务书》下达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周实验课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阅读，讨论，开会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411741220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提交《项目可行性报告》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周实验课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周结束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完成可行性报告并提交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《项目可行性报告》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1578302397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《项目章程》、《项目总体计划》提交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4</a:t>
                      </a:r>
                      <a:r>
                        <a:rPr lang="zh-CN" sz="900" kern="100">
                          <a:effectLst/>
                        </a:rPr>
                        <a:t>周周末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完成《项目章程》《项目总体提花》并提交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《项目章程》、《项目总体计划》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881112668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《需求工程计划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初步》提交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9130" algn="l"/>
                        </a:tabLs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4</a:t>
                      </a:r>
                      <a:r>
                        <a:rPr lang="zh-CN" sz="900" kern="100">
                          <a:effectLst/>
                        </a:rPr>
                        <a:t>周周末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完成《需求工程计划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初步》并提交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《需求工程计划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初步》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1240055753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</a:t>
                      </a:r>
                      <a:r>
                        <a:rPr lang="en-US" sz="900" kern="100">
                          <a:effectLst/>
                        </a:rPr>
                        <a:t>QA</a:t>
                      </a:r>
                      <a:r>
                        <a:rPr lang="zh-CN" sz="900" kern="100">
                          <a:effectLst/>
                        </a:rPr>
                        <a:t>计划》提交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4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5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</a:t>
                      </a:r>
                      <a:r>
                        <a:rPr lang="en-US" sz="900" kern="100">
                          <a:effectLst/>
                        </a:rPr>
                        <a:t>QA</a:t>
                      </a:r>
                      <a:r>
                        <a:rPr lang="zh-CN" sz="900" kern="100">
                          <a:effectLst/>
                        </a:rPr>
                        <a:t>计划》并提交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</a:t>
                      </a:r>
                      <a:r>
                        <a:rPr lang="en-US" sz="900" kern="100">
                          <a:effectLst/>
                        </a:rPr>
                        <a:t>QA</a:t>
                      </a:r>
                      <a:r>
                        <a:rPr lang="zh-CN" sz="900" kern="100">
                          <a:effectLst/>
                        </a:rPr>
                        <a:t>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1377959610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《需求工程计划》修改及评审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第</a:t>
                      </a:r>
                      <a:r>
                        <a:rPr lang="en-US" sz="900" kern="100" dirty="0">
                          <a:effectLst/>
                        </a:rPr>
                        <a:t>5</a:t>
                      </a:r>
                      <a:r>
                        <a:rPr lang="zh-CN" sz="900" kern="100" dirty="0">
                          <a:effectLst/>
                        </a:rPr>
                        <a:t>周</a:t>
                      </a:r>
                      <a:r>
                        <a:rPr lang="en-US" sz="900" kern="100" dirty="0">
                          <a:effectLst/>
                        </a:rPr>
                        <a:t>—</a:t>
                      </a:r>
                      <a:r>
                        <a:rPr lang="zh-CN" sz="900" kern="100" dirty="0">
                          <a:effectLst/>
                        </a:rPr>
                        <a:t>第</a:t>
                      </a:r>
                      <a:r>
                        <a:rPr lang="en-US" sz="900" kern="100" dirty="0">
                          <a:effectLst/>
                        </a:rPr>
                        <a:t>6</a:t>
                      </a:r>
                      <a:r>
                        <a:rPr lang="zh-CN" sz="900" kern="100" dirty="0">
                          <a:effectLst/>
                        </a:rPr>
                        <a:t>周（非正常上课时间）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修改《需求工程计划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初步》，生成终稿，并参与评审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《需求工程计划》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2869414425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《软件需求规格说明书》提交及评审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10</a:t>
                      </a:r>
                      <a:r>
                        <a:rPr lang="zh-CN" sz="900" kern="100">
                          <a:effectLst/>
                        </a:rPr>
                        <a:t>周周末前提交、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10</a:t>
                      </a:r>
                      <a:r>
                        <a:rPr lang="zh-CN" sz="900" kern="100">
                          <a:effectLst/>
                        </a:rPr>
                        <a:t>周评审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完成《软件需求规格说明书》</a:t>
                      </a:r>
                      <a:r>
                        <a:rPr lang="en-US" sz="900" kern="100">
                          <a:effectLst/>
                        </a:rPr>
                        <a:t> ,</a:t>
                      </a:r>
                      <a:r>
                        <a:rPr lang="zh-CN" sz="900" kern="100">
                          <a:effectLst/>
                        </a:rPr>
                        <a:t>参与评审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《软件需求规格说明书》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645290729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《软件需求变更文档》提交及评审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12</a:t>
                      </a:r>
                      <a:r>
                        <a:rPr lang="zh-CN" sz="900" kern="100">
                          <a:effectLst/>
                        </a:rPr>
                        <a:t>周周末前提交、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13</a:t>
                      </a:r>
                      <a:r>
                        <a:rPr lang="zh-CN" sz="900" kern="100">
                          <a:effectLst/>
                        </a:rPr>
                        <a:t>周评审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完成《软件需求变更文档》</a:t>
                      </a:r>
                      <a:r>
                        <a:rPr lang="en-US" sz="900" kern="100">
                          <a:effectLst/>
                        </a:rPr>
                        <a:t>,</a:t>
                      </a:r>
                      <a:r>
                        <a:rPr lang="zh-CN" sz="900" kern="100">
                          <a:effectLst/>
                        </a:rPr>
                        <a:t>参与评审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《软件需求变更文档》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025883903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《系统设计与实现计划》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13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14</a:t>
                      </a:r>
                      <a:r>
                        <a:rPr lang="zh-CN" sz="900" kern="100">
                          <a:effectLst/>
                        </a:rPr>
                        <a:t>周周末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完成《系统设计与实现计划》并提交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《系统设计与实现计划》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206650450"/>
                  </a:ext>
                </a:extLst>
              </a:tr>
              <a:tr h="372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《软件概要设计说明》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14</a:t>
                      </a:r>
                      <a:r>
                        <a:rPr lang="zh-CN" sz="900" kern="100">
                          <a:effectLst/>
                        </a:rPr>
                        <a:t>周</a:t>
                      </a:r>
                      <a:r>
                        <a:rPr lang="en-US" sz="900" kern="100">
                          <a:effectLst/>
                        </a:rPr>
                        <a:t>--</a:t>
                      </a: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16</a:t>
                      </a:r>
                      <a:r>
                        <a:rPr lang="zh-CN" sz="900" kern="100">
                          <a:effectLst/>
                        </a:rPr>
                        <a:t>周周末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完成《软件概要设计说明》并提交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《软件概要设计说明》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120380651"/>
                  </a:ext>
                </a:extLst>
              </a:tr>
              <a:tr h="930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《测试计划》、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《安装部署计划》、《培训计划》、《系统维护计划》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</a:t>
                      </a:r>
                      <a:r>
                        <a:rPr lang="en-US" sz="900" kern="100">
                          <a:effectLst/>
                        </a:rPr>
                        <a:t>16</a:t>
                      </a:r>
                      <a:r>
                        <a:rPr lang="zh-CN" sz="900" kern="100">
                          <a:effectLst/>
                        </a:rPr>
                        <a:t>周周末前（应由开发组完成提交）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完成试计划》、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《安装部署计划》、《培训计划》、《系统维护计划》并提交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《测试计划》、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《安装部署计划》、《培训计划》、《系统维护计划》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98409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5747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506735" y="525310"/>
            <a:ext cx="4276280" cy="79126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793359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6.3</a:t>
            </a:r>
            <a:r>
              <a:rPr lang="zh-CN" altLang="en-US" sz="2800" dirty="0"/>
              <a:t>项目资源计划</a:t>
            </a:r>
            <a:endParaRPr lang="en-US" altLang="zh-CN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9FEFB93-C0B8-4C5D-B646-609C5A26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89009"/>
              </p:ext>
            </p:extLst>
          </p:nvPr>
        </p:nvGraphicFramePr>
        <p:xfrm>
          <a:off x="5011615" y="920944"/>
          <a:ext cx="6264305" cy="5822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765">
                  <a:extLst>
                    <a:ext uri="{9D8B030D-6E8A-4147-A177-3AD203B41FA5}">
                      <a16:colId xmlns:a16="http://schemas.microsoft.com/office/drawing/2014/main" val="2706344001"/>
                    </a:ext>
                  </a:extLst>
                </a:gridCol>
                <a:gridCol w="679765">
                  <a:extLst>
                    <a:ext uri="{9D8B030D-6E8A-4147-A177-3AD203B41FA5}">
                      <a16:colId xmlns:a16="http://schemas.microsoft.com/office/drawing/2014/main" val="933648125"/>
                    </a:ext>
                  </a:extLst>
                </a:gridCol>
                <a:gridCol w="429505">
                  <a:extLst>
                    <a:ext uri="{9D8B030D-6E8A-4147-A177-3AD203B41FA5}">
                      <a16:colId xmlns:a16="http://schemas.microsoft.com/office/drawing/2014/main" val="3839690628"/>
                    </a:ext>
                  </a:extLst>
                </a:gridCol>
                <a:gridCol w="1004952">
                  <a:extLst>
                    <a:ext uri="{9D8B030D-6E8A-4147-A177-3AD203B41FA5}">
                      <a16:colId xmlns:a16="http://schemas.microsoft.com/office/drawing/2014/main" val="2960617761"/>
                    </a:ext>
                  </a:extLst>
                </a:gridCol>
                <a:gridCol w="1735159">
                  <a:extLst>
                    <a:ext uri="{9D8B030D-6E8A-4147-A177-3AD203B41FA5}">
                      <a16:colId xmlns:a16="http://schemas.microsoft.com/office/drawing/2014/main" val="2203445549"/>
                    </a:ext>
                  </a:extLst>
                </a:gridCol>
                <a:gridCol w="1735159">
                  <a:extLst>
                    <a:ext uri="{9D8B030D-6E8A-4147-A177-3AD203B41FA5}">
                      <a16:colId xmlns:a16="http://schemas.microsoft.com/office/drawing/2014/main" val="1159730404"/>
                    </a:ext>
                  </a:extLst>
                </a:gridCol>
              </a:tblGrid>
              <a:tr h="466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资源名称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级别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配置要求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extLst>
                  <a:ext uri="{0D108BD9-81ED-4DB2-BD59-A6C34878D82A}">
                    <a16:rowId xmlns:a16="http://schemas.microsoft.com/office/drawing/2014/main" val="167325592"/>
                  </a:ext>
                </a:extLst>
              </a:tr>
              <a:tr h="116598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硬件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笔记本机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</a:t>
                      </a:r>
                      <a:r>
                        <a:rPr lang="zh-CN" sz="1200" kern="100">
                          <a:effectLst/>
                        </a:rPr>
                        <a:t>酷睿</a:t>
                      </a:r>
                      <a:r>
                        <a:rPr lang="en-US" sz="1200" kern="100">
                          <a:effectLst/>
                        </a:rPr>
                        <a:t>2,</a:t>
                      </a:r>
                      <a:r>
                        <a:rPr lang="zh-CN" sz="1200" kern="100">
                          <a:effectLst/>
                        </a:rPr>
                        <a:t>主频</a:t>
                      </a:r>
                      <a:r>
                        <a:rPr lang="en-US" sz="1200" kern="100">
                          <a:effectLst/>
                        </a:rPr>
                        <a:t>2.0</a:t>
                      </a:r>
                      <a:r>
                        <a:rPr lang="zh-CN" sz="1200" kern="100">
                          <a:effectLst/>
                        </a:rPr>
                        <a:t>；者以上；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内存</a:t>
                      </a:r>
                      <a:r>
                        <a:rPr lang="en-US" sz="1200" kern="100">
                          <a:effectLst/>
                        </a:rPr>
                        <a:t>1GB</a:t>
                      </a:r>
                      <a:r>
                        <a:rPr lang="zh-CN" sz="1200" kern="100">
                          <a:effectLst/>
                        </a:rPr>
                        <a:t>以上；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硬盘</a:t>
                      </a:r>
                      <a:r>
                        <a:rPr lang="en-US" sz="1200" kern="100">
                          <a:effectLst/>
                        </a:rPr>
                        <a:t>80</a:t>
                      </a:r>
                      <a:r>
                        <a:rPr lang="zh-CN" sz="1200" kern="100">
                          <a:effectLst/>
                        </a:rPr>
                        <a:t>以上；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已存在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extLst>
                  <a:ext uri="{0D108BD9-81ED-4DB2-BD59-A6C34878D82A}">
                    <a16:rowId xmlns:a16="http://schemas.microsoft.com/office/drawing/2014/main" val="330412812"/>
                  </a:ext>
                </a:extLst>
              </a:tr>
              <a:tr h="1954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服务器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服务器：一台，</a:t>
                      </a:r>
                      <a:r>
                        <a:rPr lang="en-US" sz="1200" kern="100" dirty="0">
                          <a:effectLst/>
                        </a:rPr>
                        <a:t>Intel CPU</a:t>
                      </a:r>
                      <a:r>
                        <a:rPr lang="zh-CN" sz="1200" kern="100" dirty="0">
                          <a:effectLst/>
                        </a:rPr>
                        <a:t>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内存：</a:t>
                      </a:r>
                      <a:r>
                        <a:rPr lang="en-US" sz="1200" kern="100" dirty="0">
                          <a:effectLst/>
                        </a:rPr>
                        <a:t>1GB</a:t>
                      </a:r>
                      <a:r>
                        <a:rPr lang="zh-CN" sz="1200" kern="100" dirty="0">
                          <a:effectLst/>
                        </a:rPr>
                        <a:t>以上；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硬盘：至少</a:t>
                      </a:r>
                      <a:r>
                        <a:rPr lang="en-US" sz="1200" kern="100" dirty="0">
                          <a:effectLst/>
                        </a:rPr>
                        <a:t>80G</a:t>
                      </a:r>
                      <a:r>
                        <a:rPr lang="zh-CN" sz="1200" kern="100" dirty="0">
                          <a:effectLst/>
                        </a:rPr>
                        <a:t>以上；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网络适配器：</a:t>
                      </a:r>
                      <a:r>
                        <a:rPr lang="en-US" sz="1200" kern="100" dirty="0">
                          <a:effectLst/>
                        </a:rPr>
                        <a:t>10MB/100MB</a:t>
                      </a:r>
                      <a:r>
                        <a:rPr lang="zh-CN" sz="1200" kern="100" dirty="0">
                          <a:effectLst/>
                        </a:rPr>
                        <a:t>自适应；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使用</a:t>
                      </a:r>
                      <a:r>
                        <a:rPr lang="en-US" sz="1200" kern="100" dirty="0">
                          <a:effectLst/>
                        </a:rPr>
                        <a:t>TCP/IP</a:t>
                      </a:r>
                      <a:r>
                        <a:rPr lang="zh-CN" sz="1200" kern="100" dirty="0">
                          <a:effectLst/>
                        </a:rPr>
                        <a:t>协议的局域网；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已存在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extLst>
                  <a:ext uri="{0D108BD9-81ED-4DB2-BD59-A6C34878D82A}">
                    <a16:rowId xmlns:a16="http://schemas.microsoft.com/office/drawing/2014/main" val="2980334354"/>
                  </a:ext>
                </a:extLst>
              </a:tr>
              <a:tr h="46639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Rational</a:t>
                      </a:r>
                      <a:r>
                        <a:rPr lang="zh-CN" sz="1200" kern="100">
                          <a:effectLst/>
                        </a:rPr>
                        <a:t>系列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开源已存在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extLst>
                  <a:ext uri="{0D108BD9-81ED-4DB2-BD59-A6C34878D82A}">
                    <a16:rowId xmlns:a16="http://schemas.microsoft.com/office/drawing/2014/main" val="3199569987"/>
                  </a:ext>
                </a:extLst>
              </a:tr>
              <a:tr h="9327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数据库管理系统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普通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已存在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extLst>
                  <a:ext uri="{0D108BD9-81ED-4DB2-BD59-A6C34878D82A}">
                    <a16:rowId xmlns:a16="http://schemas.microsoft.com/office/drawing/2014/main" val="3812567231"/>
                  </a:ext>
                </a:extLst>
              </a:tr>
              <a:tr h="513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文档工具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Microsoft office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已存在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720" marR="52720" marT="0" marB="0"/>
                </a:tc>
                <a:extLst>
                  <a:ext uri="{0D108BD9-81ED-4DB2-BD59-A6C34878D82A}">
                    <a16:rowId xmlns:a16="http://schemas.microsoft.com/office/drawing/2014/main" val="13106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19872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3373027" y="622382"/>
            <a:ext cx="6949142" cy="549064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4357418" y="951656"/>
            <a:ext cx="44262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6.4</a:t>
            </a:r>
            <a:r>
              <a:rPr lang="zh-CN" altLang="en-US" sz="2800" dirty="0"/>
              <a:t>开发进度计划</a:t>
            </a:r>
            <a:endParaRPr lang="en-US" altLang="zh-CN" sz="2800" dirty="0"/>
          </a:p>
          <a:p>
            <a:r>
              <a:rPr lang="en-US" altLang="zh-CN" sz="2800" dirty="0"/>
              <a:t>6.5</a:t>
            </a:r>
            <a:r>
              <a:rPr lang="zh-CN" altLang="en-US" sz="2800" dirty="0"/>
              <a:t>培训计划</a:t>
            </a:r>
            <a:endParaRPr lang="en-US" altLang="zh-CN" sz="2800" dirty="0"/>
          </a:p>
          <a:p>
            <a:r>
              <a:rPr lang="en-US" altLang="zh-CN" sz="2800" dirty="0"/>
              <a:t>6.6 </a:t>
            </a:r>
            <a:r>
              <a:rPr lang="zh-CN" altLang="en-US" sz="2800" dirty="0"/>
              <a:t>配置管理计划</a:t>
            </a:r>
            <a:endParaRPr lang="en-US" altLang="zh-CN" sz="2800" dirty="0"/>
          </a:p>
          <a:p>
            <a:r>
              <a:rPr lang="en-US" altLang="zh-CN" sz="2800" dirty="0"/>
              <a:t>6.7 </a:t>
            </a:r>
            <a:r>
              <a:rPr lang="zh-CN" altLang="en-US" sz="2800" dirty="0"/>
              <a:t>测试计划</a:t>
            </a:r>
            <a:endParaRPr lang="en-US" altLang="zh-CN" sz="2800" dirty="0"/>
          </a:p>
          <a:p>
            <a:r>
              <a:rPr lang="en-US" altLang="zh-CN" sz="2800" dirty="0"/>
              <a:t>6.8 </a:t>
            </a:r>
            <a:r>
              <a:rPr lang="zh-CN" altLang="en-US" sz="2800" dirty="0"/>
              <a:t>质量保证计划</a:t>
            </a:r>
            <a:endParaRPr lang="en-US" altLang="zh-CN" sz="2800" dirty="0"/>
          </a:p>
          <a:p>
            <a:r>
              <a:rPr lang="en-US" altLang="zh-CN" sz="2800" dirty="0"/>
              <a:t>6.9 </a:t>
            </a:r>
            <a:r>
              <a:rPr lang="zh-CN" altLang="en-US" sz="2800" dirty="0"/>
              <a:t>编码与系统实现计划</a:t>
            </a:r>
            <a:endParaRPr lang="en-US" altLang="zh-CN" sz="2800" dirty="0"/>
          </a:p>
          <a:p>
            <a:r>
              <a:rPr lang="en-US" altLang="zh-CN" sz="2800" dirty="0"/>
              <a:t>6.10 </a:t>
            </a:r>
            <a:r>
              <a:rPr lang="zh-CN" altLang="en-US" sz="2800" dirty="0"/>
              <a:t>系统设计计划</a:t>
            </a:r>
            <a:endParaRPr lang="en-US" altLang="zh-CN" sz="2800" dirty="0"/>
          </a:p>
          <a:p>
            <a:r>
              <a:rPr lang="en-US" altLang="zh-CN" sz="2800" dirty="0"/>
              <a:t>6.11 </a:t>
            </a:r>
            <a:r>
              <a:rPr lang="zh-CN" altLang="en-US" sz="2800" dirty="0"/>
              <a:t>概要设计说明</a:t>
            </a:r>
            <a:endParaRPr lang="en-US" altLang="zh-CN" sz="2800" dirty="0"/>
          </a:p>
          <a:p>
            <a:r>
              <a:rPr lang="en-US" altLang="zh-CN" sz="2800" dirty="0"/>
              <a:t>6.12 </a:t>
            </a:r>
            <a:r>
              <a:rPr lang="zh-CN" altLang="en-US" sz="2800" dirty="0"/>
              <a:t>工程部署计划</a:t>
            </a:r>
            <a:endParaRPr lang="en-US" altLang="zh-CN" sz="2800" dirty="0"/>
          </a:p>
          <a:p>
            <a:r>
              <a:rPr lang="en-US" altLang="zh-CN" sz="2800" dirty="0"/>
              <a:t>6.13 </a:t>
            </a:r>
            <a:r>
              <a:rPr lang="zh-CN" altLang="en-US" sz="2800" dirty="0"/>
              <a:t>系统维护计划</a:t>
            </a:r>
            <a:endParaRPr lang="en-US" altLang="zh-CN" sz="2800" dirty="0"/>
          </a:p>
          <a:p>
            <a:r>
              <a:rPr lang="en-US" altLang="zh-CN" sz="2800" dirty="0"/>
              <a:t>6.14 </a:t>
            </a:r>
            <a:r>
              <a:rPr lang="zh-CN" altLang="en-US" sz="2800" dirty="0"/>
              <a:t>项目总结报告</a:t>
            </a:r>
            <a:endParaRPr lang="en-US" altLang="zh-CN" sz="2800" dirty="0"/>
          </a:p>
        </p:txBody>
      </p:sp>
      <p:sp>
        <p:nvSpPr>
          <p:cNvPr id="20" name="任意多边形 105">
            <a:extLst>
              <a:ext uri="{FF2B5EF4-FFF2-40B4-BE49-F238E27FC236}">
                <a16:creationId xmlns:a16="http://schemas.microsoft.com/office/drawing/2014/main" id="{B3E2035A-FAF7-44BD-8AD7-1CBE9EF94B24}"/>
              </a:ext>
            </a:extLst>
          </p:cNvPr>
          <p:cNvSpPr/>
          <p:nvPr/>
        </p:nvSpPr>
        <p:spPr>
          <a:xfrm>
            <a:off x="680003" y="1547188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 106">
            <a:extLst>
              <a:ext uri="{FF2B5EF4-FFF2-40B4-BE49-F238E27FC236}">
                <a16:creationId xmlns:a16="http://schemas.microsoft.com/office/drawing/2014/main" id="{3313894E-BF15-469D-B29A-8F979057FCCB}"/>
              </a:ext>
            </a:extLst>
          </p:cNvPr>
          <p:cNvSpPr/>
          <p:nvPr/>
        </p:nvSpPr>
        <p:spPr>
          <a:xfrm>
            <a:off x="1834502" y="1551336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 107">
            <a:extLst>
              <a:ext uri="{FF2B5EF4-FFF2-40B4-BE49-F238E27FC236}">
                <a16:creationId xmlns:a16="http://schemas.microsoft.com/office/drawing/2014/main" id="{8917BF0B-6513-456F-AE39-427D93E1DEF2}"/>
              </a:ext>
            </a:extLst>
          </p:cNvPr>
          <p:cNvSpPr/>
          <p:nvPr/>
        </p:nvSpPr>
        <p:spPr>
          <a:xfrm rot="5400000">
            <a:off x="1280992" y="454565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任意多边形 109">
            <a:extLst>
              <a:ext uri="{FF2B5EF4-FFF2-40B4-BE49-F238E27FC236}">
                <a16:creationId xmlns:a16="http://schemas.microsoft.com/office/drawing/2014/main" id="{8D50DE7C-4A71-42EF-97DD-DDE23F716A86}"/>
              </a:ext>
            </a:extLst>
          </p:cNvPr>
          <p:cNvSpPr/>
          <p:nvPr/>
        </p:nvSpPr>
        <p:spPr>
          <a:xfrm rot="5400000">
            <a:off x="1280992" y="3809899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任意多边形 111">
            <a:extLst>
              <a:ext uri="{FF2B5EF4-FFF2-40B4-BE49-F238E27FC236}">
                <a16:creationId xmlns:a16="http://schemas.microsoft.com/office/drawing/2014/main" id="{2CF5E06F-CAF1-46A3-89E5-24CA46362EF7}"/>
              </a:ext>
            </a:extLst>
          </p:cNvPr>
          <p:cNvSpPr/>
          <p:nvPr/>
        </p:nvSpPr>
        <p:spPr>
          <a:xfrm rot="5400000">
            <a:off x="1280992" y="304101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任意多边形 113">
            <a:extLst>
              <a:ext uri="{FF2B5EF4-FFF2-40B4-BE49-F238E27FC236}">
                <a16:creationId xmlns:a16="http://schemas.microsoft.com/office/drawing/2014/main" id="{00237AF5-64CA-4B18-BD13-6F1F99EDF74F}"/>
              </a:ext>
            </a:extLst>
          </p:cNvPr>
          <p:cNvSpPr/>
          <p:nvPr/>
        </p:nvSpPr>
        <p:spPr>
          <a:xfrm rot="5400000">
            <a:off x="1270868" y="232159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任意多边形 115">
            <a:extLst>
              <a:ext uri="{FF2B5EF4-FFF2-40B4-BE49-F238E27FC236}">
                <a16:creationId xmlns:a16="http://schemas.microsoft.com/office/drawing/2014/main" id="{F608C33C-3F3A-458E-A894-5327EE4EE4E0}"/>
              </a:ext>
            </a:extLst>
          </p:cNvPr>
          <p:cNvSpPr/>
          <p:nvPr/>
        </p:nvSpPr>
        <p:spPr>
          <a:xfrm rot="5400000">
            <a:off x="1270869" y="1597160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2045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E8729D-B1E7-439A-B63E-390608E2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E61F90-70B0-4CC5-8FCC-693B73629827}"/>
              </a:ext>
            </a:extLst>
          </p:cNvPr>
          <p:cNvSpPr/>
          <p:nvPr/>
        </p:nvSpPr>
        <p:spPr>
          <a:xfrm>
            <a:off x="4686915" y="2954077"/>
            <a:ext cx="2426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72416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31">
            <a:extLst>
              <a:ext uri="{FF2B5EF4-FFF2-40B4-BE49-F238E27FC236}">
                <a16:creationId xmlns:a16="http://schemas.microsoft.com/office/drawing/2014/main" id="{830944E3-21C6-4227-98F7-FDA08399D3AE}"/>
              </a:ext>
            </a:extLst>
          </p:cNvPr>
          <p:cNvSpPr/>
          <p:nvPr/>
        </p:nvSpPr>
        <p:spPr>
          <a:xfrm>
            <a:off x="1442542" y="1122702"/>
            <a:ext cx="5740135" cy="489231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7D649-48EC-47FD-98CA-B9410D0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7F8D4A97-18BE-427C-BC21-E06C8E767365}"/>
              </a:ext>
            </a:extLst>
          </p:cNvPr>
          <p:cNvSpPr txBox="1"/>
          <p:nvPr/>
        </p:nvSpPr>
        <p:spPr>
          <a:xfrm>
            <a:off x="2305879" y="1461022"/>
            <a:ext cx="5804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编写目的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术语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项目背景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4.</a:t>
            </a:r>
            <a:r>
              <a:rPr lang="zh-CN" altLang="en-US" sz="40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8329740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355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5846153" cy="489378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744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项目内容</a:t>
            </a:r>
            <a:endParaRPr lang="en-US" altLang="zh-CN" sz="2800" dirty="0"/>
          </a:p>
          <a:p>
            <a:r>
              <a:rPr lang="en-US" altLang="zh-CN" sz="2800" dirty="0"/>
              <a:t>2.2</a:t>
            </a:r>
            <a:r>
              <a:rPr lang="zh-CN" altLang="en-US" sz="2800" dirty="0"/>
              <a:t> 项目目标</a:t>
            </a:r>
            <a:endParaRPr lang="en-US" altLang="zh-CN" sz="2800" dirty="0"/>
          </a:p>
          <a:p>
            <a:r>
              <a:rPr lang="en-US" altLang="zh-CN" sz="2800" dirty="0"/>
              <a:t>2.3 </a:t>
            </a:r>
            <a:r>
              <a:rPr lang="zh-CN" altLang="en-US" sz="2800" dirty="0"/>
              <a:t>产品</a:t>
            </a:r>
            <a:endParaRPr lang="en-US" altLang="zh-CN" sz="2800" dirty="0"/>
          </a:p>
          <a:p>
            <a:r>
              <a:rPr lang="en-US" altLang="zh-CN" sz="2800" dirty="0"/>
              <a:t>	2.3.1 </a:t>
            </a:r>
            <a:r>
              <a:rPr lang="zh-CN" altLang="en-US" sz="2800" dirty="0"/>
              <a:t>程序</a:t>
            </a:r>
            <a:endParaRPr lang="en-US" altLang="zh-CN" sz="2800" dirty="0"/>
          </a:p>
          <a:p>
            <a:r>
              <a:rPr lang="en-US" altLang="zh-CN" sz="2800" dirty="0"/>
              <a:t>	2.3.2 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r>
              <a:rPr lang="en-US" altLang="zh-CN" sz="2800" dirty="0"/>
              <a:t>	2.3.3 </a:t>
            </a:r>
            <a:r>
              <a:rPr lang="zh-CN" altLang="en-US" sz="2800" dirty="0"/>
              <a:t>服务</a:t>
            </a:r>
            <a:endParaRPr lang="en-US" altLang="zh-CN" sz="2800" dirty="0"/>
          </a:p>
          <a:p>
            <a:r>
              <a:rPr lang="en-US" altLang="zh-CN" sz="2800" dirty="0"/>
              <a:t>2.4</a:t>
            </a:r>
            <a:r>
              <a:rPr lang="zh-CN" altLang="en-US" sz="2800" dirty="0"/>
              <a:t> 产品验收标准</a:t>
            </a:r>
            <a:endParaRPr lang="en-US" altLang="zh-CN" sz="2800" dirty="0"/>
          </a:p>
          <a:p>
            <a:r>
              <a:rPr lang="en-US" altLang="zh-CN" sz="2800" dirty="0"/>
              <a:t>2.5 </a:t>
            </a:r>
            <a:r>
              <a:rPr lang="zh-CN" altLang="en-US" sz="2800" dirty="0"/>
              <a:t>项目最后完成期限</a:t>
            </a:r>
            <a:endParaRPr lang="en-US" altLang="zh-CN" sz="2800" dirty="0"/>
          </a:p>
          <a:p>
            <a:r>
              <a:rPr lang="en-US" altLang="zh-CN" sz="2800" dirty="0"/>
              <a:t>2.6 </a:t>
            </a:r>
            <a:r>
              <a:rPr lang="zh-CN" altLang="en-US" sz="2800" dirty="0"/>
              <a:t>本项目批准人及批准时间</a:t>
            </a:r>
          </a:p>
        </p:txBody>
      </p:sp>
    </p:spTree>
    <p:extLst>
      <p:ext uri="{BB962C8B-B14F-4D97-AF65-F5344CB8AC3E}">
        <p14:creationId xmlns:p14="http://schemas.microsoft.com/office/powerpoint/2010/main" val="7267872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项目组织结构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03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02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461883" y="486599"/>
            <a:ext cx="3089700" cy="146147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744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3.1 OBS</a:t>
            </a:r>
          </a:p>
          <a:p>
            <a:endParaRPr lang="en-US" altLang="zh-CN" sz="2800" dirty="0"/>
          </a:p>
        </p:txBody>
      </p:sp>
      <p:pic>
        <p:nvPicPr>
          <p:cNvPr id="2050" name="图片 10" descr="123.3">
            <a:extLst>
              <a:ext uri="{FF2B5EF4-FFF2-40B4-BE49-F238E27FC236}">
                <a16:creationId xmlns:a16="http://schemas.microsoft.com/office/drawing/2014/main" id="{F3A43ADE-42B3-442D-9411-5764FC32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2" y="1695133"/>
            <a:ext cx="10807425" cy="448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3138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1376283" y="1692547"/>
            <a:ext cx="3633039" cy="315774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2252870" y="2424028"/>
            <a:ext cx="2756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3.2 </a:t>
            </a:r>
            <a:r>
              <a:rPr lang="zh-CN" altLang="en-US" sz="2800" dirty="0"/>
              <a:t>角色与职责</a:t>
            </a:r>
            <a:endParaRPr lang="en-US" altLang="zh-CN" sz="2800" dirty="0"/>
          </a:p>
          <a:p>
            <a:r>
              <a:rPr lang="en-US" altLang="zh-CN" sz="2800" dirty="0"/>
              <a:t>3.3 </a:t>
            </a:r>
            <a:r>
              <a:rPr lang="zh-CN" altLang="en-US" sz="28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709666599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091f0ec39ac3da5fe2b52fb99e45faafee9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</TotalTime>
  <Words>1064</Words>
  <Application>Microsoft Office PowerPoint</Application>
  <PresentationFormat>宽屏</PresentationFormat>
  <Paragraphs>324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方正静蕾简体</vt:lpstr>
      <vt:lpstr>宋体</vt:lpstr>
      <vt:lpstr>微软雅黑</vt:lpstr>
      <vt:lpstr>新蒂黑板报</vt:lpstr>
      <vt:lpstr>Arial</vt:lpstr>
      <vt:lpstr>Calibri</vt:lpstr>
      <vt:lpstr>Calibri Light</vt:lpstr>
      <vt:lpstr>Times New Roman</vt:lpstr>
      <vt:lpstr>Office 主题</vt:lpstr>
      <vt:lpstr>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恺铖</dc:creator>
  <cp:lastModifiedBy>戴恺铖</cp:lastModifiedBy>
  <cp:revision>76</cp:revision>
  <dcterms:created xsi:type="dcterms:W3CDTF">2016-03-09T07:25:00Z</dcterms:created>
  <dcterms:modified xsi:type="dcterms:W3CDTF">2017-10-26T06:34:17Z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