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44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46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71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43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03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03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47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46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8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438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94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2879-14FC-408A-AC9B-CC896D15B852}" type="datetimeFigureOut">
              <a:rPr lang="en-SG" smtClean="0"/>
              <a:t>1/4/2020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DA4A-F49F-411F-8791-F0EB9C263D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8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40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5137871"/>
          </a:xfrm>
        </p:spPr>
        <p:txBody>
          <a:bodyPr>
            <a:normAutofit/>
          </a:bodyPr>
          <a:lstStyle/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7089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5137871"/>
          </a:xfrm>
        </p:spPr>
        <p:txBody>
          <a:bodyPr>
            <a:normAutofit/>
          </a:bodyPr>
          <a:lstStyle/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3133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5137871"/>
          </a:xfrm>
        </p:spPr>
        <p:txBody>
          <a:bodyPr>
            <a:normAutofit/>
          </a:bodyPr>
          <a:lstStyle/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64324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5137871"/>
          </a:xfrm>
        </p:spPr>
        <p:txBody>
          <a:bodyPr>
            <a:normAutofit/>
          </a:bodyPr>
          <a:lstStyle/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46120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endParaRPr lang="en-SG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6059"/>
            <a:ext cx="10515600" cy="15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735"/>
            <a:ext cx="10515600" cy="673966"/>
          </a:xfrm>
        </p:spPr>
        <p:txBody>
          <a:bodyPr>
            <a:normAutofit/>
          </a:bodyPr>
          <a:lstStyle/>
          <a:p>
            <a:r>
              <a:rPr lang="en-SG" sz="3200" dirty="0" smtClean="0"/>
              <a:t>1. </a:t>
            </a:r>
            <a:r>
              <a:rPr lang="en-SG" sz="3200" dirty="0" err="1" smtClean="0"/>
              <a:t>E_discount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5137871"/>
          </a:xfrm>
        </p:spPr>
        <p:txBody>
          <a:bodyPr>
            <a:normAutofit/>
          </a:bodyPr>
          <a:lstStyle/>
          <a:p>
            <a:r>
              <a:rPr lang="en-SG" sz="2000" dirty="0" err="1" smtClean="0"/>
              <a:t>E_discount</a:t>
            </a:r>
            <a:r>
              <a:rPr lang="en-SG" sz="2000" dirty="0" smtClean="0"/>
              <a:t> =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SG" sz="2000" dirty="0" err="1" smtClean="0"/>
              <a:t>interpolate_P</a:t>
            </a:r>
            <a:r>
              <a:rPr lang="en-SG" sz="2000" dirty="0" smtClean="0"/>
              <a:t> </a:t>
            </a:r>
            <a:r>
              <a:rPr lang="en-US" altLang="zh-CN" sz="2000" dirty="0" smtClean="0"/>
              <a:t>=</a:t>
            </a:r>
          </a:p>
          <a:p>
            <a:pPr marL="0" indent="0">
              <a:buNone/>
            </a:pPr>
            <a:r>
              <a:rPr lang="en-US" altLang="zh-CN" sz="1800" dirty="0" smtClean="0"/>
              <a:t>Actually, </a:t>
            </a:r>
            <a:r>
              <a:rPr lang="en-SG" sz="1800" dirty="0" err="1" smtClean="0"/>
              <a:t>interpolate_P</a:t>
            </a:r>
            <a:r>
              <a:rPr lang="en-SG" sz="1800" dirty="0" smtClean="0"/>
              <a:t> is just P, but in th</a:t>
            </a:r>
            <a:r>
              <a:rPr lang="en-SG" sz="1800" dirty="0" smtClean="0"/>
              <a:t>e computation, we calculate some point of P and then interpolate it to simplify and </a:t>
            </a:r>
            <a:r>
              <a:rPr lang="en-SG" sz="1800" dirty="0" err="1" smtClean="0"/>
              <a:t>stablize</a:t>
            </a:r>
            <a:r>
              <a:rPr lang="en-SG" sz="1800" dirty="0" smtClean="0"/>
              <a:t> the computation.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76" y="949571"/>
            <a:ext cx="333375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80" y="1521071"/>
            <a:ext cx="7038900" cy="147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801" y="3031742"/>
            <a:ext cx="3314700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980" y="4053042"/>
            <a:ext cx="6689765" cy="268857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927326" y="2768138"/>
            <a:ext cx="30504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49287" y="1945178"/>
            <a:ext cx="4904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010" y="778361"/>
            <a:ext cx="10515600" cy="57696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 =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cumSum</a:t>
            </a:r>
            <a:r>
              <a:rPr lang="el-GR" sz="2000" dirty="0" smtClean="0"/>
              <a:t>Δ</a:t>
            </a:r>
            <a:r>
              <a:rPr lang="en-US" sz="2000" dirty="0" smtClean="0"/>
              <a:t>t  </a:t>
            </a:r>
            <a:r>
              <a:rPr lang="en-US" altLang="zh-CN" sz="2000" dirty="0" smtClean="0"/>
              <a:t>=</a:t>
            </a:r>
          </a:p>
          <a:p>
            <a:pPr marL="0" indent="0">
              <a:buNone/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     = </a:t>
            </a:r>
            <a:r>
              <a:rPr lang="en-US" altLang="zh-CN" sz="2000" dirty="0" err="1" smtClean="0"/>
              <a:t>cumsum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r_plus_f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s:q</a:t>
            </a:r>
            <a:r>
              <a:rPr lang="en-US" altLang="zh-CN" sz="2000" dirty="0" smtClean="0"/>
              <a:t>, :], dims =1) * </a:t>
            </a:r>
            <a:r>
              <a:rPr lang="el-GR" altLang="zh-CN" sz="2000" dirty="0" smtClean="0"/>
              <a:t>Δ</a:t>
            </a:r>
            <a:r>
              <a:rPr lang="en-US" altLang="zh-CN" sz="2000" dirty="0" smtClean="0"/>
              <a:t>t</a:t>
            </a:r>
          </a:p>
          <a:p>
            <a:r>
              <a:rPr lang="en-US" altLang="zh-CN" sz="2000" dirty="0" smtClean="0"/>
              <a:t>            = </a:t>
            </a:r>
            <a:r>
              <a:rPr lang="en-US" altLang="zh-CN" sz="2000" dirty="0" err="1" smtClean="0"/>
              <a:t>discountCurve.LocalAvgRate</a:t>
            </a:r>
            <a:r>
              <a:rPr lang="en-US" altLang="zh-CN" sz="2000" dirty="0" smtClean="0"/>
              <a:t>[1:daysToAccrualEnd]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 </a:t>
            </a:r>
            <a:endParaRPr lang="en-S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02" y="3448935"/>
            <a:ext cx="3010343" cy="556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16" y="1247294"/>
            <a:ext cx="6222929" cy="2135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391" y="573579"/>
            <a:ext cx="5145503" cy="673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716" y="4350888"/>
            <a:ext cx="638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0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74567"/>
            <a:ext cx="10515600" cy="6002396"/>
          </a:xfrm>
        </p:spPr>
        <p:txBody>
          <a:bodyPr/>
          <a:lstStyle/>
          <a:p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=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=</a:t>
            </a:r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13" y="3088293"/>
            <a:ext cx="5657850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774"/>
          <a:stretch/>
        </p:blipFill>
        <p:spPr>
          <a:xfrm>
            <a:off x="1101857" y="174567"/>
            <a:ext cx="6350925" cy="1475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9" t="31211" r="7575" b="37550"/>
          <a:stretch/>
        </p:blipFill>
        <p:spPr>
          <a:xfrm>
            <a:off x="1413164" y="1791233"/>
            <a:ext cx="5270269" cy="10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2. </a:t>
            </a:r>
            <a:r>
              <a:rPr lang="en-US" sz="3200" dirty="0" err="1" smtClean="0"/>
              <a:t>Accrual_discount_E</a:t>
            </a:r>
            <a:r>
              <a:rPr lang="en-US" sz="3200" dirty="0" smtClean="0"/>
              <a:t> 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5137871"/>
          </a:xfrm>
        </p:spPr>
        <p:txBody>
          <a:bodyPr>
            <a:normAutofit/>
          </a:bodyPr>
          <a:lstStyle/>
          <a:p>
            <a:r>
              <a:rPr lang="en-SG" sz="2000" dirty="0" err="1" smtClean="0"/>
              <a:t>Accrual_discount_E</a:t>
            </a:r>
            <a:r>
              <a:rPr lang="en-SG" sz="2000" dirty="0" smtClean="0"/>
              <a:t> =  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get_t_k</a:t>
            </a:r>
            <a:r>
              <a:rPr lang="en-US" sz="2000" dirty="0" smtClean="0"/>
              <a:t> : get the previous payment date to calculate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payment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df.Accrual</a:t>
            </a:r>
            <a:r>
              <a:rPr lang="en-US" sz="2000" dirty="0" smtClean="0"/>
              <a:t>: 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68" y="3110924"/>
            <a:ext cx="5629275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83" y="972416"/>
            <a:ext cx="7620000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973"/>
          <a:stretch/>
        </p:blipFill>
        <p:spPr>
          <a:xfrm>
            <a:off x="2287125" y="3804624"/>
            <a:ext cx="2458315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561" y="1489117"/>
            <a:ext cx="5996333" cy="571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336" y="1973975"/>
            <a:ext cx="4855471" cy="635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707" y="2419922"/>
            <a:ext cx="2154337" cy="19439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4230" y="4594007"/>
            <a:ext cx="3686175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243" y="4583418"/>
            <a:ext cx="3067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>
            <a:normAutofit/>
          </a:bodyPr>
          <a:lstStyle/>
          <a:p>
            <a:r>
              <a:rPr lang="en-SG" sz="2000" dirty="0" err="1" smtClean="0"/>
              <a:t>E_table</a:t>
            </a:r>
            <a:r>
              <a:rPr lang="en-SG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Here we </a:t>
            </a:r>
            <a:r>
              <a:rPr lang="en-US" altLang="zh-CN" sz="2000" dirty="0" smtClean="0"/>
              <a:t>input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f_table</a:t>
            </a:r>
            <a:r>
              <a:rPr lang="en-US" sz="2000" b="1" dirty="0" smtClean="0"/>
              <a:t> </a:t>
            </a:r>
            <a:r>
              <a:rPr lang="en-US" sz="2000" dirty="0" smtClean="0"/>
              <a:t>as </a:t>
            </a:r>
            <a:r>
              <a:rPr lang="en-US" sz="2000" b="1" dirty="0" err="1" smtClean="0"/>
              <a:t>r_plus_f</a:t>
            </a:r>
            <a:r>
              <a:rPr lang="en-US" sz="2000" dirty="0" smtClean="0"/>
              <a:t> to set r to 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 notable point is: When calculating Accrual Period, it’s the start date -&gt; payment date – 1 (Accrual End). But when discounting, we use the discount factor for </a:t>
            </a:r>
            <a:r>
              <a:rPr lang="en-US" sz="2000" dirty="0" smtClean="0"/>
              <a:t>start date -&gt; payment date. It’s because payment is calculated </a:t>
            </a:r>
            <a:r>
              <a:rPr lang="en-US" sz="2000" dirty="0" smtClean="0"/>
              <a:t>on </a:t>
            </a:r>
            <a:r>
              <a:rPr lang="en-US" sz="2000" dirty="0" smtClean="0"/>
              <a:t>Accrual Period, but paid one day later.</a:t>
            </a:r>
            <a:endParaRPr lang="en-SG" sz="2000" dirty="0" smtClean="0"/>
          </a:p>
          <a:p>
            <a:endParaRPr lang="en-SG" sz="2000" dirty="0"/>
          </a:p>
          <a:p>
            <a:pPr marL="0" indent="0">
              <a:buNone/>
            </a:pPr>
            <a:r>
              <a:rPr lang="en-SG" sz="2000" dirty="0" smtClean="0"/>
              <a:t> </a:t>
            </a:r>
            <a:endParaRPr lang="en-S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5" y="121674"/>
            <a:ext cx="1511178" cy="74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5" y="955184"/>
            <a:ext cx="4629150" cy="10572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258589" y="1620982"/>
            <a:ext cx="21363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489" y="2678257"/>
            <a:ext cx="7046942" cy="16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0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69" y="914401"/>
            <a:ext cx="6523499" cy="2121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3. </a:t>
            </a:r>
            <a:r>
              <a:rPr lang="en-US" sz="3200" dirty="0" err="1" smtClean="0"/>
              <a:t>E_Accrual_discount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5137871"/>
          </a:xfrm>
        </p:spPr>
        <p:txBody>
          <a:bodyPr>
            <a:normAutofit/>
          </a:bodyPr>
          <a:lstStyle/>
          <a:p>
            <a:r>
              <a:rPr lang="en-SG" sz="2000" dirty="0" err="1" smtClean="0"/>
              <a:t>E_Accrual_discount</a:t>
            </a:r>
            <a:r>
              <a:rPr lang="en-SG" sz="2000" dirty="0" smtClean="0"/>
              <a:t> =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57714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2"/>
            <a:ext cx="10515600" cy="5137871"/>
          </a:xfrm>
        </p:spPr>
        <p:txBody>
          <a:bodyPr>
            <a:normAutofit/>
          </a:bodyPr>
          <a:lstStyle/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5810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71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1. E_discount</vt:lpstr>
      <vt:lpstr>PowerPoint Presentation</vt:lpstr>
      <vt:lpstr>PowerPoint Presentation</vt:lpstr>
      <vt:lpstr>2. Accrual_discount_E </vt:lpstr>
      <vt:lpstr>PowerPoint Presentation</vt:lpstr>
      <vt:lpstr>3. E_Accrual_discount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Chih-Ming</dc:creator>
  <cp:lastModifiedBy>Chang Chih-Ming</cp:lastModifiedBy>
  <cp:revision>18</cp:revision>
  <dcterms:created xsi:type="dcterms:W3CDTF">2020-04-01T12:00:21Z</dcterms:created>
  <dcterms:modified xsi:type="dcterms:W3CDTF">2020-04-01T16:02:26Z</dcterms:modified>
</cp:coreProperties>
</file>