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Slab"/>
      <p:regular r:id="rId28"/>
      <p:bold r:id="rId29"/>
    </p:embeddedFon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Slab-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872aabc4f1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872aabc4f1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872aabc4f1_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872aabc4f1_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872aabc4f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872aabc4f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884ea8fbf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884ea8fbf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884ea8fbf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884ea8fbf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872aabc4f1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872aabc4f1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884ea8fbf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884ea8fbf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872aabc4f1_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872aabc4f1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872aabc4f1_5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872aabc4f1_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872aabc4f1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872aabc4f1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884ea8fbf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884ea8fbf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884ea8fbf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884ea8fbf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872aabc4f1_5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872aabc4f1_5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884ea8fbf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884ea8fbf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872aabc4f1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872aabc4f1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872aabc4f1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872aabc4f1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872aabc4f1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872aabc4f1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884ea8fbf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884ea8fbf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884ea8fbf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884ea8fbf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872aabc4f1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872aabc4f1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872aabc4f1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872aabc4f1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Blockchain based Certificate </a:t>
            </a:r>
            <a:r>
              <a:rPr lang="en-GB"/>
              <a:t>Authentication</a:t>
            </a:r>
            <a:r>
              <a:rPr lang="en-GB"/>
              <a:t> System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Other Functionalities</a:t>
            </a:r>
            <a:endParaRPr/>
          </a:p>
        </p:txBody>
      </p:sp>
      <p:sp>
        <p:nvSpPr>
          <p:cNvPr id="118" name="Google Shape;118;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Font typeface="Times New Roman"/>
              <a:buChar char="●"/>
            </a:pPr>
            <a:r>
              <a:rPr lang="en-GB" sz="1600">
                <a:latin typeface="Times New Roman"/>
                <a:ea typeface="Times New Roman"/>
                <a:cs typeface="Times New Roman"/>
                <a:sym typeface="Times New Roman"/>
              </a:rPr>
              <a:t>T</a:t>
            </a:r>
            <a:r>
              <a:rPr lang="en-GB" sz="1700">
                <a:latin typeface="Times New Roman"/>
                <a:ea typeface="Times New Roman"/>
                <a:cs typeface="Times New Roman"/>
                <a:sym typeface="Times New Roman"/>
              </a:rPr>
              <a:t>he entire backend logic and database is built over blockchain using smart contracts.</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Char char="●"/>
            </a:pPr>
            <a:r>
              <a:rPr lang="en-GB" sz="1700">
                <a:latin typeface="Arial"/>
                <a:ea typeface="Arial"/>
                <a:cs typeface="Arial"/>
                <a:sym typeface="Arial"/>
              </a:rPr>
              <a:t> </a:t>
            </a:r>
            <a:r>
              <a:rPr lang="en-GB" sz="1700">
                <a:latin typeface="Times New Roman"/>
                <a:ea typeface="Times New Roman"/>
                <a:cs typeface="Times New Roman"/>
                <a:sym typeface="Times New Roman"/>
              </a:rPr>
              <a:t>The data from the front-end is transferred to the blockchain using blockchain API.</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Char char="●"/>
            </a:pPr>
            <a:r>
              <a:rPr lang="en-GB" sz="1700">
                <a:latin typeface="Times New Roman"/>
                <a:ea typeface="Times New Roman"/>
                <a:cs typeface="Times New Roman"/>
                <a:sym typeface="Times New Roman"/>
              </a:rPr>
              <a:t>Then the API calls the appropriate functions to process the data and fetch results accordingly from the smart contract.</a:t>
            </a:r>
            <a:endParaRPr sz="17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Char char="●"/>
            </a:pPr>
            <a:r>
              <a:rPr lang="en-GB" sz="1700">
                <a:latin typeface="Times New Roman"/>
                <a:ea typeface="Times New Roman"/>
                <a:cs typeface="Times New Roman"/>
                <a:sym typeface="Times New Roman"/>
              </a:rPr>
              <a:t>The results are then displayed to the user in the web interface</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200"/>
              </a:spcAft>
              <a:buNone/>
            </a:pPr>
            <a:r>
              <a:rPr lang="en-GB" sz="3400">
                <a:latin typeface="Times New Roman"/>
                <a:ea typeface="Times New Roman"/>
                <a:cs typeface="Times New Roman"/>
                <a:sym typeface="Times New Roman"/>
              </a:rPr>
              <a:t>Logical Database Requirements</a:t>
            </a:r>
            <a:endParaRPr sz="3400"/>
          </a:p>
        </p:txBody>
      </p:sp>
      <p:sp>
        <p:nvSpPr>
          <p:cNvPr id="124" name="Google Shape;124;p23"/>
          <p:cNvSpPr txBox="1"/>
          <p:nvPr>
            <p:ph idx="1" type="body"/>
          </p:nvPr>
        </p:nvSpPr>
        <p:spPr>
          <a:xfrm>
            <a:off x="4641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50">
              <a:solidFill>
                <a:srgbClr val="000000"/>
              </a:solidFill>
              <a:latin typeface="Times New Roman"/>
              <a:ea typeface="Times New Roman"/>
              <a:cs typeface="Times New Roman"/>
              <a:sym typeface="Times New Roman"/>
            </a:endParaRPr>
          </a:p>
          <a:p>
            <a:pPr indent="-342900" lvl="0" marL="457200" rtl="0" algn="l">
              <a:lnSpc>
                <a:spcPct val="150000"/>
              </a:lnSpc>
              <a:spcBef>
                <a:spcPts val="1200"/>
              </a:spcBef>
              <a:spcAft>
                <a:spcPts val="0"/>
              </a:spcAft>
              <a:buSzPts val="1800"/>
              <a:buFont typeface="Times New Roman"/>
              <a:buChar char="●"/>
            </a:pPr>
            <a:r>
              <a:rPr lang="en-GB">
                <a:latin typeface="Times New Roman"/>
                <a:ea typeface="Times New Roman"/>
                <a:cs typeface="Times New Roman"/>
                <a:sym typeface="Times New Roman"/>
              </a:rPr>
              <a:t>The database we are using is smart contract based over blockchain </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GB">
                <a:latin typeface="Times New Roman"/>
                <a:ea typeface="Times New Roman"/>
                <a:cs typeface="Times New Roman"/>
                <a:sym typeface="Times New Roman"/>
              </a:rPr>
              <a:t>CRUD operations could be performed by the described functions </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GB">
                <a:latin typeface="Times New Roman"/>
                <a:ea typeface="Times New Roman"/>
                <a:cs typeface="Times New Roman"/>
                <a:sym typeface="Times New Roman"/>
              </a:rPr>
              <a:t>The contract could be improved and updated with the use of DAO.</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GB">
                <a:latin typeface="Times New Roman"/>
                <a:ea typeface="Times New Roman"/>
                <a:cs typeface="Times New Roman"/>
                <a:sym typeface="Times New Roman"/>
              </a:rPr>
              <a:t>The database is secured and decentralised.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solidFill>
                  <a:srgbClr val="EFEFEF"/>
                </a:solidFill>
              </a:rPr>
              <a:t>Design Specifications</a:t>
            </a:r>
            <a:endParaRPr>
              <a:solidFill>
                <a:srgbClr val="EFEFEF"/>
              </a:solidFill>
            </a:endParaRPr>
          </a:p>
        </p:txBody>
      </p:sp>
      <p:sp>
        <p:nvSpPr>
          <p:cNvPr id="130" name="Google Shape;130;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27977" lvl="0" marL="457200" rtl="0" algn="l">
              <a:lnSpc>
                <a:spcPct val="115000"/>
              </a:lnSpc>
              <a:spcBef>
                <a:spcPts val="0"/>
              </a:spcBef>
              <a:spcAft>
                <a:spcPts val="0"/>
              </a:spcAft>
              <a:buSzPts val="1565"/>
              <a:buFont typeface="Georgia"/>
              <a:buChar char="●"/>
            </a:pPr>
            <a:r>
              <a:rPr lang="en-GB" sz="1565">
                <a:latin typeface="Georgia"/>
                <a:ea typeface="Georgia"/>
                <a:cs typeface="Georgia"/>
                <a:sym typeface="Georgia"/>
              </a:rPr>
              <a:t>In this model, the </a:t>
            </a:r>
            <a:r>
              <a:rPr lang="en-GB" sz="1565">
                <a:latin typeface="Georgia"/>
                <a:ea typeface="Georgia"/>
                <a:cs typeface="Georgia"/>
                <a:sym typeface="Georgia"/>
              </a:rPr>
              <a:t>Admin/University </a:t>
            </a:r>
            <a:r>
              <a:rPr lang="en-GB" sz="1565">
                <a:latin typeface="Georgia"/>
                <a:ea typeface="Georgia"/>
                <a:cs typeface="Georgia"/>
                <a:sym typeface="Georgia"/>
              </a:rPr>
              <a:t>will be responsible to upload the student’s academic details into the blockchain using Dapp upon which a unique Certificate Id will be generated and the same will be sent to the respective student email. Now if the company is looking to hire an applicant. </a:t>
            </a:r>
            <a:endParaRPr sz="1565">
              <a:latin typeface="Georgia"/>
              <a:ea typeface="Georgia"/>
              <a:cs typeface="Georgia"/>
              <a:sym typeface="Georgia"/>
            </a:endParaRPr>
          </a:p>
          <a:p>
            <a:pPr indent="-327977" lvl="0" marL="457200" rtl="0" algn="l">
              <a:lnSpc>
                <a:spcPct val="115000"/>
              </a:lnSpc>
              <a:spcBef>
                <a:spcPts val="0"/>
              </a:spcBef>
              <a:spcAft>
                <a:spcPts val="0"/>
              </a:spcAft>
              <a:buSzPts val="1565"/>
              <a:buFont typeface="Georgia"/>
              <a:buChar char="●"/>
            </a:pPr>
            <a:r>
              <a:rPr lang="en-GB" sz="1565">
                <a:latin typeface="Georgia"/>
                <a:ea typeface="Georgia"/>
                <a:cs typeface="Georgia"/>
                <a:sym typeface="Georgia"/>
              </a:rPr>
              <a:t>The student/applicant will have to share his/her unique Certificate Id with the recruiter, the same Id is used to view and verify the authenticity of a certificate. </a:t>
            </a:r>
            <a:endParaRPr sz="1565">
              <a:latin typeface="Georgia"/>
              <a:ea typeface="Georgia"/>
              <a:cs typeface="Georgia"/>
              <a:sym typeface="Georgia"/>
            </a:endParaRPr>
          </a:p>
          <a:p>
            <a:pPr indent="-327977" lvl="0" marL="457200" rtl="0" algn="l">
              <a:lnSpc>
                <a:spcPct val="115000"/>
              </a:lnSpc>
              <a:spcBef>
                <a:spcPts val="0"/>
              </a:spcBef>
              <a:spcAft>
                <a:spcPts val="0"/>
              </a:spcAft>
              <a:buSzPts val="1565"/>
              <a:buFont typeface="Georgia"/>
              <a:buChar char="●"/>
            </a:pPr>
            <a:r>
              <a:rPr lang="en-GB" sz="1565">
                <a:latin typeface="Georgia"/>
                <a:ea typeface="Georgia"/>
                <a:cs typeface="Georgia"/>
                <a:sym typeface="Georgia"/>
              </a:rPr>
              <a:t>Since the Certificates are in blockchain, Data immutability and Security are strictly maintained. Overall, developing a Decentralized application that is universally accessible for students/employers to view and verify academic certificates without any third-party involvement, which is very simple to use, also efficient which will make a major impact in the near future. </a:t>
            </a:r>
            <a:endParaRPr sz="1565">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System Diagram</a:t>
            </a:r>
            <a:endParaRPr/>
          </a:p>
        </p:txBody>
      </p:sp>
      <p:pic>
        <p:nvPicPr>
          <p:cNvPr id="136" name="Google Shape;136;p25"/>
          <p:cNvPicPr preferRelativeResize="0"/>
          <p:nvPr/>
        </p:nvPicPr>
        <p:blipFill>
          <a:blip r:embed="rId3">
            <a:alphaModFix/>
          </a:blip>
          <a:stretch>
            <a:fillRect/>
          </a:stretch>
        </p:blipFill>
        <p:spPr>
          <a:xfrm>
            <a:off x="1038074" y="1489825"/>
            <a:ext cx="7067861" cy="3078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Architecture Design</a:t>
            </a:r>
            <a:endParaRPr/>
          </a:p>
        </p:txBody>
      </p:sp>
      <p:pic>
        <p:nvPicPr>
          <p:cNvPr id="142" name="Google Shape;142;p26"/>
          <p:cNvPicPr preferRelativeResize="0"/>
          <p:nvPr/>
        </p:nvPicPr>
        <p:blipFill>
          <a:blip r:embed="rId3">
            <a:alphaModFix/>
          </a:blip>
          <a:stretch>
            <a:fillRect/>
          </a:stretch>
        </p:blipFill>
        <p:spPr>
          <a:xfrm>
            <a:off x="267150" y="1489825"/>
            <a:ext cx="8261949" cy="34235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Use Case Diagram</a:t>
            </a:r>
            <a:endParaRPr/>
          </a:p>
        </p:txBody>
      </p:sp>
      <p:pic>
        <p:nvPicPr>
          <p:cNvPr id="148" name="Google Shape;148;p27"/>
          <p:cNvPicPr preferRelativeResize="0"/>
          <p:nvPr/>
        </p:nvPicPr>
        <p:blipFill>
          <a:blip r:embed="rId3">
            <a:alphaModFix/>
          </a:blip>
          <a:stretch>
            <a:fillRect/>
          </a:stretch>
        </p:blipFill>
        <p:spPr>
          <a:xfrm>
            <a:off x="832750" y="1319300"/>
            <a:ext cx="7340301" cy="3641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Workflow / Sequence Diagram</a:t>
            </a:r>
            <a:endParaRPr/>
          </a:p>
        </p:txBody>
      </p:sp>
      <p:sp>
        <p:nvSpPr>
          <p:cNvPr id="154" name="Google Shape;154;p28"/>
          <p:cNvSpPr txBox="1"/>
          <p:nvPr>
            <p:ph idx="1" type="body"/>
          </p:nvPr>
        </p:nvSpPr>
        <p:spPr>
          <a:xfrm>
            <a:off x="387900" y="1489825"/>
            <a:ext cx="8368200" cy="3519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40"/>
              <a:buNone/>
            </a:pPr>
            <a:r>
              <a:rPr lang="en-GB" sz="1620"/>
              <a:t>Step 1: Admin will fill student academic details in a form provided using Dapp interface. </a:t>
            </a:r>
            <a:endParaRPr sz="1620"/>
          </a:p>
          <a:p>
            <a:pPr indent="0" lvl="0" marL="0" rtl="0" algn="l">
              <a:lnSpc>
                <a:spcPct val="100000"/>
              </a:lnSpc>
              <a:spcBef>
                <a:spcPts val="0"/>
              </a:spcBef>
              <a:spcAft>
                <a:spcPts val="0"/>
              </a:spcAft>
              <a:buSzPts val="440"/>
              <a:buNone/>
            </a:pPr>
            <a:r>
              <a:rPr lang="en-GB" sz="1620"/>
              <a:t>Step 2: Admin submits the pre-viewed form details to Ropsten Blockchain Network. </a:t>
            </a:r>
            <a:endParaRPr sz="1620"/>
          </a:p>
          <a:p>
            <a:pPr indent="0" lvl="0" marL="0" rtl="0" algn="l">
              <a:lnSpc>
                <a:spcPct val="100000"/>
              </a:lnSpc>
              <a:spcBef>
                <a:spcPts val="0"/>
              </a:spcBef>
              <a:spcAft>
                <a:spcPts val="0"/>
              </a:spcAft>
              <a:buSzPts val="440"/>
              <a:buNone/>
            </a:pPr>
            <a:r>
              <a:rPr lang="en-GB" sz="1620"/>
              <a:t>Step 3: When the certificate is uploaded into Blockchain. Certificate Id is generated and sent to respective student email. </a:t>
            </a:r>
            <a:endParaRPr sz="1620"/>
          </a:p>
          <a:p>
            <a:pPr indent="0" lvl="0" marL="0" rtl="0" algn="l">
              <a:lnSpc>
                <a:spcPct val="100000"/>
              </a:lnSpc>
              <a:spcBef>
                <a:spcPts val="0"/>
              </a:spcBef>
              <a:spcAft>
                <a:spcPts val="0"/>
              </a:spcAft>
              <a:buSzPts val="440"/>
              <a:buNone/>
            </a:pPr>
            <a:r>
              <a:rPr lang="en-GB" sz="1620"/>
              <a:t>Step 4: Students can share the Certificate Id for certificate verification. </a:t>
            </a:r>
            <a:endParaRPr sz="1620"/>
          </a:p>
          <a:p>
            <a:pPr indent="0" lvl="0" marL="0" rtl="0" algn="l">
              <a:lnSpc>
                <a:spcPct val="100000"/>
              </a:lnSpc>
              <a:spcBef>
                <a:spcPts val="0"/>
              </a:spcBef>
              <a:spcAft>
                <a:spcPts val="0"/>
              </a:spcAft>
              <a:buSzPts val="440"/>
              <a:buNone/>
            </a:pPr>
            <a:r>
              <a:rPr lang="en-GB" sz="1620"/>
              <a:t>Step 5: With the help of Dapp Interface Company HR can verify the certificate. </a:t>
            </a:r>
            <a:endParaRPr sz="1620"/>
          </a:p>
          <a:p>
            <a:pPr indent="0" lvl="0" marL="0" rtl="0" algn="l">
              <a:lnSpc>
                <a:spcPct val="100000"/>
              </a:lnSpc>
              <a:spcBef>
                <a:spcPts val="0"/>
              </a:spcBef>
              <a:spcAft>
                <a:spcPts val="0"/>
              </a:spcAft>
              <a:buSzPts val="440"/>
              <a:buNone/>
            </a:pPr>
            <a:r>
              <a:rPr lang="en-GB" sz="1620"/>
              <a:t>Step 6: Verification of Certificate Id query request will take place. </a:t>
            </a:r>
            <a:endParaRPr sz="1620"/>
          </a:p>
          <a:p>
            <a:pPr indent="0" lvl="0" marL="0" rtl="0" algn="l">
              <a:lnSpc>
                <a:spcPct val="100000"/>
              </a:lnSpc>
              <a:spcBef>
                <a:spcPts val="0"/>
              </a:spcBef>
              <a:spcAft>
                <a:spcPts val="0"/>
              </a:spcAft>
              <a:buSzPts val="440"/>
              <a:buNone/>
            </a:pPr>
            <a:r>
              <a:rPr lang="en-GB" sz="1620"/>
              <a:t>Step 7: Query result is displayed i.e., verified or failed. </a:t>
            </a:r>
            <a:endParaRPr sz="1620"/>
          </a:p>
          <a:p>
            <a:pPr indent="0" lvl="0" marL="0" rtl="0" algn="l">
              <a:lnSpc>
                <a:spcPct val="100000"/>
              </a:lnSpc>
              <a:spcBef>
                <a:spcPts val="0"/>
              </a:spcBef>
              <a:spcAft>
                <a:spcPts val="0"/>
              </a:spcAft>
              <a:buSzPts val="440"/>
              <a:buNone/>
            </a:pPr>
            <a:r>
              <a:rPr lang="en-GB" sz="1620"/>
              <a:t>Step 8: HR can confirm the certificate. </a:t>
            </a:r>
            <a:endParaRPr sz="1620"/>
          </a:p>
          <a:p>
            <a:pPr indent="0" lvl="0" marL="0" rtl="0" algn="l">
              <a:lnSpc>
                <a:spcPct val="100000"/>
              </a:lnSpc>
              <a:spcBef>
                <a:spcPts val="0"/>
              </a:spcBef>
              <a:spcAft>
                <a:spcPts val="0"/>
              </a:spcAft>
              <a:buSzPts val="440"/>
              <a:buNone/>
            </a:pPr>
            <a:r>
              <a:rPr lang="en-GB" sz="1620"/>
              <a:t>Step 9: The student will use his Certificate Id to view the certificate. </a:t>
            </a:r>
            <a:endParaRPr sz="1620"/>
          </a:p>
          <a:p>
            <a:pPr indent="0" lvl="0" marL="0" rtl="0" algn="l">
              <a:lnSpc>
                <a:spcPct val="100000"/>
              </a:lnSpc>
              <a:spcBef>
                <a:spcPts val="0"/>
              </a:spcBef>
              <a:spcAft>
                <a:spcPts val="0"/>
              </a:spcAft>
              <a:buSzPts val="440"/>
              <a:buNone/>
            </a:pPr>
            <a:r>
              <a:rPr lang="en-GB" sz="1620"/>
              <a:t>Step 10: Query request to search Certificate Id in the blockchain. </a:t>
            </a:r>
            <a:endParaRPr sz="1620"/>
          </a:p>
          <a:p>
            <a:pPr indent="0" lvl="0" marL="0" rtl="0" algn="l">
              <a:lnSpc>
                <a:spcPct val="100000"/>
              </a:lnSpc>
              <a:spcBef>
                <a:spcPts val="0"/>
              </a:spcBef>
              <a:spcAft>
                <a:spcPts val="0"/>
              </a:spcAft>
              <a:buSzPts val="440"/>
              <a:buNone/>
            </a:pPr>
            <a:r>
              <a:rPr lang="en-GB" sz="1620"/>
              <a:t>Step 11: Query result for the Certificate Id will be displayed. </a:t>
            </a:r>
            <a:endParaRPr sz="1620"/>
          </a:p>
          <a:p>
            <a:pPr indent="0" lvl="0" marL="0" rtl="0" algn="l">
              <a:lnSpc>
                <a:spcPct val="100000"/>
              </a:lnSpc>
              <a:spcBef>
                <a:spcPts val="0"/>
              </a:spcBef>
              <a:spcAft>
                <a:spcPts val="0"/>
              </a:spcAft>
              <a:buSzPts val="440"/>
              <a:buNone/>
            </a:pPr>
            <a:r>
              <a:rPr lang="en-GB" sz="1620"/>
              <a:t>Step 12: Students can view their Certificate. </a:t>
            </a:r>
            <a:endParaRPr sz="162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9"/>
          <p:cNvPicPr preferRelativeResize="0"/>
          <p:nvPr/>
        </p:nvPicPr>
        <p:blipFill>
          <a:blip r:embed="rId3">
            <a:alphaModFix/>
          </a:blip>
          <a:stretch>
            <a:fillRect/>
          </a:stretch>
        </p:blipFill>
        <p:spPr>
          <a:xfrm>
            <a:off x="152400" y="152400"/>
            <a:ext cx="8732750" cy="48387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Test Plan</a:t>
            </a:r>
            <a:endParaRPr/>
          </a:p>
        </p:txBody>
      </p:sp>
      <p:sp>
        <p:nvSpPr>
          <p:cNvPr id="165" name="Google Shape;165;p30"/>
          <p:cNvSpPr txBox="1"/>
          <p:nvPr>
            <p:ph idx="1" type="body"/>
          </p:nvPr>
        </p:nvSpPr>
        <p:spPr>
          <a:xfrm>
            <a:off x="387900" y="1228725"/>
            <a:ext cx="8368200" cy="333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Functionality</a:t>
            </a:r>
            <a:r>
              <a:rPr lang="en-GB"/>
              <a:t> testing :- to check if the given features are  working properly.</a:t>
            </a:r>
            <a:endParaRPr/>
          </a:p>
          <a:p>
            <a:pPr indent="-342900" lvl="0" marL="457200" rtl="0" algn="l">
              <a:spcBef>
                <a:spcPts val="0"/>
              </a:spcBef>
              <a:spcAft>
                <a:spcPts val="0"/>
              </a:spcAft>
              <a:buSzPts val="1800"/>
              <a:buChar char="●"/>
            </a:pPr>
            <a:r>
              <a:rPr lang="en-GB"/>
              <a:t>Usability testing :- When a user wants to create certificates , the whole process of adding metadata and deploying on required chain should be simple.</a:t>
            </a:r>
            <a:endParaRPr/>
          </a:p>
          <a:p>
            <a:pPr indent="-342900" lvl="0" marL="457200" rtl="0" algn="l">
              <a:spcBef>
                <a:spcPts val="0"/>
              </a:spcBef>
              <a:spcAft>
                <a:spcPts val="0"/>
              </a:spcAft>
              <a:buSzPts val="1800"/>
              <a:buChar char="●"/>
            </a:pPr>
            <a:r>
              <a:rPr lang="en-GB"/>
              <a:t>Security testing :- smart contract auditing and vulnerability testing.</a:t>
            </a:r>
            <a:endParaRPr/>
          </a:p>
          <a:p>
            <a:pPr indent="-342900" lvl="0" marL="457200" rtl="0" algn="l">
              <a:spcBef>
                <a:spcPts val="0"/>
              </a:spcBef>
              <a:spcAft>
                <a:spcPts val="0"/>
              </a:spcAft>
              <a:buSzPts val="1800"/>
              <a:buChar char="●"/>
            </a:pPr>
            <a:r>
              <a:rPr lang="en-GB"/>
              <a:t>Performance testing :- ensures that our product can handle millions of users concurrently.</a:t>
            </a:r>
            <a:endParaRPr/>
          </a:p>
          <a:p>
            <a:pPr indent="-342900" lvl="0" marL="457200" rtl="0" algn="l">
              <a:spcBef>
                <a:spcPts val="0"/>
              </a:spcBef>
              <a:spcAft>
                <a:spcPts val="0"/>
              </a:spcAft>
              <a:buSzPts val="1800"/>
              <a:buChar char="●"/>
            </a:pPr>
            <a:r>
              <a:rPr lang="en-GB"/>
              <a:t>Mobile application testing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General Test cases</a:t>
            </a:r>
            <a:endParaRPr/>
          </a:p>
        </p:txBody>
      </p:sp>
      <p:sp>
        <p:nvSpPr>
          <p:cNvPr id="171" name="Google Shape;171;p3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The user should be able to navigate all the pages.</a:t>
            </a:r>
            <a:endParaRPr/>
          </a:p>
          <a:p>
            <a:pPr indent="-342900" lvl="0" marL="457200" rtl="0" algn="l">
              <a:spcBef>
                <a:spcPts val="0"/>
              </a:spcBef>
              <a:spcAft>
                <a:spcPts val="0"/>
              </a:spcAft>
              <a:buSzPts val="1800"/>
              <a:buChar char="●"/>
            </a:pPr>
            <a:r>
              <a:rPr lang="en-GB"/>
              <a:t>There should be a fallback page for any load errors.</a:t>
            </a:r>
            <a:endParaRPr/>
          </a:p>
          <a:p>
            <a:pPr indent="-342900" lvl="0" marL="457200" rtl="0" algn="l">
              <a:spcBef>
                <a:spcPts val="0"/>
              </a:spcBef>
              <a:spcAft>
                <a:spcPts val="0"/>
              </a:spcAft>
              <a:buSzPts val="1800"/>
              <a:buChar char="●"/>
            </a:pPr>
            <a:r>
              <a:rPr lang="en-GB"/>
              <a:t>Created certificates should return the correct token ID.</a:t>
            </a:r>
            <a:endParaRPr/>
          </a:p>
          <a:p>
            <a:pPr indent="-342900" lvl="0" marL="457200" rtl="0" algn="l">
              <a:spcBef>
                <a:spcPts val="0"/>
              </a:spcBef>
              <a:spcAft>
                <a:spcPts val="0"/>
              </a:spcAft>
              <a:buSzPts val="1800"/>
              <a:buChar char="●"/>
            </a:pPr>
            <a:r>
              <a:rPr lang="en-GB"/>
              <a:t>The verification of the token ID should return the correct metadata.</a:t>
            </a:r>
            <a:endParaRPr/>
          </a:p>
          <a:p>
            <a:pPr indent="-342900" lvl="0" marL="457200" rtl="0" algn="l">
              <a:spcBef>
                <a:spcPts val="0"/>
              </a:spcBef>
              <a:spcAft>
                <a:spcPts val="0"/>
              </a:spcAft>
              <a:buSzPts val="1800"/>
              <a:buChar char="●"/>
            </a:pPr>
            <a:r>
              <a:rPr lang="en-GB"/>
              <a:t>Vulnerability testing of the smart contract.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ctrTitle"/>
          </p:nvPr>
        </p:nvSpPr>
        <p:spPr>
          <a:xfrm>
            <a:off x="1680302" y="82797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Team Members</a:t>
            </a:r>
            <a:endParaRPr/>
          </a:p>
        </p:txBody>
      </p:sp>
      <p:sp>
        <p:nvSpPr>
          <p:cNvPr id="69" name="Google Shape;69;p14"/>
          <p:cNvSpPr txBox="1"/>
          <p:nvPr>
            <p:ph idx="1" type="subTitle"/>
          </p:nvPr>
        </p:nvSpPr>
        <p:spPr>
          <a:xfrm>
            <a:off x="1680300" y="2967800"/>
            <a:ext cx="5783400" cy="13134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935"/>
              <a:buNone/>
            </a:pPr>
            <a:r>
              <a:rPr lang="en-GB" sz="2340">
                <a:solidFill>
                  <a:srgbClr val="CCCCCC"/>
                </a:solidFill>
              </a:rPr>
              <a:t>Akhil M Reji (2020BCS0059)</a:t>
            </a:r>
            <a:endParaRPr sz="2340">
              <a:solidFill>
                <a:srgbClr val="CCCCCC"/>
              </a:solidFill>
            </a:endParaRPr>
          </a:p>
          <a:p>
            <a:pPr indent="0" lvl="0" marL="0" rtl="0" algn="ctr">
              <a:lnSpc>
                <a:spcPct val="80000"/>
              </a:lnSpc>
              <a:spcBef>
                <a:spcPts val="0"/>
              </a:spcBef>
              <a:spcAft>
                <a:spcPts val="0"/>
              </a:spcAft>
              <a:buSzPts val="935"/>
              <a:buNone/>
            </a:pPr>
            <a:r>
              <a:rPr lang="en-GB" sz="2340">
                <a:solidFill>
                  <a:srgbClr val="CCCCCC"/>
                </a:solidFill>
              </a:rPr>
              <a:t>Christo Sojan (2020BCS0069)</a:t>
            </a:r>
            <a:endParaRPr sz="2340">
              <a:solidFill>
                <a:srgbClr val="CCCCCC"/>
              </a:solidFill>
            </a:endParaRPr>
          </a:p>
          <a:p>
            <a:pPr indent="0" lvl="0" marL="0" rtl="0" algn="ctr">
              <a:lnSpc>
                <a:spcPct val="80000"/>
              </a:lnSpc>
              <a:spcBef>
                <a:spcPts val="0"/>
              </a:spcBef>
              <a:spcAft>
                <a:spcPts val="0"/>
              </a:spcAft>
              <a:buSzPts val="935"/>
              <a:buNone/>
            </a:pPr>
            <a:r>
              <a:rPr lang="en-GB" sz="2340">
                <a:solidFill>
                  <a:srgbClr val="CCCCCC"/>
                </a:solidFill>
              </a:rPr>
              <a:t>M S Vamsi (2020BCS0049)</a:t>
            </a:r>
            <a:endParaRPr sz="2340">
              <a:solidFill>
                <a:srgbClr val="CCCCCC"/>
              </a:solidFill>
            </a:endParaRPr>
          </a:p>
          <a:p>
            <a:pPr indent="0" lvl="0" marL="0" rtl="0" algn="ctr">
              <a:lnSpc>
                <a:spcPct val="80000"/>
              </a:lnSpc>
              <a:spcBef>
                <a:spcPts val="0"/>
              </a:spcBef>
              <a:spcAft>
                <a:spcPts val="0"/>
              </a:spcAft>
              <a:buSzPts val="935"/>
              <a:buNone/>
            </a:pPr>
            <a:r>
              <a:rPr lang="en-GB" sz="2340">
                <a:solidFill>
                  <a:srgbClr val="CCCCCC"/>
                </a:solidFill>
              </a:rPr>
              <a:t>Harsh Gupta (2020BCS0187)</a:t>
            </a:r>
            <a:endParaRPr sz="2340">
              <a:solidFill>
                <a:srgbClr val="CCCCCC"/>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5075" y="17480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Demo of our Product</a:t>
            </a:r>
            <a:endParaRPr/>
          </a:p>
        </p:txBody>
      </p:sp>
      <p:pic>
        <p:nvPicPr>
          <p:cNvPr id="177" name="Google Shape;177;p32"/>
          <p:cNvPicPr preferRelativeResize="0"/>
          <p:nvPr/>
        </p:nvPicPr>
        <p:blipFill>
          <a:blip r:embed="rId3">
            <a:alphaModFix/>
          </a:blip>
          <a:stretch>
            <a:fillRect/>
          </a:stretch>
        </p:blipFill>
        <p:spPr>
          <a:xfrm>
            <a:off x="152400" y="1076525"/>
            <a:ext cx="8603699" cy="39145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39350" y="11007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Smart Contract	</a:t>
            </a:r>
            <a:endParaRPr/>
          </a:p>
        </p:txBody>
      </p:sp>
      <p:sp>
        <p:nvSpPr>
          <p:cNvPr id="183" name="Google Shape;183;p3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4" name="Google Shape;184;p33"/>
          <p:cNvPicPr preferRelativeResize="0"/>
          <p:nvPr/>
        </p:nvPicPr>
        <p:blipFill rotWithShape="1">
          <a:blip r:embed="rId3">
            <a:alphaModFix/>
          </a:blip>
          <a:srcRect b="2588" l="793" r="3631" t="2579"/>
          <a:stretch/>
        </p:blipFill>
        <p:spPr>
          <a:xfrm>
            <a:off x="202300" y="833750"/>
            <a:ext cx="8739402" cy="41431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87900" y="458025"/>
            <a:ext cx="8368200" cy="4164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Problem Statement</a:t>
            </a:r>
            <a:endParaRPr/>
          </a:p>
        </p:txBody>
      </p:sp>
      <p:sp>
        <p:nvSpPr>
          <p:cNvPr id="75" name="Google Shape;75;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81000" lvl="0" marL="457200" marR="0" rtl="0" algn="l">
              <a:lnSpc>
                <a:spcPct val="100000"/>
              </a:lnSpc>
              <a:spcBef>
                <a:spcPts val="0"/>
              </a:spcBef>
              <a:spcAft>
                <a:spcPts val="0"/>
              </a:spcAft>
              <a:buClr>
                <a:srgbClr val="CCCCCC"/>
              </a:buClr>
              <a:buSzPts val="2400"/>
              <a:buFont typeface="Roboto Slab"/>
              <a:buChar char="●"/>
            </a:pPr>
            <a:r>
              <a:rPr lang="en-GB" sz="2400">
                <a:solidFill>
                  <a:srgbClr val="CCCCCC"/>
                </a:solidFill>
                <a:latin typeface="Roboto Slab"/>
                <a:ea typeface="Roboto Slab"/>
                <a:cs typeface="Roboto Slab"/>
                <a:sym typeface="Roboto Slab"/>
              </a:rPr>
              <a:t>The ordinary certificate verification is a very slow process and takes a lot of steps, involves a lot of man work. </a:t>
            </a:r>
            <a:endParaRPr sz="2400">
              <a:solidFill>
                <a:srgbClr val="CCCCCC"/>
              </a:solidFill>
              <a:latin typeface="Roboto Slab"/>
              <a:ea typeface="Roboto Slab"/>
              <a:cs typeface="Roboto Slab"/>
              <a:sym typeface="Roboto Slab"/>
            </a:endParaRPr>
          </a:p>
          <a:p>
            <a:pPr indent="0" lvl="0" marL="457200" marR="0" rtl="0" algn="l">
              <a:lnSpc>
                <a:spcPct val="100000"/>
              </a:lnSpc>
              <a:spcBef>
                <a:spcPts val="0"/>
              </a:spcBef>
              <a:spcAft>
                <a:spcPts val="0"/>
              </a:spcAft>
              <a:buNone/>
            </a:pPr>
            <a:r>
              <a:t/>
            </a:r>
            <a:endParaRPr sz="2400">
              <a:solidFill>
                <a:srgbClr val="CCCCCC"/>
              </a:solidFill>
              <a:latin typeface="Roboto Slab"/>
              <a:ea typeface="Roboto Slab"/>
              <a:cs typeface="Roboto Slab"/>
              <a:sym typeface="Roboto Slab"/>
            </a:endParaRPr>
          </a:p>
          <a:p>
            <a:pPr indent="-381000" lvl="0" marL="457200" marR="0" rtl="0" algn="l">
              <a:lnSpc>
                <a:spcPct val="100000"/>
              </a:lnSpc>
              <a:spcBef>
                <a:spcPts val="0"/>
              </a:spcBef>
              <a:spcAft>
                <a:spcPts val="0"/>
              </a:spcAft>
              <a:buClr>
                <a:srgbClr val="CCCCCC"/>
              </a:buClr>
              <a:buSzPts val="2400"/>
              <a:buFont typeface="Roboto Slab"/>
              <a:buChar char="●"/>
            </a:pPr>
            <a:r>
              <a:rPr lang="en-GB" sz="2400">
                <a:solidFill>
                  <a:srgbClr val="CCCCCC"/>
                </a:solidFill>
                <a:latin typeface="Roboto Slab"/>
                <a:ea typeface="Roboto Slab"/>
                <a:cs typeface="Roboto Slab"/>
                <a:sym typeface="Roboto Slab"/>
              </a:rPr>
              <a:t>Tampered or forged certificate which looks too real and cannot be traced.</a:t>
            </a:r>
            <a:endParaRPr>
              <a:solidFill>
                <a:srgbClr val="CCCCCC"/>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Problem Solution</a:t>
            </a:r>
            <a:endParaRPr/>
          </a:p>
        </p:txBody>
      </p:sp>
      <p:sp>
        <p:nvSpPr>
          <p:cNvPr id="81" name="Google Shape;81;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369570" lvl="0" marL="457200" rtl="0" algn="l">
              <a:lnSpc>
                <a:spcPct val="100000"/>
              </a:lnSpc>
              <a:spcBef>
                <a:spcPts val="0"/>
              </a:spcBef>
              <a:spcAft>
                <a:spcPts val="0"/>
              </a:spcAft>
              <a:buClr>
                <a:srgbClr val="D9D9D9"/>
              </a:buClr>
              <a:buSzPct val="100000"/>
              <a:buFont typeface="Roboto Slab"/>
              <a:buChar char="●"/>
            </a:pPr>
            <a:r>
              <a:rPr lang="en-GB" sz="2400">
                <a:solidFill>
                  <a:srgbClr val="D9D9D9"/>
                </a:solidFill>
                <a:latin typeface="Roboto Slab"/>
                <a:ea typeface="Roboto Slab"/>
                <a:cs typeface="Roboto Slab"/>
                <a:sym typeface="Roboto Slab"/>
              </a:rPr>
              <a:t>Creating a decentralized blockchain application.</a:t>
            </a:r>
            <a:endParaRPr sz="2400">
              <a:solidFill>
                <a:srgbClr val="D9D9D9"/>
              </a:solidFill>
              <a:latin typeface="Roboto Slab"/>
              <a:ea typeface="Roboto Slab"/>
              <a:cs typeface="Roboto Slab"/>
              <a:sym typeface="Roboto Slab"/>
            </a:endParaRPr>
          </a:p>
          <a:p>
            <a:pPr indent="0" lvl="0" marL="457200" rtl="0" algn="l">
              <a:lnSpc>
                <a:spcPct val="100000"/>
              </a:lnSpc>
              <a:spcBef>
                <a:spcPts val="0"/>
              </a:spcBef>
              <a:spcAft>
                <a:spcPts val="0"/>
              </a:spcAft>
              <a:buNone/>
            </a:pPr>
            <a:r>
              <a:t/>
            </a:r>
            <a:endParaRPr sz="2400">
              <a:solidFill>
                <a:srgbClr val="D9D9D9"/>
              </a:solidFill>
              <a:latin typeface="Roboto Slab"/>
              <a:ea typeface="Roboto Slab"/>
              <a:cs typeface="Roboto Slab"/>
              <a:sym typeface="Roboto Slab"/>
            </a:endParaRPr>
          </a:p>
          <a:p>
            <a:pPr indent="-369570" lvl="0" marL="457200" rtl="0" algn="l">
              <a:lnSpc>
                <a:spcPct val="100000"/>
              </a:lnSpc>
              <a:spcBef>
                <a:spcPts val="0"/>
              </a:spcBef>
              <a:spcAft>
                <a:spcPts val="0"/>
              </a:spcAft>
              <a:buClr>
                <a:srgbClr val="D9D9D9"/>
              </a:buClr>
              <a:buSzPct val="100000"/>
              <a:buFont typeface="Roboto Slab"/>
              <a:buChar char="●"/>
            </a:pPr>
            <a:r>
              <a:rPr lang="en-GB" sz="2400">
                <a:solidFill>
                  <a:srgbClr val="D9D9D9"/>
                </a:solidFill>
                <a:latin typeface="Roboto Slab"/>
                <a:ea typeface="Roboto Slab"/>
                <a:cs typeface="Roboto Slab"/>
                <a:sym typeface="Roboto Slab"/>
              </a:rPr>
              <a:t>It is traceable, tamper proof, and encrypted.</a:t>
            </a:r>
            <a:endParaRPr sz="2400">
              <a:solidFill>
                <a:srgbClr val="D9D9D9"/>
              </a:solidFill>
              <a:latin typeface="Roboto Slab"/>
              <a:ea typeface="Roboto Slab"/>
              <a:cs typeface="Roboto Slab"/>
              <a:sym typeface="Roboto Slab"/>
            </a:endParaRPr>
          </a:p>
          <a:p>
            <a:pPr indent="0" lvl="0" marL="457200" rtl="0" algn="l">
              <a:lnSpc>
                <a:spcPct val="100000"/>
              </a:lnSpc>
              <a:spcBef>
                <a:spcPts val="0"/>
              </a:spcBef>
              <a:spcAft>
                <a:spcPts val="0"/>
              </a:spcAft>
              <a:buNone/>
            </a:pPr>
            <a:r>
              <a:t/>
            </a:r>
            <a:endParaRPr sz="2400">
              <a:solidFill>
                <a:srgbClr val="D9D9D9"/>
              </a:solidFill>
              <a:latin typeface="Roboto Slab"/>
              <a:ea typeface="Roboto Slab"/>
              <a:cs typeface="Roboto Slab"/>
              <a:sym typeface="Roboto Slab"/>
            </a:endParaRPr>
          </a:p>
          <a:p>
            <a:pPr indent="-369570" lvl="0" marL="457200" rtl="0" algn="l">
              <a:lnSpc>
                <a:spcPct val="100000"/>
              </a:lnSpc>
              <a:spcBef>
                <a:spcPts val="0"/>
              </a:spcBef>
              <a:spcAft>
                <a:spcPts val="0"/>
              </a:spcAft>
              <a:buClr>
                <a:srgbClr val="D9D9D9"/>
              </a:buClr>
              <a:buSzPct val="100000"/>
              <a:buFont typeface="Roboto Slab"/>
              <a:buChar char="●"/>
            </a:pPr>
            <a:r>
              <a:rPr lang="en-GB" sz="2400">
                <a:solidFill>
                  <a:srgbClr val="D9D9D9"/>
                </a:solidFill>
                <a:latin typeface="Roboto Slab"/>
                <a:ea typeface="Roboto Slab"/>
                <a:cs typeface="Roboto Slab"/>
                <a:sym typeface="Roboto Slab"/>
              </a:rPr>
              <a:t>Tackle the problem of fake certificates.</a:t>
            </a:r>
            <a:endParaRPr sz="2400">
              <a:solidFill>
                <a:srgbClr val="D9D9D9"/>
              </a:solidFill>
              <a:latin typeface="Roboto Slab"/>
              <a:ea typeface="Roboto Slab"/>
              <a:cs typeface="Roboto Slab"/>
              <a:sym typeface="Roboto Slab"/>
            </a:endParaRPr>
          </a:p>
          <a:p>
            <a:pPr indent="0" lvl="0" marL="457200" rtl="0" algn="l">
              <a:lnSpc>
                <a:spcPct val="100000"/>
              </a:lnSpc>
              <a:spcBef>
                <a:spcPts val="0"/>
              </a:spcBef>
              <a:spcAft>
                <a:spcPts val="0"/>
              </a:spcAft>
              <a:buNone/>
            </a:pPr>
            <a:r>
              <a:t/>
            </a:r>
            <a:endParaRPr sz="2400">
              <a:solidFill>
                <a:srgbClr val="D9D9D9"/>
              </a:solidFill>
              <a:latin typeface="Roboto Slab"/>
              <a:ea typeface="Roboto Slab"/>
              <a:cs typeface="Roboto Slab"/>
              <a:sym typeface="Roboto Slab"/>
            </a:endParaRPr>
          </a:p>
          <a:p>
            <a:pPr indent="-369570" lvl="0" marL="457200" rtl="0" algn="l">
              <a:lnSpc>
                <a:spcPct val="100000"/>
              </a:lnSpc>
              <a:spcBef>
                <a:spcPts val="0"/>
              </a:spcBef>
              <a:spcAft>
                <a:spcPts val="0"/>
              </a:spcAft>
              <a:buClr>
                <a:srgbClr val="D9D9D9"/>
              </a:buClr>
              <a:buSzPct val="100000"/>
              <a:buFont typeface="Roboto Slab"/>
              <a:buChar char="●"/>
            </a:pPr>
            <a:r>
              <a:rPr lang="en-GB" sz="2400">
                <a:solidFill>
                  <a:srgbClr val="D9D9D9"/>
                </a:solidFill>
                <a:latin typeface="Roboto Slab"/>
                <a:ea typeface="Roboto Slab"/>
                <a:cs typeface="Roboto Slab"/>
                <a:sym typeface="Roboto Slab"/>
              </a:rPr>
              <a:t>We will use Smart Contract at backend to interact with the blockchain and the encrypted hash value of each document will be stored in blockchain which will be verified against the user document.</a:t>
            </a:r>
            <a:endParaRPr>
              <a:solidFill>
                <a:srgbClr val="D9D9D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Purpose</a:t>
            </a:r>
            <a:endParaRPr/>
          </a:p>
        </p:txBody>
      </p:sp>
      <p:sp>
        <p:nvSpPr>
          <p:cNvPr id="87" name="Google Shape;87;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0000" lnSpcReduction="20000"/>
          </a:bodyPr>
          <a:lstStyle/>
          <a:p>
            <a:pPr indent="-335280" lvl="0" marL="457200" marR="0" rtl="0" algn="l">
              <a:lnSpc>
                <a:spcPct val="100000"/>
              </a:lnSpc>
              <a:spcBef>
                <a:spcPts val="0"/>
              </a:spcBef>
              <a:spcAft>
                <a:spcPts val="0"/>
              </a:spcAft>
              <a:buClr>
                <a:srgbClr val="D9D9D9"/>
              </a:buClr>
              <a:buSzPct val="100000"/>
              <a:buFont typeface="Roboto Slab"/>
              <a:buChar char="●"/>
            </a:pPr>
            <a:r>
              <a:rPr lang="en-GB" sz="2400">
                <a:solidFill>
                  <a:srgbClr val="D9D9D9"/>
                </a:solidFill>
                <a:latin typeface="Roboto Slab"/>
                <a:ea typeface="Roboto Slab"/>
                <a:cs typeface="Roboto Slab"/>
                <a:sym typeface="Roboto Slab"/>
              </a:rPr>
              <a:t>This Application can issue certificate by storing the certificate detail in blockchain. 	</a:t>
            </a:r>
            <a:endParaRPr sz="2400">
              <a:solidFill>
                <a:srgbClr val="D9D9D9"/>
              </a:solidFill>
              <a:latin typeface="Roboto Slab"/>
              <a:ea typeface="Roboto Slab"/>
              <a:cs typeface="Roboto Slab"/>
              <a:sym typeface="Roboto Slab"/>
            </a:endParaRPr>
          </a:p>
          <a:p>
            <a:pPr indent="0" lvl="0" marL="457200" marR="0" rtl="0" algn="l">
              <a:lnSpc>
                <a:spcPct val="100000"/>
              </a:lnSpc>
              <a:spcBef>
                <a:spcPts val="0"/>
              </a:spcBef>
              <a:spcAft>
                <a:spcPts val="0"/>
              </a:spcAft>
              <a:buNone/>
            </a:pPr>
            <a:r>
              <a:t/>
            </a:r>
            <a:endParaRPr sz="2400">
              <a:solidFill>
                <a:srgbClr val="D9D9D9"/>
              </a:solidFill>
              <a:latin typeface="Roboto Slab"/>
              <a:ea typeface="Roboto Slab"/>
              <a:cs typeface="Roboto Slab"/>
              <a:sym typeface="Roboto Slab"/>
            </a:endParaRPr>
          </a:p>
          <a:p>
            <a:pPr indent="-335280" lvl="0" marL="457200" marR="0" rtl="0" algn="l">
              <a:lnSpc>
                <a:spcPct val="100000"/>
              </a:lnSpc>
              <a:spcBef>
                <a:spcPts val="0"/>
              </a:spcBef>
              <a:spcAft>
                <a:spcPts val="0"/>
              </a:spcAft>
              <a:buClr>
                <a:srgbClr val="D9D9D9"/>
              </a:buClr>
              <a:buSzPct val="100000"/>
              <a:buFont typeface="Roboto Slab"/>
              <a:buChar char="●"/>
            </a:pPr>
            <a:r>
              <a:rPr lang="en-GB" sz="2400">
                <a:solidFill>
                  <a:srgbClr val="D9D9D9"/>
                </a:solidFill>
                <a:latin typeface="Roboto Slab"/>
                <a:ea typeface="Roboto Slab"/>
                <a:cs typeface="Roboto Slab"/>
                <a:sym typeface="Roboto Slab"/>
              </a:rPr>
              <a:t>It provide  an NFT with unique Id printed on the certificate. </a:t>
            </a:r>
            <a:endParaRPr sz="2400">
              <a:solidFill>
                <a:srgbClr val="D9D9D9"/>
              </a:solidFill>
              <a:latin typeface="Roboto Slab"/>
              <a:ea typeface="Roboto Slab"/>
              <a:cs typeface="Roboto Slab"/>
              <a:sym typeface="Roboto Slab"/>
            </a:endParaRPr>
          </a:p>
          <a:p>
            <a:pPr indent="0" lvl="0" marL="457200" marR="0" rtl="0" algn="l">
              <a:lnSpc>
                <a:spcPct val="100000"/>
              </a:lnSpc>
              <a:spcBef>
                <a:spcPts val="0"/>
              </a:spcBef>
              <a:spcAft>
                <a:spcPts val="0"/>
              </a:spcAft>
              <a:buNone/>
            </a:pPr>
            <a:r>
              <a:t/>
            </a:r>
            <a:endParaRPr sz="2400">
              <a:solidFill>
                <a:srgbClr val="D9D9D9"/>
              </a:solidFill>
              <a:latin typeface="Roboto Slab"/>
              <a:ea typeface="Roboto Slab"/>
              <a:cs typeface="Roboto Slab"/>
              <a:sym typeface="Roboto Slab"/>
            </a:endParaRPr>
          </a:p>
          <a:p>
            <a:pPr indent="-335280" lvl="0" marL="457200" marR="0" rtl="0" algn="l">
              <a:lnSpc>
                <a:spcPct val="100000"/>
              </a:lnSpc>
              <a:spcBef>
                <a:spcPts val="0"/>
              </a:spcBef>
              <a:spcAft>
                <a:spcPts val="0"/>
              </a:spcAft>
              <a:buClr>
                <a:srgbClr val="D9D9D9"/>
              </a:buClr>
              <a:buSzPct val="100000"/>
              <a:buFont typeface="Roboto Slab"/>
              <a:buChar char="●"/>
            </a:pPr>
            <a:r>
              <a:rPr lang="en-GB" sz="2400">
                <a:solidFill>
                  <a:srgbClr val="D9D9D9"/>
                </a:solidFill>
                <a:latin typeface="Roboto Slab"/>
                <a:ea typeface="Roboto Slab"/>
                <a:cs typeface="Roboto Slab"/>
                <a:sym typeface="Roboto Slab"/>
              </a:rPr>
              <a:t>Anyone with the unique Id of the NFT can verify &amp; authenticate the details of the certificate. </a:t>
            </a:r>
            <a:endParaRPr sz="2400">
              <a:solidFill>
                <a:srgbClr val="D9D9D9"/>
              </a:solidFill>
              <a:latin typeface="Roboto Slab"/>
              <a:ea typeface="Roboto Slab"/>
              <a:cs typeface="Roboto Slab"/>
              <a:sym typeface="Roboto Slab"/>
            </a:endParaRPr>
          </a:p>
          <a:p>
            <a:pPr indent="0" lvl="0" marL="457200" marR="0" rtl="0" algn="l">
              <a:lnSpc>
                <a:spcPct val="100000"/>
              </a:lnSpc>
              <a:spcBef>
                <a:spcPts val="0"/>
              </a:spcBef>
              <a:spcAft>
                <a:spcPts val="0"/>
              </a:spcAft>
              <a:buNone/>
            </a:pPr>
            <a:r>
              <a:t/>
            </a:r>
            <a:endParaRPr sz="2400">
              <a:solidFill>
                <a:srgbClr val="D9D9D9"/>
              </a:solidFill>
              <a:latin typeface="Roboto Slab"/>
              <a:ea typeface="Roboto Slab"/>
              <a:cs typeface="Roboto Slab"/>
              <a:sym typeface="Roboto Slab"/>
            </a:endParaRPr>
          </a:p>
          <a:p>
            <a:pPr indent="-335280" lvl="0" marL="457200" marR="0" rtl="0" algn="l">
              <a:lnSpc>
                <a:spcPct val="100000"/>
              </a:lnSpc>
              <a:spcBef>
                <a:spcPts val="0"/>
              </a:spcBef>
              <a:spcAft>
                <a:spcPts val="0"/>
              </a:spcAft>
              <a:buClr>
                <a:srgbClr val="D9D9D9"/>
              </a:buClr>
              <a:buSzPct val="100000"/>
              <a:buFont typeface="Roboto Slab"/>
              <a:buChar char="●"/>
            </a:pPr>
            <a:r>
              <a:rPr lang="en-GB" sz="2400">
                <a:solidFill>
                  <a:srgbClr val="D9D9D9"/>
                </a:solidFill>
                <a:latin typeface="Roboto Slab"/>
                <a:ea typeface="Roboto Slab"/>
                <a:cs typeface="Roboto Slab"/>
                <a:sym typeface="Roboto Slab"/>
              </a:rPr>
              <a:t>It can easily scaled to include all college event including both academics and sports. </a:t>
            </a:r>
            <a:endParaRPr sz="2400">
              <a:solidFill>
                <a:srgbClr val="D9D9D9"/>
              </a:solidFill>
              <a:latin typeface="Roboto Slab"/>
              <a:ea typeface="Roboto Slab"/>
              <a:cs typeface="Roboto Slab"/>
              <a:sym typeface="Roboto Slab"/>
            </a:endParaRPr>
          </a:p>
          <a:p>
            <a:pPr indent="0" lvl="0" marL="457200" marR="0" rtl="0" algn="l">
              <a:lnSpc>
                <a:spcPct val="100000"/>
              </a:lnSpc>
              <a:spcBef>
                <a:spcPts val="0"/>
              </a:spcBef>
              <a:spcAft>
                <a:spcPts val="0"/>
              </a:spcAft>
              <a:buNone/>
            </a:pPr>
            <a:r>
              <a:t/>
            </a:r>
            <a:endParaRPr sz="2400">
              <a:solidFill>
                <a:srgbClr val="D9D9D9"/>
              </a:solidFill>
              <a:latin typeface="Roboto Slab"/>
              <a:ea typeface="Roboto Slab"/>
              <a:cs typeface="Roboto Slab"/>
              <a:sym typeface="Roboto Slab"/>
            </a:endParaRPr>
          </a:p>
          <a:p>
            <a:pPr indent="-335280" lvl="0" marL="457200" marR="0" rtl="0" algn="l">
              <a:lnSpc>
                <a:spcPct val="100000"/>
              </a:lnSpc>
              <a:spcBef>
                <a:spcPts val="0"/>
              </a:spcBef>
              <a:spcAft>
                <a:spcPts val="0"/>
              </a:spcAft>
              <a:buClr>
                <a:srgbClr val="D9D9D9"/>
              </a:buClr>
              <a:buSzPct val="100000"/>
              <a:buFont typeface="Roboto Slab"/>
              <a:buChar char="●"/>
            </a:pPr>
            <a:r>
              <a:rPr lang="en-GB" sz="2400">
                <a:solidFill>
                  <a:srgbClr val="D9D9D9"/>
                </a:solidFill>
                <a:latin typeface="Roboto Slab"/>
                <a:ea typeface="Roboto Slab"/>
                <a:cs typeface="Roboto Slab"/>
                <a:sym typeface="Roboto Slab"/>
              </a:rPr>
              <a:t>Our software can be associated with any public or private organisation for issuing and verifying certificate to the respective audience.</a:t>
            </a:r>
            <a:endParaRPr>
              <a:solidFill>
                <a:srgbClr val="D9D9D9"/>
              </a:solidFill>
            </a:endParaRPr>
          </a:p>
          <a:p>
            <a:pPr indent="0" lvl="0" marL="0" rtl="0" algn="l">
              <a:spcBef>
                <a:spcPts val="0"/>
              </a:spcBef>
              <a:spcAft>
                <a:spcPts val="1200"/>
              </a:spcAft>
              <a:buNone/>
            </a:pPr>
            <a:r>
              <a:t/>
            </a:r>
            <a:endParaRPr>
              <a:solidFill>
                <a:srgbClr val="D9D9D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SDLC Model</a:t>
            </a:r>
            <a:endParaRPr/>
          </a:p>
        </p:txBody>
      </p:sp>
      <p:sp>
        <p:nvSpPr>
          <p:cNvPr id="93" name="Google Shape;93;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 name="Google Shape;94;p18"/>
          <p:cNvPicPr preferRelativeResize="0"/>
          <p:nvPr/>
        </p:nvPicPr>
        <p:blipFill>
          <a:blip r:embed="rId3">
            <a:alphaModFix/>
          </a:blip>
          <a:stretch>
            <a:fillRect/>
          </a:stretch>
        </p:blipFill>
        <p:spPr>
          <a:xfrm>
            <a:off x="2016850" y="1519100"/>
            <a:ext cx="5269789" cy="3020350"/>
          </a:xfrm>
          <a:prstGeom prst="rect">
            <a:avLst/>
          </a:prstGeom>
          <a:noFill/>
          <a:ln cap="flat" cmpd="sng" w="9525">
            <a:solidFill>
              <a:srgbClr val="F3F3F3"/>
            </a:solidFill>
            <a:prstDash val="solid"/>
            <a:round/>
            <a:headEnd len="sm" w="sm" type="none"/>
            <a:tailEnd len="sm" w="sm" type="none"/>
          </a:ln>
        </p:spPr>
      </p:pic>
      <p:sp>
        <p:nvSpPr>
          <p:cNvPr id="95" name="Google Shape;95;p18"/>
          <p:cNvSpPr/>
          <p:nvPr/>
        </p:nvSpPr>
        <p:spPr>
          <a:xfrm>
            <a:off x="6369575" y="1644725"/>
            <a:ext cx="747600" cy="279000"/>
          </a:xfrm>
          <a:prstGeom prst="rect">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578400" y="2089400"/>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Requirements Specification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281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External Interfaces</a:t>
            </a:r>
            <a:endParaRPr/>
          </a:p>
        </p:txBody>
      </p:sp>
      <p:sp>
        <p:nvSpPr>
          <p:cNvPr id="106" name="Google Shape;106;p20"/>
          <p:cNvSpPr txBox="1"/>
          <p:nvPr>
            <p:ph idx="1" type="body"/>
          </p:nvPr>
        </p:nvSpPr>
        <p:spPr>
          <a:xfrm>
            <a:off x="387900" y="1190800"/>
            <a:ext cx="8368200" cy="3844800"/>
          </a:xfrm>
          <a:prstGeom prst="rect">
            <a:avLst/>
          </a:prstGeom>
        </p:spPr>
        <p:txBody>
          <a:bodyPr anchorCtr="0" anchor="t" bIns="91425" lIns="91425" spcFirstLastPara="1" rIns="91425" wrap="square" tIns="91425">
            <a:normAutofit fontScale="77500" lnSpcReduction="20000"/>
          </a:bodyPr>
          <a:lstStyle/>
          <a:p>
            <a:pPr indent="-317597" lvl="0" marL="457200" rtl="0" algn="l">
              <a:lnSpc>
                <a:spcPct val="150000"/>
              </a:lnSpc>
              <a:spcBef>
                <a:spcPts val="0"/>
              </a:spcBef>
              <a:spcAft>
                <a:spcPts val="0"/>
              </a:spcAft>
              <a:buSzPct val="84113"/>
              <a:buFont typeface="Roboto Slab"/>
              <a:buAutoNum type="arabicPeriod"/>
            </a:pPr>
            <a:r>
              <a:rPr lang="en-GB" sz="2150">
                <a:latin typeface="Roboto Slab"/>
                <a:ea typeface="Roboto Slab"/>
                <a:cs typeface="Roboto Slab"/>
                <a:sym typeface="Roboto Slab"/>
              </a:rPr>
              <a:t>User Interface Requirements</a:t>
            </a:r>
            <a:r>
              <a:rPr lang="en-GB" sz="2514">
                <a:latin typeface="Roboto Slab"/>
                <a:ea typeface="Roboto Slab"/>
                <a:cs typeface="Roboto Slab"/>
                <a:sym typeface="Roboto Slab"/>
              </a:rPr>
              <a:t> </a:t>
            </a:r>
            <a:endParaRPr sz="2514">
              <a:latin typeface="Roboto Slab"/>
              <a:ea typeface="Roboto Slab"/>
              <a:cs typeface="Roboto Slab"/>
              <a:sym typeface="Roboto Slab"/>
            </a:endParaRPr>
          </a:p>
          <a:p>
            <a:pPr indent="-312261" lvl="1" marL="914400" rtl="0" algn="l">
              <a:lnSpc>
                <a:spcPct val="150000"/>
              </a:lnSpc>
              <a:spcBef>
                <a:spcPts val="0"/>
              </a:spcBef>
              <a:spcAft>
                <a:spcPts val="0"/>
              </a:spcAft>
              <a:buSzPct val="100000"/>
              <a:buFont typeface="Roboto Slab"/>
              <a:buAutoNum type="alphaLcPeriod"/>
            </a:pPr>
            <a:r>
              <a:rPr lang="en-GB" sz="1700">
                <a:latin typeface="Roboto Slab"/>
                <a:ea typeface="Roboto Slab"/>
                <a:cs typeface="Roboto Slab"/>
                <a:sym typeface="Roboto Slab"/>
              </a:rPr>
              <a:t>The software will use a Graphical User Interface coded using React Framework which is built on top of HTML, CSS and JavaScript.</a:t>
            </a:r>
            <a:endParaRPr sz="1700">
              <a:latin typeface="Roboto Slab"/>
              <a:ea typeface="Roboto Slab"/>
              <a:cs typeface="Roboto Slab"/>
              <a:sym typeface="Roboto Slab"/>
            </a:endParaRPr>
          </a:p>
          <a:p>
            <a:pPr indent="-312261" lvl="2" marL="1371600" rtl="0" algn="l">
              <a:lnSpc>
                <a:spcPct val="150000"/>
              </a:lnSpc>
              <a:spcBef>
                <a:spcPts val="0"/>
              </a:spcBef>
              <a:spcAft>
                <a:spcPts val="0"/>
              </a:spcAft>
              <a:buSzPct val="100000"/>
              <a:buFont typeface="Roboto Slab"/>
              <a:buAutoNum type="romanLcPeriod"/>
            </a:pPr>
            <a:r>
              <a:rPr lang="en-GB" sz="1700">
                <a:latin typeface="Roboto Slab"/>
                <a:ea typeface="Roboto Slab"/>
                <a:cs typeface="Roboto Slab"/>
                <a:sym typeface="Roboto Slab"/>
              </a:rPr>
              <a:t>Interface for the event organizer to create certificates using metadata form.</a:t>
            </a:r>
            <a:endParaRPr sz="1700">
              <a:latin typeface="Roboto Slab"/>
              <a:ea typeface="Roboto Slab"/>
              <a:cs typeface="Roboto Slab"/>
              <a:sym typeface="Roboto Slab"/>
            </a:endParaRPr>
          </a:p>
          <a:p>
            <a:pPr indent="-312261" lvl="2" marL="1371600" rtl="0" algn="l">
              <a:lnSpc>
                <a:spcPct val="150000"/>
              </a:lnSpc>
              <a:spcBef>
                <a:spcPts val="0"/>
              </a:spcBef>
              <a:spcAft>
                <a:spcPts val="0"/>
              </a:spcAft>
              <a:buSzPct val="100000"/>
              <a:buFont typeface="Roboto Slab"/>
              <a:buAutoNum type="romanLcPeriod"/>
            </a:pPr>
            <a:r>
              <a:rPr lang="en-GB" sz="1700">
                <a:latin typeface="Roboto Slab"/>
                <a:ea typeface="Roboto Slab"/>
                <a:cs typeface="Roboto Slab"/>
                <a:sym typeface="Roboto Slab"/>
              </a:rPr>
              <a:t>Interface for the recruiters to check over the token id on the blockhain</a:t>
            </a:r>
            <a:endParaRPr sz="1700">
              <a:latin typeface="Roboto Slab"/>
              <a:ea typeface="Roboto Slab"/>
              <a:cs typeface="Roboto Slab"/>
              <a:sym typeface="Roboto Slab"/>
            </a:endParaRPr>
          </a:p>
          <a:p>
            <a:pPr indent="-317037" lvl="0" marL="457200" rtl="0" algn="l">
              <a:lnSpc>
                <a:spcPct val="150000"/>
              </a:lnSpc>
              <a:spcBef>
                <a:spcPts val="0"/>
              </a:spcBef>
              <a:spcAft>
                <a:spcPts val="0"/>
              </a:spcAft>
              <a:buSzPct val="83584"/>
              <a:buFont typeface="Roboto Slab"/>
              <a:buAutoNum type="arabicPeriod"/>
            </a:pPr>
            <a:r>
              <a:rPr lang="en-GB" sz="2150">
                <a:latin typeface="Roboto Slab"/>
                <a:ea typeface="Roboto Slab"/>
                <a:cs typeface="Roboto Slab"/>
                <a:sym typeface="Roboto Slab"/>
              </a:rPr>
              <a:t>Hardware Interface Requirements</a:t>
            </a:r>
            <a:endParaRPr sz="2150">
              <a:latin typeface="Roboto Slab"/>
              <a:ea typeface="Roboto Slab"/>
              <a:cs typeface="Roboto Slab"/>
              <a:sym typeface="Roboto Slab"/>
            </a:endParaRPr>
          </a:p>
          <a:p>
            <a:pPr indent="-320348" lvl="1" marL="914400" rtl="0" algn="l">
              <a:lnSpc>
                <a:spcPct val="150000"/>
              </a:lnSpc>
              <a:spcBef>
                <a:spcPts val="0"/>
              </a:spcBef>
              <a:spcAft>
                <a:spcPts val="0"/>
              </a:spcAft>
              <a:buSzPct val="100000"/>
              <a:buFont typeface="Roboto Slab"/>
              <a:buAutoNum type="alphaLcPeriod"/>
            </a:pPr>
            <a:r>
              <a:rPr lang="en-GB" sz="1864">
                <a:latin typeface="Roboto Slab"/>
                <a:ea typeface="Roboto Slab"/>
                <a:cs typeface="Roboto Slab"/>
                <a:sym typeface="Roboto Slab"/>
              </a:rPr>
              <a:t>Any device that can connect to the internet and access a browser</a:t>
            </a:r>
            <a:endParaRPr sz="1864">
              <a:latin typeface="Roboto Slab"/>
              <a:ea typeface="Roboto Slab"/>
              <a:cs typeface="Roboto Slab"/>
              <a:sym typeface="Roboto Slab"/>
            </a:endParaRPr>
          </a:p>
          <a:p>
            <a:pPr indent="-320348" lvl="2" marL="1371600" rtl="0" algn="l">
              <a:lnSpc>
                <a:spcPct val="150000"/>
              </a:lnSpc>
              <a:spcBef>
                <a:spcPts val="0"/>
              </a:spcBef>
              <a:spcAft>
                <a:spcPts val="0"/>
              </a:spcAft>
              <a:buSzPct val="100000"/>
              <a:buFont typeface="Roboto Slab"/>
              <a:buAutoNum type="romanLcPeriod"/>
            </a:pPr>
            <a:r>
              <a:rPr lang="en-GB" sz="1864">
                <a:latin typeface="Roboto Slab"/>
                <a:ea typeface="Roboto Slab"/>
                <a:cs typeface="Roboto Slab"/>
                <a:sym typeface="Roboto Slab"/>
              </a:rPr>
              <a:t> Support for 32-bit/64-bit Processor: Dual Core RAM:2 GB </a:t>
            </a:r>
            <a:endParaRPr sz="1864">
              <a:latin typeface="Roboto Slab"/>
              <a:ea typeface="Roboto Slab"/>
              <a:cs typeface="Roboto Slab"/>
              <a:sym typeface="Roboto Slab"/>
            </a:endParaRPr>
          </a:p>
          <a:p>
            <a:pPr indent="-320348" lvl="2" marL="1371600" rtl="0" algn="l">
              <a:lnSpc>
                <a:spcPct val="150000"/>
              </a:lnSpc>
              <a:spcBef>
                <a:spcPts val="0"/>
              </a:spcBef>
              <a:spcAft>
                <a:spcPts val="0"/>
              </a:spcAft>
              <a:buSzPct val="100000"/>
              <a:buFont typeface="Roboto Slab"/>
              <a:buAutoNum type="romanLcPeriod"/>
            </a:pPr>
            <a:r>
              <a:rPr lang="en-GB" sz="1864">
                <a:latin typeface="Roboto Slab"/>
                <a:ea typeface="Roboto Slab"/>
                <a:cs typeface="Roboto Slab"/>
                <a:sym typeface="Roboto Slab"/>
              </a:rPr>
              <a:t>Hard Disk:320  NIC: For each party</a:t>
            </a:r>
            <a:endParaRPr sz="1864">
              <a:latin typeface="Roboto Slab"/>
              <a:ea typeface="Roboto Slab"/>
              <a:cs typeface="Roboto Slab"/>
              <a:sym typeface="Roboto Slab"/>
            </a:endParaRPr>
          </a:p>
          <a:p>
            <a:pPr indent="-314577" lvl="0" marL="457200" rtl="0" algn="l">
              <a:lnSpc>
                <a:spcPct val="150000"/>
              </a:lnSpc>
              <a:spcBef>
                <a:spcPts val="0"/>
              </a:spcBef>
              <a:spcAft>
                <a:spcPts val="0"/>
              </a:spcAft>
              <a:buSzPct val="83193"/>
              <a:buFont typeface="Roboto Slab"/>
              <a:buAutoNum type="arabicPeriod"/>
            </a:pPr>
            <a:r>
              <a:rPr lang="en-GB" sz="2100">
                <a:latin typeface="Roboto Slab"/>
                <a:ea typeface="Roboto Slab"/>
                <a:cs typeface="Roboto Slab"/>
                <a:sym typeface="Roboto Slab"/>
              </a:rPr>
              <a:t>Software Interface Requirements</a:t>
            </a:r>
            <a:endParaRPr sz="2100">
              <a:latin typeface="Roboto Slab"/>
              <a:ea typeface="Roboto Slab"/>
              <a:cs typeface="Roboto Slab"/>
              <a:sym typeface="Roboto Slab"/>
            </a:endParaRPr>
          </a:p>
          <a:p>
            <a:pPr indent="-320367" lvl="1" marL="914400" rtl="0" algn="l">
              <a:lnSpc>
                <a:spcPct val="150000"/>
              </a:lnSpc>
              <a:spcBef>
                <a:spcPts val="0"/>
              </a:spcBef>
              <a:spcAft>
                <a:spcPts val="0"/>
              </a:spcAft>
              <a:buSzPct val="100000"/>
              <a:buFont typeface="Roboto Slab"/>
              <a:buAutoNum type="alphaLcPeriod"/>
            </a:pPr>
            <a:r>
              <a:rPr lang="en-GB" sz="1864">
                <a:latin typeface="Roboto Slab"/>
                <a:ea typeface="Roboto Slab"/>
                <a:cs typeface="Roboto Slab"/>
                <a:sym typeface="Roboto Slab"/>
              </a:rPr>
              <a:t>Windows 10/11, MacOS 11+, Linux/GNU, Android 9+, iOS 13+.</a:t>
            </a:r>
            <a:endParaRPr sz="1864">
              <a:latin typeface="Roboto Slab"/>
              <a:ea typeface="Roboto Slab"/>
              <a:cs typeface="Roboto Slab"/>
              <a:sym typeface="Roboto Slab"/>
            </a:endParaRPr>
          </a:p>
          <a:p>
            <a:pPr indent="-320367" lvl="1" marL="914400" rtl="0" algn="l">
              <a:lnSpc>
                <a:spcPct val="150000"/>
              </a:lnSpc>
              <a:spcBef>
                <a:spcPts val="0"/>
              </a:spcBef>
              <a:spcAft>
                <a:spcPts val="0"/>
              </a:spcAft>
              <a:buSzPct val="100000"/>
              <a:buFont typeface="Roboto Slab"/>
              <a:buAutoNum type="alphaLcPeriod"/>
            </a:pPr>
            <a:r>
              <a:rPr lang="en-GB" sz="1864">
                <a:latin typeface="Roboto Slab"/>
                <a:ea typeface="Roboto Slab"/>
                <a:cs typeface="Roboto Slab"/>
                <a:sym typeface="Roboto Slab"/>
              </a:rPr>
              <a:t>MetaMask </a:t>
            </a:r>
            <a:r>
              <a:rPr lang="en-GB" sz="1864">
                <a:latin typeface="Roboto Slab"/>
                <a:ea typeface="Roboto Slab"/>
                <a:cs typeface="Roboto Slab"/>
                <a:sym typeface="Roboto Slab"/>
              </a:rPr>
              <a:t>extension</a:t>
            </a:r>
            <a:endParaRPr sz="1864">
              <a:latin typeface="Roboto Slab"/>
              <a:ea typeface="Roboto Slab"/>
              <a:cs typeface="Roboto Slab"/>
              <a:sym typeface="Roboto Slab"/>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4000"/>
              <a:t>Functional Requirments</a:t>
            </a:r>
            <a:endParaRPr/>
          </a:p>
        </p:txBody>
      </p:sp>
      <p:sp>
        <p:nvSpPr>
          <p:cNvPr id="112" name="Google Shape;112;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GB">
                <a:latin typeface="Times New Roman"/>
                <a:ea typeface="Times New Roman"/>
                <a:cs typeface="Times New Roman"/>
                <a:sym typeface="Times New Roman"/>
              </a:rPr>
              <a:t>Collect meta data of certificate to be issued by authority</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Char char="●"/>
            </a:pPr>
            <a:r>
              <a:rPr lang="en-GB">
                <a:latin typeface="Arial"/>
                <a:ea typeface="Arial"/>
                <a:cs typeface="Arial"/>
                <a:sym typeface="Arial"/>
              </a:rPr>
              <a:t> </a:t>
            </a:r>
            <a:r>
              <a:rPr lang="en-GB">
                <a:latin typeface="Times New Roman"/>
                <a:ea typeface="Times New Roman"/>
                <a:cs typeface="Times New Roman"/>
                <a:sym typeface="Times New Roman"/>
              </a:rPr>
              <a:t>Generate NFTS using the meta data</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Char char="●"/>
            </a:pPr>
            <a:r>
              <a:rPr lang="en-GB">
                <a:latin typeface="Times New Roman"/>
                <a:ea typeface="Times New Roman"/>
                <a:cs typeface="Times New Roman"/>
                <a:sym typeface="Times New Roman"/>
              </a:rPr>
              <a:t>Store all the generated unique ID</a:t>
            </a:r>
            <a:endParaRPr>
              <a:latin typeface="Arial"/>
              <a:ea typeface="Arial"/>
              <a:cs typeface="Arial"/>
              <a:sym typeface="Arial"/>
            </a:endParaRPr>
          </a:p>
          <a:p>
            <a:pPr indent="-342900" lvl="0" marL="457200" rtl="0" algn="l">
              <a:lnSpc>
                <a:spcPct val="150000"/>
              </a:lnSpc>
              <a:spcBef>
                <a:spcPts val="0"/>
              </a:spcBef>
              <a:spcAft>
                <a:spcPts val="0"/>
              </a:spcAft>
              <a:buSzPts val="1800"/>
              <a:buChar char="●"/>
            </a:pPr>
            <a:r>
              <a:rPr lang="en-GB">
                <a:latin typeface="Times New Roman"/>
                <a:ea typeface="Times New Roman"/>
                <a:cs typeface="Times New Roman"/>
                <a:sym typeface="Times New Roman"/>
              </a:rPr>
              <a:t>Append the unique key generated from nft into the certificate </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Char char="●"/>
            </a:pPr>
            <a:r>
              <a:rPr lang="en-GB">
                <a:latin typeface="Times New Roman"/>
                <a:ea typeface="Times New Roman"/>
                <a:cs typeface="Times New Roman"/>
                <a:sym typeface="Times New Roman"/>
              </a:rPr>
              <a:t>Function to verify the authenticity of the certificate by any third party</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Char char="●"/>
            </a:pPr>
            <a:r>
              <a:rPr lang="en-GB">
                <a:latin typeface="Times New Roman"/>
                <a:ea typeface="Times New Roman"/>
                <a:cs typeface="Times New Roman"/>
                <a:sym typeface="Times New Roman"/>
              </a:rPr>
              <a:t>Maintain data of college which are associated with DCS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