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L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L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bg>
      <p:bgPr>
        <a:solidFill>
          <a:srgbClr val="0B2A5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957262" y="1844824"/>
            <a:ext cx="7431087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928762" y="3404592"/>
            <a:ext cx="7459588" cy="1104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A8AFC7"/>
              </a:buClr>
              <a:buFont typeface="Verdana"/>
              <a:buNone/>
              <a:defRPr b="0" i="0" sz="2000" u="none" cap="none" strike="noStrike">
                <a:solidFill>
                  <a:srgbClr val="A8AFC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B96"/>
              </a:buClr>
              <a:buFont typeface="Arial"/>
              <a:buNone/>
              <a:defRPr b="0" i="0" sz="20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B96"/>
              </a:buClr>
              <a:buFont typeface="Noto Sans Symbols"/>
              <a:buNone/>
              <a:defRPr b="0" i="0" sz="16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B96"/>
              </a:buClr>
              <a:buFont typeface="Noto Sans Symbols"/>
              <a:buNone/>
              <a:defRPr b="0" i="0" sz="14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240"/>
              </a:spcBef>
              <a:buClr>
                <a:srgbClr val="888B96"/>
              </a:buClr>
              <a:buFont typeface="Arial"/>
              <a:buNone/>
              <a:defRPr b="0" i="0" sz="12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B96"/>
              </a:buClr>
              <a:buFont typeface="Arial"/>
              <a:buNone/>
              <a:defRPr b="0" i="0" sz="20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B96"/>
              </a:buClr>
              <a:buFont typeface="Arial"/>
              <a:buNone/>
              <a:defRPr b="0" i="0" sz="20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B96"/>
              </a:buClr>
              <a:buFont typeface="Arial"/>
              <a:buNone/>
              <a:defRPr b="0" i="0" sz="20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B96"/>
              </a:buClr>
              <a:buFont typeface="Arial"/>
              <a:buNone/>
              <a:defRPr b="0" i="0" sz="20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0" y="1196751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>
            <a:off x="-1" y="1381170"/>
            <a:ext cx="914400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810" y="480199"/>
            <a:ext cx="1887452" cy="54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933500" y="5987380"/>
            <a:ext cx="266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LU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Dresden, 02.02.2016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47737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47737" y="2420888"/>
            <a:ext cx="7440612" cy="348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0B2A51"/>
              </a:buClr>
              <a:buFont typeface="Verdana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1600200" marR="0" rtl="0" algn="l">
              <a:spcBef>
                <a:spcPts val="28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2057400" marR="0" rtl="0" algn="l">
              <a:spcBef>
                <a:spcPts val="24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47738" y="6356350"/>
            <a:ext cx="1738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92288" y="4725144"/>
            <a:ext cx="5486399" cy="6421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/>
          <p:nvPr>
            <p:ph idx="2" type="pic"/>
          </p:nvPr>
        </p:nvSpPr>
        <p:spPr>
          <a:xfrm>
            <a:off x="1792288" y="1484783"/>
            <a:ext cx="5486399" cy="3242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0B2A51"/>
              </a:buClr>
              <a:buFont typeface="Verdana"/>
              <a:buNone/>
              <a:defRPr b="0" i="0" sz="3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0B2A51"/>
              </a:buClr>
              <a:buFont typeface="Arial"/>
              <a:buNone/>
              <a:defRPr b="0" i="0" sz="2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0B2A51"/>
              </a:buClr>
              <a:buFont typeface="Noto Sans Symbols"/>
              <a:buNone/>
              <a:defRPr b="0" i="0" sz="2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0B2A51"/>
              </a:buClr>
              <a:buFont typeface="Noto Sans Symbols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0B2A51"/>
              </a:buClr>
              <a:buFont typeface="Arial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0B2A51"/>
              </a:buClr>
              <a:buFont typeface="Verdana"/>
              <a:buNone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0B2A51"/>
              </a:buClr>
              <a:buFont typeface="Arial"/>
              <a:buNone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0B2A51"/>
              </a:buClr>
              <a:buFont typeface="Noto Sans Symbols"/>
              <a:buNone/>
              <a:defRPr b="0" i="0" sz="1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0B2A51"/>
              </a:buClr>
              <a:buFont typeface="Noto Sans Symbols"/>
              <a:buNone/>
              <a:defRPr b="0" i="0" sz="9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0B2A51"/>
              </a:buClr>
              <a:buFont typeface="Arial"/>
              <a:buNone/>
              <a:defRPr b="0" i="0" sz="9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57262" y="4221087"/>
            <a:ext cx="7431087" cy="20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4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57262" y="2492896"/>
            <a:ext cx="74310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0B2A51"/>
              </a:buClr>
              <a:buFont typeface="Verdana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B96"/>
              </a:buClr>
              <a:buFont typeface="Arial"/>
              <a:buNone/>
              <a:defRPr b="0" i="0" sz="18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B96"/>
              </a:buClr>
              <a:buFont typeface="Noto Sans Symbols"/>
              <a:buNone/>
              <a:defRPr b="0" i="0" sz="16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B96"/>
              </a:buClr>
              <a:buFont typeface="Noto Sans Symbols"/>
              <a:buNone/>
              <a:defRPr b="0" i="0" sz="14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B96"/>
              </a:buClr>
              <a:buFont typeface="Arial"/>
              <a:buNone/>
              <a:defRPr b="0" i="0" sz="1400" u="none" cap="none" strike="noStrike">
                <a:solidFill>
                  <a:srgbClr val="888B9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B96"/>
              </a:buClr>
              <a:buFont typeface="Arial"/>
              <a:buNone/>
              <a:defRPr b="0" i="0" sz="14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B96"/>
              </a:buClr>
              <a:buFont typeface="Arial"/>
              <a:buNone/>
              <a:defRPr b="0" i="0" sz="14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B96"/>
              </a:buClr>
              <a:buFont typeface="Arial"/>
              <a:buNone/>
              <a:defRPr b="0" i="0" sz="14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B96"/>
              </a:buClr>
              <a:buFont typeface="Arial"/>
              <a:buNone/>
              <a:defRPr b="0" i="0" sz="14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57262" y="1600200"/>
            <a:ext cx="34528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rgbClr val="0B2A51"/>
              </a:buClr>
              <a:buFont typeface="Verdana"/>
              <a:buNone/>
              <a:defRPr b="0" i="0" sz="2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600200"/>
            <a:ext cx="3740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rgbClr val="0B2A51"/>
              </a:buClr>
              <a:buFont typeface="Verdana"/>
              <a:buNone/>
              <a:defRPr b="0" i="0" sz="2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XYZ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57262" y="1556791"/>
            <a:ext cx="7431087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08919"/>
            <a:ext cx="4813299" cy="3417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0B2A51"/>
              </a:buClr>
              <a:buFont typeface="Verdana"/>
              <a:buNone/>
              <a:defRPr b="0" i="0" sz="3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57262" y="2708919"/>
            <a:ext cx="2462609" cy="3417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0B2A51"/>
              </a:buClr>
              <a:buFont typeface="Verdana"/>
              <a:buNone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0B2A51"/>
              </a:buClr>
              <a:buFont typeface="Arial"/>
              <a:buNone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0B2A51"/>
              </a:buClr>
              <a:buFont typeface="Noto Sans Symbols"/>
              <a:buNone/>
              <a:defRPr b="0" i="0" sz="1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0B2A51"/>
              </a:buClr>
              <a:buFont typeface="Noto Sans Symbols"/>
              <a:buNone/>
              <a:defRPr b="0" i="0" sz="9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0B2A51"/>
              </a:buClr>
              <a:buFont typeface="Arial"/>
              <a:buNone/>
              <a:defRPr b="0" i="0" sz="9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2942392" y="449969"/>
            <a:ext cx="3489251" cy="7431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0B2A51"/>
              </a:buClr>
              <a:buFont typeface="Verdana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1600200" marR="0" rtl="0" algn="l">
              <a:spcBef>
                <a:spcPts val="28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2057400" marR="0" rtl="0" algn="l">
              <a:spcBef>
                <a:spcPts val="24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 rot="5400000">
            <a:off x="5337410" y="2776773"/>
            <a:ext cx="464137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1146410" y="795573"/>
            <a:ext cx="464137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0B2A51"/>
              </a:buClr>
              <a:buFont typeface="Verdana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1600200" marR="0" rtl="0" algn="l">
              <a:spcBef>
                <a:spcPts val="28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2057400" marR="0" rtl="0" algn="l">
              <a:spcBef>
                <a:spcPts val="24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Verdana"/>
              <a:buNone/>
              <a:defRPr b="1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971475" y="2420888"/>
            <a:ext cx="7431087" cy="348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0B2A51"/>
              </a:buClr>
              <a:buFont typeface="Verdana"/>
              <a:buNone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0B2A5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39700" lvl="3" marL="1600200" marR="0" rtl="0" algn="l">
              <a:spcBef>
                <a:spcPts val="280"/>
              </a:spcBef>
              <a:buClr>
                <a:srgbClr val="0B2A5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52400" lvl="4" marL="2057400" marR="0" rtl="0" algn="l">
              <a:spcBef>
                <a:spcPts val="240"/>
              </a:spcBef>
              <a:buClr>
                <a:srgbClr val="0B2A5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0" y="90872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9060" y="332656"/>
            <a:ext cx="1439999" cy="426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-1" y="1052736"/>
            <a:ext cx="9144001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de-LU" sz="12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b="0" i="0" lang="de-LU" sz="12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de-LU" sz="12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928687" y="1844824"/>
            <a:ext cx="7459661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de-LU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Praktikum Softwaretechnologie</a:t>
            </a:r>
            <a:br>
              <a:rPr b="1" i="0" lang="de-LU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de-LU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Abschlusspräsentation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947812" y="3284983"/>
            <a:ext cx="7440537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A8AFC7"/>
              </a:buClr>
              <a:buSzPct val="25000"/>
              <a:buFont typeface="Verdana"/>
              <a:buNone/>
            </a:pPr>
            <a:r>
              <a:rPr b="1" i="0" lang="de-LU" sz="2400" u="none" cap="none" strike="noStrike">
                <a:solidFill>
                  <a:srgbClr val="A8AFC7"/>
                </a:solidFill>
                <a:latin typeface="Verdana"/>
                <a:ea typeface="Verdana"/>
                <a:cs typeface="Verdana"/>
                <a:sym typeface="Verdana"/>
              </a:rPr>
              <a:t>Gruppe 3</a:t>
            </a:r>
            <a:br>
              <a:rPr b="1" i="0" lang="de-LU" sz="2400" u="none" cap="none" strike="noStrike">
                <a:solidFill>
                  <a:srgbClr val="A8AFC7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de-LU" sz="2400" u="none" cap="none" strike="noStrike">
                <a:solidFill>
                  <a:srgbClr val="A8AFC7"/>
                </a:solidFill>
                <a:latin typeface="Verdana"/>
                <a:ea typeface="Verdana"/>
                <a:cs typeface="Verdana"/>
                <a:sym typeface="Verdana"/>
              </a:rPr>
              <a:t>Fahrgastinformationssystem Eisenbahnlabor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38212" y="1052736"/>
            <a:ext cx="74501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Verdana"/>
              <a:buNone/>
            </a:pPr>
            <a:r>
              <a:rPr b="1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Gliederung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28687" y="2132856"/>
            <a:ext cx="7459661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Zielstellung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Objektorientierte Analyse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Objektorientierter Entwurf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Implementierung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Rückblick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Verdana"/>
              <a:buAutoNum type="arabicPlain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Demonstration</a:t>
            </a:r>
          </a:p>
          <a:p>
            <a:pPr indent="-457200" lvl="0" marL="4572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Web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Interaktion mit dem Nutzer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Filterung der angezeigten Daten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Entwurf mithilfe von Mockups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Nutzerfreundlich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optisch ansprechend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funktional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Verschiedene Tabs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Verlinkungen zwischen diesen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Kommuniziert mit Datenstruktur</a:t>
            </a:r>
          </a:p>
        </p:txBody>
      </p:sp>
      <p:sp>
        <p:nvSpPr>
          <p:cNvPr id="240" name="Shape 240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42" name="Shape 242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252" name="Shape 252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Datenstruktur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Speichert Daten unabhängig von Datenquelle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Ziele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Zuverlässigkeit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Flexibilität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Vermeidung von Redundanz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Wichtig vor allem Datenintegrität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Zentrales Bindeglied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Unterteilung TimetableData ↔ TimetableController</a:t>
            </a:r>
          </a:p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61" name="Shape 261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271" name="Shape 271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Telegramme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zum Zeitpunkt des Entwurfs noch weitgehend unbekannt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Zuständig für Entgegennehmen der Telegramme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Weiterreichen an Datenstruktur</a:t>
            </a:r>
          </a:p>
        </p:txBody>
      </p:sp>
      <p:sp>
        <p:nvSpPr>
          <p:cNvPr id="278" name="Shape 278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80" name="Shape 280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290" name="Shape 290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RailML</a:t>
            </a:r>
            <a:r>
              <a:rPr b="0" baseline="3000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®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XML-Format zum Datenaustausch im Schienenverkehr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Enthält Daten über die Infrastruktur, die Schienenfahrzeuge und den Fahrplan eines Eisenbahnsystems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Der RailML-Parser stellt den anderen Programmkomponenten die Daten aus der RailML-Datei bereit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Vorgehensweise: Trennung von XML-Parser und Datenstruktur → mehr Flexibilität</a:t>
            </a:r>
          </a:p>
        </p:txBody>
      </p:sp>
      <p:sp>
        <p:nvSpPr>
          <p:cNvPr id="297" name="Shape 297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99" name="Shape 299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309" name="Shape 309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Java 1.8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Spring Framework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Neuerungen im Vergleich zum Entwurf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25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Verlauf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Calibri"/>
              <a:buAutoNum type="arabicPeriod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Prototyp → nur kleine RailML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Calibri"/>
              <a:buAutoNum type="arabicPeriod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große RailML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Calibri"/>
              <a:buAutoNum type="arabicPeriod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Telegramme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Calibri"/>
              <a:buAutoNum type="arabicPeriod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Tests im Labor</a:t>
            </a:r>
          </a:p>
          <a:p>
            <a:pPr indent="-457200" lvl="0" marL="4572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Calibri"/>
              <a:buAutoNum type="arabicPeriod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Kundenwunsch</a:t>
            </a:r>
          </a:p>
        </p:txBody>
      </p:sp>
      <p:sp>
        <p:nvSpPr>
          <p:cNvPr id="316" name="Shape 316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318" name="Shape 318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328" name="Shape 328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GUI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Thymeleaf → Templates für einzelne Tabs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Datenweitergabe und Filterung im FisController</a:t>
            </a:r>
          </a:p>
        </p:txBody>
      </p:sp>
      <p:sp>
        <p:nvSpPr>
          <p:cNvPr id="335" name="Shape 335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337" name="Shape 337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347" name="Shape 347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Datenstruktur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Selbst unabhängig von Spring-Framework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TimetableController wertet Telegram-Objekte aus oder lädt Offline Fahrplan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Kommunikation mit Telegram-Parser durch Events</a:t>
            </a:r>
          </a:p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356" name="Shape 356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366" name="Shape 366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RailML</a:t>
            </a:r>
            <a:r>
              <a:rPr b="0" baseline="3000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®</a:t>
            </a: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-Parser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Implementierung unter Benutzung des Spring Frameworks (Spring OXM) </a:t>
            </a:r>
          </a:p>
          <a:p>
            <a:pPr lv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Laden der ganzen Datei in den Speicher</a:t>
            </a:r>
          </a:p>
          <a:p>
            <a:pPr lv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Anschließende Verarbeitung in die interne Datenstruktur</a:t>
            </a:r>
          </a:p>
          <a:p>
            <a:pPr lvl="0" marR="0" rtl="0" algn="l">
              <a:spcBef>
                <a:spcPts val="40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375" name="Shape 375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385" name="Shape 385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Telegramme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2" name="Shape 392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394" name="Shape 394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404" name="Shape 404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Kundenwunsch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Karte des Eisenbahnnetzes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Realisiert mithilfe von HTML5/JavaScript (Canvas) 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Shape 411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413" name="Shape 413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423" name="Shape 42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47737" y="1052736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Verdana"/>
              <a:buNone/>
            </a:pPr>
            <a:r>
              <a:rPr b="1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Gruppe 3</a:t>
            </a: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947738" y="6356350"/>
            <a:ext cx="1738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71600" y="2132856"/>
            <a:ext cx="2337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Schölzel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Semester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 Informatik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71600" y="3363321"/>
            <a:ext cx="2337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Jonas Schenke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Semester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Informatik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309244" y="2132855"/>
            <a:ext cx="2337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Oliver Schmidt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Semester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 Informatik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306762" y="3363321"/>
            <a:ext cx="2337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Zdravko Yanakiev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Semester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Informatik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44405" y="2129874"/>
            <a:ext cx="2337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Mörseburg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Semester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 Informatik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306762" y="4862189"/>
            <a:ext cx="439248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Dipl.-Medieninf. Ronny Kaiser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Fakultät Informatik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 für Software- und Multimediatechnik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Lehrstuhl Softwaretechnologie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38212" y="4862521"/>
            <a:ext cx="23351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de-LU"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Betreuer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408" y="5301803"/>
            <a:ext cx="680593" cy="6844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Probleme bei der Implementierung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RailML nicht korrekt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Telegrammspezifikation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Telegrammteil sehr schwierig zu testen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de-L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→ integration tests kaum möglich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de-L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→ Testen nur im Eisenbahnbetriebslabor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Shape 430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431" name="Shape 431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432" name="Shape 432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442" name="Shape 442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Aufgabenstellung erfüllt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B2A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Enge Rückkopplung mit Kunden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Kommunikation im Team</a:t>
            </a:r>
          </a:p>
          <a:p>
            <a:pPr indent="-463550" lvl="1" marL="12001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Git, GitHub</a:t>
            </a:r>
          </a:p>
          <a:p>
            <a:pPr indent="-463550" lvl="1" marL="12001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Wöchentliche Treffen</a:t>
            </a: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</a:p>
          <a:p>
            <a:pPr indent="-463550" lvl="1" marL="12001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Fokussierung</a:t>
            </a:r>
          </a:p>
          <a:p>
            <a:pPr indent="-463550" lvl="1" marL="120015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Hoher Einarbeitungsaufwand</a:t>
            </a:r>
          </a:p>
        </p:txBody>
      </p:sp>
      <p:sp>
        <p:nvSpPr>
          <p:cNvPr id="450" name="Shape 450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452" name="Shape 452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6186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94A3C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462" name="Shape 462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947737" y="2857500"/>
            <a:ext cx="7431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Verdana"/>
              <a:buNone/>
            </a:pPr>
            <a:r>
              <a:rPr b="1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6  Demonstration der Anwendung</a:t>
            </a:r>
          </a:p>
        </p:txBody>
      </p:sp>
      <p:sp>
        <p:nvSpPr>
          <p:cNvPr id="470" name="Shape 470"/>
          <p:cNvSpPr txBox="1"/>
          <p:nvPr>
            <p:ph idx="10" type="dt"/>
          </p:nvPr>
        </p:nvSpPr>
        <p:spPr>
          <a:xfrm>
            <a:off x="947738" y="6356350"/>
            <a:ext cx="1738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sp>
        <p:nvSpPr>
          <p:cNvPr id="471" name="Shape 471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589" l="0" r="0" t="10590"/>
          <a:stretch/>
        </p:blipFill>
        <p:spPr>
          <a:xfrm>
            <a:off x="1210136" y="1412775"/>
            <a:ext cx="6723727" cy="397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480" name="Shape 480"/>
          <p:cNvSpPr txBox="1"/>
          <p:nvPr>
            <p:ph idx="10" type="dt"/>
          </p:nvPr>
        </p:nvSpPr>
        <p:spPr>
          <a:xfrm>
            <a:off x="971475" y="6356350"/>
            <a:ext cx="17145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sp>
        <p:nvSpPr>
          <p:cNvPr id="481" name="Shape 481"/>
          <p:cNvSpPr txBox="1"/>
          <p:nvPr>
            <p:ph type="title"/>
          </p:nvPr>
        </p:nvSpPr>
        <p:spPr>
          <a:xfrm>
            <a:off x="1792288" y="5359637"/>
            <a:ext cx="5486399" cy="642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Verdana"/>
              <a:buNone/>
            </a:pPr>
            <a:r>
              <a:rPr b="1" i="0" lang="de-LU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Vielen Dank für Ihre Aufmerksamkeit!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Webbasierte Ankunfts-, Abfahrts-, und Zuglaufanzeige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Auswahl nach Bahnhof und Uhrzeit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Optional Auswahl der Zuggattung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Anzeige von Zwischenhalten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Anzeige von Echtzeitinformationen (Verspätung, etc.) vom Fahrplanserver</a:t>
            </a:r>
          </a:p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108" name="Shape 108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118" name="Shape 118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Orientierung: Online-Abfahrtsanzeige der Bahn</a:t>
            </a:r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127" name="Shape 127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137" name="Shape 137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879" y="2542319"/>
            <a:ext cx="6492239" cy="37670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Muss-Kriterien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Erreichbarkeit unter angegebener URL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Kopfzeile (mit Logo, etc.)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Fußzeile (mit Programmversion, etc.)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Abfahrts- / Ankunfts- / Zuglaufanzeige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Konfigurierbar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Interaktiv (z.B. Anklicken eines Stops im Zuglauf)</a:t>
            </a:r>
          </a:p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147" name="Shape 147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157" name="Shape 157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Kann-Kriterien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Verbindungsstatus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Zuglaufanzeige als Perlenschnur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Ausblenden der Uhrzeit bei Verbindungsproblemen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Vor- / Zurückfunktion im Browser verwendbar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Logo konfigurierbar</a:t>
            </a:r>
          </a:p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166" name="Shape 166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176" name="Shape 176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b="0" i="0" lang="de-LU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Zusätzlicher Kundenwunsch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Anzeige der Bahnhöfe auf interaktiver Karte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Markieren des momentanen Bahnhofs</a:t>
            </a:r>
          </a:p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185" name="Shape 185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195" name="Shape 195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GUI-Mockup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Erstellung des Pflichtenheftes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Erstellen eines Prototyps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Planung mithilfe von UML-Diagrammen</a:t>
            </a:r>
          </a:p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04" name="Shape 204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214" name="Shape 214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47737" y="2134800"/>
            <a:ext cx="7440612" cy="406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Entwurf mithilfe von Magic Draw → UML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Arial"/>
              <a:buChar char="•"/>
            </a:pPr>
            <a:r>
              <a:rPr b="0" i="0" lang="de-LU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4 große Teilbereiche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Web/GUI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Datenstruktur</a:t>
            </a:r>
          </a:p>
          <a:p>
            <a:pPr indent="-349250" lvl="1" marL="1085850" marR="0" rtl="0" algn="l">
              <a:spcBef>
                <a:spcPts val="360"/>
              </a:spcBef>
              <a:spcAft>
                <a:spcPts val="0"/>
              </a:spcAft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RailML</a:t>
            </a:r>
          </a:p>
          <a:p>
            <a:pPr indent="-349250" lvl="1" marL="1085850" marR="0" rtl="0" algn="l">
              <a:spcBef>
                <a:spcPts val="360"/>
              </a:spcBef>
              <a:buClr>
                <a:srgbClr val="0B2A51"/>
              </a:buClr>
              <a:buSzPct val="100000"/>
              <a:buFont typeface="Noto Sans Symbols"/>
              <a:buChar char="▪"/>
            </a:pPr>
            <a:r>
              <a:rPr b="0" i="0" lang="de-LU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Telegramme</a:t>
            </a:r>
          </a:p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976203" y="6356350"/>
            <a:ext cx="17098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LU" sz="1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02.02.2016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949553" y="1261379"/>
            <a:ext cx="7437565" cy="646743"/>
            <a:chOff x="1815" y="103538"/>
            <a:chExt cx="7437565" cy="646743"/>
          </a:xfrm>
        </p:grpSpPr>
        <p:sp>
          <p:nvSpPr>
            <p:cNvPr id="223" name="Shape 223"/>
            <p:cNvSpPr/>
            <p:nvPr/>
          </p:nvSpPr>
          <p:spPr>
            <a:xfrm>
              <a:off x="1815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00509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5187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Ziel-stellung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56991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115F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780364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Analyse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912167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rgbClr val="2B6E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235540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 Entwurf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4367344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690716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Implemen-tierung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822519" y="103538"/>
              <a:ext cx="1616862" cy="646743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6145892" y="103538"/>
              <a:ext cx="970117" cy="646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de-LU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Rückblick</a:t>
              </a:r>
            </a:p>
          </p:txBody>
        </p:sp>
      </p:grpSp>
      <p:sp>
        <p:nvSpPr>
          <p:cNvPr id="233" name="Shape 23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Abschlusspräsentation SWT-Projekt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Gruppe 3: Fahrgastinformationssystem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457950" y="6356350"/>
            <a:ext cx="1930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Folie </a:t>
            </a:r>
            <a:fld id="{00000000-1234-1234-1234-123412341234}" type="slidenum"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de-LU" sz="1200">
                <a:solidFill>
                  <a:srgbClr val="888B96"/>
                </a:solidFill>
                <a:latin typeface="Calibri"/>
                <a:ea typeface="Calibri"/>
                <a:cs typeface="Calibri"/>
                <a:sym typeface="Calibri"/>
              </a:rPr>
              <a:t> / 24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