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90C9E3D-2B2D-4F84-B250-ECCB5EC3D65C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E83F21A-4821-48BD-AD38-58AB5E724E6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1CFA20-2687-40AC-9FB3-7295C84F1E1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CBB8870-1807-4171-AA77-31819FE35C7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09EEB09-ADD6-42A8-B38E-2107FA774C5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2E264B9-074E-4C2E-A950-6D8AEDAEF72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792440" y="1484640"/>
            <a:ext cx="5486040" cy="324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503440" y="1484280"/>
            <a:ext cx="4063680" cy="324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792440" y="4725000"/>
            <a:ext cx="5486040" cy="297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79244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324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03680" y="31784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22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79244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03680" y="1484640"/>
            <a:ext cx="267696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792440" y="3178440"/>
            <a:ext cx="5486040" cy="154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2a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1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57240" y="1845000"/>
            <a:ext cx="743076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ffffff"/>
                </a:solidFill>
                <a:latin typeface="Verdana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" name="Line 4"/>
          <p:cNvSpPr/>
          <p:nvPr/>
        </p:nvSpPr>
        <p:spPr>
          <a:xfrm>
            <a:off x="0" y="119664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0" y="138096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6" name="Grafik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5720" y="480240"/>
            <a:ext cx="1887120" cy="546480"/>
          </a:xfrm>
          <a:prstGeom prst="rect">
            <a:avLst/>
          </a:prstGeom>
          <a:ln>
            <a:noFill/>
          </a:ln>
        </p:spPr>
      </p:pic>
      <p:sp>
        <p:nvSpPr>
          <p:cNvPr id="7" name="CustomShape 6"/>
          <p:cNvSpPr/>
          <p:nvPr/>
        </p:nvSpPr>
        <p:spPr>
          <a:xfrm>
            <a:off x="933480" y="5987520"/>
            <a:ext cx="26640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</a:rPr>
              <a:t>Dresden, 02.02.2016</a:t>
            </a:r>
            <a:endParaRPr/>
          </a:p>
        </p:txBody>
      </p:sp>
      <p:pic>
        <p:nvPicPr>
          <p:cNvPr id="8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950240" y="5376600"/>
            <a:ext cx="437760" cy="877680"/>
          </a:xfrm>
          <a:prstGeom prst="rect">
            <a:avLst/>
          </a:prstGeom>
          <a:ln>
            <a:noFill/>
          </a:ln>
        </p:spPr>
      </p:pic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600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200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45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46" name="Line 2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808080"/>
                </a:solidFill>
                <a:latin typeface="Verdana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947880" y="2421000"/>
            <a:ext cx="7440120" cy="34887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b2a51"/>
                </a:solidFill>
                <a:latin typeface="Verdana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Symbol"/>
              <a:buChar char="-"/>
            </a:pPr>
            <a:r>
              <a:rPr lang="de-DE" sz="1600">
                <a:solidFill>
                  <a:srgbClr val="0b2a51"/>
                </a:solidFill>
                <a:latin typeface="Verdana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de-DE" sz="1400">
                <a:solidFill>
                  <a:srgbClr val="0b2a51"/>
                </a:solidFill>
                <a:latin typeface="Verdana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de-DE" sz="1200">
                <a:solidFill>
                  <a:srgbClr val="0b2a51"/>
                </a:solidFill>
                <a:latin typeface="Verdana"/>
              </a:rPr>
              <a:t>Fünfte Ebene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947880" y="6356520"/>
            <a:ext cx="1738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D32ABE5C-2BE2-4127-8E9E-D11D3195A13B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87" name="Grafik 1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000" y="332640"/>
            <a:ext cx="1439640" cy="426600"/>
          </a:xfrm>
          <a:prstGeom prst="rect">
            <a:avLst/>
          </a:prstGeom>
          <a:ln>
            <a:noFill/>
          </a:ln>
        </p:spPr>
      </p:pic>
      <p:sp>
        <p:nvSpPr>
          <p:cNvPr id="88" name="Line 2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1792440" y="4725000"/>
            <a:ext cx="5486040" cy="6418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de-DE" sz="2000">
                <a:solidFill>
                  <a:srgbClr val="808080"/>
                </a:solidFill>
                <a:latin typeface="Verdana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792440" y="1484640"/>
            <a:ext cx="5486040" cy="32425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3200"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3200"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3200"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3200"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3200">
                <a:latin typeface="Verdan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3200">
                <a:latin typeface="Verdana"/>
              </a:rPr>
              <a:t>Seventh Outline Level</a:t>
            </a:r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de-DE" sz="1400">
                <a:solidFill>
                  <a:srgbClr val="808080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solidFill>
                  <a:srgbClr val="808080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solidFill>
                  <a:srgbClr val="808080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solidFill>
                  <a:srgbClr val="808080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1400">
                <a:solidFill>
                  <a:srgbClr val="808080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1400">
                <a:solidFill>
                  <a:srgbClr val="808080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1400">
                <a:solidFill>
                  <a:srgbClr val="808080"/>
                </a:solidFill>
                <a:latin typeface="Verdana"/>
              </a:rPr>
              <a:t>Seventh Outline LevelTextmasterformat bearbeiten</a:t>
            </a:r>
            <a:endParaRPr/>
          </a:p>
        </p:txBody>
      </p:sp>
      <p:sp>
        <p:nvSpPr>
          <p:cNvPr id="92" name="PlaceHolder 6"/>
          <p:cNvSpPr>
            <a:spLocks noGrp="1"/>
          </p:cNvSpPr>
          <p:nvPr>
            <p:ph type="dt"/>
          </p:nvPr>
        </p:nvSpPr>
        <p:spPr>
          <a:xfrm>
            <a:off x="971640" y="6356520"/>
            <a:ext cx="17143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93" name="PlaceHolder 7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94" name="PlaceHolder 8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944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55CD2EEF-BD0D-4609-B6C8-B23D25CB93E1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28800" y="1845000"/>
            <a:ext cx="745920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ffffff"/>
                </a:solidFill>
                <a:latin typeface="Verdana"/>
              </a:rPr>
              <a:t>Praktikum Softwaretechnologie</a:t>
            </a:r>
            <a:r>
              <a:rPr b="1" lang="de-DE" sz="2400">
                <a:solidFill>
                  <a:srgbClr val="ffffff"/>
                </a:solidFill>
                <a:latin typeface="Verdana"/>
              </a:rPr>
              <a:t>
</a:t>
            </a:r>
            <a:r>
              <a:rPr lang="de-DE" sz="2400">
                <a:solidFill>
                  <a:srgbClr val="ffffff"/>
                </a:solidFill>
                <a:latin typeface="Verdana"/>
              </a:rPr>
              <a:t>Abschlusspräsentation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947880" y="3285000"/>
            <a:ext cx="7440120" cy="1079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a8afc7"/>
                </a:solidFill>
                <a:latin typeface="Verdana"/>
              </a:rPr>
              <a:t>Gruppe 3</a:t>
            </a:r>
            <a:r>
              <a:rPr b="1" lang="en-US" sz="2400">
                <a:solidFill>
                  <a:srgbClr val="a8afc7"/>
                </a:solidFill>
                <a:latin typeface="Verdana"/>
              </a:rPr>
              <a:t>
</a:t>
            </a:r>
            <a:r>
              <a:rPr lang="en-US" sz="2400">
                <a:solidFill>
                  <a:srgbClr val="a8afc7"/>
                </a:solidFill>
                <a:latin typeface="Verdana"/>
              </a:rPr>
              <a:t>Fahrgastinformationssystem Eisenbahnlabor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210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Ziel-stellung</a:t>
            </a:r>
            <a:endParaRPr/>
          </a:p>
        </p:txBody>
      </p:sp>
      <p:sp>
        <p:nvSpPr>
          <p:cNvPr id="211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1160b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Analyse</a:t>
            </a:r>
            <a:endParaRPr/>
          </a:p>
        </p:txBody>
      </p:sp>
      <p:sp>
        <p:nvSpPr>
          <p:cNvPr id="212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2c70cb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Entwurf</a:t>
            </a: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Implemen-tierung</a:t>
            </a:r>
            <a:endParaRPr/>
          </a:p>
        </p:txBody>
      </p:sp>
      <p:sp>
        <p:nvSpPr>
          <p:cNvPr id="214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Rückblick</a:t>
            </a:r>
            <a:endParaRPr/>
          </a:p>
        </p:txBody>
      </p:sp>
      <p:sp>
        <p:nvSpPr>
          <p:cNvPr id="215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16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C42936DE-2983-4E1B-AD28-7EF2CD62E73F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8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Ziel-stellung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1160b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Analyse</a:t>
            </a:r>
            <a:endParaRPr/>
          </a:p>
        </p:txBody>
      </p:sp>
      <p:sp>
        <p:nvSpPr>
          <p:cNvPr id="221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2c70cb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Entwurf</a:t>
            </a:r>
            <a:endParaRPr/>
          </a:p>
        </p:txBody>
      </p:sp>
      <p:sp>
        <p:nvSpPr>
          <p:cNvPr id="222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6287c6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Implemen-tierung</a:t>
            </a:r>
            <a:endParaRPr/>
          </a:p>
        </p:txBody>
      </p:sp>
      <p:sp>
        <p:nvSpPr>
          <p:cNvPr id="223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Rückblick</a:t>
            </a:r>
            <a:endParaRPr/>
          </a:p>
        </p:txBody>
      </p:sp>
      <p:sp>
        <p:nvSpPr>
          <p:cNvPr id="224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25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F6113C5C-1292-4961-B712-E8408383C2E4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228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Ziel-stellung</a:t>
            </a:r>
            <a:endParaRPr/>
          </a:p>
        </p:txBody>
      </p:sp>
      <p:sp>
        <p:nvSpPr>
          <p:cNvPr id="229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1160b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Analyse</a:t>
            </a:r>
            <a:endParaRPr/>
          </a:p>
        </p:txBody>
      </p:sp>
      <p:sp>
        <p:nvSpPr>
          <p:cNvPr id="230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2c70cb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Entwurf</a:t>
            </a:r>
            <a:endParaRPr/>
          </a:p>
        </p:txBody>
      </p:sp>
      <p:sp>
        <p:nvSpPr>
          <p:cNvPr id="231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6287c6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Implemen-tierung</a:t>
            </a:r>
            <a:endParaRPr/>
          </a:p>
        </p:txBody>
      </p:sp>
      <p:sp>
        <p:nvSpPr>
          <p:cNvPr id="232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95a4c5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Rückblick</a:t>
            </a:r>
            <a:endParaRPr/>
          </a:p>
        </p:txBody>
      </p:sp>
      <p:sp>
        <p:nvSpPr>
          <p:cNvPr id="233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34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2D401A1A-B6D4-4BD3-8FE7-B55651C2C565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947880" y="2857680"/>
            <a:ext cx="7430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808080"/>
                </a:solidFill>
                <a:latin typeface="Verdana"/>
              </a:rPr>
              <a:t>6  Demonstration der Anwendung</a:t>
            </a:r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947880" y="6356520"/>
            <a:ext cx="1738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237" name="TextShape 3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38" name="TextShape 4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98ED10B5-48DB-4B08-8473-8139EF1CF8FF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Bildplatzhalter 9" descr=""/>
          <p:cNvPicPr/>
          <p:nvPr/>
        </p:nvPicPr>
        <p:blipFill>
          <a:blip r:embed="rId1"/>
          <a:srcRect l="0" t="280208" r="0" b="280208"/>
          <a:stretch>
            <a:fillRect/>
          </a:stretch>
        </p:blipFill>
        <p:spPr>
          <a:xfrm>
            <a:off x="1209960" y="1412640"/>
            <a:ext cx="6723360" cy="3973680"/>
          </a:xfrm>
          <a:prstGeom prst="rect">
            <a:avLst/>
          </a:prstGeom>
          <a:ln>
            <a:noFill/>
          </a:ln>
        </p:spPr>
      </p:pic>
      <p:sp>
        <p:nvSpPr>
          <p:cNvPr id="240" name="TextShape 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71C3B237-828A-4DAE-915F-FECFC6DB4061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  <p:sp>
        <p:nvSpPr>
          <p:cNvPr id="242" name="TextShape 3"/>
          <p:cNvSpPr txBox="1"/>
          <p:nvPr/>
        </p:nvSpPr>
        <p:spPr>
          <a:xfrm>
            <a:off x="971640" y="6356520"/>
            <a:ext cx="171432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243" name="TextShape 4"/>
          <p:cNvSpPr txBox="1"/>
          <p:nvPr/>
        </p:nvSpPr>
        <p:spPr>
          <a:xfrm>
            <a:off x="1792440" y="5359680"/>
            <a:ext cx="5486040" cy="6418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1" lang="de-DE" sz="2000">
                <a:solidFill>
                  <a:srgbClr val="808080"/>
                </a:solidFill>
                <a:latin typeface="Verdana"/>
              </a:rPr>
              <a:t>Vielen Dank für Ihre Aufmerksamkeit!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938160" y="1052640"/>
            <a:ext cx="74498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808080"/>
                </a:solidFill>
                <a:latin typeface="Verdana"/>
              </a:rPr>
              <a:t>Gliederung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928800" y="2133000"/>
            <a:ext cx="7459200" cy="3776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lain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Zielstellung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lain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Objektorientierte Analyse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lain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Objektorientierter Entwurf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lain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Implementierung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lain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Rückblick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lain"/>
            </a:pPr>
            <a:r>
              <a:rPr lang="de-DE" sz="2000">
                <a:solidFill>
                  <a:srgbClr val="0b2a51"/>
                </a:solidFill>
                <a:latin typeface="Verdana"/>
              </a:rPr>
              <a:t>Demonstration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" name="TextShape 3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139" name="TextShape 4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40" name="TextShape 5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A8FC4361-C912-47DC-9A67-FA6D319D72D0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947880" y="1052640"/>
            <a:ext cx="743076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808080"/>
                </a:solidFill>
                <a:latin typeface="Verdana"/>
              </a:rPr>
              <a:t>Gruppe 3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947880" y="6356520"/>
            <a:ext cx="173808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143" name="TextShape 3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647C2F98-325D-42FD-83EF-CE3AE3038088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971640" y="2133000"/>
            <a:ext cx="2337120" cy="94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</a:rPr>
              <a:t>Eric Schölzel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Diplom Informatik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>
            <a:off x="971640" y="3363480"/>
            <a:ext cx="2337120" cy="121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</a:rPr>
              <a:t>Jonas Schenke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Bachelor Informatik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3309120" y="2133000"/>
            <a:ext cx="2337120" cy="943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</a:rPr>
              <a:t>Oliver Schmidt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Diplom Informatik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>
            <a:off x="3306600" y="3363480"/>
            <a:ext cx="2337120" cy="15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</a:rPr>
              <a:t>Zdravko Yanakiev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Bachelor Informatik</a:t>
            </a:r>
            <a:endParaRPr/>
          </a:p>
        </p:txBody>
      </p:sp>
      <p:sp>
        <p:nvSpPr>
          <p:cNvPr id="148" name="CustomShape 8"/>
          <p:cNvSpPr/>
          <p:nvPr/>
        </p:nvSpPr>
        <p:spPr>
          <a:xfrm>
            <a:off x="5644440" y="2129760"/>
            <a:ext cx="2337120" cy="124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</a:rPr>
              <a:t>Robert Mörseburg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3. Semester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Diplom Informatik</a:t>
            </a:r>
            <a:endParaRPr/>
          </a:p>
        </p:txBody>
      </p:sp>
      <p:sp>
        <p:nvSpPr>
          <p:cNvPr id="149" name="CustomShape 9"/>
          <p:cNvSpPr/>
          <p:nvPr/>
        </p:nvSpPr>
        <p:spPr>
          <a:xfrm>
            <a:off x="3306600" y="4862160"/>
            <a:ext cx="4392000" cy="179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>
                <a:solidFill>
                  <a:srgbClr val="0b2a51"/>
                </a:solidFill>
                <a:latin typeface="Calibri"/>
              </a:rPr>
              <a:t>Dipl.-Medieninf. Ronny Kaiser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Fakultät Informatik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Institut für Software- und Multimediatechnik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b2a51"/>
                </a:solidFill>
                <a:latin typeface="Calibri"/>
              </a:rPr>
              <a:t>Lehrstuhl Softwaretechnologie</a:t>
            </a:r>
            <a:endParaRPr/>
          </a:p>
        </p:txBody>
      </p:sp>
      <p:sp>
        <p:nvSpPr>
          <p:cNvPr id="150" name="CustomShape 10"/>
          <p:cNvSpPr/>
          <p:nvPr/>
        </p:nvSpPr>
        <p:spPr>
          <a:xfrm>
            <a:off x="938160" y="4862520"/>
            <a:ext cx="23349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2000">
                <a:solidFill>
                  <a:srgbClr val="808080"/>
                </a:solidFill>
                <a:latin typeface="Calibri"/>
              </a:rPr>
              <a:t>Betreuer</a:t>
            </a:r>
            <a:endParaRPr/>
          </a:p>
        </p:txBody>
      </p:sp>
      <p:pic>
        <p:nvPicPr>
          <p:cNvPr id="151" name="Grafik 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4320" y="5301720"/>
            <a:ext cx="680400" cy="684000"/>
          </a:xfrm>
          <a:prstGeom prst="rect">
            <a:avLst/>
          </a:prstGeom>
          <a:ln>
            <a:noFill/>
          </a:ln>
        </p:spPr>
      </p:pic>
      <p:sp>
        <p:nvSpPr>
          <p:cNvPr id="152" name="TextShape 11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Webbasierte Ankunfts-, Abfahrts-, und Zuglaufanzeige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Auswahl nach Bahnhof und Uhrzeit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Optional Auswahl der Zuggattung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Anzeige von Zwischenhalten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Anzeige von Echtzeitinformationen (Verspätung, etc.) vom Fahrplanserver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Ziel-stellung</a:t>
            </a:r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Analyse</a:t>
            </a:r>
            <a:endParaRPr/>
          </a:p>
        </p:txBody>
      </p:sp>
      <p:sp>
        <p:nvSpPr>
          <p:cNvPr id="157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Entwurf</a:t>
            </a:r>
            <a:endParaRPr/>
          </a:p>
        </p:txBody>
      </p:sp>
      <p:sp>
        <p:nvSpPr>
          <p:cNvPr id="158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Implemen-tierung</a:t>
            </a:r>
            <a:endParaRPr/>
          </a:p>
        </p:txBody>
      </p:sp>
      <p:sp>
        <p:nvSpPr>
          <p:cNvPr id="159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Rückblick</a:t>
            </a:r>
            <a:endParaRPr/>
          </a:p>
        </p:txBody>
      </p:sp>
      <p:sp>
        <p:nvSpPr>
          <p:cNvPr id="160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61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E8912718-786E-4DED-BAB4-7DB0BCE01058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Orientierung: Online-Abfahrtsanzeige der Bahn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Ziel-stellung</a:t>
            </a:r>
            <a:endParaRPr/>
          </a:p>
        </p:txBody>
      </p:sp>
      <p:sp>
        <p:nvSpPr>
          <p:cNvPr id="165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Analyse</a:t>
            </a:r>
            <a:endParaRPr/>
          </a:p>
        </p:txBody>
      </p:sp>
      <p:sp>
        <p:nvSpPr>
          <p:cNvPr id="166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Entwurf</a:t>
            </a:r>
            <a:endParaRPr/>
          </a:p>
        </p:txBody>
      </p:sp>
      <p:sp>
        <p:nvSpPr>
          <p:cNvPr id="167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Implemen-tierung</a:t>
            </a:r>
            <a:endParaRPr/>
          </a:p>
        </p:txBody>
      </p:sp>
      <p:sp>
        <p:nvSpPr>
          <p:cNvPr id="168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Rückblick</a:t>
            </a:r>
            <a:endParaRPr/>
          </a:p>
        </p:txBody>
      </p:sp>
      <p:sp>
        <p:nvSpPr>
          <p:cNvPr id="169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70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666D11BA-97FC-40F8-9293-4D4AE580196F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2542320"/>
            <a:ext cx="6492240" cy="376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Muss-Kriterien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Erreichbarkeit unter angegebener URL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Kopfzeile (mit Logo, etc.)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Fußzeile (mit Programmversion, etc.)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Abfahrts- / Ankunfts- / Zuglaufanzeige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Konfigurierbar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Interaktiv (z.B. Anklicken eines Stops im Zuglauf)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Ziel-stellung</a:t>
            </a:r>
            <a:endParaRPr/>
          </a:p>
        </p:txBody>
      </p:sp>
      <p:sp>
        <p:nvSpPr>
          <p:cNvPr id="175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Analyse</a:t>
            </a:r>
            <a:endParaRPr/>
          </a:p>
        </p:txBody>
      </p:sp>
      <p:sp>
        <p:nvSpPr>
          <p:cNvPr id="176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Entwurf</a:t>
            </a:r>
            <a:endParaRPr/>
          </a:p>
        </p:txBody>
      </p:sp>
      <p:sp>
        <p:nvSpPr>
          <p:cNvPr id="177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Implemen-tierung</a:t>
            </a:r>
            <a:endParaRPr/>
          </a:p>
        </p:txBody>
      </p:sp>
      <p:sp>
        <p:nvSpPr>
          <p:cNvPr id="178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Rückblick</a:t>
            </a:r>
            <a:endParaRPr/>
          </a:p>
        </p:txBody>
      </p:sp>
      <p:sp>
        <p:nvSpPr>
          <p:cNvPr id="179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80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A4B26F5A-66C8-45FF-88AA-B21B441D478C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Kann-Kriterien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Verbindungsstatus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Zuglaufanzeige als Perlenschnur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Ausblenden der Uhrzeit bei Verbindungsproblemen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Vor- / Zurückfuncktion im Browser verwendbar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Logo konfigurierbar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Ziel-stellung</a:t>
            </a:r>
            <a:endParaRPr/>
          </a:p>
        </p:txBody>
      </p:sp>
      <p:sp>
        <p:nvSpPr>
          <p:cNvPr id="184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Analyse</a:t>
            </a:r>
            <a:endParaRPr/>
          </a:p>
        </p:txBody>
      </p:sp>
      <p:sp>
        <p:nvSpPr>
          <p:cNvPr id="185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Entwurf</a:t>
            </a:r>
            <a:endParaRPr/>
          </a:p>
        </p:txBody>
      </p:sp>
      <p:sp>
        <p:nvSpPr>
          <p:cNvPr id="186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Implemen-tierung</a:t>
            </a:r>
            <a:endParaRPr/>
          </a:p>
        </p:txBody>
      </p:sp>
      <p:sp>
        <p:nvSpPr>
          <p:cNvPr id="187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Rückblick</a:t>
            </a:r>
            <a:endParaRPr/>
          </a:p>
        </p:txBody>
      </p:sp>
      <p:sp>
        <p:nvSpPr>
          <p:cNvPr id="188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89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83335E68-2183-4202-A20C-93428FB1CFDB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Zusätzlicher Kundenwunsch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Anzeige der Bahnhöfe auf interaktiver Karte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Visualisierung des momentanen Bahnhofs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Ziel-stellung</a:t>
            </a:r>
            <a:endParaRPr/>
          </a:p>
        </p:txBody>
      </p:sp>
      <p:sp>
        <p:nvSpPr>
          <p:cNvPr id="193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Analyse</a:t>
            </a:r>
            <a:endParaRPr/>
          </a:p>
        </p:txBody>
      </p:sp>
      <p:sp>
        <p:nvSpPr>
          <p:cNvPr id="194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Entwurf</a:t>
            </a:r>
            <a:endParaRPr/>
          </a:p>
        </p:txBody>
      </p:sp>
      <p:sp>
        <p:nvSpPr>
          <p:cNvPr id="195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Implemen-tierung</a:t>
            </a:r>
            <a:endParaRPr/>
          </a:p>
        </p:txBody>
      </p:sp>
      <p:sp>
        <p:nvSpPr>
          <p:cNvPr id="196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Rückblick</a:t>
            </a:r>
            <a:endParaRPr/>
          </a:p>
        </p:txBody>
      </p:sp>
      <p:sp>
        <p:nvSpPr>
          <p:cNvPr id="197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198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C9C1993B-0931-48A4-A8A7-3EFC89B9F4C5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947880" y="2134800"/>
            <a:ext cx="7440120" cy="4065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GUI-Mockup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Erstellung des Pflichtenheftes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Erstellen eines Prototyps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Verdana"/>
              </a:rPr>
              <a:t>Planung mithilfe von UML-Diagrammen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976320" y="6356520"/>
            <a:ext cx="17096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02.02.2016</a:t>
            </a:r>
            <a:endParaRPr/>
          </a:p>
        </p:txBody>
      </p:sp>
      <p:sp>
        <p:nvSpPr>
          <p:cNvPr id="201" name="CustomShape 3"/>
          <p:cNvSpPr/>
          <p:nvPr/>
        </p:nvSpPr>
        <p:spPr>
          <a:xfrm>
            <a:off x="94968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00509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Ziel-stellung</a:t>
            </a:r>
            <a:endParaRPr/>
          </a:p>
        </p:txBody>
      </p:sp>
      <p:sp>
        <p:nvSpPr>
          <p:cNvPr id="202" name="CustomShape 4"/>
          <p:cNvSpPr/>
          <p:nvPr/>
        </p:nvSpPr>
        <p:spPr>
          <a:xfrm>
            <a:off x="240480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1160b3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Analyse</a:t>
            </a:r>
            <a:endParaRPr/>
          </a:p>
        </p:txBody>
      </p:sp>
      <p:sp>
        <p:nvSpPr>
          <p:cNvPr id="203" name="CustomShape 5"/>
          <p:cNvSpPr/>
          <p:nvPr/>
        </p:nvSpPr>
        <p:spPr>
          <a:xfrm>
            <a:off x="385992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OO Entwurf</a:t>
            </a:r>
            <a:endParaRPr/>
          </a:p>
        </p:txBody>
      </p:sp>
      <p:sp>
        <p:nvSpPr>
          <p:cNvPr id="204" name="CustomShape 6"/>
          <p:cNvSpPr/>
          <p:nvPr/>
        </p:nvSpPr>
        <p:spPr>
          <a:xfrm>
            <a:off x="531504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Implemen-tierung</a:t>
            </a:r>
            <a:endParaRPr/>
          </a:p>
        </p:txBody>
      </p:sp>
      <p:sp>
        <p:nvSpPr>
          <p:cNvPr id="205" name="CustomShape 7"/>
          <p:cNvSpPr/>
          <p:nvPr/>
        </p:nvSpPr>
        <p:spPr>
          <a:xfrm>
            <a:off x="6770160" y="1261440"/>
            <a:ext cx="1616400" cy="64656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solidFill>
              <a:srgbClr val="ffffff"/>
            </a:solidFill>
            <a:round/>
          </a:ln>
        </p:spPr>
        <p:txBody>
          <a:bodyPr lIns="60120" rIns="20160" tIns="20160" bIns="20160" anchor="ctr"/>
          <a:p>
            <a:pPr algn="ctr">
              <a:lnSpc>
                <a:spcPct val="90000"/>
              </a:lnSpc>
            </a:pPr>
            <a:r>
              <a:rPr b="1" lang="en-US" sz="1500">
                <a:solidFill>
                  <a:srgbClr val="ffffff"/>
                </a:solidFill>
                <a:latin typeface="Calibri"/>
              </a:rPr>
              <a:t>Rückblick</a:t>
            </a:r>
            <a:endParaRPr/>
          </a:p>
        </p:txBody>
      </p:sp>
      <p:sp>
        <p:nvSpPr>
          <p:cNvPr id="206" name="TextShape 8"/>
          <p:cNvSpPr txBox="1"/>
          <p:nvPr/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Abschlusspräsentation SWT-Projekt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Gruppe 3: Fahrgastinformationssystem</a:t>
            </a:r>
            <a:endParaRPr/>
          </a:p>
        </p:txBody>
      </p:sp>
      <p:sp>
        <p:nvSpPr>
          <p:cNvPr id="207" name="TextShape 9"/>
          <p:cNvSpPr txBox="1"/>
          <p:nvPr/>
        </p:nvSpPr>
        <p:spPr>
          <a:xfrm>
            <a:off x="6458040" y="6356520"/>
            <a:ext cx="19299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8b8e97"/>
                </a:solidFill>
                <a:latin typeface="Calibri"/>
              </a:rPr>
              <a:t>Folie </a:t>
            </a:r>
            <a:fld id="{CA713018-9492-401E-8F31-74C8ACF3730F}" type="slidenum">
              <a:rPr lang="en-US" sz="1200">
                <a:solidFill>
                  <a:srgbClr val="8b8e97"/>
                </a:solidFill>
                <a:latin typeface="Calibri"/>
              </a:rPr>
              <a:t>&lt;number&gt;</a:t>
            </a:fld>
            <a:r>
              <a:rPr lang="en-US" sz="1200">
                <a:solidFill>
                  <a:srgbClr val="8b8e97"/>
                </a:solidFill>
                <a:latin typeface="Calibri"/>
              </a:rPr>
              <a:t> / XYZ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