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chemeClr val="bg2"/>
            </a:solidFill>
            <a:round/>
          </a:ln>
        </p:spPr>
      </p:sp>
      <p:pic>
        <p:nvPicPr>
          <p:cNvPr id="1" name="Grafik 16" descr=""/>
          <p:cNvPicPr/>
          <p:nvPr/>
        </p:nvPicPr>
        <p:blipFill>
          <a:blip r:embed="rId2"/>
          <a:stretch/>
        </p:blipFill>
        <p:spPr>
          <a:xfrm>
            <a:off x="549000" y="332640"/>
            <a:ext cx="1439280" cy="42624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chemeClr val="bg2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bg-BG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bg-BG" sz="28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bg-BG" sz="20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bg-BG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bg-BG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bg-BG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bg-BG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bg-BG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47880" y="2134800"/>
            <a:ext cx="7439760" cy="40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Entwurf mithilfe von Magic Draw → UML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4 große Teilbereiche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Web/GUI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Datenstruktur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RailML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Telegramme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976320" y="6356520"/>
            <a:ext cx="170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DejaVu Sans"/>
              </a:rPr>
              <a:t>02.02.2016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94968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Ziel-stellung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240480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Analyse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385992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Entwurf</a:t>
            </a:r>
            <a:endParaRPr/>
          </a:p>
        </p:txBody>
      </p:sp>
      <p:sp>
        <p:nvSpPr>
          <p:cNvPr id="44" name="CustomShape 6"/>
          <p:cNvSpPr/>
          <p:nvPr/>
        </p:nvSpPr>
        <p:spPr>
          <a:xfrm>
            <a:off x="531504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Implemen-tierung</a:t>
            </a:r>
            <a:endParaRPr/>
          </a:p>
        </p:txBody>
      </p:sp>
      <p:sp>
        <p:nvSpPr>
          <p:cNvPr id="45" name="CustomShape 7"/>
          <p:cNvSpPr/>
          <p:nvPr/>
        </p:nvSpPr>
        <p:spPr>
          <a:xfrm>
            <a:off x="677016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Rückblick</a:t>
            </a:r>
            <a:endParaRPr/>
          </a:p>
        </p:txBody>
      </p:sp>
      <p:sp>
        <p:nvSpPr>
          <p:cNvPr id="46" name="CustomShape 8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Gruppe 3: Fahrgastinformationssystem</a:t>
            </a:r>
            <a:endParaRPr/>
          </a:p>
        </p:txBody>
      </p:sp>
      <p:sp>
        <p:nvSpPr>
          <p:cNvPr id="47" name="CustomShape 9"/>
          <p:cNvSpPr/>
          <p:nvPr/>
        </p:nvSpPr>
        <p:spPr>
          <a:xfrm>
            <a:off x="6458040" y="6356520"/>
            <a:ext cx="192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Folie </a:t>
            </a:r>
            <a:fld id="{82242853-3B4D-48F7-8151-B12AA75BB474}" type="slidenum"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&lt;Foliennummer&gt;</a:t>
            </a:fld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 / XYZ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47880" y="2134800"/>
            <a:ext cx="7439760" cy="40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Kundenwunsch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Karte des Eisenbahnnetzes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Realisiert mithilfe von HTML5/JavaScript (Canvas)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976320" y="6356520"/>
            <a:ext cx="170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DejaVu Sans"/>
              </a:rPr>
              <a:t>02.02.2016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94968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Ziel-stellung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240480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Analyse</a:t>
            </a: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385992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Entwurf</a:t>
            </a:r>
            <a:endParaRPr/>
          </a:p>
        </p:txBody>
      </p:sp>
      <p:sp>
        <p:nvSpPr>
          <p:cNvPr id="125" name="CustomShape 6"/>
          <p:cNvSpPr/>
          <p:nvPr/>
        </p:nvSpPr>
        <p:spPr>
          <a:xfrm>
            <a:off x="531504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Implemen-tierung</a:t>
            </a:r>
            <a:endParaRPr/>
          </a:p>
        </p:txBody>
      </p:sp>
      <p:sp>
        <p:nvSpPr>
          <p:cNvPr id="126" name="CustomShape 7"/>
          <p:cNvSpPr/>
          <p:nvPr/>
        </p:nvSpPr>
        <p:spPr>
          <a:xfrm>
            <a:off x="677016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Rückblick</a:t>
            </a:r>
            <a:endParaRPr/>
          </a:p>
        </p:txBody>
      </p:sp>
      <p:sp>
        <p:nvSpPr>
          <p:cNvPr id="127" name="CustomShape 8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Gruppe 3: Fahrgastinformationssystem</a:t>
            </a:r>
            <a:endParaRPr/>
          </a:p>
        </p:txBody>
      </p:sp>
      <p:sp>
        <p:nvSpPr>
          <p:cNvPr id="128" name="CustomShape 9"/>
          <p:cNvSpPr/>
          <p:nvPr/>
        </p:nvSpPr>
        <p:spPr>
          <a:xfrm>
            <a:off x="6458040" y="6356520"/>
            <a:ext cx="192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Folie </a:t>
            </a:r>
            <a:fld id="{FE5F1A87-7544-4FEA-ABD0-1C4DAB2A2261}" type="slidenum"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&lt;Foliennummer&gt;</a:t>
            </a:fld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 / XYZ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47880" y="2134800"/>
            <a:ext cx="7439760" cy="40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Probleme bei der Implementierung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RailML nicht korrekt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Telegramspezifikation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Telegramteil sehr schwierig zu testen</a:t>
            </a:r>
            <a:endParaRPr/>
          </a:p>
          <a:p>
            <a:pPr lvl="5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→ </a:t>
            </a: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integration tests kaum möglich</a:t>
            </a:r>
            <a:endParaRPr/>
          </a:p>
          <a:p>
            <a:pPr lvl="5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→ </a:t>
            </a: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Testen nur im Eisenbahnbetriebslabor</a:t>
            </a:r>
            <a:endParaRPr/>
          </a:p>
          <a:p>
            <a:pPr lvl="2">
              <a:lnSpc>
                <a:spcPct val="100000"/>
              </a:lnSpc>
              <a:buSzPct val="45000"/>
              <a:buFont typeface="Wingdings" charset="2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976320" y="6356520"/>
            <a:ext cx="170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DejaVu Sans"/>
              </a:rPr>
              <a:t>02.02.2016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94968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Ziel-stellung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240480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Analyse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385992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Entwurf</a:t>
            </a:r>
            <a:endParaRPr/>
          </a:p>
        </p:txBody>
      </p:sp>
      <p:sp>
        <p:nvSpPr>
          <p:cNvPr id="134" name="CustomShape 6"/>
          <p:cNvSpPr/>
          <p:nvPr/>
        </p:nvSpPr>
        <p:spPr>
          <a:xfrm>
            <a:off x="531504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Implemen-tierung</a:t>
            </a:r>
            <a:endParaRPr/>
          </a:p>
        </p:txBody>
      </p:sp>
      <p:sp>
        <p:nvSpPr>
          <p:cNvPr id="135" name="CustomShape 7"/>
          <p:cNvSpPr/>
          <p:nvPr/>
        </p:nvSpPr>
        <p:spPr>
          <a:xfrm>
            <a:off x="677016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Rückblick</a:t>
            </a:r>
            <a:endParaRPr/>
          </a:p>
        </p:txBody>
      </p:sp>
      <p:sp>
        <p:nvSpPr>
          <p:cNvPr id="136" name="CustomShape 8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Gruppe 3: Fahrgastinformationssystem</a:t>
            </a:r>
            <a:endParaRPr/>
          </a:p>
        </p:txBody>
      </p:sp>
      <p:sp>
        <p:nvSpPr>
          <p:cNvPr id="137" name="CustomShape 9"/>
          <p:cNvSpPr/>
          <p:nvPr/>
        </p:nvSpPr>
        <p:spPr>
          <a:xfrm>
            <a:off x="6458040" y="6356520"/>
            <a:ext cx="192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Folie </a:t>
            </a:r>
            <a:fld id="{4D978FEF-1DF5-4E89-80D0-556E386EA3E2}" type="slidenum"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&lt;Foliennummer&gt;</a:t>
            </a:fld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 / XYZ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47880" y="2134800"/>
            <a:ext cx="7439760" cy="40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Web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Interaktion mit dem Nutzer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Filterung der angezeigten Daten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Entwurf mithilfe von Mockups</a:t>
            </a:r>
            <a:endParaRPr/>
          </a:p>
          <a:p>
            <a:pPr lvl="2"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1400" strike="noStrike">
                <a:solidFill>
                  <a:srgbClr val="000000"/>
                </a:solidFill>
                <a:latin typeface="Verdana"/>
                <a:ea typeface="DejaVu Sans"/>
              </a:rPr>
              <a:t>Ziel: nutzerfreundlich, optisch ansprechend, funktional</a:t>
            </a:r>
            <a:endParaRPr/>
          </a:p>
          <a:p>
            <a:pPr lvl="2"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1400" strike="noStrike">
                <a:solidFill>
                  <a:srgbClr val="000000"/>
                </a:solidFill>
                <a:latin typeface="Verdana"/>
                <a:ea typeface="DejaVu Sans"/>
              </a:rPr>
              <a:t>Verschiedene Tabs; Verlinkungen zwischen diesen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Kommuniziert mit Datenstruktur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976320" y="6356520"/>
            <a:ext cx="170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DejaVu Sans"/>
              </a:rPr>
              <a:t>02.02.2016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94968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Ziel-stellung</a:t>
            </a: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240480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Analyse</a:t>
            </a:r>
            <a:endParaRPr/>
          </a:p>
        </p:txBody>
      </p:sp>
      <p:sp>
        <p:nvSpPr>
          <p:cNvPr id="52" name="CustomShape 5"/>
          <p:cNvSpPr/>
          <p:nvPr/>
        </p:nvSpPr>
        <p:spPr>
          <a:xfrm>
            <a:off x="385992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Entwurf</a:t>
            </a:r>
            <a:endParaRPr/>
          </a:p>
        </p:txBody>
      </p:sp>
      <p:sp>
        <p:nvSpPr>
          <p:cNvPr id="53" name="CustomShape 6"/>
          <p:cNvSpPr/>
          <p:nvPr/>
        </p:nvSpPr>
        <p:spPr>
          <a:xfrm>
            <a:off x="531504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Implemen-tierung</a:t>
            </a:r>
            <a:endParaRPr/>
          </a:p>
        </p:txBody>
      </p:sp>
      <p:sp>
        <p:nvSpPr>
          <p:cNvPr id="54" name="CustomShape 7"/>
          <p:cNvSpPr/>
          <p:nvPr/>
        </p:nvSpPr>
        <p:spPr>
          <a:xfrm>
            <a:off x="677016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Rückblick</a:t>
            </a:r>
            <a:endParaRPr/>
          </a:p>
        </p:txBody>
      </p:sp>
      <p:sp>
        <p:nvSpPr>
          <p:cNvPr id="55" name="CustomShape 8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Gruppe 3: Fahrgastinformationssystem</a:t>
            </a:r>
            <a:endParaRPr/>
          </a:p>
        </p:txBody>
      </p:sp>
      <p:sp>
        <p:nvSpPr>
          <p:cNvPr id="56" name="CustomShape 9"/>
          <p:cNvSpPr/>
          <p:nvPr/>
        </p:nvSpPr>
        <p:spPr>
          <a:xfrm>
            <a:off x="6458040" y="6356520"/>
            <a:ext cx="192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Folie </a:t>
            </a:r>
            <a:fld id="{428D8746-F35A-4C55-B298-43DBB7B6D9B1}" type="slidenum"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&lt;Foliennummer&gt;</a:t>
            </a:fld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 / XYZ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947880" y="2134800"/>
            <a:ext cx="7439760" cy="40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Datenstruktur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Speichert Daten unanhängig von Datenquelle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Ziel: zuverlässig, flexibel, Vermeidung von Redundanz</a:t>
            </a:r>
            <a:endParaRPr/>
          </a:p>
          <a:p>
            <a:pPr lvl="2"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1400" strike="noStrike">
                <a:solidFill>
                  <a:srgbClr val="000000"/>
                </a:solidFill>
                <a:latin typeface="Verdana"/>
                <a:ea typeface="DejaVu Sans"/>
              </a:rPr>
              <a:t>Wichtig vor allem Datenintegrität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Zentrales Bindeglied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Unterteilung TimetableData ↔ TimetableController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140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976320" y="6356520"/>
            <a:ext cx="170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DejaVu Sans"/>
              </a:rPr>
              <a:t>02.02.2016</a:t>
            </a:r>
            <a:endParaRPr/>
          </a:p>
        </p:txBody>
      </p:sp>
      <p:sp>
        <p:nvSpPr>
          <p:cNvPr id="59" name="CustomShape 3"/>
          <p:cNvSpPr/>
          <p:nvPr/>
        </p:nvSpPr>
        <p:spPr>
          <a:xfrm>
            <a:off x="94968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Ziel-stellung</a:t>
            </a:r>
            <a:endParaRPr/>
          </a:p>
        </p:txBody>
      </p:sp>
      <p:sp>
        <p:nvSpPr>
          <p:cNvPr id="60" name="CustomShape 4"/>
          <p:cNvSpPr/>
          <p:nvPr/>
        </p:nvSpPr>
        <p:spPr>
          <a:xfrm>
            <a:off x="240480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Analyse</a:t>
            </a:r>
            <a:endParaRPr/>
          </a:p>
        </p:txBody>
      </p:sp>
      <p:sp>
        <p:nvSpPr>
          <p:cNvPr id="61" name="CustomShape 5"/>
          <p:cNvSpPr/>
          <p:nvPr/>
        </p:nvSpPr>
        <p:spPr>
          <a:xfrm>
            <a:off x="385992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Entwurf</a:t>
            </a:r>
            <a:endParaRPr/>
          </a:p>
        </p:txBody>
      </p:sp>
      <p:sp>
        <p:nvSpPr>
          <p:cNvPr id="62" name="CustomShape 6"/>
          <p:cNvSpPr/>
          <p:nvPr/>
        </p:nvSpPr>
        <p:spPr>
          <a:xfrm>
            <a:off x="531504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Implemen-tierung</a:t>
            </a:r>
            <a:endParaRPr/>
          </a:p>
        </p:txBody>
      </p:sp>
      <p:sp>
        <p:nvSpPr>
          <p:cNvPr id="63" name="CustomShape 7"/>
          <p:cNvSpPr/>
          <p:nvPr/>
        </p:nvSpPr>
        <p:spPr>
          <a:xfrm>
            <a:off x="677016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Rückblick</a:t>
            </a:r>
            <a:endParaRPr/>
          </a:p>
        </p:txBody>
      </p:sp>
      <p:sp>
        <p:nvSpPr>
          <p:cNvPr id="64" name="CustomShape 8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Gruppe 3: Fahrgastinformationssystem</a:t>
            </a:r>
            <a:endParaRPr/>
          </a:p>
        </p:txBody>
      </p:sp>
      <p:sp>
        <p:nvSpPr>
          <p:cNvPr id="65" name="CustomShape 9"/>
          <p:cNvSpPr/>
          <p:nvPr/>
        </p:nvSpPr>
        <p:spPr>
          <a:xfrm>
            <a:off x="6458040" y="6356520"/>
            <a:ext cx="192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Folie </a:t>
            </a:r>
            <a:fld id="{6DA599DE-9A6C-44B5-A195-978A7EFD2B4D}" type="slidenum"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&lt;Foliennummer&gt;</a:t>
            </a:fld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 / XYZ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947880" y="2134800"/>
            <a:ext cx="7439760" cy="40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RailML</a:t>
            </a:r>
            <a:r>
              <a:rPr lang="de-DE" sz="2000" strike="noStrike" baseline="30000">
                <a:solidFill>
                  <a:srgbClr val="000000"/>
                </a:solidFill>
                <a:latin typeface="Verdana"/>
                <a:ea typeface="DejaVu Sans"/>
              </a:rPr>
              <a:t>®</a:t>
            </a:r>
            <a:endParaRPr/>
          </a:p>
          <a:p>
            <a:pPr lvl="1"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XML-Format zum Datenaustausch im Schienenverkehr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Enthält Daten über die Infrastruktur, die Schienenfahrzeuge und den </a:t>
            </a:r>
            <a:r>
              <a:rPr b="1"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Fahrplan</a:t>
            </a: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 eines Eisenbahnsystems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Der RailML-Parser stellt den anderen Programmkomponenten die Daten aus der RailML-Datei bereit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Vorgehensweise: Trennung von XML-Parser und Datenstruktur -&gt; mehr Flexibilität</a:t>
            </a:r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976320" y="6356520"/>
            <a:ext cx="170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DejaVu Sans"/>
              </a:rPr>
              <a:t>02.02.2016</a:t>
            </a:r>
            <a:endParaRPr/>
          </a:p>
        </p:txBody>
      </p:sp>
      <p:sp>
        <p:nvSpPr>
          <p:cNvPr id="68" name="CustomShape 3"/>
          <p:cNvSpPr/>
          <p:nvPr/>
        </p:nvSpPr>
        <p:spPr>
          <a:xfrm>
            <a:off x="94968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Ziel-stellung</a:t>
            </a:r>
            <a:endParaRPr/>
          </a:p>
        </p:txBody>
      </p:sp>
      <p:sp>
        <p:nvSpPr>
          <p:cNvPr id="69" name="CustomShape 4"/>
          <p:cNvSpPr/>
          <p:nvPr/>
        </p:nvSpPr>
        <p:spPr>
          <a:xfrm>
            <a:off x="240480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Analyse</a:t>
            </a:r>
            <a:endParaRPr/>
          </a:p>
        </p:txBody>
      </p:sp>
      <p:sp>
        <p:nvSpPr>
          <p:cNvPr id="70" name="CustomShape 5"/>
          <p:cNvSpPr/>
          <p:nvPr/>
        </p:nvSpPr>
        <p:spPr>
          <a:xfrm>
            <a:off x="385992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Entwurf</a:t>
            </a:r>
            <a:endParaRPr/>
          </a:p>
        </p:txBody>
      </p:sp>
      <p:sp>
        <p:nvSpPr>
          <p:cNvPr id="71" name="CustomShape 6"/>
          <p:cNvSpPr/>
          <p:nvPr/>
        </p:nvSpPr>
        <p:spPr>
          <a:xfrm>
            <a:off x="531504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Implemen-tierung</a:t>
            </a:r>
            <a:endParaRPr/>
          </a:p>
        </p:txBody>
      </p:sp>
      <p:sp>
        <p:nvSpPr>
          <p:cNvPr id="72" name="CustomShape 7"/>
          <p:cNvSpPr/>
          <p:nvPr/>
        </p:nvSpPr>
        <p:spPr>
          <a:xfrm>
            <a:off x="677016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Rückblick</a:t>
            </a:r>
            <a:endParaRPr/>
          </a:p>
        </p:txBody>
      </p:sp>
      <p:sp>
        <p:nvSpPr>
          <p:cNvPr id="73" name="CustomShape 8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Gruppe 3: Fahrgastinformationssystem</a:t>
            </a:r>
            <a:endParaRPr/>
          </a:p>
        </p:txBody>
      </p:sp>
      <p:sp>
        <p:nvSpPr>
          <p:cNvPr id="74" name="CustomShape 9"/>
          <p:cNvSpPr/>
          <p:nvPr/>
        </p:nvSpPr>
        <p:spPr>
          <a:xfrm>
            <a:off x="6458040" y="6356520"/>
            <a:ext cx="192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Folie </a:t>
            </a:r>
            <a:fld id="{B35AA91C-B0BD-455C-AA92-20CDC0A11614}" type="slidenum"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&lt;Foliennummer&gt;</a:t>
            </a:fld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 / XYZ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47880" y="2134800"/>
            <a:ext cx="7439760" cy="40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Telegramme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zum Zeitpunkt des Entwurfs noch weitgehend unbekannt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Zuständig für Entgegennehmen der Telegramme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Weiterreichen an Datenstruktur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976320" y="6356520"/>
            <a:ext cx="170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DejaVu Sans"/>
              </a:rPr>
              <a:t>02.02.2016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94968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Ziel-stellung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240480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Analyse</a:t>
            </a:r>
            <a:endParaRPr/>
          </a:p>
        </p:txBody>
      </p:sp>
      <p:sp>
        <p:nvSpPr>
          <p:cNvPr id="79" name="CustomShape 5"/>
          <p:cNvSpPr/>
          <p:nvPr/>
        </p:nvSpPr>
        <p:spPr>
          <a:xfrm>
            <a:off x="385992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Entwurf</a:t>
            </a:r>
            <a:endParaRPr/>
          </a:p>
        </p:txBody>
      </p:sp>
      <p:sp>
        <p:nvSpPr>
          <p:cNvPr id="80" name="CustomShape 6"/>
          <p:cNvSpPr/>
          <p:nvPr/>
        </p:nvSpPr>
        <p:spPr>
          <a:xfrm>
            <a:off x="531504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Implemen-tierung</a:t>
            </a:r>
            <a:endParaRPr/>
          </a:p>
        </p:txBody>
      </p:sp>
      <p:sp>
        <p:nvSpPr>
          <p:cNvPr id="81" name="CustomShape 7"/>
          <p:cNvSpPr/>
          <p:nvPr/>
        </p:nvSpPr>
        <p:spPr>
          <a:xfrm>
            <a:off x="677016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Rückblick</a:t>
            </a:r>
            <a:endParaRPr/>
          </a:p>
        </p:txBody>
      </p:sp>
      <p:sp>
        <p:nvSpPr>
          <p:cNvPr id="82" name="CustomShape 8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Gruppe 3: Fahrgastinformationssystem</a:t>
            </a:r>
            <a:endParaRPr/>
          </a:p>
        </p:txBody>
      </p:sp>
      <p:sp>
        <p:nvSpPr>
          <p:cNvPr id="83" name="CustomShape 9"/>
          <p:cNvSpPr/>
          <p:nvPr/>
        </p:nvSpPr>
        <p:spPr>
          <a:xfrm>
            <a:off x="6458040" y="6356520"/>
            <a:ext cx="192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Folie </a:t>
            </a:r>
            <a:fld id="{5E667136-1034-4FAF-89B2-D2D7269646BE}" type="slidenum"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&lt;Foliennummer&gt;</a:t>
            </a:fld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 / XYZ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47880" y="2134800"/>
            <a:ext cx="7439760" cy="40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Java 1.8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Spring Framework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Neuerungen im Vergleich zum Entwurf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Verlauf</a:t>
            </a:r>
            <a:endParaRPr/>
          </a:p>
          <a:p>
            <a:pPr lvl="3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Prototyp → nur kleine RailML</a:t>
            </a:r>
            <a:endParaRPr/>
          </a:p>
          <a:p>
            <a:pPr lvl="3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große RailML</a:t>
            </a:r>
            <a:endParaRPr/>
          </a:p>
          <a:p>
            <a:pPr lvl="3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Telegramme</a:t>
            </a:r>
            <a:endParaRPr/>
          </a:p>
          <a:p>
            <a:pPr lvl="3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Tests im Labor</a:t>
            </a:r>
            <a:endParaRPr/>
          </a:p>
          <a:p>
            <a:pPr lvl="3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Kundenwunsch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976320" y="6356520"/>
            <a:ext cx="170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DejaVu Sans"/>
              </a:rPr>
              <a:t>02.02.2016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94968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Ziel-stellung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240480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Analyse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85992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Entwurf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531504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Implemen-tierung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77016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Rückblick</a:t>
            </a:r>
            <a:endParaRPr/>
          </a:p>
        </p:txBody>
      </p:sp>
      <p:sp>
        <p:nvSpPr>
          <p:cNvPr id="91" name="CustomShape 8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Gruppe 3: Fahrgastinformationssystem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6458040" y="6356520"/>
            <a:ext cx="192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Folie </a:t>
            </a:r>
            <a:fld id="{2B63C587-AE78-4418-8201-C07794F9E550}" type="slidenum"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&lt;Foliennummer&gt;</a:t>
            </a:fld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 / XYZ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47880" y="2134800"/>
            <a:ext cx="7439760" cy="40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GUI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Thymeleaf → Templates für einzelne Tabs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Datenweitergabe und Filterung im FisController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Datenstruktur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Selbst unabhängig von Spring-Framework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TimetableController wertet Telegram-Objekte aus oder lädt Offline Fahrplan</a:t>
            </a:r>
            <a:endParaRPr/>
          </a:p>
          <a:p>
            <a:pPr lvl="2"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1400" strike="noStrike">
                <a:solidFill>
                  <a:srgbClr val="000000"/>
                </a:solidFill>
                <a:latin typeface="Verdana"/>
                <a:ea typeface="DejaVu Sans"/>
              </a:rPr>
              <a:t>Kommunikation mit Telegram-Parser durch Events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976320" y="6356520"/>
            <a:ext cx="170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DejaVu Sans"/>
              </a:rPr>
              <a:t>02.02.2016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94968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Ziel-stellung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240480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Analyse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385992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Entwurf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531504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Implemen-tierung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677016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Rückblick</a:t>
            </a:r>
            <a:endParaRPr/>
          </a:p>
        </p:txBody>
      </p:sp>
      <p:sp>
        <p:nvSpPr>
          <p:cNvPr id="100" name="CustomShape 8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Gruppe 3: Fahrgastinformationssystem</a:t>
            </a:r>
            <a:endParaRPr/>
          </a:p>
        </p:txBody>
      </p:sp>
      <p:sp>
        <p:nvSpPr>
          <p:cNvPr id="101" name="CustomShape 9"/>
          <p:cNvSpPr/>
          <p:nvPr/>
        </p:nvSpPr>
        <p:spPr>
          <a:xfrm>
            <a:off x="6458040" y="6356520"/>
            <a:ext cx="192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Folie </a:t>
            </a:r>
            <a:fld id="{8E16D5EC-E48B-4CA4-8E24-E2DE90E5E04D}" type="slidenum"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&lt;Foliennummer&gt;</a:t>
            </a:fld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 / XYZ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47880" y="2134800"/>
            <a:ext cx="7439760" cy="40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RailML</a:t>
            </a:r>
            <a:r>
              <a:rPr lang="de-DE" sz="2000" strike="noStrike" baseline="30000">
                <a:solidFill>
                  <a:srgbClr val="000000"/>
                </a:solidFill>
                <a:latin typeface="Verdana"/>
                <a:ea typeface="DejaVu Sans"/>
              </a:rPr>
              <a:t>®</a:t>
            </a: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-Parser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Implementierung unter Benutzung von Spring Framework </a:t>
            </a:r>
            <a:r>
              <a:rPr i="1"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(Spring OXM)</a:t>
            </a:r>
            <a:r>
              <a:rPr i="1"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Laden der ganzen Datei in den Speicher, anschließende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Verarbeitung in die interne Datenstruktur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Probleme beim Parsen von nicht dem RailML-Standard entsprechenden Dateien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976320" y="6356520"/>
            <a:ext cx="170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DejaVu Sans"/>
              </a:rPr>
              <a:t>02.02.2016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94968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Ziel-stellung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240480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Analyse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385992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Entwurf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531504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Implemen-tierung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677016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Rückblick</a:t>
            </a:r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Gruppe 3: Fahrgastinformationssystem</a:t>
            </a:r>
            <a:endParaRPr/>
          </a:p>
        </p:txBody>
      </p:sp>
      <p:sp>
        <p:nvSpPr>
          <p:cNvPr id="110" name="CustomShape 9"/>
          <p:cNvSpPr/>
          <p:nvPr/>
        </p:nvSpPr>
        <p:spPr>
          <a:xfrm>
            <a:off x="6458040" y="6356520"/>
            <a:ext cx="192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Folie </a:t>
            </a:r>
            <a:fld id="{96B09565-0FBD-4FFF-9B12-9B64C7BAE637}" type="slidenum"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&lt;Foliennummer&gt;</a:t>
            </a:fld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 / XYZ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947880" y="2134800"/>
            <a:ext cx="7439760" cy="40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Telegramme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/>
              <a:buChar char="l"/>
            </a:pPr>
            <a:r>
              <a:rPr lang="de-DE" sz="1600" strike="noStrike">
                <a:solidFill>
                  <a:srgbClr val="000000"/>
                </a:solidFill>
                <a:latin typeface="Verdana"/>
                <a:ea typeface="DejaVu Sans"/>
              </a:rPr>
              <a:t>[hier bräuchte ich noch Rat]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/>
              <a:buChar char="l"/>
            </a:pPr>
            <a:r>
              <a:rPr lang="de-DE" sz="200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976320" y="6356520"/>
            <a:ext cx="170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DejaVu Sans"/>
              </a:rPr>
              <a:t>02.02.2016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94968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Ziel-stellung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240480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Analyse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385992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OO Entwurf</a:t>
            </a:r>
            <a:endParaRPr/>
          </a:p>
        </p:txBody>
      </p:sp>
      <p:sp>
        <p:nvSpPr>
          <p:cNvPr id="116" name="CustomShape 6"/>
          <p:cNvSpPr/>
          <p:nvPr/>
        </p:nvSpPr>
        <p:spPr>
          <a:xfrm>
            <a:off x="531504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Implemen-tierung</a:t>
            </a:r>
            <a:endParaRPr/>
          </a:p>
        </p:txBody>
      </p:sp>
      <p:sp>
        <p:nvSpPr>
          <p:cNvPr id="117" name="CustomShape 7"/>
          <p:cNvSpPr/>
          <p:nvPr/>
        </p:nvSpPr>
        <p:spPr>
          <a:xfrm>
            <a:off x="6770160" y="1261440"/>
            <a:ext cx="1616040" cy="646200"/>
          </a:xfrm>
          <a:prstGeom prst="chevron">
            <a:avLst>
              <a:gd name="adj" fmla="val 216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DejaVu Sans"/>
              </a:rPr>
              <a:t>Rückblick</a:t>
            </a:r>
            <a:endParaRPr/>
          </a:p>
        </p:txBody>
      </p:sp>
      <p:sp>
        <p:nvSpPr>
          <p:cNvPr id="118" name="CustomShape 8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Gruppe 3: Fahrgastinformationssystem</a:t>
            </a:r>
            <a:endParaRPr/>
          </a:p>
        </p:txBody>
      </p:sp>
      <p:sp>
        <p:nvSpPr>
          <p:cNvPr id="119" name="CustomShape 9"/>
          <p:cNvSpPr/>
          <p:nvPr/>
        </p:nvSpPr>
        <p:spPr>
          <a:xfrm>
            <a:off x="6458040" y="6356520"/>
            <a:ext cx="192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Folie </a:t>
            </a:r>
            <a:fld id="{D2CF1297-E10D-48AC-A7ED-4A9B31FA9D66}" type="slidenum"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&lt;Foliennummer&gt;</a:t>
            </a:fld>
            <a:r>
              <a:rPr lang="de-DE" sz="1200" strike="noStrike">
                <a:solidFill>
                  <a:srgbClr val="8b8e97"/>
                </a:solidFill>
                <a:latin typeface="Calibri"/>
                <a:ea typeface="DejaVu Sans"/>
              </a:rPr>
              <a:t> / XYZ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Application>LibreOffice/4.4.7.2$Windows_x86 LibreOffice_project/f3153a8b245191196a4b6b9abd1d0da16eead600</Application>
  <Paragraphs>135</Paragraphs>
  <Company>TUD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2011-09-19T08:56:31Z</dcterms:created>
  <dc:creator>CD-Polizei</dc:creator>
  <dc:language>de-DE</dc:language>
  <cp:lastPrinted>2011-09-22T08:24:40Z</cp:lastPrinted>
  <dcterms:modified xsi:type="dcterms:W3CDTF">2016-01-31T21:07:19Z</dcterms:modified>
  <cp:revision>90</cp:revision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TUD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Презентация на цял екран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