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.xml.rels" ContentType="application/vnd.openxmlformats-package.relationships+xml"/>
  <Override PartName="/ppt/notesSlides/notesSlide1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4.jpeg" ContentType="image/jpe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de-DE" sz="2000">
                <a:latin typeface="Arial"/>
              </a:rPr>
              <a:t>Format der Notizen mittels Klicken bearbeiten</a:t>
            </a:r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de-DE" sz="1400">
                <a:latin typeface="Times New Roman"/>
              </a:rPr>
              <a:t>&lt;Kopfzeile&gt;</a:t>
            </a:r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de-DE" sz="1400">
                <a:latin typeface="Times New Roman"/>
              </a:rPr>
              <a:t>&lt;Datum/Uhrzeit&gt;</a:t>
            </a:r>
            <a:endParaRPr/>
          </a:p>
        </p:txBody>
      </p:sp>
      <p:sp>
        <p:nvSpPr>
          <p:cNvPr id="13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de-DE" sz="1400">
                <a:latin typeface="Times New Roman"/>
              </a:rPr>
              <a:t>&lt;Fußzeile&gt;</a:t>
            </a:r>
            <a:endParaRPr/>
          </a:p>
        </p:txBody>
      </p:sp>
      <p:sp>
        <p:nvSpPr>
          <p:cNvPr id="13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DB2138A-D59B-42D6-B689-164174CECD82}" type="slidenum">
              <a:rPr lang="de-DE" sz="1400">
                <a:latin typeface="Times New Roman"/>
              </a:rPr>
              <a:t>&lt;Foliennummer&gt;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8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79419EB-7E49-4504-8084-C5D2AA300ADA}" type="slidenum">
              <a:rPr lang="de-DE" sz="1200" strike="noStrike">
                <a:solidFill>
                  <a:srgbClr val="000000"/>
                </a:solidFill>
                <a:latin typeface="Calibri"/>
                <a:ea typeface="Calibri"/>
              </a:rPr>
              <a:t>&lt;Foliennummer&gt;</a:t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9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F3D95B2-DD3C-44DA-A467-BF35F088226F}" type="slidenum">
              <a:rPr lang="de-DE" sz="1200" strike="noStrike">
                <a:solidFill>
                  <a:srgbClr val="000000"/>
                </a:solidFill>
                <a:latin typeface="Calibri"/>
                <a:ea typeface="Calibri"/>
              </a:rPr>
              <a:t>&lt;Foliennummer&gt;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9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89BEC07-CA82-4E08-B2E3-7DDBA284A761}" type="slidenum">
              <a:rPr lang="de-DE" sz="1200" strike="noStrike">
                <a:solidFill>
                  <a:srgbClr val="000000"/>
                </a:solidFill>
                <a:latin typeface="Calibri"/>
                <a:ea typeface="Calibri"/>
              </a:rPr>
              <a:t>&lt;Foliennummer&gt;</a:t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9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A3CB820-292D-4781-BE21-C5CBC37DCE93}" type="slidenum">
              <a:rPr lang="de-DE" sz="1200" strike="noStrike">
                <a:solidFill>
                  <a:srgbClr val="000000"/>
                </a:solidFill>
                <a:latin typeface="Calibri"/>
                <a:ea typeface="Calibri"/>
              </a:rPr>
              <a:t>&lt;Foliennummer&gt;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9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A8F9E71-D0BA-4BC8-BE06-38DF71F3EF27}" type="slidenum">
              <a:rPr lang="de-DE" sz="1200" strike="noStrike">
                <a:solidFill>
                  <a:srgbClr val="000000"/>
                </a:solidFill>
                <a:latin typeface="Calibri"/>
                <a:ea typeface="Calibri"/>
              </a:rPr>
              <a:t>&lt;Foliennummer&gt;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9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1A9C3DE-9F97-4555-B2F6-A7C10B40FFEA}" type="slidenum">
              <a:rPr lang="de-DE" sz="1200" strike="noStrike">
                <a:solidFill>
                  <a:srgbClr val="000000"/>
                </a:solidFill>
                <a:latin typeface="Calibri"/>
                <a:ea typeface="Calibri"/>
              </a:rPr>
              <a:t>&lt;Foliennummer&gt;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792440" y="3178440"/>
            <a:ext cx="548604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0368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79244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2503440" y="1484280"/>
            <a:ext cx="4063680" cy="324252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2503440" y="1484280"/>
            <a:ext cx="4063680" cy="3242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792440" y="4725000"/>
            <a:ext cx="5486040" cy="297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79244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0368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792440" y="3178440"/>
            <a:ext cx="548604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792440" y="3178440"/>
            <a:ext cx="548604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0368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179244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2503440" y="1484280"/>
            <a:ext cx="4063680" cy="324252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2503440" y="1484280"/>
            <a:ext cx="4063680" cy="3242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1792440" y="4725000"/>
            <a:ext cx="5486040" cy="297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179244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0368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1792440" y="3178440"/>
            <a:ext cx="548604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1792440" y="3178440"/>
            <a:ext cx="548604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0368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179244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2503440" y="1484280"/>
            <a:ext cx="4063680" cy="324252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2503440" y="1484280"/>
            <a:ext cx="4063680" cy="3242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792440" y="4725000"/>
            <a:ext cx="5486040" cy="297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79244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0368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792440" y="3178440"/>
            <a:ext cx="548604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2a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908640"/>
            <a:ext cx="9143640" cy="360"/>
          </a:xfrm>
          <a:prstGeom prst="straightConnector1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Shape 13" descr=""/>
          <p:cNvPicPr/>
          <p:nvPr/>
        </p:nvPicPr>
        <p:blipFill>
          <a:blip r:embed="rId2"/>
          <a:stretch/>
        </p:blipFill>
        <p:spPr>
          <a:xfrm>
            <a:off x="549000" y="332640"/>
            <a:ext cx="1439640" cy="4266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1052640"/>
            <a:ext cx="9143640" cy="360"/>
          </a:xfrm>
          <a:prstGeom prst="straightConnector1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957240" y="1845000"/>
            <a:ext cx="7430760" cy="146952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subTitle"/>
          </p:nvPr>
        </p:nvSpPr>
        <p:spPr>
          <a:xfrm>
            <a:off x="928800" y="3404520"/>
            <a:ext cx="7459200" cy="1104120"/>
          </a:xfrm>
          <a:prstGeom prst="rect">
            <a:avLst/>
          </a:prstGeom>
        </p:spPr>
        <p:txBody>
          <a:bodyPr tIns="91440" bIns="91440"/>
          <a:p>
            <a:pPr algn="ctr"/>
            <a:endParaRPr/>
          </a:p>
        </p:txBody>
      </p:sp>
      <p:sp>
        <p:nvSpPr>
          <p:cNvPr id="5" name="CustomShape 5"/>
          <p:cNvSpPr/>
          <p:nvPr/>
        </p:nvSpPr>
        <p:spPr>
          <a:xfrm>
            <a:off x="0" y="1196640"/>
            <a:ext cx="9143640" cy="360"/>
          </a:xfrm>
          <a:prstGeom prst="straightConnector1">
            <a:avLst/>
          </a:prstGeom>
          <a:noFill/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6"/>
          <p:cNvSpPr/>
          <p:nvPr/>
        </p:nvSpPr>
        <p:spPr>
          <a:xfrm>
            <a:off x="0" y="1381320"/>
            <a:ext cx="9143640" cy="360"/>
          </a:xfrm>
          <a:prstGeom prst="straightConnector1">
            <a:avLst/>
          </a:prstGeom>
          <a:noFill/>
          <a:ln w="93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7" name="Shape 23" descr=""/>
          <p:cNvPicPr/>
          <p:nvPr/>
        </p:nvPicPr>
        <p:blipFill>
          <a:blip r:embed="rId3"/>
          <a:stretch/>
        </p:blipFill>
        <p:spPr>
          <a:xfrm>
            <a:off x="405720" y="480240"/>
            <a:ext cx="1887120" cy="546480"/>
          </a:xfrm>
          <a:prstGeom prst="rect">
            <a:avLst/>
          </a:prstGeom>
          <a:ln>
            <a:noFill/>
          </a:ln>
        </p:spPr>
      </p:pic>
      <p:sp>
        <p:nvSpPr>
          <p:cNvPr id="8" name="CustomShape 7"/>
          <p:cNvSpPr/>
          <p:nvPr/>
        </p:nvSpPr>
        <p:spPr>
          <a:xfrm>
            <a:off x="933480" y="5987520"/>
            <a:ext cx="266400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ffffff"/>
                </a:solidFill>
                <a:latin typeface="Verdana"/>
                <a:ea typeface="Verdana"/>
              </a:rPr>
              <a:t>Dresden, 02.02.2016</a:t>
            </a:r>
            <a:endParaRPr/>
          </a:p>
        </p:txBody>
      </p:sp>
      <p:pic>
        <p:nvPicPr>
          <p:cNvPr id="9" name="Shape 25" descr=""/>
          <p:cNvPicPr/>
          <p:nvPr/>
        </p:nvPicPr>
        <p:blipFill>
          <a:blip r:embed="rId4"/>
          <a:stretch/>
        </p:blipFill>
        <p:spPr>
          <a:xfrm>
            <a:off x="7950240" y="5376600"/>
            <a:ext cx="437760" cy="877680"/>
          </a:xfrm>
          <a:prstGeom prst="rect">
            <a:avLst/>
          </a:prstGeom>
          <a:ln>
            <a:noFill/>
          </a:ln>
        </p:spPr>
      </p:pic>
      <p:sp>
        <p:nvSpPr>
          <p:cNvPr id="10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Wingdings" charset="2"/>
              <a:buChar char=""/>
            </a:pPr>
            <a:r>
              <a:rPr lang="de-DE" sz="1400">
                <a:latin typeface="Arial"/>
              </a:rPr>
              <a:t>Format des Gliederungstextes durch Klicken bearbeiten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de-DE" sz="1400"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de-DE" sz="1400"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de-DE" sz="1400"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Wingdings" charset="2"/>
              <a:buChar char=""/>
            </a:pPr>
            <a:r>
              <a:rPr lang="de-DE" sz="2000"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Wingdings" charset="2"/>
              <a:buChar char=""/>
            </a:pPr>
            <a:r>
              <a:rPr lang="de-DE" sz="2000">
                <a:latin typeface="Arial"/>
              </a:rPr>
              <a:t>Sechste Gliederungsebene</a:t>
            </a:r>
            <a:endParaRPr/>
          </a:p>
          <a:p>
            <a:pPr lvl="6">
              <a:buSzPct val="45000"/>
              <a:buFont typeface="Wingdings" charset="2"/>
              <a:buChar char=""/>
            </a:pPr>
            <a:r>
              <a:rPr lang="de-DE" sz="2000">
                <a:latin typeface="Arial"/>
              </a:rPr>
              <a:t>Siebte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908640"/>
            <a:ext cx="9143640" cy="360"/>
          </a:xfrm>
          <a:prstGeom prst="straightConnector1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6" name="Shape 13" descr=""/>
          <p:cNvPicPr/>
          <p:nvPr/>
        </p:nvPicPr>
        <p:blipFill>
          <a:blip r:embed="rId2"/>
          <a:stretch/>
        </p:blipFill>
        <p:spPr>
          <a:xfrm>
            <a:off x="549000" y="332640"/>
            <a:ext cx="1439640" cy="42660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0" y="1052640"/>
            <a:ext cx="9143640" cy="360"/>
          </a:xfrm>
          <a:prstGeom prst="straightConnector1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947880" y="2421000"/>
            <a:ext cx="7440120" cy="348876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Wingdings" charset="2"/>
              <a:buChar char=""/>
            </a:pPr>
            <a:r>
              <a:rPr lang="de-DE" sz="2000">
                <a:latin typeface="Arial"/>
              </a:rPr>
              <a:t>Format des Gliederungstextes durch Klicken bearbeiten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de-DE" sz="2000"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de-DE" sz="2000"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de-DE" sz="2000"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Wingdings" charset="2"/>
              <a:buChar char=""/>
            </a:pPr>
            <a:r>
              <a:rPr lang="de-DE" sz="2000"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Wingdings" charset="2"/>
              <a:buChar char=""/>
            </a:pPr>
            <a:r>
              <a:rPr lang="de-DE" sz="2000">
                <a:latin typeface="Arial"/>
              </a:rPr>
              <a:t>Sechste Gliederungsebene</a:t>
            </a:r>
            <a:endParaRPr/>
          </a:p>
          <a:p>
            <a:pPr lvl="6">
              <a:buSzPct val="45000"/>
              <a:buFont typeface="Wingdings" charset="2"/>
              <a:buChar char=""/>
            </a:pPr>
            <a:r>
              <a:rPr lang="de-DE" sz="2000">
                <a:latin typeface="Arial"/>
              </a:rPr>
              <a:t>Siebte Gliederungsebene</a:t>
            </a:r>
            <a:endParaRPr/>
          </a:p>
        </p:txBody>
      </p:sp>
      <p:sp>
        <p:nvSpPr>
          <p:cNvPr id="50" name="PlaceHolder 5"/>
          <p:cNvSpPr>
            <a:spLocks noGrp="1"/>
          </p:cNvSpPr>
          <p:nvPr>
            <p:ph type="dt"/>
          </p:nvPr>
        </p:nvSpPr>
        <p:spPr>
          <a:xfrm>
            <a:off x="947880" y="6356520"/>
            <a:ext cx="1738080" cy="36468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560" cy="36468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52" name="PlaceHolder 7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19299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F5E84D6B-F416-4707-84B2-930B6564BA64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908640"/>
            <a:ext cx="9143640" cy="360"/>
          </a:xfrm>
          <a:prstGeom prst="straightConnector1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Shape 13" descr=""/>
          <p:cNvPicPr/>
          <p:nvPr/>
        </p:nvPicPr>
        <p:blipFill>
          <a:blip r:embed="rId2"/>
          <a:stretch/>
        </p:blipFill>
        <p:spPr>
          <a:xfrm>
            <a:off x="549000" y="332640"/>
            <a:ext cx="1439640" cy="426600"/>
          </a:xfrm>
          <a:prstGeom prst="rect">
            <a:avLst/>
          </a:prstGeom>
          <a:ln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0" y="1052640"/>
            <a:ext cx="9143640" cy="360"/>
          </a:xfrm>
          <a:prstGeom prst="straightConnector1">
            <a:avLst/>
          </a:prstGeom>
          <a:noFill/>
          <a:ln w="936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PlaceHolder 3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tIns="91440" bIns="91440" anchor="b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Wingdings" charset="2"/>
              <a:buChar char=""/>
            </a:pPr>
            <a:r>
              <a:rPr lang="de-DE" sz="3200">
                <a:latin typeface="Arial"/>
              </a:rPr>
              <a:t>Format des Gliederungstextes durch Klicken bearbeiten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de-DE" sz="3200"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de-DE" sz="3200"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de-DE" sz="3200"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Wingdings" charset="2"/>
              <a:buChar char=""/>
            </a:pPr>
            <a:r>
              <a:rPr lang="de-DE" sz="3200"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Wingdings" charset="2"/>
              <a:buChar char=""/>
            </a:pPr>
            <a:r>
              <a:rPr lang="de-DE" sz="3200">
                <a:latin typeface="Arial"/>
              </a:rPr>
              <a:t>Sechste Gliederungsebene</a:t>
            </a:r>
            <a:endParaRPr/>
          </a:p>
          <a:p>
            <a:pPr lvl="6">
              <a:buSzPct val="45000"/>
              <a:buFont typeface="Wingdings" charset="2"/>
              <a:buChar char=""/>
            </a:pPr>
            <a:r>
              <a:rPr lang="de-DE" sz="3200">
                <a:latin typeface="Arial"/>
              </a:rPr>
              <a:t>Siebte Gliederungsebene</a:t>
            </a:r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Wingdings" charset="2"/>
              <a:buChar char=""/>
            </a:pPr>
            <a:r>
              <a:rPr lang="de-DE" sz="1400">
                <a:latin typeface="Arial"/>
              </a:rPr>
              <a:t>Format des Gliederungstextes durch Klicken bearbeiten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de-DE" sz="1400"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de-DE" sz="1400"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de-DE" sz="1400"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Wingdings" charset="2"/>
              <a:buChar char=""/>
            </a:pPr>
            <a:r>
              <a:rPr lang="de-DE" sz="1400"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Wingdings" charset="2"/>
              <a:buChar char=""/>
            </a:pPr>
            <a:r>
              <a:rPr lang="de-DE" sz="1400">
                <a:latin typeface="Arial"/>
              </a:rPr>
              <a:t>Sechste Gliederungsebene</a:t>
            </a:r>
            <a:endParaRPr/>
          </a:p>
          <a:p>
            <a:pPr lvl="6">
              <a:buSzPct val="45000"/>
              <a:buFont typeface="Wingdings" charset="2"/>
              <a:buChar char=""/>
            </a:pPr>
            <a:r>
              <a:rPr lang="de-DE" sz="1400">
                <a:latin typeface="Arial"/>
              </a:rPr>
              <a:t>Siebte Gliederungsebene</a:t>
            </a:r>
            <a:endParaRPr/>
          </a:p>
        </p:txBody>
      </p:sp>
      <p:sp>
        <p:nvSpPr>
          <p:cNvPr id="93" name="PlaceHolder 6"/>
          <p:cNvSpPr>
            <a:spLocks noGrp="1"/>
          </p:cNvSpPr>
          <p:nvPr>
            <p:ph type="dt"/>
          </p:nvPr>
        </p:nvSpPr>
        <p:spPr>
          <a:xfrm>
            <a:off x="971640" y="6356520"/>
            <a:ext cx="1714320" cy="36468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94" name="PlaceHolder 7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560" cy="36468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95" name="PlaceHolder 8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1944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390713ED-41FF-421D-8ECD-556E43A25041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28800" y="1845000"/>
            <a:ext cx="745920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de-DE" sz="2400" strike="noStrike">
                <a:solidFill>
                  <a:srgbClr val="ffffff"/>
                </a:solidFill>
                <a:latin typeface="Verdana"/>
                <a:ea typeface="Verdana"/>
              </a:rPr>
              <a:t>Praktikum Softwaretechnologie</a:t>
            </a:r>
            <a:r>
              <a:rPr b="1" lang="de-DE" sz="2400" strike="noStrike">
                <a:solidFill>
                  <a:srgbClr val="ffffff"/>
                </a:solidFill>
                <a:latin typeface="Verdana"/>
                <a:ea typeface="Verdana"/>
              </a:rPr>
              <a:t>
</a:t>
            </a:r>
            <a:r>
              <a:rPr lang="de-DE" sz="2400" strike="noStrike">
                <a:solidFill>
                  <a:srgbClr val="ffffff"/>
                </a:solidFill>
                <a:latin typeface="Verdana"/>
                <a:ea typeface="Verdana"/>
              </a:rPr>
              <a:t>Abschlusspräsentation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947880" y="3285000"/>
            <a:ext cx="7440120" cy="107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de-DE" sz="2400" strike="noStrike">
                <a:solidFill>
                  <a:srgbClr val="a8afc7"/>
                </a:solidFill>
                <a:latin typeface="Verdana"/>
                <a:ea typeface="Verdana"/>
              </a:rPr>
              <a:t>Gruppe 3</a:t>
            </a:r>
            <a:r>
              <a:rPr b="1" lang="de-DE" sz="2400" strike="noStrike">
                <a:solidFill>
                  <a:srgbClr val="a8afc7"/>
                </a:solidFill>
                <a:latin typeface="Verdana"/>
                <a:ea typeface="Verdana"/>
              </a:rPr>
              <a:t>
</a:t>
            </a:r>
            <a:r>
              <a:rPr lang="de-DE" sz="2400" strike="noStrike">
                <a:solidFill>
                  <a:srgbClr val="a8afc7"/>
                </a:solidFill>
                <a:latin typeface="Verdana"/>
                <a:ea typeface="Verdana"/>
              </a:rPr>
              <a:t>Fahrgastinformationssystem Eisenbahnlabor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400" strike="noStrike">
                <a:solidFill>
                  <a:srgbClr val="808080"/>
                </a:solidFill>
                <a:latin typeface="Verdana"/>
                <a:ea typeface="Verdana"/>
              </a:rPr>
              <a:t>Web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Anzeige, Nutzerinteraktion, Filterung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Entwurf mithilfe von Mockups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de-DE" strike="noStrike">
                <a:solidFill>
                  <a:srgbClr val="0b2a51"/>
                </a:solidFill>
                <a:latin typeface="Verdana"/>
                <a:ea typeface="Verdana"/>
              </a:rPr>
              <a:t>funktional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de-DE" strike="noStrike">
                <a:solidFill>
                  <a:srgbClr val="0b2a51"/>
                </a:solidFill>
                <a:latin typeface="Verdana"/>
                <a:ea typeface="Verdana"/>
              </a:rPr>
              <a:t>nutzerfreundlich, optisch ansprechend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endParaRPr/>
          </a:p>
          <a:p>
            <a:pPr>
              <a:lnSpc>
                <a:spcPct val="100000"/>
              </a:lnSpc>
            </a:pPr>
            <a:r>
              <a:rPr lang="de-DE" sz="2400" strike="noStrike">
                <a:solidFill>
                  <a:srgbClr val="808080"/>
                </a:solidFill>
                <a:latin typeface="Verdana"/>
                <a:ea typeface="Verdana"/>
              </a:rPr>
              <a:t>Datenstruktur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unabhängig von Datenquelle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wichtig: Datenintegrität!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Zentrales Bindeglied → Controller Fassade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241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243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245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2b6ec9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247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249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251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252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79A30BC3-B88B-4421-8968-434A616FB0CC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400" strike="noStrike">
                <a:solidFill>
                  <a:srgbClr val="808080"/>
                </a:solidFill>
                <a:latin typeface="Verdana"/>
                <a:ea typeface="Verdana"/>
              </a:rPr>
              <a:t>RailML</a:t>
            </a:r>
            <a:r>
              <a:rPr lang="de-DE" sz="2400" strike="noStrike" baseline="30000">
                <a:solidFill>
                  <a:srgbClr val="808080"/>
                </a:solidFill>
                <a:latin typeface="Verdana"/>
                <a:ea typeface="Verdana"/>
              </a:rPr>
              <a:t>®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XML-Format zum Datenaustausch im Schienenverkehr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Enthält Daten über die Infrastruktur, die Schienenfahrzeuge und den Fahrplan eines Eisenbahnsystems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Der RailML-Parser stellt den anderen Programmkomponenten die Daten aus der RailML-Datei bereit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Vorgehensweise: Trennung von XML-Parser und Datenstruktur → mehr Flexibilität</a:t>
            </a:r>
            <a:endParaRPr/>
          </a:p>
        </p:txBody>
      </p:sp>
      <p:sp>
        <p:nvSpPr>
          <p:cNvPr id="254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255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257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259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2b6ec9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261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263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265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266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7C9C1C47-0D26-4D37-A2A0-7E579A21CA7B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400" strike="noStrike">
                <a:solidFill>
                  <a:srgbClr val="808080"/>
                </a:solidFill>
                <a:latin typeface="Verdana"/>
                <a:ea typeface="Verdana"/>
              </a:rPr>
              <a:t>Telegramm-Struktur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Entgegennehmen von Telegrammen + Weiterreichen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Verschiedene Telegrammarten → Strategy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Details während Entwurf unbekannt</a:t>
            </a:r>
            <a:endParaRPr/>
          </a:p>
        </p:txBody>
      </p:sp>
      <p:sp>
        <p:nvSpPr>
          <p:cNvPr id="268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269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271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273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2b6ec9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275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277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279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280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39C4847B-52D1-43DE-B7E5-DA4D1BBBE8AC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Java 1.8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Spring Framework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2400" strike="noStrike">
                <a:solidFill>
                  <a:srgbClr val="808080"/>
                </a:solidFill>
                <a:latin typeface="Verdana"/>
                <a:ea typeface="Verdana"/>
              </a:rPr>
              <a:t>Verlauf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Prototyp → nur kleine RailML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große RailML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Telegramme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Tests im Labor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Kundenwunsch</a:t>
            </a:r>
            <a:endParaRPr/>
          </a:p>
        </p:txBody>
      </p:sp>
      <p:sp>
        <p:nvSpPr>
          <p:cNvPr id="282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283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285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287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2b6ec9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289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6186c5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291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293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294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1F79A6F1-E8C6-4DA2-A602-FF924A7AC6DF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400" strike="noStrike">
                <a:solidFill>
                  <a:srgbClr val="808080"/>
                </a:solidFill>
                <a:latin typeface="Verdana"/>
                <a:ea typeface="Verdana"/>
              </a:rPr>
              <a:t>GUI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Thymeleaf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Datenweitergabe und Filterung im FisController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r>
              <a:rPr lang="de-DE" sz="2400" strike="noStrike">
                <a:solidFill>
                  <a:srgbClr val="808080"/>
                </a:solidFill>
                <a:latin typeface="Verdana"/>
                <a:ea typeface="Verdana"/>
              </a:rPr>
              <a:t>Datenstruktur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Selbst unabhängig von Spring-Framework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TimetableController wertet Telegram-Objekte aus oder lädt Offline Fahrplan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  <p:sp>
        <p:nvSpPr>
          <p:cNvPr id="296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297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299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301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2b6ec9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303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6186c5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305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307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308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86C37EEC-AE0F-41BC-85E2-0742B143E062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400" strike="noStrike">
                <a:solidFill>
                  <a:srgbClr val="808080"/>
                </a:solidFill>
                <a:latin typeface="Verdana"/>
                <a:ea typeface="Verdana"/>
              </a:rPr>
              <a:t>RailML</a:t>
            </a:r>
            <a:r>
              <a:rPr lang="de-DE" sz="2400" strike="noStrike" baseline="30000">
                <a:solidFill>
                  <a:srgbClr val="808080"/>
                </a:solidFill>
                <a:latin typeface="Verdana"/>
                <a:ea typeface="Verdana"/>
              </a:rPr>
              <a:t>®</a:t>
            </a:r>
            <a:r>
              <a:rPr lang="de-DE" sz="2400" strike="noStrike">
                <a:solidFill>
                  <a:srgbClr val="808080"/>
                </a:solidFill>
                <a:latin typeface="Verdana"/>
                <a:ea typeface="Verdana"/>
              </a:rPr>
              <a:t>-Parser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Implementierung unter Benutzung des Spring Frameworks (Spring OXM)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Laden der ganzen Datei in den Speicher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Anschließende Verarbeitung in die interne Datenstruktur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10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311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313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315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2b6ec9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317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6186c5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319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321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322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7F4E4588-3D8A-4CBA-8F4D-39E2F16AD556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400" strike="noStrike">
                <a:solidFill>
                  <a:srgbClr val="808080"/>
                </a:solidFill>
                <a:latin typeface="Verdana"/>
                <a:ea typeface="Verdana"/>
              </a:rPr>
              <a:t>Telegramm-Struktur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Asynchrones Empfangen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Parsen der Byte-Arrays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Synchrone Verarbeitung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Modellierung der Telegram-Datentypen in Java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Übergabe an Datenstruktur durch Events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24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325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327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329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2b6ec9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331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6186c5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333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335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336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1B55950B-8AC5-49F9-A274-206020F97245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400" strike="noStrike">
                <a:solidFill>
                  <a:srgbClr val="808080"/>
                </a:solidFill>
                <a:latin typeface="Verdana"/>
                <a:ea typeface="Verdana"/>
              </a:rPr>
              <a:t>Kundenwunsch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Karte des Eisenbahnnetzes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Realisiert mithilfe von HTML5/JavaScript (Canvas)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38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339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341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343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2b6ec9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345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6186c5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347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349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350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1FA2398C-9C2A-43F2-BA12-3813705EF0B8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400" strike="noStrike">
                <a:solidFill>
                  <a:srgbClr val="808080"/>
                </a:solidFill>
                <a:latin typeface="Verdana"/>
                <a:ea typeface="Verdana"/>
              </a:rPr>
              <a:t>Probleme bei der Implementierung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RailML nicht korrekt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Telegrammspezifikation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Telegrammteil sehr schwierig zu testen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52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353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355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357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2b6ec9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359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6186c5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361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363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364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4C165349-DCBF-4FAA-BFF2-2BD2C0CFC370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Aufgabenstellung erfüllt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Enge Rückkopplung mit Kunden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Kommunikation im Team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de-DE" strike="noStrike">
                <a:solidFill>
                  <a:srgbClr val="0b2a51"/>
                </a:solidFill>
                <a:latin typeface="Verdana"/>
                <a:ea typeface="Verdana"/>
              </a:rPr>
              <a:t>Git, GitHub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de-DE" strike="noStrike">
                <a:solidFill>
                  <a:srgbClr val="0b2a51"/>
                </a:solidFill>
                <a:latin typeface="Verdana"/>
                <a:ea typeface="Verdana"/>
              </a:rPr>
              <a:t>Wöchentliche Treffen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Frameworks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de-DE" strike="noStrike">
                <a:solidFill>
                  <a:srgbClr val="0b2a51"/>
                </a:solidFill>
                <a:latin typeface="Verdana"/>
                <a:ea typeface="Verdana"/>
              </a:rPr>
              <a:t>Fokussierung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de-DE" strike="noStrike">
                <a:solidFill>
                  <a:srgbClr val="0b2a51"/>
                </a:solidFill>
                <a:latin typeface="Verdana"/>
                <a:ea typeface="Verdana"/>
              </a:rPr>
              <a:t>Hoher Einarbeitungsaufwand</a:t>
            </a:r>
            <a:endParaRPr/>
          </a:p>
        </p:txBody>
      </p:sp>
      <p:sp>
        <p:nvSpPr>
          <p:cNvPr id="366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367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369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371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2b6ec9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373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6186c5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375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94a3c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377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378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060504F7-F6A6-42E5-90E2-4244F50DF2C6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938160" y="1052640"/>
            <a:ext cx="74498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de-DE" sz="2400" strike="noStrike">
                <a:solidFill>
                  <a:srgbClr val="808080"/>
                </a:solidFill>
                <a:latin typeface="Verdana"/>
                <a:ea typeface="Verdana"/>
              </a:rPr>
              <a:t>Gliederung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928800" y="2133000"/>
            <a:ext cx="7459200" cy="3776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Verdana"/>
              <a:buAutoNum type="arabicPlain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Zielstellung</a:t>
            </a:r>
            <a:endParaRPr/>
          </a:p>
          <a:p>
            <a:pPr>
              <a:lnSpc>
                <a:spcPct val="100000"/>
              </a:lnSpc>
              <a:buFont typeface="Verdana"/>
              <a:buAutoNum type="arabicPlain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Objektorientierte Analyse</a:t>
            </a:r>
            <a:endParaRPr/>
          </a:p>
          <a:p>
            <a:pPr>
              <a:lnSpc>
                <a:spcPct val="100000"/>
              </a:lnSpc>
              <a:buFont typeface="Verdana"/>
              <a:buAutoNum type="arabicPlain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Objektorientierter Entwurf</a:t>
            </a:r>
            <a:endParaRPr/>
          </a:p>
          <a:p>
            <a:pPr>
              <a:lnSpc>
                <a:spcPct val="100000"/>
              </a:lnSpc>
              <a:buFont typeface="Verdana"/>
              <a:buAutoNum type="arabicPlain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Implementierung</a:t>
            </a:r>
            <a:endParaRPr/>
          </a:p>
          <a:p>
            <a:pPr>
              <a:lnSpc>
                <a:spcPct val="100000"/>
              </a:lnSpc>
              <a:buFont typeface="Verdana"/>
              <a:buAutoNum type="arabicPlain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Rückblick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Verdana"/>
              <a:buAutoNum type="arabicPlain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Demonstration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9" name="TextShape 3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140" name="TextShape 4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141" name="TextShape 5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333B81DE-D7E6-4D51-926B-91EC4A6C5D3F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947880" y="2857680"/>
            <a:ext cx="7430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de-DE" sz="2400" strike="noStrike">
                <a:solidFill>
                  <a:srgbClr val="808080"/>
                </a:solidFill>
                <a:latin typeface="Verdana"/>
                <a:ea typeface="Verdana"/>
              </a:rPr>
              <a:t>6  Demonstration der Anwendung</a:t>
            </a:r>
            <a:endParaRPr/>
          </a:p>
        </p:txBody>
      </p:sp>
      <p:sp>
        <p:nvSpPr>
          <p:cNvPr id="380" name="TextShape 2"/>
          <p:cNvSpPr txBox="1"/>
          <p:nvPr/>
        </p:nvSpPr>
        <p:spPr>
          <a:xfrm>
            <a:off x="947880" y="6356520"/>
            <a:ext cx="17380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381" name="TextShape 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382" name="TextShape 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932BDCAE-BF08-42BD-9FF2-C11D819CD192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Shape 478" descr=""/>
          <p:cNvPicPr/>
          <p:nvPr/>
        </p:nvPicPr>
        <p:blipFill>
          <a:blip r:embed="rId1"/>
          <a:srcRect l="0" t="10590" r="0" b="10590"/>
          <a:stretch/>
        </p:blipFill>
        <p:spPr>
          <a:xfrm>
            <a:off x="1209960" y="1412640"/>
            <a:ext cx="6723360" cy="3973680"/>
          </a:xfrm>
          <a:prstGeom prst="rect">
            <a:avLst/>
          </a:prstGeom>
          <a:ln>
            <a:noFill/>
          </a:ln>
        </p:spPr>
      </p:pic>
      <p:sp>
        <p:nvSpPr>
          <p:cNvPr id="384" name="TextShape 1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385" name="TextShape 2"/>
          <p:cNvSpPr txBox="1"/>
          <p:nvPr/>
        </p:nvSpPr>
        <p:spPr>
          <a:xfrm>
            <a:off x="971640" y="6356520"/>
            <a:ext cx="1714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386" name="TextShape 3"/>
          <p:cNvSpPr txBox="1"/>
          <p:nvPr/>
        </p:nvSpPr>
        <p:spPr>
          <a:xfrm>
            <a:off x="1792440" y="5359680"/>
            <a:ext cx="5486040" cy="6418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de-DE" strike="noStrike">
                <a:solidFill>
                  <a:srgbClr val="808080"/>
                </a:solidFill>
                <a:latin typeface="Verdana"/>
                <a:ea typeface="Verdana"/>
              </a:rPr>
              <a:t>Vielen Dank für Ihre Aufmerksamkeit!</a:t>
            </a:r>
            <a:endParaRPr/>
          </a:p>
        </p:txBody>
      </p:sp>
      <p:sp>
        <p:nvSpPr>
          <p:cNvPr id="387" name="TextShape 4"/>
          <p:cNvSpPr txBox="1"/>
          <p:nvPr/>
        </p:nvSpPr>
        <p:spPr>
          <a:xfrm>
            <a:off x="6458040" y="6356520"/>
            <a:ext cx="19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A41E1C5C-91E6-4A9F-9011-0630A2ECE249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947880" y="1052640"/>
            <a:ext cx="7430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de-DE" sz="2400" strike="noStrike">
                <a:solidFill>
                  <a:srgbClr val="808080"/>
                </a:solidFill>
                <a:latin typeface="Verdana"/>
                <a:ea typeface="Verdana"/>
              </a:rPr>
              <a:t>Gruppe 3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947880" y="6356520"/>
            <a:ext cx="17380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971640" y="2133000"/>
            <a:ext cx="2337120" cy="9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de-DE" sz="2000" strike="noStrike">
                <a:solidFill>
                  <a:srgbClr val="0b2a51"/>
                </a:solidFill>
                <a:latin typeface="Calibri"/>
                <a:ea typeface="Calibri"/>
              </a:rPr>
              <a:t>Eric Schölzel</a:t>
            </a:r>
            <a:endParaRPr/>
          </a:p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b2a51"/>
                </a:solidFill>
                <a:latin typeface="Calibri"/>
                <a:ea typeface="Calibri"/>
              </a:rPr>
              <a:t>3. Semester</a:t>
            </a:r>
            <a:endParaRPr/>
          </a:p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b2a51"/>
                </a:solidFill>
                <a:latin typeface="Calibri"/>
                <a:ea typeface="Calibri"/>
              </a:rPr>
              <a:t>Diplom Informatik</a:t>
            </a:r>
            <a:endParaRPr/>
          </a:p>
        </p:txBody>
      </p:sp>
      <p:sp>
        <p:nvSpPr>
          <p:cNvPr id="145" name="CustomShape 4"/>
          <p:cNvSpPr/>
          <p:nvPr/>
        </p:nvSpPr>
        <p:spPr>
          <a:xfrm>
            <a:off x="971640" y="3363480"/>
            <a:ext cx="2337120" cy="9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de-DE" sz="2000" strike="noStrike">
                <a:solidFill>
                  <a:srgbClr val="0b2a51"/>
                </a:solidFill>
                <a:latin typeface="Calibri"/>
                <a:ea typeface="Calibri"/>
              </a:rPr>
              <a:t>Jonas Schenke</a:t>
            </a:r>
            <a:endParaRPr/>
          </a:p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b2a51"/>
                </a:solidFill>
                <a:latin typeface="Calibri"/>
                <a:ea typeface="Calibri"/>
              </a:rPr>
              <a:t>3. Semester</a:t>
            </a:r>
            <a:endParaRPr/>
          </a:p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b2a51"/>
                </a:solidFill>
                <a:latin typeface="Calibri"/>
                <a:ea typeface="Calibri"/>
              </a:rPr>
              <a:t>Bachelor Informatik</a:t>
            </a:r>
            <a:endParaRPr/>
          </a:p>
        </p:txBody>
      </p:sp>
      <p:sp>
        <p:nvSpPr>
          <p:cNvPr id="146" name="CustomShape 5"/>
          <p:cNvSpPr/>
          <p:nvPr/>
        </p:nvSpPr>
        <p:spPr>
          <a:xfrm>
            <a:off x="3309120" y="2133000"/>
            <a:ext cx="2337120" cy="9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de-DE" sz="2000" strike="noStrike">
                <a:solidFill>
                  <a:srgbClr val="0b2a51"/>
                </a:solidFill>
                <a:latin typeface="Calibri"/>
                <a:ea typeface="Calibri"/>
              </a:rPr>
              <a:t>Oliver Schmidt</a:t>
            </a:r>
            <a:endParaRPr/>
          </a:p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b2a51"/>
                </a:solidFill>
                <a:latin typeface="Calibri"/>
                <a:ea typeface="Calibri"/>
              </a:rPr>
              <a:t>3. Semester</a:t>
            </a:r>
            <a:endParaRPr/>
          </a:p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b2a51"/>
                </a:solidFill>
                <a:latin typeface="Calibri"/>
                <a:ea typeface="Calibri"/>
              </a:rPr>
              <a:t>Diplom Informatik</a:t>
            </a:r>
            <a:endParaRPr/>
          </a:p>
        </p:txBody>
      </p:sp>
      <p:sp>
        <p:nvSpPr>
          <p:cNvPr id="147" name="CustomShape 6"/>
          <p:cNvSpPr/>
          <p:nvPr/>
        </p:nvSpPr>
        <p:spPr>
          <a:xfrm>
            <a:off x="3306600" y="3363480"/>
            <a:ext cx="2337120" cy="9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de-DE" sz="2000" strike="noStrike">
                <a:solidFill>
                  <a:srgbClr val="0b2a51"/>
                </a:solidFill>
                <a:latin typeface="Calibri"/>
                <a:ea typeface="Calibri"/>
              </a:rPr>
              <a:t>Zdravko Yanakiev</a:t>
            </a:r>
            <a:endParaRPr/>
          </a:p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b2a51"/>
                </a:solidFill>
                <a:latin typeface="Calibri"/>
                <a:ea typeface="Calibri"/>
              </a:rPr>
              <a:t>3. Semester</a:t>
            </a:r>
            <a:endParaRPr/>
          </a:p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b2a51"/>
                </a:solidFill>
                <a:latin typeface="Calibri"/>
                <a:ea typeface="Calibri"/>
              </a:rPr>
              <a:t>Bachelor Informatik</a:t>
            </a:r>
            <a:endParaRPr/>
          </a:p>
        </p:txBody>
      </p:sp>
      <p:sp>
        <p:nvSpPr>
          <p:cNvPr id="148" name="CustomShape 7"/>
          <p:cNvSpPr/>
          <p:nvPr/>
        </p:nvSpPr>
        <p:spPr>
          <a:xfrm>
            <a:off x="5644440" y="2129760"/>
            <a:ext cx="2337120" cy="9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de-DE" sz="2000" strike="noStrike">
                <a:solidFill>
                  <a:srgbClr val="0b2a51"/>
                </a:solidFill>
                <a:latin typeface="Calibri"/>
                <a:ea typeface="Calibri"/>
              </a:rPr>
              <a:t>Robert Mörseburg</a:t>
            </a:r>
            <a:endParaRPr/>
          </a:p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b2a51"/>
                </a:solidFill>
                <a:latin typeface="Calibri"/>
                <a:ea typeface="Calibri"/>
              </a:rPr>
              <a:t>3. Semester</a:t>
            </a:r>
            <a:endParaRPr/>
          </a:p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b2a51"/>
                </a:solidFill>
                <a:latin typeface="Calibri"/>
                <a:ea typeface="Calibri"/>
              </a:rPr>
              <a:t>Diplom Informatik</a:t>
            </a:r>
            <a:endParaRPr/>
          </a:p>
        </p:txBody>
      </p:sp>
      <p:sp>
        <p:nvSpPr>
          <p:cNvPr id="149" name="CustomShape 8"/>
          <p:cNvSpPr/>
          <p:nvPr/>
        </p:nvSpPr>
        <p:spPr>
          <a:xfrm>
            <a:off x="3306600" y="4862160"/>
            <a:ext cx="4392000" cy="12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de-DE" sz="2000" strike="noStrike">
                <a:solidFill>
                  <a:srgbClr val="0b2a51"/>
                </a:solidFill>
                <a:latin typeface="Calibri"/>
                <a:ea typeface="Calibri"/>
              </a:rPr>
              <a:t>Dipl.-Medieninf. Ronny Kaiser</a:t>
            </a:r>
            <a:endParaRPr/>
          </a:p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b2a51"/>
                </a:solidFill>
                <a:latin typeface="Calibri"/>
                <a:ea typeface="Calibri"/>
              </a:rPr>
              <a:t>Fakultät Informatik</a:t>
            </a:r>
            <a:endParaRPr/>
          </a:p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b2a51"/>
                </a:solidFill>
                <a:latin typeface="Calibri"/>
                <a:ea typeface="Calibri"/>
              </a:rPr>
              <a:t>Institut für Software- und Multimediatechnik</a:t>
            </a:r>
            <a:endParaRPr/>
          </a:p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b2a51"/>
                </a:solidFill>
                <a:latin typeface="Calibri"/>
                <a:ea typeface="Calibri"/>
              </a:rPr>
              <a:t>Lehrstuhl Softwaretechnologie</a:t>
            </a:r>
            <a:endParaRPr/>
          </a:p>
        </p:txBody>
      </p:sp>
      <p:sp>
        <p:nvSpPr>
          <p:cNvPr id="150" name="CustomShape 9"/>
          <p:cNvSpPr/>
          <p:nvPr/>
        </p:nvSpPr>
        <p:spPr>
          <a:xfrm>
            <a:off x="938160" y="4862520"/>
            <a:ext cx="233496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</a:pPr>
            <a:r>
              <a:rPr b="1" lang="de-DE" sz="2000" strike="noStrike">
                <a:solidFill>
                  <a:srgbClr val="808080"/>
                </a:solidFill>
                <a:latin typeface="Calibri"/>
                <a:ea typeface="Calibri"/>
              </a:rPr>
              <a:t>Betreuer</a:t>
            </a:r>
            <a:endParaRPr/>
          </a:p>
        </p:txBody>
      </p:sp>
      <p:pic>
        <p:nvPicPr>
          <p:cNvPr id="151" name="Shape 98" descr=""/>
          <p:cNvPicPr/>
          <p:nvPr/>
        </p:nvPicPr>
        <p:blipFill>
          <a:blip r:embed="rId1"/>
          <a:stretch/>
        </p:blipFill>
        <p:spPr>
          <a:xfrm>
            <a:off x="2524320" y="5301720"/>
            <a:ext cx="680400" cy="684000"/>
          </a:xfrm>
          <a:prstGeom prst="rect">
            <a:avLst/>
          </a:prstGeom>
          <a:ln>
            <a:noFill/>
          </a:ln>
        </p:spPr>
      </p:pic>
      <p:sp>
        <p:nvSpPr>
          <p:cNvPr id="152" name="TextShape 10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153" name="TextShape 11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E274702D-A280-4A81-9EF8-10624CD614B5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Webbasierte Ankunfts-, Abfahrts-, und Zuglaufanzeige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Auswahl nach Bahnhof und Uhrzeit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Optional Auswahl der Zuggattung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Anzeige von Zwischenhalten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Anzeige von Echtzeitinformationen (Verspätung, etc.) vom Fahrplanserver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156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158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160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162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164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166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167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AD28F86E-C6CF-4E18-8BB8-B474146DE098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Orientierung: Online-Abfahrtsanzeige der Bahn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170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172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174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176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178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180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pic>
        <p:nvPicPr>
          <p:cNvPr id="181" name="Shape 138" descr=""/>
          <p:cNvPicPr/>
          <p:nvPr/>
        </p:nvPicPr>
        <p:blipFill>
          <a:blip r:embed="rId1"/>
          <a:stretch/>
        </p:blipFill>
        <p:spPr>
          <a:xfrm>
            <a:off x="1325880" y="2542320"/>
            <a:ext cx="6491880" cy="3766680"/>
          </a:xfrm>
          <a:prstGeom prst="rect">
            <a:avLst/>
          </a:prstGeom>
          <a:ln>
            <a:noFill/>
          </a:ln>
        </p:spPr>
      </p:pic>
      <p:sp>
        <p:nvSpPr>
          <p:cNvPr id="182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3F5D724D-92CC-4AD3-B65E-5FA14BFE68D0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400" strike="noStrike">
                <a:solidFill>
                  <a:srgbClr val="808080"/>
                </a:solidFill>
                <a:latin typeface="Verdana"/>
                <a:ea typeface="Verdana"/>
              </a:rPr>
              <a:t>Muss-Kriterien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Erreichbarkeit unter angegebener URL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Kopfzeile (mit Logo, etc.)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Fußzeile (mit Programmversion, etc.)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Abfahrts- / Ankunfts- / Zuglaufanzeige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Konfigurierbar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Interaktiv (z.B. Anklicken eines Stops im Zuglauf)</a:t>
            </a:r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185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187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189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191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193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195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196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6720B2B8-2178-437B-907D-C53938DFA47F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400" strike="noStrike">
                <a:solidFill>
                  <a:srgbClr val="808080"/>
                </a:solidFill>
                <a:latin typeface="Verdana"/>
                <a:ea typeface="Verdana"/>
              </a:rPr>
              <a:t>Kann-Kriterien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Verbindungsstatus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Zuglaufanzeige als Perlenschnur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Ausblenden der Uhrzeit bei Verbindungsproblemen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Vor- / Zurückfunktion im Browser verwendbar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Logo konfigurierbar</a:t>
            </a:r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199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201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203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205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207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209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210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963A4345-EF14-44D5-B60A-77DBD6CD5C16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400" strike="noStrike">
                <a:solidFill>
                  <a:srgbClr val="808080"/>
                </a:solidFill>
                <a:latin typeface="Verdana"/>
                <a:ea typeface="Verdana"/>
              </a:rPr>
              <a:t>Zusätzlicher Kundenwunsch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Anzeige der Bahnhöfe auf interaktiver Karte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Markieren des momentanen Bahnhofs</a:t>
            </a: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213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215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217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219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221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223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224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09FC5B7D-46D1-4725-992F-243494A39830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GUI-Mockup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Erstellung des Pflichtenheftes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Erstellen eines Prototyps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0b2a51"/>
                </a:solidFill>
                <a:latin typeface="Verdana"/>
                <a:ea typeface="Verdana"/>
              </a:rPr>
              <a:t>Planung mithilfe von UML-Diagrammen</a:t>
            </a:r>
            <a:endParaRPr/>
          </a:p>
        </p:txBody>
      </p:sp>
      <p:sp>
        <p:nvSpPr>
          <p:cNvPr id="226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1000" strike="noStrike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227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4"/>
          <p:cNvSpPr/>
          <p:nvPr/>
        </p:nvSpPr>
        <p:spPr>
          <a:xfrm>
            <a:off x="127296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229" name="CustomShape 5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6"/>
          <p:cNvSpPr/>
          <p:nvPr/>
        </p:nvSpPr>
        <p:spPr>
          <a:xfrm>
            <a:off x="272808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231" name="CustomShape 7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8"/>
          <p:cNvSpPr/>
          <p:nvPr/>
        </p:nvSpPr>
        <p:spPr>
          <a:xfrm>
            <a:off x="41832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233" name="CustomShape 9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10"/>
          <p:cNvSpPr/>
          <p:nvPr/>
        </p:nvSpPr>
        <p:spPr>
          <a:xfrm>
            <a:off x="563832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235" name="CustomShape 11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21600"/>
            </a:avLst>
          </a:prstGeom>
          <a:solidFill>
            <a:schemeClr val="lt2"/>
          </a:solidFill>
          <a:ln w="255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12"/>
          <p:cNvSpPr/>
          <p:nvPr/>
        </p:nvSpPr>
        <p:spPr>
          <a:xfrm>
            <a:off x="7093800" y="1261440"/>
            <a:ext cx="9698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de-DE" sz="1500" strike="noStrike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237" name="TextShape 13"/>
          <p:cNvSpPr txBox="1"/>
          <p:nvPr/>
        </p:nvSpPr>
        <p:spPr>
          <a:xfrm>
            <a:off x="3029040" y="6356520"/>
            <a:ext cx="3085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238" name="TextShape 1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fld id="{C130BDCD-BD0A-4E5E-8F63-44A8C1A1B564}" type="slidenum"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&lt;Foliennummer&gt;</a:t>
            </a:fld>
            <a:r>
              <a:rPr lang="de-DE" sz="1200" strike="noStrike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Application>LibreOffice/4.4.7.2$Windows_x86 LibreOffice_project/f3153a8b245191196a4b6b9abd1d0da16eead600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de-DE</dc:language>
  <dcterms:modified xsi:type="dcterms:W3CDTF">2016-02-01T19:52:59Z</dcterms:modified>
  <cp:revision>20</cp:revision>
</cp:coreProperties>
</file>