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5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198A25-1740-45B4-8AE2-4D69526C3FF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6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08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pic>
        <p:nvPicPr>
          <p:cNvPr id="1" name="Shap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8920" cy="4258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1052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0" y="1196640"/>
            <a:ext cx="914292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0" y="1381320"/>
            <a:ext cx="9142920" cy="360"/>
          </a:xfrm>
          <a:prstGeom prst="straightConnector1">
            <a:avLst/>
          </a:prstGeom>
          <a:noFill/>
          <a:ln w="9360">
            <a:solidFill>
              <a:srgbClr val="ffffff"/>
            </a:solidFill>
            <a:round/>
          </a:ln>
        </p:spPr>
      </p:sp>
      <p:pic>
        <p:nvPicPr>
          <p:cNvPr id="5" name="Shape 2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5720" y="480240"/>
            <a:ext cx="1886400" cy="545760"/>
          </a:xfrm>
          <a:prstGeom prst="rect">
            <a:avLst/>
          </a:prstGeom>
          <a:ln>
            <a:noFill/>
          </a:ln>
        </p:spPr>
      </p:pic>
      <p:sp>
        <p:nvSpPr>
          <p:cNvPr id="6" name="CustomShape 5"/>
          <p:cNvSpPr/>
          <p:nvPr/>
        </p:nvSpPr>
        <p:spPr>
          <a:xfrm>
            <a:off x="933480" y="5987520"/>
            <a:ext cx="2663280" cy="36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</a:rPr>
              <a:t>Dresden, 02.02.2016</a:t>
            </a:r>
            <a:endParaRPr/>
          </a:p>
        </p:txBody>
      </p:sp>
      <p:pic>
        <p:nvPicPr>
          <p:cNvPr id="7" name="Shape 2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50240" y="5376600"/>
            <a:ext cx="437040" cy="87696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908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pic>
        <p:nvPicPr>
          <p:cNvPr id="45" name="Shap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8920" cy="42588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1052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908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pic>
        <p:nvPicPr>
          <p:cNvPr id="84" name="Shape 1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8920" cy="42588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0" y="1052640"/>
            <a:ext cx="9142920" cy="360"/>
          </a:xfrm>
          <a:prstGeom prst="straightConnector1">
            <a:avLst/>
          </a:prstGeom>
          <a:noFill/>
          <a:ln w="9360">
            <a:solidFill>
              <a:srgbClr val="eeece1"/>
            </a:solidFill>
            <a:round/>
          </a:ln>
        </p:spPr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28800" y="1845000"/>
            <a:ext cx="7458480" cy="146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2400">
                <a:solidFill>
                  <a:srgbClr val="ffffff"/>
                </a:solidFill>
                <a:latin typeface="Verdana"/>
                <a:ea typeface="Verdana"/>
              </a:rPr>
              <a:t>Praktikum Softwaretechnologie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</a:rPr>
              <a:t>Abschlusspräsentation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947880" y="3285000"/>
            <a:ext cx="7439400" cy="107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solidFill>
                  <a:srgbClr val="a8afc7"/>
                </a:solidFill>
                <a:latin typeface="Verdana"/>
                <a:ea typeface="Verdana"/>
              </a:rPr>
              <a:t>Gruppe 3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  <a:ea typeface="Verdana"/>
              </a:rPr>
              <a:t>Fahrgastinformationssystem Eisenbahnlabor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Komponentendiagramm: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34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36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37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38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39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40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41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42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43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44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  <p:pic>
        <p:nvPicPr>
          <p:cNvPr id="2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2468880"/>
            <a:ext cx="6766200" cy="402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Entwurf mithilfe von Magic Draw → UML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MVC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4 große Teilkomponenten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48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49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50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51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52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253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54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55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56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57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58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Interaktion mit dem Nutzer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Filterung der angezeigten Daten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Entwurf mithilfe von Mockups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funktional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nutzerfreundlich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optisch ansprechend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Kommuniziert mit Datenstruktur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63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64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65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66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267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68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69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70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71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72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73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Speichert Daten unabhängig von Datenquelle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Wichtig vor allem Datenintegrität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Zentrales Bindeglied → Controller Fassade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76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77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78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79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80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281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82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83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84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85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86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87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en-US" sz="2400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XML-Format zum Datenaustausch im Schienenverkehr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Enthält Daten über die Infrastruktur, die Schienenfahrzeuge und den Fahrplan eines Eisenbahnsystems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Der RailML-Parser stellt den anderen Programmkomponenten die Daten aus der RailML-Datei bereit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Vorgehensweise: Trennung von XML-Parser und Datenstruktur → mehr Flexibilität</a:t>
            </a:r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90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91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92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93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94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295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96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97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98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99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00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01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Entgegennehmen von Telegrammen + Weiterreichen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Verschiedene Telegrammarten → Strategy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Details während Entwurf unbekannt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05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07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09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10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11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12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13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14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15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Java 1.8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Spring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Verlauf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Prototyp → nur kleine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große RailML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Telegramme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Tests im Labor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Kundenwunsch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19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20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21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22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23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24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25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26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27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28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29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GUI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Thymeleaf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Datenweitergabe und Filterung im FisController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Datenstruktur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Selbst unabhängig von Spring-Framework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TimetableController wertet Telegram-Objekte aus oder lädt Offline Fahrplan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31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32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33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34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35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36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37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39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40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41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42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43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RailML</a:t>
            </a:r>
            <a:r>
              <a:rPr lang="en-US" sz="2400" baseline="30000">
                <a:solidFill>
                  <a:srgbClr val="808080"/>
                </a:solidFill>
                <a:latin typeface="Verdana"/>
                <a:ea typeface="Verdana"/>
              </a:rPr>
              <a:t>®</a:t>
            </a: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-Parser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Implementierung unter Benutzung des Spring Frameworks (Spring OXM)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Laden der ganzen Datei in den Speicher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Anschließende Verarbeitung in die interne Datenstruktur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5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46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47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48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49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50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51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52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53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54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55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56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57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Telegramm-Struktur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Asynchrones Empfangen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Parsen der Byte-Arrays → Little Endian, 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Synchrone Verarbeitung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Modellierung der Telegram-Datentypen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Übergabe an Datenstruktur durch Events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60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61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62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63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64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65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66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67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68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69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70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71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938160" y="1052640"/>
            <a:ext cx="74491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Verdana"/>
                <a:ea typeface="Verdana"/>
              </a:rPr>
              <a:t>Gliederung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928800" y="2133000"/>
            <a:ext cx="7458480" cy="377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Zielstellung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Objektorientierte Analyse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Objektorientierter Entwurf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Implementierung</a:t>
            </a: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Rückblick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Verdana"/>
              <a:buAutoNum type="arabicPlain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Demonstration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Karte des Eisenbahnnetzes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Realisiert mithilfe von HTML5/JavaScript (Canvas)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73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74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75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76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77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78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79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80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81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82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83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84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85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Probleme bei der Implementierung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RailML nicht korrekt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Telegrammspezifikation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Telegrammteil sehr schwierig zu testen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	</a:t>
            </a: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→ </a:t>
            </a: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integration tests kaum möglich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	</a:t>
            </a: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→ </a:t>
            </a: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Testen nur im Eisenbahnbetriebslabor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388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389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390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391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392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393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394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395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396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397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398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399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Aufgabenstellung erfüllt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Enge Rückkopplung mit Kunden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Kommunikation im Team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Git, GitHub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Wöchentliche Treffen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Frameworks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Fokussierung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Hoher Einarbeitungsaufwand</a:t>
            </a:r>
            <a:endParaRPr/>
          </a:p>
        </p:txBody>
      </p:sp>
      <p:sp>
        <p:nvSpPr>
          <p:cNvPr id="401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402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403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404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405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406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2b6ec9"/>
          </a:solidFill>
          <a:ln w="25560">
            <a:solidFill>
              <a:srgbClr val="ffffff"/>
            </a:solidFill>
            <a:round/>
          </a:ln>
        </p:spPr>
      </p:sp>
      <p:sp>
        <p:nvSpPr>
          <p:cNvPr id="407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408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6186c5"/>
          </a:solidFill>
          <a:ln w="25560">
            <a:solidFill>
              <a:srgbClr val="ffffff"/>
            </a:solidFill>
            <a:round/>
          </a:ln>
        </p:spPr>
      </p:sp>
      <p:sp>
        <p:nvSpPr>
          <p:cNvPr id="409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410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94a3c3"/>
          </a:solidFill>
          <a:ln w="25560">
            <a:solidFill>
              <a:srgbClr val="ffffff"/>
            </a:solidFill>
            <a:round/>
          </a:ln>
        </p:spPr>
      </p:sp>
      <p:sp>
        <p:nvSpPr>
          <p:cNvPr id="411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412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13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947880" y="2857680"/>
            <a:ext cx="74300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Verdana"/>
                <a:ea typeface="Verdana"/>
              </a:rPr>
              <a:t>6  Demonstration der Anwendung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947880" y="6356520"/>
            <a:ext cx="173736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Shape 478" descr=""/>
          <p:cNvPicPr/>
          <p:nvPr/>
        </p:nvPicPr>
        <p:blipFill>
          <a:blip r:embed="rId1"/>
          <a:srcRect l="0" t="-942223" r="0" b="-942223"/>
          <a:stretch>
            <a:fillRect/>
          </a:stretch>
        </p:blipFill>
        <p:spPr>
          <a:xfrm>
            <a:off x="1209960" y="1412640"/>
            <a:ext cx="6722640" cy="3972960"/>
          </a:xfrm>
          <a:prstGeom prst="rect">
            <a:avLst/>
          </a:prstGeom>
          <a:ln>
            <a:noFill/>
          </a:ln>
        </p:spPr>
      </p:pic>
      <p:sp>
        <p:nvSpPr>
          <p:cNvPr id="419" name="CustomShape 1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420" name="CustomShape 2"/>
          <p:cNvSpPr/>
          <p:nvPr/>
        </p:nvSpPr>
        <p:spPr>
          <a:xfrm>
            <a:off x="971640" y="6356520"/>
            <a:ext cx="17136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421" name="CustomShape 3"/>
          <p:cNvSpPr/>
          <p:nvPr/>
        </p:nvSpPr>
        <p:spPr>
          <a:xfrm>
            <a:off x="1792440" y="5359680"/>
            <a:ext cx="5485320" cy="64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808080"/>
                </a:solidFill>
                <a:latin typeface="Verdana"/>
                <a:ea typeface="Verdana"/>
              </a:rPr>
              <a:t>Vielen Dank für Ihre Aufmerksamkeit!</a:t>
            </a:r>
            <a:endParaRPr/>
          </a:p>
        </p:txBody>
      </p:sp>
      <p:sp>
        <p:nvSpPr>
          <p:cNvPr id="422" name="CustomShape 4"/>
          <p:cNvSpPr/>
          <p:nvPr/>
        </p:nvSpPr>
        <p:spPr>
          <a:xfrm>
            <a:off x="6458040" y="6356520"/>
            <a:ext cx="19436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47880" y="1052640"/>
            <a:ext cx="74300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08080"/>
                </a:solidFill>
                <a:latin typeface="Verdana"/>
                <a:ea typeface="Verdana"/>
              </a:rPr>
              <a:t>Gruppe 3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47880" y="6356520"/>
            <a:ext cx="173736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971640" y="2133000"/>
            <a:ext cx="2336400" cy="9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Eric Schölzel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971640" y="3363480"/>
            <a:ext cx="2336400" cy="9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Jonas Schenke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3309120" y="2133000"/>
            <a:ext cx="2336400" cy="9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Oliver Schmidt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3306600" y="3363480"/>
            <a:ext cx="2336400" cy="9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Zdravko Yanakiev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Bachelor Informatik</a:t>
            </a:r>
            <a:endParaRPr/>
          </a:p>
        </p:txBody>
      </p:sp>
      <p:sp>
        <p:nvSpPr>
          <p:cNvPr id="140" name="CustomShape 7"/>
          <p:cNvSpPr/>
          <p:nvPr/>
        </p:nvSpPr>
        <p:spPr>
          <a:xfrm>
            <a:off x="5644440" y="2129760"/>
            <a:ext cx="2336400" cy="95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Robert Mörseburg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Diplom Informatik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3306600" y="4862160"/>
            <a:ext cx="4391280" cy="12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  <a:ea typeface="Calibri"/>
              </a:rPr>
              <a:t>Dipl.-Medieninf. Ronny Kaiser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Fakultät Informatik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Institut für Software- und Multimediatechnik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b2a51"/>
                </a:solidFill>
                <a:latin typeface="Calibri"/>
                <a:ea typeface="Calibri"/>
              </a:rPr>
              <a:t>Lehrstuhl Softwaretechnologie</a:t>
            </a:r>
            <a:endParaRPr/>
          </a:p>
        </p:txBody>
      </p:sp>
      <p:sp>
        <p:nvSpPr>
          <p:cNvPr id="142" name="CustomShape 9"/>
          <p:cNvSpPr/>
          <p:nvPr/>
        </p:nvSpPr>
        <p:spPr>
          <a:xfrm>
            <a:off x="938160" y="4862520"/>
            <a:ext cx="2334240" cy="39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808080"/>
                </a:solidFill>
                <a:latin typeface="Calibri"/>
                <a:ea typeface="Calibri"/>
              </a:rPr>
              <a:t>Betreuer</a:t>
            </a:r>
            <a:endParaRPr/>
          </a:p>
        </p:txBody>
      </p:sp>
      <p:pic>
        <p:nvPicPr>
          <p:cNvPr id="143" name="Shape 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4320" y="5301720"/>
            <a:ext cx="679680" cy="683280"/>
          </a:xfrm>
          <a:prstGeom prst="rect">
            <a:avLst/>
          </a:prstGeom>
          <a:ln>
            <a:noFill/>
          </a:ln>
        </p:spPr>
      </p:pic>
      <p:sp>
        <p:nvSpPr>
          <p:cNvPr id="144" name="CustomShape 10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Webbasierte Ankunfts-, Abfahrts-, und Zuglaufanzeige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Auswahl nach Bahnhof und Uhrzeit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Optional Auswahl der Zuggattung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Anzeige von Zwischenhalten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Anzeige von Echtzeitinformationen (Verspätung, etc.) vom Fahrplanserver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149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50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51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53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54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55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56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57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58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59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Orientierung: Online-Abfahrtsanzeige der Bahn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163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65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66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67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68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69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70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71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72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pic>
        <p:nvPicPr>
          <p:cNvPr id="173" name="Shape 13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25880" y="2542320"/>
            <a:ext cx="6491160" cy="3765960"/>
          </a:xfrm>
          <a:prstGeom prst="rect">
            <a:avLst/>
          </a:prstGeom>
          <a:ln>
            <a:noFill/>
          </a:ln>
        </p:spPr>
      </p:pic>
      <p:sp>
        <p:nvSpPr>
          <p:cNvPr id="174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Muss-Kriterien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Erreichbarkeit unter angegebener 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Kopfzeile (mit Logo,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Fußzeile (mit Programmversion, etc.)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Konfigurierbar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Interaktiv (z.B. Anklicken eines Stops im Zuglauf)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178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80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82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83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84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86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Kann-Kriterien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Verbindungsstatus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Zuglaufanzeige als Perlenschnur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Ausblenden der Uhrzeit bei Verbindungsproblemen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Vor- / Zurückfunktion im Browser verwendbar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Logo konfigurierbar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192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94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96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197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198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199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00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02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Verdana"/>
                <a:ea typeface="Verdana"/>
              </a:rPr>
              <a:t>Zusätzlicher Kundenwunsch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Anzeige der Bahnhöfe auf interaktiver Karte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Markieren des momentanen Bahnhofs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06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07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08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10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11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12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13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14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15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16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947880" y="2134800"/>
            <a:ext cx="7439400" cy="406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GUI-Mockup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Erstellen des Pflichtenheftes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Erstellen eines Prototyps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  <a:ea typeface="Verdana"/>
              </a:rPr>
              <a:t>Planung mithilfe von UML-Diagrammen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976320" y="6356520"/>
            <a:ext cx="170892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Verdana"/>
              </a:rPr>
              <a:t>02.02.2016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94968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</p:sp>
      <p:sp>
        <p:nvSpPr>
          <p:cNvPr id="220" name="CustomShape 4"/>
          <p:cNvSpPr/>
          <p:nvPr/>
        </p:nvSpPr>
        <p:spPr>
          <a:xfrm>
            <a:off x="127296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Ziel-stellung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240480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115fb2"/>
          </a:solidFill>
          <a:ln w="25560">
            <a:solidFill>
              <a:srgbClr val="ffffff"/>
            </a:solidFill>
            <a:round/>
          </a:ln>
        </p:spPr>
      </p:sp>
      <p:sp>
        <p:nvSpPr>
          <p:cNvPr id="222" name="CustomShape 6"/>
          <p:cNvSpPr/>
          <p:nvPr/>
        </p:nvSpPr>
        <p:spPr>
          <a:xfrm>
            <a:off x="272808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Analyse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385992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24" name="CustomShape 8"/>
          <p:cNvSpPr/>
          <p:nvPr/>
        </p:nvSpPr>
        <p:spPr>
          <a:xfrm>
            <a:off x="41832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OO Entwurf</a:t>
            </a:r>
            <a:endParaRPr/>
          </a:p>
        </p:txBody>
      </p:sp>
      <p:sp>
        <p:nvSpPr>
          <p:cNvPr id="225" name="CustomShape 9"/>
          <p:cNvSpPr/>
          <p:nvPr/>
        </p:nvSpPr>
        <p:spPr>
          <a:xfrm>
            <a:off x="531504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26" name="CustomShape 10"/>
          <p:cNvSpPr/>
          <p:nvPr/>
        </p:nvSpPr>
        <p:spPr>
          <a:xfrm>
            <a:off x="563832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Implemen-tierung</a:t>
            </a:r>
            <a:endParaRPr/>
          </a:p>
        </p:txBody>
      </p:sp>
      <p:sp>
        <p:nvSpPr>
          <p:cNvPr id="227" name="CustomShape 11"/>
          <p:cNvSpPr/>
          <p:nvPr/>
        </p:nvSpPr>
        <p:spPr>
          <a:xfrm>
            <a:off x="6770160" y="1261440"/>
            <a:ext cx="1615680" cy="645840"/>
          </a:xfrm>
          <a:prstGeom prst="chevron">
            <a:avLst>
              <a:gd name="adj" fmla="val 21600"/>
            </a:avLst>
          </a:prstGeom>
          <a:solidFill>
            <a:srgbClr val="eeece1"/>
          </a:solidFill>
          <a:ln w="25560">
            <a:solidFill>
              <a:srgbClr val="ffffff"/>
            </a:solidFill>
            <a:round/>
          </a:ln>
        </p:spPr>
      </p:sp>
      <p:sp>
        <p:nvSpPr>
          <p:cNvPr id="228" name="CustomShape 12"/>
          <p:cNvSpPr/>
          <p:nvPr/>
        </p:nvSpPr>
        <p:spPr>
          <a:xfrm>
            <a:off x="7093800" y="1261440"/>
            <a:ext cx="969120" cy="645840"/>
          </a:xfrm>
          <a:prstGeom prst="rect">
            <a:avLst/>
          </a:prstGeom>
          <a:noFill/>
          <a:ln>
            <a:noFill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</a:rPr>
              <a:t>Rückblick</a:t>
            </a:r>
            <a:endParaRPr/>
          </a:p>
        </p:txBody>
      </p:sp>
      <p:sp>
        <p:nvSpPr>
          <p:cNvPr id="229" name="CustomShape 13"/>
          <p:cNvSpPr/>
          <p:nvPr/>
        </p:nvSpPr>
        <p:spPr>
          <a:xfrm>
            <a:off x="3029040" y="6356520"/>
            <a:ext cx="30848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Gruppe 3: Fahrgastinformationssystem</a:t>
            </a:r>
            <a:endParaRPr/>
          </a:p>
        </p:txBody>
      </p:sp>
      <p:sp>
        <p:nvSpPr>
          <p:cNvPr id="230" name="CustomShape 14"/>
          <p:cNvSpPr/>
          <p:nvPr/>
        </p:nvSpPr>
        <p:spPr>
          <a:xfrm>
            <a:off x="6458040" y="6356520"/>
            <a:ext cx="19292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Folie </a:t>
            </a:r>
            <a:r>
              <a:rPr lang="en-US" sz="1200">
                <a:solidFill>
                  <a:srgbClr val="888b96"/>
                </a:solidFill>
                <a:latin typeface="Calibri"/>
                <a:ea typeface="Calibri"/>
              </a:rPr>
              <a:t> / 24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