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3" name="Картина 42"/>
          <p:cNvPicPr/>
          <p:nvPr/>
        </p:nvPicPr>
        <p:blipFill>
          <a:blip r:embed="rId2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  <p:pic>
        <p:nvPicPr>
          <p:cNvPr id="44" name="Картина 43"/>
          <p:cNvPicPr/>
          <p:nvPr/>
        </p:nvPicPr>
        <p:blipFill>
          <a:blip r:embed="rId2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947880" y="1052640"/>
            <a:ext cx="74307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5" name="Картина 84"/>
          <p:cNvPicPr/>
          <p:nvPr/>
        </p:nvPicPr>
        <p:blipFill>
          <a:blip r:embed="rId2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  <p:pic>
        <p:nvPicPr>
          <p:cNvPr id="86" name="Картина 85"/>
          <p:cNvPicPr/>
          <p:nvPr/>
        </p:nvPicPr>
        <p:blipFill>
          <a:blip r:embed="rId2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947880" y="1052640"/>
            <a:ext cx="74307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8" name="Картина 127"/>
          <p:cNvPicPr/>
          <p:nvPr/>
        </p:nvPicPr>
        <p:blipFill>
          <a:blip r:embed="rId2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  <p:pic>
        <p:nvPicPr>
          <p:cNvPr id="129" name="Картина 128"/>
          <p:cNvPicPr/>
          <p:nvPr/>
        </p:nvPicPr>
        <p:blipFill>
          <a:blip r:embed="rId2"/>
          <a:stretch/>
        </p:blipFill>
        <p:spPr>
          <a:xfrm>
            <a:off x="2481480" y="2420640"/>
            <a:ext cx="4372560" cy="348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947880" y="1052640"/>
            <a:ext cx="743076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478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3488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760280" y="424332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9478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60280" y="2421000"/>
            <a:ext cx="363060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947880" y="4243320"/>
            <a:ext cx="7440120" cy="1663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02E7-065B-4F30-88D3-71BDB028DF24}" type="datetimeFigureOut">
              <a:rPr lang="bg-BG" smtClean="0"/>
              <a:t>31.1.2016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5810-CA54-4A5B-8027-2F8306AD431C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16"/>
          <p:cNvPicPr/>
          <p:nvPr/>
        </p:nvPicPr>
        <p:blipFill>
          <a:blip r:embed="rId14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Titelmasterformat durch Klicken bearbeiten</a:t>
            </a:r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 des Gliederungstextes durch Klicken bearbeiten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0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Gliederungsebene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Gliederungsebene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20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Gliederungsebene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Gliederungsebene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20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Siebte GliederungsebeneTextmasterformat bearbeiten</a:t>
            </a:r>
            <a:endParaRPr/>
          </a:p>
          <a:p>
            <a:pPr marL="743040" lvl="1" indent="-285480">
              <a:lnSpc>
                <a:spcPct val="100000"/>
              </a:lnSpc>
              <a:buClr>
                <a:srgbClr val="0B2A51"/>
              </a:buClr>
              <a:buFont typeface="Arial"/>
              <a:buChar char="•"/>
            </a:pPr>
            <a:r>
              <a:rPr lang="de-DE" sz="20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Ebene</a:t>
            </a:r>
            <a:endParaRPr/>
          </a:p>
          <a:p>
            <a:pPr marL="1143000" lvl="2" indent="-228240">
              <a:lnSpc>
                <a:spcPct val="100000"/>
              </a:lnSpc>
              <a:buClr>
                <a:srgbClr val="0B2A51"/>
              </a:buClr>
              <a:buFont typeface="Symbol"/>
              <a:buChar char="-"/>
            </a:pPr>
            <a:r>
              <a:rPr lang="de-DE" sz="16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Ebene</a:t>
            </a:r>
            <a:endParaRPr/>
          </a:p>
          <a:p>
            <a:pPr marL="1600200" lvl="3" indent="-228240">
              <a:lnSpc>
                <a:spcPct val="100000"/>
              </a:lnSpc>
              <a:buClr>
                <a:srgbClr val="0B2A51"/>
              </a:buClr>
              <a:buFont typeface="Wingdings" charset="2"/>
              <a:buChar char=""/>
            </a:pPr>
            <a:r>
              <a:rPr lang="de-DE" sz="14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Ebene</a:t>
            </a:r>
            <a:endParaRPr/>
          </a:p>
          <a:p>
            <a:pPr marL="2057400" lvl="4" indent="-228240">
              <a:lnSpc>
                <a:spcPct val="100000"/>
              </a:lnSpc>
              <a:buClr>
                <a:srgbClr val="0B2A51"/>
              </a:buClr>
              <a:buFont typeface="Arial"/>
              <a:buChar char="»"/>
            </a:pPr>
            <a:r>
              <a:rPr lang="de-DE" sz="12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Ebene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947880" y="6356520"/>
            <a:ext cx="173808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1BBC8941-D362-4671-B90B-5A7665D70E13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Grafik 16"/>
          <p:cNvPicPr/>
          <p:nvPr/>
        </p:nvPicPr>
        <p:blipFill>
          <a:blip r:embed="rId14"/>
          <a:stretch/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89" name="Line 2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Titelmasterformat durch Klicken bearbeiten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Format des Gliederungstextes durch Klicken bearbeiten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3200" spc="-1">
                <a:latin typeface="Verdana"/>
              </a:rPr>
              <a:t>Zweite Gliederungsebene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Dritte Gliederungsebene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3200" spc="-1">
                <a:latin typeface="Verdana"/>
              </a:rPr>
              <a:t>Vierte Gliederungsebene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Fünfte Gliederungsebene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Sechste Gliederungsebene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3200" spc="-1">
                <a:latin typeface="Verdana"/>
              </a:rPr>
              <a:t>Siebte Gliederungsebene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 des Gliederungstextes durch Klicken bearbeiten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4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Gliederungsebene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Gliederungsebene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4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Gliederungsebene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Gliederungsebene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1400" strike="noStrike" spc="-1">
                <a:solidFill>
                  <a:srgbClr val="0B2A51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Siebte GliederungsebeneTextmasterformat bearbeiten</a:t>
            </a:r>
            <a:endParaRPr/>
          </a:p>
        </p:txBody>
      </p:sp>
      <p:sp>
        <p:nvSpPr>
          <p:cNvPr id="93" name="PlaceHolder 6"/>
          <p:cNvSpPr>
            <a:spLocks noGrp="1"/>
          </p:cNvSpPr>
          <p:nvPr>
            <p:ph type="dt"/>
          </p:nvPr>
        </p:nvSpPr>
        <p:spPr>
          <a:xfrm>
            <a:off x="971640" y="6356520"/>
            <a:ext cx="17143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94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95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33662365-F9B8-47E9-9A03-4263CBF0A7A3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Entwurf mithilfe von Magic Draw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4 große Teilbereiche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Web/GUI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Datenstruktur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RailML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Telegramme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35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36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37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38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D858E552-F480-49FF-9AFC-C32623BC8262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Web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Interaktion mit dem Nutzer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Filterung der angezeigten Daten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Entwurf mithilfe von Mockups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Ziel: nutzerfreundlich, optisch ansprechend, funktional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Verschiedene Tabs; Verlinkungen zwischen diesen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Kommuniziert mit Datenstruktur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44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45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46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47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058E1E91-4DA9-45C6-99B9-AC93F63D7403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Datenstruktur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Speichert Daten unanhängig von Datenquelle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Ziel: zuverlässig, flexibel, Vermeidung von Redundanz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Wichtig vor allem Datenintegrität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Zentrales Bindeglied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Unterteilung TimetableData ↔ TimetableController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 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52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54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55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56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C1799BC4-A234-40D5-9D6D-6C7E3557FE6A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 dirty="0" err="1" smtClean="0">
                <a:latin typeface="Verdana"/>
              </a:rPr>
              <a:t>RailML</a:t>
            </a:r>
            <a:r>
              <a:rPr lang="de-DE" sz="2000" spc="-1" baseline="30000" dirty="0" smtClean="0">
                <a:latin typeface="Verdana"/>
              </a:rPr>
              <a:t>®</a:t>
            </a:r>
          </a:p>
          <a:p>
            <a:pPr marL="889200" lvl="1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600" spc="-1" dirty="0" smtClean="0">
                <a:latin typeface="Verdana"/>
              </a:rPr>
              <a:t>XML-Format </a:t>
            </a:r>
            <a:r>
              <a:rPr lang="en-US" sz="1600" spc="-1" dirty="0" err="1" smtClean="0">
                <a:latin typeface="Verdana"/>
              </a:rPr>
              <a:t>zum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Datenaustausch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im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Schienenverkehr</a:t>
            </a:r>
            <a:endParaRPr lang="en-US" sz="1600" spc="-1" dirty="0" smtClean="0">
              <a:latin typeface="Verdana"/>
            </a:endParaRPr>
          </a:p>
          <a:p>
            <a:pPr marL="889200" lvl="1" indent="-324000">
              <a:buClr>
                <a:srgbClr val="FFFFFF"/>
              </a:buClr>
              <a:buSzPct val="45000"/>
              <a:buFont typeface="StarSymbol"/>
              <a:buChar char=""/>
            </a:pPr>
            <a:endParaRPr lang="en-US" sz="1600" spc="-1" dirty="0" smtClean="0">
              <a:latin typeface="Verdana"/>
            </a:endParaRPr>
          </a:p>
          <a:p>
            <a:pPr marL="889200" lvl="1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600" spc="-1" dirty="0" err="1">
                <a:latin typeface="Verdana"/>
              </a:rPr>
              <a:t>Enth</a:t>
            </a:r>
            <a:r>
              <a:rPr lang="de-DE" sz="1600" spc="-1" dirty="0" err="1">
                <a:latin typeface="Verdana"/>
              </a:rPr>
              <a:t>ält</a:t>
            </a:r>
            <a:r>
              <a:rPr lang="de-DE" sz="1600" spc="-1" dirty="0">
                <a:latin typeface="Verdana"/>
              </a:rPr>
              <a:t> Daten über die Infrastruktur, die Schienenfahrzeuge und den </a:t>
            </a:r>
            <a:r>
              <a:rPr lang="de-DE" sz="1600" b="1" spc="-1" dirty="0">
                <a:latin typeface="Verdana"/>
              </a:rPr>
              <a:t>Fahrplan</a:t>
            </a:r>
            <a:r>
              <a:rPr lang="de-DE" sz="1600" spc="-1" dirty="0">
                <a:latin typeface="Verdana"/>
              </a:rPr>
              <a:t> eines </a:t>
            </a:r>
            <a:r>
              <a:rPr lang="de-DE" sz="1600" spc="-1" dirty="0" smtClean="0">
                <a:latin typeface="Verdana"/>
              </a:rPr>
              <a:t>Eisenbahnsystems</a:t>
            </a:r>
            <a:endParaRPr lang="bg-BG" sz="1600" spc="-1" dirty="0" smtClean="0">
              <a:latin typeface="Verdana"/>
            </a:endParaRPr>
          </a:p>
          <a:p>
            <a:pPr marL="889200" lvl="1" indent="-324000">
              <a:buClr>
                <a:srgbClr val="FFFFFF"/>
              </a:buClr>
              <a:buSzPct val="45000"/>
              <a:buFont typeface="StarSymbol"/>
              <a:buChar char=""/>
            </a:pPr>
            <a:endParaRPr lang="bg-BG" sz="1600" spc="-1" dirty="0">
              <a:latin typeface="Verdana"/>
            </a:endParaRPr>
          </a:p>
          <a:p>
            <a:pPr marL="889200" lvl="1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600" spc="-1" dirty="0" smtClean="0">
                <a:latin typeface="Verdana"/>
              </a:rPr>
              <a:t>Der </a:t>
            </a:r>
            <a:r>
              <a:rPr lang="en-US" sz="1600" spc="-1" dirty="0" err="1" smtClean="0">
                <a:latin typeface="Verdana"/>
              </a:rPr>
              <a:t>RailML</a:t>
            </a:r>
            <a:r>
              <a:rPr lang="en-US" sz="1600" spc="-1" dirty="0" smtClean="0">
                <a:latin typeface="Verdana"/>
              </a:rPr>
              <a:t>-Parser </a:t>
            </a:r>
            <a:r>
              <a:rPr lang="en-US" sz="1600" spc="-1" dirty="0" err="1" smtClean="0">
                <a:latin typeface="Verdana"/>
              </a:rPr>
              <a:t>stellt</a:t>
            </a:r>
            <a:r>
              <a:rPr lang="en-US" sz="1600" spc="-1" dirty="0" smtClean="0">
                <a:latin typeface="Verdana"/>
              </a:rPr>
              <a:t> den </a:t>
            </a:r>
            <a:r>
              <a:rPr lang="en-US" sz="1600" spc="-1" dirty="0" err="1" smtClean="0">
                <a:latin typeface="Verdana"/>
              </a:rPr>
              <a:t>anderen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Programmkomponenten</a:t>
            </a:r>
            <a:r>
              <a:rPr lang="en-US" sz="1600" spc="-1" dirty="0" smtClean="0">
                <a:latin typeface="Verdana"/>
              </a:rPr>
              <a:t> die </a:t>
            </a:r>
            <a:r>
              <a:rPr lang="en-US" sz="1600" spc="-1" dirty="0" err="1" smtClean="0">
                <a:latin typeface="Verdana"/>
              </a:rPr>
              <a:t>Daten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aus</a:t>
            </a:r>
            <a:r>
              <a:rPr lang="en-US" sz="1600" spc="-1" dirty="0" smtClean="0">
                <a:latin typeface="Verdana"/>
              </a:rPr>
              <a:t> der </a:t>
            </a:r>
            <a:r>
              <a:rPr lang="en-US" sz="1600" spc="-1" dirty="0" err="1" smtClean="0">
                <a:latin typeface="Verdana"/>
              </a:rPr>
              <a:t>RailML-Datei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bereit</a:t>
            </a:r>
            <a:endParaRPr lang="de-DE" sz="1600" spc="-1" dirty="0">
              <a:latin typeface="Verdana"/>
            </a:endParaRPr>
          </a:p>
          <a:p>
            <a:pPr marL="889200" lvl="1" indent="-324000">
              <a:buClr>
                <a:srgbClr val="FFFFFF"/>
              </a:buClr>
              <a:buSzPct val="45000"/>
              <a:buFont typeface="StarSymbol"/>
              <a:buChar char=""/>
            </a:pPr>
            <a:endParaRPr sz="1600" i="1" spc="-1" dirty="0">
              <a:latin typeface="Verdana"/>
            </a:endParaRPr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 dirty="0" smtClean="0">
                <a:latin typeface="Verdana"/>
              </a:rPr>
              <a:t>Vorgehensweise: Trennung von XML</a:t>
            </a:r>
            <a:r>
              <a:rPr lang="en-US" sz="1600" spc="-1" dirty="0" smtClean="0">
                <a:latin typeface="Verdana"/>
              </a:rPr>
              <a:t>-Parser und </a:t>
            </a:r>
            <a:r>
              <a:rPr lang="en-US" sz="1600" spc="-1" dirty="0" err="1" smtClean="0">
                <a:latin typeface="Verdana"/>
              </a:rPr>
              <a:t>Datenstruktur</a:t>
            </a:r>
            <a:r>
              <a:rPr lang="en-US" sz="1600" spc="-1" dirty="0" smtClean="0">
                <a:latin typeface="Verdana"/>
              </a:rPr>
              <a:t> -&gt; </a:t>
            </a:r>
            <a:r>
              <a:rPr lang="en-US" sz="1600" spc="-1" dirty="0" err="1" smtClean="0">
                <a:latin typeface="Verdana"/>
              </a:rPr>
              <a:t>mehr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Flexibilit</a:t>
            </a:r>
            <a:r>
              <a:rPr lang="de-DE" sz="1600" spc="-1" dirty="0" err="1" smtClean="0">
                <a:latin typeface="Verdana"/>
              </a:rPr>
              <a:t>ät</a:t>
            </a:r>
            <a:endParaRPr dirty="0"/>
          </a:p>
        </p:txBody>
      </p:sp>
      <p:sp>
        <p:nvSpPr>
          <p:cNvPr id="15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62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64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65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E587C9D7-CA0D-40DD-AB54-F3FB657BCD92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Telegramme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zum Zeitpunkt des Entwurfs noch weitgehend unbekannt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Zuständig für Entgegennehmen der Telegramme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Weiterreichen an Datenstruktur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68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69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70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71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73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74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19B1C2D1-002F-486C-B2FA-64C110742A5A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Java 1.8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Spring Framework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Neuerungen im Vergleich zum Entwurf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 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81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82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83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F9A9918F-D970-4CF5-8E5C-DA5CCC4A9803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GUI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Thymeleaf → Templates für einzelne Tabs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Datenweitergabe und Filterung im FisController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Datenstruktur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Selbst unabhängig von Spring-Framework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TimetableController wertet Telegram-Objekte aus oder lädt Offline Fahrplan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1400" spc="-1">
                <a:latin typeface="Verdana"/>
              </a:rPr>
              <a:t>Kommunikation mit Telegram-Parser durch Events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 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87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88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191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92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B7B563B2-ECD3-4508-BA6F-2026BD1EE299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 dirty="0" err="1" smtClean="0">
                <a:latin typeface="Verdana"/>
              </a:rPr>
              <a:t>RailML</a:t>
            </a:r>
            <a:r>
              <a:rPr lang="de-DE" sz="2000" spc="-1" baseline="30000" dirty="0" smtClean="0">
                <a:latin typeface="Verdana"/>
              </a:rPr>
              <a:t>®</a:t>
            </a:r>
            <a:r>
              <a:rPr lang="de-DE" sz="2000" spc="-1" dirty="0" smtClean="0">
                <a:latin typeface="Verdana"/>
              </a:rPr>
              <a:t>-</a:t>
            </a:r>
            <a:r>
              <a:rPr lang="de-DE" sz="2000" spc="-1" dirty="0" smtClean="0">
                <a:latin typeface="Verdana"/>
              </a:rPr>
              <a:t>Parser</a:t>
            </a:r>
            <a:endParaRPr lang="de-DE" sz="2000" spc="-1" dirty="0">
              <a:latin typeface="Verdana"/>
            </a:endParaRPr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 dirty="0" smtClean="0">
                <a:latin typeface="Verdana"/>
              </a:rPr>
              <a:t>Implementierung unter Benutzung von Spring Framework </a:t>
            </a:r>
            <a:r>
              <a:rPr lang="de-DE" sz="1600" i="1" spc="-1" dirty="0" smtClean="0">
                <a:latin typeface="Verdana"/>
              </a:rPr>
              <a:t>(Spring OXM)</a:t>
            </a:r>
            <a:r>
              <a:rPr lang="de-DE" sz="2000" i="1" spc="-1" dirty="0" smtClean="0">
                <a:latin typeface="Verdana"/>
              </a:rPr>
              <a:t> 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endParaRPr lang="de-DE" sz="2000" spc="-1" dirty="0" smtClean="0">
              <a:latin typeface="Verdana"/>
            </a:endParaRPr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 dirty="0">
                <a:latin typeface="Verdana"/>
              </a:rPr>
              <a:t>Laden der ganzen Datei in den Speicher, anschließende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600" spc="-1" dirty="0" err="1">
                <a:latin typeface="Verdana"/>
              </a:rPr>
              <a:t>Verarbeitung</a:t>
            </a:r>
            <a:r>
              <a:rPr lang="en-US" sz="1600" spc="-1" dirty="0">
                <a:latin typeface="Verdana"/>
              </a:rPr>
              <a:t> in die interne </a:t>
            </a:r>
            <a:r>
              <a:rPr lang="en-US" sz="1600" spc="-1" dirty="0" err="1">
                <a:latin typeface="Verdana"/>
              </a:rPr>
              <a:t>Datenstruktur</a:t>
            </a:r>
            <a:endParaRPr lang="en-US" sz="1600" spc="-1" dirty="0">
              <a:latin typeface="Verdana"/>
            </a:endParaRPr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endParaRPr lang="en-US" sz="1600" spc="-1" dirty="0">
              <a:latin typeface="Verdana"/>
            </a:endParaRPr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600" spc="-1" dirty="0" err="1" smtClean="0">
                <a:latin typeface="Verdana"/>
              </a:rPr>
              <a:t>Probleme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beim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Parsen</a:t>
            </a:r>
            <a:r>
              <a:rPr lang="en-US" sz="1600" spc="-1" dirty="0" smtClean="0">
                <a:latin typeface="Verdana"/>
              </a:rPr>
              <a:t> von </a:t>
            </a:r>
            <a:r>
              <a:rPr lang="en-US" sz="1600" spc="-1" dirty="0" err="1" smtClean="0">
                <a:latin typeface="Verdana"/>
              </a:rPr>
              <a:t>nicht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dem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RailML</a:t>
            </a:r>
            <a:r>
              <a:rPr lang="en-US" sz="1600" spc="-1" dirty="0" smtClean="0">
                <a:latin typeface="Verdana"/>
              </a:rPr>
              <a:t>-Standard </a:t>
            </a:r>
            <a:r>
              <a:rPr lang="en-US" sz="1600" spc="-1" dirty="0" err="1" smtClean="0">
                <a:latin typeface="Verdana"/>
              </a:rPr>
              <a:t>entsprechenden</a:t>
            </a:r>
            <a:r>
              <a:rPr lang="en-US" sz="1600" spc="-1" dirty="0" smtClean="0">
                <a:latin typeface="Verdana"/>
              </a:rPr>
              <a:t> </a:t>
            </a:r>
            <a:r>
              <a:rPr lang="en-US" sz="1600" spc="-1" dirty="0" err="1" smtClean="0">
                <a:latin typeface="Verdana"/>
              </a:rPr>
              <a:t>Dateien</a:t>
            </a:r>
            <a:endParaRPr sz="1600" spc="-1" dirty="0">
              <a:latin typeface="Verdana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200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01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976FE79D-F16A-4CB6-9648-C3DF6C7F8E9C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Telegramme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de-DE" sz="1600" spc="-1">
                <a:latin typeface="Verdana"/>
              </a:rPr>
              <a:t>[hier bräuchte ich noch Rat]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de-DE" sz="2000" spc="-1">
                <a:latin typeface="Verdana"/>
              </a:rPr>
              <a:t> 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02.02.2016</a:t>
            </a:r>
            <a:endParaRPr/>
          </a:p>
        </p:txBody>
      </p:sp>
      <p:sp>
        <p:nvSpPr>
          <p:cNvPr id="204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Ziel-stellung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208225"/>
              <a:satOff val="-17730"/>
              <a:lumOff val="972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Analyse</a:t>
            </a:r>
            <a:endParaRPr/>
          </a:p>
        </p:txBody>
      </p:sp>
      <p:sp>
        <p:nvSpPr>
          <p:cNvPr id="206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416451"/>
              <a:satOff val="-35461"/>
              <a:lumOff val="1944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OO Entwurf</a:t>
            </a:r>
            <a:endParaRPr/>
          </a:p>
        </p:txBody>
      </p:sp>
      <p:sp>
        <p:nvSpPr>
          <p:cNvPr id="207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accent2">
              <a:shade val="80000"/>
              <a:hueOff val="624676"/>
              <a:satOff val="-53192"/>
              <a:lumOff val="29159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Implemen-tierung</a:t>
            </a:r>
            <a:endParaRPr/>
          </a:p>
        </p:txBody>
      </p:sp>
      <p:sp>
        <p:nvSpPr>
          <p:cNvPr id="208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012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de-DE" sz="15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Rückblick</a:t>
            </a:r>
            <a:endParaRPr/>
          </a:p>
        </p:txBody>
      </p:sp>
      <p:sp>
        <p:nvSpPr>
          <p:cNvPr id="209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10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Folie </a:t>
            </a:r>
            <a:fld id="{059752ED-3A74-4E7E-AB5B-B841FDEE2390}" type="slidenum"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r>
              <a:rPr lang="de-DE" sz="1200" strike="noStrike" spc="-1">
                <a:solidFill>
                  <a:srgbClr val="8B8E9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/ XYZ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377</Words>
  <Application>Microsoft Office PowerPoint</Application>
  <PresentationFormat>Презентация на цял екран (4:3)</PresentationFormat>
  <Paragraphs>135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StarSymbol</vt:lpstr>
      <vt:lpstr>Symbol</vt:lpstr>
      <vt:lpstr>Verdana</vt:lpstr>
      <vt:lpstr>Wingdings</vt:lpstr>
      <vt:lpstr>Office тема</vt:lpstr>
      <vt:lpstr>Office Theme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TUD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CD-Polizei</dc:creator>
  <cp:lastModifiedBy>zdravko</cp:lastModifiedBy>
  <cp:revision>87</cp:revision>
  <cp:lastPrinted>2011-09-22T08:24:40Z</cp:lastPrinted>
  <dcterms:created xsi:type="dcterms:W3CDTF">2011-09-19T08:56:31Z</dcterms:created>
  <dcterms:modified xsi:type="dcterms:W3CDTF">2016-01-31T15:39:25Z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TUD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