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18"/>
  </p:notes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A8"/>
    <a:srgbClr val="3276C8"/>
    <a:srgbClr val="FFFFCC"/>
    <a:srgbClr val="FFCC66"/>
    <a:srgbClr val="0000CC"/>
    <a:srgbClr val="FF0000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88525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1690A73-E416-4412-88BD-0202CB6D5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057400"/>
            <a:ext cx="7315200" cy="1600200"/>
          </a:xfrm>
        </p:spPr>
        <p:txBody>
          <a:bodyPr/>
          <a:lstStyle>
            <a:lvl1pPr>
              <a:defRPr sz="44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86078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E80A-BE66-45D6-BF46-CAB2C0C4C4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491797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2331" y="457200"/>
            <a:ext cx="1419208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57200"/>
            <a:ext cx="6461143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BA4A-2B6B-437C-A101-62A47E0DF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50300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8596" y="1428736"/>
            <a:ext cx="3921155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49" y="1428736"/>
            <a:ext cx="4070379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EE10-B21F-49B5-B12F-CBB25C8D1E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64821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0035" y="1500175"/>
            <a:ext cx="8143932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CEB9E-92EB-48DF-8D1E-2A02D9CAED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58515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DEFB-67CB-4B87-9AC5-0A0A03AA63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91408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C7B7-3331-4DC8-961D-7AC543404D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10091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00174"/>
            <a:ext cx="3889374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7" y="1500174"/>
            <a:ext cx="3927501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C20F-2B17-4C1B-9514-55855FF74A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930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F121E-BEF4-49B9-84EE-1EBDBA8766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20353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9E9E6-F379-45E0-9C73-8BA8BF0800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733504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A14E-C0DD-4A2F-B900-A4F641F511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8235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B820-223D-4663-BBFE-310E13CE66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593685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1" y="5000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0100" y="1357298"/>
            <a:ext cx="6858048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3EF4-C9F9-4375-AA15-AD5AFC51D8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98959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0" y="214313"/>
            <a:ext cx="9144000" cy="1154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white">
          <a:xfrm>
            <a:off x="676275" y="1881188"/>
            <a:ext cx="1112838" cy="49768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28750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84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CAB4423-A564-46E5-9D20-15F1134F57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楷体" pitchFamily="2" charset="-122"/>
          <a:ea typeface="华文楷体" pitchFamily="2" charset="-122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3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A63A8"/>
          </a:solidFill>
          <a:latin typeface="华文楷体" pitchFamily="2" charset="-122"/>
          <a:ea typeface="华文楷体" pitchFamily="2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停车场管理系统</a:t>
            </a:r>
            <a:endParaRPr lang="zh-CN" altLang="en-US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051050" y="411480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主讲人：</a:t>
            </a:r>
            <a:r>
              <a:rPr lang="en-US" altLang="zh-CN" dirty="0" smtClean="0"/>
              <a:t>×××</a:t>
            </a:r>
            <a:endParaRPr lang="zh-CN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00063" y="1357313"/>
            <a:ext cx="5572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程序设计实践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车辆进场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车辆出场和收费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查找车辆是否在场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显示所有入场车辆信息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显示所有便道等待车辆信息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031609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车辆进场业务逻辑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登记车辆信息；如果停车场满，则进入便道等待，否则直接进入停车场，并记录入场时间。</a:t>
            </a:r>
            <a:endParaRPr lang="en-US" altLang="zh-CN" dirty="0" smtClean="0"/>
          </a:p>
          <a:p>
            <a:pPr marL="293688" lvl="1" indent="-293688">
              <a:buClr>
                <a:srgbClr val="FF0000"/>
              </a:buClr>
              <a:buFontTx/>
              <a:buChar char="•"/>
            </a:pPr>
            <a:r>
              <a:rPr lang="zh-CN" altLang="en-US" sz="3200" dirty="0">
                <a:solidFill>
                  <a:schemeClr val="tx1"/>
                </a:solidFill>
                <a:cs typeface="+mn-cs"/>
              </a:rPr>
              <a:t>车辆</a:t>
            </a:r>
            <a:r>
              <a:rPr lang="zh-CN" altLang="en-US" sz="3200" dirty="0" smtClean="0">
                <a:solidFill>
                  <a:schemeClr val="tx1"/>
                </a:solidFill>
                <a:cs typeface="+mn-cs"/>
              </a:rPr>
              <a:t>出场和收费业务逻辑</a:t>
            </a:r>
            <a:endParaRPr lang="en-US" altLang="zh-CN" sz="3200" dirty="0">
              <a:solidFill>
                <a:schemeClr val="tx1"/>
              </a:solidFill>
              <a:cs typeface="+mn-cs"/>
            </a:endParaRPr>
          </a:p>
          <a:p>
            <a:pPr lvl="1"/>
            <a:r>
              <a:rPr lang="zh-CN" altLang="en-US" dirty="0" smtClean="0"/>
              <a:t>输入出场车辆标识（如车牌号），若车辆不在场，结束；否则，出场车辆前面的依次出场进入临停区，车辆出场并根据出场时间计算费用，临停区车辆按原次序进入停车场。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48525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26270" y="2492896"/>
            <a:ext cx="5016395" cy="3440381"/>
            <a:chOff x="1826270" y="2492896"/>
            <a:chExt cx="5016395" cy="3440381"/>
          </a:xfrm>
        </p:grpSpPr>
        <p:sp>
          <p:nvSpPr>
            <p:cNvPr id="5" name="矩形 4"/>
            <p:cNvSpPr/>
            <p:nvPr/>
          </p:nvSpPr>
          <p:spPr bwMode="auto">
            <a:xfrm>
              <a:off x="2589840" y="2492896"/>
              <a:ext cx="3240360" cy="5040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停车场管理系统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826270" y="3629021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显示所有在场车辆信息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098249" y="3629021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显示所在便道区车辆信息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4461" y="3629021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车辆入场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906561" y="3620088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车辆出场及收费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294322" y="3284984"/>
              <a:ext cx="408029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4210020" y="2996952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0"/>
            </p:cNvCxnSpPr>
            <p:nvPr/>
          </p:nvCxnSpPr>
          <p:spPr bwMode="auto">
            <a:xfrm>
              <a:off x="2294322" y="3284984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3566301" y="3284984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932513" y="3276051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6374613" y="3276050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341053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87783"/>
              </p:ext>
            </p:extLst>
          </p:nvPr>
        </p:nvGraphicFramePr>
        <p:xfrm>
          <a:off x="2627784" y="2132856"/>
          <a:ext cx="3528392" cy="419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2861150" imgH="3401235" progId="Visio.Drawing.11">
                  <p:embed/>
                </p:oleObj>
              </mc:Choice>
              <mc:Fallback>
                <p:oleObj name="Visio" r:id="rId3" imgW="2861150" imgH="34012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2856"/>
                        <a:ext cx="3528392" cy="4198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9414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任务</a:t>
            </a:r>
            <a:r>
              <a:rPr lang="zh-CN" altLang="en-US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设计顺序栈数据结构及其基本操作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设计链队数据结构及其基本操作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完成数据结构结构的代码测试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基本数据结构设计业务逻辑类（可以多个），实现系统的业务逻辑功能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完成业务逻辑类的代码测试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627323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任务</a:t>
            </a:r>
            <a:r>
              <a:rPr lang="zh-CN" altLang="en-US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设计系统菜单（如下图），集成系统的业务逻辑功能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测试系统的有效性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编写系统设计报告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3614"/>
            <a:ext cx="5040122" cy="254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881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907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问题分析</a:t>
            </a:r>
            <a:endParaRPr lang="zh-CN" altLang="en-US" dirty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数据结构定义</a:t>
            </a:r>
            <a:endParaRPr lang="zh-CN" altLang="en-US" dirty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业务需求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任务安排</a:t>
            </a: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B43D5F2-773B-497A-8850-BCBA8D81B1D6}" type="slidenum">
              <a:rPr kumimoji="0" lang="en-US" altLang="zh-CN" sz="1200" b="0" smtClean="0">
                <a:solidFill>
                  <a:schemeClr val="tx1"/>
                </a:solidFill>
                <a:ea typeface="宋体" charset="-122"/>
              </a:rPr>
              <a:pPr eaLnBrk="1" hangingPunct="1"/>
              <a:t>1</a:t>
            </a:fld>
            <a:endParaRPr kumimoji="0" lang="en-US" altLang="zh-CN" sz="1200" b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停车场</a:t>
            </a:r>
            <a:r>
              <a:rPr lang="zh-CN" altLang="en-US" dirty="0"/>
              <a:t>是一个可停放</a:t>
            </a:r>
            <a:r>
              <a:rPr lang="en-US" altLang="zh-CN" dirty="0"/>
              <a:t>n</a:t>
            </a:r>
            <a:r>
              <a:rPr lang="zh-CN" altLang="en-US" dirty="0"/>
              <a:t>辆车的狭长通道，且只有一个大门可供汽车进出。在停车场内，汽车按到达的先后次序，由北向南依次排列（假设大门在最南端）。若停车场内已停满</a:t>
            </a:r>
            <a:r>
              <a:rPr lang="en-US" altLang="zh-CN" dirty="0"/>
              <a:t>n</a:t>
            </a:r>
            <a:r>
              <a:rPr lang="zh-CN" altLang="en-US" dirty="0"/>
              <a:t>辆车，则后来的汽车需在门外的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便道</a:t>
            </a:r>
            <a:r>
              <a:rPr lang="zh-CN" altLang="en-US" dirty="0"/>
              <a:t>上等候，当有车开走时，便道上的第一辆车即可开入。当停车场内某辆车要离开时，在它之后进入的车辆必须先退出停车场为它让路，待该辆车开出大门后，其他车辆再按原次序返回车场。每辆车离开停车场时，应按其停留时间的长短交费（在便道上停留的时间不收费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4705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停车场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）停车场是一个可停放</a:t>
            </a:r>
            <a:r>
              <a:rPr lang="en-US" altLang="zh-CN" dirty="0" smtClean="0"/>
              <a:t>n</a:t>
            </a:r>
            <a:r>
              <a:rPr lang="zh-CN" altLang="en-US" dirty="0" smtClean="0"/>
              <a:t>辆车的狭长通道（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）且只有一个大门可供汽车进出（受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限的线性结构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）当停车场内某辆车要离开时，在它之后进入的车辆必须先退出停车场为它让道，待该辆车开出大门后，其他车辆再按原次序返回车场（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另一个栈，大小？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5119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便道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便道是一个狭长通道，且等待车辆数不确定（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便道中的车辆以排队方式先进先出（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队列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当有车到达时，若停车场已满或便道上有等待车辆，则进入便道排队等待（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当停车场有车出场时，便道中排在最前的车辆先进入停车场（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出队，并进栈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517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收费</a:t>
            </a:r>
            <a:endParaRPr lang="en-US" altLang="zh-CN" dirty="0" smtClean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）车辆离开按在停车场停留时间的长短交费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）在便道上停留的时间不</a:t>
            </a:r>
            <a:r>
              <a:rPr lang="zh-CN" altLang="en-US" dirty="0" smtClean="0"/>
              <a:t>收费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262330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899592" y="2708920"/>
            <a:ext cx="7560840" cy="2160240"/>
            <a:chOff x="899592" y="2708920"/>
            <a:chExt cx="7560840" cy="2160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708920"/>
              <a:ext cx="7116085" cy="216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187624" y="3717032"/>
              <a:ext cx="1838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</a:rPr>
                <a:t>停车场（顺序栈）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4088" y="31409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</a:rPr>
                <a:t>便道（链式队列）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7" y="417056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dirty="0" smtClean="0">
                  <a:solidFill>
                    <a:schemeClr val="tx1"/>
                  </a:solidFill>
                </a:rPr>
                <a:t>中转区（顺序栈）</a:t>
              </a:r>
              <a:endParaRPr lang="zh-CN" altLang="en-US" sz="16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曲线连接符 9"/>
            <p:cNvCxnSpPr/>
            <p:nvPr/>
          </p:nvCxnSpPr>
          <p:spPr bwMode="auto">
            <a:xfrm>
              <a:off x="3707903" y="3886309"/>
              <a:ext cx="1008113" cy="595662"/>
            </a:xfrm>
            <a:prstGeom prst="curvedConnector3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/>
            <p:nvPr/>
          </p:nvCxnSpPr>
          <p:spPr bwMode="auto">
            <a:xfrm rot="10800000">
              <a:off x="3707904" y="3717032"/>
              <a:ext cx="1008115" cy="526486"/>
            </a:xfrm>
            <a:prstGeom prst="curvedConnector3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/>
            <p:nvPr/>
          </p:nvCxnSpPr>
          <p:spPr bwMode="auto">
            <a:xfrm>
              <a:off x="3707903" y="3980275"/>
              <a:ext cx="1008116" cy="888885"/>
            </a:xfrm>
            <a:prstGeom prst="curvedConnector3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 bwMode="auto">
            <a:xfrm rot="10800000" flipV="1">
              <a:off x="3923928" y="3310244"/>
              <a:ext cx="936104" cy="262771"/>
            </a:xfrm>
            <a:prstGeom prst="curvedConnector3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7740352" y="3310244"/>
              <a:ext cx="720080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055120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取栈顶元素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2403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链队（</a:t>
            </a:r>
            <a:r>
              <a:rPr lang="en-US" altLang="zh-CN" dirty="0"/>
              <a:t>Queue</a:t>
            </a:r>
            <a:r>
              <a:rPr lang="zh-CN" altLang="en-US" dirty="0" smtClean="0"/>
              <a:t>）的基本操作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537536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Cact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3835</TotalTime>
  <Words>679</Words>
  <Application>Microsoft Office PowerPoint</Application>
  <PresentationFormat>全屏显示(4:3)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Cactus</vt:lpstr>
      <vt:lpstr>Visio</vt:lpstr>
      <vt:lpstr>停车场管理系统</vt:lpstr>
      <vt:lpstr>本讲内容</vt:lpstr>
      <vt:lpstr>2.1问题分析</vt:lpstr>
      <vt:lpstr>2.1问题分析</vt:lpstr>
      <vt:lpstr>2.1问题分析</vt:lpstr>
      <vt:lpstr>2.1问题分析</vt:lpstr>
      <vt:lpstr>2.2 数据结构定义</vt:lpstr>
      <vt:lpstr>2.2 数据结构定义</vt:lpstr>
      <vt:lpstr>2.2 数据结构定义</vt:lpstr>
      <vt:lpstr>2.3 业务需求</vt:lpstr>
      <vt:lpstr>2.3 业务需求</vt:lpstr>
      <vt:lpstr>2.4 系统结构</vt:lpstr>
      <vt:lpstr>2.4 系统结构</vt:lpstr>
      <vt:lpstr>2.5 任务安排</vt:lpstr>
      <vt:lpstr>2.5 任务安排</vt:lpstr>
      <vt:lpstr>总结</vt:lpstr>
    </vt:vector>
  </TitlesOfParts>
  <Company>jia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贾应智</dc:creator>
  <cp:lastModifiedBy>pzm</cp:lastModifiedBy>
  <cp:revision>687</cp:revision>
  <dcterms:created xsi:type="dcterms:W3CDTF">2001-01-20T17:36:51Z</dcterms:created>
  <dcterms:modified xsi:type="dcterms:W3CDTF">2020-12-30T07:28:20Z</dcterms:modified>
</cp:coreProperties>
</file>