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1" r:id="rId1"/>
  </p:sldMasterIdLst>
  <p:notesMasterIdLst>
    <p:notesMasterId r:id="rId14"/>
  </p:notesMasterIdLst>
  <p:sldIdLst>
    <p:sldId id="539" r:id="rId2"/>
    <p:sldId id="540" r:id="rId3"/>
    <p:sldId id="559" r:id="rId4"/>
    <p:sldId id="560" r:id="rId5"/>
    <p:sldId id="561" r:id="rId6"/>
    <p:sldId id="562" r:id="rId7"/>
    <p:sldId id="563" r:id="rId8"/>
    <p:sldId id="564" r:id="rId9"/>
    <p:sldId id="565" r:id="rId10"/>
    <p:sldId id="566" r:id="rId11"/>
    <p:sldId id="567" r:id="rId12"/>
    <p:sldId id="568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defRPr kumimoji="1" sz="3100" b="1" kern="1200">
        <a:solidFill>
          <a:srgbClr val="0000FF"/>
        </a:solidFill>
        <a:latin typeface="Arial Narrow" pitchFamily="34" charset="0"/>
        <a:ea typeface="楷体_GB2312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umimoji="1" sz="3100" b="1" kern="1200">
        <a:solidFill>
          <a:srgbClr val="0000FF"/>
        </a:solidFill>
        <a:latin typeface="Arial Narrow" pitchFamily="34" charset="0"/>
        <a:ea typeface="楷体_GB2312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umimoji="1" sz="3100" b="1" kern="1200">
        <a:solidFill>
          <a:srgbClr val="0000FF"/>
        </a:solidFill>
        <a:latin typeface="Arial Narrow" pitchFamily="34" charset="0"/>
        <a:ea typeface="楷体_GB2312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umimoji="1" sz="3100" b="1" kern="1200">
        <a:solidFill>
          <a:srgbClr val="0000FF"/>
        </a:solidFill>
        <a:latin typeface="Arial Narrow" pitchFamily="34" charset="0"/>
        <a:ea typeface="楷体_GB2312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umimoji="1" sz="3100" b="1" kern="1200">
        <a:solidFill>
          <a:srgbClr val="0000FF"/>
        </a:solidFill>
        <a:latin typeface="Arial Narrow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3100" b="1" kern="1200">
        <a:solidFill>
          <a:srgbClr val="0000FF"/>
        </a:solidFill>
        <a:latin typeface="Arial Narrow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3100" b="1" kern="1200">
        <a:solidFill>
          <a:srgbClr val="0000FF"/>
        </a:solidFill>
        <a:latin typeface="Arial Narrow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3100" b="1" kern="1200">
        <a:solidFill>
          <a:srgbClr val="0000FF"/>
        </a:solidFill>
        <a:latin typeface="Arial Narrow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3100" b="1" kern="1200">
        <a:solidFill>
          <a:srgbClr val="0000FF"/>
        </a:solidFill>
        <a:latin typeface="Arial Narrow" pitchFamily="34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63A8"/>
    <a:srgbClr val="3276C8"/>
    <a:srgbClr val="FFFFCC"/>
    <a:srgbClr val="FFCC66"/>
    <a:srgbClr val="0000CC"/>
    <a:srgbClr val="FF0000"/>
    <a:srgbClr val="0066FF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8" autoAdjust="0"/>
    <p:restoredTop sz="97658" autoAdjust="0"/>
  </p:normalViewPr>
  <p:slideViewPr>
    <p:cSldViewPr>
      <p:cViewPr varScale="1">
        <p:scale>
          <a:sx n="112" d="100"/>
          <a:sy n="112" d="100"/>
        </p:scale>
        <p:origin x="-158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E1690A73-E416-4412-88BD-0202CB6D5C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9253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73967-06A7-4AF3-B9F8-FF55B0798ED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50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" name="Rectangle 4"/>
              <p:cNvSpPr>
                <a:spLocks noChangeArrowheads="1"/>
              </p:cNvSpPr>
              <p:nvPr userDrawn="1"/>
            </p:nvSpPr>
            <p:spPr bwMode="ltGray">
              <a:xfrm>
                <a:off x="0" y="1248"/>
                <a:ext cx="5760" cy="110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" name="Rectangle 5" descr="Cacback"/>
              <p:cNvSpPr>
                <a:spLocks noChangeArrowheads="1"/>
              </p:cNvSpPr>
              <p:nvPr userDrawn="1"/>
            </p:nvSpPr>
            <p:spPr bwMode="ltGray">
              <a:xfrm>
                <a:off x="0" y="0"/>
                <a:ext cx="1119" cy="4320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Rectangle 6"/>
            <p:cNvSpPr>
              <a:spLocks noChangeArrowheads="1"/>
            </p:cNvSpPr>
            <p:nvPr/>
          </p:nvSpPr>
          <p:spPr bwMode="white">
            <a:xfrm>
              <a:off x="816" y="2592"/>
              <a:ext cx="701" cy="1728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8068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828800" y="2057400"/>
            <a:ext cx="7315200" cy="1600200"/>
          </a:xfrm>
        </p:spPr>
        <p:txBody>
          <a:bodyPr/>
          <a:lstStyle>
            <a:lvl1pPr>
              <a:defRPr sz="44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58069" name="Rectangle 21"/>
          <p:cNvSpPr>
            <a:spLocks noGrp="1" noChangeArrowheads="1"/>
          </p:cNvSpPr>
          <p:nvPr>
            <p:ph type="subTitle" idx="1"/>
          </p:nvPr>
        </p:nvSpPr>
        <p:spPr>
          <a:xfrm>
            <a:off x="2051720" y="41148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1860788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BE80A-BE66-45D6-BF46-CAB2C0C4C4B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6491797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72331" y="457200"/>
            <a:ext cx="1419208" cy="5430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457200"/>
            <a:ext cx="6461143" cy="5430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EBA4A-2B6B-437C-A101-62A47E0DFBE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6503004"/>
      </p:ext>
    </p:extLst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28596" y="1428736"/>
            <a:ext cx="3921155" cy="471490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2149" y="1428736"/>
            <a:ext cx="4070379" cy="471490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3EE10-B21F-49B5-B12F-CBB25C8D1EE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2648215"/>
      </p:ext>
    </p:extLst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00035" y="1500175"/>
            <a:ext cx="8143932" cy="457203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CEB9E-92EB-48DF-8D1E-2A02D9CAED9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9585159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4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ADEFB-67CB-4B87-9AC5-0A0A03AA63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3914087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1C7B7-3331-4DC8-961D-7AC543404D8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2100912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500174"/>
            <a:ext cx="3889374" cy="45720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7" y="1500174"/>
            <a:ext cx="3927501" cy="45720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1C20F-2B17-4C1B-9514-55855FF74AA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8930880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F121E-BEF4-49B9-84EE-1EBDBA8766E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6203535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9E9E6-F379-45E0-9C73-8BA8BF08000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6733504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0A14E-C0DD-4A2F-B900-A4F641F5111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5282353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3B820-223D-4663-BBFE-310E13CE66A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9593685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1" y="500043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00100" y="1357298"/>
            <a:ext cx="6858048" cy="40005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13EF4-C9F9-4375-AA15-AD5AFC51D81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5989597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ltGray">
          <a:xfrm>
            <a:off x="0" y="214313"/>
            <a:ext cx="9144000" cy="11541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27" name="Rectangle 18"/>
          <p:cNvSpPr>
            <a:spLocks noChangeArrowheads="1"/>
          </p:cNvSpPr>
          <p:nvPr/>
        </p:nvSpPr>
        <p:spPr bwMode="white">
          <a:xfrm>
            <a:off x="676275" y="1881188"/>
            <a:ext cx="1112838" cy="4976812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2143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366" tIns="39183" rIns="78366" bIns="3918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57044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428750"/>
            <a:ext cx="8286750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366" tIns="39183" rIns="78366" bIns="39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57045" name="Rectangle 2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8366" tIns="39183" rIns="78366" bIns="39183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7046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8366" tIns="39183" rIns="78366" bIns="39183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7047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40650" y="6248400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8366" tIns="39183" rIns="78366" bIns="3918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2CAB4423-A564-46E5-9D20-15F1134F573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</p:sldLayoutIdLst>
  <p:transition spd="med"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784225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华文楷体" pitchFamily="2" charset="-122"/>
          <a:ea typeface="华文楷体" pitchFamily="2" charset="-122"/>
          <a:cs typeface="+mj-cs"/>
        </a:defRPr>
      </a:lvl1pPr>
      <a:lvl2pPr algn="l" defTabSz="784225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华文楷体" pitchFamily="2" charset="-122"/>
          <a:ea typeface="华文楷体" pitchFamily="2" charset="-122"/>
        </a:defRPr>
      </a:lvl2pPr>
      <a:lvl3pPr algn="l" defTabSz="784225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华文楷体" pitchFamily="2" charset="-122"/>
          <a:ea typeface="华文楷体" pitchFamily="2" charset="-122"/>
        </a:defRPr>
      </a:lvl3pPr>
      <a:lvl4pPr algn="l" defTabSz="784225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华文楷体" pitchFamily="2" charset="-122"/>
          <a:ea typeface="华文楷体" pitchFamily="2" charset="-122"/>
        </a:defRPr>
      </a:lvl4pPr>
      <a:lvl5pPr algn="l" defTabSz="784225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华文楷体" pitchFamily="2" charset="-122"/>
          <a:ea typeface="华文楷体" pitchFamily="2" charset="-122"/>
        </a:defRPr>
      </a:lvl5pPr>
      <a:lvl6pPr marL="457200" algn="l" defTabSz="784225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Narrow" pitchFamily="34" charset="0"/>
          <a:ea typeface="黑体" pitchFamily="49" charset="-122"/>
        </a:defRPr>
      </a:lvl6pPr>
      <a:lvl7pPr marL="914400" algn="l" defTabSz="784225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Narrow" pitchFamily="34" charset="0"/>
          <a:ea typeface="黑体" pitchFamily="49" charset="-122"/>
        </a:defRPr>
      </a:lvl7pPr>
      <a:lvl8pPr marL="1371600" algn="l" defTabSz="784225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Narrow" pitchFamily="34" charset="0"/>
          <a:ea typeface="黑体" pitchFamily="49" charset="-122"/>
        </a:defRPr>
      </a:lvl8pPr>
      <a:lvl9pPr marL="1828800" algn="l" defTabSz="784225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Narrow" pitchFamily="34" charset="0"/>
          <a:ea typeface="黑体" pitchFamily="49" charset="-122"/>
        </a:defRPr>
      </a:lvl9pPr>
    </p:titleStyle>
    <p:bodyStyle>
      <a:lvl1pPr marL="293688" indent="-293688" algn="l" defTabSz="784225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3200">
          <a:solidFill>
            <a:schemeClr val="tx1"/>
          </a:solidFill>
          <a:latin typeface="华文楷体" pitchFamily="2" charset="-122"/>
          <a:ea typeface="华文楷体" pitchFamily="2" charset="-122"/>
          <a:cs typeface="+mn-cs"/>
        </a:defRPr>
      </a:lvl1pPr>
      <a:lvl2pPr marL="636588" indent="-244475" algn="l" defTabSz="784225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2A63A8"/>
          </a:solidFill>
          <a:latin typeface="华文楷体" pitchFamily="2" charset="-122"/>
          <a:ea typeface="华文楷体" pitchFamily="2" charset="-122"/>
        </a:defRPr>
      </a:lvl2pPr>
      <a:lvl3pPr marL="977900" indent="-193675" algn="l" defTabSz="784225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华文楷体" pitchFamily="2" charset="-122"/>
          <a:ea typeface="华文楷体" pitchFamily="2" charset="-122"/>
        </a:defRPr>
      </a:lvl3pPr>
      <a:lvl4pPr marL="1371600" indent="-195263" algn="l" defTabSz="784225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华文楷体" pitchFamily="2" charset="-122"/>
          <a:ea typeface="华文楷体" pitchFamily="2" charset="-122"/>
        </a:defRPr>
      </a:lvl4pPr>
      <a:lvl5pPr marL="1763713" indent="-196850" algn="l" defTabSz="784225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华文楷体" pitchFamily="2" charset="-122"/>
          <a:ea typeface="华文楷体" pitchFamily="2" charset="-122"/>
        </a:defRPr>
      </a:lvl5pPr>
      <a:lvl6pPr marL="2220913" indent="-196850" algn="l" defTabSz="784225" rtl="0" fontAlgn="base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宋体" pitchFamily="2" charset="-122"/>
        </a:defRPr>
      </a:lvl6pPr>
      <a:lvl7pPr marL="2678113" indent="-196850" algn="l" defTabSz="784225" rtl="0" fontAlgn="base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宋体" pitchFamily="2" charset="-122"/>
        </a:defRPr>
      </a:lvl7pPr>
      <a:lvl8pPr marL="3135313" indent="-196850" algn="l" defTabSz="784225" rtl="0" fontAlgn="base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宋体" pitchFamily="2" charset="-122"/>
        </a:defRPr>
      </a:lvl8pPr>
      <a:lvl9pPr marL="3592513" indent="-196850" algn="l" defTabSz="784225" rtl="0" fontAlgn="base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信息系统设计</a:t>
            </a:r>
            <a:endParaRPr lang="zh-CN" altLang="en-US" dirty="0"/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2051050" y="4114800"/>
            <a:ext cx="6400800" cy="1752600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500063" y="1357313"/>
            <a:ext cx="557212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程序设计实践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任务</a:t>
            </a:r>
            <a:r>
              <a:rPr lang="zh-CN" altLang="en-US" dirty="0"/>
              <a:t>安排</a:t>
            </a:r>
            <a:r>
              <a:rPr lang="en-US" altLang="zh-CN" dirty="0"/>
              <a:t>——</a:t>
            </a:r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周任务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、设计并实现系统的界面，程序的菜单结构，包括登录前的菜单结构，不同角色登录后的菜单结构；</a:t>
            </a:r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、将系统菜单项命令与业务层、数据结构层及文件访问层关联起来，即通过菜单整合系统的所有功能；</a:t>
            </a:r>
            <a:endParaRPr lang="en-US" altLang="zh-CN" sz="2800" dirty="0" smtClean="0"/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、测试整个系统的有效性；</a:t>
            </a:r>
            <a:endParaRPr lang="en-US" altLang="zh-CN" sz="2800" dirty="0" smtClean="0"/>
          </a:p>
          <a:p>
            <a:r>
              <a:rPr lang="en-US" altLang="zh-CN" sz="2800" dirty="0" smtClean="0"/>
              <a:t>4</a:t>
            </a:r>
            <a:r>
              <a:rPr lang="zh-CN" altLang="en-US" sz="2800" dirty="0"/>
              <a:t>、整理相关文档，包括</a:t>
            </a:r>
            <a:r>
              <a:rPr lang="zh-CN" altLang="en-US" sz="2800" dirty="0" smtClean="0"/>
              <a:t>所有菜单显示及系统整合源码；</a:t>
            </a:r>
            <a:endParaRPr lang="en-US" altLang="zh-CN" sz="2800" dirty="0"/>
          </a:p>
          <a:p>
            <a:r>
              <a:rPr lang="en-US" altLang="zh-CN" sz="2800" dirty="0" smtClean="0"/>
              <a:t>5</a:t>
            </a:r>
            <a:r>
              <a:rPr lang="zh-CN" altLang="en-US" sz="2800" dirty="0" smtClean="0"/>
              <a:t>、</a:t>
            </a:r>
            <a:r>
              <a:rPr lang="zh-CN" altLang="en-US" sz="2800" dirty="0"/>
              <a:t>接受教师检查本阶段工作的完成情况。</a:t>
            </a:r>
          </a:p>
        </p:txBody>
      </p:sp>
    </p:spTree>
    <p:extLst>
      <p:ext uri="{BB962C8B-B14F-4D97-AF65-F5344CB8AC3E}">
        <p14:creationId xmlns:p14="http://schemas.microsoft.com/office/powerpoint/2010/main" val="141527527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任务</a:t>
            </a:r>
            <a:r>
              <a:rPr lang="zh-CN" altLang="en-US" dirty="0"/>
              <a:t>安排</a:t>
            </a:r>
            <a:r>
              <a:rPr lang="en-US" altLang="zh-CN" dirty="0"/>
              <a:t>——</a:t>
            </a: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周任务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、撰写系统设计报告；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、给系统的所有源码添加注释；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、进一步测试与完善</a:t>
            </a:r>
            <a:r>
              <a:rPr lang="zh-CN" altLang="en-US" dirty="0" smtClean="0"/>
              <a:t>系统功能</a:t>
            </a:r>
            <a:r>
              <a:rPr lang="en-US" altLang="zh-CN" dirty="0"/>
              <a:t>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8354446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3.5 </a:t>
            </a:r>
            <a:r>
              <a:rPr lang="zh-CN" altLang="en-US" dirty="0" smtClean="0"/>
              <a:t>答辩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、演示用户管理功能，登录及修改个人信息；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、依次展示系统其他角色的业务，不少于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个；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、回答老师提出的问题（酌情提问）；</a:t>
            </a:r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、答辩结束后，提交源码及文档；</a:t>
            </a:r>
            <a:endParaRPr lang="en-US" altLang="zh-CN" sz="2400" dirty="0" smtClean="0"/>
          </a:p>
          <a:p>
            <a:r>
              <a:rPr lang="en-US" altLang="zh-CN" sz="2400" dirty="0"/>
              <a:t>5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、成果展示及提问时长为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分钟，超时演示不得分。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成果</a:t>
            </a:r>
            <a:r>
              <a:rPr lang="zh-CN" altLang="en-US" sz="2400" dirty="0"/>
              <a:t>提交要求：</a:t>
            </a:r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）文档以“学号 姓名 </a:t>
            </a:r>
            <a:r>
              <a:rPr lang="en-US" altLang="zh-CN" sz="2400" dirty="0"/>
              <a:t>××× </a:t>
            </a:r>
            <a:r>
              <a:rPr lang="zh-CN" altLang="en-US" sz="2400" dirty="0"/>
              <a:t>系统设计成果报告</a:t>
            </a:r>
            <a:r>
              <a:rPr lang="en-US" altLang="zh-CN" sz="2400" dirty="0"/>
              <a:t>.</a:t>
            </a:r>
            <a:r>
              <a:rPr lang="en-US" altLang="zh-CN" sz="2400" dirty="0" err="1"/>
              <a:t>docx</a:t>
            </a:r>
            <a:r>
              <a:rPr lang="zh-CN" altLang="en-US" sz="2400" dirty="0"/>
              <a:t>”命名（只填组长的学号和姓名），源码文件夹以“</a:t>
            </a:r>
            <a:r>
              <a:rPr lang="en-US" altLang="zh-CN" sz="2400" dirty="0"/>
              <a:t>× × ×</a:t>
            </a:r>
            <a:r>
              <a:rPr lang="zh-CN" altLang="en-US" sz="2400" dirty="0"/>
              <a:t>系统”命名；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）将文档及源码压缩成一个文件，以“学号 姓名</a:t>
            </a:r>
            <a:r>
              <a:rPr lang="en-US" altLang="zh-CN" sz="2400" dirty="0"/>
              <a:t>× × ×</a:t>
            </a:r>
            <a:r>
              <a:rPr lang="zh-CN" altLang="en-US" sz="2400" dirty="0"/>
              <a:t>系统设计</a:t>
            </a:r>
            <a:r>
              <a:rPr lang="en-US" altLang="zh-CN" sz="2400" dirty="0"/>
              <a:t>.zip</a:t>
            </a:r>
            <a:r>
              <a:rPr lang="zh-CN" altLang="en-US" sz="2400" dirty="0"/>
              <a:t>”命名。</a:t>
            </a:r>
          </a:p>
        </p:txBody>
      </p:sp>
    </p:spTree>
    <p:extLst>
      <p:ext uri="{BB962C8B-B14F-4D97-AF65-F5344CB8AC3E}">
        <p14:creationId xmlns:p14="http://schemas.microsoft.com/office/powerpoint/2010/main" val="243755110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本讲内容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目标</a:t>
            </a:r>
            <a:endParaRPr lang="en-US" altLang="zh-CN" dirty="0" smtClean="0"/>
          </a:p>
          <a:p>
            <a:r>
              <a:rPr lang="en-US" altLang="zh-CN" dirty="0" smtClean="0"/>
              <a:t>3.2 </a:t>
            </a:r>
            <a:r>
              <a:rPr lang="zh-CN" altLang="en-US" dirty="0" smtClean="0"/>
              <a:t>系统</a:t>
            </a:r>
            <a:r>
              <a:rPr lang="zh-CN" altLang="en-US" dirty="0"/>
              <a:t>基本</a:t>
            </a:r>
            <a:r>
              <a:rPr lang="zh-CN" altLang="en-US" dirty="0" smtClean="0"/>
              <a:t>构成</a:t>
            </a:r>
            <a:endParaRPr lang="en-US" altLang="zh-CN" dirty="0" smtClean="0"/>
          </a:p>
          <a:p>
            <a:r>
              <a:rPr lang="en-US" altLang="zh-CN" dirty="0"/>
              <a:t>3.3 </a:t>
            </a:r>
            <a:r>
              <a:rPr lang="zh-CN" altLang="en-US" dirty="0"/>
              <a:t>教学案例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3.4 </a:t>
            </a:r>
            <a:r>
              <a:rPr lang="zh-CN" altLang="en-US" dirty="0"/>
              <a:t>任务</a:t>
            </a:r>
            <a:r>
              <a:rPr lang="zh-CN" altLang="en-US" dirty="0" smtClean="0"/>
              <a:t>安排</a:t>
            </a:r>
            <a:endParaRPr lang="en-US" altLang="zh-CN" dirty="0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eaLnBrk="1" hangingPunct="1"/>
            <a:fld id="{AB43D5F2-773B-497A-8850-BCBA8D81B1D6}" type="slidenum">
              <a:rPr kumimoji="0" lang="en-US" altLang="zh-CN" sz="1200" b="0" smtClean="0">
                <a:solidFill>
                  <a:schemeClr val="tx1"/>
                </a:solidFill>
                <a:ea typeface="宋体" charset="-122"/>
              </a:rPr>
              <a:pPr eaLnBrk="1" hangingPunct="1"/>
              <a:t>1</a:t>
            </a:fld>
            <a:endParaRPr kumimoji="0" lang="en-US" altLang="zh-CN" sz="1200" b="0" smtClean="0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3.1</a:t>
            </a: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67544" y="1628800"/>
            <a:ext cx="8251825" cy="4946686"/>
          </a:xfrm>
        </p:spPr>
        <p:txBody>
          <a:bodyPr/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zh-CN" altLang="en-US" sz="2800" dirty="0" smtClean="0"/>
              <a:t>选题：题目要具体，规模适中</a:t>
            </a:r>
            <a:r>
              <a:rPr lang="zh-CN" altLang="en-US" dirty="0" smtClean="0"/>
              <a:t>如</a:t>
            </a:r>
            <a:r>
              <a:rPr lang="zh-CN" altLang="en-US" dirty="0"/>
              <a:t>校园卡业务管理系统、快递网点管理系统</a:t>
            </a:r>
            <a:r>
              <a:rPr lang="zh-CN" altLang="en-US" dirty="0" smtClean="0"/>
              <a:t>等。除</a:t>
            </a:r>
            <a:r>
              <a:rPr lang="zh-CN" altLang="en-US" sz="2800" dirty="0" smtClean="0"/>
              <a:t>用户管理、个人信息修改及登录等功能外，</a:t>
            </a:r>
            <a:r>
              <a:rPr lang="zh-CN" altLang="en-US" sz="2800" dirty="0" smtClean="0">
                <a:solidFill>
                  <a:srgbClr val="C00000"/>
                </a:solidFill>
              </a:rPr>
              <a:t>至少实现</a:t>
            </a:r>
            <a:r>
              <a:rPr lang="en-US" altLang="zh-CN" sz="2800" dirty="0" smtClean="0">
                <a:solidFill>
                  <a:srgbClr val="C00000"/>
                </a:solidFill>
              </a:rPr>
              <a:t>3</a:t>
            </a:r>
            <a:r>
              <a:rPr lang="zh-CN" altLang="en-US" sz="2800" dirty="0" smtClean="0">
                <a:solidFill>
                  <a:srgbClr val="C00000"/>
                </a:solidFill>
              </a:rPr>
              <a:t>个与业务有关的模块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zh-CN" altLang="en-US" dirty="0" smtClean="0"/>
              <a:t>要求：数据结构设计规范，角色划分合理，按角色实现系统功能；系统实现二分查找算法及不少于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种排序算法。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8575959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系统基本构成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74176" y="1141151"/>
            <a:ext cx="184731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662513"/>
              </p:ext>
            </p:extLst>
          </p:nvPr>
        </p:nvGraphicFramePr>
        <p:xfrm>
          <a:off x="92365" y="1686477"/>
          <a:ext cx="8944131" cy="4832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Visio" r:id="rId4" imgW="9415926" imgH="4373171" progId="Visio.Drawing.11">
                  <p:embed/>
                </p:oleObj>
              </mc:Choice>
              <mc:Fallback>
                <p:oleObj name="Visio" r:id="rId4" imgW="9415926" imgH="437317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65" y="1686477"/>
                        <a:ext cx="8944131" cy="48323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150041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教学案例简介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、题目：简易校园卡管理系统；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、角色划分：卡用户，卡业务员，系统管理员；</a:t>
            </a:r>
            <a:endParaRPr lang="en-US" altLang="zh-CN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、主要功能</a:t>
            </a:r>
            <a:endParaRPr lang="en-US" altLang="zh-CN" sz="2800" dirty="0"/>
          </a:p>
          <a:p>
            <a:pPr lvl="1"/>
            <a:r>
              <a:rPr lang="zh-CN" altLang="en-US" sz="2000" b="1" dirty="0" smtClean="0"/>
              <a:t>系统</a:t>
            </a:r>
            <a:r>
              <a:rPr lang="zh-CN" altLang="en-US" sz="2000" b="1" dirty="0"/>
              <a:t>管理员</a:t>
            </a:r>
            <a:r>
              <a:rPr lang="zh-CN" altLang="en-US" sz="2000" dirty="0" smtClean="0"/>
              <a:t>：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登录，修改密码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创建、删除及查询用户；</a:t>
            </a:r>
            <a:endParaRPr lang="en-US" altLang="zh-CN" sz="2000" dirty="0" smtClean="0"/>
          </a:p>
          <a:p>
            <a:pPr lvl="1"/>
            <a:r>
              <a:rPr lang="zh-CN" altLang="en-US" sz="2000" b="1" dirty="0" smtClean="0"/>
              <a:t>卡</a:t>
            </a:r>
            <a:r>
              <a:rPr lang="zh-CN" altLang="en-US" sz="2000" b="1" dirty="0"/>
              <a:t>用户</a:t>
            </a:r>
            <a:r>
              <a:rPr lang="zh-CN" altLang="en-US" sz="2000" dirty="0" smtClean="0"/>
              <a:t>：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登录，修改密码</a:t>
            </a:r>
            <a:r>
              <a:rPr lang="zh-CN" altLang="en-US" sz="2000" dirty="0" smtClean="0"/>
              <a:t>，查询卡余额，充值及消费等；</a:t>
            </a:r>
            <a:endParaRPr lang="en-US" altLang="zh-CN" sz="2000" dirty="0" smtClean="0"/>
          </a:p>
          <a:p>
            <a:pPr lvl="1"/>
            <a:r>
              <a:rPr lang="zh-CN" altLang="en-US" sz="2000" b="1" dirty="0" smtClean="0"/>
              <a:t>卡</a:t>
            </a:r>
            <a:r>
              <a:rPr lang="zh-CN" altLang="en-US" sz="2000" b="1" dirty="0"/>
              <a:t>业务员</a:t>
            </a:r>
            <a:r>
              <a:rPr lang="zh-CN" altLang="en-US" sz="2000" dirty="0" smtClean="0"/>
              <a:t>：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登录，修改密码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查询卡信息，开卡，挂失及解挂等。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4359210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教学</a:t>
            </a:r>
            <a:r>
              <a:rPr lang="zh-CN" altLang="en-US" dirty="0"/>
              <a:t>案例简介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16999"/>
              </p:ext>
            </p:extLst>
          </p:nvPr>
        </p:nvGraphicFramePr>
        <p:xfrm>
          <a:off x="2699792" y="1628800"/>
          <a:ext cx="3672408" cy="5046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Visio" r:id="rId3" imgW="6715041" imgH="6924820" progId="Visio.Drawing.11">
                  <p:embed/>
                </p:oleObj>
              </mc:Choice>
              <mc:Fallback>
                <p:oleObj name="Visio" r:id="rId3" imgW="6715041" imgH="69248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628800"/>
                        <a:ext cx="3672408" cy="504679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315812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任务安排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周任务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、分组确定选题；</a:t>
            </a:r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、根据选题确定将要实现的系统业务功能，不少于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个业务；</a:t>
            </a:r>
            <a:endParaRPr lang="en-US" altLang="zh-CN" sz="2800" dirty="0" smtClean="0"/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、根据要实现的业务功能定义数据结构及其基本操作（基本操作要能满足系统业务对数据操作的要求，含查找及排序等）；</a:t>
            </a:r>
            <a:endParaRPr lang="en-US" altLang="zh-CN" sz="2800" dirty="0" smtClean="0"/>
          </a:p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、测试数据结构的有效性；</a:t>
            </a:r>
            <a:endParaRPr lang="en-US" altLang="zh-CN" sz="2800" dirty="0" smtClean="0"/>
          </a:p>
          <a:p>
            <a:r>
              <a:rPr lang="en-US" altLang="zh-CN" sz="2800" dirty="0" smtClean="0"/>
              <a:t>5</a:t>
            </a:r>
            <a:r>
              <a:rPr lang="zh-CN" altLang="en-US" sz="2800" dirty="0" smtClean="0"/>
              <a:t>、整理相关文档，包括数据结构定义、基本操作、测试源码，以及测试情况说明；</a:t>
            </a:r>
            <a:endParaRPr lang="en-US" altLang="zh-CN" sz="2800" dirty="0" smtClean="0"/>
          </a:p>
          <a:p>
            <a:r>
              <a:rPr lang="en-US" altLang="zh-CN" sz="2800" dirty="0" smtClean="0"/>
              <a:t>6</a:t>
            </a:r>
            <a:r>
              <a:rPr lang="zh-CN" altLang="en-US" sz="2800" dirty="0" smtClean="0"/>
              <a:t>、接受教师检查本阶段工作的完成情况。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030610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任务</a:t>
            </a:r>
            <a:r>
              <a:rPr lang="zh-CN" altLang="en-US" dirty="0"/>
              <a:t>安排</a:t>
            </a:r>
            <a:r>
              <a:rPr lang="en-US" altLang="zh-CN" dirty="0"/>
              <a:t>——</a:t>
            </a: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周任务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、编写系统所有数据的文件读写函数；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、测试所有文件读写函数的有效性；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整理相关文档</a:t>
            </a:r>
            <a:r>
              <a:rPr lang="zh-CN" altLang="en-US" dirty="0" smtClean="0"/>
              <a:t>，包括所有文件读写函数，测试代码，以及测试情况说明；</a:t>
            </a:r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/>
              <a:t>、接受教师检查本阶段工作的完成情况。</a:t>
            </a:r>
          </a:p>
        </p:txBody>
      </p:sp>
    </p:spTree>
    <p:extLst>
      <p:ext uri="{BB962C8B-B14F-4D97-AF65-F5344CB8AC3E}">
        <p14:creationId xmlns:p14="http://schemas.microsoft.com/office/powerpoint/2010/main" val="427204883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任务</a:t>
            </a:r>
            <a:r>
              <a:rPr lang="zh-CN" altLang="en-US" dirty="0"/>
              <a:t>安排</a:t>
            </a:r>
            <a:r>
              <a:rPr lang="en-US" altLang="zh-CN" dirty="0"/>
              <a:t>——</a:t>
            </a:r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周任务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、在数据结构的基础上，完成每个模块的业务层设计及编码；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、测试各业务模块的有效性；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/>
              <a:t>、整理相关文档，包括</a:t>
            </a:r>
            <a:r>
              <a:rPr lang="zh-CN" altLang="en-US" dirty="0" smtClean="0"/>
              <a:t>所有业务层函数，测试源码，</a:t>
            </a:r>
            <a:r>
              <a:rPr lang="zh-CN" altLang="en-US" dirty="0"/>
              <a:t>以及测试情况说明；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、接受教师检查本阶段工作的完成情况。</a:t>
            </a:r>
          </a:p>
        </p:txBody>
      </p:sp>
    </p:spTree>
    <p:extLst>
      <p:ext uri="{BB962C8B-B14F-4D97-AF65-F5344CB8AC3E}">
        <p14:creationId xmlns:p14="http://schemas.microsoft.com/office/powerpoint/2010/main" val="153054415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t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ctus">
      <a:majorFont>
        <a:latin typeface="Arial Narrow"/>
        <a:ea typeface="黑体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1" tIns="45716" rIns="91431" bIns="45716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1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 Narrow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1" tIns="45716" rIns="91431" bIns="45716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1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 Narrow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ctus 1">
        <a:dk1>
          <a:srgbClr val="FF9900"/>
        </a:dk1>
        <a:lt1>
          <a:srgbClr val="FFFFCC"/>
        </a:lt1>
        <a:dk2>
          <a:srgbClr val="000000"/>
        </a:dk2>
        <a:lt2>
          <a:srgbClr val="FFCC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ADAAE"/>
        </a:accent4>
        <a:accent5>
          <a:srgbClr val="BAB7B3"/>
        </a:accent5>
        <a:accent6>
          <a:srgbClr val="674B37"/>
        </a:accent6>
        <a:hlink>
          <a:srgbClr val="DA988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2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3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4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9F3D6"/>
        </a:accent5>
        <a:accent6>
          <a:srgbClr val="B9B9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5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F0E6D6"/>
        </a:accent3>
        <a:accent4>
          <a:srgbClr val="000000"/>
        </a:accent4>
        <a:accent5>
          <a:srgbClr val="E7D4C8"/>
        </a:accent5>
        <a:accent6>
          <a:srgbClr val="CD795C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6">
        <a:dk1>
          <a:srgbClr val="99CC00"/>
        </a:dk1>
        <a:lt1>
          <a:srgbClr val="FFFFFF"/>
        </a:lt1>
        <a:dk2>
          <a:srgbClr val="51399D"/>
        </a:dk2>
        <a:lt2>
          <a:srgbClr val="FFFFCC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ADADA"/>
        </a:accent4>
        <a:accent5>
          <a:srgbClr val="C3BFD2"/>
        </a:accent5>
        <a:accent6>
          <a:srgbClr val="00004F"/>
        </a:accent6>
        <a:hlink>
          <a:srgbClr val="FF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7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33CCFF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2DB9E7"/>
        </a:accent6>
        <a:hlink>
          <a:srgbClr val="463FD7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课件模板</Template>
  <TotalTime>3941</TotalTime>
  <Words>695</Words>
  <Application>Microsoft Office PowerPoint</Application>
  <PresentationFormat>全屏显示(4:3)</PresentationFormat>
  <Paragraphs>58</Paragraphs>
  <Slides>12</Slides>
  <Notes>1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Cactus</vt:lpstr>
      <vt:lpstr>Visio</vt:lpstr>
      <vt:lpstr>信息系统设计</vt:lpstr>
      <vt:lpstr>本讲内容</vt:lpstr>
      <vt:lpstr>3.1目标</vt:lpstr>
      <vt:lpstr>3.2 系统基本构成</vt:lpstr>
      <vt:lpstr>3.3 教学案例简介</vt:lpstr>
      <vt:lpstr>3.3 教学案例简介</vt:lpstr>
      <vt:lpstr>3.4 任务安排——第1周任务</vt:lpstr>
      <vt:lpstr>3.4 任务安排——第2周任务</vt:lpstr>
      <vt:lpstr>3.4 任务安排——第3周任务</vt:lpstr>
      <vt:lpstr>3.4 任务安排——第4周任务</vt:lpstr>
      <vt:lpstr>3.4 任务安排——第5周任务</vt:lpstr>
      <vt:lpstr>3.5 答辩</vt:lpstr>
    </vt:vector>
  </TitlesOfParts>
  <Company>jia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函数</dc:title>
  <dc:creator>贾应智</dc:creator>
  <cp:lastModifiedBy>wr</cp:lastModifiedBy>
  <cp:revision>713</cp:revision>
  <dcterms:created xsi:type="dcterms:W3CDTF">2001-01-20T17:36:51Z</dcterms:created>
  <dcterms:modified xsi:type="dcterms:W3CDTF">2021-05-17T00:44:27Z</dcterms:modified>
</cp:coreProperties>
</file>