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1" r:id="rId1"/>
  </p:sldMasterIdLst>
  <p:notesMasterIdLst>
    <p:notesMasterId r:id="rId19"/>
  </p:notesMasterIdLst>
  <p:sldIdLst>
    <p:sldId id="539" r:id="rId2"/>
    <p:sldId id="540" r:id="rId3"/>
    <p:sldId id="541" r:id="rId4"/>
    <p:sldId id="542" r:id="rId5"/>
    <p:sldId id="543" r:id="rId6"/>
    <p:sldId id="545" r:id="rId7"/>
    <p:sldId id="546" r:id="rId8"/>
    <p:sldId id="556" r:id="rId9"/>
    <p:sldId id="548" r:id="rId10"/>
    <p:sldId id="554" r:id="rId11"/>
    <p:sldId id="555" r:id="rId12"/>
    <p:sldId id="557" r:id="rId13"/>
    <p:sldId id="550" r:id="rId14"/>
    <p:sldId id="551" r:id="rId15"/>
    <p:sldId id="552" r:id="rId16"/>
    <p:sldId id="559" r:id="rId17"/>
    <p:sldId id="553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3100" b="1" kern="1200">
        <a:solidFill>
          <a:srgbClr val="0000FF"/>
        </a:solidFill>
        <a:latin typeface="Arial Narrow" pitchFamily="34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63A8"/>
    <a:srgbClr val="3276C8"/>
    <a:srgbClr val="FFFFCC"/>
    <a:srgbClr val="FFCC66"/>
    <a:srgbClr val="0000CC"/>
    <a:srgbClr val="FF0000"/>
    <a:srgbClr val="0066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8" autoAdjust="0"/>
    <p:restoredTop sz="88525" autoAdjust="0"/>
  </p:normalViewPr>
  <p:slideViewPr>
    <p:cSldViewPr>
      <p:cViewPr varScale="1">
        <p:scale>
          <a:sx n="101" d="100"/>
          <a:sy n="101" d="100"/>
        </p:scale>
        <p:origin x="-19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E1690A73-E416-4412-88BD-0202CB6D5C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253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ltGray"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" name="Rectangle 5" descr="Cacback"/>
              <p:cNvSpPr>
                <a:spLocks noChangeArrowheads="1"/>
              </p:cNvSpPr>
              <p:nvPr userDrawn="1"/>
            </p:nvSpPr>
            <p:spPr bwMode="ltGray">
              <a:xfrm>
                <a:off x="0" y="0"/>
                <a:ext cx="1119" cy="432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Rectangle 6"/>
            <p:cNvSpPr>
              <a:spLocks noChangeArrowheads="1"/>
            </p:cNvSpPr>
            <p:nvPr/>
          </p:nvSpPr>
          <p:spPr bwMode="white"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8068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828800" y="2057400"/>
            <a:ext cx="7315200" cy="1600200"/>
          </a:xfrm>
        </p:spPr>
        <p:txBody>
          <a:bodyPr/>
          <a:lstStyle>
            <a:lvl1pPr>
              <a:defRPr sz="44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58069" name="Rectangle 21"/>
          <p:cNvSpPr>
            <a:spLocks noGrp="1" noChangeArrowheads="1"/>
          </p:cNvSpPr>
          <p:nvPr>
            <p:ph type="subTitle" idx="1"/>
          </p:nvPr>
        </p:nvSpPr>
        <p:spPr>
          <a:xfrm>
            <a:off x="2051720" y="41148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1860788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BE80A-BE66-45D6-BF46-CAB2C0C4C4B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6491797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72331" y="457200"/>
            <a:ext cx="1419208" cy="5430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457200"/>
            <a:ext cx="6461143" cy="5430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EBA4A-2B6B-437C-A101-62A47E0DFBE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6503004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28596" y="1428736"/>
            <a:ext cx="3921155" cy="471490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2149" y="1428736"/>
            <a:ext cx="4070379" cy="471490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3EE10-B21F-49B5-B12F-CBB25C8D1EE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2648215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00035" y="1500175"/>
            <a:ext cx="8143932" cy="457203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CEB9E-92EB-48DF-8D1E-2A02D9CAED9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9585159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4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ADEFB-67CB-4B87-9AC5-0A0A03AA63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3914087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1C7B7-3331-4DC8-961D-7AC543404D8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2100912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500174"/>
            <a:ext cx="3889374" cy="45720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7" y="1500174"/>
            <a:ext cx="3927501" cy="45720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1C20F-2B17-4C1B-9514-55855FF74AA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8930880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F121E-BEF4-49B9-84EE-1EBDBA8766E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6203535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9E9E6-F379-45E0-9C73-8BA8BF08000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6733504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0A14E-C0DD-4A2F-B900-A4F641F5111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5282353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3B820-223D-4663-BBFE-310E13CE66A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9593685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1" y="500043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00100" y="1357298"/>
            <a:ext cx="6858048" cy="40005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13EF4-C9F9-4375-AA15-AD5AFC51D81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598959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ltGray">
          <a:xfrm>
            <a:off x="0" y="214313"/>
            <a:ext cx="9144000" cy="1154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white">
          <a:xfrm>
            <a:off x="676275" y="1881188"/>
            <a:ext cx="1112838" cy="4976812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2143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66" tIns="39183" rIns="78366" bIns="391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57044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428750"/>
            <a:ext cx="828675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66" tIns="39183" rIns="78366" bIns="39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57045" name="Rectangle 2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8366" tIns="39183" rIns="78366" bIns="39183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46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8366" tIns="39183" rIns="78366" bIns="39183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47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40650" y="6248400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8366" tIns="39183" rIns="78366" bIns="3918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2CAB4423-A564-46E5-9D20-15F1134F573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</p:sldLayoutIdLst>
  <p:transition spd="med"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784225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华文楷体" pitchFamily="2" charset="-122"/>
          <a:ea typeface="华文楷体" pitchFamily="2" charset="-122"/>
          <a:cs typeface="+mj-cs"/>
        </a:defRPr>
      </a:lvl1pPr>
      <a:lvl2pPr algn="l" defTabSz="784225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华文楷体" pitchFamily="2" charset="-122"/>
          <a:ea typeface="华文楷体" pitchFamily="2" charset="-122"/>
        </a:defRPr>
      </a:lvl2pPr>
      <a:lvl3pPr algn="l" defTabSz="784225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华文楷体" pitchFamily="2" charset="-122"/>
          <a:ea typeface="华文楷体" pitchFamily="2" charset="-122"/>
        </a:defRPr>
      </a:lvl3pPr>
      <a:lvl4pPr algn="l" defTabSz="784225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华文楷体" pitchFamily="2" charset="-122"/>
          <a:ea typeface="华文楷体" pitchFamily="2" charset="-122"/>
        </a:defRPr>
      </a:lvl4pPr>
      <a:lvl5pPr algn="l" defTabSz="784225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华文楷体" pitchFamily="2" charset="-122"/>
          <a:ea typeface="华文楷体" pitchFamily="2" charset="-122"/>
        </a:defRPr>
      </a:lvl5pPr>
      <a:lvl6pPr marL="457200" algn="l" defTabSz="784225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6pPr>
      <a:lvl7pPr marL="914400" algn="l" defTabSz="784225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7pPr>
      <a:lvl8pPr marL="1371600" algn="l" defTabSz="784225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8pPr>
      <a:lvl9pPr marL="1828800" algn="l" defTabSz="784225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Narrow" pitchFamily="34" charset="0"/>
          <a:ea typeface="黑体" pitchFamily="49" charset="-122"/>
        </a:defRPr>
      </a:lvl9pPr>
    </p:titleStyle>
    <p:bodyStyle>
      <a:lvl1pPr marL="293688" indent="-293688" algn="l" defTabSz="784225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3200">
          <a:solidFill>
            <a:schemeClr val="tx1"/>
          </a:solidFill>
          <a:latin typeface="华文楷体" pitchFamily="2" charset="-122"/>
          <a:ea typeface="华文楷体" pitchFamily="2" charset="-122"/>
          <a:cs typeface="+mn-cs"/>
        </a:defRPr>
      </a:lvl1pPr>
      <a:lvl2pPr marL="636588" indent="-244475" algn="l" defTabSz="784225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2A63A8"/>
          </a:solidFill>
          <a:latin typeface="华文楷体" pitchFamily="2" charset="-122"/>
          <a:ea typeface="华文楷体" pitchFamily="2" charset="-122"/>
        </a:defRPr>
      </a:lvl2pPr>
      <a:lvl3pPr marL="977900" indent="-193675" algn="l" defTabSz="784225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华文楷体" pitchFamily="2" charset="-122"/>
          <a:ea typeface="华文楷体" pitchFamily="2" charset="-122"/>
        </a:defRPr>
      </a:lvl3pPr>
      <a:lvl4pPr marL="1371600" indent="-195263" algn="l" defTabSz="784225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华文楷体" pitchFamily="2" charset="-122"/>
          <a:ea typeface="华文楷体" pitchFamily="2" charset="-122"/>
        </a:defRPr>
      </a:lvl4pPr>
      <a:lvl5pPr marL="1763713" indent="-196850" algn="l" defTabSz="784225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华文楷体" pitchFamily="2" charset="-122"/>
          <a:ea typeface="华文楷体" pitchFamily="2" charset="-122"/>
        </a:defRPr>
      </a:lvl5pPr>
      <a:lvl6pPr marL="2220913" indent="-196850" algn="l" defTabSz="784225" rtl="0" fontAlgn="base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宋体" pitchFamily="2" charset="-122"/>
        </a:defRPr>
      </a:lvl6pPr>
      <a:lvl7pPr marL="2678113" indent="-196850" algn="l" defTabSz="784225" rtl="0" fontAlgn="base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宋体" pitchFamily="2" charset="-122"/>
        </a:defRPr>
      </a:lvl7pPr>
      <a:lvl8pPr marL="3135313" indent="-196850" algn="l" defTabSz="784225" rtl="0" fontAlgn="base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宋体" pitchFamily="2" charset="-122"/>
        </a:defRPr>
      </a:lvl8pPr>
      <a:lvl9pPr marL="3592513" indent="-196850" algn="l" defTabSz="784225" rtl="0" fontAlgn="base">
        <a:spcBef>
          <a:spcPct val="20000"/>
        </a:spcBef>
        <a:spcAft>
          <a:spcPct val="0"/>
        </a:spcAft>
        <a:buChar char="»"/>
        <a:defRPr kumimoji="1" sz="17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公交线路管理系统</a:t>
            </a:r>
            <a:endParaRPr lang="zh-CN" altLang="en-US" dirty="0"/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2051050" y="4114800"/>
            <a:ext cx="6400800" cy="1752600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500063" y="1357313"/>
            <a:ext cx="557212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程序设计实践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业务</a:t>
            </a:r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3688" lvl="1" indent="-293688">
              <a:buClr>
                <a:srgbClr val="FF0000"/>
              </a:buClr>
              <a:buFontTx/>
              <a:buChar char="•"/>
            </a:pPr>
            <a:r>
              <a:rPr lang="zh-CN" altLang="en-US" sz="3200" dirty="0">
                <a:solidFill>
                  <a:schemeClr val="tx1"/>
                </a:solidFill>
                <a:cs typeface="+mn-cs"/>
              </a:rPr>
              <a:t>公交</a:t>
            </a:r>
            <a:r>
              <a:rPr lang="zh-CN" altLang="en-US" sz="3200" dirty="0" smtClean="0">
                <a:solidFill>
                  <a:schemeClr val="tx1"/>
                </a:solidFill>
                <a:cs typeface="+mn-cs"/>
              </a:rPr>
              <a:t>网络管理</a:t>
            </a:r>
            <a:endParaRPr lang="en-US" altLang="zh-CN" sz="3200" dirty="0" smtClean="0">
              <a:solidFill>
                <a:schemeClr val="tx1"/>
              </a:solidFill>
              <a:cs typeface="+mn-cs"/>
            </a:endParaRPr>
          </a:p>
          <a:p>
            <a:pPr marL="635000" lvl="2" indent="-293688">
              <a:buClr>
                <a:srgbClr val="FF0000"/>
              </a:buClr>
            </a:pPr>
            <a:r>
              <a:rPr lang="zh-CN" altLang="en-US" sz="2800" dirty="0" smtClean="0">
                <a:solidFill>
                  <a:srgbClr val="2A63A8"/>
                </a:solidFill>
              </a:rPr>
              <a:t>公交站点管理：新增站点，修改站点信息，查询站点信息，查询某站点的所有相邻站点，删除站点等。</a:t>
            </a:r>
            <a:endParaRPr lang="en-US" altLang="zh-CN" sz="2800" dirty="0" smtClean="0">
              <a:solidFill>
                <a:srgbClr val="2A63A8"/>
              </a:solidFill>
            </a:endParaRPr>
          </a:p>
          <a:p>
            <a:pPr marL="635000" lvl="2" indent="-293688">
              <a:buClr>
                <a:srgbClr val="FF0000"/>
              </a:buClr>
            </a:pPr>
            <a:r>
              <a:rPr lang="zh-CN" altLang="en-US" sz="2800" dirty="0" smtClean="0">
                <a:solidFill>
                  <a:srgbClr val="2A63A8"/>
                </a:solidFill>
              </a:rPr>
              <a:t>站点间的连线（即边）管理：添加、删除和修改边。边中需能存放现有公交线路经过该边的数量（</a:t>
            </a:r>
            <a:r>
              <a:rPr lang="en-US" altLang="zh-CN" sz="2800" dirty="0" smtClean="0">
                <a:solidFill>
                  <a:srgbClr val="2A63A8"/>
                </a:solidFill>
              </a:rPr>
              <a:t>line</a:t>
            </a:r>
            <a:r>
              <a:rPr lang="zh-CN" altLang="en-US" sz="2800" dirty="0" smtClean="0">
                <a:solidFill>
                  <a:srgbClr val="2A63A8"/>
                </a:solidFill>
              </a:rPr>
              <a:t>），若无公交线路经过该边，则</a:t>
            </a:r>
            <a:r>
              <a:rPr lang="en-US" altLang="zh-CN" sz="2800" dirty="0" smtClean="0">
                <a:solidFill>
                  <a:srgbClr val="2A63A8"/>
                </a:solidFill>
              </a:rPr>
              <a:t>line</a:t>
            </a:r>
            <a:r>
              <a:rPr lang="zh-CN" altLang="en-US" sz="2800" dirty="0" smtClean="0">
                <a:solidFill>
                  <a:srgbClr val="2A63A8"/>
                </a:solidFill>
              </a:rPr>
              <a:t>为</a:t>
            </a:r>
            <a:r>
              <a:rPr lang="en-US" altLang="zh-CN" sz="2800" dirty="0" smtClean="0">
                <a:solidFill>
                  <a:srgbClr val="2A63A8"/>
                </a:solidFill>
              </a:rPr>
              <a:t>0</a:t>
            </a:r>
            <a:r>
              <a:rPr lang="zh-CN" altLang="en-US" sz="2800" dirty="0" smtClean="0">
                <a:solidFill>
                  <a:srgbClr val="2A63A8"/>
                </a:solidFill>
              </a:rPr>
              <a:t>。</a:t>
            </a:r>
            <a:endParaRPr lang="en-US" altLang="zh-CN" sz="2800" dirty="0" smtClean="0">
              <a:solidFill>
                <a:srgbClr val="2A63A8"/>
              </a:solidFill>
            </a:endParaRPr>
          </a:p>
          <a:p>
            <a:pPr marL="635000" lvl="2" indent="-293688">
              <a:buClr>
                <a:srgbClr val="FF0000"/>
              </a:buClr>
            </a:pP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</a:t>
            </a:r>
            <a:r>
              <a:rPr lang="zh-CN" altLang="en-US" sz="2800" dirty="0" smtClean="0">
                <a:solidFill>
                  <a:srgbClr val="2A63A8"/>
                </a:solidFill>
              </a:rPr>
              <a:t>：删除站点或线路时，要确保站点或线路不在公交线路上。</a:t>
            </a:r>
            <a:endParaRPr lang="en-US" altLang="zh-CN" sz="2800" dirty="0">
              <a:solidFill>
                <a:srgbClr val="2A63A8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DEFB-67CB-4B87-9AC5-0A0A03AA63D0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6988068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业务</a:t>
            </a:r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3688" lvl="1" indent="-293688">
              <a:buClr>
                <a:srgbClr val="FF0000"/>
              </a:buClr>
              <a:buFontTx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cs typeface="+mn-cs"/>
              </a:rPr>
              <a:t>公交线路管理</a:t>
            </a:r>
            <a:endParaRPr lang="en-US" altLang="zh-CN" sz="3200" dirty="0" smtClean="0">
              <a:solidFill>
                <a:schemeClr val="tx1"/>
              </a:solidFill>
              <a:cs typeface="+mn-cs"/>
            </a:endParaRPr>
          </a:p>
          <a:p>
            <a:pPr marL="635000" lvl="2" indent="-293688">
              <a:buClr>
                <a:srgbClr val="FF0000"/>
              </a:buClr>
            </a:pPr>
            <a:r>
              <a:rPr lang="zh-CN" altLang="en-US" sz="2800" dirty="0">
                <a:solidFill>
                  <a:srgbClr val="2A63A8"/>
                </a:solidFill>
              </a:rPr>
              <a:t>新增公交线路：选择第</a:t>
            </a:r>
            <a:r>
              <a:rPr lang="en-US" altLang="zh-CN" sz="2800" dirty="0">
                <a:solidFill>
                  <a:srgbClr val="2A63A8"/>
                </a:solidFill>
              </a:rPr>
              <a:t>1</a:t>
            </a:r>
            <a:r>
              <a:rPr lang="zh-CN" altLang="en-US" sz="2800" dirty="0">
                <a:solidFill>
                  <a:srgbClr val="2A63A8"/>
                </a:solidFill>
              </a:rPr>
              <a:t>个站点，要求系统显示该站点的所有相邻站点列表；选择第</a:t>
            </a:r>
            <a:r>
              <a:rPr lang="en-US" altLang="zh-CN" sz="2800" dirty="0">
                <a:solidFill>
                  <a:srgbClr val="2A63A8"/>
                </a:solidFill>
              </a:rPr>
              <a:t>2</a:t>
            </a:r>
            <a:r>
              <a:rPr lang="zh-CN" altLang="en-US" sz="2800" dirty="0">
                <a:solidFill>
                  <a:srgbClr val="2A63A8"/>
                </a:solidFill>
              </a:rPr>
              <a:t>个站点后，要求系统显示该站点所有相邻且不在当前线路中的所有相邻站点，以此类推，依次选择其余站点，形成公交线路列表</a:t>
            </a:r>
            <a:r>
              <a:rPr lang="zh-CN" altLang="en-US" sz="2800" dirty="0" smtClean="0">
                <a:solidFill>
                  <a:srgbClr val="2A63A8"/>
                </a:solidFill>
              </a:rPr>
              <a:t>。</a:t>
            </a:r>
            <a:endParaRPr lang="en-US" altLang="zh-CN" sz="2800" dirty="0" smtClean="0">
              <a:solidFill>
                <a:srgbClr val="2A63A8"/>
              </a:solidFill>
            </a:endParaRPr>
          </a:p>
          <a:p>
            <a:pPr marL="635000" lvl="2" indent="-293688">
              <a:buClr>
                <a:srgbClr val="FF0000"/>
              </a:buClr>
            </a:pPr>
            <a:r>
              <a:rPr lang="zh-CN" altLang="en-US" sz="2800" dirty="0" smtClean="0">
                <a:solidFill>
                  <a:srgbClr val="2A63A8"/>
                </a:solidFill>
              </a:rPr>
              <a:t>修改公交线路：根据交通网络的要求，增加、删除或调整线路中的站点。</a:t>
            </a:r>
            <a:endParaRPr lang="en-US" altLang="zh-CN" sz="2800" dirty="0" smtClean="0">
              <a:solidFill>
                <a:srgbClr val="2A63A8"/>
              </a:solidFill>
            </a:endParaRPr>
          </a:p>
          <a:p>
            <a:pPr marL="635000" lvl="2" indent="-293688">
              <a:buClr>
                <a:srgbClr val="FF0000"/>
              </a:buClr>
            </a:pP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</a:t>
            </a:r>
            <a:r>
              <a:rPr lang="zh-CN" altLang="en-US" sz="2800" dirty="0" smtClean="0">
                <a:solidFill>
                  <a:srgbClr val="2A63A8"/>
                </a:solidFill>
              </a:rPr>
              <a:t>：在</a:t>
            </a:r>
            <a:r>
              <a:rPr lang="zh-CN" altLang="en-US" sz="2800" dirty="0">
                <a:solidFill>
                  <a:srgbClr val="2A63A8"/>
                </a:solidFill>
              </a:rPr>
              <a:t>线路中</a:t>
            </a:r>
            <a:r>
              <a:rPr lang="zh-CN" altLang="en-US" sz="2800" dirty="0" smtClean="0">
                <a:solidFill>
                  <a:srgbClr val="2A63A8"/>
                </a:solidFill>
              </a:rPr>
              <a:t>添加、修改或删除站点或删除线路时</a:t>
            </a:r>
            <a:r>
              <a:rPr lang="zh-CN" altLang="en-US" sz="2800" dirty="0">
                <a:solidFill>
                  <a:srgbClr val="2A63A8"/>
                </a:solidFill>
              </a:rPr>
              <a:t>，要更新交通网络</a:t>
            </a:r>
            <a:r>
              <a:rPr lang="zh-CN" altLang="en-US" sz="2800" dirty="0" smtClean="0">
                <a:solidFill>
                  <a:srgbClr val="2A63A8"/>
                </a:solidFill>
              </a:rPr>
              <a:t>中相关边</a:t>
            </a:r>
            <a:r>
              <a:rPr lang="zh-CN" altLang="en-US" sz="2800" dirty="0">
                <a:solidFill>
                  <a:srgbClr val="2A63A8"/>
                </a:solidFill>
              </a:rPr>
              <a:t>结点的</a:t>
            </a:r>
            <a:r>
              <a:rPr lang="en-US" altLang="zh-CN" sz="2800" dirty="0">
                <a:solidFill>
                  <a:srgbClr val="2A63A8"/>
                </a:solidFill>
              </a:rPr>
              <a:t>line</a:t>
            </a:r>
            <a:r>
              <a:rPr lang="zh-CN" altLang="en-US" sz="2800" dirty="0" smtClean="0">
                <a:solidFill>
                  <a:srgbClr val="2A63A8"/>
                </a:solidFill>
              </a:rPr>
              <a:t>值。</a:t>
            </a:r>
            <a:endParaRPr lang="en-US" altLang="zh-CN" sz="2800" dirty="0">
              <a:solidFill>
                <a:srgbClr val="2A63A8"/>
              </a:solidFill>
            </a:endParaRPr>
          </a:p>
          <a:p>
            <a:pPr marL="635000" lvl="2" indent="-293688">
              <a:buClr>
                <a:srgbClr val="FF0000"/>
              </a:buClr>
            </a:pPr>
            <a:endParaRPr lang="en-US" altLang="zh-CN" sz="2800" dirty="0">
              <a:solidFill>
                <a:srgbClr val="2A63A8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DEFB-67CB-4B87-9AC5-0A0A03AA63D0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9323819"/>
      </p:ext>
    </p:extLst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业务</a:t>
            </a:r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3688" lvl="1" indent="-293688">
              <a:buClr>
                <a:srgbClr val="FF0000"/>
              </a:buClr>
              <a:buFontTx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cs typeface="+mn-cs"/>
              </a:rPr>
              <a:t>公交线路管理</a:t>
            </a:r>
            <a:endParaRPr lang="en-US" altLang="zh-CN" sz="3200" dirty="0" smtClean="0">
              <a:solidFill>
                <a:schemeClr val="tx1"/>
              </a:solidFill>
              <a:cs typeface="+mn-cs"/>
            </a:endParaRPr>
          </a:p>
          <a:p>
            <a:pPr marL="635000" lvl="2" indent="-293688">
              <a:buClr>
                <a:srgbClr val="FF0000"/>
              </a:buClr>
            </a:pPr>
            <a:r>
              <a:rPr lang="zh-CN" altLang="en-US" sz="2800" dirty="0" smtClean="0">
                <a:solidFill>
                  <a:srgbClr val="2A63A8"/>
                </a:solidFill>
              </a:rPr>
              <a:t>公交线路查询：</a:t>
            </a:r>
            <a:endParaRPr lang="en-US" altLang="zh-CN" sz="2800" dirty="0" smtClean="0">
              <a:solidFill>
                <a:srgbClr val="2A63A8"/>
              </a:solidFill>
            </a:endParaRPr>
          </a:p>
          <a:p>
            <a:pPr marL="1028700" lvl="3" indent="-293688">
              <a:buClr>
                <a:srgbClr val="FF0000"/>
              </a:buClr>
            </a:pPr>
            <a:r>
              <a:rPr lang="zh-CN" altLang="en-US" dirty="0" smtClean="0">
                <a:solidFill>
                  <a:srgbClr val="2A63A8"/>
                </a:solidFill>
              </a:rPr>
              <a:t>无中转的线路查询，仅在线路内部查询可行乘车线路，可能有多条线路满足要求。</a:t>
            </a:r>
            <a:endParaRPr lang="en-US" altLang="zh-CN" dirty="0" smtClean="0">
              <a:solidFill>
                <a:srgbClr val="2A63A8"/>
              </a:solidFill>
            </a:endParaRPr>
          </a:p>
          <a:p>
            <a:pPr marL="1028700" lvl="3" indent="-293688">
              <a:buClr>
                <a:srgbClr val="FF0000"/>
              </a:buClr>
            </a:pPr>
            <a:r>
              <a:rPr lang="zh-CN" altLang="en-US" dirty="0" smtClean="0">
                <a:solidFill>
                  <a:srgbClr val="2A63A8"/>
                </a:solidFill>
              </a:rPr>
              <a:t>有中转的线路查询，在多条公交线路中查询可达线路，可能有多条线路满足要求。</a:t>
            </a:r>
            <a:endParaRPr lang="en-US" altLang="zh-CN" dirty="0" smtClean="0">
              <a:solidFill>
                <a:srgbClr val="2A63A8"/>
              </a:solidFill>
            </a:endParaRPr>
          </a:p>
          <a:p>
            <a:pPr marL="1028700" lvl="3" indent="-293688">
              <a:buClr>
                <a:srgbClr val="FF0000"/>
              </a:buClr>
            </a:pPr>
            <a:r>
              <a:rPr lang="zh-CN" altLang="en-US" dirty="0" smtClean="0">
                <a:solidFill>
                  <a:srgbClr val="2A63A8"/>
                </a:solidFill>
              </a:rPr>
              <a:t>发起线路查询时，可同时查询无中转和有中转两种结果。</a:t>
            </a:r>
            <a:endParaRPr lang="en-US" altLang="zh-CN" dirty="0">
              <a:solidFill>
                <a:srgbClr val="2A63A8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DEFB-67CB-4B87-9AC5-0A0A03AA63D0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7712592"/>
      </p:ext>
    </p:extLst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系统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DEFB-67CB-4B87-9AC5-0A0A03AA63D0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826270" y="2492896"/>
            <a:ext cx="5016395" cy="3440381"/>
            <a:chOff x="1826270" y="2492896"/>
            <a:chExt cx="5016395" cy="3440381"/>
          </a:xfrm>
        </p:grpSpPr>
        <p:sp>
          <p:nvSpPr>
            <p:cNvPr id="5" name="矩形 4"/>
            <p:cNvSpPr/>
            <p:nvPr/>
          </p:nvSpPr>
          <p:spPr bwMode="auto">
            <a:xfrm>
              <a:off x="2589840" y="2492896"/>
              <a:ext cx="3240360" cy="50405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31" tIns="45716" rIns="91431" bIns="45716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Narrow" pitchFamily="34" charset="0"/>
                  <a:ea typeface="楷体_GB2312" pitchFamily="49" charset="-122"/>
                </a:rPr>
                <a:t>公交线路管理系统</a:t>
              </a: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826270" y="3629021"/>
              <a:ext cx="936104" cy="230425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31" tIns="45716" rIns="91431" bIns="45716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dirty="0" smtClean="0">
                  <a:solidFill>
                    <a:srgbClr val="0000FF"/>
                  </a:solidFill>
                  <a:latin typeface="Arial Narrow" pitchFamily="34" charset="0"/>
                  <a:ea typeface="楷体_GB2312" pitchFamily="49" charset="-122"/>
                </a:rPr>
                <a:t>公交网络管理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Narrow" pitchFamily="34" charset="0"/>
                <a:ea typeface="楷体_GB2312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3098249" y="3629021"/>
              <a:ext cx="936104" cy="230425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31" tIns="45716" rIns="91431" bIns="45716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Narrow" pitchFamily="34" charset="0"/>
                  <a:ea typeface="楷体_GB2312" pitchFamily="49" charset="-122"/>
                </a:rPr>
                <a:t>新增加、修改或删除公交线路</a:t>
              </a: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4464461" y="3610125"/>
              <a:ext cx="936104" cy="230425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31" tIns="45716" rIns="91431" bIns="45716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Narrow" pitchFamily="34" charset="0"/>
                  <a:ea typeface="楷体_GB2312" pitchFamily="49" charset="-122"/>
                </a:rPr>
                <a:t>公交线路查询</a:t>
              </a: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906561" y="3620088"/>
              <a:ext cx="936104" cy="230425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31" tIns="45716" rIns="91431" bIns="45716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dirty="0" smtClean="0">
                  <a:solidFill>
                    <a:srgbClr val="0000FF"/>
                  </a:solidFill>
                  <a:latin typeface="Arial Narrow" pitchFamily="34" charset="0"/>
                  <a:ea typeface="楷体_GB2312" pitchFamily="49" charset="-122"/>
                </a:rPr>
                <a:t>所有公交线路显示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Narrow" pitchFamily="34" charset="0"/>
                <a:ea typeface="楷体_GB2312" pitchFamily="49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 bwMode="auto">
            <a:xfrm>
              <a:off x="2294322" y="3284984"/>
              <a:ext cx="408029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 bwMode="auto">
            <a:xfrm>
              <a:off x="4210020" y="2996952"/>
              <a:ext cx="0" cy="2880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6" idx="0"/>
            </p:cNvCxnSpPr>
            <p:nvPr/>
          </p:nvCxnSpPr>
          <p:spPr bwMode="auto">
            <a:xfrm>
              <a:off x="2294322" y="3284984"/>
              <a:ext cx="0" cy="34403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auto">
            <a:xfrm>
              <a:off x="3566301" y="3284984"/>
              <a:ext cx="0" cy="34403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 bwMode="auto">
            <a:xfrm>
              <a:off x="4932513" y="3276051"/>
              <a:ext cx="0" cy="34403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auto">
            <a:xfrm>
              <a:off x="6374613" y="3276050"/>
              <a:ext cx="0" cy="34403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8341053"/>
      </p:ext>
    </p:extLst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系统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DEFB-67CB-4B87-9AC5-0A0A03AA63D0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987783"/>
              </p:ext>
            </p:extLst>
          </p:nvPr>
        </p:nvGraphicFramePr>
        <p:xfrm>
          <a:off x="2627784" y="2132856"/>
          <a:ext cx="3528392" cy="4198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Visio" r:id="rId3" imgW="2861150" imgH="3401235" progId="Visio.Drawing.11">
                  <p:embed/>
                </p:oleObj>
              </mc:Choice>
              <mc:Fallback>
                <p:oleObj name="Visio" r:id="rId3" imgW="2861150" imgH="340123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132856"/>
                        <a:ext cx="3528392" cy="41987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6941416"/>
      </p:ext>
    </p:extLst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任务</a:t>
            </a:r>
            <a:r>
              <a:rPr lang="zh-CN" altLang="en-US" dirty="0" smtClean="0"/>
              <a:t>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设计邻接表数据结构及其基本操作。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设计公交线路链表（各链接的头指针构成一个独立的所有线路链表）数据结构及其基本操作。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完成数据结构结构的代码测试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DEFB-67CB-4B87-9AC5-0A0A03AA63D0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6273237"/>
      </p:ext>
    </p:extLst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0A14E-C0DD-4A2F-B900-A4F641F51118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 bwMode="auto">
          <a:xfrm>
            <a:off x="277908" y="1514097"/>
            <a:ext cx="613317" cy="4237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rPr>
              <a:t>A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886521" y="1514086"/>
            <a:ext cx="684928" cy="42375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name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571449" y="1514094"/>
            <a:ext cx="479502" cy="4237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77908" y="1937844"/>
            <a:ext cx="613317" cy="4237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rPr>
              <a:t>B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86521" y="1937833"/>
            <a:ext cx="684928" cy="42375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name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571449" y="1937841"/>
            <a:ext cx="479502" cy="4237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77908" y="2361589"/>
            <a:ext cx="613317" cy="4237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rPr>
              <a:t>C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6521" y="2361578"/>
            <a:ext cx="684928" cy="42375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name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71449" y="2361586"/>
            <a:ext cx="479502" cy="4237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7908" y="2785336"/>
            <a:ext cx="613317" cy="4237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rPr>
              <a:t>D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86521" y="2785325"/>
            <a:ext cx="684928" cy="42375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name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571449" y="2785333"/>
            <a:ext cx="479502" cy="4237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7908" y="3209077"/>
            <a:ext cx="613317" cy="4237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rPr>
              <a:t>E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886521" y="3209066"/>
            <a:ext cx="684928" cy="42375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name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571449" y="3209074"/>
            <a:ext cx="479502" cy="4237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77908" y="3632824"/>
            <a:ext cx="613317" cy="4237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rPr>
              <a:t>F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86521" y="3632813"/>
            <a:ext cx="684928" cy="42375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name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571449" y="3632821"/>
            <a:ext cx="479502" cy="4237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552755" y="1982445"/>
            <a:ext cx="613317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rPr>
              <a:t>A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166072" y="1982444"/>
            <a:ext cx="613317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info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779390" y="1982442"/>
            <a:ext cx="479502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552755" y="1548049"/>
            <a:ext cx="613317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rPr>
              <a:t>B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3166072" y="1548048"/>
            <a:ext cx="613317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info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779390" y="1548046"/>
            <a:ext cx="479502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552755" y="2851235"/>
            <a:ext cx="613317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rPr>
              <a:t>A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166072" y="2851234"/>
            <a:ext cx="613317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info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779390" y="2851232"/>
            <a:ext cx="479502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552755" y="2416839"/>
            <a:ext cx="613317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rPr>
              <a:t>B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3166072" y="2416838"/>
            <a:ext cx="613317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info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3779390" y="2416836"/>
            <a:ext cx="479502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2552755" y="3722030"/>
            <a:ext cx="613317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rPr>
              <a:t>D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166072" y="3722029"/>
            <a:ext cx="613317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info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3779390" y="3722027"/>
            <a:ext cx="479502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cxnSp>
        <p:nvCxnSpPr>
          <p:cNvPr id="36" name="直接箭头连接符 35"/>
          <p:cNvCxnSpPr>
            <a:endCxn id="24" idx="1"/>
          </p:cNvCxnSpPr>
          <p:nvPr/>
        </p:nvCxnSpPr>
        <p:spPr bwMode="auto">
          <a:xfrm>
            <a:off x="1783321" y="1714819"/>
            <a:ext cx="769434" cy="4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 bwMode="auto">
          <a:xfrm>
            <a:off x="1783321" y="2171262"/>
            <a:ext cx="769434" cy="4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 bwMode="auto">
          <a:xfrm>
            <a:off x="1800048" y="2605658"/>
            <a:ext cx="769434" cy="4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 bwMode="auto">
          <a:xfrm>
            <a:off x="1800048" y="3016744"/>
            <a:ext cx="769434" cy="4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 bwMode="auto">
          <a:xfrm>
            <a:off x="1766595" y="3849309"/>
            <a:ext cx="769434" cy="4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 bwMode="auto">
          <a:xfrm>
            <a:off x="277908" y="4056561"/>
            <a:ext cx="613317" cy="4237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rPr>
              <a:t>G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886521" y="4056550"/>
            <a:ext cx="684928" cy="42375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name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571449" y="4056558"/>
            <a:ext cx="479502" cy="4237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>
            <a:off x="1766595" y="4273046"/>
            <a:ext cx="769434" cy="4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 bwMode="auto">
          <a:xfrm>
            <a:off x="4744843" y="1529800"/>
            <a:ext cx="613317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rPr>
              <a:t>E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5358160" y="1529799"/>
            <a:ext cx="613317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info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5971478" y="1529797"/>
            <a:ext cx="479502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cxnSp>
        <p:nvCxnSpPr>
          <p:cNvPr id="48" name="直接箭头连接符 47"/>
          <p:cNvCxnSpPr>
            <a:endCxn id="45" idx="1"/>
          </p:cNvCxnSpPr>
          <p:nvPr/>
        </p:nvCxnSpPr>
        <p:spPr bwMode="auto">
          <a:xfrm>
            <a:off x="3975409" y="1696570"/>
            <a:ext cx="769434" cy="4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 bwMode="auto">
          <a:xfrm>
            <a:off x="4744843" y="1989923"/>
            <a:ext cx="613317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rPr>
              <a:t>C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5358160" y="1989922"/>
            <a:ext cx="613317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info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971478" y="1989920"/>
            <a:ext cx="479502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 bwMode="auto">
          <a:xfrm>
            <a:off x="3975409" y="2178740"/>
            <a:ext cx="769434" cy="4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 bwMode="auto">
          <a:xfrm>
            <a:off x="6952784" y="1977235"/>
            <a:ext cx="613317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rPr>
              <a:t>G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7566101" y="1977234"/>
            <a:ext cx="613317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info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8179419" y="1977232"/>
            <a:ext cx="479502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 bwMode="auto">
          <a:xfrm>
            <a:off x="6183350" y="2166052"/>
            <a:ext cx="769434" cy="4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 bwMode="auto">
          <a:xfrm>
            <a:off x="4744843" y="2831234"/>
            <a:ext cx="613317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rPr>
              <a:t>F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358160" y="2831233"/>
            <a:ext cx="613317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info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971478" y="2831231"/>
            <a:ext cx="479502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 bwMode="auto">
          <a:xfrm>
            <a:off x="3975409" y="3020051"/>
            <a:ext cx="769434" cy="4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 bwMode="auto">
          <a:xfrm>
            <a:off x="6183350" y="3007363"/>
            <a:ext cx="769434" cy="4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 bwMode="auto">
          <a:xfrm>
            <a:off x="6952784" y="2840094"/>
            <a:ext cx="613317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rPr>
              <a:t>G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7566101" y="2840093"/>
            <a:ext cx="613317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info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8179419" y="2840091"/>
            <a:ext cx="479502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543900" y="3279195"/>
            <a:ext cx="613317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rPr>
              <a:t>A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3157217" y="3279194"/>
            <a:ext cx="613317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info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770535" y="3279192"/>
            <a:ext cx="479502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 bwMode="auto">
          <a:xfrm>
            <a:off x="1774466" y="3468012"/>
            <a:ext cx="769434" cy="4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 bwMode="auto">
          <a:xfrm>
            <a:off x="3975409" y="3464231"/>
            <a:ext cx="769434" cy="4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 bwMode="auto">
          <a:xfrm>
            <a:off x="4744843" y="3296962"/>
            <a:ext cx="613317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rPr>
              <a:t>F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5358160" y="3296961"/>
            <a:ext cx="613317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info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5971478" y="3296959"/>
            <a:ext cx="479502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cxnSp>
        <p:nvCxnSpPr>
          <p:cNvPr id="73" name="直接箭头连接符 72"/>
          <p:cNvCxnSpPr/>
          <p:nvPr/>
        </p:nvCxnSpPr>
        <p:spPr bwMode="auto">
          <a:xfrm>
            <a:off x="3975409" y="3894224"/>
            <a:ext cx="769434" cy="4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 bwMode="auto">
          <a:xfrm>
            <a:off x="4744843" y="3726955"/>
            <a:ext cx="613317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rPr>
              <a:t>E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358160" y="3726954"/>
            <a:ext cx="613317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info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5971478" y="3726952"/>
            <a:ext cx="479502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2536029" y="4151583"/>
            <a:ext cx="613317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rPr>
              <a:t>B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3149346" y="4151582"/>
            <a:ext cx="613317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info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3762664" y="4151580"/>
            <a:ext cx="479502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cxnSp>
        <p:nvCxnSpPr>
          <p:cNvPr id="80" name="直接箭头连接符 79"/>
          <p:cNvCxnSpPr/>
          <p:nvPr/>
        </p:nvCxnSpPr>
        <p:spPr bwMode="auto">
          <a:xfrm>
            <a:off x="3958683" y="4323777"/>
            <a:ext cx="769434" cy="4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 bwMode="auto">
          <a:xfrm>
            <a:off x="4728117" y="4156508"/>
            <a:ext cx="613317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rPr>
              <a:t>D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5341434" y="4156507"/>
            <a:ext cx="613317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info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5954752" y="4156505"/>
            <a:ext cx="479502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graphicFrame>
        <p:nvGraphicFramePr>
          <p:cNvPr id="84" name="对象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1144200"/>
              </p:ext>
            </p:extLst>
          </p:nvPr>
        </p:nvGraphicFramePr>
        <p:xfrm>
          <a:off x="6183350" y="4480305"/>
          <a:ext cx="2674765" cy="2170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3" imgW="2717074" imgH="2357182" progId="Visio.Drawing.11">
                  <p:embed/>
                </p:oleObj>
              </mc:Choice>
              <mc:Fallback>
                <p:oleObj name="Visio" r:id="rId3" imgW="2717074" imgH="2357182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350" y="4480305"/>
                        <a:ext cx="2674765" cy="21708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矩形 84"/>
          <p:cNvSpPr/>
          <p:nvPr/>
        </p:nvSpPr>
        <p:spPr bwMode="auto">
          <a:xfrm>
            <a:off x="6959232" y="1484787"/>
            <a:ext cx="613317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rPr>
              <a:t>D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7572549" y="1484786"/>
            <a:ext cx="613317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info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8185867" y="1484784"/>
            <a:ext cx="479502" cy="334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rPr>
              <a:t>^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cxnSp>
        <p:nvCxnSpPr>
          <p:cNvPr id="88" name="直接箭头连接符 87"/>
          <p:cNvCxnSpPr/>
          <p:nvPr/>
        </p:nvCxnSpPr>
        <p:spPr bwMode="auto">
          <a:xfrm>
            <a:off x="6189798" y="1673604"/>
            <a:ext cx="769434" cy="4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044553"/>
      </p:ext>
    </p:extLst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任务</a:t>
            </a:r>
            <a:r>
              <a:rPr lang="zh-CN" altLang="en-US" dirty="0" smtClean="0"/>
              <a:t>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周</a:t>
            </a:r>
            <a:endParaRPr lang="en-US" altLang="zh-CN" dirty="0"/>
          </a:p>
          <a:p>
            <a:pPr lvl="1"/>
            <a:r>
              <a:rPr lang="zh-CN" altLang="en-US" dirty="0"/>
              <a:t>基本数据结构设计业务逻辑类（可以多个），实现系统的业务逻辑功能</a:t>
            </a:r>
            <a:endParaRPr lang="en-US" altLang="zh-CN" dirty="0"/>
          </a:p>
          <a:p>
            <a:pPr lvl="1"/>
            <a:r>
              <a:rPr lang="zh-CN" altLang="en-US" dirty="0"/>
              <a:t>完成业务逻辑类的代码测试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设计系统菜单（如下图），集成系统的业务逻辑功能。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测试系统的有效性。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编写系统设计报告。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DEFB-67CB-4B87-9AC5-0A0A03AA63D0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9881641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本讲内容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问题分析</a:t>
            </a:r>
            <a:endParaRPr lang="zh-CN" altLang="en-US" dirty="0"/>
          </a:p>
          <a:p>
            <a:r>
              <a:rPr lang="en-US" altLang="zh-CN" dirty="0" smtClean="0"/>
              <a:t>2.2 </a:t>
            </a:r>
            <a:r>
              <a:rPr lang="zh-CN" altLang="en-US" dirty="0" smtClean="0"/>
              <a:t>数据结构定义</a:t>
            </a:r>
            <a:endParaRPr lang="zh-CN" altLang="en-US" dirty="0"/>
          </a:p>
          <a:p>
            <a:r>
              <a:rPr lang="en-US" altLang="zh-CN" dirty="0" smtClean="0"/>
              <a:t>2.3 </a:t>
            </a:r>
            <a:r>
              <a:rPr lang="zh-CN" altLang="en-US" dirty="0" smtClean="0"/>
              <a:t>业务需求</a:t>
            </a:r>
            <a:endParaRPr lang="en-US" altLang="zh-CN" dirty="0" smtClean="0"/>
          </a:p>
          <a:p>
            <a:r>
              <a:rPr lang="en-US" altLang="zh-CN" dirty="0" smtClean="0"/>
              <a:t>2.4 </a:t>
            </a:r>
            <a:r>
              <a:rPr lang="zh-CN" altLang="en-US" dirty="0" smtClean="0"/>
              <a:t>系统结构</a:t>
            </a:r>
            <a:endParaRPr lang="en-US" altLang="zh-CN" dirty="0" smtClean="0"/>
          </a:p>
          <a:p>
            <a:r>
              <a:rPr lang="en-US" altLang="zh-CN" dirty="0" smtClean="0"/>
              <a:t>2.5 </a:t>
            </a:r>
            <a:r>
              <a:rPr lang="zh-CN" altLang="en-US" dirty="0" smtClean="0"/>
              <a:t>任务安排</a:t>
            </a:r>
            <a:endParaRPr lang="zh-CN" altLang="en-US" dirty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100" b="1">
                <a:solidFill>
                  <a:srgbClr val="0000FF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eaLnBrk="1" hangingPunct="1"/>
            <a:fld id="{AB43D5F2-773B-497A-8850-BCBA8D81B1D6}" type="slidenum">
              <a:rPr kumimoji="0" lang="en-US" altLang="zh-CN" sz="1200" b="0" smtClean="0">
                <a:solidFill>
                  <a:schemeClr val="tx1"/>
                </a:solidFill>
                <a:ea typeface="宋体" charset="-122"/>
              </a:rPr>
              <a:pPr eaLnBrk="1" hangingPunct="1"/>
              <a:t>1</a:t>
            </a:fld>
            <a:endParaRPr kumimoji="0" lang="en-US" altLang="zh-CN" sz="1200" b="0" smtClean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问题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设一公交公司在某市区建立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公交服务网络</a:t>
            </a:r>
            <a:r>
              <a:rPr lang="zh-CN" altLang="en-US" dirty="0" smtClean="0"/>
              <a:t>，要求设计一个系统能够提供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公交线路</a:t>
            </a:r>
            <a:r>
              <a:rPr lang="zh-CN" altLang="en-US" dirty="0" smtClean="0"/>
              <a:t>的创建、修改、删除及查询服务等功能。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DEFB-67CB-4B87-9AC5-0A0A03AA63D0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374705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问题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公交网络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由公交站点及站点之间的连线构成，两个站点间的直接连线唯一，且距离确定。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站点间的线路无方向性，即两个方向的距离相同。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多个站点及其之间的线路构成一个交通网络。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DEFB-67CB-4B87-9AC5-0A0A03AA63D0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151198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问题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公交线路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公交线路设计以公交网络为基础。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公交线路有方向性（即不同方向的站点或站点数不差异），为简单起见，这里仅考虑两个方向的站点及站点数完成一致。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公交线路的新建、修改或删除等操作不影响公交网络的结构。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公交线路的站点调整不能违背公交网络结构。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公交线路查询含无中转和有中转两种情况。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DEFB-67CB-4B87-9AC5-0A0A03AA63D0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751783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数据结构定义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确定数据结构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公交网络有站点及站点间的线路构成，站点含编号、站点名称等信息，站点间的线路有距离，因此，可以定义带权无向图（即网络）数据结构表示公交网络。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公交网络的邻接表数据结构</a:t>
            </a:r>
            <a:endParaRPr lang="en-US" altLang="zh-CN" dirty="0" smtClean="0"/>
          </a:p>
          <a:p>
            <a:pPr lvl="2"/>
            <a:r>
              <a:rPr lang="zh-CN" altLang="en-US" dirty="0"/>
              <a:t>略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DEFB-67CB-4B87-9AC5-0A0A03AA63D0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405512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数据结构定义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邻接表（</a:t>
            </a:r>
            <a:r>
              <a:rPr lang="en-US" altLang="zh-CN" dirty="0" err="1" smtClean="0"/>
              <a:t>ALGraph</a:t>
            </a:r>
            <a:r>
              <a:rPr lang="zh-CN" altLang="en-US" dirty="0" smtClean="0"/>
              <a:t>）的基本操作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添加、删除和修改结点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查找结点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添加边、删除和修改边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显示邻接表（即所有结点及其边）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销毁邻接表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DEFB-67CB-4B87-9AC5-0A0A03AA63D0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653136"/>
            <a:ext cx="5054352" cy="196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2403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数据结构定义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公交线路链表（</a:t>
            </a:r>
            <a:r>
              <a:rPr lang="en-US" altLang="zh-CN" dirty="0" err="1" smtClean="0"/>
              <a:t>BusLine</a:t>
            </a:r>
            <a:r>
              <a:rPr lang="zh-CN" altLang="en-US" dirty="0" smtClean="0"/>
              <a:t>）的基本操作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添加、删除和修改结点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查找结点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显示线路上的所有站点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销毁链表等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DEFB-67CB-4B87-9AC5-0A0A03AA63D0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247936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业务</a:t>
            </a:r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公交网络管理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公交线路管理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DEFB-67CB-4B87-9AC5-0A0A03AA63D0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3031609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Cact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ctus">
      <a:majorFont>
        <a:latin typeface="Arial Narrow"/>
        <a:ea typeface="黑体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1" tIns="45716" rIns="91431" bIns="45716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1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 Narrow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1" tIns="45716" rIns="91431" bIns="45716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1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 Narrow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ctus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7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33CCFF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2DB9E7"/>
        </a:accent6>
        <a:hlink>
          <a:srgbClr val="463FD7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3913</TotalTime>
  <Words>809</Words>
  <Application>Microsoft Office PowerPoint</Application>
  <PresentationFormat>全屏显示(4:3)</PresentationFormat>
  <Paragraphs>148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Cactus</vt:lpstr>
      <vt:lpstr>Visio</vt:lpstr>
      <vt:lpstr>公交线路管理系统</vt:lpstr>
      <vt:lpstr>本讲内容</vt:lpstr>
      <vt:lpstr>2.1问题分析</vt:lpstr>
      <vt:lpstr>2.1问题分析</vt:lpstr>
      <vt:lpstr>2.1问题分析</vt:lpstr>
      <vt:lpstr>2.2 数据结构定义</vt:lpstr>
      <vt:lpstr>2.2 数据结构定义</vt:lpstr>
      <vt:lpstr>2.2 数据结构定义</vt:lpstr>
      <vt:lpstr>2.3 业务需求</vt:lpstr>
      <vt:lpstr>2.3 业务需求</vt:lpstr>
      <vt:lpstr>2.3 业务需求</vt:lpstr>
      <vt:lpstr>2.3 业务需求</vt:lpstr>
      <vt:lpstr>2.4 系统结构</vt:lpstr>
      <vt:lpstr>2.4 系统结构</vt:lpstr>
      <vt:lpstr>2.5 任务安排</vt:lpstr>
      <vt:lpstr>PowerPoint 演示文稿</vt:lpstr>
      <vt:lpstr>2.5 任务安排</vt:lpstr>
    </vt:vector>
  </TitlesOfParts>
  <Company>jia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函数</dc:title>
  <dc:creator>贾应智</dc:creator>
  <cp:lastModifiedBy>admin</cp:lastModifiedBy>
  <cp:revision>708</cp:revision>
  <dcterms:created xsi:type="dcterms:W3CDTF">2001-01-20T17:36:51Z</dcterms:created>
  <dcterms:modified xsi:type="dcterms:W3CDTF">2021-04-25T00:18:12Z</dcterms:modified>
</cp:coreProperties>
</file>