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6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4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12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19A43-9A6E-436D-AC69-AF2319A0FFB3}" type="datetimeFigureOut">
              <a:rPr lang="ko-KR" altLang="en-US" smtClean="0"/>
              <a:pPr/>
              <a:t>2010-08-25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67039-24E0-4232-A597-A2A7127B4D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67039-24E0-4232-A597-A2A7127B4D3C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67039-24E0-4232-A597-A2A7127B4D3C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67039-24E0-4232-A597-A2A7127B4D3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67039-24E0-4232-A597-A2A7127B4D3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7AB2-7419-47F9-AD92-8034AC3CF8F7}" type="datetimeFigureOut">
              <a:rPr lang="ko-KR" altLang="en-US" smtClean="0"/>
              <a:pPr/>
              <a:t>2010-08-25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103D-D1F0-4DCD-915F-B527FB5A80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7AB2-7419-47F9-AD92-8034AC3CF8F7}" type="datetimeFigureOut">
              <a:rPr lang="ko-KR" altLang="en-US" smtClean="0"/>
              <a:pPr/>
              <a:t>2010-08-25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103D-D1F0-4DCD-915F-B527FB5A80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7AB2-7419-47F9-AD92-8034AC3CF8F7}" type="datetimeFigureOut">
              <a:rPr lang="ko-KR" altLang="en-US" smtClean="0"/>
              <a:pPr/>
              <a:t>2010-08-25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103D-D1F0-4DCD-915F-B527FB5A80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7AB2-7419-47F9-AD92-8034AC3CF8F7}" type="datetimeFigureOut">
              <a:rPr lang="ko-KR" altLang="en-US" smtClean="0"/>
              <a:pPr/>
              <a:t>2010-08-25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103D-D1F0-4DCD-915F-B527FB5A80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7AB2-7419-47F9-AD92-8034AC3CF8F7}" type="datetimeFigureOut">
              <a:rPr lang="ko-KR" altLang="en-US" smtClean="0"/>
              <a:pPr/>
              <a:t>2010-08-25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103D-D1F0-4DCD-915F-B527FB5A80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7AB2-7419-47F9-AD92-8034AC3CF8F7}" type="datetimeFigureOut">
              <a:rPr lang="ko-KR" altLang="en-US" smtClean="0"/>
              <a:pPr/>
              <a:t>2010-08-25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103D-D1F0-4DCD-915F-B527FB5A80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7AB2-7419-47F9-AD92-8034AC3CF8F7}" type="datetimeFigureOut">
              <a:rPr lang="ko-KR" altLang="en-US" smtClean="0"/>
              <a:pPr/>
              <a:t>2010-08-25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103D-D1F0-4DCD-915F-B527FB5A80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7AB2-7419-47F9-AD92-8034AC3CF8F7}" type="datetimeFigureOut">
              <a:rPr lang="ko-KR" altLang="en-US" smtClean="0"/>
              <a:pPr/>
              <a:t>2010-08-25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103D-D1F0-4DCD-915F-B527FB5A80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7AB2-7419-47F9-AD92-8034AC3CF8F7}" type="datetimeFigureOut">
              <a:rPr lang="ko-KR" altLang="en-US" smtClean="0"/>
              <a:pPr/>
              <a:t>2010-08-25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103D-D1F0-4DCD-915F-B527FB5A80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7AB2-7419-47F9-AD92-8034AC3CF8F7}" type="datetimeFigureOut">
              <a:rPr lang="ko-KR" altLang="en-US" smtClean="0"/>
              <a:pPr/>
              <a:t>2010-08-25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103D-D1F0-4DCD-915F-B527FB5A80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7AB2-7419-47F9-AD92-8034AC3CF8F7}" type="datetimeFigureOut">
              <a:rPr lang="ko-KR" altLang="en-US" smtClean="0"/>
              <a:pPr/>
              <a:t>2010-08-25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103D-D1F0-4DCD-915F-B527FB5A80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B197AB2-7419-47F9-AD92-8034AC3CF8F7}" type="datetimeFigureOut">
              <a:rPr lang="ko-KR" altLang="en-US" smtClean="0"/>
              <a:pPr/>
              <a:t>2010-08-25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E9B103D-D1F0-4DCD-915F-B527FB5A80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8.bin"/><Relationship Id="rId9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23528" y="603317"/>
            <a:ext cx="7435571" cy="1889579"/>
            <a:chOff x="323528" y="603317"/>
            <a:chExt cx="7435571" cy="1889579"/>
          </a:xfrm>
        </p:grpSpPr>
        <p:pic>
          <p:nvPicPr>
            <p:cNvPr id="4" name="Picture 3" descr="conceptCG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3528" y="620688"/>
              <a:ext cx="2395011" cy="1800000"/>
            </a:xfrm>
            <a:prstGeom prst="rect">
              <a:avLst/>
            </a:prstGeom>
          </p:spPr>
        </p:pic>
        <p:pic>
          <p:nvPicPr>
            <p:cNvPr id="5" name="Picture 4" descr="conceptCV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64088" y="620688"/>
              <a:ext cx="2395011" cy="1800000"/>
            </a:xfrm>
            <a:prstGeom prst="rect">
              <a:avLst/>
            </a:prstGeom>
          </p:spPr>
        </p:pic>
        <p:pic>
          <p:nvPicPr>
            <p:cNvPr id="6" name="Picture 5" descr="conceptFinal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43808" y="620688"/>
              <a:ext cx="2395011" cy="1800000"/>
            </a:xfrm>
            <a:prstGeom prst="rect">
              <a:avLst/>
            </a:prstGeom>
          </p:spPr>
        </p:pic>
        <p:sp>
          <p:nvSpPr>
            <p:cNvPr id="7" name="Right Arrow 6"/>
            <p:cNvSpPr/>
            <p:nvPr/>
          </p:nvSpPr>
          <p:spPr>
            <a:xfrm>
              <a:off x="539552" y="764704"/>
              <a:ext cx="2952328" cy="36004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ight Arrow 7"/>
            <p:cNvSpPr/>
            <p:nvPr/>
          </p:nvSpPr>
          <p:spPr>
            <a:xfrm rot="10800000">
              <a:off x="4572000" y="1959562"/>
              <a:ext cx="2952328" cy="36004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7000" y="603317"/>
              <a:ext cx="17379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  <a:latin typeface="Georgia" pitchFamily="18" charset="0"/>
                  <a:cs typeface="Times New Roman" pitchFamily="18" charset="0"/>
                </a:rPr>
                <a:t>Computer Graphics</a:t>
              </a:r>
              <a:endParaRPr lang="ko-KR" altLang="en-US" sz="1400" dirty="0">
                <a:solidFill>
                  <a:schemeClr val="bg1"/>
                </a:solidFill>
                <a:latin typeface="Georgia" pitchFamily="18" charset="0"/>
                <a:cs typeface="Times New Roman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16424" y="2185119"/>
              <a:ext cx="15311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  <a:latin typeface="Georgia" pitchFamily="18" charset="0"/>
                  <a:cs typeface="Times New Roman" pitchFamily="18" charset="0"/>
                </a:rPr>
                <a:t>Computer Vision</a:t>
              </a:r>
              <a:endParaRPr lang="ko-KR" altLang="en-US" sz="1400" dirty="0">
                <a:solidFill>
                  <a:schemeClr val="bg1"/>
                </a:solidFill>
                <a:latin typeface="Georgia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75270" y="1256127"/>
            <a:ext cx="7967163" cy="3913569"/>
            <a:chOff x="275270" y="1256127"/>
            <a:chExt cx="7967163" cy="3913569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75270" y="2144731"/>
              <a:ext cx="3600400" cy="2808312"/>
            </a:xfrm>
            <a:prstGeom prst="straightConnector1">
              <a:avLst/>
            </a:prstGeom>
            <a:ln>
              <a:tailEnd type="arrow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5400000" flipH="1" flipV="1">
              <a:off x="900386" y="2407461"/>
              <a:ext cx="2304256" cy="1588"/>
            </a:xfrm>
            <a:prstGeom prst="straightConnector1">
              <a:avLst/>
            </a:prstGeom>
            <a:ln>
              <a:tailEnd type="arrow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2063595" y="3561141"/>
              <a:ext cx="2796437" cy="1588"/>
            </a:xfrm>
            <a:prstGeom prst="straightConnector1">
              <a:avLst/>
            </a:prstGeom>
            <a:ln>
              <a:tailEnd type="arrow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2085370" y="2728610"/>
              <a:ext cx="3134702" cy="830556"/>
            </a:xfrm>
            <a:prstGeom prst="straightConnector1">
              <a:avLst/>
            </a:prstGeom>
            <a:ln>
              <a:tailEnd type="oval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1992345" y="3489133"/>
              <a:ext cx="144016" cy="14401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Parallelogram 14"/>
            <p:cNvSpPr/>
            <p:nvPr/>
          </p:nvSpPr>
          <p:spPr>
            <a:xfrm rot="16200000" flipH="1">
              <a:off x="3186100" y="2703676"/>
              <a:ext cx="3203848" cy="1728192"/>
            </a:xfrm>
            <a:prstGeom prst="parallelogram">
              <a:avLst>
                <a:gd name="adj" fmla="val 7847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4773881" y="3562342"/>
              <a:ext cx="3468552" cy="1588"/>
            </a:xfrm>
            <a:prstGeom prst="straightConnector1">
              <a:avLst/>
            </a:prstGeom>
            <a:ln>
              <a:tailEnd type="arrow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4703383" y="3489133"/>
              <a:ext cx="144016" cy="14401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5148064" y="2070748"/>
              <a:ext cx="2602188" cy="689464"/>
            </a:xfrm>
            <a:prstGeom prst="straightConnector1">
              <a:avLst/>
            </a:prstGeom>
            <a:ln>
              <a:tailEnd type="oval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5051548" y="2685170"/>
              <a:ext cx="144016" cy="14401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619672" y="3645024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Georgia" pitchFamily="18" charset="0"/>
              </a:rPr>
              <a:t>Camera</a:t>
            </a:r>
          </a:p>
          <a:p>
            <a:pPr algn="ctr"/>
            <a:r>
              <a:rPr lang="en-US" altLang="ko-KR" dirty="0" smtClean="0">
                <a:latin typeface="Georgia" pitchFamily="18" charset="0"/>
              </a:rPr>
              <a:t>center</a:t>
            </a:r>
            <a:endParaRPr lang="ko-KR" altLang="en-US" dirty="0">
              <a:latin typeface="Georgia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452320" y="17635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Georgia" pitchFamily="18" charset="0"/>
              </a:rPr>
              <a:t>P</a:t>
            </a:r>
            <a:endParaRPr lang="ko-KR" altLang="en-US" dirty="0">
              <a:latin typeface="Georgia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76056" y="263691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Georgia" pitchFamily="18" charset="0"/>
              </a:rPr>
              <a:t>p</a:t>
            </a:r>
            <a:endParaRPr lang="ko-KR" altLang="en-US" dirty="0">
              <a:latin typeface="Georgia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95936" y="3573016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Georgia" pitchFamily="18" charset="0"/>
              </a:rPr>
              <a:t>Principal point</a:t>
            </a:r>
            <a:endParaRPr lang="ko-KR" altLang="en-US" dirty="0">
              <a:latin typeface="Georgia" pitchFamily="18" charset="0"/>
            </a:endParaRPr>
          </a:p>
        </p:txBody>
      </p:sp>
      <p:graphicFrame>
        <p:nvGraphicFramePr>
          <p:cNvPr id="38" name="Object 37"/>
          <p:cNvGraphicFramePr>
            <a:graphicFrameLocks noChangeAspect="1"/>
          </p:cNvGraphicFramePr>
          <p:nvPr/>
        </p:nvGraphicFramePr>
        <p:xfrm>
          <a:off x="2123728" y="1196752"/>
          <a:ext cx="504056" cy="432048"/>
        </p:xfrm>
        <a:graphic>
          <a:graphicData uri="http://schemas.openxmlformats.org/presentationml/2006/ole">
            <p:oleObj spid="_x0000_s1026" name="Equation" r:id="rId4" imgW="266400" imgH="228600" progId="Equation.3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827909" y="2061096"/>
          <a:ext cx="600075" cy="431800"/>
        </p:xfrm>
        <a:graphic>
          <a:graphicData uri="http://schemas.openxmlformats.org/presentationml/2006/ole">
            <p:oleObj spid="_x0000_s1027" name="Equation" r:id="rId5" imgW="317160" imgH="228600" progId="Equation.3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7812360" y="3561141"/>
          <a:ext cx="552450" cy="431800"/>
        </p:xfrm>
        <a:graphic>
          <a:graphicData uri="http://schemas.openxmlformats.org/presentationml/2006/ole">
            <p:oleObj spid="_x0000_s1028" name="Equation" r:id="rId6" imgW="291960" imgH="228600" progId="Equation.3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 rot="5400000" flipH="1" flipV="1">
            <a:off x="318800" y="2990636"/>
            <a:ext cx="3469017" cy="1588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63595" y="3561141"/>
            <a:ext cx="2796437" cy="1588"/>
          </a:xfrm>
          <a:prstGeom prst="straightConnector1">
            <a:avLst/>
          </a:prstGeom>
          <a:ln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085370" y="2852936"/>
            <a:ext cx="2665468" cy="706230"/>
          </a:xfrm>
          <a:prstGeom prst="straightConnector1">
            <a:avLst/>
          </a:prstGeom>
          <a:ln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992345" y="3489133"/>
            <a:ext cx="144016" cy="14401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773881" y="3562342"/>
            <a:ext cx="3468552" cy="1588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798103" y="2070748"/>
            <a:ext cx="2952149" cy="782188"/>
          </a:xfrm>
          <a:prstGeom prst="straightConnector1">
            <a:avLst/>
          </a:prstGeom>
          <a:ln>
            <a:tailEnd type="oval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47092" y="3525516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Georgia" pitchFamily="18" charset="0"/>
              </a:rPr>
              <a:t>Camera</a:t>
            </a:r>
          </a:p>
          <a:p>
            <a:pPr algn="ctr"/>
            <a:r>
              <a:rPr lang="en-US" altLang="ko-KR" dirty="0" smtClean="0">
                <a:latin typeface="Georgia" pitchFamily="18" charset="0"/>
              </a:rPr>
              <a:t>center</a:t>
            </a:r>
            <a:endParaRPr lang="ko-KR" altLang="en-US" dirty="0">
              <a:latin typeface="Georgia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452320" y="17635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Georgia" pitchFamily="18" charset="0"/>
              </a:rPr>
              <a:t>P</a:t>
            </a:r>
            <a:endParaRPr lang="ko-KR" altLang="en-US" dirty="0">
              <a:latin typeface="Georgia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70032" y="239713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Georgia" pitchFamily="18" charset="0"/>
              </a:rPr>
              <a:t>p</a:t>
            </a:r>
            <a:endParaRPr lang="ko-KR" altLang="en-US" dirty="0">
              <a:latin typeface="Georgia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644008" y="3574757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Georgia" pitchFamily="18" charset="0"/>
              </a:rPr>
              <a:t>Principal point</a:t>
            </a:r>
            <a:endParaRPr lang="ko-KR" altLang="en-US" dirty="0">
              <a:latin typeface="Georgia" pitchFamily="18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rot="5400000" flipH="1" flipV="1">
            <a:off x="3421063" y="3069357"/>
            <a:ext cx="2735510" cy="1588"/>
          </a:xfrm>
          <a:prstGeom prst="straightConnector1">
            <a:avLst/>
          </a:prstGeom>
          <a:ln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703383" y="3489133"/>
            <a:ext cx="144016" cy="14401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Oval 27"/>
          <p:cNvSpPr/>
          <p:nvPr/>
        </p:nvSpPr>
        <p:spPr>
          <a:xfrm>
            <a:off x="4716016" y="2757178"/>
            <a:ext cx="144016" cy="14401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Left Brace 37"/>
          <p:cNvSpPr/>
          <p:nvPr/>
        </p:nvSpPr>
        <p:spPr>
          <a:xfrm rot="16200000">
            <a:off x="3308774" y="2484486"/>
            <a:ext cx="222196" cy="2592288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Left Brace 40"/>
          <p:cNvSpPr/>
          <p:nvPr/>
        </p:nvSpPr>
        <p:spPr>
          <a:xfrm rot="10800000">
            <a:off x="4860032" y="2924944"/>
            <a:ext cx="216024" cy="57606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124075" y="1196975"/>
          <a:ext cx="503238" cy="431800"/>
        </p:xfrm>
        <a:graphic>
          <a:graphicData uri="http://schemas.openxmlformats.org/presentationml/2006/ole">
            <p:oleObj spid="_x0000_s2050" name="Equation" r:id="rId4" imgW="266400" imgH="228600" progId="Equation.3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7812088" y="3560763"/>
          <a:ext cx="552450" cy="431800"/>
        </p:xfrm>
        <a:graphic>
          <a:graphicData uri="http://schemas.openxmlformats.org/presentationml/2006/ole">
            <p:oleObj spid="_x0000_s2051" name="Equation" r:id="rId5" imgW="291960" imgH="228600" progId="Equation.3">
              <p:embed/>
            </p:oleObj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3275856" y="3861048"/>
          <a:ext cx="288925" cy="384175"/>
        </p:xfrm>
        <a:graphic>
          <a:graphicData uri="http://schemas.openxmlformats.org/presentationml/2006/ole">
            <p:oleObj spid="_x0000_s2052" name="Equation" r:id="rId6" imgW="152280" imgH="203040" progId="Equation.3">
              <p:embed/>
            </p:oleObj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5051548" y="2757936"/>
          <a:ext cx="1060450" cy="817562"/>
        </p:xfrm>
        <a:graphic>
          <a:graphicData uri="http://schemas.openxmlformats.org/presentationml/2006/ole">
            <p:oleObj spid="_x0000_s2053" name="Equation" r:id="rId7" imgW="558720" imgH="431640" progId="Equation.3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/>
          <p:cNvCxnSpPr/>
          <p:nvPr/>
        </p:nvCxnSpPr>
        <p:spPr>
          <a:xfrm rot="10800000" flipV="1">
            <a:off x="4593036" y="4572128"/>
            <a:ext cx="1765581" cy="1377152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82358" y="-421118"/>
            <a:ext cx="3689305" cy="5886909"/>
            <a:chOff x="1091108" y="-361743"/>
            <a:chExt cx="3689305" cy="5886909"/>
          </a:xfrm>
        </p:grpSpPr>
        <p:grpSp>
          <p:nvGrpSpPr>
            <p:cNvPr id="2" name="Group 1"/>
            <p:cNvGrpSpPr/>
            <p:nvPr/>
          </p:nvGrpSpPr>
          <p:grpSpPr>
            <a:xfrm rot="2700000">
              <a:off x="487576" y="1232330"/>
              <a:ext cx="5886909" cy="2698764"/>
              <a:chOff x="275270" y="1115140"/>
              <a:chExt cx="8844347" cy="4054556"/>
            </a:xfrm>
          </p:grpSpPr>
          <p:cxnSp>
            <p:nvCxnSpPr>
              <p:cNvPr id="3" name="Straight Arrow Connector 2"/>
              <p:cNvCxnSpPr/>
              <p:nvPr/>
            </p:nvCxnSpPr>
            <p:spPr>
              <a:xfrm flipV="1">
                <a:off x="275270" y="2144731"/>
                <a:ext cx="3600400" cy="2808312"/>
              </a:xfrm>
              <a:prstGeom prst="straightConnector1">
                <a:avLst/>
              </a:prstGeom>
              <a:ln>
                <a:tailEnd type="arrow" w="lg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Straight Arrow Connector 3"/>
              <p:cNvCxnSpPr/>
              <p:nvPr/>
            </p:nvCxnSpPr>
            <p:spPr>
              <a:xfrm rot="5400000" flipH="1" flipV="1">
                <a:off x="900386" y="2407461"/>
                <a:ext cx="2304256" cy="1588"/>
              </a:xfrm>
              <a:prstGeom prst="straightConnector1">
                <a:avLst/>
              </a:prstGeom>
              <a:ln>
                <a:tailEnd type="arrow" w="lg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/>
              <p:cNvCxnSpPr/>
              <p:nvPr/>
            </p:nvCxnSpPr>
            <p:spPr>
              <a:xfrm>
                <a:off x="2063595" y="3561141"/>
                <a:ext cx="2796437" cy="1588"/>
              </a:xfrm>
              <a:prstGeom prst="straightConnector1">
                <a:avLst/>
              </a:prstGeom>
              <a:ln>
                <a:tailEnd type="arrow" w="lg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V="1">
                <a:off x="2085370" y="2728610"/>
                <a:ext cx="3134702" cy="830556"/>
              </a:xfrm>
              <a:prstGeom prst="straightConnector1">
                <a:avLst/>
              </a:prstGeom>
              <a:ln>
                <a:prstDash val="sysDash"/>
                <a:tailEnd type="oval" w="lg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" name="Oval 6"/>
              <p:cNvSpPr/>
              <p:nvPr/>
            </p:nvSpPr>
            <p:spPr>
              <a:xfrm>
                <a:off x="1992345" y="3489133"/>
                <a:ext cx="144016" cy="144016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Parallelogram 7"/>
              <p:cNvSpPr/>
              <p:nvPr/>
            </p:nvSpPr>
            <p:spPr>
              <a:xfrm rot="16200000" flipH="1">
                <a:off x="3186100" y="2703676"/>
                <a:ext cx="3203848" cy="1728192"/>
              </a:xfrm>
              <a:prstGeom prst="parallelogram">
                <a:avLst>
                  <a:gd name="adj" fmla="val 78473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 rot="13500000" flipH="1">
                <a:off x="5118080" y="2731370"/>
                <a:ext cx="1661944" cy="1661944"/>
              </a:xfrm>
              <a:prstGeom prst="straightConnector1">
                <a:avLst/>
              </a:prstGeom>
              <a:ln>
                <a:tailEnd type="arrow" w="lg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4703383" y="3489133"/>
                <a:ext cx="144016" cy="144016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 rot="18900000">
                <a:off x="5369322" y="1115140"/>
                <a:ext cx="3750295" cy="2179236"/>
              </a:xfrm>
              <a:prstGeom prst="straightConnector1">
                <a:avLst/>
              </a:prstGeom>
              <a:ln>
                <a:prstDash val="sysDash"/>
                <a:tailEnd type="oval" w="lg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Oval 11"/>
              <p:cNvSpPr/>
              <p:nvPr/>
            </p:nvSpPr>
            <p:spPr>
              <a:xfrm>
                <a:off x="5051548" y="2685170"/>
                <a:ext cx="144016" cy="144016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091108" y="1020939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Georgia" pitchFamily="18" charset="0"/>
                </a:rPr>
                <a:t>Camera</a:t>
              </a:r>
            </a:p>
            <a:p>
              <a:pPr algn="ctr"/>
              <a:r>
                <a:rPr lang="en-US" altLang="ko-KR" sz="1400" dirty="0" smtClean="0">
                  <a:latin typeface="Georgia" pitchFamily="18" charset="0"/>
                </a:rPr>
                <a:t>center</a:t>
              </a:r>
              <a:endParaRPr lang="ko-KR" altLang="en-US" sz="1400" dirty="0">
                <a:latin typeface="Georgia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06095" y="2731912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Georgia" pitchFamily="18" charset="0"/>
                </a:rPr>
                <a:t>Principal point</a:t>
              </a:r>
              <a:endParaRPr lang="ko-KR" altLang="en-US" sz="1400" dirty="0">
                <a:latin typeface="Georgia" pitchFamily="18" charset="0"/>
              </a:endParaRPr>
            </a:p>
          </p:txBody>
        </p:sp>
        <p:graphicFrame>
          <p:nvGraphicFramePr>
            <p:cNvPr id="15" name="Object 14"/>
            <p:cNvGraphicFramePr>
              <a:graphicFrameLocks noChangeAspect="1"/>
            </p:cNvGraphicFramePr>
            <p:nvPr/>
          </p:nvGraphicFramePr>
          <p:xfrm>
            <a:off x="3059832" y="332656"/>
            <a:ext cx="504056" cy="432048"/>
          </p:xfrm>
          <a:graphic>
            <a:graphicData uri="http://schemas.openxmlformats.org/presentationml/2006/ole">
              <p:oleObj spid="_x0000_s19458" name="Equation" r:id="rId4" imgW="266400" imgH="228600" progId="Equation.3">
                <p:embed/>
              </p:oleObj>
            </a:graphicData>
          </a:graphic>
        </p:graphicFrame>
        <p:graphicFrame>
          <p:nvGraphicFramePr>
            <p:cNvPr id="16" name="Object 3"/>
            <p:cNvGraphicFramePr>
              <a:graphicFrameLocks noChangeAspect="1"/>
            </p:cNvGraphicFramePr>
            <p:nvPr/>
          </p:nvGraphicFramePr>
          <p:xfrm>
            <a:off x="3179837" y="1268760"/>
            <a:ext cx="600075" cy="431800"/>
          </p:xfrm>
          <a:graphic>
            <a:graphicData uri="http://schemas.openxmlformats.org/presentationml/2006/ole">
              <p:oleObj spid="_x0000_s19459" name="Equation" r:id="rId5" imgW="317160" imgH="228600" progId="Equation.3">
                <p:embed/>
              </p:oleObj>
            </a:graphicData>
          </a:graphic>
        </p:graphicFrame>
        <p:graphicFrame>
          <p:nvGraphicFramePr>
            <p:cNvPr id="17" name="Object 4"/>
            <p:cNvGraphicFramePr>
              <a:graphicFrameLocks noChangeAspect="1"/>
            </p:cNvGraphicFramePr>
            <p:nvPr/>
          </p:nvGraphicFramePr>
          <p:xfrm>
            <a:off x="3920138" y="3740782"/>
            <a:ext cx="552450" cy="431800"/>
          </p:xfrm>
          <a:graphic>
            <a:graphicData uri="http://schemas.openxmlformats.org/presentationml/2006/ole">
              <p:oleObj spid="_x0000_s19460" name="Equation" r:id="rId6" imgW="291960" imgH="228600" progId="Equation.3">
                <p:embed/>
              </p:oleObj>
            </a:graphicData>
          </a:graphic>
        </p:graphicFrame>
      </p:grpSp>
      <p:cxnSp>
        <p:nvCxnSpPr>
          <p:cNvPr id="19" name="Straight Arrow Connector 18"/>
          <p:cNvCxnSpPr/>
          <p:nvPr/>
        </p:nvCxnSpPr>
        <p:spPr>
          <a:xfrm rot="5400000" flipH="1" flipV="1">
            <a:off x="5184354" y="3427448"/>
            <a:ext cx="2304256" cy="1588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347563" y="4581128"/>
            <a:ext cx="2616925" cy="1588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Object 27"/>
          <p:cNvGraphicFramePr>
            <a:graphicFrameLocks noChangeAspect="1"/>
          </p:cNvGraphicFramePr>
          <p:nvPr/>
        </p:nvGraphicFramePr>
        <p:xfrm>
          <a:off x="8352213" y="4569253"/>
          <a:ext cx="649287" cy="431800"/>
        </p:xfrm>
        <a:graphic>
          <a:graphicData uri="http://schemas.openxmlformats.org/presentationml/2006/ole">
            <p:oleObj spid="_x0000_s19461" name="Equation" r:id="rId7" imgW="342720" imgH="228600" progId="Equation.3">
              <p:embed/>
            </p:oleObj>
          </a:graphicData>
        </a:graphic>
      </p:graphicFrame>
      <p:graphicFrame>
        <p:nvGraphicFramePr>
          <p:cNvPr id="29" name="Object 3"/>
          <p:cNvGraphicFramePr>
            <a:graphicFrameLocks noChangeAspect="1"/>
          </p:cNvGraphicFramePr>
          <p:nvPr/>
        </p:nvGraphicFramePr>
        <p:xfrm>
          <a:off x="4763566" y="5732463"/>
          <a:ext cx="744538" cy="431800"/>
        </p:xfrm>
        <a:graphic>
          <a:graphicData uri="http://schemas.openxmlformats.org/presentationml/2006/ole">
            <p:oleObj spid="_x0000_s19462" name="Equation" r:id="rId8" imgW="393480" imgH="228600" progId="Equation.3">
              <p:embed/>
            </p:oleObj>
          </a:graphicData>
        </a:graphic>
      </p:graphicFrame>
      <p:graphicFrame>
        <p:nvGraphicFramePr>
          <p:cNvPr id="30" name="Object 4"/>
          <p:cNvGraphicFramePr>
            <a:graphicFrameLocks noChangeAspect="1"/>
          </p:cNvGraphicFramePr>
          <p:nvPr/>
        </p:nvGraphicFramePr>
        <p:xfrm>
          <a:off x="6395367" y="2204864"/>
          <a:ext cx="696913" cy="431800"/>
        </p:xfrm>
        <a:graphic>
          <a:graphicData uri="http://schemas.openxmlformats.org/presentationml/2006/ole">
            <p:oleObj spid="_x0000_s19463" name="Equation" r:id="rId9" imgW="368280" imgH="228600" progId="Equation.3">
              <p:embed/>
            </p:oleObj>
          </a:graphicData>
        </a:graphic>
      </p:graphicFrame>
      <p:graphicFrame>
        <p:nvGraphicFramePr>
          <p:cNvPr id="19464" name="Object 8"/>
          <p:cNvGraphicFramePr>
            <a:graphicFrameLocks noChangeAspect="1"/>
          </p:cNvGraphicFramePr>
          <p:nvPr/>
        </p:nvGraphicFramePr>
        <p:xfrm>
          <a:off x="1835696" y="5085184"/>
          <a:ext cx="479425" cy="384175"/>
        </p:xfrm>
        <a:graphic>
          <a:graphicData uri="http://schemas.openxmlformats.org/presentationml/2006/ole">
            <p:oleObj spid="_x0000_s19464" name="Equation" r:id="rId10" imgW="253800" imgH="203040" progId="Equation.3">
              <p:embed/>
            </p:oleObj>
          </a:graphicData>
        </a:graphic>
      </p:graphicFrame>
      <p:sp>
        <p:nvSpPr>
          <p:cNvPr id="48" name="Bent Arrow 47"/>
          <p:cNvSpPr/>
          <p:nvPr/>
        </p:nvSpPr>
        <p:spPr>
          <a:xfrm rot="16200000">
            <a:off x="1439652" y="1592796"/>
            <a:ext cx="2592288" cy="4248472"/>
          </a:xfrm>
          <a:prstGeom prst="bentArrow">
            <a:avLst>
              <a:gd name="adj1" fmla="val 11258"/>
              <a:gd name="adj2" fmla="val 12173"/>
              <a:gd name="adj3" fmla="val 15838"/>
              <a:gd name="adj4" fmla="val 43292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35896" y="2113111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Georgia" pitchFamily="18" charset="0"/>
              </a:rPr>
              <a:t>Image plane</a:t>
            </a:r>
            <a:endParaRPr lang="ko-KR" altLang="en-US" sz="1400" dirty="0">
              <a:latin typeface="Georgia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26</Words>
  <Application>Microsoft Office PowerPoint</Application>
  <PresentationFormat>On-screen Show (4:3)</PresentationFormat>
  <Paragraphs>20</Paragraphs>
  <Slides>4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Office Theme</vt:lpstr>
      <vt:lpstr>Equation</vt:lpstr>
      <vt:lpstr>Microsoft Equation 3.0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windage</dc:creator>
  <cp:lastModifiedBy>windage</cp:lastModifiedBy>
  <cp:revision>15</cp:revision>
  <dcterms:created xsi:type="dcterms:W3CDTF">2010-08-24T08:28:38Z</dcterms:created>
  <dcterms:modified xsi:type="dcterms:W3CDTF">2010-08-25T07:21:38Z</dcterms:modified>
</cp:coreProperties>
</file>