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339" r:id="rId5"/>
    <p:sldId id="278" r:id="rId6"/>
    <p:sldId id="291" r:id="rId7"/>
    <p:sldId id="292" r:id="rId8"/>
    <p:sldId id="280" r:id="rId9"/>
    <p:sldId id="281" r:id="rId10"/>
    <p:sldId id="293" r:id="rId11"/>
    <p:sldId id="361" r:id="rId12"/>
    <p:sldId id="360" r:id="rId13"/>
    <p:sldId id="373" r:id="rId14"/>
    <p:sldId id="372" r:id="rId15"/>
    <p:sldId id="374" r:id="rId16"/>
    <p:sldId id="375" r:id="rId17"/>
    <p:sldId id="345" r:id="rId18"/>
    <p:sldId id="341" r:id="rId19"/>
    <p:sldId id="342" r:id="rId20"/>
    <p:sldId id="343" r:id="rId21"/>
    <p:sldId id="344" r:id="rId22"/>
    <p:sldId id="340" r:id="rId23"/>
    <p:sldId id="352" r:id="rId24"/>
    <p:sldId id="315" r:id="rId25"/>
    <p:sldId id="316" r:id="rId26"/>
    <p:sldId id="317" r:id="rId27"/>
    <p:sldId id="318" r:id="rId28"/>
    <p:sldId id="323" r:id="rId29"/>
    <p:sldId id="330" r:id="rId30"/>
    <p:sldId id="329" r:id="rId31"/>
    <p:sldId id="364" r:id="rId32"/>
    <p:sldId id="365" r:id="rId33"/>
    <p:sldId id="366" r:id="rId34"/>
    <p:sldId id="369" r:id="rId35"/>
    <p:sldId id="371" r:id="rId36"/>
    <p:sldId id="370" r:id="rId37"/>
    <p:sldId id="367" r:id="rId38"/>
    <p:sldId id="368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017B-01E9-42D1-A02A-86A7A9A219BB}" type="datetimeFigureOut">
              <a:rPr lang="zh-TW" altLang="en-US" smtClean="0"/>
              <a:t>2018/3/18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E4D5-AF8B-4052-80CB-E9F6FF3B6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04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017B-01E9-42D1-A02A-86A7A9A219BB}" type="datetimeFigureOut">
              <a:rPr lang="zh-TW" altLang="en-US" smtClean="0"/>
              <a:t>2018/3/19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E4D5-AF8B-4052-80CB-E9F6FF3B6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21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017B-01E9-42D1-A02A-86A7A9A219BB}" type="datetimeFigureOut">
              <a:rPr lang="zh-TW" altLang="en-US" smtClean="0"/>
              <a:t>2018/3/19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E4D5-AF8B-4052-80CB-E9F6FF3B6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27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017B-01E9-42D1-A02A-86A7A9A219BB}" type="datetimeFigureOut">
              <a:rPr lang="zh-TW" altLang="en-US" smtClean="0"/>
              <a:t>2018/3/19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E4D5-AF8B-4052-80CB-E9F6FF3B6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57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017B-01E9-42D1-A02A-86A7A9A219BB}" type="datetimeFigureOut">
              <a:rPr lang="zh-TW" altLang="en-US" smtClean="0"/>
              <a:t>2018/3/19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E4D5-AF8B-4052-80CB-E9F6FF3B6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13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017B-01E9-42D1-A02A-86A7A9A219BB}" type="datetimeFigureOut">
              <a:rPr lang="zh-TW" altLang="en-US" smtClean="0"/>
              <a:t>2018/3/19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E4D5-AF8B-4052-80CB-E9F6FF3B6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017B-01E9-42D1-A02A-86A7A9A219BB}" type="datetimeFigureOut">
              <a:rPr lang="zh-TW" altLang="en-US" smtClean="0"/>
              <a:t>2018/3/19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E4D5-AF8B-4052-80CB-E9F6FF3B6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71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017B-01E9-42D1-A02A-86A7A9A219BB}" type="datetimeFigureOut">
              <a:rPr lang="zh-TW" altLang="en-US" smtClean="0"/>
              <a:t>2018/3/19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E4D5-AF8B-4052-80CB-E9F6FF3B6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4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017B-01E9-42D1-A02A-86A7A9A219BB}" type="datetimeFigureOut">
              <a:rPr lang="zh-TW" altLang="en-US" smtClean="0"/>
              <a:t>2018/3/19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E4D5-AF8B-4052-80CB-E9F6FF3B6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29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017B-01E9-42D1-A02A-86A7A9A219BB}" type="datetimeFigureOut">
              <a:rPr lang="zh-TW" altLang="en-US" smtClean="0"/>
              <a:t>2018/3/19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E4D5-AF8B-4052-80CB-E9F6FF3B6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0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017B-01E9-42D1-A02A-86A7A9A219BB}" type="datetimeFigureOut">
              <a:rPr lang="zh-TW" altLang="en-US" smtClean="0"/>
              <a:t>2018/3/19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EE4D5-AF8B-4052-80CB-E9F6FF3B6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6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017B-01E9-42D1-A02A-86A7A9A219BB}" type="datetimeFigureOut">
              <a:rPr lang="zh-TW" altLang="en-US" smtClean="0"/>
              <a:t>2018/3/19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EE4D5-AF8B-4052-80CB-E9F6FF3B6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58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2995" y="0"/>
            <a:ext cx="8219303" cy="96794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破密分析</a:t>
            </a:r>
            <a:r>
              <a:rPr lang="en-US" altLang="zh-TW" dirty="0" smtClean="0"/>
              <a:t>-</a:t>
            </a:r>
            <a:r>
              <a:rPr lang="zh-TW" altLang="en-US" sz="3100" dirty="0" smtClean="0"/>
              <a:t>從古典密碼學到現代密碼學</a:t>
            </a:r>
            <a:endParaRPr lang="zh-TW" altLang="en-US" sz="31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87110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Cryptanalysis</a:t>
            </a:r>
          </a:p>
          <a:p>
            <a:r>
              <a:rPr lang="en-US" altLang="zh-TW" dirty="0" err="1" smtClean="0"/>
              <a:t>Kryptós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analýein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620"/>
            <a:ext cx="9144000" cy="7923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73828" y="2745304"/>
            <a:ext cx="5827236" cy="769441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古典</a:t>
            </a:r>
            <a:r>
              <a:rPr lang="zh-TW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密碼</a:t>
            </a:r>
            <a:r>
              <a:rPr lang="zh-TW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及其破密分析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63" y="4782975"/>
            <a:ext cx="3066554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043" y="1136691"/>
            <a:ext cx="7334786" cy="546875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import sys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Prepared alphabet for Caesar Cipher. Can be changed.</a:t>
            </a:r>
          </a:p>
          <a:p>
            <a:pPr marL="0" indent="0">
              <a:buNone/>
            </a:pPr>
            <a:r>
              <a:rPr lang="en-US" altLang="zh-TW" dirty="0" err="1"/>
              <a:t>caesaralpha</a:t>
            </a:r>
            <a:r>
              <a:rPr lang="en-US" altLang="zh-TW" dirty="0"/>
              <a:t> = "ABCDEFGHIJKLMNOPQRSTUVWXYZ0123456789"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caesar</a:t>
            </a:r>
            <a:r>
              <a:rPr lang="en-US" altLang="zh-TW" dirty="0"/>
              <a:t>(</a:t>
            </a:r>
            <a:r>
              <a:rPr lang="en-US" altLang="zh-TW" dirty="0" err="1"/>
              <a:t>input_string</a:t>
            </a:r>
            <a:r>
              <a:rPr lang="en-US" altLang="zh-TW" dirty="0"/>
              <a:t>, rot):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strFileInp</a:t>
            </a:r>
            <a:r>
              <a:rPr lang="en-US" altLang="zh-TW" dirty="0"/>
              <a:t> = open(</a:t>
            </a:r>
            <a:r>
              <a:rPr lang="en-US" altLang="zh-TW" dirty="0" err="1"/>
              <a:t>sys.argv</a:t>
            </a:r>
            <a:r>
              <a:rPr lang="en-US" altLang="zh-TW" dirty="0"/>
              <a:t>[2], '</a:t>
            </a:r>
            <a:r>
              <a:rPr lang="en-US" altLang="zh-TW" dirty="0" err="1"/>
              <a:t>rb</a:t>
            </a:r>
            <a:r>
              <a:rPr lang="en-US" altLang="zh-TW" dirty="0"/>
              <a:t>')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</a:p>
          <a:p>
            <a:pPr marL="0" indent="0">
              <a:buNone/>
            </a:pPr>
            <a:r>
              <a:rPr lang="en-US" altLang="zh-TW" dirty="0"/>
              <a:t>out = ""</a:t>
            </a:r>
          </a:p>
          <a:p>
            <a:pPr marL="0" indent="0">
              <a:buNone/>
            </a:pPr>
            <a:r>
              <a:rPr lang="en-US" altLang="zh-TW" dirty="0" err="1"/>
              <a:t>strInp</a:t>
            </a:r>
            <a:r>
              <a:rPr lang="en-US" altLang="zh-TW" dirty="0"/>
              <a:t> = </a:t>
            </a:r>
            <a:r>
              <a:rPr lang="en-US" altLang="zh-TW" dirty="0" err="1"/>
              <a:t>strFileInp.read</a:t>
            </a:r>
            <a:r>
              <a:rPr lang="en-US" altLang="zh-TW" dirty="0"/>
              <a:t>().decode("utf-8").</a:t>
            </a:r>
            <a:r>
              <a:rPr lang="en-US" altLang="zh-TW" dirty="0" err="1"/>
              <a:t>rstrip</a:t>
            </a:r>
            <a:r>
              <a:rPr lang="en-US" altLang="zh-TW" dirty="0"/>
              <a:t>("\n")</a:t>
            </a:r>
          </a:p>
          <a:p>
            <a:pPr marL="0" indent="0">
              <a:buNone/>
            </a:pPr>
            <a:r>
              <a:rPr lang="en-US" altLang="zh-TW" dirty="0"/>
              <a:t>if </a:t>
            </a:r>
            <a:r>
              <a:rPr lang="en-US" altLang="zh-TW" dirty="0" err="1"/>
              <a:t>sys.argv</a:t>
            </a:r>
            <a:r>
              <a:rPr lang="en-US" altLang="zh-TW" dirty="0"/>
              <a:t>[1] == "all":</a:t>
            </a:r>
          </a:p>
          <a:p>
            <a:pPr marL="0" indent="0">
              <a:buNone/>
            </a:pPr>
            <a:r>
              <a:rPr lang="en-US" altLang="zh-TW" dirty="0"/>
              <a:t>    for </a:t>
            </a:r>
            <a:r>
              <a:rPr lang="en-US" altLang="zh-TW" dirty="0" err="1"/>
              <a:t>i</a:t>
            </a:r>
            <a:r>
              <a:rPr lang="en-US" altLang="zh-TW" dirty="0"/>
              <a:t> in range(1,len(</a:t>
            </a:r>
            <a:r>
              <a:rPr lang="en-US" altLang="zh-TW" dirty="0" err="1"/>
              <a:t>caesaralpha</a:t>
            </a:r>
            <a:r>
              <a:rPr lang="en-US" altLang="zh-TW" dirty="0"/>
              <a:t>)):</a:t>
            </a:r>
          </a:p>
          <a:p>
            <a:pPr marL="0" indent="0">
              <a:buNone/>
            </a:pPr>
            <a:r>
              <a:rPr lang="en-US" altLang="zh-TW" dirty="0"/>
              <a:t>        out += "ROT " + </a:t>
            </a:r>
            <a:r>
              <a:rPr lang="en-US" altLang="zh-TW" dirty="0" err="1"/>
              <a:t>str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 + ": " + </a:t>
            </a:r>
            <a:r>
              <a:rPr lang="en-US" altLang="zh-TW" dirty="0" err="1"/>
              <a:t>caesar</a:t>
            </a:r>
            <a:r>
              <a:rPr lang="en-US" altLang="zh-TW" dirty="0"/>
              <a:t>(</a:t>
            </a:r>
            <a:r>
              <a:rPr lang="en-US" altLang="zh-TW" dirty="0" err="1"/>
              <a:t>strInp</a:t>
            </a:r>
            <a:r>
              <a:rPr lang="en-US" altLang="zh-TW" dirty="0"/>
              <a:t>, </a:t>
            </a:r>
            <a:r>
              <a:rPr lang="en-US" altLang="zh-TW" dirty="0" err="1"/>
              <a:t>i</a:t>
            </a:r>
            <a:r>
              <a:rPr lang="en-US" altLang="zh-TW" dirty="0"/>
              <a:t>) + "\n"</a:t>
            </a:r>
          </a:p>
          <a:p>
            <a:pPr marL="0" indent="0">
              <a:buNone/>
            </a:pPr>
            <a:r>
              <a:rPr lang="en-US" altLang="zh-TW" dirty="0"/>
              <a:t>else:</a:t>
            </a:r>
          </a:p>
          <a:p>
            <a:pPr marL="0" indent="0">
              <a:buNone/>
            </a:pPr>
            <a:r>
              <a:rPr lang="en-US" altLang="zh-TW" dirty="0"/>
              <a:t>    out = "ROT " + </a:t>
            </a:r>
            <a:r>
              <a:rPr lang="en-US" altLang="zh-TW" dirty="0" err="1"/>
              <a:t>sys.argv</a:t>
            </a:r>
            <a:r>
              <a:rPr lang="en-US" altLang="zh-TW" dirty="0"/>
              <a:t>[1] + ": " + </a:t>
            </a:r>
            <a:r>
              <a:rPr lang="en-US" altLang="zh-TW" dirty="0" err="1"/>
              <a:t>caesar</a:t>
            </a:r>
            <a:r>
              <a:rPr lang="en-US" altLang="zh-TW" dirty="0"/>
              <a:t>(</a:t>
            </a:r>
            <a:r>
              <a:rPr lang="en-US" altLang="zh-TW" dirty="0" err="1"/>
              <a:t>strInp</a:t>
            </a:r>
            <a:r>
              <a:rPr lang="en-US" altLang="zh-TW" dirty="0"/>
              <a:t>, </a:t>
            </a:r>
            <a:r>
              <a:rPr lang="en-US" altLang="zh-TW" dirty="0" err="1"/>
              <a:t>sys.argv</a:t>
            </a:r>
            <a:r>
              <a:rPr lang="en-US" altLang="zh-TW" dirty="0"/>
              <a:t>[2])</a:t>
            </a:r>
          </a:p>
          <a:p>
            <a:pPr marL="0" indent="0">
              <a:buNone/>
            </a:pPr>
            <a:r>
              <a:rPr lang="en-US" altLang="zh-TW" dirty="0"/>
              <a:t>out = </a:t>
            </a:r>
            <a:r>
              <a:rPr lang="en-US" altLang="zh-TW" dirty="0" err="1"/>
              <a:t>out.encode</a:t>
            </a:r>
            <a:r>
              <a:rPr lang="en-US" altLang="zh-TW" dirty="0"/>
              <a:t>("utf-8")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print("Output: " + </a:t>
            </a:r>
            <a:r>
              <a:rPr lang="en-US" altLang="zh-TW" dirty="0" err="1"/>
              <a:t>out.decode</a:t>
            </a:r>
            <a:r>
              <a:rPr lang="en-US" altLang="zh-TW" dirty="0"/>
              <a:t>("utf-8"))</a:t>
            </a:r>
            <a:endParaRPr lang="zh-TW" altLang="en-US" dirty="0"/>
          </a:p>
        </p:txBody>
      </p:sp>
      <p:sp>
        <p:nvSpPr>
          <p:cNvPr id="4" name="矩形圖說文字 3"/>
          <p:cNvSpPr/>
          <p:nvPr/>
        </p:nvSpPr>
        <p:spPr>
          <a:xfrm>
            <a:off x="0" y="1"/>
            <a:ext cx="9144000" cy="685800"/>
          </a:xfrm>
          <a:prstGeom prst="wedgeRectCallou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解法四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解解看</a:t>
            </a:r>
            <a:endParaRPr lang="zh-TW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726580"/>
            <a:ext cx="901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https://github.com/rickvg/RC3-Fall-CTF-2016-write-ups/blob/master/Write-up-Salad/caesar.py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2579027" y="2446317"/>
            <a:ext cx="1199409" cy="5225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下一頁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520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28650" y="1493116"/>
            <a:ext cx="8123464" cy="4494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caesar</a:t>
            </a:r>
            <a:r>
              <a:rPr lang="en-US" altLang="zh-TW" dirty="0"/>
              <a:t>(</a:t>
            </a:r>
            <a:r>
              <a:rPr lang="en-US" altLang="zh-TW" dirty="0" err="1"/>
              <a:t>input_string</a:t>
            </a:r>
            <a:r>
              <a:rPr lang="en-US" altLang="zh-TW" dirty="0"/>
              <a:t>, rot):</a:t>
            </a:r>
          </a:p>
          <a:p>
            <a:pPr marL="0" indent="0">
              <a:buNone/>
            </a:pPr>
            <a:r>
              <a:rPr lang="en-US" altLang="zh-TW" sz="1600" dirty="0"/>
              <a:t>    print("Rotating characters by: " + </a:t>
            </a:r>
            <a:r>
              <a:rPr lang="en-US" altLang="zh-TW" sz="1600" dirty="0" err="1"/>
              <a:t>sys.argv</a:t>
            </a:r>
            <a:r>
              <a:rPr lang="en-US" altLang="zh-TW" sz="1600" dirty="0"/>
              <a:t>[1])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output_string</a:t>
            </a:r>
            <a:r>
              <a:rPr lang="en-US" altLang="zh-TW" sz="1600" dirty="0"/>
              <a:t> = ""</a:t>
            </a:r>
          </a:p>
          <a:p>
            <a:pPr marL="0" indent="0">
              <a:buNone/>
            </a:pPr>
            <a:r>
              <a:rPr lang="en-US" altLang="zh-TW" sz="1600" dirty="0"/>
              <a:t>    for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in range(0, </a:t>
            </a:r>
            <a:r>
              <a:rPr lang="en-US" altLang="zh-TW" sz="1600" dirty="0" err="1"/>
              <a:t>len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input_string</a:t>
            </a:r>
            <a:r>
              <a:rPr lang="en-US" altLang="zh-TW" sz="1600" dirty="0"/>
              <a:t>)):</a:t>
            </a:r>
          </a:p>
          <a:p>
            <a:pPr marL="0" indent="0"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introtation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(rot)</a:t>
            </a:r>
          </a:p>
          <a:p>
            <a:pPr marL="0" indent="0">
              <a:buNone/>
            </a:pPr>
            <a:r>
              <a:rPr lang="en-US" altLang="zh-TW" sz="1600" dirty="0"/>
              <a:t>        if </a:t>
            </a:r>
            <a:r>
              <a:rPr lang="en-US" altLang="zh-TW" sz="1600" dirty="0" err="1"/>
              <a:t>caesaralpha.index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input_string</a:t>
            </a:r>
            <a:r>
              <a:rPr lang="en-US" altLang="zh-TW" sz="1600" dirty="0"/>
              <a:t>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].upper()) + </a:t>
            </a:r>
            <a:r>
              <a:rPr lang="en-US" altLang="zh-TW" sz="1600" dirty="0" err="1"/>
              <a:t>introtation</a:t>
            </a:r>
            <a:r>
              <a:rPr lang="en-US" altLang="zh-TW" sz="1600" dirty="0"/>
              <a:t> &gt;= </a:t>
            </a:r>
            <a:r>
              <a:rPr lang="en-US" altLang="zh-TW" sz="1600" dirty="0" err="1"/>
              <a:t>len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caesaralpha</a:t>
            </a:r>
            <a:r>
              <a:rPr lang="en-US" altLang="zh-TW" sz="1600" dirty="0"/>
              <a:t>):</a:t>
            </a:r>
          </a:p>
          <a:p>
            <a:pPr marL="0" indent="0">
              <a:buNone/>
            </a:pPr>
            <a:r>
              <a:rPr lang="en-US" altLang="zh-TW" sz="1600" dirty="0"/>
              <a:t>            </a:t>
            </a:r>
            <a:r>
              <a:rPr lang="en-US" altLang="zh-TW" sz="1600" dirty="0" err="1"/>
              <a:t>intavailable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len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caesaralpha</a:t>
            </a:r>
            <a:r>
              <a:rPr lang="en-US" altLang="zh-TW" sz="1600" dirty="0"/>
              <a:t>) - </a:t>
            </a:r>
            <a:r>
              <a:rPr lang="en-US" altLang="zh-TW" sz="1600" dirty="0" err="1"/>
              <a:t>caesaralpha.index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input_string</a:t>
            </a:r>
            <a:r>
              <a:rPr lang="en-US" altLang="zh-TW" sz="1600" dirty="0"/>
              <a:t>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].upper())</a:t>
            </a:r>
          </a:p>
          <a:p>
            <a:pPr marL="0" indent="0">
              <a:buNone/>
            </a:pPr>
            <a:r>
              <a:rPr lang="en-US" altLang="zh-TW" sz="1600" dirty="0"/>
              <a:t>            </a:t>
            </a:r>
            <a:r>
              <a:rPr lang="en-US" altLang="zh-TW" sz="1600" dirty="0" err="1"/>
              <a:t>introtation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introtation</a:t>
            </a:r>
            <a:r>
              <a:rPr lang="en-US" altLang="zh-TW" sz="1600" dirty="0"/>
              <a:t> - </a:t>
            </a:r>
            <a:r>
              <a:rPr lang="en-US" altLang="zh-TW" sz="1600" dirty="0" err="1"/>
              <a:t>intavailable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        else:</a:t>
            </a:r>
          </a:p>
          <a:p>
            <a:pPr marL="0" indent="0">
              <a:buNone/>
            </a:pPr>
            <a:r>
              <a:rPr lang="en-US" altLang="zh-TW" sz="1600" dirty="0"/>
              <a:t>            </a:t>
            </a:r>
            <a:r>
              <a:rPr lang="en-US" altLang="zh-TW" sz="1600" dirty="0" err="1"/>
              <a:t>introtation</a:t>
            </a:r>
            <a:r>
              <a:rPr lang="en-US" altLang="zh-TW" sz="1600" dirty="0"/>
              <a:t> += </a:t>
            </a:r>
            <a:r>
              <a:rPr lang="en-US" altLang="zh-TW" sz="1600" dirty="0" err="1"/>
              <a:t>caesaralpha.index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input_string</a:t>
            </a:r>
            <a:r>
              <a:rPr lang="en-US" altLang="zh-TW" sz="1600" dirty="0"/>
              <a:t>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].upper())</a:t>
            </a:r>
          </a:p>
          <a:p>
            <a:pPr marL="0" indent="0"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output_string</a:t>
            </a:r>
            <a:r>
              <a:rPr lang="en-US" altLang="zh-TW" sz="1600" dirty="0"/>
              <a:t> += </a:t>
            </a:r>
            <a:r>
              <a:rPr lang="en-US" altLang="zh-TW" sz="1600" dirty="0" err="1"/>
              <a:t>caesaralpha</a:t>
            </a:r>
            <a:r>
              <a:rPr lang="en-US" altLang="zh-TW" sz="1600" dirty="0"/>
              <a:t>[</a:t>
            </a:r>
            <a:r>
              <a:rPr lang="en-US" altLang="zh-TW" sz="1600" dirty="0" err="1"/>
              <a:t>introtation</a:t>
            </a:r>
            <a:r>
              <a:rPr lang="en-US" altLang="zh-TW" sz="1600" dirty="0"/>
              <a:t>]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smtClean="0"/>
              <a:t>return </a:t>
            </a:r>
            <a:r>
              <a:rPr lang="en-US" altLang="zh-TW" dirty="0" err="1"/>
              <a:t>output_string</a:t>
            </a:r>
            <a:endParaRPr lang="en-US" altLang="zh-TW" dirty="0"/>
          </a:p>
        </p:txBody>
      </p:sp>
      <p:sp>
        <p:nvSpPr>
          <p:cNvPr id="5" name="矩形圖說文字 4"/>
          <p:cNvSpPr/>
          <p:nvPr/>
        </p:nvSpPr>
        <p:spPr>
          <a:xfrm>
            <a:off x="0" y="1"/>
            <a:ext cx="9144000" cy="685800"/>
          </a:xfrm>
          <a:prstGeom prst="wedgeRectCallou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解法四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解解看</a:t>
            </a:r>
            <a:endParaRPr lang="zh-TW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958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圖說文字 4"/>
          <p:cNvSpPr/>
          <p:nvPr/>
        </p:nvSpPr>
        <p:spPr>
          <a:xfrm>
            <a:off x="0" y="-1"/>
            <a:ext cx="9144000" cy="3762375"/>
          </a:xfrm>
          <a:prstGeom prst="wedgeRectCallo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Your </a:t>
            </a:r>
            <a:r>
              <a:rPr lang="en-US" altLang="zh-TW" sz="3600" dirty="0" smtClean="0"/>
              <a:t>Turn</a:t>
            </a:r>
          </a:p>
          <a:p>
            <a:pPr algn="ctr"/>
            <a:r>
              <a:rPr lang="zh-TW" altLang="en-US" sz="3600" dirty="0" smtClean="0"/>
              <a:t>擴充版本</a:t>
            </a:r>
            <a:endParaRPr lang="en-US" altLang="zh-TW" sz="3600" dirty="0" smtClean="0"/>
          </a:p>
          <a:p>
            <a:pPr algn="ctr"/>
            <a:endParaRPr lang="en-US" altLang="zh-TW" sz="3600" dirty="0" smtClean="0"/>
          </a:p>
          <a:p>
            <a:pPr algn="ctr"/>
            <a:r>
              <a:rPr lang="en-US" altLang="zh-TW" sz="2800" dirty="0"/>
              <a:t>RC3 CTF 2016 : </a:t>
            </a:r>
            <a:r>
              <a:rPr lang="en-US" altLang="zh-TW" sz="2800" dirty="0" smtClean="0"/>
              <a:t>salad-100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sz="1400" dirty="0"/>
              <a:t>https://github.com/ctfs/write-ups-2016/tree/master/rc3-ctf-2016/crypto/salad-100</a:t>
            </a:r>
          </a:p>
        </p:txBody>
      </p:sp>
      <p:sp>
        <p:nvSpPr>
          <p:cNvPr id="7" name="矩形 6"/>
          <p:cNvSpPr/>
          <p:nvPr/>
        </p:nvSpPr>
        <p:spPr>
          <a:xfrm>
            <a:off x="2157991" y="5829795"/>
            <a:ext cx="3972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7sj-ighm-742q3w4t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4864" y="3277515"/>
            <a:ext cx="235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RC3-2016-ROMANGOD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4" y="4127501"/>
            <a:ext cx="8912716" cy="138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178" y="2460734"/>
            <a:ext cx="81554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0123456</a:t>
            </a:r>
            <a:r>
              <a:rPr lang="en-US" altLang="zh-TW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zh-TW" sz="3200" dirty="0"/>
              <a:t>89ABCDEFGHIJKLMNOPQR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TW" sz="3200" dirty="0"/>
              <a:t>TUVWXYZ</a:t>
            </a:r>
          </a:p>
          <a:p>
            <a:r>
              <a:rPr lang="zh-TW" altLang="en-US" sz="3200" dirty="0" smtClean="0"/>
              <a:t>                                                             </a:t>
            </a:r>
            <a:endParaRPr lang="en-US" altLang="zh-TW" sz="3200" dirty="0"/>
          </a:p>
        </p:txBody>
      </p:sp>
      <p:sp>
        <p:nvSpPr>
          <p:cNvPr id="5" name="矩形 4"/>
          <p:cNvSpPr/>
          <p:nvPr/>
        </p:nvSpPr>
        <p:spPr>
          <a:xfrm>
            <a:off x="6158175" y="273014"/>
            <a:ext cx="7681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7sj</a:t>
            </a:r>
            <a:endParaRPr lang="zh-TW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6005953" y="1107838"/>
            <a:ext cx="10726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RC3</a:t>
            </a:r>
            <a:endParaRPr lang="zh-TW" altLang="en-US" sz="4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600197" y="813793"/>
            <a:ext cx="3379" cy="5134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005953" y="3363341"/>
            <a:ext cx="2348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AB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TW" sz="3200" dirty="0"/>
              <a:t>DEFGHIJ </a:t>
            </a:r>
            <a:endParaRPr lang="en-US" altLang="zh-TW" sz="32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656173" y="2938878"/>
            <a:ext cx="8238" cy="5990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向下箭號 13"/>
          <p:cNvSpPr/>
          <p:nvPr/>
        </p:nvSpPr>
        <p:spPr>
          <a:xfrm>
            <a:off x="6326659" y="1877279"/>
            <a:ext cx="599675" cy="58345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33836" y="4080191"/>
            <a:ext cx="6096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KLMNOPQ</a:t>
            </a:r>
            <a:r>
              <a:rPr lang="en-US" altLang="zh-TW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TW" sz="3200" dirty="0"/>
              <a:t>STUVWXYZ0123456789</a:t>
            </a:r>
            <a:endParaRPr lang="zh-TW" altLang="en-US" sz="3200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5940051" y="2999343"/>
            <a:ext cx="0" cy="11825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010032" y="2938878"/>
            <a:ext cx="16476" cy="12429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6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605" y="2413338"/>
            <a:ext cx="81554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0123456789ABCDEFGHIJKLMNOPQRSTUVWXYZ</a:t>
            </a:r>
          </a:p>
          <a:p>
            <a:r>
              <a:rPr lang="en-US" altLang="zh-TW" sz="3200" dirty="0"/>
              <a:t>KLMNOPQRSTUVWXYZ0123456789ABCDEFGHIJ </a:t>
            </a:r>
          </a:p>
        </p:txBody>
      </p:sp>
      <p:sp>
        <p:nvSpPr>
          <p:cNvPr id="5" name="矩形 4"/>
          <p:cNvSpPr/>
          <p:nvPr/>
        </p:nvSpPr>
        <p:spPr>
          <a:xfrm>
            <a:off x="572015" y="4107719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/>
              <a:t>7sj-ighm-742q3w4t</a:t>
            </a:r>
          </a:p>
          <a:p>
            <a:r>
              <a:rPr lang="en-US" altLang="zh-TW" sz="3200" dirty="0"/>
              <a:t>RC3-2016-ROMANGOD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5640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0369" y="82377"/>
            <a:ext cx="4890701" cy="6627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/>
              <a:t>#!/</a:t>
            </a:r>
            <a:r>
              <a:rPr lang="en-US" altLang="zh-TW" sz="1600" dirty="0" err="1"/>
              <a:t>usr</a:t>
            </a:r>
            <a:r>
              <a:rPr lang="en-US" altLang="zh-TW" sz="1600" dirty="0"/>
              <a:t>/bin/</a:t>
            </a:r>
            <a:r>
              <a:rPr lang="en-US" altLang="zh-TW" sz="1600" dirty="0" err="1"/>
              <a:t>env</a:t>
            </a:r>
            <a:r>
              <a:rPr lang="en-US" altLang="zh-TW" sz="1600" dirty="0"/>
              <a:t> python3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alpha = '</a:t>
            </a:r>
            <a:r>
              <a:rPr lang="en-US" altLang="zh-TW" sz="1600" dirty="0" err="1"/>
              <a:t>abcdefghijklmnopqrstuvwxyz</a:t>
            </a:r>
            <a:r>
              <a:rPr lang="en-US" altLang="zh-TW" sz="1600" dirty="0"/>
              <a:t>'</a:t>
            </a:r>
          </a:p>
          <a:p>
            <a:pPr marL="0" indent="0">
              <a:buNone/>
            </a:pPr>
            <a:r>
              <a:rPr lang="en-US" altLang="zh-TW" sz="1600" dirty="0" err="1"/>
              <a:t>num</a:t>
            </a:r>
            <a:r>
              <a:rPr lang="en-US" altLang="zh-TW" sz="1600" dirty="0"/>
              <a:t> = '0123456789'</a:t>
            </a:r>
          </a:p>
          <a:p>
            <a:pPr marL="0" indent="0">
              <a:buNone/>
            </a:pPr>
            <a:r>
              <a:rPr lang="en-US" altLang="zh-TW" sz="1600" dirty="0" err="1"/>
              <a:t>alnum</a:t>
            </a:r>
            <a:r>
              <a:rPr lang="en-US" altLang="zh-TW" sz="1600" dirty="0"/>
              <a:t> = alpha + </a:t>
            </a:r>
            <a:r>
              <a:rPr lang="en-US" altLang="zh-TW" sz="1600" dirty="0" err="1"/>
              <a:t>num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err="1"/>
              <a:t>ctext</a:t>
            </a:r>
            <a:r>
              <a:rPr lang="en-US" altLang="zh-TW" sz="1600" dirty="0"/>
              <a:t> = '7sj-ighm-742q3w4t'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rotate(s, </a:t>
            </a: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new1 = ''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for c in s: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if c in </a:t>
            </a: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alnum</a:t>
            </a: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new1 += </a:t>
            </a: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alnum</a:t>
            </a: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[(</a:t>
            </a: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alnum.index</a:t>
            </a: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+ </a:t>
            </a: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% 36]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else: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new1 += </a:t>
            </a:r>
            <a:r>
              <a:rPr lang="en-US" altLang="zh-TW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altLang="zh-TW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new1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for x in range(36):</a:t>
            </a:r>
          </a:p>
          <a:p>
            <a:pPr marL="0" indent="0">
              <a:buNone/>
            </a:pPr>
            <a:r>
              <a:rPr lang="en-US" altLang="zh-TW" sz="1600" dirty="0"/>
              <a:t>    print("{}".format(rotate(</a:t>
            </a:r>
            <a:r>
              <a:rPr lang="en-US" altLang="zh-TW" sz="1600" dirty="0" err="1"/>
              <a:t>ctext</a:t>
            </a:r>
            <a:r>
              <a:rPr lang="en-US" altLang="zh-TW" sz="1600" dirty="0"/>
              <a:t>, x)))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36" y="131804"/>
            <a:ext cx="2636504" cy="652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3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5126" y="477795"/>
            <a:ext cx="7362053" cy="59215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#!/</a:t>
            </a:r>
            <a:r>
              <a:rPr lang="en-US" altLang="zh-TW" dirty="0" err="1"/>
              <a:t>usr</a:t>
            </a:r>
            <a:r>
              <a:rPr lang="en-US" altLang="zh-TW" dirty="0"/>
              <a:t>/bin/</a:t>
            </a:r>
            <a:r>
              <a:rPr lang="en-US" altLang="zh-TW" dirty="0" err="1"/>
              <a:t>env</a:t>
            </a:r>
            <a:r>
              <a:rPr lang="en-US" altLang="zh-TW" dirty="0"/>
              <a:t> python3</a:t>
            </a:r>
          </a:p>
          <a:p>
            <a:pPr marL="0" indent="0">
              <a:buNone/>
            </a:pPr>
            <a:r>
              <a:rPr lang="en-US" altLang="zh-TW" dirty="0"/>
              <a:t>import string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alphabet =  </a:t>
            </a:r>
            <a:r>
              <a:rPr lang="en-US" altLang="zh-TW" dirty="0" err="1"/>
              <a:t>string.ascii_lowercase</a:t>
            </a:r>
            <a:r>
              <a:rPr lang="en-US" altLang="zh-TW" dirty="0"/>
              <a:t> + </a:t>
            </a:r>
            <a:r>
              <a:rPr lang="en-US" altLang="zh-TW" dirty="0" err="1"/>
              <a:t>string.ascii_uppercase</a:t>
            </a:r>
            <a:r>
              <a:rPr lang="en-US" altLang="zh-TW" dirty="0"/>
              <a:t> + </a:t>
            </a:r>
            <a:r>
              <a:rPr lang="en-US" altLang="zh-TW" dirty="0" err="1"/>
              <a:t>string.digits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ctext</a:t>
            </a:r>
            <a:r>
              <a:rPr lang="en-US" altLang="zh-TW" dirty="0"/>
              <a:t> = "7sj-ighm-742q3w4t"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shift(n):</a:t>
            </a:r>
          </a:p>
          <a:p>
            <a:pPr marL="0" indent="0">
              <a:buNone/>
            </a:pPr>
            <a:r>
              <a:rPr lang="en-US" altLang="zh-TW" dirty="0"/>
              <a:t>    message = ""</a:t>
            </a:r>
          </a:p>
          <a:p>
            <a:pPr marL="0" indent="0">
              <a:buNone/>
            </a:pPr>
            <a:r>
              <a:rPr lang="en-US" altLang="zh-TW" dirty="0"/>
              <a:t>    for index, char in enumerate(</a:t>
            </a:r>
            <a:r>
              <a:rPr lang="en-US" altLang="zh-TW" dirty="0" err="1"/>
              <a:t>ctext</a:t>
            </a:r>
            <a:r>
              <a:rPr lang="en-US" altLang="zh-TW" dirty="0"/>
              <a:t>):</a:t>
            </a:r>
          </a:p>
          <a:p>
            <a:pPr marL="0" indent="0">
              <a:buNone/>
            </a:pPr>
            <a:r>
              <a:rPr lang="en-US" altLang="zh-TW" dirty="0"/>
              <a:t>        if char == "-":</a:t>
            </a:r>
          </a:p>
          <a:p>
            <a:pPr marL="0" indent="0">
              <a:buNone/>
            </a:pPr>
            <a:r>
              <a:rPr lang="en-US" altLang="zh-TW" dirty="0"/>
              <a:t>            message += char</a:t>
            </a:r>
          </a:p>
          <a:p>
            <a:pPr marL="0" indent="0">
              <a:buNone/>
            </a:pPr>
            <a:r>
              <a:rPr lang="en-US" altLang="zh-TW" dirty="0"/>
              <a:t>        else:</a:t>
            </a:r>
          </a:p>
          <a:p>
            <a:pPr marL="0" indent="0">
              <a:buNone/>
            </a:pPr>
            <a:r>
              <a:rPr lang="en-US" altLang="zh-TW" dirty="0"/>
              <a:t>            message += alphabet[(</a:t>
            </a:r>
            <a:r>
              <a:rPr lang="en-US" altLang="zh-TW" dirty="0" err="1"/>
              <a:t>alphabet.index</a:t>
            </a:r>
            <a:r>
              <a:rPr lang="en-US" altLang="zh-TW" dirty="0"/>
              <a:t>(</a:t>
            </a:r>
            <a:r>
              <a:rPr lang="en-US" altLang="zh-TW" dirty="0" err="1"/>
              <a:t>ctext</a:t>
            </a:r>
            <a:r>
              <a:rPr lang="en-US" altLang="zh-TW" dirty="0"/>
              <a:t>[index])+n)%</a:t>
            </a:r>
            <a:r>
              <a:rPr lang="en-US" altLang="zh-TW" dirty="0" err="1"/>
              <a:t>len</a:t>
            </a:r>
            <a:r>
              <a:rPr lang="en-US" altLang="zh-TW" dirty="0"/>
              <a:t>(alphabet)]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message.upper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len</a:t>
            </a:r>
            <a:r>
              <a:rPr lang="en-US" altLang="zh-TW" dirty="0"/>
              <a:t>(alphabet)):</a:t>
            </a:r>
          </a:p>
          <a:p>
            <a:pPr marL="0" indent="0">
              <a:buNone/>
            </a:pPr>
            <a:r>
              <a:rPr lang="en-US" altLang="zh-TW" dirty="0"/>
              <a:t>    message = shift(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if "RC3" in message:</a:t>
            </a:r>
          </a:p>
          <a:p>
            <a:pPr marL="0" indent="0">
              <a:buNone/>
            </a:pPr>
            <a:r>
              <a:rPr lang="en-US" altLang="zh-TW" dirty="0"/>
              <a:t>        print(message)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730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替換</a:t>
            </a:r>
            <a:r>
              <a:rPr lang="zh-TW" altLang="en-US" sz="5400" dirty="0"/>
              <a:t>式</a:t>
            </a:r>
            <a:r>
              <a:rPr lang="zh-TW" altLang="en-US" sz="5400" dirty="0" smtClean="0"/>
              <a:t>密碼</a:t>
            </a:r>
            <a:r>
              <a:rPr lang="ja-JP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の</a:t>
            </a:r>
            <a:r>
              <a:rPr lang="zh-TW" alt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頻率分析法</a:t>
            </a:r>
            <a:r>
              <a:rPr lang="zh-TW" alt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6600" dirty="0" smtClean="0"/>
              <a:t>Substitution cipher</a:t>
            </a:r>
          </a:p>
          <a:p>
            <a:pPr algn="ctr"/>
            <a:endParaRPr lang="en-US" altLang="zh-TW" sz="6600" dirty="0" smtClean="0"/>
          </a:p>
          <a:p>
            <a:pPr algn="ctr"/>
            <a:r>
              <a:rPr lang="en-US" altLang="zh-TW" dirty="0"/>
              <a:t>https://zh.wikipedia.org/wiki/%E9%A2%91%E7%8E%87%E5%88%86%E6%9E%90</a:t>
            </a:r>
          </a:p>
        </p:txBody>
      </p:sp>
    </p:spTree>
    <p:extLst>
      <p:ext uri="{BB962C8B-B14F-4D97-AF65-F5344CB8AC3E}">
        <p14:creationId xmlns:p14="http://schemas.microsoft.com/office/powerpoint/2010/main" val="40542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圖說文字 6"/>
          <p:cNvSpPr/>
          <p:nvPr/>
        </p:nvSpPr>
        <p:spPr>
          <a:xfrm>
            <a:off x="0" y="0"/>
            <a:ext cx="9144000" cy="3705225"/>
          </a:xfrm>
          <a:prstGeom prst="wedgeRect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Pico CTF 2014 : </a:t>
            </a:r>
            <a:r>
              <a:rPr lang="en-US" altLang="zh-TW" sz="4000" dirty="0" smtClean="0"/>
              <a:t>Substitution</a:t>
            </a:r>
          </a:p>
          <a:p>
            <a:pPr algn="ctr"/>
            <a:endParaRPr lang="en-US" altLang="zh-TW" sz="800" dirty="0"/>
          </a:p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://github.com/ctfs/write-ups-2014/tree/master/pico-ctf-2014/crypto/substitution-50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7" y="2567715"/>
            <a:ext cx="8788746" cy="41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68" y="228283"/>
            <a:ext cx="5517101" cy="61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classical ciphers</a:t>
            </a:r>
          </a:p>
          <a:p>
            <a:pPr algn="ctr"/>
            <a:r>
              <a:rPr lang="zh-TW" altLang="en-US" sz="6600" dirty="0" smtClean="0"/>
              <a:t>古典密碼</a:t>
            </a:r>
            <a:endParaRPr lang="en-US" altLang="zh-TW" sz="6600" dirty="0" smtClean="0"/>
          </a:p>
          <a:p>
            <a:pPr algn="ctr"/>
            <a:r>
              <a:rPr lang="zh-TW" altLang="en-US" sz="6600" dirty="0" smtClean="0"/>
              <a:t>及其</a:t>
            </a:r>
            <a:endParaRPr lang="en-US" altLang="zh-TW" sz="6600" dirty="0" smtClean="0"/>
          </a:p>
          <a:p>
            <a:pPr algn="ctr"/>
            <a:r>
              <a:rPr lang="zh-TW" altLang="en-US" sz="6600" dirty="0" smtClean="0"/>
              <a:t>破密分析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5196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91" t="6077" r="5732" b="34701"/>
          <a:stretch/>
        </p:blipFill>
        <p:spPr>
          <a:xfrm>
            <a:off x="106878" y="1191925"/>
            <a:ext cx="9302708" cy="4852615"/>
          </a:xfrm>
          <a:prstGeom prst="rect">
            <a:avLst/>
          </a:prstGeom>
        </p:spPr>
      </p:pic>
      <p:sp>
        <p:nvSpPr>
          <p:cNvPr id="5" name="矩形圖說文字 4"/>
          <p:cNvSpPr/>
          <p:nvPr/>
        </p:nvSpPr>
        <p:spPr>
          <a:xfrm>
            <a:off x="0" y="0"/>
            <a:ext cx="9144000" cy="847725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/>
              <a:t>解法一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使用線上工具</a:t>
            </a:r>
            <a:r>
              <a:rPr lang="en-US" altLang="zh-TW" dirty="0" smtClean="0"/>
              <a:t>http://www.dcode.fr/scytale-cipher</a:t>
            </a:r>
            <a:endParaRPr lang="zh-TW" altLang="en-US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415635" y="3479469"/>
            <a:ext cx="4001985" cy="12469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3513" y="2427383"/>
            <a:ext cx="697627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</a:p>
        </p:txBody>
      </p:sp>
      <p:sp>
        <p:nvSpPr>
          <p:cNvPr id="8" name="矩形 7"/>
          <p:cNvSpPr/>
          <p:nvPr/>
        </p:nvSpPr>
        <p:spPr>
          <a:xfrm>
            <a:off x="7641841" y="6065574"/>
            <a:ext cx="646331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2808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圖說文字 3"/>
          <p:cNvSpPr/>
          <p:nvPr/>
        </p:nvSpPr>
        <p:spPr>
          <a:xfrm>
            <a:off x="0" y="0"/>
            <a:ext cx="9144000" cy="847725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/>
              <a:t>解法一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使用線上工具</a:t>
            </a:r>
            <a:endParaRPr lang="en-US" altLang="zh-TW" sz="2400" dirty="0" smtClean="0"/>
          </a:p>
          <a:p>
            <a:r>
              <a:rPr lang="en-US" altLang="zh-TW" dirty="0"/>
              <a:t>http://quipqiup.com/</a:t>
            </a:r>
            <a:endParaRPr lang="zh-TW" altLang="en-US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57" y="847725"/>
            <a:ext cx="6877366" cy="5814332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1151906" y="5011387"/>
            <a:ext cx="6747017" cy="165067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106878" y="5254831"/>
            <a:ext cx="979853" cy="11637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答案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l="2339" t="70802" r="344" b="18989"/>
          <a:stretch/>
        </p:blipFill>
        <p:spPr>
          <a:xfrm>
            <a:off x="106878" y="2834213"/>
            <a:ext cx="9809438" cy="122714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9822" y="4608500"/>
            <a:ext cx="646331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endParaRPr lang="zh-TW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58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換位加密法</a:t>
            </a:r>
            <a:br>
              <a:rPr lang="zh-TW" altLang="en-US" sz="6600" dirty="0"/>
            </a:br>
            <a:r>
              <a:rPr lang="en-US" altLang="zh-TW" sz="6600" dirty="0"/>
              <a:t>Transposition cipher</a:t>
            </a:r>
          </a:p>
        </p:txBody>
      </p:sp>
    </p:spTree>
    <p:extLst>
      <p:ext uri="{BB962C8B-B14F-4D97-AF65-F5344CB8AC3E}">
        <p14:creationId xmlns:p14="http://schemas.microsoft.com/office/powerpoint/2010/main" val="31438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/>
              <a:t>Scytale</a:t>
            </a:r>
            <a:r>
              <a:rPr lang="en-US" altLang="zh-TW" sz="6600" dirty="0"/>
              <a:t> </a:t>
            </a:r>
            <a:r>
              <a:rPr lang="en-US" altLang="zh-TW" sz="6600" dirty="0" smtClean="0"/>
              <a:t>cipher</a:t>
            </a:r>
          </a:p>
          <a:p>
            <a:pPr algn="ctr"/>
            <a:r>
              <a:rPr lang="zh-TW" altLang="en-US" sz="6600" dirty="0"/>
              <a:t>密碼棒</a:t>
            </a:r>
            <a:endParaRPr lang="en-US" altLang="zh-TW" sz="6600" dirty="0"/>
          </a:p>
        </p:txBody>
      </p:sp>
    </p:spTree>
    <p:extLst>
      <p:ext uri="{BB962C8B-B14F-4D97-AF65-F5344CB8AC3E}">
        <p14:creationId xmlns:p14="http://schemas.microsoft.com/office/powerpoint/2010/main" val="2619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70" t="19487" r="38942" b="47091"/>
          <a:stretch/>
        </p:blipFill>
        <p:spPr>
          <a:xfrm>
            <a:off x="639384" y="3905250"/>
            <a:ext cx="7875966" cy="25789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9384" y="6257836"/>
            <a:ext cx="671113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答案格式</a:t>
            </a:r>
            <a:r>
              <a:rPr lang="en-US" altLang="zh-TW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:EKO{XXXXXXXXXXXXXXXX}</a:t>
            </a:r>
            <a:endParaRPr lang="zh-TW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圖說文字 6"/>
          <p:cNvSpPr/>
          <p:nvPr/>
        </p:nvSpPr>
        <p:spPr>
          <a:xfrm>
            <a:off x="0" y="0"/>
            <a:ext cx="9144000" cy="3705225"/>
          </a:xfrm>
          <a:prstGeom prst="wedgeRect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EKOPARTY CTF 2015: </a:t>
            </a:r>
            <a:r>
              <a:rPr lang="en-US" altLang="zh-TW" sz="3600" dirty="0" smtClean="0"/>
              <a:t>SCYTCRYPTO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https://github.com/ctfs/write-ups-2015/tree/master/ekoparty-ctf-2015/crypto/cry50</a:t>
            </a:r>
            <a:endParaRPr lang="zh-TW" altLang="en-US" dirty="0" smtClean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0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23655" y="2647450"/>
            <a:ext cx="3185705" cy="6947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495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SCYT</a:t>
            </a:r>
            <a:r>
              <a:rPr lang="en-US" altLang="zh-TW" sz="4950" dirty="0" err="1"/>
              <a:t>Crypto</a:t>
            </a:r>
            <a:endParaRPr lang="zh-TW" altLang="en-US" sz="4950" dirty="0"/>
          </a:p>
        </p:txBody>
      </p:sp>
      <p:sp>
        <p:nvSpPr>
          <p:cNvPr id="4" name="矩形 3"/>
          <p:cNvSpPr/>
          <p:nvPr/>
        </p:nvSpPr>
        <p:spPr>
          <a:xfrm>
            <a:off x="3161212" y="4982140"/>
            <a:ext cx="222227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www.dcode.fr/scytale-cipher</a:t>
            </a:r>
            <a:endParaRPr lang="zh-TW" altLang="en-US" sz="135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60070" y="2647450"/>
            <a:ext cx="2281102" cy="59138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/>
              <a:t>題目告訴你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63613"/>
          <a:stretch/>
        </p:blipFill>
        <p:spPr>
          <a:xfrm>
            <a:off x="330568" y="1155444"/>
            <a:ext cx="7878239" cy="938351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2841172" y="2783123"/>
            <a:ext cx="320040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向右箭號 7"/>
          <p:cNvSpPr/>
          <p:nvPr/>
        </p:nvSpPr>
        <p:spPr>
          <a:xfrm rot="5217939">
            <a:off x="3639561" y="3354532"/>
            <a:ext cx="716900" cy="679911"/>
          </a:xfrm>
          <a:prstGeom prst="rightArrow">
            <a:avLst>
              <a:gd name="adj1" fmla="val 50000"/>
              <a:gd name="adj2" fmla="val 43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2980682" y="4094177"/>
            <a:ext cx="257801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300" dirty="0" err="1"/>
              <a:t>scytale</a:t>
            </a:r>
            <a:r>
              <a:rPr lang="en-US" altLang="zh-TW" sz="3300" dirty="0"/>
              <a:t>-cipher</a:t>
            </a:r>
            <a:endParaRPr lang="zh-TW" altLang="en-US" sz="3300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560070" y="3483115"/>
            <a:ext cx="3079486" cy="59138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 smtClean="0"/>
              <a:t>題目</a:t>
            </a:r>
            <a:r>
              <a:rPr lang="zh-TW" altLang="en-US" sz="3300" dirty="0"/>
              <a:t>又</a:t>
            </a:r>
            <a:r>
              <a:rPr lang="zh-TW" altLang="en-US" sz="3300" dirty="0" smtClean="0"/>
              <a:t>是</a:t>
            </a:r>
            <a:r>
              <a:rPr lang="zh-TW" altLang="en-US" sz="3300" dirty="0"/>
              <a:t>密碼問題</a:t>
            </a:r>
          </a:p>
        </p:txBody>
      </p:sp>
      <p:sp>
        <p:nvSpPr>
          <p:cNvPr id="11" name="矩形圖說文字 10"/>
          <p:cNvSpPr/>
          <p:nvPr/>
        </p:nvSpPr>
        <p:spPr>
          <a:xfrm>
            <a:off x="0" y="0"/>
            <a:ext cx="9144000" cy="953526"/>
          </a:xfrm>
          <a:prstGeom prst="wedgeRectCallo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/>
              <a:t>神猜</a:t>
            </a:r>
            <a:r>
              <a:rPr lang="zh-TW" altLang="en-US" sz="3200" dirty="0" smtClean="0"/>
              <a:t>法</a:t>
            </a:r>
            <a:endParaRPr lang="zh-TW" altLang="en-US" sz="3200" dirty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4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77" r="37317" b="6665"/>
          <a:stretch/>
        </p:blipFill>
        <p:spPr>
          <a:xfrm>
            <a:off x="999614" y="1332975"/>
            <a:ext cx="6069174" cy="4534357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1471353" y="3403914"/>
            <a:ext cx="666206" cy="666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" name="矩形圖說文字 5"/>
          <p:cNvSpPr/>
          <p:nvPr/>
        </p:nvSpPr>
        <p:spPr>
          <a:xfrm>
            <a:off x="0" y="0"/>
            <a:ext cx="9144000" cy="847725"/>
          </a:xfrm>
          <a:prstGeom prst="wedgeRectCallo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/>
              <a:t>善用</a:t>
            </a:r>
            <a:r>
              <a:rPr lang="en-US" altLang="zh-TW" sz="2400" dirty="0"/>
              <a:t>Google</a:t>
            </a:r>
            <a:br>
              <a:rPr lang="en-US" altLang="zh-TW" sz="2400" dirty="0"/>
            </a:br>
            <a:r>
              <a:rPr lang="zh-TW" altLang="en-US" sz="2400" dirty="0"/>
              <a:t>看看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7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94" t="5477" r="4686" b="15870"/>
          <a:stretch/>
        </p:blipFill>
        <p:spPr>
          <a:xfrm>
            <a:off x="1123950" y="1085850"/>
            <a:ext cx="7854500" cy="5191125"/>
          </a:xfrm>
          <a:prstGeom prst="rect">
            <a:avLst/>
          </a:prstGeom>
        </p:spPr>
      </p:pic>
      <p:sp>
        <p:nvSpPr>
          <p:cNvPr id="3" name="矩形圖說文字 2"/>
          <p:cNvSpPr/>
          <p:nvPr/>
        </p:nvSpPr>
        <p:spPr>
          <a:xfrm>
            <a:off x="0" y="0"/>
            <a:ext cx="9144000" cy="847725"/>
          </a:xfrm>
          <a:prstGeom prst="wedgeRectCallo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/>
              <a:t>解法一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使用線上工具</a:t>
            </a:r>
            <a:endParaRPr lang="en-US" altLang="zh-TW" sz="2400" dirty="0" smtClean="0"/>
          </a:p>
          <a:p>
            <a:r>
              <a:rPr lang="en-US" altLang="zh-TW" dirty="0" smtClean="0"/>
              <a:t>http://www.dcode.fr/scytale-cipher</a:t>
            </a:r>
            <a:endParaRPr lang="zh-TW" altLang="en-US" dirty="0" smtClean="0"/>
          </a:p>
        </p:txBody>
      </p:sp>
      <p:sp>
        <p:nvSpPr>
          <p:cNvPr id="5" name="橢圓 4"/>
          <p:cNvSpPr/>
          <p:nvPr/>
        </p:nvSpPr>
        <p:spPr>
          <a:xfrm>
            <a:off x="5219700" y="5086350"/>
            <a:ext cx="771525" cy="657225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23950" y="3681412"/>
            <a:ext cx="1504950" cy="376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0" y="3593306"/>
            <a:ext cx="1123951" cy="5595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解答在此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2809875" y="4124325"/>
            <a:ext cx="1123951" cy="559594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輸入</a:t>
            </a:r>
            <a:endParaRPr lang="zh-TW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33826" y="4216003"/>
            <a:ext cx="1504950" cy="376238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2950399" y="5183981"/>
            <a:ext cx="1123951" cy="55959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擇</a:t>
            </a:r>
          </a:p>
        </p:txBody>
      </p:sp>
    </p:spTree>
    <p:extLst>
      <p:ext uri="{BB962C8B-B14F-4D97-AF65-F5344CB8AC3E}">
        <p14:creationId xmlns:p14="http://schemas.microsoft.com/office/powerpoint/2010/main" val="27205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71" t="29893" r="53902" b="34083"/>
          <a:stretch/>
        </p:blipFill>
        <p:spPr>
          <a:xfrm>
            <a:off x="738052" y="2170987"/>
            <a:ext cx="6856160" cy="34280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04128" y="1232332"/>
            <a:ext cx="44257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3000" dirty="0"/>
              <a:t>RT</a:t>
            </a:r>
            <a:r>
              <a:rPr lang="en-US" altLang="zh-TW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zh-TW" sz="3000" dirty="0"/>
              <a:t>SO</a:t>
            </a:r>
            <a:r>
              <a:rPr lang="en-US" altLang="zh-TW"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TW" sz="3000" dirty="0"/>
              <a:t>TC</a:t>
            </a:r>
            <a:r>
              <a:rPr lang="en-US" altLang="zh-TW" sz="3000" dirty="0">
                <a:solidFill>
                  <a:srgbClr val="FF0000"/>
                </a:solidFill>
              </a:rPr>
              <a:t>M</a:t>
            </a:r>
            <a:r>
              <a:rPr lang="en-US" altLang="zh-TW" sz="3000" dirty="0"/>
              <a:t>CH</a:t>
            </a:r>
            <a:r>
              <a:rPr lang="en-US" altLang="zh-TW" sz="3000" dirty="0">
                <a:solidFill>
                  <a:srgbClr val="FF0000"/>
                </a:solidFill>
              </a:rPr>
              <a:t>Y</a:t>
            </a:r>
            <a:r>
              <a:rPr lang="en-US" altLang="zh-TW" sz="3000" dirty="0"/>
              <a:t>RA</a:t>
            </a:r>
            <a:r>
              <a:rPr lang="en-US" altLang="zh-TW" sz="3000" dirty="0">
                <a:solidFill>
                  <a:srgbClr val="FF0000"/>
                </a:solidFill>
              </a:rPr>
              <a:t>F</a:t>
            </a:r>
            <a:r>
              <a:rPr lang="en-US" altLang="zh-TW" sz="3000" dirty="0"/>
              <a:t>YLIPL</a:t>
            </a:r>
            <a:endParaRPr lang="zh-TW" altLang="en-US" sz="3000" dirty="0"/>
          </a:p>
        </p:txBody>
      </p:sp>
      <p:sp>
        <p:nvSpPr>
          <p:cNvPr id="3" name="矩形 2"/>
          <p:cNvSpPr/>
          <p:nvPr/>
        </p:nvSpPr>
        <p:spPr>
          <a:xfrm>
            <a:off x="118753" y="944061"/>
            <a:ext cx="218264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EKO{MYFIRSTCRYPTOCHALL}</a:t>
            </a:r>
            <a:endParaRPr lang="zh-TW" altLang="en-US" sz="1350" dirty="0"/>
          </a:p>
        </p:txBody>
      </p:sp>
      <p:sp>
        <p:nvSpPr>
          <p:cNvPr id="6" name="矩形圖說文字 5"/>
          <p:cNvSpPr/>
          <p:nvPr/>
        </p:nvSpPr>
        <p:spPr>
          <a:xfrm>
            <a:off x="0" y="0"/>
            <a:ext cx="9144000" cy="847725"/>
          </a:xfrm>
          <a:prstGeom prst="wedgeRectCallo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解法二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command </a:t>
            </a:r>
          </a:p>
        </p:txBody>
      </p:sp>
      <p:sp>
        <p:nvSpPr>
          <p:cNvPr id="7" name="矩形 6"/>
          <p:cNvSpPr/>
          <p:nvPr/>
        </p:nvSpPr>
        <p:spPr>
          <a:xfrm>
            <a:off x="2504128" y="3109592"/>
            <a:ext cx="6162675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Usage: fold [OPTION]... [FILE]...</a:t>
            </a:r>
          </a:p>
          <a:p>
            <a:r>
              <a:rPr lang="en-US" altLang="zh-TW" dirty="0" smtClean="0"/>
              <a:t>Wrap input lines in each FILE, writing to standard output.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With no FILE, or when FILE is -, read standard input.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Mandatory arguments to long options are mandatory for short options too.</a:t>
            </a:r>
          </a:p>
          <a:p>
            <a:r>
              <a:rPr lang="en-US" altLang="zh-TW" dirty="0" smtClean="0"/>
              <a:t>  -b, --bytes         count bytes rather than columns</a:t>
            </a:r>
          </a:p>
          <a:p>
            <a:r>
              <a:rPr lang="en-US" altLang="zh-TW" dirty="0" smtClean="0"/>
              <a:t>  -s, --spaces        break at spaces</a:t>
            </a:r>
          </a:p>
          <a:p>
            <a:r>
              <a:rPr lang="en-US" altLang="zh-TW" dirty="0" smtClean="0"/>
              <a:t> 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-w, --width=WIDTH   use WIDTH columns instead of 80</a:t>
            </a:r>
          </a:p>
          <a:p>
            <a:r>
              <a:rPr lang="en-US" altLang="zh-TW" dirty="0" smtClean="0"/>
              <a:t>  --help     display this help and exit</a:t>
            </a:r>
          </a:p>
          <a:p>
            <a:r>
              <a:rPr lang="en-US" altLang="zh-TW" dirty="0" smtClean="0"/>
              <a:t>  --version  output version information and exit</a:t>
            </a:r>
          </a:p>
        </p:txBody>
      </p:sp>
    </p:spTree>
    <p:extLst>
      <p:ext uri="{BB962C8B-B14F-4D97-AF65-F5344CB8AC3E}">
        <p14:creationId xmlns:p14="http://schemas.microsoft.com/office/powerpoint/2010/main" val="19970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圖說文字 6"/>
          <p:cNvSpPr/>
          <p:nvPr/>
        </p:nvSpPr>
        <p:spPr>
          <a:xfrm>
            <a:off x="0" y="0"/>
            <a:ext cx="9144000" cy="3705225"/>
          </a:xfrm>
          <a:prstGeom prst="wedgeRect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4000" dirty="0" err="1" smtClean="0"/>
              <a:t>AlexCTF</a:t>
            </a:r>
            <a:r>
              <a:rPr lang="en-US" altLang="zh-TW" sz="4000" dirty="0" smtClean="0"/>
              <a:t> Fore1-Hit_the_core</a:t>
            </a:r>
            <a:endParaRPr lang="en-US" altLang="zh-TW" sz="4000" dirty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https</a:t>
            </a:r>
            <a:r>
              <a:rPr lang="en-US" altLang="zh-TW" dirty="0"/>
              <a:t>://github.com/R3dCr3sc3nt/AlexCTF/blob/master/Fore1-Hit_the_core/README.md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81300" y="5370017"/>
            <a:ext cx="2026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fore1.core </a:t>
            </a:r>
          </a:p>
        </p:txBody>
      </p:sp>
    </p:spTree>
    <p:extLst>
      <p:ext uri="{BB962C8B-B14F-4D97-AF65-F5344CB8AC3E}">
        <p14:creationId xmlns:p14="http://schemas.microsoft.com/office/powerpoint/2010/main" val="34405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779541"/>
              </p:ext>
            </p:extLst>
          </p:nvPr>
        </p:nvGraphicFramePr>
        <p:xfrm>
          <a:off x="196163" y="2146150"/>
          <a:ext cx="8620383" cy="403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437"/>
                <a:gridCol w="6301946"/>
              </a:tblGrid>
              <a:tr h="27813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Substitution ciphers</a:t>
                      </a:r>
                    </a:p>
                    <a:p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替換加密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https://en.wikipedia.org/wiki/Substitution_cipher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</a:tr>
              <a:tr h="278130">
                <a:tc rowSpan="2"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Monoalphabetic</a:t>
                      </a:r>
                      <a:r>
                        <a:rPr lang="en-US" altLang="zh-TW" sz="1400" dirty="0" smtClean="0"/>
                        <a:t> substitution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ja-JP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凱撒密碼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Caesar cipher(ROT13)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[https://en.wikipedia.org/wiki/Caesar_cipher]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 marT="34290" marB="34290"/>
                </a:tc>
              </a:tr>
              <a:tr h="278130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Affine cipher</a:t>
                      </a:r>
                      <a:r>
                        <a:rPr lang="zh-TW" altLang="en-US" sz="1400" dirty="0" smtClean="0"/>
                        <a:t>    </a:t>
                      </a:r>
                      <a:r>
                        <a:rPr lang="en-US" altLang="zh-TW" sz="1400" dirty="0" err="1" smtClean="0"/>
                        <a:t>Atbash</a:t>
                      </a:r>
                      <a:r>
                        <a:rPr lang="en-US" altLang="zh-TW" sz="1400" dirty="0" smtClean="0"/>
                        <a:t> cipher</a:t>
                      </a:r>
                      <a:r>
                        <a:rPr lang="zh-TW" altLang="en-US" sz="1400" dirty="0" smtClean="0"/>
                        <a:t>  </a:t>
                      </a:r>
                      <a:r>
                        <a:rPr lang="en-US" altLang="zh-TW" sz="1400" dirty="0" smtClean="0"/>
                        <a:t>Keyword cipher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Polyalphabetic substitution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Vigenère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cipher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(https://en.wikipedia.org/wiki/Vigen%C3%A8re_cipher)</a:t>
                      </a:r>
                    </a:p>
                    <a:p>
                      <a:r>
                        <a:rPr lang="en-US" altLang="zh-TW" sz="1400" dirty="0" err="1" smtClean="0"/>
                        <a:t>Autokey</a:t>
                      </a:r>
                      <a:r>
                        <a:rPr lang="en-US" altLang="zh-TW" sz="1400" dirty="0" smtClean="0"/>
                        <a:t> cipher</a:t>
                      </a:r>
                    </a:p>
                    <a:p>
                      <a:r>
                        <a:rPr lang="en-US" altLang="zh-TW" sz="1400" dirty="0" smtClean="0"/>
                        <a:t>Homophonic substitution cipher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Polygraphic</a:t>
                      </a:r>
                      <a:r>
                        <a:rPr lang="en-US" altLang="zh-TW" sz="1400" dirty="0" smtClean="0"/>
                        <a:t> substitution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Playfair</a:t>
                      </a:r>
                      <a:r>
                        <a:rPr lang="en-US" altLang="zh-TW" sz="1400" dirty="0" smtClean="0"/>
                        <a:t> cipher</a:t>
                      </a:r>
                      <a:r>
                        <a:rPr lang="zh-TW" altLang="en-US" sz="1400" dirty="0" smtClean="0"/>
                        <a:t>    </a:t>
                      </a:r>
                      <a:r>
                        <a:rPr lang="en-US" altLang="zh-TW" sz="1400" dirty="0" smtClean="0"/>
                        <a:t>Hill cipher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Transposition ciphers </a:t>
                      </a:r>
                    </a:p>
                    <a:p>
                      <a:r>
                        <a:rPr lang="zh-TW" altLang="en-US" sz="1400" dirty="0" smtClean="0"/>
                        <a:t>換位加密法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https://en.wikipedia.org/wiki/Transposition_cipher</a:t>
                      </a:r>
                      <a:endParaRPr lang="zh-TW" altLang="en-US" sz="1400" dirty="0"/>
                    </a:p>
                  </a:txBody>
                  <a:tcPr marL="68580" marR="68580" marT="34290" marB="34290">
                    <a:solidFill>
                      <a:srgbClr val="FFFF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Rail Fence cipher</a:t>
                      </a:r>
                      <a:r>
                        <a:rPr lang="zh-TW" altLang="en-US" sz="1400" dirty="0" smtClean="0"/>
                        <a:t>      </a:t>
                      </a:r>
                      <a:r>
                        <a:rPr lang="en-US" altLang="zh-TW" sz="1400" dirty="0" smtClean="0"/>
                        <a:t>Route cipher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  <a:tr h="8915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Scytale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Grille</a:t>
                      </a:r>
                    </a:p>
                    <a:p>
                      <a:r>
                        <a:rPr lang="en-US" altLang="zh-TW" sz="1400" dirty="0" smtClean="0"/>
                        <a:t>Permutation cipher</a:t>
                      </a:r>
                    </a:p>
                    <a:p>
                      <a:r>
                        <a:rPr lang="en-US" altLang="zh-TW" sz="1400" dirty="0" smtClean="0"/>
                        <a:t>VIC cipher </a:t>
                      </a:r>
                      <a:endParaRPr lang="zh-TW" alt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96163" y="1351659"/>
            <a:ext cx="4084067" cy="30008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sz="1350" dirty="0"/>
              <a:t>https://en.wikipedia.org/wiki/Outline_of_cryptography</a:t>
            </a:r>
            <a:endParaRPr lang="zh-TW" altLang="en-US" sz="1350" dirty="0"/>
          </a:p>
        </p:txBody>
      </p:sp>
      <p:sp>
        <p:nvSpPr>
          <p:cNvPr id="3" name="矩形圖說文字 2"/>
          <p:cNvSpPr/>
          <p:nvPr/>
        </p:nvSpPr>
        <p:spPr>
          <a:xfrm>
            <a:off x="0" y="0"/>
            <a:ext cx="9144000" cy="857250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dirty="0" smtClean="0"/>
              <a:t>古典密碼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classical ciphers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3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235745"/>
            <a:ext cx="2803319" cy="57319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strings </a:t>
            </a:r>
            <a:r>
              <a:rPr lang="en-US" altLang="zh-TW" dirty="0"/>
              <a:t>fore1.core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1896" y="4930768"/>
            <a:ext cx="7743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cvq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TW" sz="2400" dirty="0" err="1"/>
              <a:t>eqac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TW" sz="2400" dirty="0" err="1"/>
              <a:t>tqaz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2400" dirty="0" err="1"/>
              <a:t>igwi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dirty="0" err="1"/>
              <a:t>obxrCrtuiTzahfFreqc</a:t>
            </a:r>
            <a:r>
              <a:rPr lang="en-US" altLang="zh-TW" sz="2400" dirty="0"/>
              <a:t>{bnjrKwgk83kgd43j85ePgb_e_rwqr7fvbmHjklo3tews_hmkogooyf0vbnk0ii87Drfgh_n kiwutfb0ghk9ro987k5tfb_hjiouo087ptfcv}</a:t>
            </a:r>
          </a:p>
        </p:txBody>
      </p:sp>
      <p:sp>
        <p:nvSpPr>
          <p:cNvPr id="5" name="矩形圖說文字 4"/>
          <p:cNvSpPr/>
          <p:nvPr/>
        </p:nvSpPr>
        <p:spPr>
          <a:xfrm>
            <a:off x="0" y="0"/>
            <a:ext cx="9144000" cy="847725"/>
          </a:xfrm>
          <a:prstGeom prst="wedgeRectCallo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解法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3154030"/>
            <a:ext cx="8075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cvqAeqacLtqazEigwiXobxrCrtuiTzahfFreqc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{bnjrKwgk83kgd43j85ePgb_e_rwqr7fvbmHjklo3tews_hmkogooyf0vbnk0ii87Drfgh_n kiwutfb0ghk9ro987k5tfb_hjiouo087ptfcv}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273132" y="5272644"/>
            <a:ext cx="498764" cy="65314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28650" y="1372740"/>
            <a:ext cx="2803319" cy="573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file fore1.core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8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471" y="2352283"/>
            <a:ext cx="7886700" cy="435133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500" dirty="0"/>
              <a:t>a='</a:t>
            </a:r>
            <a:r>
              <a:rPr lang="en-US" altLang="zh-TW" sz="1500" dirty="0" err="1"/>
              <a:t>cvqAeqacLtqazEigwiXobxrCrtuiTzahfFreqc</a:t>
            </a:r>
            <a:r>
              <a:rPr lang="en-US" altLang="zh-TW" sz="1500" dirty="0"/>
              <a:t>{bnjrKwgk83kgd43j85ePgb_e_rwqr7fvbmHjklo3tews_hmkogooyf0vbnk0ii87Drfgh_n kiwutfb0ghk9ro987k5tfb_hjiouo087ptfcv}'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a=a[3:]</a:t>
            </a:r>
          </a:p>
          <a:p>
            <a:pPr marL="0" indent="0">
              <a:buNone/>
            </a:pPr>
            <a:r>
              <a:rPr lang="en-US" altLang="zh-TW" dirty="0"/>
              <a:t>flag = ''</a:t>
            </a:r>
          </a:p>
          <a:p>
            <a:pPr marL="0" indent="0">
              <a:buNone/>
            </a:pPr>
            <a:r>
              <a:rPr lang="en-US" altLang="zh-TW" dirty="0"/>
              <a:t>for x in range(0,len(a),1):</a:t>
            </a:r>
          </a:p>
          <a:p>
            <a:pPr marL="0" indent="0">
              <a:buNone/>
            </a:pPr>
            <a:r>
              <a:rPr lang="en-US" altLang="zh-TW" dirty="0"/>
              <a:t>    if x%5==0:</a:t>
            </a:r>
          </a:p>
          <a:p>
            <a:pPr marL="0" indent="0">
              <a:buNone/>
            </a:pPr>
            <a:r>
              <a:rPr lang="en-US" altLang="zh-TW" dirty="0"/>
              <a:t>        flag+=a[x]</a:t>
            </a:r>
          </a:p>
          <a:p>
            <a:pPr marL="0" indent="0">
              <a:buNone/>
            </a:pPr>
            <a:r>
              <a:rPr lang="en-US" altLang="zh-TW" dirty="0"/>
              <a:t>print </a:t>
            </a:r>
            <a:r>
              <a:rPr lang="en-US" altLang="zh-TW" dirty="0" smtClean="0"/>
              <a:t>flag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45471" y="872285"/>
            <a:ext cx="83542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cvq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TW" sz="2800" dirty="0" err="1"/>
              <a:t>eqac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TW" sz="2800" dirty="0" err="1"/>
              <a:t>tqaz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TW" sz="2800" dirty="0" err="1"/>
              <a:t>igwi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800" dirty="0" err="1"/>
              <a:t>obxrCrtuiTzahfFreqc</a:t>
            </a:r>
            <a:r>
              <a:rPr lang="en-US" altLang="zh-TW" sz="2800" dirty="0"/>
              <a:t>{bnjrKwgk83kgd43j85ePgb_e_rwqr7fvbmHjklo3tews_hmkogooyf0vbnk0ii87Drfgh_n kiwutfb0ghk9ro987k5tfb_hjiouo087ptfcv}</a:t>
            </a:r>
          </a:p>
        </p:txBody>
      </p:sp>
      <p:sp>
        <p:nvSpPr>
          <p:cNvPr id="5" name="矩形 4"/>
          <p:cNvSpPr/>
          <p:nvPr/>
        </p:nvSpPr>
        <p:spPr>
          <a:xfrm>
            <a:off x="5971138" y="3943177"/>
            <a:ext cx="244291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3200" dirty="0"/>
              <a:t>python sol.py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207796" y="6213849"/>
            <a:ext cx="36370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ALEXCTF{K33P_7H3_g00D_w0rk_up}</a:t>
            </a:r>
          </a:p>
        </p:txBody>
      </p:sp>
      <p:sp>
        <p:nvSpPr>
          <p:cNvPr id="7" name="矩形圖說文字 6"/>
          <p:cNvSpPr/>
          <p:nvPr/>
        </p:nvSpPr>
        <p:spPr>
          <a:xfrm>
            <a:off x="0" y="0"/>
            <a:ext cx="9144000" cy="847725"/>
          </a:xfrm>
          <a:prstGeom prst="wedgeRectCallo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解法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62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圖說文字 6"/>
          <p:cNvSpPr/>
          <p:nvPr/>
        </p:nvSpPr>
        <p:spPr>
          <a:xfrm>
            <a:off x="0" y="0"/>
            <a:ext cx="9144000" cy="2809103"/>
          </a:xfrm>
          <a:prstGeom prst="wedgeRect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sz="4000" dirty="0"/>
              <a:t>School CTF 2015: </a:t>
            </a:r>
            <a:r>
              <a:rPr lang="en-US" altLang="zh-TW" sz="4000" dirty="0" smtClean="0"/>
              <a:t>affine-cipher-100</a:t>
            </a:r>
            <a:endParaRPr lang="en-US" altLang="zh-TW" dirty="0" smtClean="0"/>
          </a:p>
        </p:txBody>
      </p:sp>
      <p:sp>
        <p:nvSpPr>
          <p:cNvPr id="2" name="矩形 1"/>
          <p:cNvSpPr/>
          <p:nvPr/>
        </p:nvSpPr>
        <p:spPr>
          <a:xfrm>
            <a:off x="473676" y="3186656"/>
            <a:ext cx="84808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Decrypt the message, which was encrypted with following rules:</a:t>
            </a:r>
          </a:p>
          <a:p>
            <a:endParaRPr lang="en-US" altLang="zh-TW" dirty="0"/>
          </a:p>
          <a:p>
            <a:r>
              <a:rPr lang="en-US" altLang="zh-TW" dirty="0"/>
              <a:t>for each letter of cipher text its position in the alphabet is the position of the original letter multiplied by 4 and shifted by 15 </a:t>
            </a:r>
            <a:r>
              <a:rPr lang="en-US" altLang="zh-TW" dirty="0" smtClean="0"/>
              <a:t>character</a:t>
            </a:r>
            <a:endParaRPr lang="en-US" altLang="zh-TW" dirty="0"/>
          </a:p>
          <a:p>
            <a:r>
              <a:rPr lang="en-US" altLang="zh-TW" dirty="0"/>
              <a:t>shift over alphabet is cyclic, so 'z' shifted by 1 is '_' and '_' shifted by 1 is 'a</a:t>
            </a:r>
            <a:r>
              <a:rPr lang="en-US" altLang="zh-TW" dirty="0" smtClean="0"/>
              <a:t>'</a:t>
            </a:r>
            <a:endParaRPr lang="en-US" altLang="zh-TW" dirty="0"/>
          </a:p>
          <a:p>
            <a:r>
              <a:rPr lang="en-US" altLang="zh-TW" dirty="0" err="1"/>
              <a:t>aplhabet</a:t>
            </a:r>
            <a:r>
              <a:rPr lang="en-US" altLang="zh-TW" dirty="0"/>
              <a:t> consists of letters from 'a' to 'z' and symbol </a:t>
            </a:r>
            <a:r>
              <a:rPr lang="en-US" altLang="zh-TW" dirty="0" smtClean="0"/>
              <a:t>'_'</a:t>
            </a:r>
            <a:endParaRPr lang="en-US" altLang="zh-TW" dirty="0"/>
          </a:p>
          <a:p>
            <a:r>
              <a:rPr lang="en-US" altLang="zh-TW" dirty="0"/>
              <a:t>letter 'a' has position 0, symbol '_' has position 26 ( following 'z' 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Encrypted </a:t>
            </a:r>
            <a:r>
              <a:rPr lang="en-US" altLang="zh-TW" dirty="0"/>
              <a:t>message: </a:t>
            </a:r>
            <a:r>
              <a:rPr lang="en-US" altLang="zh-TW" dirty="0" err="1"/>
              <a:t>ifpmluglesecdlqp_rclfrseljpkq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2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0411" y="732528"/>
            <a:ext cx="7886700" cy="2746375"/>
          </a:xfrm>
        </p:spPr>
        <p:txBody>
          <a:bodyPr/>
          <a:lstStyle/>
          <a:p>
            <a:r>
              <a:rPr lang="en-US" altLang="zh-TW" dirty="0"/>
              <a:t>shift over alphabet is cyclic, so 'z' shifted by 1 is '_' and '_' shifted by 1 is 'a'</a:t>
            </a:r>
          </a:p>
          <a:p>
            <a:r>
              <a:rPr lang="en-US" altLang="zh-TW" dirty="0" err="1"/>
              <a:t>aplhabet</a:t>
            </a:r>
            <a:r>
              <a:rPr lang="en-US" altLang="zh-TW" dirty="0"/>
              <a:t> consists of letters from 'a' to 'z' and symbol '_'</a:t>
            </a:r>
          </a:p>
          <a:p>
            <a:r>
              <a:rPr lang="en-US" altLang="zh-TW" dirty="0"/>
              <a:t>letter 'a' has position 0, symbol '_' has position 26 ( following 'z' 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08168" y="4257588"/>
            <a:ext cx="54647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>
                <a:solidFill>
                  <a:srgbClr val="00B0F0"/>
                </a:solidFill>
              </a:rPr>
              <a:t>a</a:t>
            </a:r>
            <a:r>
              <a:rPr lang="en-US" altLang="zh-TW" sz="4000" dirty="0" err="1" smtClean="0">
                <a:solidFill>
                  <a:srgbClr val="00B0F0"/>
                </a:solidFill>
              </a:rPr>
              <a:t>bcdefg</a:t>
            </a:r>
            <a:r>
              <a:rPr lang="en-US" altLang="zh-TW" sz="4000" dirty="0" smtClean="0">
                <a:solidFill>
                  <a:srgbClr val="00B0F0"/>
                </a:solidFill>
              </a:rPr>
              <a:t>………………………z_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0964" y="523848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position 0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endCxn id="5" idx="0"/>
          </p:cNvCxnSpPr>
          <p:nvPr/>
        </p:nvCxnSpPr>
        <p:spPr>
          <a:xfrm flipH="1">
            <a:off x="1508168" y="4761470"/>
            <a:ext cx="221778" cy="4770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763265" y="4965474"/>
            <a:ext cx="327959" cy="3808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534020" y="5346356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position </a:t>
            </a:r>
            <a:r>
              <a:rPr lang="en-US" altLang="zh-TW" dirty="0" smtClean="0"/>
              <a:t>26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59797" y="3825109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position </a:t>
            </a:r>
            <a:r>
              <a:rPr lang="en-US" altLang="zh-TW" dirty="0" smtClean="0"/>
              <a:t>25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endCxn id="12" idx="2"/>
          </p:cNvCxnSpPr>
          <p:nvPr/>
        </p:nvCxnSpPr>
        <p:spPr>
          <a:xfrm flipV="1">
            <a:off x="6475510" y="4194441"/>
            <a:ext cx="1" cy="3281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54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向下箭號 7"/>
          <p:cNvSpPr/>
          <p:nvPr/>
        </p:nvSpPr>
        <p:spPr>
          <a:xfrm>
            <a:off x="3785146" y="2436553"/>
            <a:ext cx="638320" cy="97206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86502" y="430606"/>
            <a:ext cx="54647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>
                <a:solidFill>
                  <a:srgbClr val="00B0F0"/>
                </a:solidFill>
              </a:rPr>
              <a:t>a</a:t>
            </a:r>
            <a:r>
              <a:rPr lang="en-US" altLang="zh-TW" sz="4000" dirty="0" err="1" smtClean="0">
                <a:solidFill>
                  <a:srgbClr val="00B0F0"/>
                </a:solidFill>
              </a:rPr>
              <a:t>bcdefg</a:t>
            </a:r>
            <a:r>
              <a:rPr lang="en-US" altLang="zh-TW" sz="4000" dirty="0" smtClean="0">
                <a:solidFill>
                  <a:srgbClr val="00B0F0"/>
                </a:solidFill>
              </a:rPr>
              <a:t>………………………z_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06236"/>
              </p:ext>
            </p:extLst>
          </p:nvPr>
        </p:nvGraphicFramePr>
        <p:xfrm>
          <a:off x="840905" y="1287331"/>
          <a:ext cx="75952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529"/>
                <a:gridCol w="759529"/>
                <a:gridCol w="759529"/>
                <a:gridCol w="759529"/>
                <a:gridCol w="759529"/>
                <a:gridCol w="759529"/>
                <a:gridCol w="759529"/>
                <a:gridCol w="759529"/>
                <a:gridCol w="759529"/>
                <a:gridCol w="759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S[0]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S[1]</a:t>
                      </a:r>
                      <a:endParaRPr lang="zh-TW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S[11]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S[15]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S[25]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S[26]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l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p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z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_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94311" y="2519847"/>
            <a:ext cx="7528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each letter of cipher text </a:t>
            </a:r>
            <a:r>
              <a:rPr lang="en-US" altLang="zh-TW" dirty="0"/>
              <a:t>its position in the alphabet is the position of the original letter multiplied by 4 and shifted by 15 character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1515"/>
              </p:ext>
            </p:extLst>
          </p:nvPr>
        </p:nvGraphicFramePr>
        <p:xfrm>
          <a:off x="543906" y="3548113"/>
          <a:ext cx="82623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234"/>
                <a:gridCol w="826234"/>
                <a:gridCol w="826234"/>
                <a:gridCol w="826234"/>
                <a:gridCol w="826234"/>
                <a:gridCol w="826234"/>
                <a:gridCol w="826234"/>
                <a:gridCol w="483593"/>
                <a:gridCol w="753518"/>
                <a:gridCol w="12415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d[4*0+15]</a:t>
                      </a:r>
                    </a:p>
                    <a:p>
                      <a:r>
                        <a:rPr lang="en-US" altLang="zh-TW" sz="1200" dirty="0" smtClean="0"/>
                        <a:t>=d[15]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d[4*1+15]</a:t>
                      </a:r>
                    </a:p>
                    <a:p>
                      <a:r>
                        <a:rPr lang="en-US" altLang="zh-TW" sz="1200" dirty="0" smtClean="0"/>
                        <a:t>=d[19]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S[25]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d[(4*26+15)%27]</a:t>
                      </a:r>
                    </a:p>
                    <a:p>
                      <a:r>
                        <a:rPr lang="en-US" altLang="zh-TW" sz="1200" dirty="0" smtClean="0"/>
                        <a:t>=d[(119)%27]</a:t>
                      </a:r>
                    </a:p>
                    <a:p>
                      <a:r>
                        <a:rPr lang="en-US" altLang="zh-TW" sz="1200" dirty="0" smtClean="0"/>
                        <a:t>=d[11]</a:t>
                      </a:r>
                      <a:endParaRPr lang="zh-TW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向下箭號 9"/>
          <p:cNvSpPr/>
          <p:nvPr/>
        </p:nvSpPr>
        <p:spPr>
          <a:xfrm>
            <a:off x="3803484" y="4305090"/>
            <a:ext cx="638320" cy="66879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67646"/>
              </p:ext>
            </p:extLst>
          </p:nvPr>
        </p:nvGraphicFramePr>
        <p:xfrm>
          <a:off x="1491048" y="5206577"/>
          <a:ext cx="53585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822"/>
                <a:gridCol w="669822"/>
                <a:gridCol w="669822"/>
                <a:gridCol w="669822"/>
                <a:gridCol w="669822"/>
                <a:gridCol w="669822"/>
                <a:gridCol w="669822"/>
                <a:gridCol w="669822"/>
              </a:tblGrid>
              <a:tr h="370840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D[11]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D[15]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690411" y="4604548"/>
            <a:ext cx="1243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cipher text 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20254" y="599883"/>
            <a:ext cx="111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plain </a:t>
            </a:r>
            <a:r>
              <a:rPr lang="en-US" altLang="zh-TW" dirty="0"/>
              <a:t>text 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618205" y="2133600"/>
            <a:ext cx="16476" cy="34846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170336" y="2201731"/>
            <a:ext cx="129815" cy="35070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42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7351" y="1463160"/>
            <a:ext cx="7158681" cy="761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6000" dirty="0" smtClean="0"/>
              <a:t>使用</a:t>
            </a:r>
            <a:r>
              <a:rPr lang="en-US" altLang="zh-TW" sz="6000" dirty="0" err="1" smtClean="0"/>
              <a:t>dict</a:t>
            </a:r>
            <a:r>
              <a:rPr lang="zh-TW" altLang="en-US" sz="6000" dirty="0" smtClean="0"/>
              <a:t>來存對應表</a:t>
            </a:r>
            <a:endParaRPr lang="zh-TW" altLang="en-US" sz="6000" dirty="0"/>
          </a:p>
        </p:txBody>
      </p:sp>
      <p:sp>
        <p:nvSpPr>
          <p:cNvPr id="4" name="矩形 3"/>
          <p:cNvSpPr/>
          <p:nvPr/>
        </p:nvSpPr>
        <p:spPr>
          <a:xfrm>
            <a:off x="4922164" y="2692294"/>
            <a:ext cx="111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plain </a:t>
            </a:r>
            <a:r>
              <a:rPr lang="en-US" altLang="zh-TW" dirty="0"/>
              <a:t>text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04823" y="2692294"/>
            <a:ext cx="1243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cipher text 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endCxn id="4" idx="1"/>
          </p:cNvCxnSpPr>
          <p:nvPr/>
        </p:nvCxnSpPr>
        <p:spPr>
          <a:xfrm>
            <a:off x="3476368" y="2876960"/>
            <a:ext cx="144579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705184" y="3009349"/>
            <a:ext cx="5084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p</a:t>
            </a:r>
            <a:endParaRPr lang="zh-TW" altLang="en-US" sz="4800" dirty="0"/>
          </a:p>
        </p:txBody>
      </p:sp>
      <p:sp>
        <p:nvSpPr>
          <p:cNvPr id="9" name="矩形 8"/>
          <p:cNvSpPr/>
          <p:nvPr/>
        </p:nvSpPr>
        <p:spPr>
          <a:xfrm>
            <a:off x="5281098" y="3021872"/>
            <a:ext cx="5164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dirty="0"/>
              <a:t>a</a:t>
            </a:r>
            <a:endParaRPr lang="zh-TW" altLang="en-US" sz="54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244127" y="3529704"/>
            <a:ext cx="1910278" cy="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08741" y="3997783"/>
            <a:ext cx="11676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57843" y="4136280"/>
            <a:ext cx="17326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2641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9230" y="4827373"/>
            <a:ext cx="68935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err="1"/>
              <a:t>ifpmluglesecdlqp_rclfrseljpkq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597299" y="4274063"/>
            <a:ext cx="1243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cipher text 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 rot="10800000">
            <a:off x="3803484" y="3426941"/>
            <a:ext cx="638320" cy="1546939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97299" y="1917937"/>
            <a:ext cx="111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plain </a:t>
            </a:r>
            <a:r>
              <a:rPr lang="en-US" altLang="zh-TW" dirty="0"/>
              <a:t>text 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76007" y="880074"/>
            <a:ext cx="255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d[s[(c*4 + 15)%27]] = s[c]</a:t>
            </a:r>
          </a:p>
        </p:txBody>
      </p:sp>
      <p:sp>
        <p:nvSpPr>
          <p:cNvPr id="9" name="矩形 8"/>
          <p:cNvSpPr/>
          <p:nvPr/>
        </p:nvSpPr>
        <p:spPr>
          <a:xfrm>
            <a:off x="5618119" y="2041610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d[s</a:t>
            </a:r>
            <a:r>
              <a:rPr lang="en-US" altLang="zh-TW" dirty="0" smtClean="0"/>
              <a:t>[(0*4 </a:t>
            </a:r>
            <a:r>
              <a:rPr lang="en-US" altLang="zh-TW" dirty="0"/>
              <a:t>+ 15)%27]] = </a:t>
            </a:r>
            <a:r>
              <a:rPr lang="en-US" altLang="zh-TW" dirty="0" smtClean="0"/>
              <a:t>s[0]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5618119" y="2594920"/>
            <a:ext cx="1580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d[s[15]] ==d[p]</a:t>
            </a:r>
          </a:p>
          <a:p>
            <a:r>
              <a:rPr lang="en-US" altLang="zh-TW" dirty="0" smtClean="0"/>
              <a:t>= s[0]=a</a:t>
            </a:r>
            <a:endParaRPr lang="en-US" altLang="zh-TW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711258" y="2410942"/>
            <a:ext cx="298774" cy="2622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860645" y="1641220"/>
            <a:ext cx="4299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a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2290572" y="2287270"/>
            <a:ext cx="2643893" cy="2803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2571111" y="2349106"/>
            <a:ext cx="4603795" cy="2741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21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4906" y="262743"/>
            <a:ext cx="7269893" cy="6124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/>
              <a:t>import string</a:t>
            </a:r>
          </a:p>
          <a:p>
            <a:endParaRPr lang="en-US" altLang="zh-TW" sz="2800" dirty="0"/>
          </a:p>
          <a:p>
            <a:r>
              <a:rPr lang="en-US" altLang="zh-TW" sz="2800" dirty="0"/>
              <a:t>s = </a:t>
            </a:r>
            <a:r>
              <a:rPr lang="en-US" altLang="zh-TW" sz="2800" dirty="0" err="1"/>
              <a:t>string.ascii_lowercase</a:t>
            </a:r>
            <a:r>
              <a:rPr lang="en-US" altLang="zh-TW" sz="2800" dirty="0"/>
              <a:t> # a-z</a:t>
            </a:r>
          </a:p>
          <a:p>
            <a:r>
              <a:rPr lang="en-US" altLang="zh-TW" sz="2800" dirty="0"/>
              <a:t>s += '_'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d </a:t>
            </a:r>
            <a:r>
              <a:rPr lang="en-US" altLang="zh-TW" sz="2800" dirty="0"/>
              <a:t>= {}</a:t>
            </a:r>
          </a:p>
          <a:p>
            <a:r>
              <a:rPr lang="en-US" altLang="zh-TW" sz="2800" dirty="0"/>
              <a:t>for c in range(</a:t>
            </a:r>
            <a:r>
              <a:rPr lang="en-US" altLang="zh-TW" sz="2800" dirty="0" err="1"/>
              <a:t>len</a:t>
            </a:r>
            <a:r>
              <a:rPr lang="en-US" altLang="zh-TW" sz="2800" dirty="0"/>
              <a:t>(s)):</a:t>
            </a:r>
          </a:p>
          <a:p>
            <a:r>
              <a:rPr lang="en-US" altLang="zh-TW" sz="2800" dirty="0"/>
              <a:t>	d[s[(c*4 + 15)%27]] = s[c]</a:t>
            </a:r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ciphertext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= '</a:t>
            </a:r>
            <a:r>
              <a:rPr lang="en-US" altLang="zh-TW" sz="2800" dirty="0" err="1"/>
              <a:t>ifpmluglesecdlqp_rclfrseljpkq</a:t>
            </a:r>
            <a:r>
              <a:rPr lang="en-US" altLang="zh-TW" sz="2800" dirty="0"/>
              <a:t>'</a:t>
            </a:r>
          </a:p>
          <a:p>
            <a:r>
              <a:rPr lang="en-US" altLang="zh-TW" sz="2800" dirty="0"/>
              <a:t>s1 = ''</a:t>
            </a:r>
          </a:p>
          <a:p>
            <a:r>
              <a:rPr lang="en-US" altLang="zh-TW" sz="2800" dirty="0"/>
              <a:t>for x in </a:t>
            </a:r>
            <a:r>
              <a:rPr lang="en-US" altLang="zh-TW" sz="2800" dirty="0" err="1"/>
              <a:t>ciphertext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:</a:t>
            </a:r>
            <a:endParaRPr lang="en-US" altLang="zh-TW" sz="2800" dirty="0"/>
          </a:p>
          <a:p>
            <a:r>
              <a:rPr lang="en-US" altLang="zh-TW" sz="2800" dirty="0"/>
              <a:t>	s1 += d[x]</a:t>
            </a:r>
          </a:p>
          <a:p>
            <a:r>
              <a:rPr lang="en-US" altLang="zh-TW" sz="2800" dirty="0"/>
              <a:t>print s1 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894172" y="1945843"/>
            <a:ext cx="30438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for each letter of cipher text its position in the alphabet is the position of the original letter multiplied by 4 and shifted by 15 character</a:t>
            </a:r>
          </a:p>
        </p:txBody>
      </p:sp>
    </p:spTree>
    <p:extLst>
      <p:ext uri="{BB962C8B-B14F-4D97-AF65-F5344CB8AC3E}">
        <p14:creationId xmlns:p14="http://schemas.microsoft.com/office/powerpoint/2010/main" val="3020735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103" y="2083304"/>
            <a:ext cx="71875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alphabet = "</a:t>
            </a:r>
            <a:r>
              <a:rPr lang="en-US" altLang="zh-TW" dirty="0" err="1"/>
              <a:t>abcdefghijklmnopqrstuvwxyz</a:t>
            </a:r>
            <a:r>
              <a:rPr lang="en-US" altLang="zh-TW" dirty="0"/>
              <a:t>_"</a:t>
            </a:r>
          </a:p>
          <a:p>
            <a:endParaRPr lang="en-US" altLang="zh-TW" dirty="0"/>
          </a:p>
          <a:p>
            <a:r>
              <a:rPr lang="en-US" altLang="zh-TW" dirty="0"/>
              <a:t>dictionary = {}</a:t>
            </a:r>
          </a:p>
          <a:p>
            <a:r>
              <a:rPr lang="en-US" altLang="zh-TW" dirty="0" err="1"/>
              <a:t>alphabet.each_char</a:t>
            </a:r>
            <a:r>
              <a:rPr lang="en-US" altLang="zh-TW" dirty="0"/>
              <a:t>{|c|</a:t>
            </a:r>
          </a:p>
          <a:p>
            <a:r>
              <a:rPr lang="en-US" altLang="zh-TW" dirty="0"/>
              <a:t>    dictionary[alphabet[(</a:t>
            </a:r>
            <a:r>
              <a:rPr lang="en-US" altLang="zh-TW" dirty="0" err="1"/>
              <a:t>alphabet.index</a:t>
            </a:r>
            <a:r>
              <a:rPr lang="en-US" altLang="zh-TW" dirty="0"/>
              <a:t>(c) * 4 + 15) % </a:t>
            </a:r>
            <a:r>
              <a:rPr lang="en-US" altLang="zh-TW" dirty="0" err="1"/>
              <a:t>alphabet.length</a:t>
            </a:r>
            <a:r>
              <a:rPr lang="en-US" altLang="zh-TW" dirty="0"/>
              <a:t>]] = c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/>
              <a:t>puts "ifpmluglesecdlqp_</a:t>
            </a:r>
            <a:r>
              <a:rPr lang="en-US" altLang="zh-TW" dirty="0" err="1"/>
              <a:t>rclfrseljpkq</a:t>
            </a:r>
            <a:r>
              <a:rPr lang="en-US" altLang="zh-TW" dirty="0"/>
              <a:t>".</a:t>
            </a:r>
            <a:r>
              <a:rPr lang="en-US" altLang="zh-TW" dirty="0" err="1"/>
              <a:t>chars.map</a:t>
            </a:r>
            <a:r>
              <a:rPr lang="en-US" altLang="zh-TW" dirty="0"/>
              <a:t>{|c| dictionary[c]}.join</a:t>
            </a:r>
          </a:p>
          <a:p>
            <a:r>
              <a:rPr lang="en-US" altLang="zh-TW" dirty="0"/>
              <a:t># =&gt; "</a:t>
            </a:r>
            <a:r>
              <a:rPr lang="en-US" altLang="zh-TW" dirty="0" err="1"/>
              <a:t>flag_is_every_haxor_love_math</a:t>
            </a:r>
            <a:r>
              <a:rPr lang="en-US" altLang="zh-TW" dirty="0"/>
              <a:t>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022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凱撒密碼</a:t>
            </a:r>
            <a:r>
              <a:rPr lang="en-US" altLang="zh-TW" sz="6600" dirty="0"/>
              <a:t>@</a:t>
            </a:r>
            <a:r>
              <a:rPr lang="zh-TW" altLang="en-US" sz="6600" dirty="0"/>
              <a:t>替換式密碼</a:t>
            </a:r>
            <a:br>
              <a:rPr lang="zh-TW" altLang="en-US" sz="6600" dirty="0"/>
            </a:br>
            <a:r>
              <a:rPr lang="en-US" altLang="zh-TW" sz="6600" dirty="0"/>
              <a:t>Caesar cipher(ROT13) @Substitution cipher</a:t>
            </a:r>
          </a:p>
        </p:txBody>
      </p:sp>
    </p:spTree>
    <p:extLst>
      <p:ext uri="{BB962C8B-B14F-4D97-AF65-F5344CB8AC3E}">
        <p14:creationId xmlns:p14="http://schemas.microsoft.com/office/powerpoint/2010/main" val="39933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圖說文字 4"/>
          <p:cNvSpPr/>
          <p:nvPr/>
        </p:nvSpPr>
        <p:spPr>
          <a:xfrm>
            <a:off x="0" y="0"/>
            <a:ext cx="9144000" cy="4419600"/>
          </a:xfrm>
          <a:prstGeom prst="wedgeRectCallo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CTF- cryptography</a:t>
            </a:r>
            <a:r>
              <a:rPr lang="zh-TW" altLang="en-US" sz="3600" dirty="0" smtClean="0"/>
              <a:t> </a:t>
            </a:r>
            <a:endParaRPr lang="en-US" altLang="zh-TW" sz="3600" dirty="0" smtClean="0"/>
          </a:p>
          <a:p>
            <a:pPr algn="ctr"/>
            <a:endParaRPr lang="en-US" altLang="zh-TW" sz="3600" dirty="0"/>
          </a:p>
          <a:p>
            <a:pPr algn="ctr"/>
            <a:r>
              <a:rPr lang="en-US" altLang="zh-TW" sz="2700" dirty="0" smtClean="0"/>
              <a:t>ABCTF 2016 : ceasar-salad-10</a:t>
            </a:r>
          </a:p>
          <a:p>
            <a:pPr algn="ctr"/>
            <a:endParaRPr lang="en-US" altLang="zh-TW" sz="2700" dirty="0" smtClean="0"/>
          </a:p>
          <a:p>
            <a:pPr algn="ctr"/>
            <a:r>
              <a:rPr lang="en-US" altLang="zh-TW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https://github.com/ctfs/write-ups-2016/tree/master/abctf-2016/crypto/ceasar-salad-10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7" t="28232" r="16899" b="42558"/>
          <a:stretch/>
        </p:blipFill>
        <p:spPr>
          <a:xfrm>
            <a:off x="876300" y="5006571"/>
            <a:ext cx="7886700" cy="15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09" t="7953" r="11464" b="17183"/>
          <a:stretch/>
        </p:blipFill>
        <p:spPr>
          <a:xfrm>
            <a:off x="809625" y="914401"/>
            <a:ext cx="7131491" cy="5638800"/>
          </a:xfrm>
          <a:prstGeom prst="rect">
            <a:avLst/>
          </a:prstGeom>
        </p:spPr>
      </p:pic>
      <p:sp>
        <p:nvSpPr>
          <p:cNvPr id="5" name="矩形圖說文字 4"/>
          <p:cNvSpPr/>
          <p:nvPr/>
        </p:nvSpPr>
        <p:spPr>
          <a:xfrm>
            <a:off x="0" y="1"/>
            <a:ext cx="9144000" cy="685800"/>
          </a:xfrm>
          <a:prstGeom prst="wedgeRectCallou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解法一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使用線上工具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輸入看看</a:t>
            </a:r>
            <a:b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http://www.xarg.org/tools/caesar-cipher/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59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95" r="26922" b="5227"/>
          <a:stretch/>
        </p:blipFill>
        <p:spPr>
          <a:xfrm>
            <a:off x="91191" y="1151905"/>
            <a:ext cx="6037639" cy="5581403"/>
          </a:xfrm>
          <a:prstGeom prst="rect">
            <a:avLst/>
          </a:prstGeom>
        </p:spPr>
      </p:pic>
      <p:sp>
        <p:nvSpPr>
          <p:cNvPr id="4" name="矩形圖說文字 3"/>
          <p:cNvSpPr/>
          <p:nvPr/>
        </p:nvSpPr>
        <p:spPr>
          <a:xfrm>
            <a:off x="0" y="0"/>
            <a:ext cx="9144000" cy="973775"/>
          </a:xfrm>
          <a:prstGeom prst="wedgeRectCallou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解法二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暴力破解法</a:t>
            </a:r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https://planetcalc.com/1434/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986" y="0"/>
            <a:ext cx="4274014" cy="67333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1175" y="2704934"/>
            <a:ext cx="4267637" cy="132343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暴力破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解法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窮舉法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r>
              <a:rPr lang="en-US" altLang="zh-TW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 Force</a:t>
            </a:r>
          </a:p>
          <a:p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把所有可能的方法都執行看看</a:t>
            </a:r>
            <a:endParaRPr lang="en-US" altLang="zh-TW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618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6569" y="3551632"/>
            <a:ext cx="1367028" cy="674465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50" dirty="0" err="1"/>
              <a:t>xyzqc</a:t>
            </a:r>
            <a:endParaRPr lang="zh-TW" altLang="en-US" sz="4050" dirty="0"/>
          </a:p>
        </p:txBody>
      </p:sp>
      <p:sp>
        <p:nvSpPr>
          <p:cNvPr id="4" name="矩形 3"/>
          <p:cNvSpPr/>
          <p:nvPr/>
        </p:nvSpPr>
        <p:spPr>
          <a:xfrm>
            <a:off x="628650" y="4833551"/>
            <a:ext cx="1367028" cy="71558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4050" dirty="0" err="1"/>
              <a:t>abctf</a:t>
            </a:r>
            <a:endParaRPr lang="zh-TW" altLang="en-US" sz="4050" dirty="0"/>
          </a:p>
        </p:txBody>
      </p:sp>
      <p:sp>
        <p:nvSpPr>
          <p:cNvPr id="5" name="上-下雙向箭號 4"/>
          <p:cNvSpPr/>
          <p:nvPr/>
        </p:nvSpPr>
        <p:spPr>
          <a:xfrm>
            <a:off x="1131570" y="4293108"/>
            <a:ext cx="363474" cy="5404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696570" y="2319061"/>
            <a:ext cx="1653979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/>
              <a:t>abctf</a:t>
            </a:r>
            <a:r>
              <a:rPr lang="en-US" altLang="zh-TW" sz="2400" dirty="0"/>
              <a:t>{FLAG}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96569" y="1277682"/>
            <a:ext cx="5715732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xyzqc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{t3_qelrdeq_t3_k33a3a_lk3_lc_qe3p3}</a:t>
            </a:r>
            <a:endParaRPr lang="zh-TW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上-下雙向箭號 7"/>
          <p:cNvSpPr/>
          <p:nvPr/>
        </p:nvSpPr>
        <p:spPr>
          <a:xfrm>
            <a:off x="1170259" y="1778618"/>
            <a:ext cx="363474" cy="5404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3019490"/>
            <a:ext cx="9144000" cy="3231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r"/>
            <a:r>
              <a:rPr lang="en-US" altLang="zh-TW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https://kimiyuki.net/blog/2016/07/23/abctf-2016/</a:t>
            </a:r>
            <a:endParaRPr lang="zh-TW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44246" y="3900693"/>
            <a:ext cx="426386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t3_qelrdeq_t3_k33a3a_lk3_lc_qe3p3</a:t>
            </a:r>
            <a:endParaRPr lang="zh-TW" altLang="en-US" sz="2100" dirty="0"/>
          </a:p>
        </p:txBody>
      </p:sp>
      <p:sp>
        <p:nvSpPr>
          <p:cNvPr id="11" name="矩形 10"/>
          <p:cNvSpPr/>
          <p:nvPr/>
        </p:nvSpPr>
        <p:spPr>
          <a:xfrm>
            <a:off x="3992252" y="4790143"/>
            <a:ext cx="460485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100" dirty="0"/>
              <a:t>w3_thought_w3_n33d3d_on3_of_th3s3</a:t>
            </a:r>
            <a:endParaRPr lang="zh-TW" altLang="en-US" sz="2100" dirty="0"/>
          </a:p>
        </p:txBody>
      </p:sp>
      <p:sp>
        <p:nvSpPr>
          <p:cNvPr id="12" name="向下箭號 11"/>
          <p:cNvSpPr/>
          <p:nvPr/>
        </p:nvSpPr>
        <p:spPr>
          <a:xfrm>
            <a:off x="5616702" y="4389120"/>
            <a:ext cx="315468" cy="444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2203157" y="4285438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tillium Web"/>
              </a:rPr>
              <a:t>Caesar cipher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3158" y="4847851"/>
            <a:ext cx="61433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ROT-3</a:t>
            </a:r>
            <a:endParaRPr lang="zh-TW" altLang="en-US" sz="1350" dirty="0"/>
          </a:p>
        </p:txBody>
      </p:sp>
      <p:sp>
        <p:nvSpPr>
          <p:cNvPr id="15" name="矩形 14"/>
          <p:cNvSpPr/>
          <p:nvPr/>
        </p:nvSpPr>
        <p:spPr>
          <a:xfrm>
            <a:off x="2203158" y="5483386"/>
            <a:ext cx="331654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https://en.wikipedia.org/wiki/Caesar_cipher</a:t>
            </a:r>
            <a:endParaRPr lang="zh-TW" altLang="en-US" sz="1350" dirty="0"/>
          </a:p>
        </p:txBody>
      </p:sp>
      <p:sp>
        <p:nvSpPr>
          <p:cNvPr id="16" name="矩形圖說文字 15"/>
          <p:cNvSpPr/>
          <p:nvPr/>
        </p:nvSpPr>
        <p:spPr>
          <a:xfrm>
            <a:off x="0" y="1"/>
            <a:ext cx="9144000" cy="685800"/>
          </a:xfrm>
          <a:prstGeom prst="wedgeRectCallou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解法三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直覺法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95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4875" y="2388466"/>
            <a:ext cx="7886700" cy="40014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echo '</a:t>
            </a:r>
            <a:r>
              <a:rPr lang="en-US" altLang="zh-TW" dirty="0" err="1" smtClean="0"/>
              <a:t>xyzqc</a:t>
            </a:r>
            <a:r>
              <a:rPr lang="en-US" altLang="zh-TW" dirty="0" smtClean="0"/>
              <a:t>{t3_qelrdeq_t3_k33a3a_lk3_lc_qe3p3}' |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x-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-w a-z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76" y="3650712"/>
            <a:ext cx="7626757" cy="695004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3504438" y="3051810"/>
            <a:ext cx="466344" cy="500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745483" y="4867841"/>
            <a:ext cx="1452642" cy="60016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sz="3300" dirty="0" err="1"/>
              <a:t>tr</a:t>
            </a:r>
            <a:r>
              <a:rPr lang="en-US" altLang="zh-TW" sz="3300" dirty="0"/>
              <a:t> -help</a:t>
            </a:r>
            <a:endParaRPr lang="zh-TW" altLang="en-US" sz="3300" dirty="0"/>
          </a:p>
        </p:txBody>
      </p:sp>
      <p:sp>
        <p:nvSpPr>
          <p:cNvPr id="7" name="矩形圖說文字 6"/>
          <p:cNvSpPr/>
          <p:nvPr/>
        </p:nvSpPr>
        <p:spPr>
          <a:xfrm>
            <a:off x="0" y="1"/>
            <a:ext cx="9144000" cy="685800"/>
          </a:xfrm>
          <a:prstGeom prst="wedgeRectCallou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解法四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71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8640</TotalTime>
  <Words>1149</Words>
  <Application>Microsoft Office PowerPoint</Application>
  <PresentationFormat>如螢幕大小 (4:3)</PresentationFormat>
  <Paragraphs>300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5" baseType="lpstr">
      <vt:lpstr>Titillium Web</vt:lpstr>
      <vt:lpstr>新細明體</vt:lpstr>
      <vt:lpstr>標楷體</vt:lpstr>
      <vt:lpstr>Arial</vt:lpstr>
      <vt:lpstr>Calibri</vt:lpstr>
      <vt:lpstr>Calibri Light</vt:lpstr>
      <vt:lpstr>Office 佈景主題</vt:lpstr>
      <vt:lpstr>破密分析-從古典密碼學到現代密碼學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破密分析 從古典密碼學到現代密碼學</dc:title>
  <dc:creator>ksu</dc:creator>
  <cp:lastModifiedBy>ksu</cp:lastModifiedBy>
  <cp:revision>81</cp:revision>
  <dcterms:created xsi:type="dcterms:W3CDTF">2017-07-25T04:43:13Z</dcterms:created>
  <dcterms:modified xsi:type="dcterms:W3CDTF">2018-03-18T16:49:59Z</dcterms:modified>
</cp:coreProperties>
</file>