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394" r:id="rId6"/>
    <p:sldId id="395" r:id="rId7"/>
    <p:sldId id="339" r:id="rId8"/>
    <p:sldId id="340" r:id="rId9"/>
    <p:sldId id="357" r:id="rId10"/>
    <p:sldId id="358" r:id="rId11"/>
    <p:sldId id="359" r:id="rId12"/>
    <p:sldId id="360" r:id="rId13"/>
    <p:sldId id="361" r:id="rId14"/>
    <p:sldId id="362" r:id="rId15"/>
    <p:sldId id="388" r:id="rId16"/>
    <p:sldId id="389" r:id="rId17"/>
    <p:sldId id="390" r:id="rId18"/>
    <p:sldId id="391" r:id="rId19"/>
    <p:sldId id="392" r:id="rId20"/>
    <p:sldId id="393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80A7-0820-4059-B3F8-D9F1F4CE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D802-EC9D-4CE4-BD50-156F7D77E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B4F9-5BA1-4C0E-9168-471E0332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9402-DF1C-472A-A9B0-1B0622E9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0665-C7A8-46A6-A620-C029C099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E12C-0E56-4A5C-820D-2BEB0858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23F6E-2EDF-494F-901E-3D5D757F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5A1D-082F-4A38-BEB9-3385D698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C380-5A0B-4F85-80EA-F9B22633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A2EB-5E52-4D32-B7AB-5ADC75C3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43009-8FF4-42F2-B334-4765EF573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8C1A5-F79C-4673-95B7-8214894F9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0AD-3FC3-4700-BC1C-1BC4632E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A6EB-6782-4553-88C3-56B524D2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0355-9E4C-4AF8-84A9-E9E5DE96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0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0F0-E26F-47C0-834C-55D0C3D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200-3C65-4B36-8208-CE2D59E4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EF3D-7AB8-4F47-8106-D5F5AFD1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AD0E-0A6F-4154-A628-E75342B6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BB16-38F9-415F-9E6D-A5C6DFEB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FD72-B710-4BE8-9D6D-7254E595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6D25C-A2B5-4EC4-8B47-07DB7F03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CB30-7C3B-478E-907B-8BBBF5FA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FA0B-385D-49F0-B30C-799320BF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0904A-E2E4-455F-B874-70CD895E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10FB-83E7-4967-ACF3-60226D0E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64A0-5ED3-40F7-B5CB-9C4770576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295CE-848F-4260-A27A-451357CA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0B20-E990-42F0-AB72-9BCDF8D5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32542-D23C-407F-822A-DD3798A0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B1F45-B255-4FED-B1D5-BB7B02B0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A2FB-1CF0-4767-8600-7F26C82D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2C3F-ACC5-45AD-8B48-70393D33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A75D9-B6F4-481C-8E78-0B7626CA4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6D484-87F9-4F80-8565-89BB5D15A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DDA39-EDD0-4364-B519-5951426B2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AC49A-0B6E-4DDF-BCB2-402D0FAB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952-993D-4A34-8441-9D830D22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811BD-BBB0-4ADD-BBC3-F32965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375F-4BAA-4DD3-9FE0-7638EC10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410AE-B459-424A-9D01-927753C5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2AA4F-F1CE-45E5-9567-0BBE4810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B7D98-A2C7-4042-AB73-4E869AA5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75DB5-8BA7-4865-B50C-8FA0093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996CC-66DF-4C8C-B5AC-0BDB8D93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EC9C-854A-42B2-8DBF-0B556E0B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4094-42E2-4C91-AD75-2781C211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14AF-AEE7-452B-A18E-92C5D62B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B3F10-11E0-442B-889C-BBD86E73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53FC-38DE-4781-8AAC-B9E881B2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CD6DA-9DF9-4C70-86E3-B6EE5AD1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2B13D-6744-4C39-BAE0-8D6FE5FF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94FE-92C4-4494-9A88-124C5446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2C266-DA78-452B-A5D4-FFEB2AD9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704BA-75C1-432B-AAE3-0ED20AED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07BF4-4199-4118-BB3B-BD5C0015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6578-013A-4140-9E3B-B78D5517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2685-0506-4137-93B1-4F0AAB28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1B20E-F621-4689-80EC-DF04213F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45521-8B89-421D-892A-52382439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5E9-177B-470C-859C-E0EF784A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D0A6-5852-4747-B4AE-C68A8CABFF2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48B7-0FB2-4CBB-9357-E0396F78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A1C59-4793-425D-84AD-3296E5356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34C0-3179-4F40-83E6-3495479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3830-D752-4F31-808A-68EF11DA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755" y="421505"/>
            <a:ext cx="9144000" cy="668109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หัวข้อ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767FC-F1DC-48B5-85F2-0F883E91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915" y="1285922"/>
            <a:ext cx="10363200" cy="451805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ระบบสำหรับการติดตามกระบวนการการพัฒนาซอฟต์แวร์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(A System for Tracking of Software Development Process)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ระบบติดตามผู้ป่วยวัณโรค (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System of Tuberculosis Patient Tracking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การวิเคราะห์ความรู้สึกของลูกค้าจากบทวิจารณ์ของลูกค้าในรูปแบบเสียง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 (Opinion Analysis from of Customer Feedbacks in Speech Forms)</a:t>
            </a: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การระบุความรู้สึกของลูกค้าด้วยการจำแนกความรู้สึกในระดับคุณลักษณะ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 (Identifying Customer Feeling using Aspect-based Sentiment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Classification)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การกรองความคิดเห็นลูกค้าแบบประชดประชันแบบอัตโนมัติ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(Automatically Filtering of Sarcastic Customer Reviews)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endParaRPr lang="en-US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th-TH">
                <a:latin typeface="JasmineUPC" panose="02020603050405020304" pitchFamily="18" charset="-34"/>
                <a:cs typeface="JasmineUPC" panose="02020603050405020304" pitchFamily="18" charset="-34"/>
              </a:rPr>
              <a:t>ระบบ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นัดหมายผู้ป่วยของโรงพยาบาลแบบออนไลน์ (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System of Online Hospital Patient Appointment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61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วัตถุประสงค์ในการใช้กระบวนการพัฒนาซอฟต์แวร์แบบเอจายส์</a:t>
            </a:r>
            <a:endParaRPr lang="en-GB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E8AC-EE6D-45EA-BBDA-511884358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220" y="1334198"/>
            <a:ext cx="10195559" cy="4709986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เพื่อแก้ปัญหาของกระบวนการพัฒนาซอฟต์แวร์แบบดั้งเดิม ที่มีลักษณะคือ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ใช้เวลาในการพัฒนาซอฟต์แวร์นาน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ลูกค้าหรือผู้ใช้งานไม่สามารถเปลี่ยนความต้องการระหว่างการพัฒนาซอฟต์แวร์ได้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นักพัฒนาซอฟต์แวร์เข้าใจความต้องการของลูกค้าหรือผู้ใช้งานไม่ครอบคลุมหรือไม่ชัดเจน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ใช้นักพัฒนาซอฟต์แวร์จำนวนมาก และทีมงานทุกคนทำงานหนัก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มีระเบียบวิธีที่ซับซ้อน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จัดทำเอกสารจำนวนมากและใช้เวลานาน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397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Manifesto for Agile Software Development</a:t>
            </a:r>
            <a:endParaRPr lang="en-GB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E8AC-EE6D-45EA-BBDA-511884358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244" y="1297622"/>
            <a:ext cx="9811512" cy="4709986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บทบัญญัติของกระบวนการพัฒนาซอฟต์แวร์เอจายส์ แบ่งเป็น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4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เรื่องคือ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เน้นให้ความสำคัญกับผู้ปฎิบัติงาน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ให้งานตามความถนัด และการมีปฎิสัมพันธ์ระหว่างผู้ร่วมงานมากกว่าการทำงานตามกระบวนการและเครื่องมือที่สนับสนุนการพัฒนาซอฟต์แวร์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เน้นให้ความสำคัญกับการพัฒนาซอฟต์แวร์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เพื่อนำไปใช้งานจริง มากกว่าการจัดทำเอกสาร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เน้นให้ความสำคัญกับการทำงานร่วมกันกับลูกค้าหรือผู้ใช้งาน มากกว่าการเจรจาต่อรองให้เป็นตามสัญญา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น้นให้ความสำคัญกับการแก้ไขซอฟต์แวร์ตามการเปลี่ยนแปลงความต้องการของลูกค้าหรือผู้ใช้มากกว่าการปฎิบัติตามแผนที่วางไว้</a:t>
            </a: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endParaRPr lang="th-TH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132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หลักการ 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12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ข้อของการพัฒนาซอฟต์แวร์แบบเอจายส์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endParaRPr lang="en-GB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E8AC-EE6D-45EA-BBDA-511884358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236" y="1297622"/>
            <a:ext cx="9811512" cy="4709986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สิ่งสำคัญที่สุด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…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การพัฒนาซอฟต์แวร์แบบเอจายส์ คือ คำนึงถึงความพึงพอใจของลูกค้าหรือผู้ใช้งานที่มีต่อโครงการซอฟต์แวร์ตั้งแต่ต้นจนจบ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ทีมงานพร้อมที่จะยอมรับการเปลี่ยนแปลงความต้องการของลูกค้า เพราะนำไปสู่ความได้เปรียบในการแข่งขันของลูกค้า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นักพัฒนาซอฟต์แวร์ส่งมอบงานที่ใช้ได้จริงให้กับลูกค้าอย่างสม่ำเสมอ โดยใช้เวลาที่สั้นที่สุด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บุคคลที่เกี่ยวข้องต้องมีส่วนร่วมในการทำงาน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ผู้จัดการโครงการต้องเตรียมสิ่งสนับสนุนและสร้างแรงจูงใจในการทำงานให้บุคคลที่เกี่ยวข้องต้องมีส่วนร่วมในการทำงาน วางใจทีม เพื่อให้งานสำเร็จตามเป้าหมาย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มีการพูดคุยต่อหน้า เพราะเป็นวิธีการสื่อสารที่มีประสิทธิภาพและประสิทธิผลมากที่สุด หลีกเลี่ยงการใช้โทรศัพท์หรืออีเมล์ในการติดต่อสื่อสารกับทีมงาน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endParaRPr lang="th-TH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013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หลักการ 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12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ข้อของการพัฒนาซอฟต์แวร์แบบเอจายส์ (ต่อ)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endParaRPr lang="en-GB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E8AC-EE6D-45EA-BBDA-511884358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244" y="1297622"/>
            <a:ext cx="9811512" cy="4709986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600"/>
              </a:spcBef>
              <a:buFont typeface="+mj-lt"/>
              <a:buAutoNum type="arabicPeriod" startAt="7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ชิ้นงานที่ใช้งานได้จริงเป็นสิ่งที่ใช้ในการสัดสถานะความก้าวหน้าของโครงการ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 startAt="7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เน้นกระบวนการพัฒนาซอฟต์แวร์แบบค่อยเป็นค่อยไป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 startAt="7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ทีมงานมีความสนใจและติดตามความก้าวในเทคโนโลยีอย่างสม่ำเสมอ เพราะจะทำให้การพัฒนาซอฟต์แวร์มีความคล้องตัว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 startAt="7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เน้นการทำงานเรียบง่าย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 startAt="7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สถาปัตยกรรมของซอฟต์แวร์ ความต้องการของลูกค้า และงานออกแบบที่ดีที่สุด เกิดจากทีมงานสามารถบริหารจัดการตัวเองได้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 startAt="7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ทีมงานต้องย้อนกลับไปพิจารณาสิ่งที่ผ่านมาว่าจะนำไปสู่การปฎิบัติงานอย่างไร เพื่อหาแนวทางพัฒนาความพร้อมและความมีประสิทธิภาพของทีม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971550" lvl="1" indent="-514350" algn="l">
              <a:spcBef>
                <a:spcPts val="600"/>
              </a:spcBef>
              <a:buFont typeface="+mj-lt"/>
              <a:buAutoNum type="arabicPeriod"/>
            </a:pPr>
            <a:endParaRPr lang="th-TH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th-TH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109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ประเภทแบบจำลองการพัฒนาซอฟต์แวร์แบบเอจายส์ 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endParaRPr lang="en-GB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94F504-1EFB-45EA-B109-9649D8599463}"/>
              </a:ext>
            </a:extLst>
          </p:cNvPr>
          <p:cNvSpPr/>
          <p:nvPr/>
        </p:nvSpPr>
        <p:spPr>
          <a:xfrm>
            <a:off x="4661111" y="2888428"/>
            <a:ext cx="2633472" cy="8138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แบบจำลองการพัฒนาซอฟต์แวร์แบบเอจายส์ 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138AE2-BCE5-48E5-8EB8-4374D9380D8F}"/>
              </a:ext>
            </a:extLst>
          </p:cNvPr>
          <p:cNvSpPr/>
          <p:nvPr/>
        </p:nvSpPr>
        <p:spPr>
          <a:xfrm>
            <a:off x="521209" y="1619874"/>
            <a:ext cx="3448543" cy="8138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1. </a:t>
            </a:r>
            <a:r>
              <a:rPr lang="th-TH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</a:t>
            </a:r>
            <a:r>
              <a: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Extreme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84636A-5D6F-42B4-B536-01DB76226372}"/>
              </a:ext>
            </a:extLst>
          </p:cNvPr>
          <p:cNvSpPr/>
          <p:nvPr/>
        </p:nvSpPr>
        <p:spPr>
          <a:xfrm>
            <a:off x="521209" y="2888428"/>
            <a:ext cx="3448543" cy="8138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2. </a:t>
            </a:r>
            <a:r>
              <a:rPr lang="th-TH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แบบจำลองการพัฒนาซอฟต์แวร์แบบปรับปรุง</a:t>
            </a:r>
            <a:endParaRPr lang="en-US" sz="24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E8951C-F5F7-4000-9277-B811533D67E2}"/>
              </a:ext>
            </a:extLst>
          </p:cNvPr>
          <p:cNvSpPr/>
          <p:nvPr/>
        </p:nvSpPr>
        <p:spPr>
          <a:xfrm>
            <a:off x="521208" y="4124979"/>
            <a:ext cx="3448543" cy="8138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3. </a:t>
            </a:r>
            <a:r>
              <a:rPr lang="th-TH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แบบจำลองการพัฒนาซอฟต์แวร์แบบผลึก</a:t>
            </a:r>
            <a:endParaRPr lang="en-US" sz="24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1DAC9D-5F8F-4463-8F88-3A3A6B612BDC}"/>
              </a:ext>
            </a:extLst>
          </p:cNvPr>
          <p:cNvSpPr/>
          <p:nvPr/>
        </p:nvSpPr>
        <p:spPr>
          <a:xfrm>
            <a:off x="7985943" y="1619874"/>
            <a:ext cx="3448543" cy="8138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4. </a:t>
            </a:r>
            <a:r>
              <a:rPr lang="th-TH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</a:t>
            </a:r>
            <a:r>
              <a: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Agile Unified Process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3D436F-95B1-47A1-BCC3-DB6823012097}"/>
              </a:ext>
            </a:extLst>
          </p:cNvPr>
          <p:cNvSpPr/>
          <p:nvPr/>
        </p:nvSpPr>
        <p:spPr>
          <a:xfrm>
            <a:off x="7985943" y="2888428"/>
            <a:ext cx="3448543" cy="8138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5. </a:t>
            </a:r>
            <a:r>
              <a:rPr lang="th-TH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</a:t>
            </a:r>
            <a:r>
              <a: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Microsoft Solution 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E232B1-1C7D-4AC8-AA5D-9B34AB76F1C1}"/>
              </a:ext>
            </a:extLst>
          </p:cNvPr>
          <p:cNvSpPr/>
          <p:nvPr/>
        </p:nvSpPr>
        <p:spPr>
          <a:xfrm>
            <a:off x="7985942" y="4124979"/>
            <a:ext cx="3448543" cy="8138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6. </a:t>
            </a:r>
            <a:r>
              <a:rPr lang="th-TH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แบบจำลองสครัม</a:t>
            </a:r>
            <a:endParaRPr lang="en-US" sz="24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6A4EA2-2310-48B4-8ACE-72A90038B126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969752" y="3295336"/>
            <a:ext cx="69135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9D1A9A-9AFA-4AA9-A4A4-4064CD93DD60}"/>
              </a:ext>
            </a:extLst>
          </p:cNvPr>
          <p:cNvCxnSpPr/>
          <p:nvPr/>
        </p:nvCxnSpPr>
        <p:spPr>
          <a:xfrm>
            <a:off x="7294583" y="3295336"/>
            <a:ext cx="69135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13064C-F9ED-4C2B-A2CE-353478BB9B4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969752" y="2026782"/>
            <a:ext cx="35482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ACB7D2-3077-4CF9-B370-9B440E62AE6B}"/>
              </a:ext>
            </a:extLst>
          </p:cNvPr>
          <p:cNvCxnSpPr>
            <a:cxnSpLocks/>
          </p:cNvCxnSpPr>
          <p:nvPr/>
        </p:nvCxnSpPr>
        <p:spPr>
          <a:xfrm>
            <a:off x="3969752" y="4556622"/>
            <a:ext cx="35482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1B902-898C-4097-8987-42131246E22C}"/>
              </a:ext>
            </a:extLst>
          </p:cNvPr>
          <p:cNvCxnSpPr>
            <a:cxnSpLocks/>
          </p:cNvCxnSpPr>
          <p:nvPr/>
        </p:nvCxnSpPr>
        <p:spPr>
          <a:xfrm>
            <a:off x="7631120" y="2026782"/>
            <a:ext cx="35482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983EE3-3D78-4548-B9E8-69EB58498A72}"/>
              </a:ext>
            </a:extLst>
          </p:cNvPr>
          <p:cNvCxnSpPr>
            <a:cxnSpLocks/>
          </p:cNvCxnSpPr>
          <p:nvPr/>
        </p:nvCxnSpPr>
        <p:spPr>
          <a:xfrm>
            <a:off x="7631120" y="4556622"/>
            <a:ext cx="35482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E7FC72-3951-4E9F-AB2C-900519AFE0C8}"/>
              </a:ext>
            </a:extLst>
          </p:cNvPr>
          <p:cNvCxnSpPr/>
          <p:nvPr/>
        </p:nvCxnSpPr>
        <p:spPr>
          <a:xfrm>
            <a:off x="4324574" y="2026782"/>
            <a:ext cx="0" cy="252984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FDD48C-A7C4-4861-853B-43E0623DA5C0}"/>
              </a:ext>
            </a:extLst>
          </p:cNvPr>
          <p:cNvCxnSpPr/>
          <p:nvPr/>
        </p:nvCxnSpPr>
        <p:spPr>
          <a:xfrm>
            <a:off x="7631120" y="2030416"/>
            <a:ext cx="0" cy="252984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6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. แบบจำลองสครัม (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Scrum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E8AC-EE6D-45EA-BBDA-511884358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83" y="1290091"/>
            <a:ext cx="9897034" cy="4820253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แบบจำลองสครัม คือ แบบจำลองที่ถูกพัฒนาโดย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Jeff Sutherland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ในปี ค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ศ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. 1990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ถูกพัฒนาต่อโดย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Ken </a:t>
            </a:r>
            <a:r>
              <a:rPr lang="en-US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Schwaber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Mike Beedle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ในปี ค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ศ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. 2001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แบบจำลองสครัมมีลักษณะคล้ายกีฬารักบี้ คือ มีรูปแบบการทำงานที่แต่ละคนต่างผลักดันซึ่งกันและกัน สามารถนำไปปรับใช้ในการบริหารจัดการ และควบคุมโครงการซอฟต์แวร์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กระบวนการทำงานของแบบจำลองสครัม คือ  นักพัฒนาซอฟต์แวร์ต้องทำงานร่วมกับลูกค้าหรือผู้ใช้อย่างใกล้ชิด เพื่อเก็บรวบรวมรายการความต้องการ (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Product Backlog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และจัดลำดับความสำคัญก่อนหลัง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สำหรับการส่งมอบงานของวิธีสครัม นักพัฒนาซอฟต์แวร์จะส่งชิ้นงานที่ได้พัฒนางานบางส่วน ซึ่งเกิดจากการแบ่งงานหลักออกเป็นงานย่อย และมีระยะเวลาการส่งมอบงานประมาณ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30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วัน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ดังนั้น แบบจำลองสครัมเป็นกระบวนการพัฒนาซอฟต์แวร์ที่อยู่บนพื้นฐานการวนซ้ำ (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Sprint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โดยมีลักษณะของการทำงานเป็นช่วง ประมาณ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2-4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สัปดาห์</a:t>
            </a:r>
          </a:p>
        </p:txBody>
      </p:sp>
    </p:spTree>
    <p:extLst>
      <p:ext uri="{BB962C8B-B14F-4D97-AF65-F5344CB8AC3E}">
        <p14:creationId xmlns:p14="http://schemas.microsoft.com/office/powerpoint/2010/main" val="21215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6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. แบบจำลองสครัม (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Scrum Model)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– 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endParaRPr lang="en-US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E8AC-EE6D-45EA-BBDA-511884358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94" y="1187003"/>
            <a:ext cx="11155680" cy="483845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แบบจำลองสครัม ประกอบด้วย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3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องค์ประกอบ ได้แก่ ทีมงาน, กระบวนการทำงาน และการสาธิตและการประเมินผลงาน</a:t>
            </a:r>
            <a:endParaRPr lang="th-TH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3074" name="Picture 2" descr="What is Agile Methodology? How It Works, Best Practices, Tools – Stackify">
            <a:extLst>
              <a:ext uri="{FF2B5EF4-FFF2-40B4-BE49-F238E27FC236}">
                <a16:creationId xmlns:a16="http://schemas.microsoft.com/office/drawing/2014/main" id="{38F6038A-D11B-43FB-9414-165204A9B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6965" r="2333"/>
          <a:stretch/>
        </p:blipFill>
        <p:spPr bwMode="auto">
          <a:xfrm>
            <a:off x="2131065" y="1670848"/>
            <a:ext cx="7277711" cy="508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2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Agile Methodology? How It Works, Best Practices, Tools – Stackify">
            <a:extLst>
              <a:ext uri="{FF2B5EF4-FFF2-40B4-BE49-F238E27FC236}">
                <a16:creationId xmlns:a16="http://schemas.microsoft.com/office/drawing/2014/main" id="{38F6038A-D11B-43FB-9414-165204A9B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6965" r="2333"/>
          <a:stretch/>
        </p:blipFill>
        <p:spPr bwMode="auto">
          <a:xfrm>
            <a:off x="302265" y="1573226"/>
            <a:ext cx="5313227" cy="37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0C2649-6498-4CF8-B520-5AB56BBC0C65}"/>
              </a:ext>
            </a:extLst>
          </p:cNvPr>
          <p:cNvSpPr/>
          <p:nvPr/>
        </p:nvSpPr>
        <p:spPr>
          <a:xfrm>
            <a:off x="5755342" y="1573226"/>
            <a:ext cx="6274243" cy="4042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th-TH" sz="2200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ทีมงาน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  บุคคลที่เกี่ยวข้องกับการพัฒนาซอฟต์แวร์ประกอบด้วย</a:t>
            </a:r>
          </a:p>
          <a:p>
            <a:pPr marL="914400" lvl="1" indent="-457200">
              <a:buFont typeface="+mj-lt"/>
              <a:buAutoNum type="arabicParenR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เจ้าของงาน (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Product Owner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en-US" sz="2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ทีมสครัม (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Team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กลุ่มคนประมาณ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3-9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คน ที่จะปฏิบัติงาน เช่น นักวิเคราะห์ระบบ นักพัฒนาซอฟต์แวรื นักทดสอบระบบ เป็นต้น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นักพัฒนาซอฟต์แวร์ไม่มีการกำหนดงานที่แน่นอน และสามารถทำแทนกันได้ แต่ละคนทำหน้าที่ประมาณการเวลาของการทำงานที่ต้องทำ แบ่งงาน และส่งงานกันงาน</a:t>
            </a:r>
            <a:endParaRPr lang="en-US" sz="2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หัวหน้าสครัม (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Master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มีหน้าที่จัดลำดับความสำคัญของงาน กระจายงานให้เหมาะสม ดูแลและควบคุมทีมงาน รับผิดชอบคุณภาพของงาน และดำเนินโครงการให้สำเร็จ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FEC48D-91C0-4C61-A57C-0E629C99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6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. แบบจำลองสครัม (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Scrum Model)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– 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endParaRPr lang="en-US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738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Agile Methodology? How It Works, Best Practices, Tools – Stackify">
            <a:extLst>
              <a:ext uri="{FF2B5EF4-FFF2-40B4-BE49-F238E27FC236}">
                <a16:creationId xmlns:a16="http://schemas.microsoft.com/office/drawing/2014/main" id="{38F6038A-D11B-43FB-9414-165204A9B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6965" r="2333"/>
          <a:stretch/>
        </p:blipFill>
        <p:spPr bwMode="auto">
          <a:xfrm>
            <a:off x="302265" y="1573225"/>
            <a:ext cx="5555662" cy="38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0C2649-6498-4CF8-B520-5AB56BBC0C65}"/>
              </a:ext>
            </a:extLst>
          </p:cNvPr>
          <p:cNvSpPr/>
          <p:nvPr/>
        </p:nvSpPr>
        <p:spPr>
          <a:xfrm>
            <a:off x="5755342" y="1573226"/>
            <a:ext cx="6274243" cy="4042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2"/>
            </a:pPr>
            <a:r>
              <a:rPr lang="th-TH" sz="2200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กระบวนการทำงาน</a:t>
            </a:r>
            <a:r>
              <a:rPr lang="en-US" sz="2200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มีลักษณะสำคัญ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3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ประการ คือ</a:t>
            </a:r>
          </a:p>
          <a:p>
            <a:pPr marL="914400" lvl="1" indent="-457200">
              <a:buFont typeface="+mj-lt"/>
              <a:buAutoNum type="arabicParenR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ความต้องการ (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Backlog/ Wishlist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ความต้องการจากลูกค้าหรือผู้ใช้ การแก้ไขข้อผิดะลาด และการกำหนดคุณลักษณะพิเศษของงาน โดยเจ้าของงานทำหน้าที่จัดลำดับความสำคัญของความต้องการ เพื่อจะนำเข้ากระบวนการทำงานแบบวนซ้ำ</a:t>
            </a:r>
            <a:endParaRPr lang="en-US" sz="2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ขั้นตอนของการวนซ้ำ (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Sprint Phase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ช่วงเวลาที่จะต้องทำงานซ้ำ และมีกำหนดเวลาไม่เกิน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30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วัน ก่อนเริ่มการวนซ้ำ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นำรายการความต้องการมาจัดลำดับความสำคัญ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ทีมงานสครัมแตกงานย่อยและประมาณเวลาในการทำ</a:t>
            </a:r>
            <a:endParaRPr lang="en-US" sz="2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สครัมประจำวัน (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Daily Scrum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การประเมินความก้าวหน้าที่วัน หรือทุก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24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ชั่วโมง โดยใช้เวลาประมาณ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15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นาที  เป็นการคุยกันระหว่าง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Master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Team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FEC48D-91C0-4C61-A57C-0E629C99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6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. แบบจำลองสครัม (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Scrum Model)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– 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endParaRPr lang="en-US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160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C2649-6498-4CF8-B520-5AB56BBC0C65}"/>
              </a:ext>
            </a:extLst>
          </p:cNvPr>
          <p:cNvSpPr/>
          <p:nvPr/>
        </p:nvSpPr>
        <p:spPr>
          <a:xfrm>
            <a:off x="1194098" y="1268589"/>
            <a:ext cx="10749425" cy="632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3"/>
            </a:pPr>
            <a:r>
              <a:rPr lang="th-TH" sz="2200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การสาธิตและการประเมินผลงาน</a:t>
            </a:r>
            <a:r>
              <a:rPr lang="en-US" sz="2200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จะใช้แผนภูมิ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Burndown Chart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ซึ่งแกน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x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แทนวัน และแกน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y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แทนจำนวนงาน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FEC48D-91C0-4C61-A57C-0E629C99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6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. แบบจำลองสครัม (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Scrum Model)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– 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endParaRPr lang="en-US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146" name="Picture 2" descr="Burn Down Chart - Effective Project Management Consultancy">
            <a:extLst>
              <a:ext uri="{FF2B5EF4-FFF2-40B4-BE49-F238E27FC236}">
                <a16:creationId xmlns:a16="http://schemas.microsoft.com/office/drawing/2014/main" id="{109B2947-32EC-4D97-90BB-ABDF09957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4" y="1941336"/>
            <a:ext cx="59912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182371-96D9-4039-9D1F-D039A17C73F7}"/>
              </a:ext>
            </a:extLst>
          </p:cNvPr>
          <p:cNvSpPr/>
          <p:nvPr/>
        </p:nvSpPr>
        <p:spPr>
          <a:xfrm>
            <a:off x="7069175" y="3133281"/>
            <a:ext cx="4485938" cy="632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ถ้า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Actual Burndown (Done line)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อยู่ด้านขวา หรือบนเส้น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Estimated Burndown (TODO line)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แสดงทำงานได้น้อยกว่าแผนที่วางไว้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ถ้า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Actual Burndown (Done line)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อยู่ด้านล่างหรือต่ำกว่าเส้น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Estimated Burndown (TODO line)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แสดงทำงานได้มากกว่าแผนที่วางไว้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th-TH" sz="2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018EC-349B-4DE2-BFF3-21E749CDA20D}"/>
              </a:ext>
            </a:extLst>
          </p:cNvPr>
          <p:cNvSpPr/>
          <p:nvPr/>
        </p:nvSpPr>
        <p:spPr>
          <a:xfrm>
            <a:off x="1194098" y="5787307"/>
            <a:ext cx="10361015" cy="632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หลังจบการทำงาน </a:t>
            </a:r>
            <a:r>
              <a:rPr lang="en-US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Master </a:t>
            </a:r>
            <a:r>
              <a:rPr lang="th-TH" sz="22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จะนำแผนภูมินี้มาประเมินผลงานของนักพัฒนาซอฟต์แวร์ และใช้เป็นข้อมูลสำหรับโครงการต่อไป</a:t>
            </a:r>
            <a:endParaRPr lang="en-US" sz="2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971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1767FC-F1DC-48B5-85F2-0F883E91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229" y="2648064"/>
            <a:ext cx="9144000" cy="1168324"/>
          </a:xfrm>
        </p:spPr>
        <p:txBody>
          <a:bodyPr>
            <a:normAutofit lnSpcReduction="10000"/>
          </a:bodyPr>
          <a:lstStyle/>
          <a:p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ระบบสำหรับการติดตามกระบวนการการพัฒนาซอฟต์แวร์ </a:t>
            </a:r>
            <a:b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en-US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(A System for Tracking of Software Development Process)</a:t>
            </a:r>
          </a:p>
          <a:p>
            <a:endParaRPr lang="en-US" sz="4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47154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C2649-6498-4CF8-B520-5AB56BBC0C65}"/>
              </a:ext>
            </a:extLst>
          </p:cNvPr>
          <p:cNvSpPr/>
          <p:nvPr/>
        </p:nvSpPr>
        <p:spPr>
          <a:xfrm>
            <a:off x="1086521" y="1226371"/>
            <a:ext cx="10749425" cy="2366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การทำงานของแบบจำลองสครัมมีลักษณะวนซ้ำไปเรื่อยๆ จนกว่างานจะเสร็จ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โดยการะบุว่างานนั้นเสร็จ  อาจจะกำหนดด้วยรายการความต้องการจำหนึ่งเสร็จ งบประมาณหมด หรือกำหนดเวลาสุดท้ายหรือเส้นตายที่ต้องทำเสร็จ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ไม่ว่าจะจบด้วยแบบใด การทำงานแบบสครัมจะทำให้มั่นใจได้ว่า เมื่อโครงการซอฟต์แวร์จบลง งานสุดท้ายของโครงการซอฟต์แวร์ได้ถุกดำเนินการแล้ว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FEC48D-91C0-4C61-A57C-0E629C99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74619"/>
            <a:ext cx="11155680" cy="9367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6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. แบบจำลองสครัม (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Scrum Model)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– 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endParaRPr lang="en-US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434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1767FC-F1DC-48B5-85F2-0F883E91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9014"/>
            <a:ext cx="9144000" cy="1168324"/>
          </a:xfrm>
        </p:spPr>
        <p:txBody>
          <a:bodyPr>
            <a:normAutofit lnSpcReduction="10000"/>
          </a:bodyPr>
          <a:lstStyle/>
          <a:p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ระบบสำหรับการติดตามกระบวนการการพัฒนาซอฟต์แวร์ </a:t>
            </a:r>
            <a:b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en-US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(A System for Tracking of Software Development Process)</a:t>
            </a:r>
          </a:p>
          <a:p>
            <a:endParaRPr lang="en-US" sz="4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98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3830-D752-4F31-808A-68EF11DA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755" y="421505"/>
            <a:ext cx="9144000" cy="668109"/>
          </a:xfrm>
        </p:spPr>
        <p:txBody>
          <a:bodyPr>
            <a:noAutofit/>
          </a:bodyPr>
          <a:lstStyle/>
          <a:p>
            <a:r>
              <a:rPr lang="th-TH" sz="4400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จุดประสงค์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767FC-F1DC-48B5-85F2-0F883E91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915" y="1285923"/>
            <a:ext cx="10363200" cy="12601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เป็นระบบเว็บที่ใช้ในบริหารจัดการโครงการซอฟต์แวร์และการติดตามกระบวนการในการพัฒนาซอฟต์แวร์ ที่สามารถและทิศทางของค่าใช้จ่ายที่เกิดขึ้นระหว่างการพัฒนาซอฟต์แวร์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821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3830-D752-4F31-808A-68EF11DA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556" y="339373"/>
            <a:ext cx="9144000" cy="668109"/>
          </a:xfrm>
        </p:spPr>
        <p:txBody>
          <a:bodyPr>
            <a:noAutofit/>
          </a:bodyPr>
          <a:lstStyle/>
          <a:p>
            <a:r>
              <a:rPr lang="th-TH" sz="4400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ขอบเขต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767FC-F1DC-48B5-85F2-0F883E91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116183"/>
            <a:ext cx="10363200" cy="48137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เป็นระบบสำหรับการติดตามกระบวนการการพัฒนาซอฟต์แวร์ โดยกระบวนการซอฟต์แวร์ที่ใช้เป็นแนวคิดของการพัฒนาซอฟต์แวร์คือ แบบจำลองการพัฒนาซอฟต์แวร์แบบเอจายล์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Agile Method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ที่เรียกว่า แบบจำลองสครัม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Model) </a:t>
            </a:r>
            <a:endParaRPr lang="th-TH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ผู้ที่มีส่วนเกี่ยวข้อง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Stakeholder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 ประกอบด้วย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3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ส่วนคือ เจ้าของงาน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Product Owner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ทีมสครัม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Team)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ทีมละประมาณ 3-9 คน และหัวหน้าสครัม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Master) </a:t>
            </a:r>
            <a:endParaRPr lang="th-TH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th-TH" dirty="0">
                <a:solidFill>
                  <a:schemeClr val="accent4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ขั้นตอนหลักในกระบวนการซอฟต์แวร์ประกอบด้วย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5 </a:t>
            </a:r>
            <a:r>
              <a:rPr lang="th-TH" dirty="0">
                <a:solidFill>
                  <a:schemeClr val="accent4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ขั้นตอน ได้แก่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Requirement Analysis,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JasmineUPC" panose="02020603050405020304" pitchFamily="18" charset="-34"/>
                <a:cs typeface="JasmineUPC" panose="02020603050405020304" pitchFamily="18" charset="-34"/>
              </a:rPr>
              <a:t>Software Design, Software Development, Software Testing, </a:t>
            </a:r>
            <a:r>
              <a:rPr lang="th-TH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JasmineUPC" panose="02020603050405020304" pitchFamily="18" charset="-34"/>
                <a:cs typeface="JasmineUPC" panose="02020603050405020304" pitchFamily="18" charset="-34"/>
              </a:rPr>
              <a:t>Deployment</a:t>
            </a:r>
            <a:r>
              <a:rPr lang="th-TH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dirty="0">
                <a:solidFill>
                  <a:schemeClr val="accent4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โดยแต่ละขั้นตอนหลักจะประกอบด้วยขั้นตอนรอบการทำงาน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Sprint</a:t>
            </a:r>
            <a:r>
              <a:rPr lang="th-TH" dirty="0">
                <a:solidFill>
                  <a:schemeClr val="accent4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 หลายรอบ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1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Software Project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ควรมีอย่างน้อย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3 Sprints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แต่ละ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Sprint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ควรใช้เวลาระหว่าง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2-4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สัปดาห์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66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3830-D752-4F31-808A-68EF11DA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556" y="339373"/>
            <a:ext cx="9144000" cy="668109"/>
          </a:xfrm>
        </p:spPr>
        <p:txBody>
          <a:bodyPr>
            <a:noAutofit/>
          </a:bodyPr>
          <a:lstStyle/>
          <a:p>
            <a:r>
              <a:rPr lang="th-TH" sz="4400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ขอบเขต (ต่อ)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767FC-F1DC-48B5-85F2-0F883E91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116183"/>
            <a:ext cx="10363200" cy="475814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Product Owner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Master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ร่วมกันกำหนดงานใน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Product Backlog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ซึ่งควรมีอย่างน้อย 3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Sprints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(ตาม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Software Project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Product Owner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Scrum Master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หรือ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Developer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จะร่วมในการเลือก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Product Backlog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เข้าสู่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Sprint Backlog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เพื่อให้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Developer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รู้ว่าต้องทำงานชิ้นไหนบ้างในสปรินท์ โดยใน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Sprint Backlog 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ควรมีงานอย่างน้อย 1 ชิ้น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แสดงค่าใช้จ่าย กำไร หรือขาดทุนในแต่ละ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Sprint</a:t>
            </a:r>
            <a:r>
              <a:rPr lang="th-TH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ได้ ด้วย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PERT/CPM </a:t>
            </a:r>
            <a:endParaRPr lang="th-TH" dirty="0">
              <a:solidFill>
                <a:schemeClr val="accent6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th-TH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แสดงหรือแจ้งเตือนโหลดการทำงานของ </a:t>
            </a:r>
            <a:r>
              <a:rPr lang="en-US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Developer </a:t>
            </a:r>
            <a:r>
              <a:rPr lang="th-TH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แต่ละคนได้</a:t>
            </a:r>
            <a:endParaRPr lang="en-US" dirty="0">
              <a:solidFill>
                <a:srgbClr val="C0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4380D-97CC-49AC-9EB3-DC5C8FC39336}"/>
              </a:ext>
            </a:extLst>
          </p:cNvPr>
          <p:cNvSpPr/>
          <p:nvPr/>
        </p:nvSpPr>
        <p:spPr>
          <a:xfrm>
            <a:off x="997527" y="5741817"/>
            <a:ext cx="1066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s://medium.com/fastwork-engineering/scrum-%E0%B8%84%E0%B8%B7%E0%B8%AD%E0%B8%AD%E0%B8%B0%E0%B9%84%E0%B8%A3-%E0%B9%80%E0%B8%A3%E0%B8%B4%E0%B9%88%E0%B8%A1%E0%B9%83%E0%B8%8A%E0%B9%89%E0%B8%87%E0%B8%B2%E0%B8%99%E0%B8%AD%E0%B8%A2%E0%B9%88%E0%B8%B2%E0%B8%87%E0%B9%84%E0%B8%A3-2483e761a47e</a:t>
            </a:r>
          </a:p>
        </p:txBody>
      </p:sp>
    </p:spTree>
    <p:extLst>
      <p:ext uri="{BB962C8B-B14F-4D97-AF65-F5344CB8AC3E}">
        <p14:creationId xmlns:p14="http://schemas.microsoft.com/office/powerpoint/2010/main" val="247393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B15CAE-58E2-4EE0-A312-E6D7E85B9D7A}"/>
              </a:ext>
            </a:extLst>
          </p:cNvPr>
          <p:cNvSpPr/>
          <p:nvPr/>
        </p:nvSpPr>
        <p:spPr>
          <a:xfrm>
            <a:off x="284725" y="3334548"/>
            <a:ext cx="1467420" cy="4708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Software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8A8BE-A417-4AB9-B982-04532651EAD3}"/>
              </a:ext>
            </a:extLst>
          </p:cNvPr>
          <p:cNvSpPr/>
          <p:nvPr/>
        </p:nvSpPr>
        <p:spPr>
          <a:xfrm>
            <a:off x="2383688" y="1194021"/>
            <a:ext cx="1467420" cy="470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Sprint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07D94-A65B-42DA-B87E-D97A27500444}"/>
              </a:ext>
            </a:extLst>
          </p:cNvPr>
          <p:cNvSpPr/>
          <p:nvPr/>
        </p:nvSpPr>
        <p:spPr>
          <a:xfrm>
            <a:off x="2383688" y="2541729"/>
            <a:ext cx="1467420" cy="470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Sprint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3426E-A92B-4FFB-B6A6-744ACB4604C0}"/>
              </a:ext>
            </a:extLst>
          </p:cNvPr>
          <p:cNvSpPr/>
          <p:nvPr/>
        </p:nvSpPr>
        <p:spPr>
          <a:xfrm>
            <a:off x="2383688" y="4046856"/>
            <a:ext cx="1467420" cy="470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Sprint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C380B-0E66-40FB-90EE-CC3FA95FD976}"/>
              </a:ext>
            </a:extLst>
          </p:cNvPr>
          <p:cNvSpPr/>
          <p:nvPr/>
        </p:nvSpPr>
        <p:spPr>
          <a:xfrm>
            <a:off x="2383688" y="5663979"/>
            <a:ext cx="1467420" cy="470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Sprint 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D11986-5A1F-43DE-B0A0-A8E60A30D6AF}"/>
              </a:ext>
            </a:extLst>
          </p:cNvPr>
          <p:cNvSpPr/>
          <p:nvPr/>
        </p:nvSpPr>
        <p:spPr>
          <a:xfrm>
            <a:off x="2383688" y="4855417"/>
            <a:ext cx="1467420" cy="470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D87F40-017D-4CF8-B4F0-0EC8A2C2229E}"/>
              </a:ext>
            </a:extLst>
          </p:cNvPr>
          <p:cNvSpPr/>
          <p:nvPr/>
        </p:nvSpPr>
        <p:spPr>
          <a:xfrm>
            <a:off x="4364887" y="237562"/>
            <a:ext cx="1938930" cy="274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Requirement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574393-D31F-424C-89B3-C5D1199A59BE}"/>
              </a:ext>
            </a:extLst>
          </p:cNvPr>
          <p:cNvSpPr/>
          <p:nvPr/>
        </p:nvSpPr>
        <p:spPr>
          <a:xfrm>
            <a:off x="4364887" y="601245"/>
            <a:ext cx="1938930" cy="274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A2CBB0-1291-4DEB-A91E-C60AE5399CA0}"/>
              </a:ext>
            </a:extLst>
          </p:cNvPr>
          <p:cNvSpPr/>
          <p:nvPr/>
        </p:nvSpPr>
        <p:spPr>
          <a:xfrm>
            <a:off x="4364887" y="964928"/>
            <a:ext cx="1938930" cy="27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02413-2898-4D5A-883B-D0801E390D79}"/>
              </a:ext>
            </a:extLst>
          </p:cNvPr>
          <p:cNvSpPr/>
          <p:nvPr/>
        </p:nvSpPr>
        <p:spPr>
          <a:xfrm>
            <a:off x="4364887" y="1314919"/>
            <a:ext cx="1938930" cy="27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Testing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7F42A-E652-407C-A411-1F43554DE299}"/>
              </a:ext>
            </a:extLst>
          </p:cNvPr>
          <p:cNvSpPr/>
          <p:nvPr/>
        </p:nvSpPr>
        <p:spPr>
          <a:xfrm>
            <a:off x="4364887" y="1664910"/>
            <a:ext cx="1938930" cy="27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B2C362-539B-447E-B4C2-6789E6389396}"/>
              </a:ext>
            </a:extLst>
          </p:cNvPr>
          <p:cNvSpPr/>
          <p:nvPr/>
        </p:nvSpPr>
        <p:spPr>
          <a:xfrm>
            <a:off x="4364887" y="2184125"/>
            <a:ext cx="1938930" cy="274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Requirement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905D57-085E-4F2D-BB93-E5BB962971E8}"/>
              </a:ext>
            </a:extLst>
          </p:cNvPr>
          <p:cNvSpPr/>
          <p:nvPr/>
        </p:nvSpPr>
        <p:spPr>
          <a:xfrm>
            <a:off x="4364887" y="2547808"/>
            <a:ext cx="1938930" cy="274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9ABDD-4E9D-4BE4-8F6F-7D7E3E312389}"/>
              </a:ext>
            </a:extLst>
          </p:cNvPr>
          <p:cNvSpPr/>
          <p:nvPr/>
        </p:nvSpPr>
        <p:spPr>
          <a:xfrm>
            <a:off x="4364887" y="2911491"/>
            <a:ext cx="1938930" cy="27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Development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69EA43-D433-4774-93C3-A0DE171FED77}"/>
              </a:ext>
            </a:extLst>
          </p:cNvPr>
          <p:cNvSpPr/>
          <p:nvPr/>
        </p:nvSpPr>
        <p:spPr>
          <a:xfrm>
            <a:off x="4364887" y="3261482"/>
            <a:ext cx="1938930" cy="27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Testing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F26BC8-5D95-4D62-99EC-B14085E244AD}"/>
              </a:ext>
            </a:extLst>
          </p:cNvPr>
          <p:cNvSpPr/>
          <p:nvPr/>
        </p:nvSpPr>
        <p:spPr>
          <a:xfrm>
            <a:off x="4364887" y="3611473"/>
            <a:ext cx="1938930" cy="27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8C0DBC-4CCC-424A-9E39-E51D3A5B06A4}"/>
              </a:ext>
            </a:extLst>
          </p:cNvPr>
          <p:cNvSpPr/>
          <p:nvPr/>
        </p:nvSpPr>
        <p:spPr>
          <a:xfrm>
            <a:off x="4364887" y="4996597"/>
            <a:ext cx="1938930" cy="274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Requirement 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7FEFB6-FED9-467B-B237-8AFC2BD1C2CF}"/>
              </a:ext>
            </a:extLst>
          </p:cNvPr>
          <p:cNvSpPr/>
          <p:nvPr/>
        </p:nvSpPr>
        <p:spPr>
          <a:xfrm>
            <a:off x="4364887" y="5360280"/>
            <a:ext cx="1938930" cy="274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Design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873DCC-A52E-458D-9929-B85D00523D0D}"/>
              </a:ext>
            </a:extLst>
          </p:cNvPr>
          <p:cNvSpPr/>
          <p:nvPr/>
        </p:nvSpPr>
        <p:spPr>
          <a:xfrm>
            <a:off x="4364887" y="5723963"/>
            <a:ext cx="1938930" cy="27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Development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41614-06DC-497C-8DA0-D4F0A989E882}"/>
              </a:ext>
            </a:extLst>
          </p:cNvPr>
          <p:cNvSpPr/>
          <p:nvPr/>
        </p:nvSpPr>
        <p:spPr>
          <a:xfrm>
            <a:off x="4364887" y="6073954"/>
            <a:ext cx="1938930" cy="27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Testing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396EE0-16C4-4973-9244-21015E5823BB}"/>
              </a:ext>
            </a:extLst>
          </p:cNvPr>
          <p:cNvSpPr/>
          <p:nvPr/>
        </p:nvSpPr>
        <p:spPr>
          <a:xfrm>
            <a:off x="4364887" y="6423945"/>
            <a:ext cx="1938930" cy="27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2A7AEB-2EC5-463E-B602-AACEB7465607}"/>
              </a:ext>
            </a:extLst>
          </p:cNvPr>
          <p:cNvSpPr/>
          <p:nvPr/>
        </p:nvSpPr>
        <p:spPr>
          <a:xfrm>
            <a:off x="6484633" y="601245"/>
            <a:ext cx="2991876" cy="2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DB design, GUI Design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796D25-6472-4C64-A75D-543D0169DBED}"/>
              </a:ext>
            </a:extLst>
          </p:cNvPr>
          <p:cNvSpPr/>
          <p:nvPr/>
        </p:nvSpPr>
        <p:spPr>
          <a:xfrm>
            <a:off x="6484633" y="964928"/>
            <a:ext cx="2991876" cy="2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Function 1, Function 2, Function 3……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FCF822-85C1-4DB1-993E-130DC5E56B13}"/>
              </a:ext>
            </a:extLst>
          </p:cNvPr>
          <p:cNvSpPr/>
          <p:nvPr/>
        </p:nvSpPr>
        <p:spPr>
          <a:xfrm>
            <a:off x="6484633" y="1328611"/>
            <a:ext cx="2991876" cy="2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Testing based on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6B4621-ED8B-4B35-BF9A-140F2491C928}"/>
              </a:ext>
            </a:extLst>
          </p:cNvPr>
          <p:cNvSpPr/>
          <p:nvPr/>
        </p:nvSpPr>
        <p:spPr>
          <a:xfrm>
            <a:off x="6444230" y="2534116"/>
            <a:ext cx="2991876" cy="2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DB design, GUI Design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8B8010-E8AE-4641-BEB8-2B3DC0D89920}"/>
              </a:ext>
            </a:extLst>
          </p:cNvPr>
          <p:cNvSpPr/>
          <p:nvPr/>
        </p:nvSpPr>
        <p:spPr>
          <a:xfrm>
            <a:off x="6444230" y="2897799"/>
            <a:ext cx="2991876" cy="2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Function 1, Function 2, Function 3……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4A43DD-285A-48E3-A19C-9E13D3E27ABA}"/>
              </a:ext>
            </a:extLst>
          </p:cNvPr>
          <p:cNvSpPr/>
          <p:nvPr/>
        </p:nvSpPr>
        <p:spPr>
          <a:xfrm>
            <a:off x="6444230" y="3261482"/>
            <a:ext cx="2991876" cy="2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Testing based on functions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CC03D9-FB79-48F3-B84F-DD0EEC4BC258}"/>
              </a:ext>
            </a:extLst>
          </p:cNvPr>
          <p:cNvSpPr/>
          <p:nvPr/>
        </p:nvSpPr>
        <p:spPr>
          <a:xfrm>
            <a:off x="6444230" y="5353686"/>
            <a:ext cx="2991876" cy="2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DB design, GUI Design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53D3A-ED3A-4410-8708-1A8FC7677849}"/>
              </a:ext>
            </a:extLst>
          </p:cNvPr>
          <p:cNvSpPr/>
          <p:nvPr/>
        </p:nvSpPr>
        <p:spPr>
          <a:xfrm>
            <a:off x="6444230" y="5717369"/>
            <a:ext cx="2991876" cy="2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Function 1, Function 2, Function 3……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28F578-A01A-4661-89AF-815B1B137240}"/>
              </a:ext>
            </a:extLst>
          </p:cNvPr>
          <p:cNvSpPr/>
          <p:nvPr/>
        </p:nvSpPr>
        <p:spPr>
          <a:xfrm>
            <a:off x="6444230" y="6081052"/>
            <a:ext cx="2991876" cy="2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Testing based on functions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70C616-EDF9-4801-83CE-FFFE810C3F86}"/>
              </a:ext>
            </a:extLst>
          </p:cNvPr>
          <p:cNvCxnSpPr>
            <a:cxnSpLocks/>
          </p:cNvCxnSpPr>
          <p:nvPr/>
        </p:nvCxnSpPr>
        <p:spPr>
          <a:xfrm>
            <a:off x="2029692" y="1464019"/>
            <a:ext cx="13854" cy="4435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C3B4EE-B11B-4F36-A493-8CA12EC7BC44}"/>
              </a:ext>
            </a:extLst>
          </p:cNvPr>
          <p:cNvCxnSpPr>
            <a:cxnSpLocks/>
          </p:cNvCxnSpPr>
          <p:nvPr/>
        </p:nvCxnSpPr>
        <p:spPr>
          <a:xfrm>
            <a:off x="2050473" y="1459126"/>
            <a:ext cx="326288" cy="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5DDF91-0E62-48E7-B155-DCF1D5826E50}"/>
              </a:ext>
            </a:extLst>
          </p:cNvPr>
          <p:cNvCxnSpPr>
            <a:cxnSpLocks/>
          </p:cNvCxnSpPr>
          <p:nvPr/>
        </p:nvCxnSpPr>
        <p:spPr>
          <a:xfrm>
            <a:off x="2036619" y="2764675"/>
            <a:ext cx="326288" cy="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6DA700-491B-45DC-B7E2-9DBB5BD1D25B}"/>
              </a:ext>
            </a:extLst>
          </p:cNvPr>
          <p:cNvCxnSpPr>
            <a:cxnSpLocks/>
          </p:cNvCxnSpPr>
          <p:nvPr/>
        </p:nvCxnSpPr>
        <p:spPr>
          <a:xfrm>
            <a:off x="2036619" y="4282300"/>
            <a:ext cx="326288" cy="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2744DF-0760-4CAA-8894-37D34CE428A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33862" y="5899424"/>
            <a:ext cx="349826" cy="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7AB8A6-7043-465B-9288-8B7E90E4C61A}"/>
              </a:ext>
            </a:extLst>
          </p:cNvPr>
          <p:cNvCxnSpPr>
            <a:cxnSpLocks/>
          </p:cNvCxnSpPr>
          <p:nvPr/>
        </p:nvCxnSpPr>
        <p:spPr>
          <a:xfrm>
            <a:off x="1752601" y="3611473"/>
            <a:ext cx="290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ight Brace 58">
            <a:extLst>
              <a:ext uri="{FF2B5EF4-FFF2-40B4-BE49-F238E27FC236}">
                <a16:creationId xmlns:a16="http://schemas.microsoft.com/office/drawing/2014/main" id="{171D190B-1D23-4B6F-962B-3EEBFC25CDA3}"/>
              </a:ext>
            </a:extLst>
          </p:cNvPr>
          <p:cNvSpPr/>
          <p:nvPr/>
        </p:nvSpPr>
        <p:spPr>
          <a:xfrm>
            <a:off x="9670473" y="325582"/>
            <a:ext cx="325582" cy="143394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3381C8-72A2-4D72-A6F3-30088B1ED1CC}"/>
              </a:ext>
            </a:extLst>
          </p:cNvPr>
          <p:cNvSpPr/>
          <p:nvPr/>
        </p:nvSpPr>
        <p:spPr>
          <a:xfrm>
            <a:off x="10121451" y="805761"/>
            <a:ext cx="1516368" cy="4735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Handling by PERT/CPM</a:t>
            </a: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4B9877F6-A924-4890-918A-48B9FDFC8F92}"/>
              </a:ext>
            </a:extLst>
          </p:cNvPr>
          <p:cNvSpPr/>
          <p:nvPr/>
        </p:nvSpPr>
        <p:spPr>
          <a:xfrm>
            <a:off x="9670473" y="2218595"/>
            <a:ext cx="325582" cy="143394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3108FD-6765-493F-8A68-1BA81987D771}"/>
              </a:ext>
            </a:extLst>
          </p:cNvPr>
          <p:cNvSpPr/>
          <p:nvPr/>
        </p:nvSpPr>
        <p:spPr>
          <a:xfrm>
            <a:off x="10121451" y="2698774"/>
            <a:ext cx="1516368" cy="4735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Handling by PERT/CPM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D293B52-A1D6-4855-A499-1F387A6232FA}"/>
              </a:ext>
            </a:extLst>
          </p:cNvPr>
          <p:cNvSpPr/>
          <p:nvPr/>
        </p:nvSpPr>
        <p:spPr>
          <a:xfrm>
            <a:off x="9707160" y="5044759"/>
            <a:ext cx="325582" cy="143394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AFC7D5-F020-471B-8096-6324A65496AC}"/>
              </a:ext>
            </a:extLst>
          </p:cNvPr>
          <p:cNvSpPr/>
          <p:nvPr/>
        </p:nvSpPr>
        <p:spPr>
          <a:xfrm>
            <a:off x="10158138" y="5524938"/>
            <a:ext cx="1516368" cy="4735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Handling by PERT/CPM</a:t>
            </a:r>
          </a:p>
        </p:txBody>
      </p:sp>
    </p:spTree>
    <p:extLst>
      <p:ext uri="{BB962C8B-B14F-4D97-AF65-F5344CB8AC3E}">
        <p14:creationId xmlns:p14="http://schemas.microsoft.com/office/powerpoint/2010/main" val="325677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028" y="174619"/>
            <a:ext cx="9144000" cy="936729"/>
          </a:xfrm>
        </p:spPr>
        <p:txBody>
          <a:bodyPr>
            <a:normAutofit/>
          </a:bodyPr>
          <a:lstStyle/>
          <a:p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ปัญหา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…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ของการพัฒนาซอฟต์แวร์ที่นำไปสู่ 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Agile</a:t>
            </a:r>
            <a:endParaRPr lang="en-GB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E8AC-EE6D-45EA-BBDA-511884358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1364990"/>
            <a:ext cx="10144717" cy="2850394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แนวโน้มของการพัฒนาซอฟต์แวร์ในปัจจุบัน จะมีความซับซ้อนมากขึ้น และความต้องการของผู้ใช้งานไม่ชัดเจน และมีความเปลี่ยนแปลงตลอดเวลา ทั้งจากปัจจัยภายในและภายนอกองค์กรที่ยากต่อการคาดการณ์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ดังนั้น เพื่อให้การพัฒนาซอฟต์แวร์ตรงกับความต้องการ และเกิดความพึงพอใจมากที่สุด</a:t>
            </a:r>
          </a:p>
          <a:p>
            <a:pPr marL="971550" lvl="1" indent="-5143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th-TH" sz="2400" dirty="0">
                <a:solidFill>
                  <a:schemeClr val="accent6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องค์กรต้องมุ่งเน้นการมีส่วนร่วมหรือการสื่อสารผู้มีส่วนร่วม</a:t>
            </a:r>
          </a:p>
          <a:p>
            <a:pPr marL="971550" lvl="1" indent="-5143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th-TH" sz="2400" dirty="0">
                <a:solidFill>
                  <a:schemeClr val="accent6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นักพัฒนาซอฟต์แวร์สามารถทำงานร่วมกันเป็นทีม มีการแบ่งงานหลักออกเป็นงานย่อย และดำเนินการให้เหมาะสมกับขอบเขตของเวลา  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B524221-EC53-47D7-9448-C6129ECE0927}"/>
              </a:ext>
            </a:extLst>
          </p:cNvPr>
          <p:cNvSpPr txBox="1">
            <a:spLocks/>
          </p:cNvSpPr>
          <p:nvPr/>
        </p:nvSpPr>
        <p:spPr>
          <a:xfrm>
            <a:off x="1320800" y="3837833"/>
            <a:ext cx="10144717" cy="126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การทำงานลักษณะนี้ เรียกว่า </a:t>
            </a:r>
            <a:r>
              <a:rPr lang="en-US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“</a:t>
            </a:r>
            <a:r>
              <a:rPr lang="th-TH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การพัฒนาซอฟต์แวร์แบบเอจายส์</a:t>
            </a:r>
            <a:r>
              <a:rPr lang="en-US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”</a:t>
            </a:r>
            <a:endParaRPr lang="th-TH" dirty="0">
              <a:solidFill>
                <a:srgbClr val="C0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760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028" y="174619"/>
            <a:ext cx="9144000" cy="936729"/>
          </a:xfrm>
        </p:spPr>
        <p:txBody>
          <a:bodyPr>
            <a:normAutofit/>
          </a:bodyPr>
          <a:lstStyle/>
          <a:p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ความหมายของ</a:t>
            </a:r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…</a:t>
            </a: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การพัฒนาซอฟต์แวร์แบบเอจายส์</a:t>
            </a:r>
            <a:endParaRPr lang="en-GB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E8AC-EE6D-45EA-BBDA-511884358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220" y="1297622"/>
            <a:ext cx="10195559" cy="4709986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การพัฒนาซอฟต์แวร์แบบเอจายส์ คือ แนวคิดใหม่ของการพัฒนาซอฟต์แวร์แบบเอจายส์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ที่มีลักษณะการทำงานแบบวนซ้ำ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มุ่งเน้นให้การพัฒนาซอฟต์แวร์มีความก้าวหน้าและเป็นไปตามมาตรฐานที่วางไว้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มีการสื่อสารระหว่างนักพัฒนาซอฟต์แวร์หรือลูกค้าหรือผู้ใช้งานอย่างมีประสิทธิภาพ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เน้นการสื่อสารมากกว่าเอกสาร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เวลาที่ใช้ในการพัฒนาซอฟต์แวร์ไม่นานนัก ส่งมอบงานเร็ว ประหยัดเวลาและค่าใช้จ่าย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เป้าหมายหลัก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…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สนับสนุนการทำงานของระบบที่มีความซ้ำซ้อนและตอบสนองความต้องการลูกค้าหรือผู้ใช้งานที่ไม่ชัดเจนหรือเปลี่ยนแปลงบ่อย</a:t>
            </a:r>
          </a:p>
        </p:txBody>
      </p:sp>
    </p:spTree>
    <p:extLst>
      <p:ext uri="{BB962C8B-B14F-4D97-AF65-F5344CB8AC3E}">
        <p14:creationId xmlns:p14="http://schemas.microsoft.com/office/powerpoint/2010/main" val="525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362-AF08-4E49-893F-EBD9056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028" y="174619"/>
            <a:ext cx="9144000" cy="936729"/>
          </a:xfrm>
        </p:spPr>
        <p:txBody>
          <a:bodyPr>
            <a:normAutofit/>
          </a:bodyPr>
          <a:lstStyle/>
          <a:p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แบบจำลองกระบวนการพัฒนาซอฟต์แวร์แบบเอจายส์</a:t>
            </a:r>
            <a:endParaRPr lang="en-GB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E8AC-EE6D-45EA-BBDA-511884358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297622"/>
            <a:ext cx="10195559" cy="4709986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คิดค้นประมาณกลางปี ค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ศ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. 1990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เพื่อการแก้ปัญหาความต้องการลูกค้าหรือผู้ใช้งานที่ไม่ชัดเจนหรือเปลี่ยนแปลงบ่อย ซึ่งกระบวนการพัฒนาซอฟต์แวร์แบบเอจายส์สามารถย้อนกลับไปแก้ไขงานในส่วนที่ไม่สมบูรณ์หรือขั้นตอนก่อนหน้าได้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จากนั้นมีการปรับปรุงอย่างต่อเนื่อง จนกระทั่ง ค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ศ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. 2001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จึงได้ตั้งชื่อว่า 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“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ระเบียบวิธีแบบเอจายส์ (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Agile Method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”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ลักษณะเด่น</a:t>
            </a: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…. </a:t>
            </a: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มีลักษณะการทำงานแบบวนซ้ำ การออกแบบซอฟต์แวร์จะไม่ออกแบบทั้งหมดในคราวเดียว </a:t>
            </a:r>
            <a:b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แต่จะออกแบบเพิ่มขึ้นทีละเล็กทีละน้อย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เอกสารที่จัดทำจะเป็นเอกสารที่สำคัญเท่านั้น</a:t>
            </a:r>
          </a:p>
          <a:p>
            <a:pPr marL="514350" indent="-51435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ส่งมอบงานให้ลูกค้าหรือผู้ใช้งานบ่อย</a:t>
            </a:r>
          </a:p>
        </p:txBody>
      </p:sp>
    </p:spTree>
    <p:extLst>
      <p:ext uri="{BB962C8B-B14F-4D97-AF65-F5344CB8AC3E}">
        <p14:creationId xmlns:p14="http://schemas.microsoft.com/office/powerpoint/2010/main" val="63653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2117</Words>
  <Application>Microsoft Office PowerPoint</Application>
  <PresentationFormat>แบบจอกว้าง</PresentationFormat>
  <Paragraphs>145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Courier New</vt:lpstr>
      <vt:lpstr>JasmineUPC</vt:lpstr>
      <vt:lpstr>Wingdings</vt:lpstr>
      <vt:lpstr>Office Theme</vt:lpstr>
      <vt:lpstr>หัวข้อ Senior Project</vt:lpstr>
      <vt:lpstr>งานนำเสนอ PowerPoint</vt:lpstr>
      <vt:lpstr>จุดประสงค์</vt:lpstr>
      <vt:lpstr>ขอบเขต</vt:lpstr>
      <vt:lpstr>ขอบเขต (ต่อ)</vt:lpstr>
      <vt:lpstr>งานนำเสนอ PowerPoint</vt:lpstr>
      <vt:lpstr>ปัญหา…ของการพัฒนาซอฟต์แวร์ที่นำไปสู่ Agile</vt:lpstr>
      <vt:lpstr>ความหมายของ…การพัฒนาซอฟต์แวร์แบบเอจายส์</vt:lpstr>
      <vt:lpstr>แบบจำลองกระบวนการพัฒนาซอฟต์แวร์แบบเอจายส์</vt:lpstr>
      <vt:lpstr>วัตถุประสงค์ในการใช้กระบวนการพัฒนาซอฟต์แวร์แบบเอจายส์</vt:lpstr>
      <vt:lpstr>Manifesto for Agile Software Development</vt:lpstr>
      <vt:lpstr>หลักการ 12 ข้อของการพัฒนาซอฟต์แวร์แบบเอจายส์ </vt:lpstr>
      <vt:lpstr>หลักการ 12 ข้อของการพัฒนาซอฟต์แวร์แบบเอจายส์ (ต่อ) </vt:lpstr>
      <vt:lpstr>ประเภทแบบจำลองการพัฒนาซอฟต์แวร์แบบเอจายส์  </vt:lpstr>
      <vt:lpstr>6. แบบจำลองสครัม (Scrum Model)</vt:lpstr>
      <vt:lpstr>6. แบบจำลองสครัม (Scrum Model) – ต่อ</vt:lpstr>
      <vt:lpstr>6. แบบจำลองสครัม (Scrum Model) – ต่อ</vt:lpstr>
      <vt:lpstr>6. แบบจำลองสครัม (Scrum Model) – ต่อ</vt:lpstr>
      <vt:lpstr>6. แบบจำลองสครัม (Scrum Model) – ต่อ</vt:lpstr>
      <vt:lpstr>6. แบบจำลองสครัม (Scrum Model) – ต่อ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หัวข้อ Senior Project</dc:title>
  <dc:creator>janti</dc:creator>
  <cp:lastModifiedBy>อดิศร ศรีสุภผลโภชน์</cp:lastModifiedBy>
  <cp:revision>25</cp:revision>
  <dcterms:created xsi:type="dcterms:W3CDTF">2021-06-20T14:02:32Z</dcterms:created>
  <dcterms:modified xsi:type="dcterms:W3CDTF">2021-06-25T05:58:15Z</dcterms:modified>
</cp:coreProperties>
</file>