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6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71" r:id="rId5"/>
    <p:sldId id="272" r:id="rId6"/>
    <p:sldId id="273" r:id="rId7"/>
    <p:sldId id="277" r:id="rId8"/>
    <p:sldId id="276" r:id="rId9"/>
    <p:sldId id="274" r:id="rId10"/>
    <p:sldId id="299" r:id="rId11"/>
    <p:sldId id="326" r:id="rId12"/>
    <p:sldId id="327" r:id="rId13"/>
    <p:sldId id="328" r:id="rId14"/>
    <p:sldId id="275" r:id="rId15"/>
    <p:sldId id="279" r:id="rId16"/>
    <p:sldId id="304" r:id="rId17"/>
    <p:sldId id="297" r:id="rId18"/>
    <p:sldId id="296" r:id="rId19"/>
    <p:sldId id="280" r:id="rId20"/>
    <p:sldId id="309" r:id="rId21"/>
    <p:sldId id="310" r:id="rId22"/>
    <p:sldId id="283" r:id="rId23"/>
    <p:sldId id="305" r:id="rId24"/>
    <p:sldId id="306" r:id="rId25"/>
    <p:sldId id="324" r:id="rId26"/>
    <p:sldId id="330" r:id="rId27"/>
    <p:sldId id="311" r:id="rId28"/>
    <p:sldId id="331" r:id="rId29"/>
    <p:sldId id="333" r:id="rId30"/>
    <p:sldId id="312" r:id="rId31"/>
    <p:sldId id="334" r:id="rId32"/>
    <p:sldId id="278" r:id="rId33"/>
    <p:sldId id="335" r:id="rId34"/>
    <p:sldId id="336" r:id="rId35"/>
    <p:sldId id="337" r:id="rId36"/>
    <p:sldId id="313" r:id="rId37"/>
    <p:sldId id="341" r:id="rId38"/>
    <p:sldId id="316" r:id="rId39"/>
    <p:sldId id="317" r:id="rId40"/>
    <p:sldId id="318" r:id="rId41"/>
    <p:sldId id="338" r:id="rId42"/>
    <p:sldId id="315" r:id="rId43"/>
    <p:sldId id="339" r:id="rId44"/>
    <p:sldId id="340" r:id="rId45"/>
    <p:sldId id="320" r:id="rId46"/>
    <p:sldId id="321" r:id="rId47"/>
    <p:sldId id="298" r:id="rId48"/>
  </p:sldIdLst>
  <p:sldSz cx="18288000" cy="10287000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ambria Math" panose="02040503050406030204" pitchFamily="18" charset="0"/>
      <p:regular r:id="rId54"/>
    </p:embeddedFont>
    <p:embeddedFont>
      <p:font typeface="JasmineUPC" panose="02020603050405020304" pitchFamily="18" charset="-34"/>
      <p:regular r:id="rId55"/>
      <p:bold r:id="rId56"/>
      <p:italic r:id="rId57"/>
      <p:boldItalic r:id="rId58"/>
    </p:embeddedFont>
    <p:embeddedFont>
      <p:font typeface="Lucida Bright" panose="02040602050505020304" pitchFamily="18" charset="0"/>
      <p:regular r:id="rId59"/>
      <p:bold r:id="rId60"/>
      <p:italic r:id="rId61"/>
      <p:boldItalic r:id="rId62"/>
    </p:embeddedFont>
    <p:embeddedFont>
      <p:font typeface="Serithai" panose="020B0604020202020204" charset="-34"/>
      <p:regular r:id="rId63"/>
    </p:embeddedFont>
    <p:embeddedFont>
      <p:font typeface="TH SarabunPSK" panose="020B0500040200020003" pitchFamily="34" charset="-34"/>
      <p:regular r:id="rId64"/>
      <p:bold r:id="rId65"/>
      <p:italic r:id="rId66"/>
      <p:boldItalic r:id="rId6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83A0A8"/>
    <a:srgbClr val="1D1233"/>
    <a:srgbClr val="996600"/>
    <a:srgbClr val="FFFFCC"/>
    <a:srgbClr val="1D0F65"/>
    <a:srgbClr val="231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สไตล์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สไตล์สีอ่อน 1 - เน้น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สไตล์สีอ่อน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2" autoAdjust="0"/>
  </p:normalViewPr>
  <p:slideViewPr>
    <p:cSldViewPr>
      <p:cViewPr varScale="1">
        <p:scale>
          <a:sx n="67" d="100"/>
          <a:sy n="67" d="100"/>
        </p:scale>
        <p:origin x="96" y="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01342-7F69-4DE6-9A9D-C1DCE13D8F9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09AC4-AC43-4D5A-9D0D-FED3619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9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09AC4-AC43-4D5A-9D0D-FED3619C9F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06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โดยในตัวอย่างนี้นะคะเราจะทำการกำหนดเอกสารขึ้นมา 2 เอกสารค่ะโดยในเอกสารแรกนะคะจะมีเนื้อหาดังนี้ค่ะ </a:t>
            </a:r>
            <a:r>
              <a:rPr lang="th-TH" sz="1200" b="0" dirty="0"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เครื่องจักรอิเล็กทรอนิกส์ที่ทำงานตามขั้นตอนของโปรแกรม</a:t>
            </a:r>
            <a:endParaRPr lang="en-US" sz="1200" b="0" dirty="0">
              <a:effectLst/>
              <a:latin typeface="JasmineUPC" panose="02020603050405020304" pitchFamily="18" charset="-34"/>
              <a:ea typeface="TH SarabunPSK" panose="020B0500040200020003" pitchFamily="34" charset="-34"/>
              <a:cs typeface="JasmineUPC" panose="02020603050405020304" pitchFamily="18" charset="-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เมื่อผ่านการตัดคำจะได้ผลลัพธ์ดังนี้ค่ะ</a:t>
            </a:r>
            <a:r>
              <a:rPr lang="th-TH" sz="1200" dirty="0"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เครื่องจักร/อิเล็กทรอนิกส์/ที่ทำงาน/ตาม/ขั้นตอน/ของ/โปรแกรม/</a:t>
            </a:r>
            <a:endParaRPr lang="en-US" sz="1200" dirty="0">
              <a:effectLst/>
              <a:latin typeface="JasmineUPC" panose="02020603050405020304" pitchFamily="18" charset="-34"/>
              <a:ea typeface="TH SarabunPSK" panose="020B0500040200020003" pitchFamily="34" charset="-34"/>
              <a:cs typeface="JasmineUPC" panose="02020603050405020304" pitchFamily="18" charset="-34"/>
            </a:endParaRPr>
          </a:p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09AC4-AC43-4D5A-9D0D-FED3619C9F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4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09AC4-AC43-4D5A-9D0D-FED3619C9F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jS4FeQwJsKhxfbW188rzZnSkl2BbsVba/view?usp=sharing" TargetMode="External"/><Relationship Id="rId2" Type="http://schemas.openxmlformats.org/officeDocument/2006/relationships/hyperlink" Target="https://drive.google.com/file/d/1p1S3YP2tKkNbu98U1YtfKqHgKSmCT16j/view?usp=sharing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62400" y="3771675"/>
            <a:ext cx="11948346" cy="1176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 spc="-96" dirty="0">
                <a:solidFill>
                  <a:schemeClr val="accent5">
                    <a:lumMod val="50000"/>
                  </a:schemeClr>
                </a:solidFill>
                <a:latin typeface="Lucida Bright" panose="02040602050505020304" pitchFamily="18" charset="0"/>
              </a:rPr>
              <a:t>Online Education System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19800" y="4948407"/>
            <a:ext cx="12849466" cy="1166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87"/>
              </a:lnSpc>
              <a:spcBef>
                <a:spcPct val="0"/>
              </a:spcBef>
            </a:pPr>
            <a:r>
              <a:rPr lang="en-US" sz="7200" dirty="0" err="1">
                <a:solidFill>
                  <a:srgbClr val="FFC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ระบบการเรียนออนไลน์</a:t>
            </a:r>
            <a:endParaRPr lang="en-US" sz="7200" dirty="0">
              <a:solidFill>
                <a:srgbClr val="FFC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C5508A3B-C54E-414E-A669-662C0206095F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7">
            <a:extLst>
              <a:ext uri="{FF2B5EF4-FFF2-40B4-BE49-F238E27FC236}">
                <a16:creationId xmlns:a16="http://schemas.microsoft.com/office/drawing/2014/main" id="{8D8CE523-4C82-45BB-A10D-74DC4B67A8E1}"/>
              </a:ext>
            </a:extLst>
          </p:cNvPr>
          <p:cNvSpPr/>
          <p:nvPr/>
        </p:nvSpPr>
        <p:spPr>
          <a:xfrm>
            <a:off x="-105812" y="9707797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F6462316-FB28-4F0F-82F1-A1F3BA04A5EE}"/>
              </a:ext>
            </a:extLst>
          </p:cNvPr>
          <p:cNvSpPr txBox="1"/>
          <p:nvPr/>
        </p:nvSpPr>
        <p:spPr>
          <a:xfrm>
            <a:off x="891695" y="491733"/>
            <a:ext cx="9514315" cy="12253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ขอบเขตของโครงงาน</a:t>
            </a:r>
            <a:endParaRPr lang="en-US" sz="6600" spc="-96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B8B49D-FAF4-431C-9BD3-9576C3D2E5FE}"/>
              </a:ext>
            </a:extLst>
          </p:cNvPr>
          <p:cNvGrpSpPr/>
          <p:nvPr/>
        </p:nvGrpSpPr>
        <p:grpSpPr>
          <a:xfrm>
            <a:off x="946067" y="1622745"/>
            <a:ext cx="7283533" cy="45719"/>
            <a:chOff x="-2" y="174643"/>
            <a:chExt cx="12844479" cy="80625"/>
          </a:xfrm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E945AADA-BC54-43CC-90F8-A4BE13B6B2C6}"/>
                </a:ext>
              </a:extLst>
            </p:cNvPr>
            <p:cNvSpPr/>
            <p:nvPr/>
          </p:nvSpPr>
          <p:spPr>
            <a:xfrm flipV="1">
              <a:off x="-2" y="174643"/>
              <a:ext cx="12844479" cy="80625"/>
            </a:xfrm>
            <a:custGeom>
              <a:avLst/>
              <a:gdLst/>
              <a:ahLst/>
              <a:cxnLst/>
              <a:rect l="l" t="t" r="r" b="b"/>
              <a:pathLst>
                <a:path w="7891738" h="69850">
                  <a:moveTo>
                    <a:pt x="760090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891738" y="69850"/>
                  </a:lnTo>
                  <a:lnTo>
                    <a:pt x="7891738" y="0"/>
                  </a:lnTo>
                  <a:close/>
                </a:path>
              </a:pathLst>
            </a:custGeom>
            <a:solidFill>
              <a:srgbClr val="1D1233">
                <a:alpha val="29803"/>
              </a:srgbClr>
            </a:solidFill>
          </p:spPr>
          <p:txBody>
            <a:bodyPr/>
            <a:lstStyle/>
            <a:p>
              <a:endParaRPr lang="en-US"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</p:grpSp>
      <p:sp>
        <p:nvSpPr>
          <p:cNvPr id="2" name="TextBox 2">
            <a:extLst>
              <a:ext uri="{FF2B5EF4-FFF2-40B4-BE49-F238E27FC236}">
                <a16:creationId xmlns:a16="http://schemas.microsoft.com/office/drawing/2014/main" id="{662D7CFA-FAEC-453D-B2B9-32C0C09CEFAA}"/>
              </a:ext>
            </a:extLst>
          </p:cNvPr>
          <p:cNvSpPr txBox="1"/>
          <p:nvPr/>
        </p:nvSpPr>
        <p:spPr>
          <a:xfrm>
            <a:off x="891694" y="1500114"/>
            <a:ext cx="6423505" cy="11560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48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ผู้ใช้งานระบบ</a:t>
            </a:r>
            <a:endParaRPr lang="en-US" sz="4800" spc="-96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8244D-EA2D-406F-B2B5-447965F2EB1F}"/>
              </a:ext>
            </a:extLst>
          </p:cNvPr>
          <p:cNvSpPr txBox="1"/>
          <p:nvPr/>
        </p:nvSpPr>
        <p:spPr>
          <a:xfrm>
            <a:off x="3348770" y="6215147"/>
            <a:ext cx="1682160" cy="1109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3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ผู้ดูแลระบบ</a:t>
            </a:r>
            <a:endParaRPr lang="en-US" sz="3600" spc="-96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10" name="รูปภาพ 9" descr="รูปภาพประกอบด้วย อาหา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9E50A8B-A329-4143-B60B-A25EB8920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75237"/>
            <a:ext cx="2286000" cy="2286000"/>
          </a:xfrm>
          <a:prstGeom prst="rect">
            <a:avLst/>
          </a:prstGeom>
        </p:spPr>
      </p:pic>
      <p:sp>
        <p:nvSpPr>
          <p:cNvPr id="21" name="TextBox 2">
            <a:extLst>
              <a:ext uri="{FF2B5EF4-FFF2-40B4-BE49-F238E27FC236}">
                <a16:creationId xmlns:a16="http://schemas.microsoft.com/office/drawing/2014/main" id="{66EDC4B6-6584-4984-9D9C-01A3E3F364B9}"/>
              </a:ext>
            </a:extLst>
          </p:cNvPr>
          <p:cNvSpPr txBox="1"/>
          <p:nvPr/>
        </p:nvSpPr>
        <p:spPr>
          <a:xfrm>
            <a:off x="8116957" y="6215147"/>
            <a:ext cx="1066800" cy="1109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3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อาจารย์</a:t>
            </a:r>
            <a:endParaRPr lang="en-US" sz="3600" spc="-96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23" name="รูปภาพ 8">
            <a:extLst>
              <a:ext uri="{FF2B5EF4-FFF2-40B4-BE49-F238E27FC236}">
                <a16:creationId xmlns:a16="http://schemas.microsoft.com/office/drawing/2014/main" id="{23218F35-35C3-44CA-8DA3-077B367BF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896" y="4305663"/>
            <a:ext cx="2514600" cy="23293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6FD3C09-38EB-4F76-9D28-76D2F328A861}"/>
              </a:ext>
            </a:extLst>
          </p:cNvPr>
          <p:cNvSpPr txBox="1"/>
          <p:nvPr/>
        </p:nvSpPr>
        <p:spPr>
          <a:xfrm>
            <a:off x="12573000" y="6308628"/>
            <a:ext cx="788977" cy="1109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3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นิสิต</a:t>
            </a:r>
            <a:endParaRPr lang="en-US" sz="3600" spc="-96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26" name="รูปภาพ 9" descr="รูปภาพประกอบด้วย สัญลักษณ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CFFCF6A-10B7-4F29-86AD-6C6298824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992" y="4305663"/>
            <a:ext cx="2536158" cy="21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798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7">
            <a:extLst>
              <a:ext uri="{FF2B5EF4-FFF2-40B4-BE49-F238E27FC236}">
                <a16:creationId xmlns:a16="http://schemas.microsoft.com/office/drawing/2014/main" id="{8D8CE523-4C82-45BB-A10D-74DC4B67A8E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F6462316-FB28-4F0F-82F1-A1F3BA04A5EE}"/>
              </a:ext>
            </a:extLst>
          </p:cNvPr>
          <p:cNvSpPr txBox="1"/>
          <p:nvPr/>
        </p:nvSpPr>
        <p:spPr>
          <a:xfrm>
            <a:off x="891695" y="491733"/>
            <a:ext cx="14576905" cy="12253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ขอบเขตของโครงงาน</a:t>
            </a:r>
            <a:r>
              <a:rPr lang="en-US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– </a:t>
            </a: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ส่วนของผู้ดูแลระบบ</a:t>
            </a:r>
            <a:endParaRPr lang="en-US" sz="6600" spc="-96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B8B49D-FAF4-431C-9BD3-9576C3D2E5FE}"/>
              </a:ext>
            </a:extLst>
          </p:cNvPr>
          <p:cNvGrpSpPr/>
          <p:nvPr/>
        </p:nvGrpSpPr>
        <p:grpSpPr>
          <a:xfrm>
            <a:off x="946067" y="1622745"/>
            <a:ext cx="7283533" cy="45719"/>
            <a:chOff x="-2" y="174643"/>
            <a:chExt cx="12844479" cy="80625"/>
          </a:xfrm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E945AADA-BC54-43CC-90F8-A4BE13B6B2C6}"/>
                </a:ext>
              </a:extLst>
            </p:cNvPr>
            <p:cNvSpPr/>
            <p:nvPr/>
          </p:nvSpPr>
          <p:spPr>
            <a:xfrm flipV="1">
              <a:off x="-2" y="174643"/>
              <a:ext cx="12844479" cy="80625"/>
            </a:xfrm>
            <a:custGeom>
              <a:avLst/>
              <a:gdLst/>
              <a:ahLst/>
              <a:cxnLst/>
              <a:rect l="l" t="t" r="r" b="b"/>
              <a:pathLst>
                <a:path w="7891738" h="69850">
                  <a:moveTo>
                    <a:pt x="760090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891738" y="69850"/>
                  </a:lnTo>
                  <a:lnTo>
                    <a:pt x="7891738" y="0"/>
                  </a:lnTo>
                  <a:close/>
                </a:path>
              </a:pathLst>
            </a:custGeom>
            <a:solidFill>
              <a:srgbClr val="1D1233">
                <a:alpha val="29803"/>
              </a:srgbClr>
            </a:solidFill>
          </p:spPr>
          <p:txBody>
            <a:bodyPr/>
            <a:lstStyle/>
            <a:p>
              <a:endParaRPr lang="en-US"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</p:grpSp>
      <p:grpSp>
        <p:nvGrpSpPr>
          <p:cNvPr id="14" name="กลุ่ม 13">
            <a:extLst>
              <a:ext uri="{FF2B5EF4-FFF2-40B4-BE49-F238E27FC236}">
                <a16:creationId xmlns:a16="http://schemas.microsoft.com/office/drawing/2014/main" id="{9BCFE5BA-842C-45D3-B055-A9E1BA8CC64C}"/>
              </a:ext>
            </a:extLst>
          </p:cNvPr>
          <p:cNvGrpSpPr/>
          <p:nvPr/>
        </p:nvGrpSpPr>
        <p:grpSpPr>
          <a:xfrm>
            <a:off x="3910879" y="3921076"/>
            <a:ext cx="2351973" cy="2850054"/>
            <a:chOff x="3192448" y="4118129"/>
            <a:chExt cx="2351973" cy="28500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08244D-EA2D-406F-B2B5-447965F2EB1F}"/>
                </a:ext>
              </a:extLst>
            </p:cNvPr>
            <p:cNvSpPr txBox="1"/>
            <p:nvPr/>
          </p:nvSpPr>
          <p:spPr>
            <a:xfrm>
              <a:off x="3471560" y="5858264"/>
              <a:ext cx="1682160" cy="1109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080"/>
                </a:lnSpc>
              </a:pPr>
              <a:r>
                <a:rPr lang="th-TH" sz="3600" spc="-96" dirty="0">
                  <a:solidFill>
                    <a:srgbClr val="1D1233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ผู้ดูแลระบบ</a:t>
              </a:r>
              <a:endParaRPr lang="en-US" sz="3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pic>
          <p:nvPicPr>
            <p:cNvPr id="10" name="รูปภาพ 9" descr="รูปภาพประกอบด้วย อาหาร&#10;&#10;คำอธิบายที่สร้างโดยอัตโนมัติ">
              <a:extLst>
                <a:ext uri="{FF2B5EF4-FFF2-40B4-BE49-F238E27FC236}">
                  <a16:creationId xmlns:a16="http://schemas.microsoft.com/office/drawing/2014/main" id="{89E50A8B-A329-4143-B60B-A25EB8920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2448" y="4118129"/>
              <a:ext cx="2351973" cy="2351973"/>
            </a:xfrm>
            <a:prstGeom prst="rect">
              <a:avLst/>
            </a:prstGeom>
          </p:spPr>
        </p:pic>
      </p:grpSp>
      <p:cxnSp>
        <p:nvCxnSpPr>
          <p:cNvPr id="13" name="ตัวเชื่อมต่อตรง 12">
            <a:extLst>
              <a:ext uri="{FF2B5EF4-FFF2-40B4-BE49-F238E27FC236}">
                <a16:creationId xmlns:a16="http://schemas.microsoft.com/office/drawing/2014/main" id="{70479CAF-13A6-4547-B1CD-4DC0FB81322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541964" y="4913610"/>
            <a:ext cx="2449636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342FE688-FB2D-441D-8A0F-B5CDAD90FE28}"/>
              </a:ext>
            </a:extLst>
          </p:cNvPr>
          <p:cNvSpPr/>
          <p:nvPr/>
        </p:nvSpPr>
        <p:spPr>
          <a:xfrm>
            <a:off x="8991600" y="4584700"/>
            <a:ext cx="3951977" cy="657819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จัดการข้อมูลพื้นฐาน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7" name="สี่เหลี่ยมผืนผ้า: มุมมน 16">
            <a:extLst>
              <a:ext uri="{FF2B5EF4-FFF2-40B4-BE49-F238E27FC236}">
                <a16:creationId xmlns:a16="http://schemas.microsoft.com/office/drawing/2014/main" id="{536CB09C-F11C-468E-8B60-8D68E87982CB}"/>
              </a:ext>
            </a:extLst>
          </p:cNvPr>
          <p:cNvSpPr/>
          <p:nvPr/>
        </p:nvSpPr>
        <p:spPr>
          <a:xfrm>
            <a:off x="8991599" y="5532230"/>
            <a:ext cx="3951977" cy="657819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จัดการข้อมูลอาจารย์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cxnSp>
        <p:nvCxnSpPr>
          <p:cNvPr id="21" name="ตัวเชื่อมต่อตรง 20">
            <a:extLst>
              <a:ext uri="{FF2B5EF4-FFF2-40B4-BE49-F238E27FC236}">
                <a16:creationId xmlns:a16="http://schemas.microsoft.com/office/drawing/2014/main" id="{A1CCEC65-47E9-4624-9160-5E26DF83859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541964" y="5861140"/>
            <a:ext cx="2449635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283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ตัวเชื่อมต่อตรง 8">
            <a:extLst>
              <a:ext uri="{FF2B5EF4-FFF2-40B4-BE49-F238E27FC236}">
                <a16:creationId xmlns:a16="http://schemas.microsoft.com/office/drawing/2014/main" id="{F2BBBE95-6CC2-4C42-9B8B-18EE18FEE957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689438" y="3128385"/>
            <a:ext cx="0" cy="187808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ตัวเชื่อมต่อตรง 37">
            <a:extLst>
              <a:ext uri="{FF2B5EF4-FFF2-40B4-BE49-F238E27FC236}">
                <a16:creationId xmlns:a16="http://schemas.microsoft.com/office/drawing/2014/main" id="{B2A907A1-0637-4591-A13A-FB2FB876B0E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942744" y="3602390"/>
            <a:ext cx="1877655" cy="1472859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ตัวเชื่อมต่อตรง 38">
            <a:extLst>
              <a:ext uri="{FF2B5EF4-FFF2-40B4-BE49-F238E27FC236}">
                <a16:creationId xmlns:a16="http://schemas.microsoft.com/office/drawing/2014/main" id="{6818629F-C69F-42B5-A462-CA78667F705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9095144" y="4746796"/>
            <a:ext cx="3122981" cy="480854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ตัวเชื่อมต่อตรง 40">
            <a:extLst>
              <a:ext uri="{FF2B5EF4-FFF2-40B4-BE49-F238E27FC236}">
                <a16:creationId xmlns:a16="http://schemas.microsoft.com/office/drawing/2014/main" id="{3904AA33-C1A6-4D41-BB52-4010755CEDF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9062084" y="5953123"/>
            <a:ext cx="3949815" cy="22938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ตัวเชื่อมต่อตรง 42">
            <a:extLst>
              <a:ext uri="{FF2B5EF4-FFF2-40B4-BE49-F238E27FC236}">
                <a16:creationId xmlns:a16="http://schemas.microsoft.com/office/drawing/2014/main" id="{4220CAA9-8605-4B95-9594-22C55A88E1A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030309" y="5964771"/>
            <a:ext cx="3187816" cy="1309314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ตัวเชื่อมต่อตรง 45">
            <a:extLst>
              <a:ext uri="{FF2B5EF4-FFF2-40B4-BE49-F238E27FC236}">
                <a16:creationId xmlns:a16="http://schemas.microsoft.com/office/drawing/2014/main" id="{847F4DAA-BB07-41BA-BF96-96587B19AB8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488543" y="6598924"/>
            <a:ext cx="2103257" cy="1846027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ตัวเชื่อมต่อตรง 48">
            <a:extLst>
              <a:ext uri="{FF2B5EF4-FFF2-40B4-BE49-F238E27FC236}">
                <a16:creationId xmlns:a16="http://schemas.microsoft.com/office/drawing/2014/main" id="{47C57071-FE09-460C-B735-982827F0AF1E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6503125" y="6624822"/>
            <a:ext cx="2527184" cy="1851511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ตัวเชื่อมต่อตรง 54">
            <a:extLst>
              <a:ext uri="{FF2B5EF4-FFF2-40B4-BE49-F238E27FC236}">
                <a16:creationId xmlns:a16="http://schemas.microsoft.com/office/drawing/2014/main" id="{CBCB5E18-C089-4490-9616-7993EEF0EAA0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414058" y="6145251"/>
            <a:ext cx="2934106" cy="960477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ตัวเชื่อมต่อตรง 55">
            <a:extLst>
              <a:ext uri="{FF2B5EF4-FFF2-40B4-BE49-F238E27FC236}">
                <a16:creationId xmlns:a16="http://schemas.microsoft.com/office/drawing/2014/main" id="{EC6E725B-69AC-414A-8938-DFAEAAC9236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4536326" y="5964771"/>
            <a:ext cx="3920442" cy="7088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ตัวเชื่อมต่อตรง 59">
            <a:extLst>
              <a:ext uri="{FF2B5EF4-FFF2-40B4-BE49-F238E27FC236}">
                <a16:creationId xmlns:a16="http://schemas.microsoft.com/office/drawing/2014/main" id="{411BE2C2-22F4-4CE2-B196-EB0454CC4BF6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5414058" y="4782308"/>
            <a:ext cx="3074485" cy="972052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ตัวเชื่อมต่อตรง 62">
            <a:extLst>
              <a:ext uri="{FF2B5EF4-FFF2-40B4-BE49-F238E27FC236}">
                <a16:creationId xmlns:a16="http://schemas.microsoft.com/office/drawing/2014/main" id="{96B781B3-ADD3-4C4B-B8F9-17D72400377F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6503125" y="3691255"/>
            <a:ext cx="2122991" cy="1614556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7">
            <a:extLst>
              <a:ext uri="{FF2B5EF4-FFF2-40B4-BE49-F238E27FC236}">
                <a16:creationId xmlns:a16="http://schemas.microsoft.com/office/drawing/2014/main" id="{8D8CE523-4C82-45BB-A10D-74DC4B67A8E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F6462316-FB28-4F0F-82F1-A1F3BA04A5EE}"/>
              </a:ext>
            </a:extLst>
          </p:cNvPr>
          <p:cNvSpPr txBox="1"/>
          <p:nvPr/>
        </p:nvSpPr>
        <p:spPr>
          <a:xfrm>
            <a:off x="891695" y="491733"/>
            <a:ext cx="14576905" cy="12253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ขอบเขตของโครงงาน</a:t>
            </a:r>
            <a:r>
              <a:rPr lang="en-US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– </a:t>
            </a: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ส่วนของผู้ดูแลระบบ</a:t>
            </a:r>
            <a:endParaRPr lang="en-US" sz="6600" spc="-96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B8B49D-FAF4-431C-9BD3-9576C3D2E5FE}"/>
              </a:ext>
            </a:extLst>
          </p:cNvPr>
          <p:cNvGrpSpPr/>
          <p:nvPr/>
        </p:nvGrpSpPr>
        <p:grpSpPr>
          <a:xfrm>
            <a:off x="946067" y="1622745"/>
            <a:ext cx="7283533" cy="45719"/>
            <a:chOff x="-2" y="174643"/>
            <a:chExt cx="12844479" cy="80625"/>
          </a:xfrm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E945AADA-BC54-43CC-90F8-A4BE13B6B2C6}"/>
                </a:ext>
              </a:extLst>
            </p:cNvPr>
            <p:cNvSpPr/>
            <p:nvPr/>
          </p:nvSpPr>
          <p:spPr>
            <a:xfrm flipV="1">
              <a:off x="-2" y="174643"/>
              <a:ext cx="12844479" cy="80625"/>
            </a:xfrm>
            <a:custGeom>
              <a:avLst/>
              <a:gdLst/>
              <a:ahLst/>
              <a:cxnLst/>
              <a:rect l="l" t="t" r="r" b="b"/>
              <a:pathLst>
                <a:path w="7891738" h="69850">
                  <a:moveTo>
                    <a:pt x="760090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891738" y="69850"/>
                  </a:lnTo>
                  <a:lnTo>
                    <a:pt x="7891738" y="0"/>
                  </a:lnTo>
                  <a:close/>
                </a:path>
              </a:pathLst>
            </a:custGeom>
            <a:solidFill>
              <a:srgbClr val="1D1233">
                <a:alpha val="29803"/>
              </a:srgbClr>
            </a:solidFill>
          </p:spPr>
          <p:txBody>
            <a:bodyPr/>
            <a:lstStyle/>
            <a:p>
              <a:endParaRPr lang="en-US"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</p:grpSp>
      <p:grpSp>
        <p:nvGrpSpPr>
          <p:cNvPr id="4" name="กลุ่ม 3">
            <a:extLst>
              <a:ext uri="{FF2B5EF4-FFF2-40B4-BE49-F238E27FC236}">
                <a16:creationId xmlns:a16="http://schemas.microsoft.com/office/drawing/2014/main" id="{B5F4E81D-05AA-4275-BF75-60413CAA9A6F}"/>
              </a:ext>
            </a:extLst>
          </p:cNvPr>
          <p:cNvGrpSpPr/>
          <p:nvPr/>
        </p:nvGrpSpPr>
        <p:grpSpPr>
          <a:xfrm>
            <a:off x="7579036" y="4820166"/>
            <a:ext cx="2220805" cy="2332516"/>
            <a:chOff x="7620000" y="3848100"/>
            <a:chExt cx="2220805" cy="2332516"/>
          </a:xfrm>
        </p:grpSpPr>
        <p:pic>
          <p:nvPicPr>
            <p:cNvPr id="16" name="รูปภาพ 15">
              <a:extLst>
                <a:ext uri="{FF2B5EF4-FFF2-40B4-BE49-F238E27FC236}">
                  <a16:creationId xmlns:a16="http://schemas.microsoft.com/office/drawing/2014/main" id="{653FB1C2-CB6D-4EC7-8193-E6BADB62A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3848100"/>
              <a:ext cx="2220805" cy="1878468"/>
            </a:xfrm>
            <a:prstGeom prst="rect">
              <a:avLst/>
            </a:prstGeom>
          </p:spPr>
        </p:pic>
        <p:sp>
          <p:nvSpPr>
            <p:cNvPr id="2" name="กล่องข้อความ 1">
              <a:extLst>
                <a:ext uri="{FF2B5EF4-FFF2-40B4-BE49-F238E27FC236}">
                  <a16:creationId xmlns:a16="http://schemas.microsoft.com/office/drawing/2014/main" id="{F4422BD7-7904-4168-9A54-F5D31E06FB4C}"/>
                </a:ext>
              </a:extLst>
            </p:cNvPr>
            <p:cNvSpPr txBox="1"/>
            <p:nvPr/>
          </p:nvSpPr>
          <p:spPr>
            <a:xfrm>
              <a:off x="8229600" y="5657396"/>
              <a:ext cx="1019831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h-TH" sz="2800" dirty="0">
                  <a:latin typeface="JasmineUPC" panose="02020603050405020304" pitchFamily="18" charset="-34"/>
                  <a:cs typeface="JasmineUPC" panose="02020603050405020304" pitchFamily="18" charset="-34"/>
                </a:rPr>
                <a:t>อาจารย์</a:t>
              </a:r>
              <a:endParaRPr lang="en-US" sz="2800" dirty="0"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</p:grp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DB6F27B4-E3AA-43BC-80AE-45F47503DFC1}"/>
              </a:ext>
            </a:extLst>
          </p:cNvPr>
          <p:cNvSpPr/>
          <p:nvPr/>
        </p:nvSpPr>
        <p:spPr>
          <a:xfrm>
            <a:off x="7888018" y="2470566"/>
            <a:ext cx="1602840" cy="657819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สมัครเข้าใช้งาน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9" name="สี่เหลี่ยมผืนผ้า: มุมมน 18">
            <a:extLst>
              <a:ext uri="{FF2B5EF4-FFF2-40B4-BE49-F238E27FC236}">
                <a16:creationId xmlns:a16="http://schemas.microsoft.com/office/drawing/2014/main" id="{2291F8FB-2CDC-4683-9121-83DAF74D1903}"/>
              </a:ext>
            </a:extLst>
          </p:cNvPr>
          <p:cNvSpPr/>
          <p:nvPr/>
        </p:nvSpPr>
        <p:spPr>
          <a:xfrm>
            <a:off x="10820399" y="3230364"/>
            <a:ext cx="1524001" cy="744052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จัดการข้อมูลพื้นฐาน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0" name="สี่เหลี่ยมผืนผ้า: มุมมน 19">
            <a:extLst>
              <a:ext uri="{FF2B5EF4-FFF2-40B4-BE49-F238E27FC236}">
                <a16:creationId xmlns:a16="http://schemas.microsoft.com/office/drawing/2014/main" id="{B5929BA1-2C29-43A1-9840-A85F82E51FCA}"/>
              </a:ext>
            </a:extLst>
          </p:cNvPr>
          <p:cNvSpPr/>
          <p:nvPr/>
        </p:nvSpPr>
        <p:spPr>
          <a:xfrm>
            <a:off x="12218125" y="4374770"/>
            <a:ext cx="1524001" cy="744052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จัดการข้อมูลอาจารย์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1" name="สี่เหลี่ยมผืนผ้า: มุมมน 20">
            <a:extLst>
              <a:ext uri="{FF2B5EF4-FFF2-40B4-BE49-F238E27FC236}">
                <a16:creationId xmlns:a16="http://schemas.microsoft.com/office/drawing/2014/main" id="{52118543-402D-4A0E-BA13-867365490DEC}"/>
              </a:ext>
            </a:extLst>
          </p:cNvPr>
          <p:cNvSpPr/>
          <p:nvPr/>
        </p:nvSpPr>
        <p:spPr>
          <a:xfrm>
            <a:off x="13011899" y="5597413"/>
            <a:ext cx="1878875" cy="711420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จัดการข้อมูลรายวิชาที่เปิดสอน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3" name="สี่เหลี่ยมผืนผ้า: มุมมน 22">
            <a:extLst>
              <a:ext uri="{FF2B5EF4-FFF2-40B4-BE49-F238E27FC236}">
                <a16:creationId xmlns:a16="http://schemas.microsoft.com/office/drawing/2014/main" id="{45A26464-2CA1-489F-A346-2B6189F91005}"/>
              </a:ext>
            </a:extLst>
          </p:cNvPr>
          <p:cNvSpPr/>
          <p:nvPr/>
        </p:nvSpPr>
        <p:spPr>
          <a:xfrm>
            <a:off x="12218125" y="6918375"/>
            <a:ext cx="1752600" cy="711419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จัดการข้อมูลนิสิตในรายวิชา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4" name="สี่เหลี่ยมผืนผ้า: มุมมน 23">
            <a:extLst>
              <a:ext uri="{FF2B5EF4-FFF2-40B4-BE49-F238E27FC236}">
                <a16:creationId xmlns:a16="http://schemas.microsoft.com/office/drawing/2014/main" id="{2C942663-D8C3-442C-932B-333CB4636F80}"/>
              </a:ext>
            </a:extLst>
          </p:cNvPr>
          <p:cNvSpPr/>
          <p:nvPr/>
        </p:nvSpPr>
        <p:spPr>
          <a:xfrm>
            <a:off x="10591800" y="8072925"/>
            <a:ext cx="1752600" cy="744051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จัดการข้อมูลเอกสารการสอน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5" name="สี่เหลี่ยมผืนผ้า: มุมมน 24">
            <a:extLst>
              <a:ext uri="{FF2B5EF4-FFF2-40B4-BE49-F238E27FC236}">
                <a16:creationId xmlns:a16="http://schemas.microsoft.com/office/drawing/2014/main" id="{EA41E99C-68E2-4E2A-A1E8-E84F5FC2C2E8}"/>
              </a:ext>
            </a:extLst>
          </p:cNvPr>
          <p:cNvSpPr/>
          <p:nvPr/>
        </p:nvSpPr>
        <p:spPr>
          <a:xfrm>
            <a:off x="4750525" y="8135688"/>
            <a:ext cx="1752600" cy="681289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จัดการข้อมูลวิดีทัศน์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6" name="สี่เหลี่ยมผืนผ้า: มุมมน 25">
            <a:extLst>
              <a:ext uri="{FF2B5EF4-FFF2-40B4-BE49-F238E27FC236}">
                <a16:creationId xmlns:a16="http://schemas.microsoft.com/office/drawing/2014/main" id="{C2FE564C-EA53-4371-A610-F3EC86E9D266}"/>
              </a:ext>
            </a:extLst>
          </p:cNvPr>
          <p:cNvSpPr/>
          <p:nvPr/>
        </p:nvSpPr>
        <p:spPr>
          <a:xfrm>
            <a:off x="3661458" y="6769213"/>
            <a:ext cx="1752600" cy="673029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จัดการข้อมูลแบบฝึกหัด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7" name="สี่เหลี่ยมผืนผ้า: มุมมน 26">
            <a:extLst>
              <a:ext uri="{FF2B5EF4-FFF2-40B4-BE49-F238E27FC236}">
                <a16:creationId xmlns:a16="http://schemas.microsoft.com/office/drawing/2014/main" id="{B063BE07-52BF-4247-916F-0F126911EC62}"/>
              </a:ext>
            </a:extLst>
          </p:cNvPr>
          <p:cNvSpPr/>
          <p:nvPr/>
        </p:nvSpPr>
        <p:spPr>
          <a:xfrm>
            <a:off x="2783726" y="5628256"/>
            <a:ext cx="1752600" cy="673029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จัดการข้อมูล</a:t>
            </a:r>
          </a:p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การสอบ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8" name="สี่เหลี่ยมผืนผ้า: มุมมน 27">
            <a:extLst>
              <a:ext uri="{FF2B5EF4-FFF2-40B4-BE49-F238E27FC236}">
                <a16:creationId xmlns:a16="http://schemas.microsoft.com/office/drawing/2014/main" id="{EDA9BC77-7121-4576-892D-F89F3E19CB4E}"/>
              </a:ext>
            </a:extLst>
          </p:cNvPr>
          <p:cNvSpPr/>
          <p:nvPr/>
        </p:nvSpPr>
        <p:spPr>
          <a:xfrm>
            <a:off x="3661458" y="4445793"/>
            <a:ext cx="1752600" cy="673029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จัดการข้อมูล</a:t>
            </a:r>
          </a:p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การไลฟ์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9" name="สี่เหลี่ยมผืนผ้า: มุมมน 28">
            <a:extLst>
              <a:ext uri="{FF2B5EF4-FFF2-40B4-BE49-F238E27FC236}">
                <a16:creationId xmlns:a16="http://schemas.microsoft.com/office/drawing/2014/main" id="{175C1C35-C978-46CE-9E70-845B52E3516C}"/>
              </a:ext>
            </a:extLst>
          </p:cNvPr>
          <p:cNvSpPr/>
          <p:nvPr/>
        </p:nvSpPr>
        <p:spPr>
          <a:xfrm>
            <a:off x="4750525" y="3367459"/>
            <a:ext cx="1752600" cy="647591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จัดการข้อมูลข่าวสาร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55611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ตัวเชื่อมต่อตรง 37">
            <a:extLst>
              <a:ext uri="{FF2B5EF4-FFF2-40B4-BE49-F238E27FC236}">
                <a16:creationId xmlns:a16="http://schemas.microsoft.com/office/drawing/2014/main" id="{B2A907A1-0637-4591-A13A-FB2FB876B0E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942744" y="3602390"/>
            <a:ext cx="1877655" cy="1472859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ตัวเชื่อมต่อตรง 38">
            <a:extLst>
              <a:ext uri="{FF2B5EF4-FFF2-40B4-BE49-F238E27FC236}">
                <a16:creationId xmlns:a16="http://schemas.microsoft.com/office/drawing/2014/main" id="{6818629F-C69F-42B5-A462-CA78667F705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9115697" y="4955984"/>
            <a:ext cx="3122981" cy="480854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ตัวเชื่อมต่อตรง 40">
            <a:extLst>
              <a:ext uri="{FF2B5EF4-FFF2-40B4-BE49-F238E27FC236}">
                <a16:creationId xmlns:a16="http://schemas.microsoft.com/office/drawing/2014/main" id="{3904AA33-C1A6-4D41-BB52-4010755CEDF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288863" y="6408182"/>
            <a:ext cx="3949815" cy="22938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ตัวเชื่อมต่อตรง 42">
            <a:extLst>
              <a:ext uri="{FF2B5EF4-FFF2-40B4-BE49-F238E27FC236}">
                <a16:creationId xmlns:a16="http://schemas.microsoft.com/office/drawing/2014/main" id="{4220CAA9-8605-4B95-9594-22C55A88E1A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8626116" y="6893579"/>
            <a:ext cx="2624983" cy="861284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ตัวเชื่อมต่อตรง 54">
            <a:extLst>
              <a:ext uri="{FF2B5EF4-FFF2-40B4-BE49-F238E27FC236}">
                <a16:creationId xmlns:a16="http://schemas.microsoft.com/office/drawing/2014/main" id="{CBCB5E18-C089-4490-9616-7993EEF0EAA0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243129" y="6737545"/>
            <a:ext cx="2934106" cy="960477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ตัวเชื่อมต่อตรง 55">
            <a:extLst>
              <a:ext uri="{FF2B5EF4-FFF2-40B4-BE49-F238E27FC236}">
                <a16:creationId xmlns:a16="http://schemas.microsoft.com/office/drawing/2014/main" id="{EC6E725B-69AC-414A-8938-DFAEAAC9236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5365397" y="6557065"/>
            <a:ext cx="3920442" cy="7088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ตัวเชื่อมต่อตรง 59">
            <a:extLst>
              <a:ext uri="{FF2B5EF4-FFF2-40B4-BE49-F238E27FC236}">
                <a16:creationId xmlns:a16="http://schemas.microsoft.com/office/drawing/2014/main" id="{411BE2C2-22F4-4CE2-B196-EB0454CC4BF6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5399808" y="5018309"/>
            <a:ext cx="3074485" cy="972052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ตัวเชื่อมต่อตรง 62">
            <a:extLst>
              <a:ext uri="{FF2B5EF4-FFF2-40B4-BE49-F238E27FC236}">
                <a16:creationId xmlns:a16="http://schemas.microsoft.com/office/drawing/2014/main" id="{96B781B3-ADD3-4C4B-B8F9-17D72400377F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6503125" y="3691255"/>
            <a:ext cx="2122991" cy="1614556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7">
            <a:extLst>
              <a:ext uri="{FF2B5EF4-FFF2-40B4-BE49-F238E27FC236}">
                <a16:creationId xmlns:a16="http://schemas.microsoft.com/office/drawing/2014/main" id="{8D8CE523-4C82-45BB-A10D-74DC4B67A8E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F6462316-FB28-4F0F-82F1-A1F3BA04A5EE}"/>
              </a:ext>
            </a:extLst>
          </p:cNvPr>
          <p:cNvSpPr txBox="1"/>
          <p:nvPr/>
        </p:nvSpPr>
        <p:spPr>
          <a:xfrm>
            <a:off x="891695" y="491733"/>
            <a:ext cx="14576905" cy="12253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ขอบเขตของโครงงาน</a:t>
            </a:r>
            <a:r>
              <a:rPr lang="en-US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– </a:t>
            </a: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ส่วนของผู้ดูแลระบบ</a:t>
            </a:r>
            <a:endParaRPr lang="en-US" sz="6600" spc="-96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B8B49D-FAF4-431C-9BD3-9576C3D2E5FE}"/>
              </a:ext>
            </a:extLst>
          </p:cNvPr>
          <p:cNvGrpSpPr/>
          <p:nvPr/>
        </p:nvGrpSpPr>
        <p:grpSpPr>
          <a:xfrm>
            <a:off x="946067" y="1622745"/>
            <a:ext cx="7283533" cy="45719"/>
            <a:chOff x="-2" y="174643"/>
            <a:chExt cx="12844479" cy="80625"/>
          </a:xfrm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E945AADA-BC54-43CC-90F8-A4BE13B6B2C6}"/>
                </a:ext>
              </a:extLst>
            </p:cNvPr>
            <p:cNvSpPr/>
            <p:nvPr/>
          </p:nvSpPr>
          <p:spPr>
            <a:xfrm flipV="1">
              <a:off x="-2" y="174643"/>
              <a:ext cx="12844479" cy="80625"/>
            </a:xfrm>
            <a:custGeom>
              <a:avLst/>
              <a:gdLst/>
              <a:ahLst/>
              <a:cxnLst/>
              <a:rect l="l" t="t" r="r" b="b"/>
              <a:pathLst>
                <a:path w="7891738" h="69850">
                  <a:moveTo>
                    <a:pt x="760090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891738" y="69850"/>
                  </a:lnTo>
                  <a:lnTo>
                    <a:pt x="7891738" y="0"/>
                  </a:lnTo>
                  <a:close/>
                </a:path>
              </a:pathLst>
            </a:custGeom>
            <a:solidFill>
              <a:srgbClr val="1D1233">
                <a:alpha val="29803"/>
              </a:srgbClr>
            </a:solidFill>
          </p:spPr>
          <p:txBody>
            <a:bodyPr/>
            <a:lstStyle/>
            <a:p>
              <a:endParaRPr lang="en-US"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</p:grpSp>
      <p:sp>
        <p:nvSpPr>
          <p:cNvPr id="19" name="สี่เหลี่ยมผืนผ้า: มุมมน 18">
            <a:extLst>
              <a:ext uri="{FF2B5EF4-FFF2-40B4-BE49-F238E27FC236}">
                <a16:creationId xmlns:a16="http://schemas.microsoft.com/office/drawing/2014/main" id="{2291F8FB-2CDC-4683-9121-83DAF74D1903}"/>
              </a:ext>
            </a:extLst>
          </p:cNvPr>
          <p:cNvSpPr/>
          <p:nvPr/>
        </p:nvSpPr>
        <p:spPr>
          <a:xfrm>
            <a:off x="10820399" y="3230364"/>
            <a:ext cx="1524001" cy="744052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สมัครเข้าใช้งาน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0" name="สี่เหลี่ยมผืนผ้า: มุมมน 19">
            <a:extLst>
              <a:ext uri="{FF2B5EF4-FFF2-40B4-BE49-F238E27FC236}">
                <a16:creationId xmlns:a16="http://schemas.microsoft.com/office/drawing/2014/main" id="{B5929BA1-2C29-43A1-9840-A85F82E51FCA}"/>
              </a:ext>
            </a:extLst>
          </p:cNvPr>
          <p:cNvSpPr/>
          <p:nvPr/>
        </p:nvSpPr>
        <p:spPr>
          <a:xfrm>
            <a:off x="12238678" y="4583958"/>
            <a:ext cx="1524001" cy="744052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จัดการข้อมูลส่วนบุคคล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1" name="สี่เหลี่ยมผืนผ้า: มุมมน 20">
            <a:extLst>
              <a:ext uri="{FF2B5EF4-FFF2-40B4-BE49-F238E27FC236}">
                <a16:creationId xmlns:a16="http://schemas.microsoft.com/office/drawing/2014/main" id="{52118543-402D-4A0E-BA13-867365490DEC}"/>
              </a:ext>
            </a:extLst>
          </p:cNvPr>
          <p:cNvSpPr/>
          <p:nvPr/>
        </p:nvSpPr>
        <p:spPr>
          <a:xfrm>
            <a:off x="12238678" y="6052472"/>
            <a:ext cx="1878875" cy="711420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ใช้ฟังก์ชันการเข้าชมวีดิทัศน์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3" name="สี่เหลี่ยมผืนผ้า: มุมมน 22">
            <a:extLst>
              <a:ext uri="{FF2B5EF4-FFF2-40B4-BE49-F238E27FC236}">
                <a16:creationId xmlns:a16="http://schemas.microsoft.com/office/drawing/2014/main" id="{45A26464-2CA1-489F-A346-2B6189F91005}"/>
              </a:ext>
            </a:extLst>
          </p:cNvPr>
          <p:cNvSpPr/>
          <p:nvPr/>
        </p:nvSpPr>
        <p:spPr>
          <a:xfrm>
            <a:off x="11251099" y="7399153"/>
            <a:ext cx="1878874" cy="711419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ใช้ฟังก์ชันการรับรู้ข้อมูลข่าวสาร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6" name="สี่เหลี่ยมผืนผ้า: มุมมน 25">
            <a:extLst>
              <a:ext uri="{FF2B5EF4-FFF2-40B4-BE49-F238E27FC236}">
                <a16:creationId xmlns:a16="http://schemas.microsoft.com/office/drawing/2014/main" id="{C2FE564C-EA53-4371-A610-F3EC86E9D266}"/>
              </a:ext>
            </a:extLst>
          </p:cNvPr>
          <p:cNvSpPr/>
          <p:nvPr/>
        </p:nvSpPr>
        <p:spPr>
          <a:xfrm>
            <a:off x="4490529" y="7361507"/>
            <a:ext cx="1752600" cy="673029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ใช้ฟังก์ชันการเข้าชมไลฟ์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7" name="สี่เหลี่ยมผืนผ้า: มุมมน 26">
            <a:extLst>
              <a:ext uri="{FF2B5EF4-FFF2-40B4-BE49-F238E27FC236}">
                <a16:creationId xmlns:a16="http://schemas.microsoft.com/office/drawing/2014/main" id="{B063BE07-52BF-4247-916F-0F126911EC62}"/>
              </a:ext>
            </a:extLst>
          </p:cNvPr>
          <p:cNvSpPr/>
          <p:nvPr/>
        </p:nvSpPr>
        <p:spPr>
          <a:xfrm>
            <a:off x="3434798" y="6220550"/>
            <a:ext cx="1930599" cy="673029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ใช้ฟังก์ชันการดาวน์โหลดเอกสาร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8" name="สี่เหลี่ยมผืนผ้า: มุมมน 27">
            <a:extLst>
              <a:ext uri="{FF2B5EF4-FFF2-40B4-BE49-F238E27FC236}">
                <a16:creationId xmlns:a16="http://schemas.microsoft.com/office/drawing/2014/main" id="{EDA9BC77-7121-4576-892D-F89F3E19CB4E}"/>
              </a:ext>
            </a:extLst>
          </p:cNvPr>
          <p:cNvSpPr/>
          <p:nvPr/>
        </p:nvSpPr>
        <p:spPr>
          <a:xfrm>
            <a:off x="3647208" y="4681794"/>
            <a:ext cx="1752600" cy="673029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ใช้ฟังก์ชัน</a:t>
            </a:r>
          </a:p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การส่งงาน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9" name="สี่เหลี่ยมผืนผ้า: มุมมน 28">
            <a:extLst>
              <a:ext uri="{FF2B5EF4-FFF2-40B4-BE49-F238E27FC236}">
                <a16:creationId xmlns:a16="http://schemas.microsoft.com/office/drawing/2014/main" id="{175C1C35-C978-46CE-9E70-845B52E3516C}"/>
              </a:ext>
            </a:extLst>
          </p:cNvPr>
          <p:cNvSpPr/>
          <p:nvPr/>
        </p:nvSpPr>
        <p:spPr>
          <a:xfrm>
            <a:off x="4750525" y="3367459"/>
            <a:ext cx="1752600" cy="647591"/>
          </a:xfrm>
          <a:prstGeom prst="roundRect">
            <a:avLst/>
          </a:prstGeom>
          <a:solidFill>
            <a:schemeClr val="tx2"/>
          </a:solidFill>
          <a:ln>
            <a:solidFill>
              <a:srgbClr val="83A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ใช้ฟังก์ชัน</a:t>
            </a:r>
          </a:p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การข้อสอบ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grpSp>
        <p:nvGrpSpPr>
          <p:cNvPr id="31" name="กลุ่ม 13">
            <a:extLst>
              <a:ext uri="{FF2B5EF4-FFF2-40B4-BE49-F238E27FC236}">
                <a16:creationId xmlns:a16="http://schemas.microsoft.com/office/drawing/2014/main" id="{CCFA2D39-0BB9-46F3-B579-5B1837FFB29C}"/>
              </a:ext>
            </a:extLst>
          </p:cNvPr>
          <p:cNvGrpSpPr/>
          <p:nvPr/>
        </p:nvGrpSpPr>
        <p:grpSpPr>
          <a:xfrm>
            <a:off x="7723937" y="4987223"/>
            <a:ext cx="1930599" cy="2231377"/>
            <a:chOff x="2970739" y="4255536"/>
            <a:chExt cx="1874641" cy="2512678"/>
          </a:xfrm>
          <a:solidFill>
            <a:schemeClr val="bg1"/>
          </a:solidFill>
        </p:grpSpPr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460D93D4-CC14-46DF-B3AD-4031D3E5EA70}"/>
                </a:ext>
              </a:extLst>
            </p:cNvPr>
            <p:cNvSpPr txBox="1"/>
            <p:nvPr/>
          </p:nvSpPr>
          <p:spPr>
            <a:xfrm>
              <a:off x="3260234" y="5518372"/>
              <a:ext cx="1125593" cy="124984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080"/>
                </a:lnSpc>
              </a:pPr>
              <a:r>
                <a:rPr lang="th-TH" sz="2800" spc="-96" dirty="0">
                  <a:solidFill>
                    <a:srgbClr val="1D1233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     นิสิต</a:t>
              </a:r>
              <a:endParaRPr lang="en-US" sz="3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pic>
          <p:nvPicPr>
            <p:cNvPr id="33" name="รูปภาพ 9" descr="รูปภาพประกอบด้วย สัญลักษณ์&#10;&#10;คำอธิบายที่สร้างโดยอัตโนมัติ">
              <a:extLst>
                <a:ext uri="{FF2B5EF4-FFF2-40B4-BE49-F238E27FC236}">
                  <a16:creationId xmlns:a16="http://schemas.microsoft.com/office/drawing/2014/main" id="{C4B700A1-B4B3-43FC-A734-0C1EE43BD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739" y="4255536"/>
              <a:ext cx="1874641" cy="187464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565591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กล่องข้อความ 1">
            <a:extLst>
              <a:ext uri="{FF2B5EF4-FFF2-40B4-BE49-F238E27FC236}">
                <a16:creationId xmlns:a16="http://schemas.microsoft.com/office/drawing/2014/main" id="{67846C93-4E3F-44C9-8366-105662422AA2}"/>
              </a:ext>
            </a:extLst>
          </p:cNvPr>
          <p:cNvSpPr txBox="1"/>
          <p:nvPr/>
        </p:nvSpPr>
        <p:spPr>
          <a:xfrm>
            <a:off x="1143000" y="4174004"/>
            <a:ext cx="154710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b="1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ทฤษฎีและแนวคิดที่เกี่ยวข้อง</a:t>
            </a:r>
          </a:p>
          <a:p>
            <a:pPr algn="ctr"/>
            <a:endParaRPr lang="th-TH" sz="6600" b="1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algn="ctr"/>
            <a:endParaRPr lang="th-TH" sz="6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</p:spTree>
    <p:extLst>
      <p:ext uri="{BB962C8B-B14F-4D97-AF65-F5344CB8AC3E}">
        <p14:creationId xmlns:p14="http://schemas.microsoft.com/office/powerpoint/2010/main" val="86244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ตัวเชื่อมต่อ: หักมุม 11">
            <a:extLst>
              <a:ext uri="{FF2B5EF4-FFF2-40B4-BE49-F238E27FC236}">
                <a16:creationId xmlns:a16="http://schemas.microsoft.com/office/drawing/2014/main" id="{6042F5BD-EC5A-494E-9EE2-36D1D337C365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5179718" y="1151481"/>
            <a:ext cx="1527765" cy="5092202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utoShape 7">
            <a:extLst>
              <a:ext uri="{FF2B5EF4-FFF2-40B4-BE49-F238E27FC236}">
                <a16:creationId xmlns:a16="http://schemas.microsoft.com/office/drawing/2014/main" id="{8D8CE523-4C82-45BB-A10D-74DC4B67A8E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F6462316-FB28-4F0F-82F1-A1F3BA04A5EE}"/>
              </a:ext>
            </a:extLst>
          </p:cNvPr>
          <p:cNvSpPr txBox="1"/>
          <p:nvPr/>
        </p:nvSpPr>
        <p:spPr>
          <a:xfrm>
            <a:off x="891695" y="491733"/>
            <a:ext cx="5051905" cy="12253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ทฤษฎีที่เกี่ยวข้อง</a:t>
            </a:r>
            <a:endParaRPr lang="en-US" sz="6600" spc="-96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B8B49D-FAF4-431C-9BD3-9576C3D2E5FE}"/>
              </a:ext>
            </a:extLst>
          </p:cNvPr>
          <p:cNvGrpSpPr/>
          <p:nvPr/>
        </p:nvGrpSpPr>
        <p:grpSpPr>
          <a:xfrm>
            <a:off x="914400" y="1744981"/>
            <a:ext cx="4522501" cy="45719"/>
            <a:chOff x="-2" y="174643"/>
            <a:chExt cx="12844479" cy="80625"/>
          </a:xfrm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E945AADA-BC54-43CC-90F8-A4BE13B6B2C6}"/>
                </a:ext>
              </a:extLst>
            </p:cNvPr>
            <p:cNvSpPr/>
            <p:nvPr/>
          </p:nvSpPr>
          <p:spPr>
            <a:xfrm flipV="1">
              <a:off x="-2" y="174643"/>
              <a:ext cx="12844479" cy="80625"/>
            </a:xfrm>
            <a:custGeom>
              <a:avLst/>
              <a:gdLst/>
              <a:ahLst/>
              <a:cxnLst/>
              <a:rect l="l" t="t" r="r" b="b"/>
              <a:pathLst>
                <a:path w="7891738" h="69850">
                  <a:moveTo>
                    <a:pt x="760090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891738" y="69850"/>
                  </a:lnTo>
                  <a:lnTo>
                    <a:pt x="7891738" y="0"/>
                  </a:lnTo>
                  <a:close/>
                </a:path>
              </a:pathLst>
            </a:custGeom>
            <a:solidFill>
              <a:srgbClr val="1D1233">
                <a:alpha val="29803"/>
              </a:srgbClr>
            </a:solidFill>
          </p:spPr>
          <p:txBody>
            <a:bodyPr/>
            <a:lstStyle/>
            <a:p>
              <a:endParaRPr lang="en-US"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E2587881-33DD-46E0-BC14-1525A71ABBA5}"/>
              </a:ext>
            </a:extLst>
          </p:cNvPr>
          <p:cNvGrpSpPr/>
          <p:nvPr/>
        </p:nvGrpSpPr>
        <p:grpSpPr>
          <a:xfrm>
            <a:off x="6983837" y="2171851"/>
            <a:ext cx="4378223" cy="2368213"/>
            <a:chOff x="4864812" y="4460298"/>
            <a:chExt cx="4378223" cy="2368213"/>
          </a:xfrm>
        </p:grpSpPr>
        <p:pic>
          <p:nvPicPr>
            <p:cNvPr id="48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6F5DF2E-7394-4394-A0CB-7F437A10B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676" y="4460298"/>
              <a:ext cx="1523696" cy="1523696"/>
            </a:xfrm>
            <a:prstGeom prst="rect">
              <a:avLst/>
            </a:prstGeom>
          </p:spPr>
        </p:pic>
        <p:sp>
          <p:nvSpPr>
            <p:cNvPr id="50" name="TextBox 2">
              <a:extLst>
                <a:ext uri="{FF2B5EF4-FFF2-40B4-BE49-F238E27FC236}">
                  <a16:creationId xmlns:a16="http://schemas.microsoft.com/office/drawing/2014/main" id="{A609AF62-B2DB-40C5-8458-3E055B400D58}"/>
                </a:ext>
              </a:extLst>
            </p:cNvPr>
            <p:cNvSpPr txBox="1"/>
            <p:nvPr/>
          </p:nvSpPr>
          <p:spPr>
            <a:xfrm>
              <a:off x="4864812" y="6274513"/>
              <a:ext cx="4378223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3600" spc="-96" dirty="0">
                  <a:solidFill>
                    <a:srgbClr val="1D1233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Online Education System </a:t>
              </a:r>
            </a:p>
          </p:txBody>
        </p:sp>
        <p:pic>
          <p:nvPicPr>
            <p:cNvPr id="49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8E5CAFD9-0D09-46CD-85AD-4C1D1BFAA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276" y="5069747"/>
              <a:ext cx="1312874" cy="1312874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0E2E77-E808-4D9A-B2A4-25657E0289F2}"/>
              </a:ext>
            </a:extLst>
          </p:cNvPr>
          <p:cNvSpPr/>
          <p:nvPr/>
        </p:nvSpPr>
        <p:spPr>
          <a:xfrm>
            <a:off x="1136248" y="4461464"/>
            <a:ext cx="4522501" cy="838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ระบบที่เป็นด้านของเว็บไซต์</a:t>
            </a:r>
            <a:endParaRPr lang="en-US" sz="36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5" name="Rectangle: Rounded Corners 7">
            <a:extLst>
              <a:ext uri="{FF2B5EF4-FFF2-40B4-BE49-F238E27FC236}">
                <a16:creationId xmlns:a16="http://schemas.microsoft.com/office/drawing/2014/main" id="{0CA304BA-0402-4891-8282-4F589F618D40}"/>
              </a:ext>
            </a:extLst>
          </p:cNvPr>
          <p:cNvSpPr/>
          <p:nvPr/>
        </p:nvSpPr>
        <p:spPr>
          <a:xfrm>
            <a:off x="12768149" y="4461463"/>
            <a:ext cx="4522501" cy="838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การตรวจข้อสอบปรนัยอัตโนมัติ</a:t>
            </a:r>
            <a:endParaRPr lang="en-US" sz="36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2FDDA4C-FCEB-4A55-B3C4-6ECA620C7380}"/>
              </a:ext>
            </a:extLst>
          </p:cNvPr>
          <p:cNvSpPr txBox="1"/>
          <p:nvPr/>
        </p:nvSpPr>
        <p:spPr>
          <a:xfrm>
            <a:off x="1136248" y="5628781"/>
            <a:ext cx="402546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r>
              <a:rPr lang="en-US" sz="3600" dirty="0">
                <a:solidFill>
                  <a:schemeClr val="tx2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Responsive Web</a:t>
            </a:r>
          </a:p>
          <a:p>
            <a:pPr marL="685800" indent="-685800"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r>
              <a:rPr lang="en-US" sz="3600" dirty="0">
                <a:solidFill>
                  <a:schemeClr val="tx2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MVC</a:t>
            </a:r>
            <a:endParaRPr lang="th-TH" sz="3600" dirty="0">
              <a:solidFill>
                <a:schemeClr val="tx2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685800" indent="-685800"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r>
              <a:rPr lang="en-US" sz="3600" dirty="0">
                <a:solidFill>
                  <a:schemeClr val="tx2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Bootstrap, CSS</a:t>
            </a:r>
            <a:endParaRPr lang="th-TH" sz="3600" dirty="0">
              <a:solidFill>
                <a:schemeClr val="tx2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685800" indent="-685800"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r>
              <a:rPr lang="en-US" sz="3600" dirty="0">
                <a:solidFill>
                  <a:schemeClr val="tx2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PHP, Java Script, HTML</a:t>
            </a:r>
          </a:p>
          <a:p>
            <a:pPr marL="685800" indent="-685800"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r>
              <a:rPr lang="en-US" sz="3600" dirty="0">
                <a:solidFill>
                  <a:schemeClr val="tx2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Live Streaming</a:t>
            </a:r>
          </a:p>
          <a:p>
            <a:pPr marL="685800" indent="-685800"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r>
              <a:rPr lang="en-US" sz="3600" dirty="0">
                <a:solidFill>
                  <a:schemeClr val="tx2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XAMPP</a:t>
            </a:r>
          </a:p>
          <a:p>
            <a:pPr>
              <a:spcBef>
                <a:spcPct val="0"/>
              </a:spcBef>
              <a:buClr>
                <a:srgbClr val="1D0F65"/>
              </a:buClr>
            </a:pPr>
            <a:endParaRPr lang="th-TH" sz="3600" dirty="0">
              <a:solidFill>
                <a:schemeClr val="tx2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36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6CDCB58E-1661-4244-A0FA-9AC95D853C8B}"/>
              </a:ext>
            </a:extLst>
          </p:cNvPr>
          <p:cNvSpPr txBox="1"/>
          <p:nvPr/>
        </p:nvSpPr>
        <p:spPr>
          <a:xfrm>
            <a:off x="12785830" y="5628781"/>
            <a:ext cx="50305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r>
              <a:rPr lang="th-TH" sz="3600" dirty="0">
                <a:solidFill>
                  <a:schemeClr val="tx2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การตัดคำ</a:t>
            </a:r>
          </a:p>
          <a:p>
            <a:pPr marL="685800" indent="-685800"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r>
              <a:rPr lang="th-TH" sz="3600" dirty="0">
                <a:solidFill>
                  <a:schemeClr val="tx2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การวิเคราะห์ค่าความคล้ายคลึง</a:t>
            </a:r>
          </a:p>
          <a:p>
            <a:pPr marL="685800" indent="-685800"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r>
              <a:rPr lang="en-US" sz="3600" dirty="0">
                <a:solidFill>
                  <a:schemeClr val="tx2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Rouge-N</a:t>
            </a:r>
            <a:endParaRPr lang="th-TH" sz="3600" dirty="0">
              <a:solidFill>
                <a:schemeClr val="tx2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685800" indent="-685800"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endParaRPr lang="th-TH" sz="3600" dirty="0">
              <a:solidFill>
                <a:schemeClr val="tx2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36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cxnSp>
        <p:nvCxnSpPr>
          <p:cNvPr id="16" name="ตัวเชื่อมต่อ: หักมุม 15">
            <a:extLst>
              <a:ext uri="{FF2B5EF4-FFF2-40B4-BE49-F238E27FC236}">
                <a16:creationId xmlns:a16="http://schemas.microsoft.com/office/drawing/2014/main" id="{18172C93-C967-48E9-A490-C1D432018626}"/>
              </a:ext>
            </a:extLst>
          </p:cNvPr>
          <p:cNvCxnSpPr>
            <a:stCxn id="48" idx="3"/>
            <a:endCxn id="25" idx="0"/>
          </p:cNvCxnSpPr>
          <p:nvPr/>
        </p:nvCxnSpPr>
        <p:spPr>
          <a:xfrm>
            <a:off x="10013397" y="2933699"/>
            <a:ext cx="5016003" cy="1527764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2924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กล่องข้อความ 1">
            <a:extLst>
              <a:ext uri="{FF2B5EF4-FFF2-40B4-BE49-F238E27FC236}">
                <a16:creationId xmlns:a16="http://schemas.microsoft.com/office/drawing/2014/main" id="{67846C93-4E3F-44C9-8366-105662422AA2}"/>
              </a:ext>
            </a:extLst>
          </p:cNvPr>
          <p:cNvSpPr txBox="1"/>
          <p:nvPr/>
        </p:nvSpPr>
        <p:spPr>
          <a:xfrm>
            <a:off x="5749618" y="4636497"/>
            <a:ext cx="76615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b="1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ระบบที่เป็นด้านของเว็บไซต์</a:t>
            </a: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2D14FE3C-58A4-47DF-B364-E5AEB6CC2BCE}"/>
              </a:ext>
            </a:extLst>
          </p:cNvPr>
          <p:cNvSpPr/>
          <p:nvPr/>
        </p:nvSpPr>
        <p:spPr>
          <a:xfrm>
            <a:off x="-211624" y="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292A550E-BFBB-4C07-85E4-8DD6F01844A9}"/>
              </a:ext>
            </a:extLst>
          </p:cNvPr>
          <p:cNvSpPr/>
          <p:nvPr/>
        </p:nvSpPr>
        <p:spPr>
          <a:xfrm rot="16200000">
            <a:off x="-8963233" y="2676734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25225-F669-4608-9665-683793DCD047}"/>
              </a:ext>
            </a:extLst>
          </p:cNvPr>
          <p:cNvSpPr/>
          <p:nvPr/>
        </p:nvSpPr>
        <p:spPr>
          <a:xfrm rot="16200000">
            <a:off x="8751609" y="5365582"/>
            <a:ext cx="18499624" cy="573157"/>
          </a:xfrm>
          <a:prstGeom prst="rect">
            <a:avLst/>
          </a:prstGeom>
          <a:solidFill>
            <a:srgbClr val="2620F6"/>
          </a:solidFill>
        </p:spPr>
      </p:sp>
    </p:spTree>
    <p:extLst>
      <p:ext uri="{BB962C8B-B14F-4D97-AF65-F5344CB8AC3E}">
        <p14:creationId xmlns:p14="http://schemas.microsoft.com/office/powerpoint/2010/main" val="35209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F70C9B7-ED99-40C8-8D26-4B902AFEE12B}"/>
              </a:ext>
            </a:extLst>
          </p:cNvPr>
          <p:cNvSpPr txBox="1"/>
          <p:nvPr/>
        </p:nvSpPr>
        <p:spPr>
          <a:xfrm>
            <a:off x="815495" y="831033"/>
            <a:ext cx="11948346" cy="122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Responsive Web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8A0467A9-E79A-4D51-9548-88BD66352E75}"/>
              </a:ext>
            </a:extLst>
          </p:cNvPr>
          <p:cNvSpPr txBox="1"/>
          <p:nvPr/>
        </p:nvSpPr>
        <p:spPr>
          <a:xfrm>
            <a:off x="815495" y="3644456"/>
            <a:ext cx="8607962" cy="4085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34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การทำ 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Responsive Web Design  </a:t>
            </a: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คือ การออกแบบเว็บไซต์ด้วยแนวคิดที่จะทำให้เว็บไซต์สามารถแสดงผลได้อย่างเหมาะสมบนอุปกรณ์ที่แตกต่างกันไปโดยใช้โค้ดร่วมกัน เพื่อแก้ปัญหาการพัฒนาเว็บไซต์หลายเวอร์ชัน ซึ่งทำให้มีต้นทุนเพิ่มขึ้นทั้งในด้านเวลาและค่าจ้างในการพัฒนา</a:t>
            </a:r>
            <a:endParaRPr lang="en-US" sz="3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10" name="Picture 4" descr="Responsive Web Design - KB Works">
            <a:extLst>
              <a:ext uri="{FF2B5EF4-FFF2-40B4-BE49-F238E27FC236}">
                <a16:creationId xmlns:a16="http://schemas.microsoft.com/office/drawing/2014/main" id="{6469D2C3-3CCA-4A66-8C5F-4441E3131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3238499"/>
            <a:ext cx="8120391" cy="398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65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7">
            <a:extLst>
              <a:ext uri="{FF2B5EF4-FFF2-40B4-BE49-F238E27FC236}">
                <a16:creationId xmlns:a16="http://schemas.microsoft.com/office/drawing/2014/main" id="{8D8CE523-4C82-45BB-A10D-74DC4B67A8E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3FCD12-9316-4D7D-BE87-223670CE4B21}"/>
              </a:ext>
            </a:extLst>
          </p:cNvPr>
          <p:cNvSpPr/>
          <p:nvPr/>
        </p:nvSpPr>
        <p:spPr>
          <a:xfrm>
            <a:off x="-2248" y="-26931"/>
            <a:ext cx="18288000" cy="9715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D4DBBC92-9697-41C2-A9C1-AA54C375EBFC}"/>
              </a:ext>
            </a:extLst>
          </p:cNvPr>
          <p:cNvSpPr txBox="1"/>
          <p:nvPr/>
        </p:nvSpPr>
        <p:spPr>
          <a:xfrm>
            <a:off x="891695" y="807303"/>
            <a:ext cx="7185505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สถาปัตยกรรมในการพัฒนา</a:t>
            </a:r>
            <a:endParaRPr lang="en-US" sz="6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5111862C-1F8E-402C-A205-D031854CB901}"/>
              </a:ext>
            </a:extLst>
          </p:cNvPr>
          <p:cNvSpPr txBox="1"/>
          <p:nvPr/>
        </p:nvSpPr>
        <p:spPr>
          <a:xfrm>
            <a:off x="990600" y="1500114"/>
            <a:ext cx="7086600" cy="1179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48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Model-View-Controller (MVC)</a:t>
            </a:r>
          </a:p>
        </p:txBody>
      </p:sp>
      <p:sp>
        <p:nvSpPr>
          <p:cNvPr id="30" name="Flowchart: Alternate Process 2">
            <a:extLst>
              <a:ext uri="{FF2B5EF4-FFF2-40B4-BE49-F238E27FC236}">
                <a16:creationId xmlns:a16="http://schemas.microsoft.com/office/drawing/2014/main" id="{EFA55CEA-F780-403D-9125-D90A840028D7}"/>
              </a:ext>
            </a:extLst>
          </p:cNvPr>
          <p:cNvSpPr/>
          <p:nvPr/>
        </p:nvSpPr>
        <p:spPr>
          <a:xfrm>
            <a:off x="685800" y="4231554"/>
            <a:ext cx="6324600" cy="2417385"/>
          </a:xfrm>
          <a:prstGeom prst="flowChartAlternateProcess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สถาปัตยกรรมซอฟต์แวร์ประเภทหนึ่งที่เป็นที่นิยมนำมาใช้งาน ซึ่งเป็นรูปแบบการเขียนโปรแกรมตามแผนสถาปัตยกรรม (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Architectural pattern) </a:t>
            </a:r>
            <a:r>
              <a:rPr lang="th-TH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ในด้านวิศวกรรมซอฟต์แวร์ โดยจะแยกส่วนของซอฟต์แวร์ออกเป็นส่วน ๆ เช่น ส่วนของการทำงานของระบบ ส่วนของการแสดงผล ส่วนของการรับค่าและควบคุม เป็นต้น </a:t>
            </a:r>
          </a:p>
        </p:txBody>
      </p:sp>
      <p:sp>
        <p:nvSpPr>
          <p:cNvPr id="31" name="Flowchart: Alternate Process 2">
            <a:extLst>
              <a:ext uri="{FF2B5EF4-FFF2-40B4-BE49-F238E27FC236}">
                <a16:creationId xmlns:a16="http://schemas.microsoft.com/office/drawing/2014/main" id="{037CFDB4-65CC-4C91-BBF4-E4AAAD335C7D}"/>
              </a:ext>
            </a:extLst>
          </p:cNvPr>
          <p:cNvSpPr/>
          <p:nvPr/>
        </p:nvSpPr>
        <p:spPr>
          <a:xfrm>
            <a:off x="10535265" y="6962992"/>
            <a:ext cx="6324600" cy="2417385"/>
          </a:xfrm>
          <a:prstGeom prst="flowChartAlternateProcess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Controller : C </a:t>
            </a: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คือ ส่วนที่รับคำร้องขอมาจากผู้ใช้งาน และเลือกรูปแบบการสนองตอบกลับไปยังผู้ใช้ตามการกำหนดค่าของซอฟต์แวร์ ภายในเว็บแอปพลิเคชันหน้าที่ของคอนโทรลเลอร์คือรับค่า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Get </a:t>
            </a: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หรือ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Post </a:t>
            </a: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และเลือกติดต่อกับโมเดลเพื่อรับข้อมูล</a:t>
            </a:r>
          </a:p>
        </p:txBody>
      </p:sp>
      <p:sp>
        <p:nvSpPr>
          <p:cNvPr id="32" name="Flowchart: Alternate Process 2">
            <a:extLst>
              <a:ext uri="{FF2B5EF4-FFF2-40B4-BE49-F238E27FC236}">
                <a16:creationId xmlns:a16="http://schemas.microsoft.com/office/drawing/2014/main" id="{1C090C57-AFEF-4736-8FFF-45FAD3AF3881}"/>
              </a:ext>
            </a:extLst>
          </p:cNvPr>
          <p:cNvSpPr/>
          <p:nvPr/>
        </p:nvSpPr>
        <p:spPr>
          <a:xfrm>
            <a:off x="10515600" y="4231553"/>
            <a:ext cx="6324600" cy="2417385"/>
          </a:xfrm>
          <a:prstGeom prst="flowChartAlternateProcess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Views : V </a:t>
            </a: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คือ ส่วนแสดงผลเพื่อแสดงผลข้อมูลให้กับผู้ใช้ ซึ่งมีหลากหลายรูปแบบขึ้นอยู่กับวัตถุประสงค์ในการแสดงผลข้อมูล หรือเรียกว่าส่วนประสานงานกับผู้ใช้ (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User interface) </a:t>
            </a: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นั่นเอง</a:t>
            </a:r>
          </a:p>
        </p:txBody>
      </p:sp>
      <p:sp>
        <p:nvSpPr>
          <p:cNvPr id="34" name="Flowchart: Alternate Process 2">
            <a:extLst>
              <a:ext uri="{FF2B5EF4-FFF2-40B4-BE49-F238E27FC236}">
                <a16:creationId xmlns:a16="http://schemas.microsoft.com/office/drawing/2014/main" id="{EEB16387-5A61-409B-9A02-58A7EF487AA4}"/>
              </a:ext>
            </a:extLst>
          </p:cNvPr>
          <p:cNvSpPr/>
          <p:nvPr/>
        </p:nvSpPr>
        <p:spPr>
          <a:xfrm>
            <a:off x="10515600" y="1500114"/>
            <a:ext cx="6324600" cy="2417385"/>
          </a:xfrm>
          <a:prstGeom prst="flowChartAlternateProcess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Model : M </a:t>
            </a: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คือ ส่วนที่ไว้สำหรับจัดเตรียมข้อมูลเพื่อส่งให้กับส่วนคอนโทรลเลอร์ ซึ่งผู้ใช้งานไม่สามารถเข้าถึงข้อมูลได้โดยตรงจะต้องร้องขอข้อมูลผ่านคอนโทรลเลอร์ เพื่อร้องขอข้อมูลตามที่ผู้ใช้ต้องการ </a:t>
            </a:r>
          </a:p>
        </p:txBody>
      </p:sp>
      <p:cxnSp>
        <p:nvCxnSpPr>
          <p:cNvPr id="38" name="Straight Arrow Connector 13">
            <a:extLst>
              <a:ext uri="{FF2B5EF4-FFF2-40B4-BE49-F238E27FC236}">
                <a16:creationId xmlns:a16="http://schemas.microsoft.com/office/drawing/2014/main" id="{BDF48552-C3A0-4531-91ED-6A8C67C3C6B9}"/>
              </a:ext>
            </a:extLst>
          </p:cNvPr>
          <p:cNvCxnSpPr>
            <a:cxnSpLocks/>
          </p:cNvCxnSpPr>
          <p:nvPr/>
        </p:nvCxnSpPr>
        <p:spPr>
          <a:xfrm>
            <a:off x="8915400" y="2857501"/>
            <a:ext cx="1143000" cy="0"/>
          </a:xfrm>
          <a:prstGeom prst="straightConnector1">
            <a:avLst/>
          </a:prstGeom>
          <a:ln w="44450">
            <a:solidFill>
              <a:srgbClr val="996600"/>
            </a:solidFill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13">
            <a:extLst>
              <a:ext uri="{FF2B5EF4-FFF2-40B4-BE49-F238E27FC236}">
                <a16:creationId xmlns:a16="http://schemas.microsoft.com/office/drawing/2014/main" id="{D6E070F0-0C30-475B-BF67-361104629332}"/>
              </a:ext>
            </a:extLst>
          </p:cNvPr>
          <p:cNvCxnSpPr>
            <a:cxnSpLocks/>
          </p:cNvCxnSpPr>
          <p:nvPr/>
        </p:nvCxnSpPr>
        <p:spPr>
          <a:xfrm flipV="1">
            <a:off x="7467600" y="5367396"/>
            <a:ext cx="2590800" cy="1"/>
          </a:xfrm>
          <a:prstGeom prst="straightConnector1">
            <a:avLst/>
          </a:prstGeom>
          <a:ln w="44450">
            <a:solidFill>
              <a:srgbClr val="996600"/>
            </a:solidFill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13">
            <a:extLst>
              <a:ext uri="{FF2B5EF4-FFF2-40B4-BE49-F238E27FC236}">
                <a16:creationId xmlns:a16="http://schemas.microsoft.com/office/drawing/2014/main" id="{9FD34205-0B96-4157-A411-4CDC94AE6E91}"/>
              </a:ext>
            </a:extLst>
          </p:cNvPr>
          <p:cNvCxnSpPr>
            <a:cxnSpLocks/>
          </p:cNvCxnSpPr>
          <p:nvPr/>
        </p:nvCxnSpPr>
        <p:spPr>
          <a:xfrm>
            <a:off x="8991600" y="8281554"/>
            <a:ext cx="1143000" cy="0"/>
          </a:xfrm>
          <a:prstGeom prst="straightConnector1">
            <a:avLst/>
          </a:prstGeom>
          <a:ln w="44450">
            <a:solidFill>
              <a:srgbClr val="996600"/>
            </a:solidFill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16">
            <a:extLst>
              <a:ext uri="{FF2B5EF4-FFF2-40B4-BE49-F238E27FC236}">
                <a16:creationId xmlns:a16="http://schemas.microsoft.com/office/drawing/2014/main" id="{E3584696-A97F-4DD8-A877-3CF03A10AB1C}"/>
              </a:ext>
            </a:extLst>
          </p:cNvPr>
          <p:cNvCxnSpPr>
            <a:cxnSpLocks/>
          </p:cNvCxnSpPr>
          <p:nvPr/>
        </p:nvCxnSpPr>
        <p:spPr>
          <a:xfrm flipV="1">
            <a:off x="8915400" y="2857501"/>
            <a:ext cx="0" cy="1523999"/>
          </a:xfrm>
          <a:prstGeom prst="line">
            <a:avLst/>
          </a:prstGeom>
          <a:ln w="44450">
            <a:solidFill>
              <a:srgbClr val="99660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16">
            <a:extLst>
              <a:ext uri="{FF2B5EF4-FFF2-40B4-BE49-F238E27FC236}">
                <a16:creationId xmlns:a16="http://schemas.microsoft.com/office/drawing/2014/main" id="{63A25AEF-92E8-4913-ADB9-F284BB8BDEC0}"/>
              </a:ext>
            </a:extLst>
          </p:cNvPr>
          <p:cNvCxnSpPr>
            <a:cxnSpLocks/>
          </p:cNvCxnSpPr>
          <p:nvPr/>
        </p:nvCxnSpPr>
        <p:spPr>
          <a:xfrm flipV="1">
            <a:off x="8965096" y="6362699"/>
            <a:ext cx="0" cy="1918855"/>
          </a:xfrm>
          <a:prstGeom prst="line">
            <a:avLst/>
          </a:prstGeom>
          <a:ln w="44450">
            <a:solidFill>
              <a:srgbClr val="99660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16">
            <a:extLst>
              <a:ext uri="{FF2B5EF4-FFF2-40B4-BE49-F238E27FC236}">
                <a16:creationId xmlns:a16="http://schemas.microsoft.com/office/drawing/2014/main" id="{BD3C871F-EDBB-4D49-B3BC-888A8B601F78}"/>
              </a:ext>
            </a:extLst>
          </p:cNvPr>
          <p:cNvCxnSpPr>
            <a:cxnSpLocks/>
          </p:cNvCxnSpPr>
          <p:nvPr/>
        </p:nvCxnSpPr>
        <p:spPr>
          <a:xfrm flipH="1" flipV="1">
            <a:off x="7429500" y="4380275"/>
            <a:ext cx="1485900" cy="1"/>
          </a:xfrm>
          <a:prstGeom prst="line">
            <a:avLst/>
          </a:prstGeom>
          <a:ln w="44450">
            <a:solidFill>
              <a:srgbClr val="99660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16">
            <a:extLst>
              <a:ext uri="{FF2B5EF4-FFF2-40B4-BE49-F238E27FC236}">
                <a16:creationId xmlns:a16="http://schemas.microsoft.com/office/drawing/2014/main" id="{C20BB0ED-7D31-4122-8EF9-25A67D1D6CF6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6360349"/>
            <a:ext cx="1447800" cy="1"/>
          </a:xfrm>
          <a:prstGeom prst="line">
            <a:avLst/>
          </a:prstGeom>
          <a:ln w="44450">
            <a:solidFill>
              <a:srgbClr val="99660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DE27D1-18C4-4103-9EC1-3B7610ABA5C1}"/>
              </a:ext>
            </a:extLst>
          </p:cNvPr>
          <p:cNvGrpSpPr/>
          <p:nvPr/>
        </p:nvGrpSpPr>
        <p:grpSpPr>
          <a:xfrm>
            <a:off x="946067" y="1668465"/>
            <a:ext cx="7740733" cy="45719"/>
            <a:chOff x="-2" y="255270"/>
            <a:chExt cx="13650749" cy="80625"/>
          </a:xfrm>
        </p:grpSpPr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935659E1-88F3-48C1-A41A-2B37787AB3A0}"/>
                </a:ext>
              </a:extLst>
            </p:cNvPr>
            <p:cNvSpPr/>
            <p:nvPr/>
          </p:nvSpPr>
          <p:spPr>
            <a:xfrm>
              <a:off x="-2" y="255270"/>
              <a:ext cx="13650749" cy="80625"/>
            </a:xfrm>
            <a:custGeom>
              <a:avLst/>
              <a:gdLst/>
              <a:ahLst/>
              <a:cxnLst/>
              <a:rect l="l" t="t" r="r" b="b"/>
              <a:pathLst>
                <a:path w="7891738" h="69850">
                  <a:moveTo>
                    <a:pt x="760090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891738" y="69850"/>
                  </a:lnTo>
                  <a:lnTo>
                    <a:pt x="7891738" y="0"/>
                  </a:lnTo>
                  <a:close/>
                </a:path>
              </a:pathLst>
            </a:custGeom>
            <a:solidFill>
              <a:srgbClr val="1D1233">
                <a:alpha val="29803"/>
              </a:srgbClr>
            </a:solidFill>
          </p:spPr>
          <p:txBody>
            <a:bodyPr/>
            <a:lstStyle/>
            <a:p>
              <a:endParaRPr lang="en-US"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18123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18131E49-1F04-4849-B2AF-550DDA093E1B}"/>
              </a:ext>
            </a:extLst>
          </p:cNvPr>
          <p:cNvGrpSpPr/>
          <p:nvPr/>
        </p:nvGrpSpPr>
        <p:grpSpPr>
          <a:xfrm>
            <a:off x="-108060" y="0"/>
            <a:ext cx="18499624" cy="10288657"/>
            <a:chOff x="-108060" y="0"/>
            <a:chExt cx="18499624" cy="1028865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4780DD8-77BC-4934-9FBE-17A1CC17294E}"/>
                </a:ext>
              </a:extLst>
            </p:cNvPr>
            <p:cNvSpPr/>
            <p:nvPr/>
          </p:nvSpPr>
          <p:spPr>
            <a:xfrm>
              <a:off x="-2248" y="0"/>
              <a:ext cx="18288000" cy="9715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sp>
          <p:nvSpPr>
            <p:cNvPr id="83" name="AutoShape 7">
              <a:extLst>
                <a:ext uri="{FF2B5EF4-FFF2-40B4-BE49-F238E27FC236}">
                  <a16:creationId xmlns:a16="http://schemas.microsoft.com/office/drawing/2014/main" id="{18219B49-2C91-44AD-AD3B-EC0711932021}"/>
                </a:ext>
              </a:extLst>
            </p:cNvPr>
            <p:cNvSpPr/>
            <p:nvPr/>
          </p:nvSpPr>
          <p:spPr>
            <a:xfrm>
              <a:off x="-108060" y="9715500"/>
              <a:ext cx="18499624" cy="573157"/>
            </a:xfrm>
            <a:prstGeom prst="rect">
              <a:avLst/>
            </a:prstGeom>
            <a:solidFill>
              <a:srgbClr val="2620F6"/>
            </a:solidFill>
          </p:spPr>
        </p:sp>
        <p:sp>
          <p:nvSpPr>
            <p:cNvPr id="84" name="TextBox 2">
              <a:extLst>
                <a:ext uri="{FF2B5EF4-FFF2-40B4-BE49-F238E27FC236}">
                  <a16:creationId xmlns:a16="http://schemas.microsoft.com/office/drawing/2014/main" id="{0FA7F0DF-962B-4062-BD59-BA5AA1E52E6B}"/>
                </a:ext>
              </a:extLst>
            </p:cNvPr>
            <p:cNvSpPr txBox="1"/>
            <p:nvPr/>
          </p:nvSpPr>
          <p:spPr>
            <a:xfrm>
              <a:off x="891695" y="807303"/>
              <a:ext cx="8633305" cy="10156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th-TH" sz="6600" dirty="0">
                  <a:solidFill>
                    <a:srgbClr val="1D1233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สถาปัตยกรรมในการพัฒนา (ต่อ)</a:t>
              </a:r>
              <a:endParaRPr lang="en-US" sz="6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B9A6DDF-6025-414E-9498-D7BCDA8E80E2}"/>
                </a:ext>
              </a:extLst>
            </p:cNvPr>
            <p:cNvGrpSpPr/>
            <p:nvPr/>
          </p:nvGrpSpPr>
          <p:grpSpPr>
            <a:xfrm>
              <a:off x="946067" y="1622746"/>
              <a:ext cx="6064333" cy="45719"/>
              <a:chOff x="-2" y="174645"/>
              <a:chExt cx="10694425" cy="80625"/>
            </a:xfrm>
          </p:grpSpPr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85FA9C75-36EB-4114-A95C-CC2991D1AF41}"/>
                  </a:ext>
                </a:extLst>
              </p:cNvPr>
              <p:cNvSpPr/>
              <p:nvPr/>
            </p:nvSpPr>
            <p:spPr>
              <a:xfrm flipV="1">
                <a:off x="-2" y="174645"/>
                <a:ext cx="10694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7891738" h="69850">
                    <a:moveTo>
                      <a:pt x="7600908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7891738" y="69850"/>
                    </a:lnTo>
                    <a:lnTo>
                      <a:pt x="7891738" y="0"/>
                    </a:lnTo>
                    <a:close/>
                  </a:path>
                </a:pathLst>
              </a:custGeom>
              <a:solidFill>
                <a:srgbClr val="1D1233">
                  <a:alpha val="29803"/>
                </a:srgbClr>
              </a:solidFill>
            </p:spPr>
            <p:txBody>
              <a:bodyPr/>
              <a:lstStyle/>
              <a:p>
                <a:endParaRPr lang="en-US"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</p:txBody>
          </p:sp>
        </p:grpSp>
        <p:sp>
          <p:nvSpPr>
            <p:cNvPr id="88" name="TextBox 2">
              <a:extLst>
                <a:ext uri="{FF2B5EF4-FFF2-40B4-BE49-F238E27FC236}">
                  <a16:creationId xmlns:a16="http://schemas.microsoft.com/office/drawing/2014/main" id="{9903273C-7AF1-421F-B255-CF56CC939EA3}"/>
                </a:ext>
              </a:extLst>
            </p:cNvPr>
            <p:cNvSpPr txBox="1"/>
            <p:nvPr/>
          </p:nvSpPr>
          <p:spPr>
            <a:xfrm>
              <a:off x="912797" y="1626064"/>
              <a:ext cx="7086600" cy="11560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080"/>
                </a:lnSpc>
              </a:pPr>
              <a:r>
                <a:rPr lang="en-US" sz="4800" spc="-96" dirty="0">
                  <a:solidFill>
                    <a:srgbClr val="1D1233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Bootstrap</a:t>
              </a:r>
            </a:p>
          </p:txBody>
        </p:sp>
        <p:sp>
          <p:nvSpPr>
            <p:cNvPr id="89" name="TextBox 8">
              <a:extLst>
                <a:ext uri="{FF2B5EF4-FFF2-40B4-BE49-F238E27FC236}">
                  <a16:creationId xmlns:a16="http://schemas.microsoft.com/office/drawing/2014/main" id="{A3E4DE68-0628-40F0-8599-E49DBB49457D}"/>
                </a:ext>
              </a:extLst>
            </p:cNvPr>
            <p:cNvSpPr txBox="1"/>
            <p:nvPr/>
          </p:nvSpPr>
          <p:spPr>
            <a:xfrm>
              <a:off x="912797" y="6634097"/>
              <a:ext cx="7246299" cy="22159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33400" indent="-457200">
                <a:buFont typeface="Wingdings" panose="05000000000000000000" pitchFamily="2" charset="2"/>
                <a:buChar char="§"/>
              </a:pP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เครื่องมือสำหรับนักพัฒนาเว็บไซต์แบบง่ายๆ โดยไม่ต้องเขียน </a:t>
              </a:r>
              <a:r>
                <a:rPr lang="en-US" sz="3600" b="0" i="0" dirty="0" err="1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css</a:t>
              </a: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, </a:t>
              </a:r>
              <a:r>
                <a:rPr lang="en-US" sz="3600" b="0" i="0" dirty="0" err="1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js</a:t>
              </a: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 </a:t>
              </a: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เองให้ยุ่งยาก เพียงแค่ดาวน์โหลดมาแล้วสามารถเรียกใช้งานได้เลย ซึ่งมีความสวยงาม ทันสมัยดี</a:t>
              </a:r>
              <a:endParaRPr lang="en-US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pic>
          <p:nvPicPr>
            <p:cNvPr id="90" name="Picture 2" descr="Bootstrap 3, 4 ที่ใช้บ่อย ช่วยจัดรูปแบบเว็บไซต์">
              <a:extLst>
                <a:ext uri="{FF2B5EF4-FFF2-40B4-BE49-F238E27FC236}">
                  <a16:creationId xmlns:a16="http://schemas.microsoft.com/office/drawing/2014/main" id="{6906117B-D170-417A-A886-F6F8485D2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397" y="2899017"/>
              <a:ext cx="6305204" cy="3061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AutoShape 7">
              <a:extLst>
                <a:ext uri="{FF2B5EF4-FFF2-40B4-BE49-F238E27FC236}">
                  <a16:creationId xmlns:a16="http://schemas.microsoft.com/office/drawing/2014/main" id="{5CF80D62-6649-4E43-9175-DE4E57092C2B}"/>
                </a:ext>
              </a:extLst>
            </p:cNvPr>
            <p:cNvSpPr/>
            <p:nvPr/>
          </p:nvSpPr>
          <p:spPr>
            <a:xfrm>
              <a:off x="-108060" y="9715500"/>
              <a:ext cx="18499624" cy="573157"/>
            </a:xfrm>
            <a:prstGeom prst="rect">
              <a:avLst/>
            </a:prstGeom>
            <a:solidFill>
              <a:srgbClr val="2620F6"/>
            </a:solidFill>
          </p:spPr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4552731-970D-4FA0-8DE1-64171D23DAB0}"/>
                </a:ext>
              </a:extLst>
            </p:cNvPr>
            <p:cNvGrpSpPr/>
            <p:nvPr/>
          </p:nvGrpSpPr>
          <p:grpSpPr>
            <a:xfrm>
              <a:off x="946067" y="1622746"/>
              <a:ext cx="6064333" cy="45719"/>
              <a:chOff x="-2" y="174645"/>
              <a:chExt cx="10694425" cy="80625"/>
            </a:xfrm>
          </p:grpSpPr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F852C41F-DA00-4E52-BC6C-BEC3011B65D2}"/>
                  </a:ext>
                </a:extLst>
              </p:cNvPr>
              <p:cNvSpPr/>
              <p:nvPr/>
            </p:nvSpPr>
            <p:spPr>
              <a:xfrm flipV="1">
                <a:off x="-2" y="174645"/>
                <a:ext cx="10694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7891738" h="69850">
                    <a:moveTo>
                      <a:pt x="7600908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7891738" y="69850"/>
                    </a:lnTo>
                    <a:lnTo>
                      <a:pt x="7891738" y="0"/>
                    </a:lnTo>
                    <a:close/>
                  </a:path>
                </a:pathLst>
              </a:custGeom>
              <a:solidFill>
                <a:srgbClr val="1D1233">
                  <a:alpha val="29803"/>
                </a:srgbClr>
              </a:solidFill>
            </p:spPr>
            <p:txBody>
              <a:bodyPr/>
              <a:lstStyle/>
              <a:p>
                <a:endParaRPr lang="en-US"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</p:txBody>
          </p:sp>
        </p:grpSp>
        <p:sp>
          <p:nvSpPr>
            <p:cNvPr id="17" name="TextBox 38">
              <a:extLst>
                <a:ext uri="{FF2B5EF4-FFF2-40B4-BE49-F238E27FC236}">
                  <a16:creationId xmlns:a16="http://schemas.microsoft.com/office/drawing/2014/main" id="{830D6BE2-AB81-4847-908A-5E1B634A652F}"/>
                </a:ext>
              </a:extLst>
            </p:cNvPr>
            <p:cNvSpPr txBox="1"/>
            <p:nvPr/>
          </p:nvSpPr>
          <p:spPr>
            <a:xfrm>
              <a:off x="9834209" y="1527607"/>
              <a:ext cx="7086600" cy="11560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080"/>
                </a:lnSpc>
              </a:pPr>
              <a:r>
                <a:rPr lang="en-US" sz="4800" spc="-96" dirty="0">
                  <a:solidFill>
                    <a:srgbClr val="1D1233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CSS</a:t>
              </a:r>
              <a:endParaRPr lang="en-US" sz="40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BAFDC3BA-1756-4FFD-AE76-2B75A3B53E6B}"/>
                </a:ext>
              </a:extLst>
            </p:cNvPr>
            <p:cNvSpPr txBox="1"/>
            <p:nvPr/>
          </p:nvSpPr>
          <p:spPr>
            <a:xfrm>
              <a:off x="9529408" y="6359823"/>
              <a:ext cx="7696200" cy="27699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33400" indent="-457200">
                <a:buFont typeface="Wingdings" panose="05000000000000000000" pitchFamily="2" charset="2"/>
                <a:buChar char="§"/>
              </a:pP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CSS </a:t>
              </a:r>
              <a:r>
                <a:rPr lang="en-US" sz="3600" dirty="0">
                  <a:solidFill>
                    <a:srgbClr val="000000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(</a:t>
              </a: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Cascading Style Sheet) </a:t>
              </a: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คือภาษาที่ใช้เป็นส่วนของการจัดรูปแบบการแสดงผล </a:t>
              </a: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HTML </a:t>
              </a: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โดยที่ </a:t>
              </a: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CSS </a:t>
              </a: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กำหนดกฎเกณฑ์ในการระบุรูปแบบ (หรือ"</a:t>
              </a: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Style") </a:t>
              </a: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ของเนื้อหาใน </a:t>
              </a: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HTML</a:t>
              </a:r>
              <a:r>
                <a:rPr lang="en-US" sz="3600" dirty="0">
                  <a:solidFill>
                    <a:srgbClr val="000000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 </a:t>
              </a:r>
              <a:r>
                <a:rPr lang="th-TH" sz="3600" dirty="0">
                  <a:solidFill>
                    <a:srgbClr val="000000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เช่น</a:t>
              </a: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 สีของข้อความ สีพื้นหลัง ประเภทตัวอักษร และการจัดวางข้อความ</a:t>
              </a:r>
              <a:endParaRPr lang="en-US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pic>
          <p:nvPicPr>
            <p:cNvPr id="19" name="Picture 2" descr="CSS: The HEART of Web design. There has been a continuous debate ...">
              <a:extLst>
                <a:ext uri="{FF2B5EF4-FFF2-40B4-BE49-F238E27FC236}">
                  <a16:creationId xmlns:a16="http://schemas.microsoft.com/office/drawing/2014/main" id="{58CFDBC3-1981-40F9-A721-A816026EB7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5074" y="2816618"/>
              <a:ext cx="5964869" cy="3144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898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กล่องข้อความ 1">
            <a:extLst>
              <a:ext uri="{FF2B5EF4-FFF2-40B4-BE49-F238E27FC236}">
                <a16:creationId xmlns:a16="http://schemas.microsoft.com/office/drawing/2014/main" id="{67846C93-4E3F-44C9-8366-105662422AA2}"/>
              </a:ext>
            </a:extLst>
          </p:cNvPr>
          <p:cNvSpPr txBox="1"/>
          <p:nvPr/>
        </p:nvSpPr>
        <p:spPr>
          <a:xfrm>
            <a:off x="1066800" y="723900"/>
            <a:ext cx="15471067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ระบบการเรียนออนไลน์</a:t>
            </a:r>
          </a:p>
          <a:p>
            <a:pPr algn="ctr"/>
            <a:r>
              <a:rPr lang="en-US" sz="4000" b="1" dirty="0">
                <a:solidFill>
                  <a:srgbClr val="FFC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Online Education System</a:t>
            </a:r>
            <a:br>
              <a:rPr lang="th-TH" sz="4000" b="1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</a:br>
            <a:endParaRPr lang="th-TH" sz="4000" b="1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algn="ctr">
              <a:lnSpc>
                <a:spcPct val="120000"/>
              </a:lnSpc>
            </a:pPr>
            <a:r>
              <a:rPr lang="th-TH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โครงการปริญญานิพนธ์</a:t>
            </a:r>
          </a:p>
          <a:p>
            <a:pPr algn="ctr">
              <a:lnSpc>
                <a:spcPct val="120000"/>
              </a:lnSpc>
            </a:pPr>
            <a:r>
              <a:rPr lang="th-TH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ของ</a:t>
            </a:r>
          </a:p>
          <a:p>
            <a:pPr algn="ctr">
              <a:lnSpc>
                <a:spcPct val="120000"/>
              </a:lnSpc>
            </a:pPr>
            <a:r>
              <a:rPr lang="th-TH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ธนายุทธ กลิ่นศรีสุข</a:t>
            </a:r>
          </a:p>
          <a:p>
            <a:pPr algn="ctr">
              <a:lnSpc>
                <a:spcPct val="120000"/>
              </a:lnSpc>
            </a:pPr>
            <a:r>
              <a:rPr lang="th-TH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อดิศร ศรีสุภผล</a:t>
            </a:r>
            <a:r>
              <a:rPr lang="th-TH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โภ</a:t>
            </a:r>
            <a:r>
              <a:rPr lang="th-TH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ชน์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algn="ctr">
              <a:lnSpc>
                <a:spcPct val="120000"/>
              </a:lnSpc>
            </a:pPr>
            <a:endParaRPr lang="th-TH" sz="4000" dirty="0">
              <a:solidFill>
                <a:schemeClr val="tx1">
                  <a:lumMod val="50000"/>
                  <a:lumOff val="50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algn="ctr">
              <a:lnSpc>
                <a:spcPct val="120000"/>
              </a:lnSpc>
            </a:pPr>
            <a:r>
              <a:rPr lang="th-TH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เสนอต่อมหาวิทยาลัยมหาสารคาม  เพื่อเป็นส่วนหนึ่งของการศึกษาตามหลักสูตร</a:t>
            </a:r>
          </a:p>
          <a:p>
            <a:pPr algn="ctr">
              <a:lnSpc>
                <a:spcPct val="120000"/>
              </a:lnSpc>
            </a:pPr>
            <a:r>
              <a:rPr lang="th-TH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ปริญญาวิทยาศาสตรบัณฑิต  สาขาวิชาวิทยาการคอมพิวเตอร์</a:t>
            </a:r>
          </a:p>
          <a:p>
            <a:pPr algn="ctr">
              <a:lnSpc>
                <a:spcPct val="120000"/>
              </a:lnSpc>
            </a:pPr>
            <a:r>
              <a:rPr lang="th-TH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ปีการศึกษา 2563</a:t>
            </a:r>
          </a:p>
          <a:p>
            <a:pPr algn="ctr">
              <a:lnSpc>
                <a:spcPct val="120000"/>
              </a:lnSpc>
            </a:pPr>
            <a:r>
              <a:rPr lang="th-TH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คณะวิทยาการสารสนเทศ มหาวิทยาลัยมหาสารคาม</a:t>
            </a:r>
          </a:p>
          <a:p>
            <a:pPr algn="ctr"/>
            <a:endParaRPr lang="th-TH" sz="4000" dirty="0">
              <a:solidFill>
                <a:srgbClr val="1D1233"/>
              </a:solidFill>
              <a:latin typeface="Serithai" pitchFamily="2" charset="-34"/>
              <a:cs typeface="Serithai" pitchFamily="2" charset="-34"/>
            </a:endParaRP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417F74D0-5828-4B8C-AF82-A978C7F23579}"/>
              </a:ext>
            </a:extLst>
          </p:cNvPr>
          <p:cNvGrpSpPr/>
          <p:nvPr/>
        </p:nvGrpSpPr>
        <p:grpSpPr>
          <a:xfrm>
            <a:off x="-211624" y="831046"/>
            <a:ext cx="18499624" cy="9481354"/>
            <a:chOff x="-103564" y="921603"/>
            <a:chExt cx="18499624" cy="9481354"/>
          </a:xfrm>
        </p:grpSpPr>
        <p:sp>
          <p:nvSpPr>
            <p:cNvPr id="4" name="AutoShape 7">
              <a:extLst>
                <a:ext uri="{FF2B5EF4-FFF2-40B4-BE49-F238E27FC236}">
                  <a16:creationId xmlns:a16="http://schemas.microsoft.com/office/drawing/2014/main" id="{5E7F9AE1-BF55-4805-952F-AF1EEEED9F5A}"/>
                </a:ext>
              </a:extLst>
            </p:cNvPr>
            <p:cNvSpPr/>
            <p:nvPr/>
          </p:nvSpPr>
          <p:spPr>
            <a:xfrm>
              <a:off x="-103564" y="9829800"/>
              <a:ext cx="18499624" cy="573157"/>
            </a:xfrm>
            <a:prstGeom prst="rect">
              <a:avLst/>
            </a:prstGeom>
            <a:solidFill>
              <a:srgbClr val="2620F6"/>
            </a:solidFill>
          </p:spPr>
        </p:sp>
        <p:sp>
          <p:nvSpPr>
            <p:cNvPr id="5" name="TextBox 2">
              <a:extLst>
                <a:ext uri="{FF2B5EF4-FFF2-40B4-BE49-F238E27FC236}">
                  <a16:creationId xmlns:a16="http://schemas.microsoft.com/office/drawing/2014/main" id="{9F0BEB4E-62F7-40F2-8FCF-6C359A59B049}"/>
                </a:ext>
              </a:extLst>
            </p:cNvPr>
            <p:cNvSpPr txBox="1"/>
            <p:nvPr/>
          </p:nvSpPr>
          <p:spPr>
            <a:xfrm>
              <a:off x="950563" y="921603"/>
              <a:ext cx="8633305" cy="10156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th-TH" sz="6600" dirty="0">
                  <a:solidFill>
                    <a:srgbClr val="1D1233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ภาษาที่ใช้ในการพัฒนา</a:t>
              </a:r>
              <a:endParaRPr lang="en-US" sz="6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grpSp>
          <p:nvGrpSpPr>
            <p:cNvPr id="6" name="Group 35">
              <a:extLst>
                <a:ext uri="{FF2B5EF4-FFF2-40B4-BE49-F238E27FC236}">
                  <a16:creationId xmlns:a16="http://schemas.microsoft.com/office/drawing/2014/main" id="{EF85F85F-2027-4A9C-8605-5666427F5A85}"/>
                </a:ext>
              </a:extLst>
            </p:cNvPr>
            <p:cNvGrpSpPr/>
            <p:nvPr/>
          </p:nvGrpSpPr>
          <p:grpSpPr>
            <a:xfrm>
              <a:off x="950563" y="1737046"/>
              <a:ext cx="6064333" cy="45719"/>
              <a:chOff x="-2" y="174645"/>
              <a:chExt cx="10694425" cy="80625"/>
            </a:xfrm>
          </p:grpSpPr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9490B88C-2F78-48BD-9D49-965BA8BD609B}"/>
                  </a:ext>
                </a:extLst>
              </p:cNvPr>
              <p:cNvSpPr/>
              <p:nvPr/>
            </p:nvSpPr>
            <p:spPr>
              <a:xfrm flipV="1">
                <a:off x="-2" y="174645"/>
                <a:ext cx="10694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7891738" h="69850">
                    <a:moveTo>
                      <a:pt x="7600908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7891738" y="69850"/>
                    </a:lnTo>
                    <a:lnTo>
                      <a:pt x="7891738" y="0"/>
                    </a:lnTo>
                    <a:close/>
                  </a:path>
                </a:pathLst>
              </a:custGeom>
              <a:solidFill>
                <a:srgbClr val="1D1233">
                  <a:alpha val="29803"/>
                </a:srgbClr>
              </a:solidFill>
            </p:spPr>
            <p:txBody>
              <a:bodyPr/>
              <a:lstStyle/>
              <a:p>
                <a:endParaRPr lang="en-US"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</p:txBody>
          </p:sp>
        </p:grpSp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F2898A0E-42C4-4A98-8C7A-815CEF41825B}"/>
                </a:ext>
              </a:extLst>
            </p:cNvPr>
            <p:cNvSpPr txBox="1"/>
            <p:nvPr/>
          </p:nvSpPr>
          <p:spPr>
            <a:xfrm>
              <a:off x="1049468" y="1614414"/>
              <a:ext cx="7086600" cy="11560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080"/>
                </a:lnSpc>
              </a:pPr>
              <a:r>
                <a:rPr lang="en-US" sz="4800" spc="-96" dirty="0">
                  <a:solidFill>
                    <a:srgbClr val="1D1233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HTML</a:t>
              </a: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E241D1B3-FD7C-420F-95E7-6F53393092FD}"/>
                </a:ext>
              </a:extLst>
            </p:cNvPr>
            <p:cNvSpPr txBox="1"/>
            <p:nvPr/>
          </p:nvSpPr>
          <p:spPr>
            <a:xfrm>
              <a:off x="651935" y="6412000"/>
              <a:ext cx="7718905" cy="22159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33400" indent="-457200">
                <a:buFont typeface="Wingdings" panose="05000000000000000000" pitchFamily="2" charset="2"/>
                <a:buChar char="§"/>
              </a:pP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ภาษาที่ใช้ </a:t>
              </a: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Tag </a:t>
              </a: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ในการกำหนดการแสดงผลเว็บเพจที่ต่างก็เชื่อมถึงกันใน </a:t>
              </a: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Hyperspace </a:t>
              </a: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ผ่าน </a:t>
              </a: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Hyperlink </a:t>
              </a: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นั่นเองปัจจุบันมีการพัฒนาและกำหนดมาตรฐานโดยองค์กร </a:t>
              </a: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World Wide Web Consortium (W3C)</a:t>
              </a:r>
              <a:endParaRPr lang="en-US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pic>
          <p:nvPicPr>
            <p:cNvPr id="9" name="Picture 2" descr="Meu HTML é semântico e o seu?. A quantidade de sites e páginas na ...">
              <a:extLst>
                <a:ext uri="{FF2B5EF4-FFF2-40B4-BE49-F238E27FC236}">
                  <a16:creationId xmlns:a16="http://schemas.microsoft.com/office/drawing/2014/main" id="{491A81D3-666D-4240-9197-D4AC0D256B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39" r="8437"/>
            <a:stretch/>
          </p:blipFill>
          <p:spPr bwMode="auto">
            <a:xfrm>
              <a:off x="1860659" y="3060775"/>
              <a:ext cx="5359124" cy="2787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BB1416FA-AC9D-4CAB-985C-1B42E13CAFCC}"/>
                </a:ext>
              </a:extLst>
            </p:cNvPr>
            <p:cNvSpPr txBox="1"/>
            <p:nvPr/>
          </p:nvSpPr>
          <p:spPr>
            <a:xfrm>
              <a:off x="9431469" y="1614414"/>
              <a:ext cx="7086600" cy="11560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080"/>
                </a:lnSpc>
              </a:pPr>
              <a:r>
                <a:rPr lang="en-US" sz="4800" spc="-96" dirty="0">
                  <a:solidFill>
                    <a:srgbClr val="1D1233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JavaScript</a:t>
              </a:r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D287D025-623F-47F2-A095-43903A06712C}"/>
                </a:ext>
              </a:extLst>
            </p:cNvPr>
            <p:cNvSpPr txBox="1"/>
            <p:nvPr/>
          </p:nvSpPr>
          <p:spPr>
            <a:xfrm>
              <a:off x="9346776" y="6261280"/>
              <a:ext cx="7718906" cy="22159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33400" indent="-457200">
                <a:buFont typeface="Wingdings" panose="05000000000000000000" pitchFamily="2" charset="2"/>
                <a:buChar char="§"/>
              </a:pP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JavaScript </a:t>
              </a: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เป็น ภาษาสคริปต์เชิงวัตถุ ที่เรียกกันว่า “สคริปต์” (</a:t>
              </a: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script) </a:t>
              </a: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ซึ่งในการสร้างและพัฒนาเว็บไซต์ (ใช่ร่วมกับ </a:t>
              </a: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HTML) </a:t>
              </a: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เพื่อให้เว็บไซต์ของเราดูมีการเคลื่อนไหว สามารถตอบสนองผู้ใช้งานได้มากขึ้น</a:t>
              </a:r>
              <a:endParaRPr lang="en-US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pic>
          <p:nvPicPr>
            <p:cNvPr id="12" name="Picture 2" descr="คำถาม Javascript, ES6, React ที่อาจจะเจอ ในการสัมภาษณ์งาน | by ...">
              <a:extLst>
                <a:ext uri="{FF2B5EF4-FFF2-40B4-BE49-F238E27FC236}">
                  <a16:creationId xmlns:a16="http://schemas.microsoft.com/office/drawing/2014/main" id="{C211FC19-F94C-457C-89A0-4F436E47EE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5060" y="3137185"/>
              <a:ext cx="5375135" cy="2767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6467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1CDC1957-2A84-495E-AFE1-1AB7E4E8163A}"/>
              </a:ext>
            </a:extLst>
          </p:cNvPr>
          <p:cNvGrpSpPr/>
          <p:nvPr/>
        </p:nvGrpSpPr>
        <p:grpSpPr>
          <a:xfrm>
            <a:off x="0" y="0"/>
            <a:ext cx="18499624" cy="10287000"/>
            <a:chOff x="0" y="0"/>
            <a:chExt cx="18499624" cy="10287000"/>
          </a:xfrm>
        </p:grpSpPr>
        <p:sp>
          <p:nvSpPr>
            <p:cNvPr id="3" name="Rectangle 28">
              <a:extLst>
                <a:ext uri="{FF2B5EF4-FFF2-40B4-BE49-F238E27FC236}">
                  <a16:creationId xmlns:a16="http://schemas.microsoft.com/office/drawing/2014/main" id="{014EA6CC-7DEA-476D-92C7-39B553E6BA23}"/>
                </a:ext>
              </a:extLst>
            </p:cNvPr>
            <p:cNvSpPr/>
            <p:nvPr/>
          </p:nvSpPr>
          <p:spPr>
            <a:xfrm>
              <a:off x="211624" y="0"/>
              <a:ext cx="18288000" cy="9715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sp>
          <p:nvSpPr>
            <p:cNvPr id="4" name="AutoShape 7">
              <a:extLst>
                <a:ext uri="{FF2B5EF4-FFF2-40B4-BE49-F238E27FC236}">
                  <a16:creationId xmlns:a16="http://schemas.microsoft.com/office/drawing/2014/main" id="{C43EDF4F-FD73-4677-B508-58C2CDA98D3C}"/>
                </a:ext>
              </a:extLst>
            </p:cNvPr>
            <p:cNvSpPr/>
            <p:nvPr/>
          </p:nvSpPr>
          <p:spPr>
            <a:xfrm>
              <a:off x="0" y="9713843"/>
              <a:ext cx="18499624" cy="573157"/>
            </a:xfrm>
            <a:prstGeom prst="rect">
              <a:avLst/>
            </a:prstGeom>
            <a:solidFill>
              <a:srgbClr val="2620F6"/>
            </a:solidFill>
          </p:spPr>
        </p:sp>
        <p:sp>
          <p:nvSpPr>
            <p:cNvPr id="5" name="TextBox 2">
              <a:extLst>
                <a:ext uri="{FF2B5EF4-FFF2-40B4-BE49-F238E27FC236}">
                  <a16:creationId xmlns:a16="http://schemas.microsoft.com/office/drawing/2014/main" id="{6C26C2BC-5279-49EC-A770-3C50B4962C52}"/>
                </a:ext>
              </a:extLst>
            </p:cNvPr>
            <p:cNvSpPr txBox="1"/>
            <p:nvPr/>
          </p:nvSpPr>
          <p:spPr>
            <a:xfrm>
              <a:off x="999755" y="805646"/>
              <a:ext cx="8633305" cy="10156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th-TH" sz="6600" dirty="0">
                  <a:solidFill>
                    <a:srgbClr val="1D1233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ภาษาที่ใช้ในการพัฒนา(ต่อ)</a:t>
              </a:r>
              <a:endParaRPr lang="en-US" sz="6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grpSp>
          <p:nvGrpSpPr>
            <p:cNvPr id="6" name="Group 31">
              <a:extLst>
                <a:ext uri="{FF2B5EF4-FFF2-40B4-BE49-F238E27FC236}">
                  <a16:creationId xmlns:a16="http://schemas.microsoft.com/office/drawing/2014/main" id="{24A4B787-368D-4334-95C4-69C984CAA23C}"/>
                </a:ext>
              </a:extLst>
            </p:cNvPr>
            <p:cNvGrpSpPr/>
            <p:nvPr/>
          </p:nvGrpSpPr>
          <p:grpSpPr>
            <a:xfrm>
              <a:off x="1054127" y="1621089"/>
              <a:ext cx="6064333" cy="45719"/>
              <a:chOff x="-2" y="174645"/>
              <a:chExt cx="10694425" cy="80625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BFB6CDD-84F8-4FDE-95F5-E8D3C1D75EB1}"/>
                  </a:ext>
                </a:extLst>
              </p:cNvPr>
              <p:cNvSpPr/>
              <p:nvPr/>
            </p:nvSpPr>
            <p:spPr>
              <a:xfrm flipV="1">
                <a:off x="-2" y="174645"/>
                <a:ext cx="10694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7891738" h="69850">
                    <a:moveTo>
                      <a:pt x="7600908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7891738" y="69850"/>
                    </a:lnTo>
                    <a:lnTo>
                      <a:pt x="7891738" y="0"/>
                    </a:lnTo>
                    <a:close/>
                  </a:path>
                </a:pathLst>
              </a:custGeom>
              <a:solidFill>
                <a:srgbClr val="1D1233">
                  <a:alpha val="29803"/>
                </a:srgbClr>
              </a:solidFill>
            </p:spPr>
            <p:txBody>
              <a:bodyPr/>
              <a:lstStyle/>
              <a:p>
                <a:endParaRPr lang="en-US"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</p:txBody>
          </p:sp>
        </p:grpSp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81778242-657C-4C5C-8325-268E4A457CC4}"/>
                </a:ext>
              </a:extLst>
            </p:cNvPr>
            <p:cNvSpPr txBox="1"/>
            <p:nvPr/>
          </p:nvSpPr>
          <p:spPr>
            <a:xfrm>
              <a:off x="1098660" y="1498457"/>
              <a:ext cx="7086600" cy="11560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080"/>
                </a:lnSpc>
              </a:pPr>
              <a:r>
                <a:rPr lang="en-US" sz="4800" spc="-96" dirty="0">
                  <a:solidFill>
                    <a:srgbClr val="1D1233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PHP</a:t>
              </a: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37F63D80-12C4-4523-9873-7C184819B9A3}"/>
                </a:ext>
              </a:extLst>
            </p:cNvPr>
            <p:cNvSpPr txBox="1"/>
            <p:nvPr/>
          </p:nvSpPr>
          <p:spPr>
            <a:xfrm>
              <a:off x="979877" y="6208643"/>
              <a:ext cx="6968831" cy="27699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33400" indent="-457200">
                <a:buFont typeface="Wingdings" panose="05000000000000000000" pitchFamily="2" charset="2"/>
                <a:buChar char="§"/>
              </a:pP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เป็นภาษาประเภท </a:t>
              </a: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Script Language </a:t>
              </a: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ที่ทำงานแบบ </a:t>
              </a: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Server-Side Script </a:t>
              </a: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กระบวนการทำงานจะทำงานแบบโปรแกรมแปลคำสั่ง </a:t>
              </a: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interpreter </a:t>
              </a: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คือแปลภาษาทุกครั้งที่มีคนเรียกสคริปต์  ไม่ต้องนำไปประมวลผลใหม่ (</a:t>
              </a: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Compiler)</a:t>
              </a:r>
              <a:endParaRPr lang="en-US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pic>
          <p:nvPicPr>
            <p:cNvPr id="9" name="Picture 4" descr="รับเขียนเว็บไซต์ PHP Mysql">
              <a:extLst>
                <a:ext uri="{FF2B5EF4-FFF2-40B4-BE49-F238E27FC236}">
                  <a16:creationId xmlns:a16="http://schemas.microsoft.com/office/drawing/2014/main" id="{14EDEA0C-3D51-4E68-9465-5F1D2BB57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594" y="2777175"/>
              <a:ext cx="5968732" cy="3135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5764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5874D51-18F1-4A96-ACDA-B1601A18912C}"/>
              </a:ext>
            </a:extLst>
          </p:cNvPr>
          <p:cNvGrpSpPr/>
          <p:nvPr/>
        </p:nvGrpSpPr>
        <p:grpSpPr>
          <a:xfrm>
            <a:off x="0" y="0"/>
            <a:ext cx="18499624" cy="10288657"/>
            <a:chOff x="-108060" y="0"/>
            <a:chExt cx="18499624" cy="1028865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1AAFE3C-8C46-4909-9E31-E4F223C9140A}"/>
                </a:ext>
              </a:extLst>
            </p:cNvPr>
            <p:cNvSpPr/>
            <p:nvPr/>
          </p:nvSpPr>
          <p:spPr>
            <a:xfrm>
              <a:off x="0" y="0"/>
              <a:ext cx="18288000" cy="9715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sp>
          <p:nvSpPr>
            <p:cNvPr id="46" name="AutoShape 7">
              <a:extLst>
                <a:ext uri="{FF2B5EF4-FFF2-40B4-BE49-F238E27FC236}">
                  <a16:creationId xmlns:a16="http://schemas.microsoft.com/office/drawing/2014/main" id="{D406F052-5A33-4539-A9F4-829C3CF5E9F8}"/>
                </a:ext>
              </a:extLst>
            </p:cNvPr>
            <p:cNvSpPr/>
            <p:nvPr/>
          </p:nvSpPr>
          <p:spPr>
            <a:xfrm>
              <a:off x="-108060" y="9715500"/>
              <a:ext cx="18499624" cy="573157"/>
            </a:xfrm>
            <a:prstGeom prst="rect">
              <a:avLst/>
            </a:prstGeom>
            <a:solidFill>
              <a:srgbClr val="2620F6"/>
            </a:solidFill>
          </p:spPr>
        </p:sp>
        <p:sp>
          <p:nvSpPr>
            <p:cNvPr id="47" name="TextBox 2">
              <a:extLst>
                <a:ext uri="{FF2B5EF4-FFF2-40B4-BE49-F238E27FC236}">
                  <a16:creationId xmlns:a16="http://schemas.microsoft.com/office/drawing/2014/main" id="{AC8A531F-7DAF-4A36-B7FC-B795EBDB02BD}"/>
                </a:ext>
              </a:extLst>
            </p:cNvPr>
            <p:cNvSpPr txBox="1"/>
            <p:nvPr/>
          </p:nvSpPr>
          <p:spPr>
            <a:xfrm>
              <a:off x="891695" y="807303"/>
              <a:ext cx="8633305" cy="10156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th-TH" sz="6600" dirty="0">
                  <a:solidFill>
                    <a:srgbClr val="1D1233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เครื่องมือ</a:t>
              </a:r>
              <a:endParaRPr lang="en-US" sz="6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EE24955-858A-4840-91B6-3752BEF961D0}"/>
                </a:ext>
              </a:extLst>
            </p:cNvPr>
            <p:cNvGrpSpPr/>
            <p:nvPr/>
          </p:nvGrpSpPr>
          <p:grpSpPr>
            <a:xfrm>
              <a:off x="946067" y="1622746"/>
              <a:ext cx="6064333" cy="45719"/>
              <a:chOff x="-2" y="174645"/>
              <a:chExt cx="10694425" cy="80625"/>
            </a:xfrm>
          </p:grpSpPr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B42A1AE4-F8AF-4148-A02C-E442261856F2}"/>
                  </a:ext>
                </a:extLst>
              </p:cNvPr>
              <p:cNvSpPr/>
              <p:nvPr/>
            </p:nvSpPr>
            <p:spPr>
              <a:xfrm flipV="1">
                <a:off x="-2" y="174645"/>
                <a:ext cx="10694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7891738" h="69850">
                    <a:moveTo>
                      <a:pt x="7600908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7891738" y="69850"/>
                    </a:lnTo>
                    <a:lnTo>
                      <a:pt x="7891738" y="0"/>
                    </a:lnTo>
                    <a:close/>
                  </a:path>
                </a:pathLst>
              </a:custGeom>
              <a:solidFill>
                <a:srgbClr val="1D1233">
                  <a:alpha val="29803"/>
                </a:srgbClr>
              </a:solidFill>
            </p:spPr>
            <p:txBody>
              <a:bodyPr/>
              <a:lstStyle/>
              <a:p>
                <a:endParaRPr lang="en-US"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</p:txBody>
          </p:sp>
        </p:grpSp>
        <p:sp>
          <p:nvSpPr>
            <p:cNvPr id="49" name="TextBox 2">
              <a:extLst>
                <a:ext uri="{FF2B5EF4-FFF2-40B4-BE49-F238E27FC236}">
                  <a16:creationId xmlns:a16="http://schemas.microsoft.com/office/drawing/2014/main" id="{3640597A-A2C3-4479-BF78-9D8FB7BB04B7}"/>
                </a:ext>
              </a:extLst>
            </p:cNvPr>
            <p:cNvSpPr txBox="1"/>
            <p:nvPr/>
          </p:nvSpPr>
          <p:spPr>
            <a:xfrm>
              <a:off x="990600" y="1500114"/>
              <a:ext cx="7086600" cy="11560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080"/>
                </a:lnSpc>
              </a:pPr>
              <a:r>
                <a:rPr lang="en-US" sz="4800" spc="-96" dirty="0">
                  <a:solidFill>
                    <a:srgbClr val="1D1233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XAMPP</a:t>
              </a:r>
            </a:p>
          </p:txBody>
        </p:sp>
        <p:sp>
          <p:nvSpPr>
            <p:cNvPr id="50" name="TextBox 8">
              <a:extLst>
                <a:ext uri="{FF2B5EF4-FFF2-40B4-BE49-F238E27FC236}">
                  <a16:creationId xmlns:a16="http://schemas.microsoft.com/office/drawing/2014/main" id="{DF1949FF-2A12-4A1B-81AF-ABAF35EF623E}"/>
                </a:ext>
              </a:extLst>
            </p:cNvPr>
            <p:cNvSpPr txBox="1"/>
            <p:nvPr/>
          </p:nvSpPr>
          <p:spPr>
            <a:xfrm>
              <a:off x="866295" y="6595881"/>
              <a:ext cx="7718905" cy="27699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33400" indent="-457200">
                <a:buFont typeface="Wingdings" panose="05000000000000000000" pitchFamily="2" charset="2"/>
                <a:buChar char="§"/>
              </a:pP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เป็นหนึ่งในโปรแกรมสำหรับจำลองเครื่องคอมพิวเตอร์ส่วนบุคคลให้ทำงานในลักษณะของเว็บเซิร์ฟเวอร์ นั่นคือการจำลองเครื่องคอมพิวเตอร์ให้เป็นทั้งเครื่องแม่และเครื่องลูกในเครื่องเดียวกัน เพื่อเป็นการทดสอบสคริปหรือเว็บไซต์ในเครื่อง</a:t>
              </a:r>
              <a:endParaRPr lang="en-US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pic>
          <p:nvPicPr>
            <p:cNvPr id="51" name="Picture 2" descr="การย้ายโฟลเดอร์ที่เก็บไฟล์ของ Xampp ไปไว้นอก htdocs | by Sawai ...">
              <a:extLst>
                <a:ext uri="{FF2B5EF4-FFF2-40B4-BE49-F238E27FC236}">
                  <a16:creationId xmlns:a16="http://schemas.microsoft.com/office/drawing/2014/main" id="{C6D76009-6B76-434D-82E9-5AC142E47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0395" y="2651265"/>
              <a:ext cx="5450216" cy="3541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1AB611-03F0-4BAA-8418-B44CC5287025}"/>
                </a:ext>
              </a:extLst>
            </p:cNvPr>
            <p:cNvSpPr txBox="1"/>
            <p:nvPr/>
          </p:nvSpPr>
          <p:spPr>
            <a:xfrm>
              <a:off x="9623905" y="1495179"/>
              <a:ext cx="7086600" cy="11560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080"/>
                </a:lnSpc>
              </a:pPr>
              <a:r>
                <a:rPr lang="en-US" sz="4800" spc="-96" dirty="0">
                  <a:solidFill>
                    <a:srgbClr val="1D1233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Live Stream</a:t>
              </a:r>
            </a:p>
          </p:txBody>
        </p:sp>
        <p:sp>
          <p:nvSpPr>
            <p:cNvPr id="53" name="TextBox 8">
              <a:extLst>
                <a:ext uri="{FF2B5EF4-FFF2-40B4-BE49-F238E27FC236}">
                  <a16:creationId xmlns:a16="http://schemas.microsoft.com/office/drawing/2014/main" id="{86E7D95E-AB23-41C4-9FE1-A3A4A8DDA1FE}"/>
                </a:ext>
              </a:extLst>
            </p:cNvPr>
            <p:cNvSpPr txBox="1"/>
            <p:nvPr/>
          </p:nvSpPr>
          <p:spPr>
            <a:xfrm>
              <a:off x="9282352" y="6521050"/>
              <a:ext cx="8446848" cy="27699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33400" indent="-457200">
                <a:buFont typeface="Wingdings" panose="05000000000000000000" pitchFamily="2" charset="2"/>
                <a:buChar char="§"/>
              </a:pP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การให้บริการรูปแบบหนึ่งของการเผยแพร่สัญญาณการถ่ายทอดสดผ่านอินเตอร์เน็ต นับว่าเป็นอีกหนึ่ง เทคโนโลยีที่ถูกพัฒนาต่อยอดมาจากอดีต </a:t>
              </a:r>
            </a:p>
            <a:p>
              <a:pPr marL="533400" indent="-457200">
                <a:buFont typeface="Wingdings" panose="05000000000000000000" pitchFamily="2" charset="2"/>
                <a:buChar char="§"/>
              </a:pP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ในปัจจุบันจึงมีการต่อยอดนำมาใช้ในสื่อ</a:t>
              </a:r>
              <a:r>
                <a:rPr lang="en-US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 Social Media </a:t>
              </a:r>
              <a:r>
                <a:rPr lang="th-TH" sz="3600" b="0" i="0" dirty="0">
                  <a:solidFill>
                    <a:srgbClr val="000000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rPr>
                <a:t>ด้วยจุดเด่นที่สามารถเชื่อมต่อผู้คนทั่วโลกเข้าหากัน</a:t>
              </a:r>
              <a:endParaRPr lang="en-US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pic>
          <p:nvPicPr>
            <p:cNvPr id="54" name="Picture 2" descr="Live-Streaming for Business: How, When, and Why You Should Use It ...">
              <a:extLst>
                <a:ext uri="{FF2B5EF4-FFF2-40B4-BE49-F238E27FC236}">
                  <a16:creationId xmlns:a16="http://schemas.microsoft.com/office/drawing/2014/main" id="{0E6F7923-ECD1-4AFB-ADB1-A224582D0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683" y="2651265"/>
              <a:ext cx="5450216" cy="353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071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กล่องข้อความ 1">
            <a:extLst>
              <a:ext uri="{FF2B5EF4-FFF2-40B4-BE49-F238E27FC236}">
                <a16:creationId xmlns:a16="http://schemas.microsoft.com/office/drawing/2014/main" id="{67846C93-4E3F-44C9-8366-105662422AA2}"/>
              </a:ext>
            </a:extLst>
          </p:cNvPr>
          <p:cNvSpPr txBox="1"/>
          <p:nvPr/>
        </p:nvSpPr>
        <p:spPr>
          <a:xfrm>
            <a:off x="5749618" y="4636497"/>
            <a:ext cx="7890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000" b="1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การตรวจข้อสอบปรนัยอัตโนมัติ</a:t>
            </a:r>
          </a:p>
          <a:p>
            <a:pPr algn="ctr"/>
            <a:endParaRPr lang="th-TH" sz="6000" b="1" dirty="0">
              <a:solidFill>
                <a:schemeClr val="accent1">
                  <a:lumMod val="75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2D14FE3C-58A4-47DF-B364-E5AEB6CC2BCE}"/>
              </a:ext>
            </a:extLst>
          </p:cNvPr>
          <p:cNvSpPr/>
          <p:nvPr/>
        </p:nvSpPr>
        <p:spPr>
          <a:xfrm>
            <a:off x="-211624" y="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292A550E-BFBB-4C07-85E4-8DD6F01844A9}"/>
              </a:ext>
            </a:extLst>
          </p:cNvPr>
          <p:cNvSpPr/>
          <p:nvPr/>
        </p:nvSpPr>
        <p:spPr>
          <a:xfrm rot="16200000">
            <a:off x="-8963233" y="2676734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25225-F669-4608-9665-683793DCD047}"/>
              </a:ext>
            </a:extLst>
          </p:cNvPr>
          <p:cNvSpPr/>
          <p:nvPr/>
        </p:nvSpPr>
        <p:spPr>
          <a:xfrm rot="16200000">
            <a:off x="8751609" y="5365582"/>
            <a:ext cx="18499624" cy="573157"/>
          </a:xfrm>
          <a:prstGeom prst="rect">
            <a:avLst/>
          </a:prstGeom>
          <a:solidFill>
            <a:srgbClr val="2620F6"/>
          </a:solidFill>
        </p:spPr>
      </p:sp>
    </p:spTree>
    <p:extLst>
      <p:ext uri="{BB962C8B-B14F-4D97-AF65-F5344CB8AC3E}">
        <p14:creationId xmlns:p14="http://schemas.microsoft.com/office/powerpoint/2010/main" val="300721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F70C9B7-ED99-40C8-8D26-4B902AFEE12B}"/>
              </a:ext>
            </a:extLst>
          </p:cNvPr>
          <p:cNvSpPr txBox="1"/>
          <p:nvPr/>
        </p:nvSpPr>
        <p:spPr>
          <a:xfrm>
            <a:off x="815495" y="831033"/>
            <a:ext cx="11948346" cy="122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การตัดคำ</a:t>
            </a:r>
            <a:endParaRPr lang="en-US" sz="6600" spc="-96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8A0467A9-E79A-4D51-9548-88BD66352E75}"/>
              </a:ext>
            </a:extLst>
          </p:cNvPr>
          <p:cNvSpPr txBox="1"/>
          <p:nvPr/>
        </p:nvSpPr>
        <p:spPr>
          <a:xfrm>
            <a:off x="815495" y="2400300"/>
            <a:ext cx="16253305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3400" indent="-457200">
              <a:buFont typeface="Wingdings" panose="05000000000000000000" pitchFamily="2" charset="2"/>
              <a:buChar char="§"/>
            </a:pP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การตัดคำ เป็นการแบ่งส่วนคำหรือการโทเค</a:t>
            </a:r>
            <a:r>
              <a:rPr lang="th-TH" sz="36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็น</a:t>
            </a: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 (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Tokenization) </a:t>
            </a: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คำถือเป็นงานพื้นฐานในการประมวลผลภาษาธรรมชาติ (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NLP) </a:t>
            </a: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สำหรับการตัดคำภาษาไทยนั้นจะมีความยุ่งยากมากกว่า เพราะเป็นภาษาที่ไม่มีการแบ่งกลุ่ม มักเขียนเป็นคำเรียงและต่อเนื่อง</a:t>
            </a:r>
            <a:endParaRPr lang="en-US" sz="36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533400" indent="-457200"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หากถ้าเป็นการตัดคำในภาษาที่มีรากฐานมาจากภาษาละตินมักจะไม่มีปัญหาและทำการตัดคำได้ง่ายกว่า เพราะภาษาเหล่านี้มักมีเครื่องหมายคั่นคำ (</a:t>
            </a:r>
            <a:r>
              <a:rPr lang="en-US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Delimiting) </a:t>
            </a:r>
            <a:r>
              <a:rPr lang="th-TH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เช่น ช่องว่าง (</a:t>
            </a:r>
            <a:r>
              <a:rPr lang="en-US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Spaces) </a:t>
            </a:r>
            <a:r>
              <a:rPr lang="th-TH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เซมิโคลอน (</a:t>
            </a:r>
            <a:r>
              <a:rPr lang="en-US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Semi-Colon) </a:t>
            </a:r>
            <a:r>
              <a:rPr lang="th-TH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จุลภาค (</a:t>
            </a:r>
            <a:r>
              <a:rPr lang="en-US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Comma) </a:t>
            </a:r>
            <a:r>
              <a:rPr lang="th-TH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เครื่องหมายคำพูด (</a:t>
            </a:r>
            <a:r>
              <a:rPr lang="en-US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Quote) </a:t>
            </a:r>
            <a:r>
              <a:rPr lang="th-TH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และจุด (</a:t>
            </a:r>
            <a:r>
              <a:rPr lang="en-US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Period)</a:t>
            </a:r>
            <a:endParaRPr lang="th-TH" sz="3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47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C6D6890B-404D-4BDF-8F56-7390532AF299}"/>
              </a:ext>
            </a:extLst>
          </p:cNvPr>
          <p:cNvSpPr txBox="1"/>
          <p:nvPr/>
        </p:nvSpPr>
        <p:spPr>
          <a:xfrm>
            <a:off x="914400" y="1056019"/>
            <a:ext cx="11948346" cy="122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การตัดคำ –(ต่อ)</a:t>
            </a:r>
            <a:endParaRPr lang="en-US" sz="6600" spc="-96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91D02A8-5EF5-496C-98CE-98B8AA35023E}"/>
              </a:ext>
            </a:extLst>
          </p:cNvPr>
          <p:cNvSpPr txBox="1"/>
          <p:nvPr/>
        </p:nvSpPr>
        <p:spPr>
          <a:xfrm>
            <a:off x="914400" y="3314700"/>
            <a:ext cx="16253305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3400" indent="-457200"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การทำงานจะอ่านข้อความจากซ้ายไปขวาแล้วนำคำที่ได้ ไปเปรียบเทียบกับคำในพจนานุกรมและเลือกคำที่ยาวที่สุด </a:t>
            </a:r>
          </a:p>
          <a:p>
            <a:pPr marL="76200"/>
            <a:endParaRPr lang="en-US" sz="3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B2047F1-027D-4DBD-AD49-6A2BDE303922}"/>
              </a:ext>
            </a:extLst>
          </p:cNvPr>
          <p:cNvSpPr txBox="1"/>
          <p:nvPr/>
        </p:nvSpPr>
        <p:spPr>
          <a:xfrm>
            <a:off x="967895" y="1894219"/>
            <a:ext cx="15741540" cy="11560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48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เทคนิคการตัดคำภาษาไทยด้วยพจนานุกรมแบบเปรียบเทียบคำที่ยาวที่สุด (</a:t>
            </a:r>
            <a:r>
              <a:rPr lang="en-US" sz="48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Longest Matching)</a:t>
            </a:r>
          </a:p>
        </p:txBody>
      </p:sp>
    </p:spTree>
    <p:extLst>
      <p:ext uri="{BB962C8B-B14F-4D97-AF65-F5344CB8AC3E}">
        <p14:creationId xmlns:p14="http://schemas.microsoft.com/office/powerpoint/2010/main" val="18419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C6D6890B-404D-4BDF-8F56-7390532AF299}"/>
              </a:ext>
            </a:extLst>
          </p:cNvPr>
          <p:cNvSpPr txBox="1"/>
          <p:nvPr/>
        </p:nvSpPr>
        <p:spPr>
          <a:xfrm>
            <a:off x="914400" y="1056019"/>
            <a:ext cx="11948346" cy="122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การตัดคำ –(ต่อ)</a:t>
            </a:r>
            <a:endParaRPr lang="en-US" sz="6600" spc="-96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graphicFrame>
        <p:nvGraphicFramePr>
          <p:cNvPr id="8" name="ตาราง 7">
            <a:extLst>
              <a:ext uri="{FF2B5EF4-FFF2-40B4-BE49-F238E27FC236}">
                <a16:creationId xmlns:a16="http://schemas.microsoft.com/office/drawing/2014/main" id="{EB728A71-6F08-4404-A2C2-99304FEBE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62393"/>
              </p:ext>
            </p:extLst>
          </p:nvPr>
        </p:nvGraphicFramePr>
        <p:xfrm>
          <a:off x="914400" y="3009900"/>
          <a:ext cx="15529407" cy="490420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763813">
                  <a:extLst>
                    <a:ext uri="{9D8B030D-6E8A-4147-A177-3AD203B41FA5}">
                      <a16:colId xmlns:a16="http://schemas.microsoft.com/office/drawing/2014/main" val="3371825050"/>
                    </a:ext>
                  </a:extLst>
                </a:gridCol>
                <a:gridCol w="7765594">
                  <a:extLst>
                    <a:ext uri="{9D8B030D-6E8A-4147-A177-3AD203B41FA5}">
                      <a16:colId xmlns:a16="http://schemas.microsoft.com/office/drawing/2014/main" val="3714084201"/>
                    </a:ext>
                  </a:extLst>
                </a:gridCol>
              </a:tblGrid>
              <a:tr h="9808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เอกสารต้นฉบับ</a:t>
                      </a:r>
                      <a:endParaRPr lang="en-US" sz="360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เอกสารที่ผ่านการตัดคำ</a:t>
                      </a:r>
                      <a:endParaRPr lang="en-US" sz="360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277662"/>
                  </a:ext>
                </a:extLst>
              </a:tr>
              <a:tr h="19616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เครื่องจักรอิเล็กทรอนิกส์ที่ทำงานตามขั้นตอนของโปรแกรม</a:t>
                      </a:r>
                      <a:endParaRPr lang="en-US" sz="36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เครื่องจักร/อิเล็กทรอนิกส์/ที่ทำงาน/ตาม/ขั้นตอน/ของ/โปรแกรม/</a:t>
                      </a:r>
                      <a:endParaRPr lang="en-US" sz="360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253398"/>
                  </a:ext>
                </a:extLst>
              </a:tr>
              <a:tr h="19616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เครื่องจักรอิเล็กทรอนิกส์ที่ทำงานตามหลักการของโปรแกรม</a:t>
                      </a:r>
                      <a:endParaRPr lang="en-US" sz="36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เครื่องจักร/อิเล็กทรอนิกส์/ที่ทำงาน/ตาม/หลัก/การ/ของ/โปรแกรม/</a:t>
                      </a:r>
                      <a:endParaRPr lang="en-US" sz="360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02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18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F70C9B7-ED99-40C8-8D26-4B902AFEE12B}"/>
              </a:ext>
            </a:extLst>
          </p:cNvPr>
          <p:cNvSpPr txBox="1"/>
          <p:nvPr/>
        </p:nvSpPr>
        <p:spPr>
          <a:xfrm>
            <a:off x="838200" y="495300"/>
            <a:ext cx="11948346" cy="122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การวิเคราะห์ความคล้ายคลึง (</a:t>
            </a:r>
            <a:r>
              <a:rPr lang="en-US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Similarity Analysis) 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8A0467A9-E79A-4D51-9548-88BD66352E75}"/>
              </a:ext>
            </a:extLst>
          </p:cNvPr>
          <p:cNvSpPr txBox="1"/>
          <p:nvPr/>
        </p:nvSpPr>
        <p:spPr>
          <a:xfrm>
            <a:off x="876300" y="1866900"/>
            <a:ext cx="156210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3400" indent="-457200">
              <a:buFont typeface="Wingdings" panose="05000000000000000000" pitchFamily="2" charset="2"/>
              <a:buChar char="§"/>
            </a:pP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การวิเคราะห์ความคล้ายคลึงเป็นวิธีการในการวิเคราะห์ว่าวัตถุ (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Object) 2 </a:t>
            </a: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ชิ้นมีความคล้ายคลึงหรือความสอดคล้องกันหรือไม่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42674771-BCF0-43A1-90E9-0B3E7A41AA5F}"/>
              </a:ext>
            </a:extLst>
          </p:cNvPr>
          <p:cNvSpPr txBox="1"/>
          <p:nvPr/>
        </p:nvSpPr>
        <p:spPr>
          <a:xfrm>
            <a:off x="876300" y="4632176"/>
            <a:ext cx="16253305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3400" indent="-457200"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ความคล้ายคลึงกันของโคไซน์ เป็นการวัดความคล้ายคลึงกันที่ใช้กันทั่วไปสำหรับเวกเตอร์ที่มีค่าความจริงซึ่งใช้ในการดึงข้อมูล เพื่อให้คะแนนความคล้ายคลึงกันของเอกสารในแบบจำลองปริภูมิเวกเตอร์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BA2BF1A2-C833-4932-A60E-24912FB2F71C}"/>
              </a:ext>
            </a:extLst>
          </p:cNvPr>
          <p:cNvSpPr txBox="1"/>
          <p:nvPr/>
        </p:nvSpPr>
        <p:spPr>
          <a:xfrm>
            <a:off x="929795" y="3211695"/>
            <a:ext cx="15741540" cy="11560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48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ความคล้ายคลึงกันของโคไซน์ (</a:t>
            </a:r>
            <a:r>
              <a:rPr lang="en-US" sz="48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Cosine Similarity)</a:t>
            </a:r>
          </a:p>
        </p:txBody>
      </p:sp>
    </p:spTree>
    <p:extLst>
      <p:ext uri="{BB962C8B-B14F-4D97-AF65-F5344CB8AC3E}">
        <p14:creationId xmlns:p14="http://schemas.microsoft.com/office/powerpoint/2010/main" val="309164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F70C9B7-ED99-40C8-8D26-4B902AFEE12B}"/>
              </a:ext>
            </a:extLst>
          </p:cNvPr>
          <p:cNvSpPr txBox="1"/>
          <p:nvPr/>
        </p:nvSpPr>
        <p:spPr>
          <a:xfrm>
            <a:off x="838200" y="495300"/>
            <a:ext cx="11948346" cy="122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การวิเคราะห์ความคล้ายคลึง (</a:t>
            </a:r>
            <a:r>
              <a:rPr lang="en-US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Similarity Analysis) 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BA2BF1A2-C833-4932-A60E-24912FB2F71C}"/>
              </a:ext>
            </a:extLst>
          </p:cNvPr>
          <p:cNvSpPr txBox="1"/>
          <p:nvPr/>
        </p:nvSpPr>
        <p:spPr>
          <a:xfrm>
            <a:off x="876455" y="1719546"/>
            <a:ext cx="15741540" cy="11560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48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ความคล้ายคลึงกันของโคไซน์ (</a:t>
            </a:r>
            <a:r>
              <a:rPr lang="en-US" sz="48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Cosine Similarity)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64083B15-DFD3-4F83-AF41-057448162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600" y="7378553"/>
                <a:ext cx="12192000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14:m>
                  <m:oMath xmlns:m="http://schemas.openxmlformats.org/officeDocument/2006/math">
                    <m:r>
                      <a:rPr lang="th-TH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0" lang="en-US" altLang="th-TH" sz="3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JasmineUPC" panose="02020603050405020304" pitchFamily="18" charset="-34"/>
                    <a:ea typeface="TH SarabunPSK" panose="020B0500040200020003" pitchFamily="34" charset="-34"/>
                    <a:cs typeface="JasmineUPC" panose="02020603050405020304" pitchFamily="18" charset="-34"/>
                  </a:rPr>
                  <a:t>	</a:t>
                </a:r>
                <a:r>
                  <a:rPr kumimoji="0" lang="th-TH" altLang="th-TH" sz="3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JasmineUPC" panose="02020603050405020304" pitchFamily="18" charset="-34"/>
                    <a:ea typeface="TH SarabunPSK" panose="020B0500040200020003" pitchFamily="34" charset="-34"/>
                    <a:cs typeface="JasmineUPC" panose="02020603050405020304" pitchFamily="18" charset="-34"/>
                  </a:rPr>
                  <a:t>คือ </a:t>
                </a:r>
                <a:r>
                  <a:rPr lang="th-TH" altLang="th-TH" sz="3600" dirty="0">
                    <a:latin typeface="JasmineUPC" panose="02020603050405020304" pitchFamily="18" charset="-34"/>
                    <a:ea typeface="TH SarabunPSK" panose="020B0500040200020003" pitchFamily="34" charset="-34"/>
                    <a:cs typeface="JasmineUPC" panose="02020603050405020304" pitchFamily="18" charset="-34"/>
                  </a:rPr>
                  <a:t>คำที่พบในเอกสาร </a:t>
                </a:r>
                <a:r>
                  <a:rPr lang="en-US" altLang="th-TH" sz="3600" dirty="0">
                    <a:latin typeface="JasmineUPC" panose="02020603050405020304" pitchFamily="18" charset="-34"/>
                    <a:ea typeface="TH SarabunPSK" panose="020B0500040200020003" pitchFamily="34" charset="-34"/>
                    <a:cs typeface="JasmineUPC" panose="02020603050405020304" pitchFamily="18" charset="-34"/>
                  </a:rPr>
                  <a:t>A</a:t>
                </a:r>
                <a:endParaRPr kumimoji="0" lang="en-US" altLang="th-TH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  <a:p>
                <a14:m>
                  <m:oMath xmlns:m="http://schemas.openxmlformats.org/officeDocument/2006/math">
                    <m:r>
                      <a:rPr lang="th-TH" sz="2400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0" lang="th-TH" altLang="th-TH" sz="3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JasmineUPC" panose="02020603050405020304" pitchFamily="18" charset="-34"/>
                    <a:ea typeface="TH SarabunPSK" panose="020B0500040200020003" pitchFamily="34" charset="-34"/>
                    <a:cs typeface="JasmineUPC" panose="02020603050405020304" pitchFamily="18" charset="-34"/>
                  </a:rPr>
                  <a:t>	คือ </a:t>
                </a:r>
                <a:r>
                  <a:rPr lang="th-TH" altLang="th-TH" sz="3600" dirty="0">
                    <a:latin typeface="JasmineUPC" panose="02020603050405020304" pitchFamily="18" charset="-34"/>
                    <a:ea typeface="TH SarabunPSK" panose="020B0500040200020003" pitchFamily="34" charset="-34"/>
                    <a:cs typeface="JasmineUPC" panose="02020603050405020304" pitchFamily="18" charset="-34"/>
                  </a:rPr>
                  <a:t>คำที่พบในเอกสาร </a:t>
                </a:r>
                <a:r>
                  <a:rPr lang="en-US" altLang="th-TH" sz="3600" dirty="0">
                    <a:latin typeface="JasmineUPC" panose="02020603050405020304" pitchFamily="18" charset="-34"/>
                    <a:ea typeface="TH SarabunPSK" panose="020B0500040200020003" pitchFamily="34" charset="-34"/>
                    <a:cs typeface="JasmineUPC" panose="02020603050405020304" pitchFamily="18" charset="-34"/>
                  </a:rPr>
                  <a:t>B</a:t>
                </a:r>
                <a:endParaRPr kumimoji="0" lang="en-US" altLang="th-TH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JasmineUPC" panose="02020603050405020304" pitchFamily="18" charset="-34"/>
                  <a:ea typeface="TH SarabunPSK" panose="020B0500040200020003" pitchFamily="34" charset="-34"/>
                  <a:cs typeface="JasmineUPC" panose="02020603050405020304" pitchFamily="18" charset="-34"/>
                </a:endParaRPr>
              </a:p>
              <a:p>
                <a:r>
                  <a:rPr kumimoji="0" lang="th-TH" altLang="th-TH" sz="3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JasmineUPC" panose="02020603050405020304" pitchFamily="18" charset="-34"/>
                    <a:cs typeface="JasmineUPC" panose="02020603050405020304" pitchFamily="18" charset="-34"/>
                  </a:rPr>
                  <a:t>	</a:t>
                </a:r>
                <a:endParaRPr kumimoji="0" lang="en-US" altLang="th-TH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</p:txBody>
          </p:sp>
        </mc:Choice>
        <mc:Fallback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64083B15-DFD3-4F83-AF41-057448162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7378553"/>
                <a:ext cx="12192000" cy="1754326"/>
              </a:xfrm>
              <a:prstGeom prst="rect">
                <a:avLst/>
              </a:prstGeom>
              <a:blipFill>
                <a:blip r:embed="rId2"/>
                <a:stretch>
                  <a:fillRect t="-48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ตาราง 3">
                <a:extLst>
                  <a:ext uri="{FF2B5EF4-FFF2-40B4-BE49-F238E27FC236}">
                    <a16:creationId xmlns:a16="http://schemas.microsoft.com/office/drawing/2014/main" id="{197E64B4-A90D-49BF-8DD1-D7B74AB8E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4353812"/>
                  </p:ext>
                </p:extLst>
              </p:nvPr>
            </p:nvGraphicFramePr>
            <p:xfrm>
              <a:off x="3276600" y="4771569"/>
              <a:ext cx="9753600" cy="172516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9753600">
                      <a:extLst>
                        <a:ext uri="{9D8B030D-6E8A-4147-A177-3AD203B41FA5}">
                          <a16:colId xmlns:a16="http://schemas.microsoft.com/office/drawing/2014/main" val="343655551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𝑠𝑖𝑚𝑖𝑙𝑎𝑟𝑖𝑡𝑦</m:t>
                                </m:r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unc>
                                  <m:func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grow m:val="on"/>
                                            <m:ctrlPr>
                                              <a:rPr lang="en-US" sz="2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28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rad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grow m:val="on"/>
                                            <m:ctrlPr>
                                              <a:rPr lang="en-US" sz="2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8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28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8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4400" dirty="0">
                            <a:effectLst/>
                            <a:latin typeface="TH SarabunPSK" panose="020B0500040200020003" pitchFamily="34" charset="-34"/>
                            <a:ea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215439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ตาราง 3">
                <a:extLst>
                  <a:ext uri="{FF2B5EF4-FFF2-40B4-BE49-F238E27FC236}">
                    <a16:creationId xmlns:a16="http://schemas.microsoft.com/office/drawing/2014/main" id="{197E64B4-A90D-49BF-8DD1-D7B74AB8E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4353812"/>
                  </p:ext>
                </p:extLst>
              </p:nvPr>
            </p:nvGraphicFramePr>
            <p:xfrm>
              <a:off x="3276600" y="4771569"/>
              <a:ext cx="9753600" cy="172516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9753600">
                      <a:extLst>
                        <a:ext uri="{9D8B030D-6E8A-4147-A177-3AD203B41FA5}">
                          <a16:colId xmlns:a16="http://schemas.microsoft.com/office/drawing/2014/main" val="3436555518"/>
                        </a:ext>
                      </a:extLst>
                    </a:gridCol>
                  </a:tblGrid>
                  <a:tr h="17251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15439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8">
            <a:extLst>
              <a:ext uri="{FF2B5EF4-FFF2-40B4-BE49-F238E27FC236}">
                <a16:creationId xmlns:a16="http://schemas.microsoft.com/office/drawing/2014/main" id="{CE4D37A0-BB07-4653-BEA7-21E8A76D130A}"/>
              </a:ext>
            </a:extLst>
          </p:cNvPr>
          <p:cNvSpPr txBox="1"/>
          <p:nvPr/>
        </p:nvSpPr>
        <p:spPr>
          <a:xfrm>
            <a:off x="620572" y="3146340"/>
            <a:ext cx="16253305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3400" indent="-457200"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ความคล้ายคลึงกันของโคไซน์ เป็นการวัดความคล้ายคลึงกันที่ใช้กันทั่วไปสำหรับเวกเตอร์ที่มีค่าความจริงซึ่งใช้ในการดึงข้อมูล เพื่อให้คะแนนความคล้ายคลึงกันของเอกสารในแบบจำลองปริภูมิเวกเตอร์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403278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BA2BF1A2-C833-4932-A60E-24912FB2F71C}"/>
              </a:ext>
            </a:extLst>
          </p:cNvPr>
          <p:cNvSpPr txBox="1"/>
          <p:nvPr/>
        </p:nvSpPr>
        <p:spPr>
          <a:xfrm>
            <a:off x="990600" y="571500"/>
            <a:ext cx="15741540" cy="11560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48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ตัวอย่างการคำนวณความคล้ายคลึงกันของโคไซน์ (</a:t>
            </a:r>
            <a:r>
              <a:rPr lang="en-US" sz="48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Cosine Similarity)</a:t>
            </a:r>
          </a:p>
        </p:txBody>
      </p:sp>
      <p:graphicFrame>
        <p:nvGraphicFramePr>
          <p:cNvPr id="8" name="ตาราง 7">
            <a:extLst>
              <a:ext uri="{FF2B5EF4-FFF2-40B4-BE49-F238E27FC236}">
                <a16:creationId xmlns:a16="http://schemas.microsoft.com/office/drawing/2014/main" id="{1CE2DE11-11CC-4096-A42A-D118BE2E1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45495"/>
              </p:ext>
            </p:extLst>
          </p:nvPr>
        </p:nvGraphicFramePr>
        <p:xfrm>
          <a:off x="1676400" y="3238500"/>
          <a:ext cx="4724400" cy="42672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981542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283701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51775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คำ </a:t>
                      </a:r>
                      <a:r>
                        <a:rPr lang="en-US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(word)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D1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D2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559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เครื่องจักร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95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อิเล็กทรอนิกส์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56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ที่ทำงาน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94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ตาม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39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ขั้นตอน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0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682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หลัก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0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632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การ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0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3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ของ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163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โปรแกรม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096772"/>
                  </a:ext>
                </a:extLst>
              </a:tr>
            </a:tbl>
          </a:graphicData>
        </a:graphic>
      </p:graphicFrame>
      <p:graphicFrame>
        <p:nvGraphicFramePr>
          <p:cNvPr id="10" name="ตาราง 7">
            <a:extLst>
              <a:ext uri="{FF2B5EF4-FFF2-40B4-BE49-F238E27FC236}">
                <a16:creationId xmlns:a16="http://schemas.microsoft.com/office/drawing/2014/main" id="{ED572369-D5B0-423F-9F63-76790CE29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63951"/>
              </p:ext>
            </p:extLst>
          </p:nvPr>
        </p:nvGraphicFramePr>
        <p:xfrm>
          <a:off x="11811000" y="4635619"/>
          <a:ext cx="350520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55031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D</a:t>
                      </a:r>
                      <a:r>
                        <a:rPr lang="th-TH" sz="2800" b="1" kern="1200" dirty="0">
                          <a:solidFill>
                            <a:schemeClr val="tx1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1: 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[1,1,1,1,1,0,0,1,1]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33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D</a:t>
                      </a:r>
                      <a:r>
                        <a:rPr lang="th-TH" sz="2800" b="1" kern="1200" dirty="0">
                          <a:solidFill>
                            <a:schemeClr val="tx1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2: 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[1,1,1,1,0,1,1,1,1]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381849"/>
                  </a:ext>
                </a:extLst>
              </a:tr>
            </a:tbl>
          </a:graphicData>
        </a:graphic>
      </p:graphicFrame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469E0D60-EAE8-4D7A-91D9-20C9124DB62E}"/>
              </a:ext>
            </a:extLst>
          </p:cNvPr>
          <p:cNvSpPr/>
          <p:nvPr/>
        </p:nvSpPr>
        <p:spPr>
          <a:xfrm>
            <a:off x="8077200" y="4628882"/>
            <a:ext cx="2057400" cy="1036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ตาราง 6">
                <a:extLst>
                  <a:ext uri="{FF2B5EF4-FFF2-40B4-BE49-F238E27FC236}">
                    <a16:creationId xmlns:a16="http://schemas.microsoft.com/office/drawing/2014/main" id="{47F5186B-3B00-460C-8191-47994C541B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3619996"/>
                  </p:ext>
                </p:extLst>
              </p:nvPr>
            </p:nvGraphicFramePr>
            <p:xfrm>
              <a:off x="1393770" y="3086100"/>
              <a:ext cx="13617632" cy="487680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120830">
                      <a:extLst>
                        <a:ext uri="{9D8B030D-6E8A-4147-A177-3AD203B41FA5}">
                          <a16:colId xmlns:a16="http://schemas.microsoft.com/office/drawing/2014/main" val="3051264581"/>
                        </a:ext>
                      </a:extLst>
                    </a:gridCol>
                    <a:gridCol w="3352388">
                      <a:extLst>
                        <a:ext uri="{9D8B030D-6E8A-4147-A177-3AD203B41FA5}">
                          <a16:colId xmlns:a16="http://schemas.microsoft.com/office/drawing/2014/main" val="3198821551"/>
                        </a:ext>
                      </a:extLst>
                    </a:gridCol>
                    <a:gridCol w="7239412">
                      <a:extLst>
                        <a:ext uri="{9D8B030D-6E8A-4147-A177-3AD203B41FA5}">
                          <a16:colId xmlns:a16="http://schemas.microsoft.com/office/drawing/2014/main" val="3145777973"/>
                        </a:ext>
                      </a:extLst>
                    </a:gridCol>
                    <a:gridCol w="1905002">
                      <a:extLst>
                        <a:ext uri="{9D8B030D-6E8A-4147-A177-3AD203B41FA5}">
                          <a16:colId xmlns:a16="http://schemas.microsoft.com/office/drawing/2014/main" val="13174472"/>
                        </a:ext>
                      </a:extLst>
                    </a:gridCol>
                  </a:tblGrid>
                  <a:tr h="8329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 </a:t>
                          </a:r>
                          <a:endParaRPr lang="en-US" sz="400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0791449"/>
                      </a:ext>
                    </a:extLst>
                  </a:tr>
                  <a:tr h="8355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646</m:t>
                                </m:r>
                              </m:oMath>
                            </m:oMathPara>
                          </a14:m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212214"/>
                      </a:ext>
                    </a:extLst>
                  </a:tr>
                  <a:tr h="8355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endParaRPr lang="en-US" sz="400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rad>
                              </m:oMath>
                            </m:oMathPara>
                          </a14:m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828</m:t>
                                </m:r>
                              </m:oMath>
                            </m:oMathPara>
                          </a14:m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295550"/>
                      </a:ext>
                    </a:extLst>
                  </a:tr>
                  <a:tr h="8329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400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482</m:t>
                                </m:r>
                              </m:oMath>
                            </m:oMathPara>
                          </a14:m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 </a:t>
                          </a:r>
                          <a:endParaRPr lang="en-US" sz="400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133905"/>
                      </a:ext>
                    </a:extLst>
                  </a:tr>
                  <a:tr h="1539698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𝑠𝑖𝑚𝑖𝑙𝑎𝑟𝑖𝑡𝑦</m:t>
                                </m:r>
                              </m:oMath>
                            </m:oMathPara>
                          </a14:m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-450215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  =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  = 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482</m:t>
                                    </m:r>
                                  </m:den>
                                </m:f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801</m:t>
                                </m:r>
                              </m:oMath>
                            </m:oMathPara>
                          </a14:m>
                          <a:endParaRPr lang="en-US" sz="4000" dirty="0">
                            <a:effectLst/>
                          </a:endParaRPr>
                        </a:p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 </a:t>
                          </a:r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 dirty="0">
                              <a:effectLst/>
                            </a:rPr>
                            <a:t> </a:t>
                          </a:r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8635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ตาราง 6">
                <a:extLst>
                  <a:ext uri="{FF2B5EF4-FFF2-40B4-BE49-F238E27FC236}">
                    <a16:creationId xmlns:a16="http://schemas.microsoft.com/office/drawing/2014/main" id="{47F5186B-3B00-460C-8191-47994C541B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3619996"/>
                  </p:ext>
                </p:extLst>
              </p:nvPr>
            </p:nvGraphicFramePr>
            <p:xfrm>
              <a:off x="1393770" y="3086100"/>
              <a:ext cx="13617632" cy="487680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120830">
                      <a:extLst>
                        <a:ext uri="{9D8B030D-6E8A-4147-A177-3AD203B41FA5}">
                          <a16:colId xmlns:a16="http://schemas.microsoft.com/office/drawing/2014/main" val="3051264581"/>
                        </a:ext>
                      </a:extLst>
                    </a:gridCol>
                    <a:gridCol w="3352388">
                      <a:extLst>
                        <a:ext uri="{9D8B030D-6E8A-4147-A177-3AD203B41FA5}">
                          <a16:colId xmlns:a16="http://schemas.microsoft.com/office/drawing/2014/main" val="3198821551"/>
                        </a:ext>
                      </a:extLst>
                    </a:gridCol>
                    <a:gridCol w="7239412">
                      <a:extLst>
                        <a:ext uri="{9D8B030D-6E8A-4147-A177-3AD203B41FA5}">
                          <a16:colId xmlns:a16="http://schemas.microsoft.com/office/drawing/2014/main" val="3145777973"/>
                        </a:ext>
                      </a:extLst>
                    </a:gridCol>
                    <a:gridCol w="1905002">
                      <a:extLst>
                        <a:ext uri="{9D8B030D-6E8A-4147-A177-3AD203B41FA5}">
                          <a16:colId xmlns:a16="http://schemas.microsoft.com/office/drawing/2014/main" val="13174472"/>
                        </a:ext>
                      </a:extLst>
                    </a:gridCol>
                  </a:tblGrid>
                  <a:tr h="8329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3455" r="-272909" b="-484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1785" r="-26347" b="-484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 </a:t>
                          </a:r>
                          <a:endParaRPr lang="en-US" sz="400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0791449"/>
                      </a:ext>
                    </a:extLst>
                  </a:tr>
                  <a:tr h="8355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3455" t="-100000" r="-272909" b="-384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1785" t="-100000" r="-26347" b="-384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14058" t="-100000" b="-384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212214"/>
                      </a:ext>
                    </a:extLst>
                  </a:tr>
                  <a:tr h="8355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endParaRPr lang="en-US" sz="400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3455" t="-200000" r="-272909" b="-284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1785" t="-200000" r="-26347" b="-284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14058" t="-200000" b="-284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295550"/>
                      </a:ext>
                    </a:extLst>
                  </a:tr>
                  <a:tr h="8329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400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3455" t="-300000" r="-272909" b="-184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1785" t="-300000" r="-26347" b="-184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 </a:t>
                          </a:r>
                          <a:endParaRPr lang="en-US" sz="400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133905"/>
                      </a:ext>
                    </a:extLst>
                  </a:tr>
                  <a:tr h="1539698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3455" t="-216601" r="-272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61785" t="-216601" r="-263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 dirty="0">
                              <a:effectLst/>
                            </a:rPr>
                            <a:t> </a:t>
                          </a:r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8635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7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C9C172F-1706-40AD-903B-72FCDCAE2C4A}"/>
              </a:ext>
            </a:extLst>
          </p:cNvPr>
          <p:cNvSpPr txBox="1"/>
          <p:nvPr/>
        </p:nvSpPr>
        <p:spPr>
          <a:xfrm>
            <a:off x="891695" y="491733"/>
            <a:ext cx="11948346" cy="122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หัวข้อที่จะนำเสนอ</a:t>
            </a:r>
            <a:endParaRPr lang="en-US" sz="6600" spc="-96" dirty="0">
              <a:solidFill>
                <a:schemeClr val="accent1">
                  <a:lumMod val="75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92D0F910-0764-4FD1-A66C-FCD19A943727}"/>
              </a:ext>
            </a:extLst>
          </p:cNvPr>
          <p:cNvSpPr txBox="1"/>
          <p:nvPr/>
        </p:nvSpPr>
        <p:spPr>
          <a:xfrm>
            <a:off x="1752600" y="1943100"/>
            <a:ext cx="12849466" cy="11003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lnSpc>
                <a:spcPct val="150000"/>
              </a:lnSpc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r>
              <a:rPr lang="th-TH" sz="4000" dirty="0">
                <a:latin typeface="JasmineUPC" panose="02020603050405020304" pitchFamily="18" charset="-34"/>
                <a:cs typeface="JasmineUPC" panose="02020603050405020304" pitchFamily="18" charset="-34"/>
              </a:rPr>
              <a:t>หลักการและเหตุผล</a:t>
            </a:r>
            <a:endParaRPr lang="en-US" sz="4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685800" indent="-685800">
              <a:lnSpc>
                <a:spcPct val="150000"/>
              </a:lnSpc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r>
              <a:rPr lang="th-TH" sz="4000" dirty="0">
                <a:latin typeface="JasmineUPC" panose="02020603050405020304" pitchFamily="18" charset="-34"/>
                <a:cs typeface="JasmineUPC" panose="02020603050405020304" pitchFamily="18" charset="-34"/>
              </a:rPr>
              <a:t>วัตถุประสงค์ของโครงงาน</a:t>
            </a:r>
          </a:p>
          <a:p>
            <a:pPr marL="685800" indent="-685800">
              <a:lnSpc>
                <a:spcPct val="150000"/>
              </a:lnSpc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r>
              <a:rPr lang="th-TH" sz="4000" dirty="0">
                <a:latin typeface="JasmineUPC" panose="02020603050405020304" pitchFamily="18" charset="-34"/>
                <a:cs typeface="JasmineUPC" panose="02020603050405020304" pitchFamily="18" charset="-34"/>
              </a:rPr>
              <a:t>ขอบเขตของโครงงาน</a:t>
            </a:r>
          </a:p>
          <a:p>
            <a:pPr marL="685800" indent="-685800">
              <a:lnSpc>
                <a:spcPct val="150000"/>
              </a:lnSpc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r>
              <a:rPr lang="th-TH" sz="4000" dirty="0">
                <a:latin typeface="JasmineUPC" panose="02020603050405020304" pitchFamily="18" charset="-34"/>
                <a:cs typeface="JasmineUPC" panose="02020603050405020304" pitchFamily="18" charset="-34"/>
              </a:rPr>
              <a:t>ทฤษฎีและแนวคิดที่เกี่ยวข้อง</a:t>
            </a:r>
          </a:p>
          <a:p>
            <a:pPr marL="685800" indent="-685800">
              <a:lnSpc>
                <a:spcPct val="150000"/>
              </a:lnSpc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r>
              <a:rPr lang="th-TH" sz="4000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การออกแบบระบบ</a:t>
            </a:r>
          </a:p>
          <a:p>
            <a:pPr marL="685800" indent="-685800">
              <a:lnSpc>
                <a:spcPct val="150000"/>
              </a:lnSpc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r>
              <a:rPr lang="th-TH" sz="4000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การตรวจข้อสอบปรนัยอัตโนมัติ</a:t>
            </a:r>
          </a:p>
          <a:p>
            <a:pPr marL="685800" indent="-685800">
              <a:lnSpc>
                <a:spcPct val="150000"/>
              </a:lnSpc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r>
              <a:rPr lang="th-TH" sz="4000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การออกแบบ </a:t>
            </a:r>
            <a:r>
              <a:rPr lang="en-US" sz="4000" dirty="0">
                <a:latin typeface="JasmineUPC" panose="02020603050405020304" pitchFamily="18" charset="-34"/>
                <a:cs typeface="JasmineUPC" panose="02020603050405020304" pitchFamily="18" charset="-34"/>
              </a:rPr>
              <a:t>GUI</a:t>
            </a:r>
          </a:p>
          <a:p>
            <a:pPr marL="685800" indent="-685800">
              <a:lnSpc>
                <a:spcPct val="150000"/>
              </a:lnSpc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r>
              <a:rPr lang="th-TH" sz="4000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การประเมินผล</a:t>
            </a:r>
          </a:p>
          <a:p>
            <a:pPr marL="685800" indent="-685800">
              <a:lnSpc>
                <a:spcPct val="150000"/>
              </a:lnSpc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endParaRPr lang="th-TH" sz="4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685800" indent="-685800">
              <a:lnSpc>
                <a:spcPct val="150000"/>
              </a:lnSpc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endParaRPr lang="th-TH" sz="4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1D0F65"/>
              </a:buClr>
            </a:pPr>
            <a:endParaRPr lang="th-TH" sz="4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685800" lvl="0" indent="-685800">
              <a:lnSpc>
                <a:spcPct val="150000"/>
              </a:lnSpc>
              <a:spcBef>
                <a:spcPct val="0"/>
              </a:spcBef>
              <a:buClr>
                <a:srgbClr val="1D0F65"/>
              </a:buClr>
              <a:buFont typeface="Serithai" pitchFamily="2" charset="-34"/>
              <a:buChar char="๏"/>
            </a:pPr>
            <a:endParaRPr lang="en-US" sz="40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9" name="AutoShape 7">
            <a:extLst>
              <a:ext uri="{FF2B5EF4-FFF2-40B4-BE49-F238E27FC236}">
                <a16:creationId xmlns:a16="http://schemas.microsoft.com/office/drawing/2014/main" id="{50B96421-9BE2-426F-97B1-14DE88231A0A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4EA6C79-802F-473D-B1CD-F45EA9B72997}"/>
              </a:ext>
            </a:extLst>
          </p:cNvPr>
          <p:cNvGrpSpPr/>
          <p:nvPr/>
        </p:nvGrpSpPr>
        <p:grpSpPr>
          <a:xfrm>
            <a:off x="946067" y="1668465"/>
            <a:ext cx="5095119" cy="45719"/>
            <a:chOff x="-2" y="255270"/>
            <a:chExt cx="8985220" cy="80625"/>
          </a:xfrm>
        </p:grpSpPr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2CC279A3-7EC1-4909-BCE2-3F9756A373EF}"/>
                </a:ext>
              </a:extLst>
            </p:cNvPr>
            <p:cNvSpPr/>
            <p:nvPr/>
          </p:nvSpPr>
          <p:spPr>
            <a:xfrm>
              <a:off x="-2" y="255270"/>
              <a:ext cx="8985220" cy="80625"/>
            </a:xfrm>
            <a:custGeom>
              <a:avLst/>
              <a:gdLst/>
              <a:ahLst/>
              <a:cxnLst/>
              <a:rect l="l" t="t" r="r" b="b"/>
              <a:pathLst>
                <a:path w="7891738" h="69850">
                  <a:moveTo>
                    <a:pt x="760090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891738" y="69850"/>
                  </a:lnTo>
                  <a:lnTo>
                    <a:pt x="7891738" y="0"/>
                  </a:lnTo>
                  <a:close/>
                </a:path>
              </a:pathLst>
            </a:custGeom>
            <a:solidFill>
              <a:srgbClr val="1D1233">
                <a:alpha val="29803"/>
              </a:srgbClr>
            </a:solidFill>
          </p:spPr>
          <p:txBody>
            <a:bodyPr/>
            <a:lstStyle/>
            <a:p>
              <a:endParaRPr lang="en-US" sz="2400"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37621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F70C9B7-ED99-40C8-8D26-4B902AFEE12B}"/>
              </a:ext>
            </a:extLst>
          </p:cNvPr>
          <p:cNvSpPr txBox="1"/>
          <p:nvPr/>
        </p:nvSpPr>
        <p:spPr>
          <a:xfrm>
            <a:off x="815495" y="831033"/>
            <a:ext cx="11948346" cy="122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Rouge-N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4FBCB74-BF56-456B-A7FE-5E6D0514C861}"/>
              </a:ext>
            </a:extLst>
          </p:cNvPr>
          <p:cNvSpPr txBox="1"/>
          <p:nvPr/>
        </p:nvSpPr>
        <p:spPr>
          <a:xfrm>
            <a:off x="609600" y="2194977"/>
            <a:ext cx="1630680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3400" indent="-457200">
              <a:buFont typeface="Wingdings" panose="05000000000000000000" pitchFamily="2" charset="2"/>
              <a:buChar char="§"/>
            </a:pP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เป็นขั้นตอนการประเมินผลเพื่อใช้ในการตรวจข้อสอบ ก่อนการนำไปใช้จริงซึ่งโดยทั่วไปจะใช้เทคนิคมาตราฐานที่เรียกว่า การวัดค่าความระลึก (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Recall) </a:t>
            </a: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โดยจะใช้อัลกอริทึมของ 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ROUGE </a:t>
            </a: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เข้ามาใช้ในการวัดประสิทธิภาพ</a:t>
            </a:r>
            <a:endParaRPr lang="en-US" sz="36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533400" indent="-457200">
              <a:buFont typeface="Wingdings" panose="05000000000000000000" pitchFamily="2" charset="2"/>
              <a:buChar char="§"/>
            </a:pP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Rouge-N </a:t>
            </a: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มีสมการดังนี้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6">
                <a:extLst>
                  <a:ext uri="{FF2B5EF4-FFF2-40B4-BE49-F238E27FC236}">
                    <a16:creationId xmlns:a16="http://schemas.microsoft.com/office/drawing/2014/main" id="{87F04B40-E2B5-4135-9D01-D506CE56C83C}"/>
                  </a:ext>
                </a:extLst>
              </p:cNvPr>
              <p:cNvSpPr txBox="1"/>
              <p:nvPr/>
            </p:nvSpPr>
            <p:spPr>
              <a:xfrm>
                <a:off x="4495800" y="4631822"/>
                <a:ext cx="7482330" cy="1071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h-TH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th-TH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h-TH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th-TH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h-TH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𝑅𝑒𝑓𝑒𝑟𝑒𝑛𝑐𝑒𝑆𝑢𝑚𝑚𝑎𝑟𝑖𝑒𝑠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th-TH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h-TH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th-TH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h-TH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𝑔𝑟𝑎𝑚</m:t>
                                  </m:r>
                                </m:e>
                                <m:sub>
                                  <m:r>
                                    <a:rPr lang="th-TH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th-TH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th-TH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b>
                            <m:sSubPr>
                              <m:ctrlPr>
                                <a:rPr lang="th-TH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𝐶𝑜𝑢𝑛𝑡</m:t>
                              </m:r>
                            </m:e>
                            <m:sub>
                              <m:r>
                                <a:rPr lang="th-TH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𝑚𝑎𝑡𝑐h</m:t>
                              </m:r>
                            </m:sub>
                          </m:sSub>
                          <m:d>
                            <m:dPr>
                              <m:ctrlPr>
                                <a:rPr lang="th-TH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h-TH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h-TH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𝑔𝑟𝑎𝑚</m:t>
                                  </m:r>
                                </m:e>
                                <m:sub>
                                  <m:r>
                                    <a:rPr lang="th-TH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th-TH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th-TH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h-TH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th-TH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h-TH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𝑅𝑒𝑓𝑒𝑟𝑒𝑛𝑐𝑒𝑆𝑢𝑚𝑚𝑎𝑟𝑖𝑒𝑠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th-TH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h-TH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th-TH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h-TH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𝑔𝑟𝑎𝑚</m:t>
                                  </m:r>
                                </m:e>
                                <m:sub>
                                  <m:r>
                                    <a:rPr lang="th-TH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th-TH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th-TH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th-TH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d>
                            <m:dPr>
                              <m:ctrlPr>
                                <a:rPr lang="th-TH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h-TH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h-TH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𝑔𝑟𝑎𝑚</m:t>
                                  </m:r>
                                </m:e>
                                <m:sub>
                                  <m:r>
                                    <a:rPr lang="th-TH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th-TH" sz="2800" dirty="0"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</p:txBody>
          </p:sp>
        </mc:Choice>
        <mc:Fallback xmlns="">
          <p:sp>
            <p:nvSpPr>
              <p:cNvPr id="6" name="TextBox 16">
                <a:extLst>
                  <a:ext uri="{FF2B5EF4-FFF2-40B4-BE49-F238E27FC236}">
                    <a16:creationId xmlns:a16="http://schemas.microsoft.com/office/drawing/2014/main" id="{87F04B40-E2B5-4135-9D01-D506CE56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631822"/>
                <a:ext cx="7482330" cy="1071575"/>
              </a:xfrm>
              <a:prstGeom prst="rect">
                <a:avLst/>
              </a:prstGeom>
              <a:blipFill>
                <a:blip r:embed="rId2"/>
                <a:stretch>
                  <a:fillRect r="-1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21">
                <a:extLst>
                  <a:ext uri="{FF2B5EF4-FFF2-40B4-BE49-F238E27FC236}">
                    <a16:creationId xmlns:a16="http://schemas.microsoft.com/office/drawing/2014/main" id="{0F6CB59B-A01C-4D99-908F-EDFE945F1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2176149"/>
                  </p:ext>
                </p:extLst>
              </p:nvPr>
            </p:nvGraphicFramePr>
            <p:xfrm>
              <a:off x="3065038" y="6667500"/>
              <a:ext cx="12153428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3323">
                      <a:extLst>
                        <a:ext uri="{9D8B030D-6E8A-4147-A177-3AD203B41FA5}">
                          <a16:colId xmlns:a16="http://schemas.microsoft.com/office/drawing/2014/main" val="3683777185"/>
                        </a:ext>
                      </a:extLst>
                    </a:gridCol>
                    <a:gridCol w="7710105">
                      <a:extLst>
                        <a:ext uri="{9D8B030D-6E8A-4147-A177-3AD203B41FA5}">
                          <a16:colId xmlns:a16="http://schemas.microsoft.com/office/drawing/2014/main" val="2707541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th-TH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th-TH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th-TH" sz="2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h-TH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𝑅𝑒𝑓𝑒𝑟𝑒𝑛𝑐𝑒𝑆𝑢𝑚𝑚𝑎𝑟𝑖𝑒𝑠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th-TH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h-TH" sz="3200" b="0" dirty="0">
                              <a:solidFill>
                                <a:schemeClr val="tx1"/>
                              </a:solidFill>
                              <a:latin typeface="JasmineUPC" panose="02020603050405020304" pitchFamily="18" charset="-34"/>
                              <a:cs typeface="JasmineUPC" panose="02020603050405020304" pitchFamily="18" charset="-34"/>
                            </a:rPr>
                            <a:t>คือ จำนวนคำทั้งหมดในประโยคที่เป็นผลเฉลย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115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h-TH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h-TH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th-TH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th-TH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h-TH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𝑔𝑟𝑎𝑚</m:t>
                                      </m:r>
                                    </m:e>
                                    <m:sub>
                                      <m:r>
                                        <a:rPr lang="th-TH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th-TH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th-TH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h-TH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h-TH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𝐶𝑜𝑢𝑛𝑡</m:t>
                                  </m:r>
                                </m:e>
                                <m:sub>
                                  <m:r>
                                    <a:rPr lang="th-TH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𝑚𝑎𝑡𝑐h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h-TH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h-TH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h-TH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𝑔𝑟𝑎𝑚</m:t>
                                      </m:r>
                                    </m:e>
                                    <m:sub>
                                      <m:r>
                                        <a:rPr lang="th-TH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th-TH" sz="2400" b="0" dirty="0">
                              <a:latin typeface="JasmineUPC" panose="02020603050405020304" pitchFamily="18" charset="-34"/>
                            </a:rPr>
                            <a:t> </a:t>
                          </a:r>
                          <a:endParaRPr lang="th-TH" sz="24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h-TH" sz="3200" b="0" dirty="0">
                              <a:latin typeface="JasmineUPC" panose="02020603050405020304" pitchFamily="18" charset="-34"/>
                              <a:cs typeface="JasmineUPC" panose="02020603050405020304" pitchFamily="18" charset="-34"/>
                            </a:rPr>
                            <a:t>คือ จำนวนคำที่เหมือนกันกับในประโยคที่เป็นผลเฉลย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8943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th-TH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h-TH" sz="2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𝑔𝑟𝑎𝑚</m:t>
                                        </m:r>
                                      </m:e>
                                      <m:sub>
                                        <m:r>
                                          <a:rPr lang="th-TH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th-TH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th-TH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th-TH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𝐶𝑜𝑢𝑛𝑡</m:t>
                                </m:r>
                                <m:d>
                                  <m:dPr>
                                    <m:ctrlPr>
                                      <a:rPr lang="th-TH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th-TH" sz="2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𝑔𝑟𝑎𝑚</m:t>
                                        </m:r>
                                      </m:e>
                                      <m:sub>
                                        <m:r>
                                          <a:rPr lang="th-TH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th-TH" sz="24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h-TH" sz="3200" b="0" dirty="0">
                              <a:latin typeface="JasmineUPC" panose="02020603050405020304" pitchFamily="18" charset="-34"/>
                              <a:cs typeface="JasmineUPC" panose="02020603050405020304" pitchFamily="18" charset="-34"/>
                            </a:rPr>
                            <a:t>คือ จำนวนคำทั้งหมดในประโยคที่นำมาทำการตรวจข้อสอบ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72173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21">
                <a:extLst>
                  <a:ext uri="{FF2B5EF4-FFF2-40B4-BE49-F238E27FC236}">
                    <a16:creationId xmlns:a16="http://schemas.microsoft.com/office/drawing/2014/main" id="{0F6CB59B-A01C-4D99-908F-EDFE945F1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2176149"/>
                  </p:ext>
                </p:extLst>
              </p:nvPr>
            </p:nvGraphicFramePr>
            <p:xfrm>
              <a:off x="3065038" y="6667500"/>
              <a:ext cx="12153428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3323">
                      <a:extLst>
                        <a:ext uri="{9D8B030D-6E8A-4147-A177-3AD203B41FA5}">
                          <a16:colId xmlns:a16="http://schemas.microsoft.com/office/drawing/2014/main" val="3683777185"/>
                        </a:ext>
                      </a:extLst>
                    </a:gridCol>
                    <a:gridCol w="7710105">
                      <a:extLst>
                        <a:ext uri="{9D8B030D-6E8A-4147-A177-3AD203B41FA5}">
                          <a16:colId xmlns:a16="http://schemas.microsoft.com/office/drawing/2014/main" val="27075416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579" r="-173663" b="-2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h-TH" sz="3200" b="0" dirty="0">
                              <a:solidFill>
                                <a:schemeClr val="tx1"/>
                              </a:solidFill>
                              <a:latin typeface="JasmineUPC" panose="02020603050405020304" pitchFamily="18" charset="-34"/>
                              <a:cs typeface="JasmineUPC" panose="02020603050405020304" pitchFamily="18" charset="-34"/>
                            </a:rPr>
                            <a:t>คือ จำนวนคำทั้งหมดในประโยคที่เป็นผลเฉลย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211545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0417" r="-173663" b="-1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h-TH" sz="3200" b="0" dirty="0">
                              <a:latin typeface="JasmineUPC" panose="02020603050405020304" pitchFamily="18" charset="-34"/>
                              <a:cs typeface="JasmineUPC" panose="02020603050405020304" pitchFamily="18" charset="-34"/>
                            </a:rPr>
                            <a:t>คือ จำนวนคำที่เหมือนกันกับในประโยคที่เป็นผลเฉลย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894322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2632" r="-173663" b="-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h-TH" sz="3200" b="0" dirty="0">
                              <a:latin typeface="JasmineUPC" panose="02020603050405020304" pitchFamily="18" charset="-34"/>
                              <a:cs typeface="JasmineUPC" panose="02020603050405020304" pitchFamily="18" charset="-34"/>
                            </a:rPr>
                            <a:t>คือ จำนวนคำทั้งหมดในประโยคที่นำมาทำการตรวจข้อสอบ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72173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255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F70C9B7-ED99-40C8-8D26-4B902AFEE12B}"/>
              </a:ext>
            </a:extLst>
          </p:cNvPr>
          <p:cNvSpPr txBox="1"/>
          <p:nvPr/>
        </p:nvSpPr>
        <p:spPr>
          <a:xfrm>
            <a:off x="815495" y="831033"/>
            <a:ext cx="11948346" cy="122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Rouge-N</a:t>
            </a: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– (ต่อ)</a:t>
            </a:r>
            <a:endParaRPr lang="en-US" sz="6600" spc="-96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4FBCB74-BF56-456B-A7FE-5E6D0514C861}"/>
              </a:ext>
            </a:extLst>
          </p:cNvPr>
          <p:cNvSpPr txBox="1"/>
          <p:nvPr/>
        </p:nvSpPr>
        <p:spPr>
          <a:xfrm>
            <a:off x="609600" y="2194977"/>
            <a:ext cx="163068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3400" indent="-457200">
              <a:buFont typeface="Wingdings" panose="05000000000000000000" pitchFamily="2" charset="2"/>
              <a:buChar char="§"/>
            </a:pP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ตัวอย่างการคำนวณหาค่า 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Rouge-N</a:t>
            </a: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</a:p>
        </p:txBody>
      </p:sp>
      <p:graphicFrame>
        <p:nvGraphicFramePr>
          <p:cNvPr id="10" name="Table 15">
            <a:extLst>
              <a:ext uri="{FF2B5EF4-FFF2-40B4-BE49-F238E27FC236}">
                <a16:creationId xmlns:a16="http://schemas.microsoft.com/office/drawing/2014/main" id="{9A6E2762-B540-43F2-BC41-6277D2C16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13162"/>
              </p:ext>
            </p:extLst>
          </p:nvPr>
        </p:nvGraphicFramePr>
        <p:xfrm>
          <a:off x="2362200" y="3645244"/>
          <a:ext cx="13450863" cy="1231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4005">
                  <a:extLst>
                    <a:ext uri="{9D8B030D-6E8A-4147-A177-3AD203B41FA5}">
                      <a16:colId xmlns:a16="http://schemas.microsoft.com/office/drawing/2014/main" val="1622124682"/>
                    </a:ext>
                  </a:extLst>
                </a:gridCol>
                <a:gridCol w="10616858">
                  <a:extLst>
                    <a:ext uri="{9D8B030D-6E8A-4147-A177-3AD203B41FA5}">
                      <a16:colId xmlns:a16="http://schemas.microsoft.com/office/drawing/2014/main" val="227097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3200" b="0" dirty="0"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ประโยคที่เป็นผลเฉลย </a:t>
                      </a:r>
                      <a:r>
                        <a:rPr lang="en-US" sz="3200" b="0" dirty="0"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:</a:t>
                      </a:r>
                      <a:endParaRPr lang="th-TH" sz="3200" b="0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32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เครื่องจักร| อิเล็กทรอนิกส์ | ที่ทำงาน| ตาม| ขั้นตอน | ของ | โปรแกรม |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94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3200" b="0" dirty="0"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ประโยคที่เป็นคำตอบ  </a:t>
                      </a:r>
                      <a:r>
                        <a:rPr lang="en-US" sz="3200" b="0" dirty="0"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:</a:t>
                      </a:r>
                      <a:endParaRPr lang="th-TH" sz="3200" b="0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2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เครื่องจักร</a:t>
                      </a:r>
                      <a:r>
                        <a:rPr lang="en-US" sz="32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| </a:t>
                      </a:r>
                      <a:r>
                        <a:rPr lang="th-TH" sz="32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อิเล็กทรอนิกส์</a:t>
                      </a:r>
                      <a:r>
                        <a:rPr lang="en-US" sz="32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| </a:t>
                      </a:r>
                      <a:r>
                        <a:rPr lang="th-TH" sz="32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ที่ทำงาน</a:t>
                      </a:r>
                      <a:r>
                        <a:rPr lang="en-US" sz="32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| </a:t>
                      </a:r>
                      <a:r>
                        <a:rPr lang="th-TH" sz="32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ตาม</a:t>
                      </a:r>
                      <a:r>
                        <a:rPr lang="en-US" sz="32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| | </a:t>
                      </a:r>
                      <a:r>
                        <a:rPr lang="th-TH" sz="32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หลัก </a:t>
                      </a:r>
                      <a:r>
                        <a:rPr lang="en-US" sz="32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| </a:t>
                      </a:r>
                      <a:r>
                        <a:rPr lang="th-TH" sz="3200" u="none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การ</a:t>
                      </a:r>
                      <a:r>
                        <a:rPr lang="th-TH" sz="32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</a:t>
                      </a:r>
                      <a:r>
                        <a:rPr lang="en-US" sz="32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| </a:t>
                      </a:r>
                      <a:r>
                        <a:rPr lang="th-TH" sz="3200" u="none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ของ</a:t>
                      </a:r>
                      <a:r>
                        <a:rPr lang="th-TH" sz="32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</a:t>
                      </a:r>
                      <a:r>
                        <a:rPr lang="en-US" sz="32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| </a:t>
                      </a:r>
                      <a:r>
                        <a:rPr lang="th-TH" sz="32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โปรแกรม </a:t>
                      </a:r>
                      <a:r>
                        <a:rPr lang="en-US" sz="32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| </a:t>
                      </a:r>
                      <a:endParaRPr lang="en-US" sz="320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443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73">
                <a:extLst>
                  <a:ext uri="{FF2B5EF4-FFF2-40B4-BE49-F238E27FC236}">
                    <a16:creationId xmlns:a16="http://schemas.microsoft.com/office/drawing/2014/main" id="{E55F4556-1805-4AB7-A574-F7768B0E05C1}"/>
                  </a:ext>
                </a:extLst>
              </p:cNvPr>
              <p:cNvSpPr txBox="1"/>
              <p:nvPr/>
            </p:nvSpPr>
            <p:spPr>
              <a:xfrm>
                <a:off x="6400800" y="5772905"/>
                <a:ext cx="5334000" cy="1784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JasmineUPC" panose="02020603050405020304" pitchFamily="18" charset="-34"/>
                  </a:rPr>
                  <a:t>ROUNG-N </a:t>
                </a:r>
                <a:r>
                  <a:rPr lang="th-TH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JasmineUPC" panose="02020603050405020304" pitchFamily="18" charset="-34"/>
                  </a:rPr>
                  <a:t>  </a:t>
                </a:r>
                <a14:m>
                  <m:oMath xmlns:m="http://schemas.openxmlformats.org/officeDocument/2006/math">
                    <m:r>
                      <a:rPr lang="th-TH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h-TH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th-TH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h-TH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th-TH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 </m:t>
                        </m:r>
                        <m:r>
                          <a:rPr lang="th-TH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th-TH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th-TH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th-TH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br>
                  <a:rPr lang="th-TH" sz="32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h-TH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th-TH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th-TH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875</m:t>
                      </m:r>
                    </m:oMath>
                  </m:oMathPara>
                </a14:m>
                <a:endParaRPr lang="th-TH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JasmineUPC" panose="02020603050405020304" pitchFamily="18" charset="-34"/>
                </a:endParaRPr>
              </a:p>
            </p:txBody>
          </p:sp>
        </mc:Choice>
        <mc:Fallback xmlns="">
          <p:sp>
            <p:nvSpPr>
              <p:cNvPr id="11" name="TextBox 73">
                <a:extLst>
                  <a:ext uri="{FF2B5EF4-FFF2-40B4-BE49-F238E27FC236}">
                    <a16:creationId xmlns:a16="http://schemas.microsoft.com/office/drawing/2014/main" id="{E55F4556-1805-4AB7-A574-F7768B0E0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772905"/>
                <a:ext cx="5334000" cy="1784271"/>
              </a:xfrm>
              <a:prstGeom prst="rect">
                <a:avLst/>
              </a:prstGeom>
              <a:blipFill>
                <a:blip r:embed="rId2"/>
                <a:stretch>
                  <a:fillRect l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4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กล่องข้อความ 1">
            <a:extLst>
              <a:ext uri="{FF2B5EF4-FFF2-40B4-BE49-F238E27FC236}">
                <a16:creationId xmlns:a16="http://schemas.microsoft.com/office/drawing/2014/main" id="{67846C93-4E3F-44C9-8366-105662422AA2}"/>
              </a:ext>
            </a:extLst>
          </p:cNvPr>
          <p:cNvSpPr txBox="1"/>
          <p:nvPr/>
        </p:nvSpPr>
        <p:spPr>
          <a:xfrm>
            <a:off x="1219200" y="4229100"/>
            <a:ext cx="15471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b="1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การออกแบบระบบ</a:t>
            </a:r>
            <a:endParaRPr lang="th-TH" sz="6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</p:spTree>
    <p:extLst>
      <p:ext uri="{BB962C8B-B14F-4D97-AF65-F5344CB8AC3E}">
        <p14:creationId xmlns:p14="http://schemas.microsoft.com/office/powerpoint/2010/main" val="322069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กล่องข้อความ 1">
            <a:extLst>
              <a:ext uri="{FF2B5EF4-FFF2-40B4-BE49-F238E27FC236}">
                <a16:creationId xmlns:a16="http://schemas.microsoft.com/office/drawing/2014/main" id="{67846C93-4E3F-44C9-8366-105662422AA2}"/>
              </a:ext>
            </a:extLst>
          </p:cNvPr>
          <p:cNvSpPr txBox="1"/>
          <p:nvPr/>
        </p:nvSpPr>
        <p:spPr>
          <a:xfrm>
            <a:off x="1406218" y="342900"/>
            <a:ext cx="15471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b="1" dirty="0">
                <a:solidFill>
                  <a:schemeClr val="tx2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การออกแบบ </a:t>
            </a:r>
            <a:r>
              <a:rPr lang="en-US" sz="6600" b="1" dirty="0">
                <a:solidFill>
                  <a:schemeClr val="tx2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Context Diagram</a:t>
            </a:r>
            <a:endParaRPr lang="th-TH" sz="6600" dirty="0">
              <a:solidFill>
                <a:schemeClr val="tx2">
                  <a:lumMod val="50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F7C43F3-54BE-4343-85B5-043D846150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19" y="1416313"/>
            <a:ext cx="14368264" cy="82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กล่องข้อความ 1">
            <a:extLst>
              <a:ext uri="{FF2B5EF4-FFF2-40B4-BE49-F238E27FC236}">
                <a16:creationId xmlns:a16="http://schemas.microsoft.com/office/drawing/2014/main" id="{67846C93-4E3F-44C9-8366-105662422AA2}"/>
              </a:ext>
            </a:extLst>
          </p:cNvPr>
          <p:cNvSpPr txBox="1"/>
          <p:nvPr/>
        </p:nvSpPr>
        <p:spPr>
          <a:xfrm>
            <a:off x="1408466" y="1181100"/>
            <a:ext cx="15471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b="1" dirty="0">
                <a:solidFill>
                  <a:schemeClr val="tx2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การออกแบบ </a:t>
            </a:r>
            <a:r>
              <a:rPr lang="en-US" sz="6600" b="1" dirty="0">
                <a:solidFill>
                  <a:schemeClr val="tx2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DFD </a:t>
            </a:r>
            <a:r>
              <a:rPr lang="th-TH" sz="6600" b="1" dirty="0">
                <a:solidFill>
                  <a:schemeClr val="tx2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และ </a:t>
            </a:r>
            <a:r>
              <a:rPr lang="en-US" sz="6600" b="1" dirty="0">
                <a:solidFill>
                  <a:schemeClr val="tx2">
                    <a:lumMod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ER Diagram</a:t>
            </a:r>
            <a:endParaRPr lang="th-TH" sz="6600" dirty="0">
              <a:solidFill>
                <a:schemeClr val="tx2">
                  <a:lumMod val="50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8D0ED891-947B-41E6-B5C8-1F5DAB42C5B4}"/>
              </a:ext>
            </a:extLst>
          </p:cNvPr>
          <p:cNvSpPr txBox="1"/>
          <p:nvPr/>
        </p:nvSpPr>
        <p:spPr>
          <a:xfrm>
            <a:off x="1425268" y="7277100"/>
            <a:ext cx="5432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https://drive.google.com/file/d/1p1S3YP2tKkNbu98U1YtfKqHgKSmCT16j/view?usp=sharing</a:t>
            </a:r>
            <a:endParaRPr lang="en-US" dirty="0"/>
          </a:p>
          <a:p>
            <a:endParaRPr lang="en-US" dirty="0"/>
          </a:p>
        </p:txBody>
      </p:sp>
      <p:sp>
        <p:nvSpPr>
          <p:cNvPr id="3" name="สี่เหลี่ยมผืนผ้า: มุมมน 2">
            <a:extLst>
              <a:ext uri="{FF2B5EF4-FFF2-40B4-BE49-F238E27FC236}">
                <a16:creationId xmlns:a16="http://schemas.microsoft.com/office/drawing/2014/main" id="{92EAFB97-8A98-49C0-AB24-CA6B540BEB6A}"/>
              </a:ext>
            </a:extLst>
          </p:cNvPr>
          <p:cNvSpPr/>
          <p:nvPr/>
        </p:nvSpPr>
        <p:spPr>
          <a:xfrm>
            <a:off x="1524000" y="3619500"/>
            <a:ext cx="4747097" cy="3048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JasmineUPC" panose="02020603050405020304" pitchFamily="18" charset="-34"/>
                <a:cs typeface="JasmineUPC" panose="02020603050405020304" pitchFamily="18" charset="-34"/>
              </a:rPr>
              <a:t>DFD</a:t>
            </a:r>
          </a:p>
          <a:p>
            <a:pPr algn="ctr"/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Data Flow </a:t>
            </a:r>
            <a:r>
              <a:rPr lang="en-US" sz="44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Daigram</a:t>
            </a:r>
            <a:endParaRPr lang="en-US" sz="4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46B969E-154B-4D95-BF46-F7C5A51C3235}"/>
              </a:ext>
            </a:extLst>
          </p:cNvPr>
          <p:cNvSpPr txBox="1"/>
          <p:nvPr/>
        </p:nvSpPr>
        <p:spPr>
          <a:xfrm>
            <a:off x="11429837" y="7296150"/>
            <a:ext cx="449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https://drive.google.com/file/d/1jS4FeQwJsKhxfbW188rzZnSkl2BbsVba/view?usp=sharing</a:t>
            </a:r>
            <a:endParaRPr lang="en-US" dirty="0"/>
          </a:p>
          <a:p>
            <a:endParaRPr lang="en-US" dirty="0"/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D6778FE7-84E6-4BBB-B6E9-6B0D2E7704A1}"/>
              </a:ext>
            </a:extLst>
          </p:cNvPr>
          <p:cNvSpPr/>
          <p:nvPr/>
        </p:nvSpPr>
        <p:spPr>
          <a:xfrm>
            <a:off x="11434599" y="3619500"/>
            <a:ext cx="4747097" cy="30480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JasmineUPC" panose="02020603050405020304" pitchFamily="18" charset="-34"/>
                <a:cs typeface="JasmineUPC" panose="02020603050405020304" pitchFamily="18" charset="-34"/>
              </a:rPr>
              <a:t>ER</a:t>
            </a:r>
          </a:p>
          <a:p>
            <a:pPr algn="ctr"/>
            <a:r>
              <a:rPr lang="en-US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ER-Diagram</a:t>
            </a:r>
          </a:p>
        </p:txBody>
      </p:sp>
    </p:spTree>
    <p:extLst>
      <p:ext uri="{BB962C8B-B14F-4D97-AF65-F5344CB8AC3E}">
        <p14:creationId xmlns:p14="http://schemas.microsoft.com/office/powerpoint/2010/main" val="284281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กล่องข้อความ 1">
            <a:extLst>
              <a:ext uri="{FF2B5EF4-FFF2-40B4-BE49-F238E27FC236}">
                <a16:creationId xmlns:a16="http://schemas.microsoft.com/office/drawing/2014/main" id="{67846C93-4E3F-44C9-8366-105662422AA2}"/>
              </a:ext>
            </a:extLst>
          </p:cNvPr>
          <p:cNvSpPr txBox="1"/>
          <p:nvPr/>
        </p:nvSpPr>
        <p:spPr>
          <a:xfrm>
            <a:off x="1219200" y="4229100"/>
            <a:ext cx="15471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b="1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การตรวจข้อสอบปรนัยอัตโนมัติ</a:t>
            </a:r>
            <a:endParaRPr lang="th-TH" sz="6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</p:spTree>
    <p:extLst>
      <p:ext uri="{BB962C8B-B14F-4D97-AF65-F5344CB8AC3E}">
        <p14:creationId xmlns:p14="http://schemas.microsoft.com/office/powerpoint/2010/main" val="356451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F70C9B7-ED99-40C8-8D26-4B902AFEE12B}"/>
              </a:ext>
            </a:extLst>
          </p:cNvPr>
          <p:cNvSpPr txBox="1"/>
          <p:nvPr/>
        </p:nvSpPr>
        <p:spPr>
          <a:xfrm>
            <a:off x="815495" y="831033"/>
            <a:ext cx="11948346" cy="122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การตรวจข้อสอบ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8A0467A9-E79A-4D51-9548-88BD66352E75}"/>
              </a:ext>
            </a:extLst>
          </p:cNvPr>
          <p:cNvSpPr txBox="1"/>
          <p:nvPr/>
        </p:nvSpPr>
        <p:spPr>
          <a:xfrm>
            <a:off x="815494" y="2247900"/>
            <a:ext cx="13662505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3400" indent="-457200">
              <a:buFont typeface="Wingdings" panose="05000000000000000000" pitchFamily="2" charset="2"/>
              <a:buChar char="§"/>
            </a:pP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เป็นส่วนของการตรวจคำตอบและการให้คะแนน – ระบบจะทำการตรวจข้อสอบของผู้เรียนทีละคน </a:t>
            </a:r>
            <a:endParaRPr lang="en-US" sz="3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grpSp>
        <p:nvGrpSpPr>
          <p:cNvPr id="6" name="กลุ่ม 5">
            <a:extLst>
              <a:ext uri="{FF2B5EF4-FFF2-40B4-BE49-F238E27FC236}">
                <a16:creationId xmlns:a16="http://schemas.microsoft.com/office/drawing/2014/main" id="{E328F92E-0B01-4912-824A-4C60D2667FD2}"/>
              </a:ext>
            </a:extLst>
          </p:cNvPr>
          <p:cNvGrpSpPr/>
          <p:nvPr/>
        </p:nvGrpSpPr>
        <p:grpSpPr>
          <a:xfrm>
            <a:off x="1371600" y="3460965"/>
            <a:ext cx="15189423" cy="4561187"/>
            <a:chOff x="2887186" y="5272415"/>
            <a:chExt cx="12911837" cy="3975072"/>
          </a:xfrm>
        </p:grpSpPr>
        <p:sp>
          <p:nvSpPr>
            <p:cNvPr id="7" name="Rectangle: Rounded Corners 25">
              <a:extLst>
                <a:ext uri="{FF2B5EF4-FFF2-40B4-BE49-F238E27FC236}">
                  <a16:creationId xmlns:a16="http://schemas.microsoft.com/office/drawing/2014/main" id="{382380E4-AFEF-4DD1-B9EF-3F1502B6CA09}"/>
                </a:ext>
              </a:extLst>
            </p:cNvPr>
            <p:cNvSpPr/>
            <p:nvPr/>
          </p:nvSpPr>
          <p:spPr>
            <a:xfrm>
              <a:off x="9764240" y="6782059"/>
              <a:ext cx="2634509" cy="5598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th-TH" sz="2400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ตัดคำ</a:t>
              </a:r>
              <a:endParaRPr lang="en-US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sp>
          <p:nvSpPr>
            <p:cNvPr id="8" name="Rectangle 28">
              <a:extLst>
                <a:ext uri="{FF2B5EF4-FFF2-40B4-BE49-F238E27FC236}">
                  <a16:creationId xmlns:a16="http://schemas.microsoft.com/office/drawing/2014/main" id="{F8EB87FC-4CEA-4717-8CD7-23CD3B0724B7}"/>
                </a:ext>
              </a:extLst>
            </p:cNvPr>
            <p:cNvSpPr/>
            <p:nvPr/>
          </p:nvSpPr>
          <p:spPr>
            <a:xfrm>
              <a:off x="2887186" y="5272415"/>
              <a:ext cx="12911837" cy="397507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Rectangle 29">
              <a:extLst>
                <a:ext uri="{FF2B5EF4-FFF2-40B4-BE49-F238E27FC236}">
                  <a16:creationId xmlns:a16="http://schemas.microsoft.com/office/drawing/2014/main" id="{92CD5B41-C95D-4F42-845D-8858EB6FAD0C}"/>
                </a:ext>
              </a:extLst>
            </p:cNvPr>
            <p:cNvSpPr/>
            <p:nvPr/>
          </p:nvSpPr>
          <p:spPr>
            <a:xfrm>
              <a:off x="12820375" y="5272415"/>
              <a:ext cx="2878058" cy="6008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sz="3000" b="1" dirty="0">
                  <a:solidFill>
                    <a:srgbClr val="990000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การตรวจข้อสอบ</a:t>
              </a:r>
              <a:endParaRPr lang="en-US" sz="3000" b="1" dirty="0">
                <a:solidFill>
                  <a:srgbClr val="990000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pic>
          <p:nvPicPr>
            <p:cNvPr id="10" name="Picture 4" descr="Welcome - SiripornTTHH">
              <a:extLst>
                <a:ext uri="{FF2B5EF4-FFF2-40B4-BE49-F238E27FC236}">
                  <a16:creationId xmlns:a16="http://schemas.microsoft.com/office/drawing/2014/main" id="{D636922F-4776-4AD8-93C9-B38CD2217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273" y="5903183"/>
              <a:ext cx="1207107" cy="1017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31">
              <a:extLst>
                <a:ext uri="{FF2B5EF4-FFF2-40B4-BE49-F238E27FC236}">
                  <a16:creationId xmlns:a16="http://schemas.microsoft.com/office/drawing/2014/main" id="{8EF115EC-89AA-4876-B77A-88FC8344E212}"/>
                </a:ext>
              </a:extLst>
            </p:cNvPr>
            <p:cNvSpPr/>
            <p:nvPr/>
          </p:nvSpPr>
          <p:spPr>
            <a:xfrm>
              <a:off x="2970620" y="5337698"/>
              <a:ext cx="1596686" cy="6008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คลังข้อสอบ</a:t>
              </a:r>
              <a:endParaRPr lang="en-US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sp>
          <p:nvSpPr>
            <p:cNvPr id="12" name="Rectangle 32">
              <a:extLst>
                <a:ext uri="{FF2B5EF4-FFF2-40B4-BE49-F238E27FC236}">
                  <a16:creationId xmlns:a16="http://schemas.microsoft.com/office/drawing/2014/main" id="{114E0816-79D4-4DD4-A1D9-C0DE6D54EED6}"/>
                </a:ext>
              </a:extLst>
            </p:cNvPr>
            <p:cNvSpPr/>
            <p:nvPr/>
          </p:nvSpPr>
          <p:spPr>
            <a:xfrm>
              <a:off x="2965890" y="6741053"/>
              <a:ext cx="1984506" cy="6008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ฐานข้อมูลการสอบ</a:t>
              </a:r>
              <a:endParaRPr lang="en-US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pic>
          <p:nvPicPr>
            <p:cNvPr id="13" name="Picture 4" descr="Welcome - SiripornTTHH">
              <a:extLst>
                <a:ext uri="{FF2B5EF4-FFF2-40B4-BE49-F238E27FC236}">
                  <a16:creationId xmlns:a16="http://schemas.microsoft.com/office/drawing/2014/main" id="{8A213B5A-DBC2-4D12-A5F6-37BBD8CE75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273" y="7237823"/>
              <a:ext cx="1175537" cy="990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Arrow Connector 34">
              <a:extLst>
                <a:ext uri="{FF2B5EF4-FFF2-40B4-BE49-F238E27FC236}">
                  <a16:creationId xmlns:a16="http://schemas.microsoft.com/office/drawing/2014/main" id="{98E54A9E-C287-4B43-89D5-249D0ECB1DC7}"/>
                </a:ext>
              </a:extLst>
            </p:cNvPr>
            <p:cNvCxnSpPr/>
            <p:nvPr/>
          </p:nvCxnSpPr>
          <p:spPr>
            <a:xfrm>
              <a:off x="4250784" y="6355473"/>
              <a:ext cx="8677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35">
              <a:extLst>
                <a:ext uri="{FF2B5EF4-FFF2-40B4-BE49-F238E27FC236}">
                  <a16:creationId xmlns:a16="http://schemas.microsoft.com/office/drawing/2014/main" id="{853C2F02-CC24-413E-8319-5843766592E7}"/>
                </a:ext>
              </a:extLst>
            </p:cNvPr>
            <p:cNvSpPr/>
            <p:nvPr/>
          </p:nvSpPr>
          <p:spPr>
            <a:xfrm>
              <a:off x="5167520" y="6075553"/>
              <a:ext cx="3946850" cy="5598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th-TH" sz="2400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ดึงคำตอบที่ถูกต้องของชุดผู้เรียนคนที่ </a:t>
              </a:r>
              <a:r>
                <a:rPr lang="en-US" sz="2400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n</a:t>
              </a:r>
            </a:p>
          </p:txBody>
        </p:sp>
        <p:cxnSp>
          <p:nvCxnSpPr>
            <p:cNvPr id="16" name="Straight Arrow Connector 36">
              <a:extLst>
                <a:ext uri="{FF2B5EF4-FFF2-40B4-BE49-F238E27FC236}">
                  <a16:creationId xmlns:a16="http://schemas.microsoft.com/office/drawing/2014/main" id="{4FE4B2DB-EF23-440B-B7B4-395922171796}"/>
                </a:ext>
              </a:extLst>
            </p:cNvPr>
            <p:cNvCxnSpPr/>
            <p:nvPr/>
          </p:nvCxnSpPr>
          <p:spPr>
            <a:xfrm>
              <a:off x="4199504" y="7665953"/>
              <a:ext cx="8677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37">
              <a:extLst>
                <a:ext uri="{FF2B5EF4-FFF2-40B4-BE49-F238E27FC236}">
                  <a16:creationId xmlns:a16="http://schemas.microsoft.com/office/drawing/2014/main" id="{735F5366-2E78-4A87-9473-A07FF1B7E02C}"/>
                </a:ext>
              </a:extLst>
            </p:cNvPr>
            <p:cNvSpPr/>
            <p:nvPr/>
          </p:nvSpPr>
          <p:spPr>
            <a:xfrm>
              <a:off x="5118532" y="7400029"/>
              <a:ext cx="4002257" cy="5598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th-TH" sz="2400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คำตอบของผู้เรียนคนที่ </a:t>
              </a:r>
              <a:r>
                <a:rPr lang="en-US" sz="2400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n</a:t>
              </a:r>
            </a:p>
          </p:txBody>
        </p:sp>
        <p:cxnSp>
          <p:nvCxnSpPr>
            <p:cNvPr id="18" name="Straight Connector 38">
              <a:extLst>
                <a:ext uri="{FF2B5EF4-FFF2-40B4-BE49-F238E27FC236}">
                  <a16:creationId xmlns:a16="http://schemas.microsoft.com/office/drawing/2014/main" id="{5B4E2004-C73E-4C2B-B0CF-4016F49A86E1}"/>
                </a:ext>
              </a:extLst>
            </p:cNvPr>
            <p:cNvCxnSpPr>
              <a:cxnSpLocks/>
            </p:cNvCxnSpPr>
            <p:nvPr/>
          </p:nvCxnSpPr>
          <p:spPr>
            <a:xfrm>
              <a:off x="9114370" y="6327479"/>
              <a:ext cx="279920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39">
              <a:extLst>
                <a:ext uri="{FF2B5EF4-FFF2-40B4-BE49-F238E27FC236}">
                  <a16:creationId xmlns:a16="http://schemas.microsoft.com/office/drawing/2014/main" id="{1E3D559F-DE09-4A86-9BC9-3FFE7504EA1A}"/>
                </a:ext>
              </a:extLst>
            </p:cNvPr>
            <p:cNvCxnSpPr/>
            <p:nvPr/>
          </p:nvCxnSpPr>
          <p:spPr>
            <a:xfrm>
              <a:off x="9114368" y="7685090"/>
              <a:ext cx="279920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40">
              <a:extLst>
                <a:ext uri="{FF2B5EF4-FFF2-40B4-BE49-F238E27FC236}">
                  <a16:creationId xmlns:a16="http://schemas.microsoft.com/office/drawing/2014/main" id="{5432F8D9-B8FB-4C29-84AC-ADA06A480EE0}"/>
                </a:ext>
              </a:extLst>
            </p:cNvPr>
            <p:cNvCxnSpPr/>
            <p:nvPr/>
          </p:nvCxnSpPr>
          <p:spPr>
            <a:xfrm>
              <a:off x="9394287" y="6332319"/>
              <a:ext cx="0" cy="1347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41">
              <a:extLst>
                <a:ext uri="{FF2B5EF4-FFF2-40B4-BE49-F238E27FC236}">
                  <a16:creationId xmlns:a16="http://schemas.microsoft.com/office/drawing/2014/main" id="{A220F4C8-AAA5-495F-8587-2C07AFA493FE}"/>
                </a:ext>
              </a:extLst>
            </p:cNvPr>
            <p:cNvCxnSpPr/>
            <p:nvPr/>
          </p:nvCxnSpPr>
          <p:spPr>
            <a:xfrm>
              <a:off x="9394287" y="7061978"/>
              <a:ext cx="3359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42">
              <a:extLst>
                <a:ext uri="{FF2B5EF4-FFF2-40B4-BE49-F238E27FC236}">
                  <a16:creationId xmlns:a16="http://schemas.microsoft.com/office/drawing/2014/main" id="{53E92FAF-31EC-46C2-9475-94CF036CFDEC}"/>
                </a:ext>
              </a:extLst>
            </p:cNvPr>
            <p:cNvCxnSpPr/>
            <p:nvPr/>
          </p:nvCxnSpPr>
          <p:spPr>
            <a:xfrm>
              <a:off x="12398748" y="7061978"/>
              <a:ext cx="8677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: Rounded Corners 43">
              <a:extLst>
                <a:ext uri="{FF2B5EF4-FFF2-40B4-BE49-F238E27FC236}">
                  <a16:creationId xmlns:a16="http://schemas.microsoft.com/office/drawing/2014/main" id="{FB340662-BDAB-475E-BC0B-3638AEE10BD9}"/>
                </a:ext>
              </a:extLst>
            </p:cNvPr>
            <p:cNvSpPr/>
            <p:nvPr/>
          </p:nvSpPr>
          <p:spPr>
            <a:xfrm>
              <a:off x="13291958" y="6782059"/>
              <a:ext cx="2377655" cy="5598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GB" sz="2400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Vector Space Model</a:t>
              </a:r>
              <a:endParaRPr lang="en-US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cxnSp>
          <p:nvCxnSpPr>
            <p:cNvPr id="24" name="Straight Arrow Connector 44">
              <a:extLst>
                <a:ext uri="{FF2B5EF4-FFF2-40B4-BE49-F238E27FC236}">
                  <a16:creationId xmlns:a16="http://schemas.microsoft.com/office/drawing/2014/main" id="{229576DB-DFFB-4860-999A-DCE7EE49102F}"/>
                </a:ext>
              </a:extLst>
            </p:cNvPr>
            <p:cNvCxnSpPr>
              <a:cxnSpLocks/>
            </p:cNvCxnSpPr>
            <p:nvPr/>
          </p:nvCxnSpPr>
          <p:spPr>
            <a:xfrm>
              <a:off x="14347519" y="7347615"/>
              <a:ext cx="2" cy="1145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46">
              <a:extLst>
                <a:ext uri="{FF2B5EF4-FFF2-40B4-BE49-F238E27FC236}">
                  <a16:creationId xmlns:a16="http://schemas.microsoft.com/office/drawing/2014/main" id="{218EC1C8-0EBC-4293-A72C-4A434539A5F3}"/>
                </a:ext>
              </a:extLst>
            </p:cNvPr>
            <p:cNvSpPr/>
            <p:nvPr/>
          </p:nvSpPr>
          <p:spPr>
            <a:xfrm>
              <a:off x="13248334" y="8502073"/>
              <a:ext cx="2377649" cy="5598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th-TH" sz="2400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การให้น้ำหนักคำ</a:t>
              </a:r>
              <a:endParaRPr lang="en-US" sz="2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cxnSp>
          <p:nvCxnSpPr>
            <p:cNvPr id="26" name="Straight Arrow Connector 49">
              <a:extLst>
                <a:ext uri="{FF2B5EF4-FFF2-40B4-BE49-F238E27FC236}">
                  <a16:creationId xmlns:a16="http://schemas.microsoft.com/office/drawing/2014/main" id="{BE576466-1AAC-4DAE-B335-CBEF17E1F774}"/>
                </a:ext>
              </a:extLst>
            </p:cNvPr>
            <p:cNvCxnSpPr/>
            <p:nvPr/>
          </p:nvCxnSpPr>
          <p:spPr>
            <a:xfrm flipH="1" flipV="1">
              <a:off x="12341576" y="8806838"/>
              <a:ext cx="90675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: Rounded Corners 50">
              <a:extLst>
                <a:ext uri="{FF2B5EF4-FFF2-40B4-BE49-F238E27FC236}">
                  <a16:creationId xmlns:a16="http://schemas.microsoft.com/office/drawing/2014/main" id="{E6CDC93A-AEEC-41E2-92A2-3001791D7256}"/>
                </a:ext>
              </a:extLst>
            </p:cNvPr>
            <p:cNvSpPr/>
            <p:nvPr/>
          </p:nvSpPr>
          <p:spPr>
            <a:xfrm>
              <a:off x="5118532" y="8562089"/>
              <a:ext cx="7193801" cy="5598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th-TH" sz="2400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การวิเคราะห์ความถูกต้องของคำตอบด้วย </a:t>
              </a:r>
              <a:br>
                <a:rPr lang="th-TH" sz="2400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</a:br>
              <a:r>
                <a:rPr lang="en-US" sz="2400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rPr>
                <a:t>Threshold-based Similarity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58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F70C9B7-ED99-40C8-8D26-4B902AFEE12B}"/>
              </a:ext>
            </a:extLst>
          </p:cNvPr>
          <p:cNvSpPr txBox="1"/>
          <p:nvPr/>
        </p:nvSpPr>
        <p:spPr>
          <a:xfrm>
            <a:off x="815495" y="831033"/>
            <a:ext cx="11948346" cy="122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การตรวจข้อสอบ</a:t>
            </a:r>
            <a:r>
              <a:rPr lang="en-US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(</a:t>
            </a: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ต่อ</a:t>
            </a:r>
            <a:r>
              <a:rPr lang="en-US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endParaRPr lang="th-TH" sz="6600" spc="-96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8A0467A9-E79A-4D51-9548-88BD66352E75}"/>
              </a:ext>
            </a:extLst>
          </p:cNvPr>
          <p:cNvSpPr txBox="1"/>
          <p:nvPr/>
        </p:nvSpPr>
        <p:spPr>
          <a:xfrm>
            <a:off x="815494" y="2247900"/>
            <a:ext cx="13433905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3400" indent="-457200">
              <a:buFont typeface="Wingdings" panose="05000000000000000000" pitchFamily="2" charset="2"/>
              <a:buChar char="§"/>
            </a:pP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ขั้นตอนที่ 1 ทำการดึงคำตอบของผู้เรียนและผลเฉลยจากฐานข้อมูลเข้าสู่กระบวนการตัดคำ ซึ่งสารสามารถแสดงได้ดังตาราง</a:t>
            </a:r>
            <a:endParaRPr lang="en-US" sz="3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graphicFrame>
        <p:nvGraphicFramePr>
          <p:cNvPr id="4" name="ตาราง 3">
            <a:extLst>
              <a:ext uri="{FF2B5EF4-FFF2-40B4-BE49-F238E27FC236}">
                <a16:creationId xmlns:a16="http://schemas.microsoft.com/office/drawing/2014/main" id="{4FA16509-D8E3-4A00-8853-CBDD9806434B}"/>
              </a:ext>
            </a:extLst>
          </p:cNvPr>
          <p:cNvGraphicFramePr>
            <a:graphicFrameLocks noGrp="1"/>
          </p:cNvGraphicFramePr>
          <p:nvPr/>
        </p:nvGraphicFramePr>
        <p:xfrm>
          <a:off x="815494" y="3708050"/>
          <a:ext cx="15529407" cy="490420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763813">
                  <a:extLst>
                    <a:ext uri="{9D8B030D-6E8A-4147-A177-3AD203B41FA5}">
                      <a16:colId xmlns:a16="http://schemas.microsoft.com/office/drawing/2014/main" val="3371825050"/>
                    </a:ext>
                  </a:extLst>
                </a:gridCol>
                <a:gridCol w="7765594">
                  <a:extLst>
                    <a:ext uri="{9D8B030D-6E8A-4147-A177-3AD203B41FA5}">
                      <a16:colId xmlns:a16="http://schemas.microsoft.com/office/drawing/2014/main" val="3714084201"/>
                    </a:ext>
                  </a:extLst>
                </a:gridCol>
              </a:tblGrid>
              <a:tr h="9808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เอกสารต้นฉบับ</a:t>
                      </a:r>
                      <a:endParaRPr lang="en-US" sz="360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เอกสารที่ผ่านการตัดคำ</a:t>
                      </a:r>
                      <a:endParaRPr lang="en-US" sz="360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277662"/>
                  </a:ext>
                </a:extLst>
              </a:tr>
              <a:tr h="19616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เครื่องจักรอิเล็กทรอนิกส์ที่ทำงานตามขั้นตอนของโปรแกรม</a:t>
                      </a:r>
                      <a:endParaRPr lang="en-US" sz="36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เครื่องจักร/อิเล็กทรอนิกส์/ที่ทำงาน/ตาม/ขั้นตอน/ของ/โปรแกรม/</a:t>
                      </a:r>
                      <a:endParaRPr lang="en-US" sz="360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253398"/>
                  </a:ext>
                </a:extLst>
              </a:tr>
              <a:tr h="19616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เครื่องจักรอิเล็กทรอนิกส์ที่ทำงานตามหลักการของโปรแกรม</a:t>
                      </a:r>
                      <a:endParaRPr lang="en-US" sz="36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เครื่องจักร/อิเล็กทรอนิกส์/ที่ทำงาน/ตาม/หลัก/การ/ของ/โปรแกรม/</a:t>
                      </a:r>
                      <a:endParaRPr lang="en-US" sz="360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02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89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F70C9B7-ED99-40C8-8D26-4B902AFEE12B}"/>
              </a:ext>
            </a:extLst>
          </p:cNvPr>
          <p:cNvSpPr txBox="1"/>
          <p:nvPr/>
        </p:nvSpPr>
        <p:spPr>
          <a:xfrm>
            <a:off x="815495" y="831033"/>
            <a:ext cx="11948346" cy="122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การตรวจข้อสอบ</a:t>
            </a:r>
            <a:r>
              <a:rPr lang="en-US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(</a:t>
            </a: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ต่อ</a:t>
            </a:r>
            <a:r>
              <a:rPr lang="en-US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endParaRPr lang="th-TH" sz="6600" spc="-96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8A0467A9-E79A-4D51-9548-88BD66352E75}"/>
              </a:ext>
            </a:extLst>
          </p:cNvPr>
          <p:cNvSpPr txBox="1"/>
          <p:nvPr/>
        </p:nvSpPr>
        <p:spPr>
          <a:xfrm>
            <a:off x="815494" y="2247900"/>
            <a:ext cx="13433905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3400" indent="-457200">
              <a:buFont typeface="Wingdings" panose="05000000000000000000" pitchFamily="2" charset="2"/>
              <a:buChar char="§"/>
            </a:pP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ขั้นตอนที่ 2 เมื่อได้เอกสารที่ผ่านการตัดคำแล้ว นำมาแสดงให้จำลองเอกสารให้อยู่ในแบบจำลอง</a:t>
            </a:r>
          </a:p>
          <a:p>
            <a:pPr marL="76200"/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    ปริภูมิเวกเตอร์(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Vector Space Model: VSM)</a:t>
            </a:r>
          </a:p>
          <a:p>
            <a:pPr marL="76200"/>
            <a:endParaRPr lang="en-US" sz="3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graphicFrame>
        <p:nvGraphicFramePr>
          <p:cNvPr id="5" name="ตาราง 4">
            <a:extLst>
              <a:ext uri="{FF2B5EF4-FFF2-40B4-BE49-F238E27FC236}">
                <a16:creationId xmlns:a16="http://schemas.microsoft.com/office/drawing/2014/main" id="{F31DE8D1-FC3D-4821-971B-B0F8580BE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606397"/>
              </p:ext>
            </p:extLst>
          </p:nvPr>
        </p:nvGraphicFramePr>
        <p:xfrm>
          <a:off x="3733800" y="3633908"/>
          <a:ext cx="9906000" cy="54864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482267">
                  <a:extLst>
                    <a:ext uri="{9D8B030D-6E8A-4147-A177-3AD203B41FA5}">
                      <a16:colId xmlns:a16="http://schemas.microsoft.com/office/drawing/2014/main" val="981542251"/>
                    </a:ext>
                  </a:extLst>
                </a:gridCol>
                <a:gridCol w="3524305">
                  <a:extLst>
                    <a:ext uri="{9D8B030D-6E8A-4147-A177-3AD203B41FA5}">
                      <a16:colId xmlns:a16="http://schemas.microsoft.com/office/drawing/2014/main" val="3928370113"/>
                    </a:ext>
                  </a:extLst>
                </a:gridCol>
                <a:gridCol w="2899428">
                  <a:extLst>
                    <a:ext uri="{9D8B030D-6E8A-4147-A177-3AD203B41FA5}">
                      <a16:colId xmlns:a16="http://schemas.microsoft.com/office/drawing/2014/main" val="2751775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คำ </a:t>
                      </a:r>
                      <a:r>
                        <a:rPr lang="en-US" sz="36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(word)</a:t>
                      </a:r>
                      <a:endParaRPr lang="en-US" sz="36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D1</a:t>
                      </a:r>
                      <a:endParaRPr lang="en-US" sz="36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D2</a:t>
                      </a:r>
                      <a:endParaRPr lang="en-US" sz="36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559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เครื่องจักร</a:t>
                      </a:r>
                      <a:endParaRPr lang="en-US" sz="36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36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36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95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อิเล็กทรอนิกส์</a:t>
                      </a:r>
                      <a:endParaRPr lang="en-US" sz="36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36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36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56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ที่ทำงาน</a:t>
                      </a:r>
                      <a:endParaRPr lang="en-US" sz="36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36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36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94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ตาม</a:t>
                      </a:r>
                      <a:endParaRPr lang="en-US" sz="36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36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36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39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ขั้นตอน</a:t>
                      </a:r>
                      <a:endParaRPr lang="en-US" sz="36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36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0</a:t>
                      </a:r>
                      <a:endParaRPr lang="en-US" sz="36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682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หลัก</a:t>
                      </a:r>
                      <a:endParaRPr lang="en-US" sz="36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0</a:t>
                      </a:r>
                      <a:endParaRPr lang="en-US" sz="36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36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632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การ</a:t>
                      </a:r>
                      <a:endParaRPr lang="en-US" sz="36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0</a:t>
                      </a:r>
                      <a:endParaRPr lang="en-US" sz="36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36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3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ของ</a:t>
                      </a:r>
                      <a:endParaRPr lang="en-US" sz="36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36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36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163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โปรแกรม</a:t>
                      </a:r>
                      <a:endParaRPr lang="en-US" sz="36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36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36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36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09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19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F70C9B7-ED99-40C8-8D26-4B902AFEE12B}"/>
              </a:ext>
            </a:extLst>
          </p:cNvPr>
          <p:cNvSpPr txBox="1"/>
          <p:nvPr/>
        </p:nvSpPr>
        <p:spPr>
          <a:xfrm>
            <a:off x="815495" y="831033"/>
            <a:ext cx="11948346" cy="122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การตรวจข้อสอบ</a:t>
            </a:r>
            <a:r>
              <a:rPr lang="en-US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(</a:t>
            </a: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ต่อ</a:t>
            </a:r>
            <a:r>
              <a:rPr lang="en-US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endParaRPr lang="th-TH" sz="6600" spc="-96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8A0467A9-E79A-4D51-9548-88BD66352E75}"/>
              </a:ext>
            </a:extLst>
          </p:cNvPr>
          <p:cNvSpPr txBox="1"/>
          <p:nvPr/>
        </p:nvSpPr>
        <p:spPr>
          <a:xfrm>
            <a:off x="152400" y="2247900"/>
            <a:ext cx="17373600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3400" indent="-457200">
              <a:buFont typeface="Wingdings" panose="05000000000000000000" pitchFamily="2" charset="2"/>
              <a:buChar char="§"/>
            </a:pP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ขั้นตอนที่ 3 นำค่าที่ได้จากการจำลองเอกสารให้อยู่ในแบบจำลองปริภูมิเวกเตอร์(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Vector Space Model: VSM) </a:t>
            </a: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มาทำการวิเคราะห์ความคล้ายคลึงมีหลาย ในโครงงานนี้จะใช้เทคนิค ความคล้ายคลึงกันของโคไซน์ (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Cosine Similarity)</a:t>
            </a:r>
          </a:p>
          <a:p>
            <a:pPr marL="76200"/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    สมมติพิจารณาจากข้อมูลในตาราง แสดงความสัมพันธ์ระหว่างคำสำคัญและเอกสาแสดง ให้ความสัมพันธ์ระหว่างคำสำคัญใน </a:t>
            </a:r>
          </a:p>
          <a:p>
            <a:pPr marL="76200"/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    แต่ละเอกสาร จะสามารถแสดงในรูปแบบของ 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Array </a:t>
            </a: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ได้ ซึ่งสามารถแสดงได้ดังนี้</a:t>
            </a:r>
          </a:p>
          <a:p>
            <a:pPr marL="76200"/>
            <a:endParaRPr lang="en-US" sz="3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graphicFrame>
        <p:nvGraphicFramePr>
          <p:cNvPr id="6" name="ตาราง 5">
            <a:extLst>
              <a:ext uri="{FF2B5EF4-FFF2-40B4-BE49-F238E27FC236}">
                <a16:creationId xmlns:a16="http://schemas.microsoft.com/office/drawing/2014/main" id="{29F5FBCD-A4F7-4D2A-B9B3-111ADBCB6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17414"/>
              </p:ext>
            </p:extLst>
          </p:nvPr>
        </p:nvGraphicFramePr>
        <p:xfrm>
          <a:off x="1447800" y="4838700"/>
          <a:ext cx="4724400" cy="42672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981542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283701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51775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คำ </a:t>
                      </a:r>
                      <a:r>
                        <a:rPr lang="en-US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(word)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D1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D2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559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เครื่องจักร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95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อิเล็กทรอนิกส์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56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ที่ทำงาน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94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ตาม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39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ขั้นตอน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0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682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หลัก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0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632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การ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0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3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ของ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163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โปรแกรม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b="0" dirty="0"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</a:t>
                      </a:r>
                      <a:endParaRPr lang="en-US" sz="2800" b="0" dirty="0">
                        <a:effectLst/>
                        <a:latin typeface="JasmineUPC" panose="02020603050405020304" pitchFamily="18" charset="-34"/>
                        <a:ea typeface="TH SarabunPSK" panose="020B0500040200020003" pitchFamily="34" charset="-34"/>
                        <a:cs typeface="JasmineUPC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096772"/>
                  </a:ext>
                </a:extLst>
              </a:tr>
            </a:tbl>
          </a:graphicData>
        </a:graphic>
      </p:graphicFrame>
      <p:graphicFrame>
        <p:nvGraphicFramePr>
          <p:cNvPr id="7" name="ตาราง 7">
            <a:extLst>
              <a:ext uri="{FF2B5EF4-FFF2-40B4-BE49-F238E27FC236}">
                <a16:creationId xmlns:a16="http://schemas.microsoft.com/office/drawing/2014/main" id="{5D2C1B34-A0E5-47D1-AFF0-292ED91F7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8688"/>
              </p:ext>
            </p:extLst>
          </p:nvPr>
        </p:nvGraphicFramePr>
        <p:xfrm>
          <a:off x="11582400" y="6235819"/>
          <a:ext cx="350520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55031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D</a:t>
                      </a:r>
                      <a:r>
                        <a:rPr lang="th-TH" sz="2800" b="1" kern="1200" dirty="0">
                          <a:solidFill>
                            <a:schemeClr val="tx1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1: 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[1,1,1,1,1,0,0,1,1]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33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D</a:t>
                      </a:r>
                      <a:r>
                        <a:rPr lang="th-TH" sz="2800" b="1" kern="1200" dirty="0">
                          <a:solidFill>
                            <a:schemeClr val="tx1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2: 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[1,1,1,1,0,1,1,1,1]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381849"/>
                  </a:ext>
                </a:extLst>
              </a:tr>
            </a:tbl>
          </a:graphicData>
        </a:graphic>
      </p:graphicFrame>
      <p:sp>
        <p:nvSpPr>
          <p:cNvPr id="8" name="ลูกศร: ขวา 7">
            <a:extLst>
              <a:ext uri="{FF2B5EF4-FFF2-40B4-BE49-F238E27FC236}">
                <a16:creationId xmlns:a16="http://schemas.microsoft.com/office/drawing/2014/main" id="{EB8F289F-A7AA-48C4-AD7C-0BC519929808}"/>
              </a:ext>
            </a:extLst>
          </p:cNvPr>
          <p:cNvSpPr/>
          <p:nvPr/>
        </p:nvSpPr>
        <p:spPr>
          <a:xfrm>
            <a:off x="7848600" y="6229082"/>
            <a:ext cx="2057400" cy="1036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2">
            <a:extLst>
              <a:ext uri="{FF2B5EF4-FFF2-40B4-BE49-F238E27FC236}">
                <a16:creationId xmlns:a16="http://schemas.microsoft.com/office/drawing/2014/main" id="{F6462316-FB28-4F0F-82F1-A1F3BA04A5EE}"/>
              </a:ext>
            </a:extLst>
          </p:cNvPr>
          <p:cNvSpPr txBox="1"/>
          <p:nvPr/>
        </p:nvSpPr>
        <p:spPr>
          <a:xfrm>
            <a:off x="891695" y="491733"/>
            <a:ext cx="11948346" cy="122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หลักการและเหตุผล</a:t>
            </a:r>
            <a:endParaRPr lang="en-US" sz="6600" spc="-96" dirty="0">
              <a:solidFill>
                <a:schemeClr val="accent1">
                  <a:lumMod val="75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B8B49D-FAF4-431C-9BD3-9576C3D2E5FE}"/>
              </a:ext>
            </a:extLst>
          </p:cNvPr>
          <p:cNvGrpSpPr/>
          <p:nvPr/>
        </p:nvGrpSpPr>
        <p:grpSpPr>
          <a:xfrm>
            <a:off x="946067" y="1668465"/>
            <a:ext cx="5095119" cy="45719"/>
            <a:chOff x="-2" y="255270"/>
            <a:chExt cx="8985220" cy="80625"/>
          </a:xfrm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E945AADA-BC54-43CC-90F8-A4BE13B6B2C6}"/>
                </a:ext>
              </a:extLst>
            </p:cNvPr>
            <p:cNvSpPr/>
            <p:nvPr/>
          </p:nvSpPr>
          <p:spPr>
            <a:xfrm>
              <a:off x="-2" y="255270"/>
              <a:ext cx="8985220" cy="80625"/>
            </a:xfrm>
            <a:custGeom>
              <a:avLst/>
              <a:gdLst/>
              <a:ahLst/>
              <a:cxnLst/>
              <a:rect l="l" t="t" r="r" b="b"/>
              <a:pathLst>
                <a:path w="7891738" h="69850">
                  <a:moveTo>
                    <a:pt x="760090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891738" y="69850"/>
                  </a:lnTo>
                  <a:lnTo>
                    <a:pt x="7891738" y="0"/>
                  </a:lnTo>
                  <a:close/>
                </a:path>
              </a:pathLst>
            </a:custGeom>
            <a:solidFill>
              <a:srgbClr val="1D1233">
                <a:alpha val="29803"/>
              </a:srgbClr>
            </a:solidFill>
          </p:spPr>
          <p:txBody>
            <a:bodyPr/>
            <a:lstStyle/>
            <a:p>
              <a:endParaRPr lang="en-US" sz="2400"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</p:grpSp>
      <p:sp>
        <p:nvSpPr>
          <p:cNvPr id="2" name="AutoShape 7">
            <a:extLst>
              <a:ext uri="{FF2B5EF4-FFF2-40B4-BE49-F238E27FC236}">
                <a16:creationId xmlns:a16="http://schemas.microsoft.com/office/drawing/2014/main" id="{066BAFDE-866B-47F2-9585-E7B0F3DAC976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pic>
        <p:nvPicPr>
          <p:cNvPr id="2050" name="Picture 2" descr="Pupils study in classroom interior. pupils in school lesson vector ...">
            <a:extLst>
              <a:ext uri="{FF2B5EF4-FFF2-40B4-BE49-F238E27FC236}">
                <a16:creationId xmlns:a16="http://schemas.microsoft.com/office/drawing/2014/main" id="{92DF9115-2322-4BF3-B767-44DD74CF5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190" y="2476500"/>
            <a:ext cx="8789124" cy="409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กล่องข้อความ 1">
            <a:extLst>
              <a:ext uri="{FF2B5EF4-FFF2-40B4-BE49-F238E27FC236}">
                <a16:creationId xmlns:a16="http://schemas.microsoft.com/office/drawing/2014/main" id="{DADFBE57-1959-40C3-A505-872584F57CB9}"/>
              </a:ext>
            </a:extLst>
          </p:cNvPr>
          <p:cNvSpPr txBox="1"/>
          <p:nvPr/>
        </p:nvSpPr>
        <p:spPr>
          <a:xfrm>
            <a:off x="2209800" y="7358492"/>
            <a:ext cx="15471067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โดยทั่วไปแล้ว การเรียนการสอนมักดำเนินการในสถาบันการศึกษา และมีลักษณะของการเรียนในชั้นเรียน</a:t>
            </a:r>
            <a:endParaRPr lang="th-TH" sz="3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3601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F70C9B7-ED99-40C8-8D26-4B902AFEE12B}"/>
              </a:ext>
            </a:extLst>
          </p:cNvPr>
          <p:cNvSpPr txBox="1"/>
          <p:nvPr/>
        </p:nvSpPr>
        <p:spPr>
          <a:xfrm>
            <a:off x="815495" y="831033"/>
            <a:ext cx="11948346" cy="122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การตรวจข้อสอบ</a:t>
            </a:r>
            <a:r>
              <a:rPr lang="en-US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(</a:t>
            </a: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ต่อ</a:t>
            </a:r>
            <a:r>
              <a:rPr lang="en-US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endParaRPr lang="th-TH" sz="6600" spc="-96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8A0467A9-E79A-4D51-9548-88BD66352E75}"/>
              </a:ext>
            </a:extLst>
          </p:cNvPr>
          <p:cNvSpPr txBox="1"/>
          <p:nvPr/>
        </p:nvSpPr>
        <p:spPr>
          <a:xfrm>
            <a:off x="609600" y="2194977"/>
            <a:ext cx="173736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3400" indent="-457200">
              <a:buFont typeface="Wingdings" panose="05000000000000000000" pitchFamily="2" charset="2"/>
              <a:buChar char="§"/>
            </a:pP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สามารถแสดงการคำนวณความคล้ายคลึงของเอกสาร 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D1 </a:t>
            </a: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และ 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D2  </a:t>
            </a: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ได้ดังนี้</a:t>
            </a:r>
            <a:endParaRPr lang="en-US" sz="3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ตาราง 3">
                <a:extLst>
                  <a:ext uri="{FF2B5EF4-FFF2-40B4-BE49-F238E27FC236}">
                    <a16:creationId xmlns:a16="http://schemas.microsoft.com/office/drawing/2014/main" id="{5E3E6BFB-FFE4-42D0-9E53-4A19A35111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8155694"/>
                  </p:ext>
                </p:extLst>
              </p:nvPr>
            </p:nvGraphicFramePr>
            <p:xfrm>
              <a:off x="1828800" y="3238500"/>
              <a:ext cx="14935200" cy="397047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2935079">
                      <a:extLst>
                        <a:ext uri="{9D8B030D-6E8A-4147-A177-3AD203B41FA5}">
                          <a16:colId xmlns:a16="http://schemas.microsoft.com/office/drawing/2014/main" val="3198821551"/>
                        </a:ext>
                      </a:extLst>
                    </a:gridCol>
                    <a:gridCol w="6970920">
                      <a:extLst>
                        <a:ext uri="{9D8B030D-6E8A-4147-A177-3AD203B41FA5}">
                          <a16:colId xmlns:a16="http://schemas.microsoft.com/office/drawing/2014/main" val="3145777973"/>
                        </a:ext>
                      </a:extLst>
                    </a:gridCol>
                    <a:gridCol w="5029201">
                      <a:extLst>
                        <a:ext uri="{9D8B030D-6E8A-4147-A177-3AD203B41FA5}">
                          <a16:colId xmlns:a16="http://schemas.microsoft.com/office/drawing/2014/main" val="13174472"/>
                        </a:ext>
                      </a:extLst>
                    </a:gridCol>
                  </a:tblGrid>
                  <a:tr h="50693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1⋅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oMath>
                            </m:oMathPara>
                          </a14:m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 </a:t>
                          </a:r>
                          <a:endParaRPr lang="en-US" sz="400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40791449"/>
                      </a:ext>
                    </a:extLst>
                  </a:tr>
                  <a:tr h="68028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=2.646</m:t>
                                </m:r>
                              </m:oMath>
                            </m:oMathPara>
                          </a14:m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57212214"/>
                      </a:ext>
                    </a:extLst>
                  </a:tr>
                  <a:tr h="68028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400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rad>
                              </m:oMath>
                            </m:oMathPara>
                          </a14:m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=2.828</m:t>
                                </m:r>
                              </m:oMath>
                            </m:oMathPara>
                          </a14:m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79295550"/>
                      </a:ext>
                    </a:extLst>
                  </a:tr>
                  <a:tr h="50693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400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=7.482</m:t>
                                </m:r>
                              </m:oMath>
                            </m:oMathPara>
                          </a14:m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 </a:t>
                          </a:r>
                          <a:endParaRPr lang="en-US" sz="400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36133905"/>
                      </a:ext>
                    </a:extLst>
                  </a:tr>
                  <a:tr h="1002284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𝑠𝑖𝑚𝑖𝑙𝑎𝑟𝑖𝑡𝑦</m:t>
                                </m:r>
                              </m:oMath>
                            </m:oMathPara>
                          </a14:m>
                          <a:endParaRPr lang="en-US" sz="400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-450215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  =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1×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  = 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7.482</m:t>
                                    </m:r>
                                  </m:den>
                                </m:f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 =0.801</m:t>
                                </m:r>
                              </m:oMath>
                            </m:oMathPara>
                          </a14:m>
                          <a:endParaRPr lang="en-US" sz="4000" dirty="0">
                            <a:effectLst/>
                          </a:endParaRPr>
                        </a:p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 </a:t>
                          </a:r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 dirty="0">
                              <a:effectLst/>
                            </a:rPr>
                            <a:t> </a:t>
                          </a:r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88635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ตาราง 3">
                <a:extLst>
                  <a:ext uri="{FF2B5EF4-FFF2-40B4-BE49-F238E27FC236}">
                    <a16:creationId xmlns:a16="http://schemas.microsoft.com/office/drawing/2014/main" id="{5E3E6BFB-FFE4-42D0-9E53-4A19A35111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8155694"/>
                  </p:ext>
                </p:extLst>
              </p:nvPr>
            </p:nvGraphicFramePr>
            <p:xfrm>
              <a:off x="1828800" y="3238500"/>
              <a:ext cx="14935200" cy="397047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2935079">
                      <a:extLst>
                        <a:ext uri="{9D8B030D-6E8A-4147-A177-3AD203B41FA5}">
                          <a16:colId xmlns:a16="http://schemas.microsoft.com/office/drawing/2014/main" val="3198821551"/>
                        </a:ext>
                      </a:extLst>
                    </a:gridCol>
                    <a:gridCol w="6970920">
                      <a:extLst>
                        <a:ext uri="{9D8B030D-6E8A-4147-A177-3AD203B41FA5}">
                          <a16:colId xmlns:a16="http://schemas.microsoft.com/office/drawing/2014/main" val="3145777973"/>
                        </a:ext>
                      </a:extLst>
                    </a:gridCol>
                    <a:gridCol w="5029201">
                      <a:extLst>
                        <a:ext uri="{9D8B030D-6E8A-4147-A177-3AD203B41FA5}">
                          <a16:colId xmlns:a16="http://schemas.microsoft.com/office/drawing/2014/main" val="13174472"/>
                        </a:ext>
                      </a:extLst>
                    </a:gridCol>
                  </a:tblGrid>
                  <a:tr h="678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r="-409356" b="-487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045" r="-72115" b="-487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 </a:t>
                          </a:r>
                          <a:endParaRPr lang="en-US" sz="400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40791449"/>
                      </a:ext>
                    </a:extLst>
                  </a:tr>
                  <a:tr h="6802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99107" r="-409356" b="-3830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045" t="-99107" r="-72115" b="-3830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96970" t="-99107" b="-3830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212214"/>
                      </a:ext>
                    </a:extLst>
                  </a:tr>
                  <a:tr h="6802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199107" r="-409356" b="-2830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045" t="-199107" r="-72115" b="-2830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96970" t="-199107" b="-2830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295550"/>
                      </a:ext>
                    </a:extLst>
                  </a:tr>
                  <a:tr h="678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301802" r="-409356" b="-185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045" t="-301802" r="-72115" b="-185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>
                              <a:effectLst/>
                            </a:rPr>
                            <a:t> </a:t>
                          </a:r>
                          <a:endParaRPr lang="en-US" sz="400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36133905"/>
                      </a:ext>
                    </a:extLst>
                  </a:tr>
                  <a:tr h="12535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216505" r="-409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blipFill>
                          <a:blip r:embed="rId2"/>
                          <a:stretch>
                            <a:fillRect l="-42045" t="-216505" r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000" dirty="0">
                              <a:effectLst/>
                            </a:rPr>
                            <a:t> </a:t>
                          </a:r>
                          <a:endParaRPr lang="en-US" sz="4000" dirty="0">
                            <a:effectLst/>
                            <a:latin typeface="JasmineUPC" panose="02020603050405020304" pitchFamily="18" charset="-34"/>
                            <a:ea typeface="TH SarabunPSK" panose="020B0500040200020003" pitchFamily="34" charset="-34"/>
                            <a:cs typeface="JasmineUPC" panose="02020603050405020304" pitchFamily="18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88635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5118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กล่องข้อความ 1">
            <a:extLst>
              <a:ext uri="{FF2B5EF4-FFF2-40B4-BE49-F238E27FC236}">
                <a16:creationId xmlns:a16="http://schemas.microsoft.com/office/drawing/2014/main" id="{67846C93-4E3F-44C9-8366-105662422AA2}"/>
              </a:ext>
            </a:extLst>
          </p:cNvPr>
          <p:cNvSpPr txBox="1"/>
          <p:nvPr/>
        </p:nvSpPr>
        <p:spPr>
          <a:xfrm>
            <a:off x="1219200" y="4229100"/>
            <a:ext cx="15471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b="1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การออกแบบ </a:t>
            </a: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GUI</a:t>
            </a:r>
            <a:endParaRPr lang="th-TH" sz="6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</p:spTree>
    <p:extLst>
      <p:ext uri="{BB962C8B-B14F-4D97-AF65-F5344CB8AC3E}">
        <p14:creationId xmlns:p14="http://schemas.microsoft.com/office/powerpoint/2010/main" val="412024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8A0467A9-E79A-4D51-9548-88BD66352E75}"/>
              </a:ext>
            </a:extLst>
          </p:cNvPr>
          <p:cNvSpPr txBox="1"/>
          <p:nvPr/>
        </p:nvSpPr>
        <p:spPr>
          <a:xfrm>
            <a:off x="533400" y="321087"/>
            <a:ext cx="13433905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3400" indent="-457200">
              <a:buFont typeface="Wingdings" panose="05000000000000000000" pitchFamily="2" charset="2"/>
              <a:buChar char="§"/>
            </a:pPr>
            <a:r>
              <a:rPr lang="th-TH" sz="360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หน้า </a:t>
            </a:r>
            <a:r>
              <a:rPr lang="en-US" sz="540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Login</a:t>
            </a:r>
            <a:endParaRPr lang="en-US" sz="3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DB06FB86-373C-4ED0-9597-7CB0D8D9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55" y="1557338"/>
            <a:ext cx="16487090" cy="83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8A0467A9-E79A-4D51-9548-88BD66352E75}"/>
              </a:ext>
            </a:extLst>
          </p:cNvPr>
          <p:cNvSpPr txBox="1"/>
          <p:nvPr/>
        </p:nvSpPr>
        <p:spPr>
          <a:xfrm>
            <a:off x="533400" y="342900"/>
            <a:ext cx="13433905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3400" indent="-457200">
              <a:buFont typeface="Wingdings" panose="05000000000000000000" pitchFamily="2" charset="2"/>
              <a:buChar char="§"/>
            </a:pPr>
            <a:r>
              <a:rPr lang="th-TH" sz="360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หน้าเพิ่มข้อมูล</a:t>
            </a:r>
            <a:endParaRPr lang="en-US" sz="3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C35DC8C8-F433-4377-B6AC-D0BF62D02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" y="1181100"/>
            <a:ext cx="16486632" cy="83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8A0467A9-E79A-4D51-9548-88BD66352E75}"/>
              </a:ext>
            </a:extLst>
          </p:cNvPr>
          <p:cNvSpPr txBox="1"/>
          <p:nvPr/>
        </p:nvSpPr>
        <p:spPr>
          <a:xfrm>
            <a:off x="533400" y="342900"/>
            <a:ext cx="13433905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3400" indent="-457200"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หน้าแก้ไขข้อมูล</a:t>
            </a:r>
            <a:endParaRPr lang="en-US" sz="3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9F72A4B-069B-4140-B5B0-4242FB9D7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84" y="1223631"/>
            <a:ext cx="16486632" cy="783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กล่องข้อความ 1">
            <a:extLst>
              <a:ext uri="{FF2B5EF4-FFF2-40B4-BE49-F238E27FC236}">
                <a16:creationId xmlns:a16="http://schemas.microsoft.com/office/drawing/2014/main" id="{67846C93-4E3F-44C9-8366-105662422AA2}"/>
              </a:ext>
            </a:extLst>
          </p:cNvPr>
          <p:cNvSpPr txBox="1"/>
          <p:nvPr/>
        </p:nvSpPr>
        <p:spPr>
          <a:xfrm>
            <a:off x="1219200" y="4229100"/>
            <a:ext cx="154710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b="1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การประเมินผล</a:t>
            </a:r>
          </a:p>
          <a:p>
            <a:pPr algn="ctr"/>
            <a:endParaRPr lang="th-TH" sz="6600" b="1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algn="ctr"/>
            <a:endParaRPr lang="th-TH" sz="6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</p:spTree>
    <p:extLst>
      <p:ext uri="{BB962C8B-B14F-4D97-AF65-F5344CB8AC3E}">
        <p14:creationId xmlns:p14="http://schemas.microsoft.com/office/powerpoint/2010/main" val="162710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5B1571A-F057-45FC-A510-8F695149B47D}"/>
              </a:ext>
            </a:extLst>
          </p:cNvPr>
          <p:cNvSpPr txBox="1"/>
          <p:nvPr/>
        </p:nvSpPr>
        <p:spPr>
          <a:xfrm>
            <a:off x="815495" y="831033"/>
            <a:ext cx="11948346" cy="122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การประเมิน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110147BD-A60B-4B54-8CD6-CC74B17E9363}"/>
              </a:ext>
            </a:extLst>
          </p:cNvPr>
          <p:cNvSpPr txBox="1"/>
          <p:nvPr/>
        </p:nvSpPr>
        <p:spPr>
          <a:xfrm>
            <a:off x="815494" y="2247900"/>
            <a:ext cx="13662505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3400" indent="-457200">
              <a:buFont typeface="Wingdings" panose="05000000000000000000" pitchFamily="2" charset="2"/>
              <a:buChar char="§"/>
            </a:pP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ประเมินด้วย </a:t>
            </a:r>
            <a:r>
              <a:rPr lang="en-US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Rouge-N</a:t>
            </a:r>
            <a:endParaRPr lang="en-US" sz="3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graphicFrame>
        <p:nvGraphicFramePr>
          <p:cNvPr id="9" name="ตาราง 11">
            <a:extLst>
              <a:ext uri="{FF2B5EF4-FFF2-40B4-BE49-F238E27FC236}">
                <a16:creationId xmlns:a16="http://schemas.microsoft.com/office/drawing/2014/main" id="{63C1671D-A8A9-485E-AF82-417D4C13E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569378"/>
              </p:ext>
            </p:extLst>
          </p:nvPr>
        </p:nvGraphicFramePr>
        <p:xfrm>
          <a:off x="2362200" y="3467100"/>
          <a:ext cx="13182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72224466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70875322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1359415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วิชา</a:t>
                      </a:r>
                      <a:endParaRPr lang="en-US" sz="3600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จำนวนข้อสอบ</a:t>
                      </a:r>
                      <a:endParaRPr lang="en-US" sz="3600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ผลการประเมิน</a:t>
                      </a:r>
                      <a:endParaRPr lang="en-US" sz="3600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5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bg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Foundation of computer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0.815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9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bg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Database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0.844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8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bg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Mobile Application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0.803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60717"/>
                  </a:ext>
                </a:extLst>
              </a:tr>
            </a:tbl>
          </a:graphicData>
        </a:graphic>
      </p:graphicFrame>
      <p:pic>
        <p:nvPicPr>
          <p:cNvPr id="13" name="Picture 2" descr="Download Free png Icon Business Analysis In Vectors., Analytics,  Background, Business ... - DLPNG.com">
            <a:extLst>
              <a:ext uri="{FF2B5EF4-FFF2-40B4-BE49-F238E27FC236}">
                <a16:creationId xmlns:a16="http://schemas.microsoft.com/office/drawing/2014/main" id="{09CD7169-C17A-4FD1-BD05-A20581C6F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2" b="6741"/>
          <a:stretch/>
        </p:blipFill>
        <p:spPr bwMode="auto">
          <a:xfrm>
            <a:off x="13739354" y="6459523"/>
            <a:ext cx="4652210" cy="383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87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กล่องข้อความ 1">
            <a:extLst>
              <a:ext uri="{FF2B5EF4-FFF2-40B4-BE49-F238E27FC236}">
                <a16:creationId xmlns:a16="http://schemas.microsoft.com/office/drawing/2014/main" id="{67846C93-4E3F-44C9-8366-105662422AA2}"/>
              </a:ext>
            </a:extLst>
          </p:cNvPr>
          <p:cNvSpPr txBox="1"/>
          <p:nvPr/>
        </p:nvSpPr>
        <p:spPr>
          <a:xfrm>
            <a:off x="1143000" y="4174004"/>
            <a:ext cx="154710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THANK YOU</a:t>
            </a:r>
          </a:p>
          <a:p>
            <a:pPr algn="ctr"/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ANY QUESTION??</a:t>
            </a:r>
            <a:endParaRPr lang="th-TH" sz="6600" b="1" dirty="0">
              <a:solidFill>
                <a:schemeClr val="accent1">
                  <a:lumMod val="75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algn="ctr"/>
            <a:endParaRPr lang="th-TH" sz="6600" b="1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algn="ctr"/>
            <a:endParaRPr lang="th-TH" sz="6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</p:spTree>
    <p:extLst>
      <p:ext uri="{BB962C8B-B14F-4D97-AF65-F5344CB8AC3E}">
        <p14:creationId xmlns:p14="http://schemas.microsoft.com/office/powerpoint/2010/main" val="11888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2">
            <a:extLst>
              <a:ext uri="{FF2B5EF4-FFF2-40B4-BE49-F238E27FC236}">
                <a16:creationId xmlns:a16="http://schemas.microsoft.com/office/drawing/2014/main" id="{F6462316-FB28-4F0F-82F1-A1F3BA04A5EE}"/>
              </a:ext>
            </a:extLst>
          </p:cNvPr>
          <p:cNvSpPr txBox="1"/>
          <p:nvPr/>
        </p:nvSpPr>
        <p:spPr>
          <a:xfrm>
            <a:off x="891695" y="491733"/>
            <a:ext cx="11948346" cy="122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หลักการและเหตุผล</a:t>
            </a:r>
            <a:r>
              <a:rPr lang="en-US" sz="6600" spc="-96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– </a:t>
            </a:r>
            <a:r>
              <a:rPr lang="th-TH" sz="6600" spc="-96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ต่อ</a:t>
            </a:r>
            <a:endParaRPr lang="en-US" sz="6600" spc="-96" dirty="0">
              <a:solidFill>
                <a:schemeClr val="accent1">
                  <a:lumMod val="75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B8B49D-FAF4-431C-9BD3-9576C3D2E5FE}"/>
              </a:ext>
            </a:extLst>
          </p:cNvPr>
          <p:cNvGrpSpPr/>
          <p:nvPr/>
        </p:nvGrpSpPr>
        <p:grpSpPr>
          <a:xfrm>
            <a:off x="946067" y="1668465"/>
            <a:ext cx="5095119" cy="45719"/>
            <a:chOff x="-2" y="255270"/>
            <a:chExt cx="8985220" cy="80625"/>
          </a:xfrm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E945AADA-BC54-43CC-90F8-A4BE13B6B2C6}"/>
                </a:ext>
              </a:extLst>
            </p:cNvPr>
            <p:cNvSpPr/>
            <p:nvPr/>
          </p:nvSpPr>
          <p:spPr>
            <a:xfrm>
              <a:off x="-2" y="255270"/>
              <a:ext cx="8985220" cy="80625"/>
            </a:xfrm>
            <a:custGeom>
              <a:avLst/>
              <a:gdLst/>
              <a:ahLst/>
              <a:cxnLst/>
              <a:rect l="l" t="t" r="r" b="b"/>
              <a:pathLst>
                <a:path w="7891738" h="69850">
                  <a:moveTo>
                    <a:pt x="760090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891738" y="69850"/>
                  </a:lnTo>
                  <a:lnTo>
                    <a:pt x="7891738" y="0"/>
                  </a:lnTo>
                  <a:close/>
                </a:path>
              </a:pathLst>
            </a:custGeom>
            <a:solidFill>
              <a:srgbClr val="1D1233">
                <a:alpha val="29803"/>
              </a:srgbClr>
            </a:solidFill>
          </p:spPr>
          <p:txBody>
            <a:bodyPr/>
            <a:lstStyle/>
            <a:p>
              <a:endParaRPr lang="en-US"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</p:grpSp>
      <p:sp>
        <p:nvSpPr>
          <p:cNvPr id="2" name="AutoShape 7">
            <a:extLst>
              <a:ext uri="{FF2B5EF4-FFF2-40B4-BE49-F238E27FC236}">
                <a16:creationId xmlns:a16="http://schemas.microsoft.com/office/drawing/2014/main" id="{066BAFDE-866B-47F2-9585-E7B0F3DAC976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5E8AF2-1C25-4320-BFC8-B4AD63987EB3}"/>
              </a:ext>
            </a:extLst>
          </p:cNvPr>
          <p:cNvGrpSpPr/>
          <p:nvPr/>
        </p:nvGrpSpPr>
        <p:grpSpPr>
          <a:xfrm>
            <a:off x="6477000" y="2400300"/>
            <a:ext cx="4724400" cy="4371925"/>
            <a:chOff x="1233591" y="3574358"/>
            <a:chExt cx="3246133" cy="3184990"/>
          </a:xfrm>
        </p:grpSpPr>
        <p:pic>
          <p:nvPicPr>
            <p:cNvPr id="9" name="Picture 8" descr="A picture containing room, rain&#10;&#10;Description automatically generated">
              <a:extLst>
                <a:ext uri="{FF2B5EF4-FFF2-40B4-BE49-F238E27FC236}">
                  <a16:creationId xmlns:a16="http://schemas.microsoft.com/office/drawing/2014/main" id="{7FA7892F-DF12-4D12-9B6C-26669CD3A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057" y="5054890"/>
              <a:ext cx="1704458" cy="1704458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B3F39B16-1E02-4B12-9849-C39445996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409" y="3574358"/>
              <a:ext cx="1665315" cy="1665315"/>
            </a:xfrm>
            <a:prstGeom prst="rect">
              <a:avLst/>
            </a:prstGeom>
          </p:spPr>
        </p:pic>
        <p:pic>
          <p:nvPicPr>
            <p:cNvPr id="11" name="Picture 10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D2B5FCD5-7C93-4F1E-AAD7-2B708FB49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22242">
              <a:off x="1233591" y="3732175"/>
              <a:ext cx="1665314" cy="1665314"/>
            </a:xfrm>
            <a:prstGeom prst="rect">
              <a:avLst/>
            </a:prstGeom>
          </p:spPr>
        </p:pic>
      </p:grp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4D51E5C3-BC96-40B3-81BF-F6DB279B37CB}"/>
              </a:ext>
            </a:extLst>
          </p:cNvPr>
          <p:cNvSpPr/>
          <p:nvPr/>
        </p:nvSpPr>
        <p:spPr>
          <a:xfrm>
            <a:off x="5195281" y="7131233"/>
            <a:ext cx="7190827" cy="573157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5400" b="1" dirty="0">
                <a:solidFill>
                  <a:srgbClr val="C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จากปัญหาของ </a:t>
            </a:r>
            <a:r>
              <a:rPr lang="en-US" sz="5400" b="1" dirty="0">
                <a:solidFill>
                  <a:srgbClr val="C0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COVID -19</a:t>
            </a:r>
          </a:p>
        </p:txBody>
      </p:sp>
    </p:spTree>
    <p:extLst>
      <p:ext uri="{BB962C8B-B14F-4D97-AF65-F5344CB8AC3E}">
        <p14:creationId xmlns:p14="http://schemas.microsoft.com/office/powerpoint/2010/main" val="268378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2">
            <a:extLst>
              <a:ext uri="{FF2B5EF4-FFF2-40B4-BE49-F238E27FC236}">
                <a16:creationId xmlns:a16="http://schemas.microsoft.com/office/drawing/2014/main" id="{F6462316-FB28-4F0F-82F1-A1F3BA04A5EE}"/>
              </a:ext>
            </a:extLst>
          </p:cNvPr>
          <p:cNvSpPr txBox="1"/>
          <p:nvPr/>
        </p:nvSpPr>
        <p:spPr>
          <a:xfrm>
            <a:off x="891695" y="491733"/>
            <a:ext cx="11948346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หลักการ</a:t>
            </a:r>
            <a:r>
              <a:rPr lang="th-TH" sz="7200" spc="-96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และเหตุผล </a:t>
            </a:r>
            <a:r>
              <a:rPr lang="en-US" sz="7200" spc="-96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-</a:t>
            </a:r>
            <a:r>
              <a:rPr lang="th-TH" sz="7200" spc="-96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ต่อ</a:t>
            </a:r>
            <a:endParaRPr lang="en-US" sz="7200" spc="-96" dirty="0">
              <a:solidFill>
                <a:schemeClr val="accent1">
                  <a:lumMod val="75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066BAFDE-866B-47F2-9585-E7B0F3DAC976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B8B49D-FAF4-431C-9BD3-9576C3D2E5FE}"/>
              </a:ext>
            </a:extLst>
          </p:cNvPr>
          <p:cNvGrpSpPr/>
          <p:nvPr/>
        </p:nvGrpSpPr>
        <p:grpSpPr>
          <a:xfrm>
            <a:off x="891695" y="1680646"/>
            <a:ext cx="5095119" cy="45719"/>
            <a:chOff x="-2" y="255270"/>
            <a:chExt cx="8985220" cy="80625"/>
          </a:xfrm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E945AADA-BC54-43CC-90F8-A4BE13B6B2C6}"/>
                </a:ext>
              </a:extLst>
            </p:cNvPr>
            <p:cNvSpPr/>
            <p:nvPr/>
          </p:nvSpPr>
          <p:spPr>
            <a:xfrm>
              <a:off x="-2" y="255270"/>
              <a:ext cx="8985220" cy="80625"/>
            </a:xfrm>
            <a:custGeom>
              <a:avLst/>
              <a:gdLst/>
              <a:ahLst/>
              <a:cxnLst/>
              <a:rect l="l" t="t" r="r" b="b"/>
              <a:pathLst>
                <a:path w="7891738" h="69850">
                  <a:moveTo>
                    <a:pt x="760090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891738" y="69850"/>
                  </a:lnTo>
                  <a:lnTo>
                    <a:pt x="7891738" y="0"/>
                  </a:lnTo>
                  <a:close/>
                </a:path>
              </a:pathLst>
            </a:custGeom>
            <a:solidFill>
              <a:srgbClr val="1D1233">
                <a:alpha val="29803"/>
              </a:srgbClr>
            </a:solidFill>
          </p:spPr>
          <p:txBody>
            <a:bodyPr/>
            <a:lstStyle/>
            <a:p>
              <a:endParaRPr lang="en-US" sz="2800"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</p:grpSp>
      <p:pic>
        <p:nvPicPr>
          <p:cNvPr id="3" name="Picture 2" descr="Pupils study in classroom interior. pupils in school lesson vector ...">
            <a:extLst>
              <a:ext uri="{FF2B5EF4-FFF2-40B4-BE49-F238E27FC236}">
                <a16:creationId xmlns:a16="http://schemas.microsoft.com/office/drawing/2014/main" id="{31344DD9-D209-401C-95AA-1CC63F17B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045" y="2541367"/>
            <a:ext cx="8715414" cy="406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466EA81-525F-4992-B87C-52CDAD494C2E}"/>
              </a:ext>
            </a:extLst>
          </p:cNvPr>
          <p:cNvGrpSpPr/>
          <p:nvPr/>
        </p:nvGrpSpPr>
        <p:grpSpPr>
          <a:xfrm>
            <a:off x="3804794" y="2325184"/>
            <a:ext cx="10673915" cy="4948012"/>
            <a:chOff x="381000" y="3131821"/>
            <a:chExt cx="10673915" cy="49480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E3854C-40B3-44C4-8184-41CB1C23907A}"/>
                </a:ext>
              </a:extLst>
            </p:cNvPr>
            <p:cNvSpPr/>
            <p:nvPr/>
          </p:nvSpPr>
          <p:spPr>
            <a:xfrm>
              <a:off x="381000" y="3131821"/>
              <a:ext cx="10673915" cy="4948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JasmineUPC" panose="02020603050405020304" pitchFamily="18" charset="-34"/>
                <a:cs typeface="JasmineUPC" panose="02020603050405020304" pitchFamily="18" charset="-34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47654E-F2FE-4E6F-8FC5-A16B97CD30F3}"/>
                </a:ext>
              </a:extLst>
            </p:cNvPr>
            <p:cNvGrpSpPr/>
            <p:nvPr/>
          </p:nvGrpSpPr>
          <p:grpSpPr>
            <a:xfrm>
              <a:off x="762710" y="3199652"/>
              <a:ext cx="9910497" cy="4828726"/>
              <a:chOff x="8956585" y="3167340"/>
              <a:chExt cx="7710490" cy="2935861"/>
            </a:xfrm>
          </p:grpSpPr>
          <p:pic>
            <p:nvPicPr>
              <p:cNvPr id="4098" name="Picture 2" descr="Female student have online class during study at home | Premium Vector">
                <a:extLst>
                  <a:ext uri="{FF2B5EF4-FFF2-40B4-BE49-F238E27FC236}">
                    <a16:creationId xmlns:a16="http://schemas.microsoft.com/office/drawing/2014/main" id="{3C4C150B-AC3B-42CC-A3C7-4638DEA6E1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3600" y="3184896"/>
                <a:ext cx="3103475" cy="2918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Online education theme studying icons design Free vector in Adobe ...">
                <a:extLst>
                  <a:ext uri="{FF2B5EF4-FFF2-40B4-BE49-F238E27FC236}">
                    <a16:creationId xmlns:a16="http://schemas.microsoft.com/office/drawing/2014/main" id="{EC8C69B2-505C-4082-8347-6DD538AA83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56585" y="3167340"/>
                <a:ext cx="4339688" cy="29358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" name="กล่องข้อความ 1">
            <a:extLst>
              <a:ext uri="{FF2B5EF4-FFF2-40B4-BE49-F238E27FC236}">
                <a16:creationId xmlns:a16="http://schemas.microsoft.com/office/drawing/2014/main" id="{8FD02443-A542-4DD0-AC31-2FFA71B7D99A}"/>
              </a:ext>
            </a:extLst>
          </p:cNvPr>
          <p:cNvSpPr txBox="1"/>
          <p:nvPr/>
        </p:nvSpPr>
        <p:spPr>
          <a:xfrm>
            <a:off x="1406217" y="7745633"/>
            <a:ext cx="15471067" cy="149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ดังนั้น จึงเกิดการเปลี่ยนแปลงรูปแบบการเรียนการสอนให้เป็นแบบ </a:t>
            </a:r>
            <a:r>
              <a:rPr lang="en-US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Social Distancing</a:t>
            </a:r>
            <a:r>
              <a:rPr lang="th-TH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และ </a:t>
            </a:r>
            <a:r>
              <a:rPr lang="en-US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Online Education </a:t>
            </a:r>
            <a:r>
              <a:rPr lang="th-TH" sz="3600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กลายเป็นสิ่งจำเป็น</a:t>
            </a:r>
          </a:p>
        </p:txBody>
      </p:sp>
    </p:spTree>
    <p:extLst>
      <p:ext uri="{BB962C8B-B14F-4D97-AF65-F5344CB8AC3E}">
        <p14:creationId xmlns:p14="http://schemas.microsoft.com/office/powerpoint/2010/main" val="23515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กล่องข้อความ 1">
            <a:extLst>
              <a:ext uri="{FF2B5EF4-FFF2-40B4-BE49-F238E27FC236}">
                <a16:creationId xmlns:a16="http://schemas.microsoft.com/office/drawing/2014/main" id="{67846C93-4E3F-44C9-8366-105662422AA2}"/>
              </a:ext>
            </a:extLst>
          </p:cNvPr>
          <p:cNvSpPr txBox="1"/>
          <p:nvPr/>
        </p:nvSpPr>
        <p:spPr>
          <a:xfrm>
            <a:off x="1219200" y="4229100"/>
            <a:ext cx="15471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b="1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วัตถุประสงค์ของโครงงานปริญญานิพนธ์</a:t>
            </a: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</p:spTree>
    <p:extLst>
      <p:ext uri="{BB962C8B-B14F-4D97-AF65-F5344CB8AC3E}">
        <p14:creationId xmlns:p14="http://schemas.microsoft.com/office/powerpoint/2010/main" val="29806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7">
            <a:extLst>
              <a:ext uri="{FF2B5EF4-FFF2-40B4-BE49-F238E27FC236}">
                <a16:creationId xmlns:a16="http://schemas.microsoft.com/office/drawing/2014/main" id="{8D8CE523-4C82-45BB-A10D-74DC4B67A8E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F6462316-FB28-4F0F-82F1-A1F3BA04A5EE}"/>
              </a:ext>
            </a:extLst>
          </p:cNvPr>
          <p:cNvSpPr txBox="1"/>
          <p:nvPr/>
        </p:nvSpPr>
        <p:spPr>
          <a:xfrm>
            <a:off x="891695" y="491733"/>
            <a:ext cx="11948346" cy="122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th-TH" sz="6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วัตถุประสงค์ของโครงงาน</a:t>
            </a:r>
            <a:endParaRPr lang="en-US" sz="6600" spc="-96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B8B49D-FAF4-431C-9BD3-9576C3D2E5FE}"/>
              </a:ext>
            </a:extLst>
          </p:cNvPr>
          <p:cNvGrpSpPr/>
          <p:nvPr/>
        </p:nvGrpSpPr>
        <p:grpSpPr>
          <a:xfrm>
            <a:off x="946067" y="1668465"/>
            <a:ext cx="7740733" cy="45719"/>
            <a:chOff x="-2" y="255270"/>
            <a:chExt cx="13650749" cy="80625"/>
          </a:xfrm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E945AADA-BC54-43CC-90F8-A4BE13B6B2C6}"/>
                </a:ext>
              </a:extLst>
            </p:cNvPr>
            <p:cNvSpPr/>
            <p:nvPr/>
          </p:nvSpPr>
          <p:spPr>
            <a:xfrm>
              <a:off x="-2" y="255270"/>
              <a:ext cx="13650749" cy="80625"/>
            </a:xfrm>
            <a:custGeom>
              <a:avLst/>
              <a:gdLst/>
              <a:ahLst/>
              <a:cxnLst/>
              <a:rect l="l" t="t" r="r" b="b"/>
              <a:pathLst>
                <a:path w="7891738" h="69850">
                  <a:moveTo>
                    <a:pt x="760090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891738" y="69850"/>
                  </a:lnTo>
                  <a:lnTo>
                    <a:pt x="7891738" y="0"/>
                  </a:lnTo>
                  <a:close/>
                </a:path>
              </a:pathLst>
            </a:custGeom>
            <a:solidFill>
              <a:srgbClr val="1D1233">
                <a:alpha val="29803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B32EAA14-6E6B-44BC-BB26-DFA64CA73D3A}"/>
              </a:ext>
            </a:extLst>
          </p:cNvPr>
          <p:cNvGrpSpPr/>
          <p:nvPr/>
        </p:nvGrpSpPr>
        <p:grpSpPr>
          <a:xfrm>
            <a:off x="4969965" y="3231535"/>
            <a:ext cx="7433669" cy="3722584"/>
            <a:chOff x="4943412" y="4460298"/>
            <a:chExt cx="4378223" cy="2192498"/>
          </a:xfrm>
        </p:grpSpPr>
        <p:pic>
          <p:nvPicPr>
            <p:cNvPr id="11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605CD7F-2C01-4499-9B90-F2E3C5C4E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676" y="4460298"/>
              <a:ext cx="1523696" cy="1523696"/>
            </a:xfrm>
            <a:prstGeom prst="rect">
              <a:avLst/>
            </a:prstGeom>
          </p:spPr>
        </p:pic>
        <p:pic>
          <p:nvPicPr>
            <p:cNvPr id="14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C27D8990-1C3D-469B-9E1D-4AB38D859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276" y="5069747"/>
              <a:ext cx="1312874" cy="1312874"/>
            </a:xfrm>
            <a:prstGeom prst="rect">
              <a:avLst/>
            </a:prstGeom>
          </p:spPr>
        </p:pic>
        <p:sp>
          <p:nvSpPr>
            <p:cNvPr id="15" name="TextBox 2">
              <a:extLst>
                <a:ext uri="{FF2B5EF4-FFF2-40B4-BE49-F238E27FC236}">
                  <a16:creationId xmlns:a16="http://schemas.microsoft.com/office/drawing/2014/main" id="{DC932FAD-2D84-43CB-AD60-AE135A607679}"/>
                </a:ext>
              </a:extLst>
            </p:cNvPr>
            <p:cNvSpPr txBox="1"/>
            <p:nvPr/>
          </p:nvSpPr>
          <p:spPr>
            <a:xfrm>
              <a:off x="4943412" y="6399016"/>
              <a:ext cx="4378223" cy="2537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800" spc="-96" dirty="0">
                  <a:solidFill>
                    <a:srgbClr val="1D1233"/>
                  </a:solidFill>
                  <a:latin typeface="Lucida Bright" panose="02040602050505020304" pitchFamily="18" charset="0"/>
                </a:rPr>
                <a:t>Online Education System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CF7842-19C4-49C7-8D08-93C6B6903B8B}"/>
              </a:ext>
            </a:extLst>
          </p:cNvPr>
          <p:cNvSpPr txBox="1"/>
          <p:nvPr/>
        </p:nvSpPr>
        <p:spPr>
          <a:xfrm>
            <a:off x="3352800" y="7939809"/>
            <a:ext cx="138684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th-TH" sz="3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เพื่อออกแบบและพัฒนาระบบ </a:t>
            </a:r>
            <a:r>
              <a:rPr lang="en-US" sz="3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E-learning </a:t>
            </a:r>
            <a:r>
              <a:rPr lang="th-TH" sz="3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บนเว็บไซต์ที่เรียกว่า “</a:t>
            </a:r>
            <a:r>
              <a:rPr lang="en-US" sz="3600" spc="-96" dirty="0">
                <a:solidFill>
                  <a:srgbClr val="1D12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Online Education System”</a:t>
            </a:r>
          </a:p>
        </p:txBody>
      </p:sp>
    </p:spTree>
    <p:extLst>
      <p:ext uri="{BB962C8B-B14F-4D97-AF65-F5344CB8AC3E}">
        <p14:creationId xmlns:p14="http://schemas.microsoft.com/office/powerpoint/2010/main" val="213021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กล่องข้อความ 1">
            <a:extLst>
              <a:ext uri="{FF2B5EF4-FFF2-40B4-BE49-F238E27FC236}">
                <a16:creationId xmlns:a16="http://schemas.microsoft.com/office/drawing/2014/main" id="{67846C93-4E3F-44C9-8366-105662422AA2}"/>
              </a:ext>
            </a:extLst>
          </p:cNvPr>
          <p:cNvSpPr txBox="1"/>
          <p:nvPr/>
        </p:nvSpPr>
        <p:spPr>
          <a:xfrm>
            <a:off x="1219200" y="4229100"/>
            <a:ext cx="154710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b="1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ขอบเขตของโครงงานปริญญานิพนธ์</a:t>
            </a:r>
          </a:p>
          <a:p>
            <a:pPr algn="ctr"/>
            <a:endParaRPr lang="th-TH" sz="6600" b="1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algn="ctr"/>
            <a:endParaRPr lang="th-TH" sz="6600" dirty="0">
              <a:solidFill>
                <a:srgbClr val="1D12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411D529-C37B-4517-97CC-89B5B38E12D1}"/>
              </a:ext>
            </a:extLst>
          </p:cNvPr>
          <p:cNvSpPr/>
          <p:nvPr/>
        </p:nvSpPr>
        <p:spPr>
          <a:xfrm>
            <a:off x="-108060" y="9715500"/>
            <a:ext cx="18499624" cy="573157"/>
          </a:xfrm>
          <a:prstGeom prst="rect">
            <a:avLst/>
          </a:prstGeom>
          <a:solidFill>
            <a:srgbClr val="2620F6"/>
          </a:solidFill>
        </p:spPr>
      </p:sp>
    </p:spTree>
    <p:extLst>
      <p:ext uri="{BB962C8B-B14F-4D97-AF65-F5344CB8AC3E}">
        <p14:creationId xmlns:p14="http://schemas.microsoft.com/office/powerpoint/2010/main" val="66359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2121</Words>
  <Application>Microsoft Office PowerPoint</Application>
  <PresentationFormat>กำหนดเอง</PresentationFormat>
  <Paragraphs>346</Paragraphs>
  <Slides>47</Slides>
  <Notes>3</Notes>
  <HiddenSlides>4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47</vt:i4>
      </vt:variant>
    </vt:vector>
  </HeadingPairs>
  <TitlesOfParts>
    <vt:vector size="56" baseType="lpstr">
      <vt:lpstr>Cambria Math</vt:lpstr>
      <vt:lpstr>Lucida Bright</vt:lpstr>
      <vt:lpstr>TH SarabunPSK</vt:lpstr>
      <vt:lpstr>JasmineUPC</vt:lpstr>
      <vt:lpstr>Calibri</vt:lpstr>
      <vt:lpstr>Wingdings</vt:lpstr>
      <vt:lpstr>Serithai</vt:lpstr>
      <vt:lpstr>Arial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อดิศร ศรีสุภผลโภชน์</dc:creator>
  <cp:lastModifiedBy>thanayut klinsrisuk</cp:lastModifiedBy>
  <cp:revision>57</cp:revision>
  <dcterms:created xsi:type="dcterms:W3CDTF">2020-09-07T15:02:59Z</dcterms:created>
  <dcterms:modified xsi:type="dcterms:W3CDTF">2021-07-13T09:20:43Z</dcterms:modified>
</cp:coreProperties>
</file>