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8" r:id="rId3"/>
    <p:sldMasterId id="2147483670" r:id="rId4"/>
  </p:sldMasterIdLst>
  <p:notesMasterIdLst>
    <p:notesMasterId r:id="rId6"/>
  </p:notesMasterIdLst>
  <p:sldIdLst>
    <p:sldId id="289" r:id="rId5"/>
    <p:sldId id="637" r:id="rId7"/>
    <p:sldId id="646" r:id="rId8"/>
    <p:sldId id="647" r:id="rId9"/>
    <p:sldId id="638" r:id="rId10"/>
    <p:sldId id="681" r:id="rId11"/>
    <p:sldId id="641" r:id="rId12"/>
    <p:sldId id="665" r:id="rId13"/>
    <p:sldId id="695" r:id="rId14"/>
    <p:sldId id="682" r:id="rId15"/>
    <p:sldId id="683" r:id="rId16"/>
    <p:sldId id="684" r:id="rId17"/>
    <p:sldId id="648" r:id="rId18"/>
    <p:sldId id="685" r:id="rId19"/>
    <p:sldId id="649" r:id="rId20"/>
    <p:sldId id="634" r:id="rId21"/>
    <p:sldId id="686" r:id="rId22"/>
    <p:sldId id="694" r:id="rId23"/>
    <p:sldId id="655" r:id="rId24"/>
    <p:sldId id="312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6" userDrawn="1">
          <p15:clr>
            <a:srgbClr val="A4A3A4"/>
          </p15:clr>
        </p15:guide>
        <p15:guide id="2" pos="1968" userDrawn="1">
          <p15:clr>
            <a:srgbClr val="A4A3A4"/>
          </p15:clr>
        </p15:guide>
        <p15:guide id="3" orient="horz" pos="756" userDrawn="1">
          <p15:clr>
            <a:srgbClr val="A4A3A4"/>
          </p15:clr>
        </p15:guide>
        <p15:guide id="4" pos="1728" userDrawn="1">
          <p15:clr>
            <a:srgbClr val="A4A3A4"/>
          </p15:clr>
        </p15:guide>
        <p15:guide id="5" pos="2016" userDrawn="1">
          <p15:clr>
            <a:srgbClr val="A4A3A4"/>
          </p15:clr>
        </p15:guide>
        <p15:guide id="6" orient="horz" pos="2244" userDrawn="1">
          <p15:clr>
            <a:srgbClr val="A4A3A4"/>
          </p15:clr>
        </p15:guide>
        <p15:guide id="7" orient="horz" pos="935" userDrawn="1">
          <p15:clr>
            <a:srgbClr val="A4A3A4"/>
          </p15:clr>
        </p15:guide>
        <p15:guide id="8" pos="1872" userDrawn="1">
          <p15:clr>
            <a:srgbClr val="A4A3A4"/>
          </p15:clr>
        </p15:guide>
        <p15:guide id="9" pos="2544" userDrawn="1">
          <p15:clr>
            <a:srgbClr val="A4A3A4"/>
          </p15:clr>
        </p15:guide>
        <p15:guide id="10" orient="horz" pos="2100" userDrawn="1">
          <p15:clr>
            <a:srgbClr val="A4A3A4"/>
          </p15:clr>
        </p15:guide>
        <p15:guide id="11" orient="horz" pos="228" userDrawn="1">
          <p15:clr>
            <a:srgbClr val="A4A3A4"/>
          </p15:clr>
        </p15:guide>
        <p15:guide id="12" orient="horz" pos="2288" userDrawn="1">
          <p15:clr>
            <a:srgbClr val="A4A3A4"/>
          </p15:clr>
        </p15:guide>
        <p15:guide id="13" pos="1601" userDrawn="1">
          <p15:clr>
            <a:srgbClr val="A4A3A4"/>
          </p15:clr>
        </p15:guide>
        <p15:guide id="14" pos="17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041"/>
    <a:srgbClr val="33ACD9"/>
    <a:srgbClr val="3CBEEC"/>
    <a:srgbClr val="FFFFFF"/>
    <a:srgbClr val="FDD7CB"/>
    <a:srgbClr val="E7EDF2"/>
    <a:srgbClr val="E3EE3A"/>
    <a:srgbClr val="2FFCFA"/>
    <a:srgbClr val="EB0A16"/>
    <a:srgbClr val="E9E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65" autoAdjust="0"/>
    <p:restoredTop sz="74700" autoAdjust="0"/>
  </p:normalViewPr>
  <p:slideViewPr>
    <p:cSldViewPr showGuides="1">
      <p:cViewPr varScale="1">
        <p:scale>
          <a:sx n="128" d="100"/>
          <a:sy n="128" d="100"/>
        </p:scale>
        <p:origin x="1624" y="168"/>
      </p:cViewPr>
      <p:guideLst>
        <p:guide orient="horz" pos="1006"/>
        <p:guide pos="1968"/>
        <p:guide orient="horz" pos="756"/>
        <p:guide pos="1728"/>
        <p:guide pos="2016"/>
        <p:guide orient="horz" pos="2244"/>
        <p:guide orient="horz" pos="935"/>
        <p:guide pos="1872"/>
        <p:guide pos="2544"/>
        <p:guide orient="horz" pos="2100"/>
        <p:guide orient="horz" pos="228"/>
        <p:guide orient="horz" pos="2288"/>
        <p:guide pos="1601"/>
        <p:guide pos="17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544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21DBB-493F-45FC-B516-95691ED05B8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Recommending picking out he most interesting</a:t>
            </a:r>
            <a:r>
              <a:rPr lang="en-US" baseline="0" dirty="0"/>
              <a:t> and important parts from </a:t>
            </a:r>
            <a:r>
              <a:rPr lang="en-US" baseline="0"/>
              <a:t>your documentation.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375" y="3146981"/>
            <a:ext cx="8237540" cy="1151229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60380" y="361510"/>
            <a:ext cx="8237539" cy="271636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>
              <a:defRPr sz="3200" spc="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uge Chapter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85750" y="2648619"/>
            <a:ext cx="7639050" cy="1502236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algn="r">
              <a:lnSpc>
                <a:spcPts val="7600"/>
              </a:lnSpc>
              <a:defRPr sz="3600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3" name="Picture 2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088630" y="3718467"/>
            <a:ext cx="201168" cy="1897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375" y="3146981"/>
            <a:ext cx="8237540" cy="1151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0380" y="361510"/>
            <a:ext cx="8237539" cy="271636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>
              <a:defRPr sz="4400" spc="-15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5981"/>
            <a:ext cx="8229600" cy="42495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1015"/>
            <a:ext cx="8229600" cy="37936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-15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4" name="Picture 3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" y="610649"/>
            <a:ext cx="201168" cy="1897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3600" b="1" cap="none" spc="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pic>
        <p:nvPicPr>
          <p:cNvPr id="4" name="Picture 3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3296" y="3461007"/>
            <a:ext cx="201168" cy="1897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4"/>
            <a:ext cx="4038600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4"/>
            <a:ext cx="4038600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/>
          </a:p>
        </p:txBody>
      </p:sp>
      <p:pic>
        <p:nvPicPr>
          <p:cNvPr id="5" name="Picture 4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" y="610649"/>
            <a:ext cx="201168" cy="1897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5599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45419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96559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445419"/>
            <a:ext cx="4041775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/>
          </a:p>
        </p:txBody>
      </p:sp>
      <p:pic>
        <p:nvPicPr>
          <p:cNvPr id="7" name="Picture 6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" y="610649"/>
            <a:ext cx="201168" cy="1897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 userDrawn="1"/>
        </p:nvSpPr>
        <p:spPr bwMode="auto">
          <a:xfrm>
            <a:off x="3733800" y="4794706"/>
            <a:ext cx="2082019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9pPr>
          </a:lstStyle>
          <a:p>
            <a:pPr eaLnBrk="1" hangingPunct="1"/>
            <a:r>
              <a:rPr lang="en-A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Kaggle Winner Presentation Template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09" y="4794706"/>
            <a:ext cx="557815" cy="215444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fld id="{01C92930-73F8-B348-8FEB-D0D1FCF46FB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4851" y="470395"/>
            <a:ext cx="2703516" cy="783236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8756" y="470039"/>
            <a:ext cx="4593838" cy="394506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4851" y="1254561"/>
            <a:ext cx="2703516" cy="316183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pic>
        <p:nvPicPr>
          <p:cNvPr id="5" name="Picture 4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5196" y="786102"/>
            <a:ext cx="201168" cy="1897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5" Type="http://schemas.openxmlformats.org/officeDocument/2006/relationships/theme" Target="../theme/theme3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857250" y="427832"/>
            <a:ext cx="7429500" cy="52943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36" tIns="45718" rIns="91436" bIns="45718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57250" y="957262"/>
            <a:ext cx="7429500" cy="358332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 Narrow" panose="020B0606020202030204" pitchFamily="34" charset="0"/>
          <a:ea typeface="MS PGothic" charset="-128"/>
          <a:cs typeface="Arial Narrow" panose="020B060602020203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90204" pitchFamily="34" charset="0"/>
          <a:ea typeface="MS PGothic" charset="-128"/>
          <a:cs typeface="MS PGothic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90204" pitchFamily="34" charset="0"/>
          <a:ea typeface="MS PGothic" charset="-128"/>
          <a:cs typeface="MS PGothic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90204" pitchFamily="34" charset="0"/>
          <a:ea typeface="MS PGothic" charset="-128"/>
          <a:cs typeface="MS PGothic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90204" pitchFamily="34" charset="0"/>
          <a:ea typeface="MS PGothic" charset="-128"/>
          <a:cs typeface="MS PGothic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9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9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9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9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Verdana" panose="020B0804030504040204"/>
          <a:ea typeface="MS PGothic" charset="-128"/>
          <a:cs typeface="MS PGothic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400" kern="1200">
          <a:solidFill>
            <a:schemeClr val="tx1"/>
          </a:solidFill>
          <a:latin typeface="Verdana" panose="020B0804030504040204"/>
          <a:ea typeface="MS PGothic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Verdana" panose="020B0804030504040204"/>
          <a:ea typeface="MS PGothic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1800" kern="1200">
          <a:solidFill>
            <a:schemeClr val="tx1"/>
          </a:solidFill>
          <a:latin typeface="Verdana" panose="020B0804030504040204"/>
          <a:ea typeface="MS PGothic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800" kern="1200">
          <a:solidFill>
            <a:schemeClr val="tx1"/>
          </a:solidFill>
          <a:latin typeface="Verdana" panose="020B0804030504040204"/>
          <a:ea typeface="MS PGothic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 userDrawn="1"/>
        </p:nvSpPr>
        <p:spPr bwMode="auto">
          <a:xfrm>
            <a:off x="3733800" y="4794706"/>
            <a:ext cx="2082019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9pPr>
          </a:lstStyle>
          <a:p>
            <a:pPr eaLnBrk="1" hangingPunct="1"/>
            <a:r>
              <a:rPr lang="en-A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Kaggle Winner Presentation Template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09" y="4794706"/>
            <a:ext cx="557815" cy="2154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7"/>
            <a:ext cx="8229600" cy="425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6" tIns="45718" rIns="91436" bIns="45718" numCol="1" anchor="ctr" anchorCtr="0" compatLnSpc="1"/>
          <a:lstStyle/>
          <a:p>
            <a:pPr lvl="0"/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801689"/>
            <a:ext cx="8229600" cy="37925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pic>
        <p:nvPicPr>
          <p:cNvPr id="5124" name="Picture 3" descr="C:\Users\rowan\Desktop\Kaggle\ppt\kaggle-logo-final-rg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363" y="4813301"/>
            <a:ext cx="919162" cy="265113"/>
          </a:xfrm>
          <a:prstGeom prst="rect">
            <a:avLst/>
          </a:prstGeom>
          <a:noFill/>
          <a:ln>
            <a:noFill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Verdana" panose="020B0804030504040204"/>
          <a:ea typeface="MS PGothic" charset="-128"/>
          <a:cs typeface="MS PGothic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90204" pitchFamily="34" charset="0"/>
          <a:ea typeface="MS PGothic" charset="-128"/>
          <a:cs typeface="MS PGothic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90204" pitchFamily="34" charset="0"/>
          <a:ea typeface="MS PGothic" charset="-128"/>
          <a:cs typeface="MS PGothic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90204" pitchFamily="34" charset="0"/>
          <a:ea typeface="MS PGothic" charset="-128"/>
          <a:cs typeface="MS PGothic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90204" pitchFamily="34" charset="0"/>
          <a:ea typeface="MS PGothic" charset="-128"/>
          <a:cs typeface="MS PGothic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9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9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9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9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Verdana" panose="020B0804030504040204"/>
          <a:ea typeface="MS PGothic" charset="-128"/>
          <a:cs typeface="MS PGothic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Verdana" panose="020B0804030504040204"/>
          <a:ea typeface="MS PGothic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Verdana" panose="020B0804030504040204"/>
          <a:ea typeface="MS PGothic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Verdana" panose="020B0804030504040204"/>
          <a:ea typeface="MS PGothic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Verdana" panose="020B0804030504040204"/>
          <a:ea typeface="MS PGothic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7.xml"/><Relationship Id="rId2" Type="http://schemas.openxmlformats.org/officeDocument/2006/relationships/image" Target="../media/image8.png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9.xml"/><Relationship Id="rId2" Type="http://schemas.openxmlformats.org/officeDocument/2006/relationships/image" Target="../media/image8.png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4.xml"/><Relationship Id="rId4" Type="http://schemas.openxmlformats.org/officeDocument/2006/relationships/image" Target="../media/image7.png"/><Relationship Id="rId3" Type="http://schemas.openxmlformats.org/officeDocument/2006/relationships/tags" Target="../tags/tag3.xml"/><Relationship Id="rId2" Type="http://schemas.openxmlformats.org/officeDocument/2006/relationships/image" Target="../media/image6.png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90500" y="0"/>
            <a:ext cx="9410700" cy="51435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Verdana" panose="020B0804030504040204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789173"/>
            <a:ext cx="6705600" cy="1200150"/>
          </a:xfrm>
          <a:noFill/>
        </p:spPr>
        <p:txBody>
          <a:bodyPr lIns="360000" tIns="360000" bIns="360000" anchor="ctr"/>
          <a:lstStyle/>
          <a:p>
            <a:pPr algn="ctr">
              <a:spcBef>
                <a:spcPts val="10"/>
              </a:spcBef>
              <a:spcAft>
                <a:spcPts val="10"/>
              </a:spcAft>
              <a:defRPr/>
            </a:pPr>
            <a:r>
              <a:rPr lang="en-AU" sz="4000" dirty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Kaggle Winner Presentation Template</a:t>
            </a:r>
            <a:endParaRPr lang="en-GB" sz="4000" dirty="0">
              <a:solidFill>
                <a:schemeClr val="tx1"/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285750"/>
            <a:ext cx="838200" cy="3237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4942">
            <a:off x="-1228906" y="3218494"/>
            <a:ext cx="4189629" cy="24404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82496">
            <a:off x="6157459" y="-468357"/>
            <a:ext cx="5190308" cy="29649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49104" y="3179519"/>
            <a:ext cx="464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Presentation Author</a:t>
            </a: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Summary</a:t>
            </a:r>
            <a:endParaRPr lang="en-US" sz="12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  <a:p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66800" y="1276350"/>
            <a:ext cx="6056630" cy="2723515"/>
          </a:xfrm>
          <a:prstGeom prst="rect">
            <a:avLst/>
          </a:prstGeom>
        </p:spPr>
      </p:pic>
      <p:sp>
        <p:nvSpPr>
          <p:cNvPr id="4" name="Rectangle 16"/>
          <p:cNvSpPr/>
          <p:nvPr>
            <p:custDataLst>
              <p:tags r:id="rId3"/>
            </p:custDataLst>
          </p:nvPr>
        </p:nvSpPr>
        <p:spPr>
          <a:xfrm>
            <a:off x="274983" y="707114"/>
            <a:ext cx="5135217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1600" b="1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3d spectrum model</a:t>
            </a:r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5800" y="4019550"/>
            <a:ext cx="48126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X3d-l </a:t>
            </a:r>
            <a:r>
              <a:rPr lang="en-US" altLang="zh-CN"/>
              <a:t>  </a:t>
            </a:r>
            <a:r>
              <a:rPr lang="zh-CN" altLang="en-US"/>
              <a:t>cv 0.21+ </a:t>
            </a:r>
            <a:endParaRPr lang="zh-CN" altLang="en-US"/>
          </a:p>
          <a:p>
            <a:r>
              <a:rPr lang="zh-CN" altLang="en-US"/>
              <a:t>public </a:t>
            </a:r>
            <a:r>
              <a:rPr lang="en-US" altLang="zh-CN"/>
              <a:t> </a:t>
            </a:r>
            <a:r>
              <a:rPr lang="zh-CN" altLang="en-US"/>
              <a:t>lb</a:t>
            </a:r>
            <a:r>
              <a:rPr lang="en-US" altLang="zh-CN"/>
              <a:t>  </a:t>
            </a:r>
            <a:r>
              <a:rPr lang="zh-CN" altLang="en-US"/>
              <a:t>0.25 </a:t>
            </a:r>
            <a:endParaRPr lang="zh-CN" altLang="en-US"/>
          </a:p>
          <a:p>
            <a:r>
              <a:rPr lang="zh-CN" altLang="en-US"/>
              <a:t>private lb</a:t>
            </a:r>
            <a:r>
              <a:rPr lang="en-US" altLang="zh-CN"/>
              <a:t>  </a:t>
            </a:r>
            <a:r>
              <a:rPr lang="zh-CN" altLang="en-US"/>
              <a:t>0.29.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Summary</a:t>
            </a:r>
            <a:endParaRPr lang="en-US" sz="12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  <a:p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57400" y="971550"/>
            <a:ext cx="6056630" cy="2723515"/>
          </a:xfrm>
          <a:prstGeom prst="rect">
            <a:avLst/>
          </a:prstGeom>
        </p:spPr>
      </p:pic>
      <p:sp>
        <p:nvSpPr>
          <p:cNvPr id="4" name="Rectangle 16"/>
          <p:cNvSpPr/>
          <p:nvPr>
            <p:custDataLst>
              <p:tags r:id="rId3"/>
            </p:custDataLst>
          </p:nvPr>
        </p:nvSpPr>
        <p:spPr>
          <a:xfrm>
            <a:off x="274983" y="707114"/>
            <a:ext cx="5135217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1600" b="1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oneimage spectrum model</a:t>
            </a:r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4400" y="3790950"/>
            <a:ext cx="457200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efficientnetb5, </a:t>
            </a:r>
            <a:endParaRPr lang="zh-CN" altLang="en-US" sz="1400"/>
          </a:p>
          <a:p>
            <a:r>
              <a:rPr lang="zh-CN" altLang="en-US" sz="1400"/>
              <a:t>public </a:t>
            </a:r>
            <a:r>
              <a:rPr lang="en-US" altLang="zh-CN" sz="1400"/>
              <a:t>  </a:t>
            </a:r>
            <a:r>
              <a:rPr lang="zh-CN" altLang="en-US" sz="1400"/>
              <a:t>lb 0.26 </a:t>
            </a:r>
            <a:endParaRPr lang="zh-CN" altLang="en-US" sz="1400"/>
          </a:p>
          <a:p>
            <a:r>
              <a:rPr lang="zh-CN" altLang="en-US" sz="1400"/>
              <a:t>private </a:t>
            </a:r>
            <a:r>
              <a:rPr lang="en-US" altLang="zh-CN" sz="1400"/>
              <a:t> </a:t>
            </a:r>
            <a:r>
              <a:rPr lang="zh-CN" altLang="en-US" sz="1400"/>
              <a:t>lb0.30.</a:t>
            </a:r>
            <a:endParaRPr lang="zh-CN" altLang="en-US" sz="1400"/>
          </a:p>
          <a:p>
            <a:r>
              <a:rPr lang="zh-CN" altLang="en-US" sz="1400"/>
              <a:t>combine these two spectrum model, get 0.28 private lb.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Summary</a:t>
            </a:r>
            <a:endParaRPr lang="en-US" sz="12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  <a:p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16"/>
          <p:cNvSpPr/>
          <p:nvPr>
            <p:custDataLst>
              <p:tags r:id="rId1"/>
            </p:custDataLst>
          </p:nvPr>
        </p:nvSpPr>
        <p:spPr>
          <a:xfrm>
            <a:off x="274983" y="707114"/>
            <a:ext cx="5135217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1600" b="1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hybrid model</a:t>
            </a:r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4955" y="4019550"/>
            <a:ext cx="4572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public </a:t>
            </a:r>
            <a:r>
              <a:rPr lang="en-US" altLang="zh-CN"/>
              <a:t> </a:t>
            </a:r>
            <a:r>
              <a:rPr lang="zh-CN" altLang="en-US"/>
              <a:t>lb 0.24, </a:t>
            </a:r>
            <a:endParaRPr lang="zh-CN" altLang="en-US"/>
          </a:p>
          <a:p>
            <a:r>
              <a:rPr lang="zh-CN" altLang="en-US"/>
              <a:t>private lb 0.29 ? ? not sure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5400000" flipH="1">
            <a:off x="2173747" y="-2493504"/>
            <a:ext cx="4657358" cy="9587949"/>
          </a:xfrm>
          <a:prstGeom prst="rect">
            <a:avLst/>
          </a:prstGeom>
          <a:solidFill>
            <a:srgbClr val="3CBEEC">
              <a:alpha val="7843"/>
            </a:srgb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E041"/>
              </a:solidFill>
              <a:latin typeface="Open Sans"/>
              <a:cs typeface="Open Sans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087025" y="1484862"/>
            <a:ext cx="6830801" cy="8604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9pPr>
          </a:lstStyle>
          <a:p>
            <a:pPr algn="ctr" eaLnBrk="1" hangingPunct="1"/>
            <a:r>
              <a:rPr lang="en-US" sz="50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Ensemble</a:t>
            </a:r>
            <a:endParaRPr lang="en-US" sz="50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Summary</a:t>
            </a:r>
            <a:endParaRPr lang="en-US" sz="12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  <a:p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71600" y="875665"/>
            <a:ext cx="5268595" cy="4193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5400000" flipH="1">
            <a:off x="2173747" y="-2493504"/>
            <a:ext cx="4657358" cy="9587949"/>
          </a:xfrm>
          <a:prstGeom prst="rect">
            <a:avLst/>
          </a:prstGeom>
          <a:solidFill>
            <a:srgbClr val="3CBEEC">
              <a:alpha val="7843"/>
            </a:srgb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E041"/>
              </a:solidFill>
              <a:latin typeface="Open Sans"/>
              <a:cs typeface="Open Sans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2541799" y="1484862"/>
            <a:ext cx="3921254" cy="16312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9pPr>
          </a:lstStyle>
          <a:p>
            <a:pPr algn="ctr" eaLnBrk="1" hangingPunct="1"/>
            <a:r>
              <a:rPr lang="en-US" sz="50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Training Methods</a:t>
            </a:r>
            <a:endParaRPr lang="en-US" sz="50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914178" y="1124108"/>
            <a:ext cx="6219411" cy="11988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Double banana montage, eeg as 16x10000</a:t>
            </a: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Filter with 0.5-20hz</a:t>
            </a: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Clip by +-1024</a:t>
            </a: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733800" y="4794706"/>
            <a:ext cx="2082019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9pPr>
          </a:lstStyle>
          <a:p>
            <a:pPr eaLnBrk="1" hangingPunct="1"/>
            <a:r>
              <a:rPr lang="en-A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Kaggle Winner Presentation Template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4983" y="183874"/>
            <a:ext cx="1812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Training Methods</a:t>
            </a:r>
            <a:endParaRPr lang="en-US" sz="12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  <a:p>
            <a:endParaRPr lang="en-US" sz="1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16"/>
          <p:cNvSpPr/>
          <p:nvPr>
            <p:custDataLst>
              <p:tags r:id="rId1"/>
            </p:custDataLst>
          </p:nvPr>
        </p:nvSpPr>
        <p:spPr>
          <a:xfrm>
            <a:off x="274983" y="707114"/>
            <a:ext cx="5135217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1600" b="1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preprocess</a:t>
            </a:r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914400" y="1123950"/>
            <a:ext cx="7591425" cy="30410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Stage1, 15 epochs, with loss weight voters_num/20, Adamw lr=0.001, cos scheduel</a:t>
            </a:r>
            <a:endParaRPr lang="en-US" sz="16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Stage2, 5 epoch, loss weight=1for voters_num&gt;=6 ,</a:t>
            </a:r>
            <a:r>
              <a:rPr lang="en-US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  <a:sym typeface="+mn-ea"/>
              </a:rPr>
              <a:t>weight=0 for num&lt;6</a:t>
            </a:r>
            <a:r>
              <a:rPr lang="en-US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, Adamw lr=0.0001, cos scheduel</a:t>
            </a:r>
            <a:endParaRPr lang="en-US" sz="16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use eeg_label_offset_seconds. I random choose an offset for each eegid, and the target is average according to eegid for each train iter.</a:t>
            </a:r>
            <a:endParaRPr lang="en-US" sz="16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Augmentation, mirror eeg, flip between left brain data and right brain data.</a:t>
            </a:r>
            <a:endParaRPr lang="en-US" sz="16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10 folds, then move 1000 samples from val to train, left 709 samples in val set. And use vote_num&gt;=6 to do validation.</a:t>
            </a:r>
            <a:endParaRPr lang="en-US" sz="16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733800" y="4794706"/>
            <a:ext cx="2082019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9pPr>
          </a:lstStyle>
          <a:p>
            <a:pPr eaLnBrk="1" hangingPunct="1"/>
            <a:r>
              <a:rPr lang="en-A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Kaggle Winner Presentation Template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4983" y="183874"/>
            <a:ext cx="1812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Training Methods</a:t>
            </a:r>
            <a:endParaRPr lang="en-US" sz="12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  <a:p>
            <a:endParaRPr lang="en-US" sz="1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16"/>
          <p:cNvSpPr/>
          <p:nvPr>
            <p:custDataLst>
              <p:tags r:id="rId1"/>
            </p:custDataLst>
          </p:nvPr>
        </p:nvSpPr>
        <p:spPr>
          <a:xfrm>
            <a:off x="274983" y="707114"/>
            <a:ext cx="5135217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1600" b="1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trainning</a:t>
            </a:r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914400" y="1123950"/>
            <a:ext cx="7591425" cy="15659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other type of lead</a:t>
            </a:r>
            <a:endParaRPr lang="en-US" sz="16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raw signal without any process</a:t>
            </a:r>
            <a:endParaRPr lang="en-US" sz="16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different filter, for example, 0-70hz, 0.5-40hz</a:t>
            </a:r>
            <a:endParaRPr lang="en-US" sz="16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use gradient as feature   t-t0, t-t1</a:t>
            </a:r>
            <a:endParaRPr lang="en-US" sz="16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90204" pitchFamily="34" charset="0"/>
              <a:buChar char="•"/>
            </a:pPr>
            <a:endParaRPr lang="en-US" sz="16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733800" y="4794706"/>
            <a:ext cx="2082019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9pPr>
          </a:lstStyle>
          <a:p>
            <a:pPr eaLnBrk="1" hangingPunct="1"/>
            <a:r>
              <a:rPr lang="en-A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Kaggle Winner Presentation Template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4983" y="183874"/>
            <a:ext cx="1812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Training Methods</a:t>
            </a:r>
            <a:endParaRPr lang="en-US" sz="12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  <a:p>
            <a:endParaRPr lang="en-US" sz="1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16"/>
          <p:cNvSpPr/>
          <p:nvPr>
            <p:custDataLst>
              <p:tags r:id="rId1"/>
            </p:custDataLst>
          </p:nvPr>
        </p:nvSpPr>
        <p:spPr>
          <a:xfrm>
            <a:off x="274983" y="707114"/>
            <a:ext cx="5135217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1600" b="1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Things tried but not work</a:t>
            </a:r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5400000" flipH="1">
            <a:off x="2173747" y="-2493504"/>
            <a:ext cx="4657358" cy="9587949"/>
          </a:xfrm>
          <a:prstGeom prst="rect">
            <a:avLst/>
          </a:prstGeom>
          <a:solidFill>
            <a:srgbClr val="3CBEEC">
              <a:alpha val="7843"/>
            </a:srgb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E041"/>
              </a:solidFill>
              <a:latin typeface="Open Sans"/>
              <a:cs typeface="Open Sans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2541799" y="1484862"/>
            <a:ext cx="3921254" cy="16312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9pPr>
          </a:lstStyle>
          <a:p>
            <a:pPr algn="ctr" eaLnBrk="1" hangingPunct="1"/>
            <a:r>
              <a:rPr lang="en-US" sz="50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Question and Answer</a:t>
            </a:r>
            <a:endParaRPr lang="en-US" sz="50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5400000" flipH="1">
            <a:off x="2160497" y="-2621502"/>
            <a:ext cx="4657358" cy="9587949"/>
          </a:xfrm>
          <a:prstGeom prst="rect">
            <a:avLst/>
          </a:prstGeom>
          <a:solidFill>
            <a:srgbClr val="3CBEEC">
              <a:alpha val="7843"/>
            </a:srgb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E041"/>
              </a:solidFill>
              <a:latin typeface="Open Sans"/>
              <a:cs typeface="Open San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6287" y="49099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2541799" y="1869583"/>
            <a:ext cx="3921254" cy="8617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9pPr>
          </a:lstStyle>
          <a:p>
            <a:pPr algn="ctr" eaLnBrk="1" hangingPunct="1"/>
            <a:r>
              <a:rPr lang="en-US" sz="50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Agenda</a:t>
            </a:r>
            <a:endParaRPr lang="en-US" sz="50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90500" y="0"/>
            <a:ext cx="9410700" cy="51435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Verdana" panose="020B080403050404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387" y="2190750"/>
            <a:ext cx="1972925" cy="762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610600" y="4705350"/>
            <a:ext cx="381000" cy="363993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93834">
            <a:off x="-1351692" y="-341884"/>
            <a:ext cx="4189629" cy="24404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99246">
            <a:off x="5926798" y="2601165"/>
            <a:ext cx="5190308" cy="29649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447800" y="1113770"/>
            <a:ext cx="4745935" cy="2399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Background</a:t>
            </a: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Model</a:t>
            </a: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Training methods</a:t>
            </a: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Important findings</a:t>
            </a: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Agenda</a:t>
            </a:r>
            <a:endParaRPr lang="en-US" sz="12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  <a:p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5400000" flipH="1">
            <a:off x="2173747" y="-2493504"/>
            <a:ext cx="4657358" cy="9587949"/>
          </a:xfrm>
          <a:prstGeom prst="rect">
            <a:avLst/>
          </a:prstGeom>
          <a:solidFill>
            <a:srgbClr val="3CBEEC">
              <a:alpha val="7843"/>
            </a:srgb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E041"/>
              </a:solidFill>
              <a:latin typeface="Open Sans"/>
              <a:cs typeface="Open San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41799" y="1869583"/>
            <a:ext cx="3921254" cy="8617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9pPr>
          </a:lstStyle>
          <a:p>
            <a:pPr algn="ctr" eaLnBrk="1" hangingPunct="1"/>
            <a:r>
              <a:rPr lang="en-US" sz="50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Background</a:t>
            </a:r>
            <a:endParaRPr lang="en-US" sz="50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81000" y="742713"/>
            <a:ext cx="5829300" cy="11988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Bachelor's Degree in Applied Physics</a:t>
            </a: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Master's Degree in Optical Engineering</a:t>
            </a: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Computer Vision Engineer</a:t>
            </a: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Background</a:t>
            </a:r>
            <a:endParaRPr lang="en-US" sz="12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  <a:p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52800" y="2190750"/>
            <a:ext cx="5269230" cy="2435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219200" y="997227"/>
            <a:ext cx="6019800" cy="460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9pPr>
          </a:lstStyle>
          <a:p>
            <a:pPr indent="0" eaLnBrk="1" hangingPunct="1">
              <a:lnSpc>
                <a:spcPct val="120000"/>
              </a:lnSpc>
              <a:buFont typeface="Arial" panose="020B0604020202090204" pitchFamily="34" charset="0"/>
              <a:buNone/>
            </a:pP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Summary</a:t>
            </a:r>
            <a:endParaRPr lang="en-US" sz="12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  <a:p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00075" y="1002030"/>
            <a:ext cx="557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</a:t>
            </a:r>
            <a:r>
              <a:rPr lang="zh-CN" altLang="en-US"/>
              <a:t>eeding a bsx4xHxW input to the 2D-CNN produce worse result than the one-image method. I start to think why?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219200" y="997227"/>
            <a:ext cx="6019800" cy="11988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9pPr>
          </a:lstStyle>
          <a:p>
            <a:pPr marL="342900" indent="-342900" eaLnBrk="1" hangingPunct="1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Raw signal model</a:t>
            </a: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Spectrum based model</a:t>
            </a: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Hybrid</a:t>
            </a: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Summary</a:t>
            </a:r>
            <a:endParaRPr lang="en-US" sz="12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  <a:p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-214748260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8600" y="819150"/>
            <a:ext cx="4802505" cy="39262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219200" y="997227"/>
            <a:ext cx="6019800" cy="460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9pPr>
          </a:lstStyle>
          <a:p>
            <a:pPr indent="0" eaLnBrk="1" hangingPunct="1">
              <a:lnSpc>
                <a:spcPct val="120000"/>
              </a:lnSpc>
              <a:buFont typeface="Arial" panose="020B0604020202090204" pitchFamily="34" charset="0"/>
              <a:buNone/>
            </a:pP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Summary</a:t>
            </a:r>
            <a:endParaRPr lang="en-US" sz="12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  <a:p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图片 -21474826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031105" y="1967230"/>
            <a:ext cx="3966845" cy="28276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Rectangle 16"/>
          <p:cNvSpPr/>
          <p:nvPr>
            <p:custDataLst>
              <p:tags r:id="rId5"/>
            </p:custDataLst>
          </p:nvPr>
        </p:nvSpPr>
        <p:spPr>
          <a:xfrm>
            <a:off x="274983" y="707114"/>
            <a:ext cx="5135217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1600" b="1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RAW eeg model</a:t>
            </a:r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219200" y="997227"/>
            <a:ext cx="6019800" cy="460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9pPr>
          </a:lstStyle>
          <a:p>
            <a:pPr indent="0" eaLnBrk="1" hangingPunct="1">
              <a:lnSpc>
                <a:spcPct val="120000"/>
              </a:lnSpc>
              <a:buFont typeface="Arial" panose="020B0604020202090204" pitchFamily="34" charset="0"/>
              <a:buNone/>
            </a:pP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Summary</a:t>
            </a:r>
            <a:endParaRPr lang="en-US" sz="12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  <a:p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16"/>
          <p:cNvSpPr/>
          <p:nvPr>
            <p:custDataLst>
              <p:tags r:id="rId1"/>
            </p:custDataLst>
          </p:nvPr>
        </p:nvSpPr>
        <p:spPr>
          <a:xfrm>
            <a:off x="274983" y="707114"/>
            <a:ext cx="5135217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1600" b="1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RAW eeg model</a:t>
            </a:r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4955" y="3714750"/>
            <a:ext cx="4572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With efficinetnetb5, </a:t>
            </a:r>
            <a:endParaRPr lang="zh-CN" altLang="en-US"/>
          </a:p>
          <a:p>
            <a:r>
              <a:rPr lang="zh-CN" altLang="en-US"/>
              <a:t>public </a:t>
            </a:r>
            <a:r>
              <a:rPr lang="en-US" altLang="zh-CN"/>
              <a:t> </a:t>
            </a:r>
            <a:r>
              <a:rPr lang="zh-CN" altLang="en-US"/>
              <a:t>lb 0.230</a:t>
            </a:r>
            <a:endParaRPr lang="zh-CN" altLang="en-US"/>
          </a:p>
          <a:p>
            <a:r>
              <a:rPr lang="zh-CN" altLang="en-US"/>
              <a:t>private lb 0.282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Kaggle">
  <a:themeElements>
    <a:clrScheme name="Custom 1">
      <a:dk1>
        <a:srgbClr val="262626"/>
      </a:dk1>
      <a:lt1>
        <a:srgbClr val="FFFFFF"/>
      </a:lt1>
      <a:dk2>
        <a:srgbClr val="595959"/>
      </a:dk2>
      <a:lt2>
        <a:srgbClr val="FFFFFF"/>
      </a:lt2>
      <a:accent1>
        <a:srgbClr val="20BEFF"/>
      </a:accent1>
      <a:accent2>
        <a:srgbClr val="FF9953"/>
      </a:accent2>
      <a:accent3>
        <a:srgbClr val="FF1379"/>
      </a:accent3>
      <a:accent4>
        <a:srgbClr val="FFE113"/>
      </a:accent4>
      <a:accent5>
        <a:srgbClr val="0580B2"/>
      </a:accent5>
      <a:accent6>
        <a:srgbClr val="05DE89"/>
      </a:accent6>
      <a:hlink>
        <a:srgbClr val="20BEFF"/>
      </a:hlink>
      <a:folHlink>
        <a:srgbClr val="0580B2"/>
      </a:folHlink>
    </a:clrScheme>
    <a:fontScheme name="Kagg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 cmpd="sng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ggle (All Grey)">
  <a:themeElements>
    <a:clrScheme name="Custom 1">
      <a:dk1>
        <a:srgbClr val="262626"/>
      </a:dk1>
      <a:lt1>
        <a:srgbClr val="FFFFFF"/>
      </a:lt1>
      <a:dk2>
        <a:srgbClr val="595959"/>
      </a:dk2>
      <a:lt2>
        <a:srgbClr val="FFFFFF"/>
      </a:lt2>
      <a:accent1>
        <a:srgbClr val="20BEFF"/>
      </a:accent1>
      <a:accent2>
        <a:srgbClr val="FF9953"/>
      </a:accent2>
      <a:accent3>
        <a:srgbClr val="FF1379"/>
      </a:accent3>
      <a:accent4>
        <a:srgbClr val="FFE113"/>
      </a:accent4>
      <a:accent5>
        <a:srgbClr val="0580B2"/>
      </a:accent5>
      <a:accent6>
        <a:srgbClr val="05DE89"/>
      </a:accent6>
      <a:hlink>
        <a:srgbClr val="20BEFF"/>
      </a:hlink>
      <a:folHlink>
        <a:srgbClr val="0580B2"/>
      </a:folHlink>
    </a:clrScheme>
    <a:fontScheme name="Kagg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Kaggle - Template</Template>
  <TotalTime>0</TotalTime>
  <Words>1741</Words>
  <Application>WPS 文字</Application>
  <PresentationFormat>On-screen Show (16:9)</PresentationFormat>
  <Paragraphs>161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42" baseType="lpstr">
      <vt:lpstr>Arial</vt:lpstr>
      <vt:lpstr>宋体</vt:lpstr>
      <vt:lpstr>Wingdings</vt:lpstr>
      <vt:lpstr>Arial Narrow</vt:lpstr>
      <vt:lpstr>MS PGothic</vt:lpstr>
      <vt:lpstr>冬青黑体简体中文</vt:lpstr>
      <vt:lpstr>Verdana</vt:lpstr>
      <vt:lpstr>ヒラギノ角ゴ Pro W3</vt:lpstr>
      <vt:lpstr>Inter</vt:lpstr>
      <vt:lpstr>苹方-简</vt:lpstr>
      <vt:lpstr>Open Sans</vt:lpstr>
      <vt:lpstr>Inter Semi</vt:lpstr>
      <vt:lpstr>微软雅黑</vt:lpstr>
      <vt:lpstr>汉仪旗黑</vt:lpstr>
      <vt:lpstr>宋体</vt:lpstr>
      <vt:lpstr>Arial Unicode MS</vt:lpstr>
      <vt:lpstr>Calibri</vt:lpstr>
      <vt:lpstr>Thonburi</vt:lpstr>
      <vt:lpstr>汉仪书宋二KW</vt:lpstr>
      <vt:lpstr>Kaggle</vt:lpstr>
      <vt:lpstr>Custom Design</vt:lpstr>
      <vt:lpstr>Kaggle (All Grey)</vt:lpstr>
      <vt:lpstr>Kaggle Winner Presentation Template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小梁</cp:lastModifiedBy>
  <cp:revision>932</cp:revision>
  <dcterms:created xsi:type="dcterms:W3CDTF">2024-05-28T04:31:11Z</dcterms:created>
  <dcterms:modified xsi:type="dcterms:W3CDTF">2024-05-28T04:31:11Z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A107B610E9A6ECC61AC94A660F1C7A17_42</vt:lpwstr>
  </property>
  <property fmtid="{D5CDD505-2E9C-101B-9397-08002B2CF9AE}" pid="3" name="KSOProductBuildVer">
    <vt:lpwstr>2052-6.5.2.8766</vt:lpwstr>
  </property>
</Properties>
</file>