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91" r:id="rId5"/>
    <p:sldId id="318" r:id="rId6"/>
    <p:sldId id="337" r:id="rId7"/>
    <p:sldId id="330" r:id="rId8"/>
    <p:sldId id="331" r:id="rId9"/>
    <p:sldId id="334" r:id="rId10"/>
    <p:sldId id="335" r:id="rId11"/>
    <p:sldId id="336" r:id="rId12"/>
    <p:sldId id="270" r:id="rId13"/>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Mallon" initials="TM" lastIdx="1" clrIdx="0">
    <p:extLst>
      <p:ext uri="{19B8F6BF-5375-455C-9EA6-DF929625EA0E}">
        <p15:presenceInfo xmlns:p15="http://schemas.microsoft.com/office/powerpoint/2012/main" userId="S::THMA3@hscic.gov.uk::48a3b193-eba2-456a-a338-6e03f8784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C"/>
    <a:srgbClr val="FFFFFF"/>
    <a:srgbClr val="C02050"/>
    <a:srgbClr val="00A050"/>
    <a:srgbClr val="E8F4F0"/>
    <a:srgbClr val="70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710" autoAdjust="0"/>
  </p:normalViewPr>
  <p:slideViewPr>
    <p:cSldViewPr>
      <p:cViewPr varScale="1">
        <p:scale>
          <a:sx n="156" d="100"/>
          <a:sy n="156" d="100"/>
        </p:scale>
        <p:origin x="280"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294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39B4765-A133-4BBE-AAB0-442DBD41A55E}" type="datetimeFigureOut">
              <a:rPr lang="en-GB" smtClean="0"/>
              <a:t>22/07/2019</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B7B9907A-72EF-4AD4-9791-159CFE3DDF18}" type="slidenum">
              <a:rPr lang="en-GB" smtClean="0"/>
              <a:t>‹#›</a:t>
            </a:fld>
            <a:endParaRPr lang="en-GB"/>
          </a:p>
        </p:txBody>
      </p:sp>
    </p:spTree>
    <p:extLst>
      <p:ext uri="{BB962C8B-B14F-4D97-AF65-F5344CB8AC3E}">
        <p14:creationId xmlns:p14="http://schemas.microsoft.com/office/powerpoint/2010/main" val="3391777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DB2BA8F-77E7-4D74-8429-FEA15301A487}" type="datetimeFigureOut">
              <a:rPr lang="en-GB" smtClean="0"/>
              <a:t>22/07/2019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73BD2BE-0D39-469E-8B13-E83FE0E0A27D}" type="slidenum">
              <a:rPr lang="en-GB" smtClean="0"/>
              <a:t>‹#›</a:t>
            </a:fld>
            <a:endParaRPr lang="en-GB" dirty="0"/>
          </a:p>
        </p:txBody>
      </p:sp>
    </p:spTree>
    <p:extLst>
      <p:ext uri="{BB962C8B-B14F-4D97-AF65-F5344CB8AC3E}">
        <p14:creationId xmlns:p14="http://schemas.microsoft.com/office/powerpoint/2010/main" val="70826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Rectangle 3"/>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userDrawn="1"/>
        </p:nvSpPr>
        <p:spPr>
          <a:xfrm>
            <a:off x="0" y="4356000"/>
            <a:ext cx="9144000"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8001" y="4428000"/>
            <a:ext cx="3023315" cy="586741"/>
          </a:xfrm>
          <a:prstGeom prst="rect">
            <a:avLst/>
          </a:prstGeom>
        </p:spPr>
      </p:pic>
      <p:sp>
        <p:nvSpPr>
          <p:cNvPr id="9" name="Text Placeholder 5"/>
          <p:cNvSpPr>
            <a:spLocks noGrp="1"/>
          </p:cNvSpPr>
          <p:nvPr>
            <p:ph type="body" sz="quarter" idx="12" hasCustomPrompt="1"/>
          </p:nvPr>
        </p:nvSpPr>
        <p:spPr>
          <a:xfrm>
            <a:off x="720000" y="1728000"/>
            <a:ext cx="6660312" cy="483558"/>
          </a:xfrm>
        </p:spPr>
        <p:txBody>
          <a:bodyPr lIns="0" tIns="0" rIns="0" bIns="0">
            <a:normAutofit/>
          </a:bodyPr>
          <a:lstStyle>
            <a:lvl1pPr marL="0" indent="0">
              <a:spcBef>
                <a:spcPts val="0"/>
              </a:spcBef>
              <a:buNone/>
              <a:defRPr sz="3000" b="1" spc="-40" baseline="0">
                <a:solidFill>
                  <a:schemeClr val="accent1"/>
                </a:solidFill>
                <a:latin typeface="Arial" panose="020B0604020202020204" pitchFamily="34" charset="0"/>
              </a:defRPr>
            </a:lvl1pPr>
          </a:lstStyle>
          <a:p>
            <a:pPr lvl="0"/>
            <a:r>
              <a:rPr lang="en-US" dirty="0"/>
              <a:t>Title heading in 30pt Arial Bold</a:t>
            </a:r>
            <a:endParaRPr lang="en-GB" dirty="0"/>
          </a:p>
        </p:txBody>
      </p:sp>
      <p:sp>
        <p:nvSpPr>
          <p:cNvPr id="10" name="Text Placeholder 9"/>
          <p:cNvSpPr>
            <a:spLocks noGrp="1"/>
          </p:cNvSpPr>
          <p:nvPr>
            <p:ph type="body" sz="quarter" idx="13" hasCustomPrompt="1"/>
          </p:nvPr>
        </p:nvSpPr>
        <p:spPr>
          <a:xfrm>
            <a:off x="720000" y="2268000"/>
            <a:ext cx="6660312" cy="444553"/>
          </a:xfrm>
        </p:spPr>
        <p:txBody>
          <a:bodyPr lIns="0" tIns="0" rIns="0" bIns="0">
            <a:normAutofit/>
          </a:bodyPr>
          <a:lstStyle>
            <a:lvl1pPr marL="0" indent="0">
              <a:buNone/>
              <a:defRPr sz="2100" b="1">
                <a:solidFill>
                  <a:schemeClr val="accent2">
                    <a:lumMod val="75000"/>
                  </a:schemeClr>
                </a:solidFill>
              </a:defRPr>
            </a:lvl1pPr>
          </a:lstStyle>
          <a:p>
            <a:r>
              <a:rPr lang="en-US" dirty="0"/>
              <a:t>Subheading in 21pt Arial Bold</a:t>
            </a:r>
            <a:endParaRPr lang="en-GB" dirty="0"/>
          </a:p>
        </p:txBody>
      </p:sp>
      <p:sp>
        <p:nvSpPr>
          <p:cNvPr id="11" name="Text Placeholder 13"/>
          <p:cNvSpPr>
            <a:spLocks noGrp="1"/>
          </p:cNvSpPr>
          <p:nvPr>
            <p:ph type="body" sz="quarter" idx="14" hasCustomPrompt="1"/>
          </p:nvPr>
        </p:nvSpPr>
        <p:spPr>
          <a:xfrm>
            <a:off x="4644008" y="4464000"/>
            <a:ext cx="3924008" cy="540000"/>
          </a:xfrm>
        </p:spPr>
        <p:txBody>
          <a:bodyPr lIns="0" tIns="0" rIns="0" bIns="0">
            <a:normAutofit/>
          </a:bodyPr>
          <a:lstStyle>
            <a:lvl1pPr marL="0" indent="0" algn="r">
              <a:buNone/>
              <a:defRPr sz="1500" b="1" baseline="0">
                <a:solidFill>
                  <a:schemeClr val="bg1"/>
                </a:solidFill>
              </a:defRPr>
            </a:lvl1pPr>
          </a:lstStyle>
          <a:p>
            <a:pPr lvl="0"/>
            <a:r>
              <a:rPr lang="en-US" dirty="0"/>
              <a:t>Presented by… in 15pt Arial Bold</a:t>
            </a:r>
            <a:endParaRPr lang="en-GB" dirty="0"/>
          </a:p>
        </p:txBody>
      </p:sp>
    </p:spTree>
    <p:extLst>
      <p:ext uri="{BB962C8B-B14F-4D97-AF65-F5344CB8AC3E}">
        <p14:creationId xmlns:p14="http://schemas.microsoft.com/office/powerpoint/2010/main" val="13267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936000"/>
            <a:ext cx="9144000" cy="420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360000"/>
            <a:ext cx="7632000" cy="529568"/>
          </a:xfrm>
        </p:spPr>
        <p:txBody>
          <a:bodyPr lIns="0" tIns="0" rIns="0" bIns="0" anchor="t">
            <a:normAutofit/>
          </a:bodyPr>
          <a:lstStyle>
            <a:lvl1pPr>
              <a:defRPr sz="3000" b="1" spc="-40" baseline="0">
                <a:solidFill>
                  <a:schemeClr val="accent1"/>
                </a:solidFill>
              </a:defRPr>
            </a:lvl1pPr>
          </a:lstStyle>
          <a:p>
            <a:r>
              <a:rPr lang="en-US" dirty="0"/>
              <a:t>Main Heading</a:t>
            </a:r>
            <a:endParaRPr lang="en-GB" dirty="0"/>
          </a:p>
        </p:txBody>
      </p:sp>
      <p:sp>
        <p:nvSpPr>
          <p:cNvPr id="3" name="Content Placeholder 2"/>
          <p:cNvSpPr>
            <a:spLocks noGrp="1"/>
          </p:cNvSpPr>
          <p:nvPr>
            <p:ph idx="1"/>
          </p:nvPr>
        </p:nvSpPr>
        <p:spPr>
          <a:xfrm>
            <a:off x="720000" y="1080000"/>
            <a:ext cx="7704000" cy="3435966"/>
          </a:xfrm>
        </p:spPr>
        <p:txBody>
          <a:bodyPr lIns="0" tIns="0" rIns="0" bIns="0"/>
          <a:lstStyle>
            <a:lvl1pPr>
              <a:defRPr sz="2400">
                <a:solidFill>
                  <a:schemeClr val="accent6"/>
                </a:solidFill>
              </a:defRPr>
            </a:lvl1pPr>
            <a:lvl2pPr>
              <a:defRPr sz="2100">
                <a:solidFill>
                  <a:schemeClr val="accent6"/>
                </a:solidFill>
              </a:defRPr>
            </a:lvl2pPr>
            <a:lvl3pPr marL="1143000" indent="-228600">
              <a:buFont typeface="Wingdings" panose="05000000000000000000" pitchFamily="2" charset="2"/>
              <a:buChar char="§"/>
              <a:defRPr sz="1800">
                <a:solidFill>
                  <a:schemeClr val="accent6"/>
                </a:solidFill>
              </a:defRPr>
            </a:lvl3pPr>
            <a:lvl4pPr>
              <a:defRPr sz="2100"/>
            </a:lvl4pPr>
            <a:lvl5pPr>
              <a:defRPr sz="1750"/>
            </a:lvl5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accent6"/>
                </a:solidFill>
              </a:defRPr>
            </a:lvl1pPr>
          </a:lstStyle>
          <a:p>
            <a:fld id="{280AA684-6FB9-400F-B313-F111F0F48737}" type="slidenum">
              <a:rPr lang="en-GB" smtClean="0"/>
              <a:t>‹#›</a:t>
            </a:fld>
            <a:endParaRPr lang="en-GB" dirty="0"/>
          </a:p>
        </p:txBody>
      </p:sp>
    </p:spTree>
    <p:extLst>
      <p:ext uri="{BB962C8B-B14F-4D97-AF65-F5344CB8AC3E}">
        <p14:creationId xmlns:p14="http://schemas.microsoft.com/office/powerpoint/2010/main" val="19181406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0"/>
            <a:ext cx="9144000" cy="5164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699694"/>
            <a:ext cx="6804328" cy="900068"/>
          </a:xfrm>
        </p:spPr>
        <p:txBody>
          <a:bodyPr lIns="0" tIns="0" rIns="0" bIns="0" anchor="t">
            <a:normAutofit/>
          </a:bodyPr>
          <a:lstStyle>
            <a:lvl1pPr>
              <a:defRPr sz="3000" b="1">
                <a:solidFill>
                  <a:schemeClr val="bg1"/>
                </a:solidFill>
              </a:defRPr>
            </a:lvl1pPr>
          </a:lstStyle>
          <a:p>
            <a:r>
              <a:rPr lang="en-US" dirty="0"/>
              <a:t>Main Heading</a:t>
            </a:r>
            <a:endParaRPr lang="en-GB" dirty="0"/>
          </a:p>
        </p:txBody>
      </p:sp>
      <p:sp>
        <p:nvSpPr>
          <p:cNvPr id="11" name="Content Placeholder 2"/>
          <p:cNvSpPr>
            <a:spLocks noGrp="1"/>
          </p:cNvSpPr>
          <p:nvPr>
            <p:ph idx="1"/>
          </p:nvPr>
        </p:nvSpPr>
        <p:spPr>
          <a:xfrm>
            <a:off x="683568" y="4371950"/>
            <a:ext cx="8003232" cy="660663"/>
          </a:xfrm>
        </p:spPr>
        <p:txBody>
          <a:bodyPr lIns="0" tIns="0" rIns="0" bIns="0">
            <a:normAutofit/>
          </a:bodyPr>
          <a:lstStyle>
            <a:lvl1pPr marL="0" indent="0">
              <a:buNone/>
              <a:defRPr sz="2100" b="1">
                <a:solidFill>
                  <a:srgbClr val="FFB81C"/>
                </a:solidFill>
              </a:defRPr>
            </a:lvl1pPr>
            <a:lvl2pPr>
              <a:defRPr sz="2600">
                <a:solidFill>
                  <a:schemeClr val="bg1"/>
                </a:solidFill>
              </a:defRPr>
            </a:lvl2pPr>
            <a:lvl3pPr marL="1143000" indent="-228600">
              <a:buFont typeface="Wingdings" panose="05000000000000000000" pitchFamily="2" charset="2"/>
              <a:buChar char="§"/>
              <a:defRPr sz="2200">
                <a:solidFill>
                  <a:schemeClr val="bg1"/>
                </a:solidFill>
              </a:defRPr>
            </a:lvl3pPr>
            <a:lvl4pPr>
              <a:defRPr sz="2100"/>
            </a:lvl4pPr>
            <a:lvl5pPr>
              <a:defRPr sz="1750"/>
            </a:lvl5pPr>
          </a:lstStyle>
          <a:p>
            <a:pPr lvl="0"/>
            <a:r>
              <a:rPr lang="en-US"/>
              <a:t>Edit Master text styles</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bg1"/>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08035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sp>
        <p:nvSpPr>
          <p:cNvPr id="10" name="Rectangle 9"/>
          <p:cNvSpPr/>
          <p:nvPr userDrawn="1"/>
        </p:nvSpPr>
        <p:spPr>
          <a:xfrm>
            <a:off x="0" y="3939902"/>
            <a:ext cx="9144000" cy="129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userDrawn="1"/>
        </p:nvSpPr>
        <p:spPr>
          <a:xfrm>
            <a:off x="755576" y="1398235"/>
            <a:ext cx="6048672" cy="1938992"/>
          </a:xfrm>
          <a:prstGeom prst="rect">
            <a:avLst/>
          </a:prstGeom>
          <a:noFill/>
        </p:spPr>
        <p:txBody>
          <a:bodyPr wrap="square" rtlCol="0">
            <a:spAutoFit/>
          </a:bodyPr>
          <a:lstStyle/>
          <a:p>
            <a:pPr>
              <a:lnSpc>
                <a:spcPts val="3600"/>
              </a:lnSpc>
            </a:pPr>
            <a:r>
              <a:rPr lang="en-GB" sz="2400" b="1" u="none" strike="noStrike" kern="1200" dirty="0">
                <a:solidFill>
                  <a:schemeClr val="accent1"/>
                </a:solidFill>
                <a:effectLst/>
                <a:latin typeface="+mn-lt"/>
                <a:ea typeface="+mn-ea"/>
                <a:cs typeface="+mn-cs"/>
              </a:rPr>
              <a:t>www.digital.nhs.uk</a:t>
            </a:r>
            <a:endParaRPr lang="en-GB" sz="2400" kern="1200" dirty="0">
              <a:solidFill>
                <a:schemeClr val="accent1"/>
              </a:solidFill>
              <a:effectLst/>
              <a:latin typeface="+mn-lt"/>
              <a:ea typeface="+mn-ea"/>
              <a:cs typeface="+mn-cs"/>
            </a:endParaRPr>
          </a:p>
          <a:p>
            <a:pPr marL="0" marR="0" indent="0" algn="l" defTabSz="914400" rtl="0" eaLnBrk="1" fontAlgn="auto" latinLnBrk="0" hangingPunct="1">
              <a:lnSpc>
                <a:spcPts val="3600"/>
              </a:lnSpc>
              <a:spcBef>
                <a:spcPts val="0"/>
              </a:spcBef>
              <a:spcAft>
                <a:spcPts val="0"/>
              </a:spcAft>
              <a:buClrTx/>
              <a:buSzTx/>
              <a:buFontTx/>
              <a:buNone/>
              <a:tabLst/>
              <a:defRPr/>
            </a:pPr>
            <a:r>
              <a:rPr lang="en-GB" sz="2400" kern="1200" dirty="0">
                <a:solidFill>
                  <a:schemeClr val="accent1"/>
                </a:solidFill>
                <a:effectLst/>
                <a:latin typeface="+mn-lt"/>
                <a:ea typeface="+mn-ea"/>
                <a:cs typeface="+mn-cs"/>
              </a:rPr>
              <a:t>     </a:t>
            </a:r>
            <a:r>
              <a:rPr lang="en-GB" sz="2400" b="1" kern="1200" dirty="0">
                <a:solidFill>
                  <a:schemeClr val="accent1"/>
                </a:solidFill>
                <a:effectLst/>
                <a:latin typeface="+mn-lt"/>
                <a:ea typeface="+mn-ea"/>
                <a:cs typeface="+mn-cs"/>
              </a:rPr>
              <a:t>@</a:t>
            </a:r>
            <a:r>
              <a:rPr lang="en-GB" sz="2400" b="1" kern="1200" dirty="0" err="1">
                <a:solidFill>
                  <a:schemeClr val="accent1"/>
                </a:solidFill>
                <a:effectLst/>
                <a:latin typeface="+mn-lt"/>
                <a:ea typeface="+mn-ea"/>
                <a:cs typeface="+mn-cs"/>
              </a:rPr>
              <a:t>nhsdigital</a:t>
            </a:r>
            <a:endParaRPr lang="en-GB" sz="2400" b="1" kern="1200" dirty="0">
              <a:solidFill>
                <a:schemeClr val="accent1"/>
              </a:solidFill>
              <a:effectLst/>
              <a:latin typeface="+mn-lt"/>
              <a:ea typeface="+mn-ea"/>
              <a:cs typeface="+mn-cs"/>
            </a:endParaRPr>
          </a:p>
          <a:p>
            <a:pPr>
              <a:lnSpc>
                <a:spcPts val="3600"/>
              </a:lnSpc>
            </a:pPr>
            <a:r>
              <a:rPr lang="en-GB" sz="2400" b="1" kern="1200" dirty="0">
                <a:solidFill>
                  <a:schemeClr val="accent1"/>
                </a:solidFill>
                <a:effectLst/>
                <a:latin typeface="+mn-lt"/>
                <a:ea typeface="+mn-ea"/>
                <a:cs typeface="+mn-cs"/>
              </a:rPr>
              <a:t>enquiries@nhsdigital.nhs.uk</a:t>
            </a:r>
          </a:p>
          <a:p>
            <a:pPr>
              <a:lnSpc>
                <a:spcPts val="3600"/>
              </a:lnSpc>
            </a:pPr>
            <a:r>
              <a:rPr lang="en-GB" sz="2400" b="1" kern="1200" dirty="0">
                <a:solidFill>
                  <a:schemeClr val="accent1"/>
                </a:solidFill>
                <a:effectLst/>
                <a:latin typeface="+mn-lt"/>
                <a:ea typeface="+mn-ea"/>
                <a:cs typeface="+mn-cs"/>
              </a:rPr>
              <a:t>0300 303</a:t>
            </a:r>
            <a:r>
              <a:rPr lang="en-GB" sz="2400" b="1" kern="1200" baseline="0" dirty="0">
                <a:solidFill>
                  <a:schemeClr val="accent1"/>
                </a:solidFill>
                <a:effectLst/>
                <a:latin typeface="+mn-lt"/>
                <a:ea typeface="+mn-ea"/>
                <a:cs typeface="+mn-cs"/>
              </a:rPr>
              <a:t> 5678</a:t>
            </a:r>
            <a:endParaRPr lang="en-GB" sz="2400" kern="1200" dirty="0">
              <a:solidFill>
                <a:schemeClr val="accent1"/>
              </a:solidFill>
              <a:effectLst/>
              <a:latin typeface="+mn-lt"/>
              <a:ea typeface="+mn-ea"/>
              <a:cs typeface="+mn-cs"/>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5576" y="4235542"/>
            <a:ext cx="3671171" cy="71247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925" y="1968019"/>
            <a:ext cx="387707" cy="387707"/>
          </a:xfrm>
          <a:prstGeom prst="rect">
            <a:avLst/>
          </a:prstGeom>
        </p:spPr>
      </p:pic>
    </p:spTree>
    <p:extLst>
      <p:ext uri="{BB962C8B-B14F-4D97-AF65-F5344CB8AC3E}">
        <p14:creationId xmlns:p14="http://schemas.microsoft.com/office/powerpoint/2010/main" val="2074314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F9D6EA-53C1-4056-A5B8-5AF66D913895}" type="datetime1">
              <a:rPr lang="en-GB" smtClean="0"/>
              <a:t>22/07/2019</a:t>
            </a:fld>
            <a:endParaRPr lang="en-GB"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Click to edit master footer style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2E129E-16B7-480B-972E-C025DBFD1D53}" type="slidenum">
              <a:rPr lang="en-GB" smtClean="0"/>
              <a:t>‹#›</a:t>
            </a:fld>
            <a:endParaRPr lang="en-GB" dirty="0"/>
          </a:p>
        </p:txBody>
      </p:sp>
    </p:spTree>
    <p:extLst>
      <p:ext uri="{BB962C8B-B14F-4D97-AF65-F5344CB8AC3E}">
        <p14:creationId xmlns:p14="http://schemas.microsoft.com/office/powerpoint/2010/main" val="554456388"/>
      </p:ext>
    </p:extLst>
  </p:cSld>
  <p:clrMap bg1="lt1" tx1="dk1" bg2="lt2" tx2="dk2" accent1="accent1" accent2="accent2" accent3="accent3" accent4="accent4" accent5="accent5" accent6="accent6" hlink="hlink" folHlink="folHlink"/>
  <p:sldLayoutIdLst>
    <p:sldLayoutId id="2147483686" r:id="rId1"/>
    <p:sldLayoutId id="2147483662" r:id="rId2"/>
    <p:sldLayoutId id="2147483687" r:id="rId3"/>
    <p:sldLayoutId id="2147483681" r:id="rId4"/>
  </p:sldLayoutIdLst>
  <p:hf sldNum="0" hdr="0" dt="0"/>
  <p:txStyles>
    <p:titleStyle>
      <a:lvl1pPr algn="l" defTabSz="914400" rtl="0" eaLnBrk="1" latinLnBrk="0" hangingPunct="1">
        <a:spcBef>
          <a:spcPct val="0"/>
        </a:spcBef>
        <a:buNone/>
        <a:defRPr sz="33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tub.signin.nhs.uk/client?eis=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720000" y="1491630"/>
            <a:ext cx="6660312" cy="719928"/>
          </a:xfrm>
        </p:spPr>
        <p:txBody>
          <a:bodyPr>
            <a:normAutofit fontScale="92500" lnSpcReduction="20000"/>
          </a:bodyPr>
          <a:lstStyle/>
          <a:p>
            <a:r>
              <a:rPr lang="en-GB" dirty="0"/>
              <a:t>Citizen Identity (CID) Programme:</a:t>
            </a:r>
          </a:p>
          <a:p>
            <a:r>
              <a:rPr lang="en-GB" dirty="0"/>
              <a:t>NHS login Service.</a:t>
            </a:r>
          </a:p>
        </p:txBody>
      </p:sp>
      <p:sp>
        <p:nvSpPr>
          <p:cNvPr id="9" name="Text Placeholder 8"/>
          <p:cNvSpPr>
            <a:spLocks noGrp="1"/>
          </p:cNvSpPr>
          <p:nvPr>
            <p:ph type="body" sz="quarter" idx="13"/>
          </p:nvPr>
        </p:nvSpPr>
        <p:spPr>
          <a:xfrm>
            <a:off x="720000" y="2268000"/>
            <a:ext cx="6660312" cy="1455878"/>
          </a:xfrm>
        </p:spPr>
        <p:txBody>
          <a:bodyPr>
            <a:normAutofit/>
          </a:bodyPr>
          <a:lstStyle/>
          <a:p>
            <a:r>
              <a:rPr lang="en-GB" dirty="0"/>
              <a:t>GP Credentials – scope and processing overview</a:t>
            </a:r>
          </a:p>
          <a:p>
            <a:r>
              <a:rPr lang="en-GB" sz="1400" dirty="0"/>
              <a:t>Version 2</a:t>
            </a:r>
          </a:p>
        </p:txBody>
      </p:sp>
      <p:sp>
        <p:nvSpPr>
          <p:cNvPr id="2" name="Text Placeholder 1"/>
          <p:cNvSpPr>
            <a:spLocks noGrp="1"/>
          </p:cNvSpPr>
          <p:nvPr>
            <p:ph type="body" sz="quarter" idx="14"/>
          </p:nvPr>
        </p:nvSpPr>
        <p:spPr>
          <a:xfrm>
            <a:off x="6444208" y="4464000"/>
            <a:ext cx="2123808" cy="504000"/>
          </a:xfrm>
        </p:spPr>
        <p:txBody>
          <a:bodyPr>
            <a:normAutofit/>
          </a:bodyPr>
          <a:lstStyle/>
          <a:p>
            <a:r>
              <a:rPr lang="en-GB" dirty="0"/>
              <a:t>Presenter: Tom Mallon</a:t>
            </a:r>
          </a:p>
          <a:p>
            <a:pPr algn="l"/>
            <a:endParaRPr lang="en-GB" dirty="0"/>
          </a:p>
        </p:txBody>
      </p:sp>
    </p:spTree>
    <p:extLst>
      <p:ext uri="{BB962C8B-B14F-4D97-AF65-F5344CB8AC3E}">
        <p14:creationId xmlns:p14="http://schemas.microsoft.com/office/powerpoint/2010/main" val="35820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dirty="0"/>
              <a:t>1. Introduction</a:t>
            </a:r>
            <a:endParaRPr lang="en-GB" sz="2000" dirty="0"/>
          </a:p>
        </p:txBody>
      </p:sp>
      <p:sp>
        <p:nvSpPr>
          <p:cNvPr id="4" name="Slide Number Placeholder 3"/>
          <p:cNvSpPr>
            <a:spLocks noGrp="1"/>
          </p:cNvSpPr>
          <p:nvPr>
            <p:ph type="sldNum" sz="quarter" idx="12"/>
          </p:nvPr>
        </p:nvSpPr>
        <p:spPr/>
        <p:txBody>
          <a:bodyPr/>
          <a:lstStyle/>
          <a:p>
            <a:fld id="{280AA684-6FB9-400F-B313-F111F0F48737}" type="slidenum">
              <a:rPr lang="en-GB" smtClean="0"/>
              <a:t>2</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8106375" cy="646331"/>
          </a:xfrm>
          <a:prstGeom prst="rect">
            <a:avLst/>
          </a:prstGeom>
          <a:noFill/>
        </p:spPr>
        <p:txBody>
          <a:bodyPr wrap="square" rtlCol="0">
            <a:spAutoFit/>
          </a:bodyPr>
          <a:lstStyle/>
          <a:p>
            <a:r>
              <a:rPr lang="en-GB" dirty="0">
                <a:solidFill>
                  <a:schemeClr val="accent6"/>
                </a:solidFill>
              </a:rPr>
              <a:t>The NHS login service (The Service) federation interface will be published on the NHS login partners website. It can also be accessed </a:t>
            </a:r>
            <a:r>
              <a:rPr lang="en-GB" dirty="0">
                <a:solidFill>
                  <a:schemeClr val="accent1"/>
                </a:solidFill>
                <a:hlinkClick r:id="rId2">
                  <a:extLst>
                    <a:ext uri="{A12FA001-AC4F-418D-AE19-62706E023703}">
                      <ahyp:hlinkClr xmlns:ahyp="http://schemas.microsoft.com/office/drawing/2018/hyperlinkcolor" val="tx"/>
                    </a:ext>
                  </a:extLst>
                </a:hlinkClick>
              </a:rPr>
              <a:t>here</a:t>
            </a:r>
            <a:r>
              <a:rPr lang="en-GB" dirty="0">
                <a:solidFill>
                  <a:schemeClr val="accent1"/>
                </a:solidFill>
              </a:rPr>
              <a:t>.</a:t>
            </a:r>
            <a:endParaRPr lang="en-GB" sz="1100" dirty="0">
              <a:solidFill>
                <a:schemeClr val="accent1"/>
              </a:solidFill>
            </a:endParaRPr>
          </a:p>
        </p:txBody>
      </p:sp>
      <p:pic>
        <p:nvPicPr>
          <p:cNvPr id="5" name="Picture 4">
            <a:extLst>
              <a:ext uri="{FF2B5EF4-FFF2-40B4-BE49-F238E27FC236}">
                <a16:creationId xmlns:a16="http://schemas.microsoft.com/office/drawing/2014/main" id="{D587AA30-041E-49B8-BA94-B54EDEFE9C91}"/>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74256" y="1602241"/>
            <a:ext cx="6824069" cy="3293840"/>
          </a:xfrm>
          <a:prstGeom prst="rect">
            <a:avLst/>
          </a:prstGeom>
          <a:noFill/>
          <a:ln>
            <a:noFill/>
          </a:ln>
        </p:spPr>
      </p:pic>
      <p:sp>
        <p:nvSpPr>
          <p:cNvPr id="3" name="Rectangle 2">
            <a:extLst>
              <a:ext uri="{FF2B5EF4-FFF2-40B4-BE49-F238E27FC236}">
                <a16:creationId xmlns:a16="http://schemas.microsoft.com/office/drawing/2014/main" id="{43F5B64D-3D70-6243-AF41-6157BA061135}"/>
              </a:ext>
            </a:extLst>
          </p:cNvPr>
          <p:cNvSpPr/>
          <p:nvPr/>
        </p:nvSpPr>
        <p:spPr>
          <a:xfrm>
            <a:off x="710208" y="4907364"/>
            <a:ext cx="1555234" cy="184666"/>
          </a:xfrm>
          <a:prstGeom prst="rect">
            <a:avLst/>
          </a:prstGeom>
        </p:spPr>
        <p:txBody>
          <a:bodyPr wrap="none">
            <a:spAutoFit/>
          </a:bodyPr>
          <a:lstStyle/>
          <a:p>
            <a:r>
              <a:rPr lang="en-US" sz="600" u="sng" dirty="0">
                <a:solidFill>
                  <a:schemeClr val="accent1"/>
                </a:solidFill>
                <a:hlinkClick r:id="rId2">
                  <a:extLst>
                    <a:ext uri="{A12FA001-AC4F-418D-AE19-62706E023703}">
                      <ahyp:hlinkClr xmlns:ahyp="http://schemas.microsoft.com/office/drawing/2018/hyperlinkcolor" val="tx"/>
                    </a:ext>
                  </a:extLst>
                </a:hlinkClick>
              </a:rPr>
              <a:t>https://stub.signin.nhs.uk/client?eis=true</a:t>
            </a:r>
            <a:endParaRPr lang="en-GB" sz="600" dirty="0">
              <a:solidFill>
                <a:schemeClr val="accent1"/>
              </a:solidFill>
            </a:endParaRPr>
          </a:p>
        </p:txBody>
      </p:sp>
    </p:spTree>
    <p:extLst>
      <p:ext uri="{BB962C8B-B14F-4D97-AF65-F5344CB8AC3E}">
        <p14:creationId xmlns:p14="http://schemas.microsoft.com/office/powerpoint/2010/main" val="197199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dirty="0"/>
              <a:t>1. Introduction</a:t>
            </a:r>
            <a:endParaRPr lang="en-GB" sz="2000" dirty="0"/>
          </a:p>
        </p:txBody>
      </p:sp>
      <p:sp>
        <p:nvSpPr>
          <p:cNvPr id="4" name="Slide Number Placeholder 3"/>
          <p:cNvSpPr>
            <a:spLocks noGrp="1"/>
          </p:cNvSpPr>
          <p:nvPr>
            <p:ph type="sldNum" sz="quarter" idx="12"/>
          </p:nvPr>
        </p:nvSpPr>
        <p:spPr/>
        <p:txBody>
          <a:bodyPr/>
          <a:lstStyle/>
          <a:p>
            <a:fld id="{280AA684-6FB9-400F-B313-F111F0F48737}" type="slidenum">
              <a:rPr lang="en-GB" smtClean="0"/>
              <a:t>3</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8106375" cy="2492990"/>
          </a:xfrm>
          <a:prstGeom prst="rect">
            <a:avLst/>
          </a:prstGeom>
          <a:noFill/>
        </p:spPr>
        <p:txBody>
          <a:bodyPr wrap="square" rtlCol="0">
            <a:spAutoFit/>
          </a:bodyPr>
          <a:lstStyle/>
          <a:p>
            <a:r>
              <a:rPr lang="en-GB" dirty="0">
                <a:solidFill>
                  <a:schemeClr val="accent6"/>
                </a:solidFill>
              </a:rPr>
              <a:t>The Service supports a scope of "</a:t>
            </a:r>
            <a:r>
              <a:rPr lang="en-GB" dirty="0" err="1">
                <a:solidFill>
                  <a:schemeClr val="accent6"/>
                </a:solidFill>
              </a:rPr>
              <a:t>gp_integration_credentials</a:t>
            </a:r>
            <a:r>
              <a:rPr lang="en-GB" dirty="0">
                <a:solidFill>
                  <a:schemeClr val="accent6"/>
                </a:solidFill>
              </a:rPr>
              <a:t>" which will allow a Relying Party System (RPS) which has an IM1 pairing to retrieve:</a:t>
            </a:r>
          </a:p>
          <a:p>
            <a:pPr marL="742950" lvl="1" indent="-285750">
              <a:buFont typeface="Arial" panose="020B0604020202020204" pitchFamily="34" charset="0"/>
              <a:buChar char="•"/>
            </a:pPr>
            <a:r>
              <a:rPr lang="en-GB" sz="1600" dirty="0">
                <a:solidFill>
                  <a:schemeClr val="accent6"/>
                </a:solidFill>
              </a:rPr>
              <a:t>GP Account ID, </a:t>
            </a:r>
          </a:p>
          <a:p>
            <a:pPr marL="742950" lvl="1" indent="-285750">
              <a:buFont typeface="Arial" panose="020B0604020202020204" pitchFamily="34" charset="0"/>
              <a:buChar char="•"/>
            </a:pPr>
            <a:r>
              <a:rPr lang="en-GB" sz="1600" dirty="0">
                <a:solidFill>
                  <a:schemeClr val="accent6"/>
                </a:solidFill>
              </a:rPr>
              <a:t>GP ODS Code; and </a:t>
            </a:r>
          </a:p>
          <a:p>
            <a:pPr marL="742950" lvl="1" indent="-285750">
              <a:buFont typeface="Arial" panose="020B0604020202020204" pitchFamily="34" charset="0"/>
              <a:buChar char="•"/>
            </a:pPr>
            <a:r>
              <a:rPr lang="en-GB" sz="1600" dirty="0">
                <a:solidFill>
                  <a:schemeClr val="accent6"/>
                </a:solidFill>
              </a:rPr>
              <a:t>GP Linkage Key information.</a:t>
            </a:r>
            <a:endParaRPr lang="en-GB" dirty="0">
              <a:solidFill>
                <a:schemeClr val="accent6"/>
              </a:solidFill>
            </a:endParaRPr>
          </a:p>
          <a:p>
            <a:endParaRPr lang="en-GB" dirty="0">
              <a:solidFill>
                <a:schemeClr val="accent6"/>
              </a:solidFill>
            </a:endParaRPr>
          </a:p>
          <a:p>
            <a:r>
              <a:rPr lang="en-GB" dirty="0">
                <a:solidFill>
                  <a:schemeClr val="accent6"/>
                </a:solidFill>
              </a:rPr>
              <a:t>These three pieces of information are required to retrieve a user-and-client-specific token (aka passphrase) which is then used by the RPS to invoke the GP system Patient-Facing APIs. </a:t>
            </a:r>
          </a:p>
        </p:txBody>
      </p:sp>
    </p:spTree>
    <p:extLst>
      <p:ext uri="{BB962C8B-B14F-4D97-AF65-F5344CB8AC3E}">
        <p14:creationId xmlns:p14="http://schemas.microsoft.com/office/powerpoint/2010/main" val="280052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dirty="0"/>
              <a:t>1. Introduction</a:t>
            </a:r>
            <a:endParaRPr lang="en-GB" sz="2000" dirty="0"/>
          </a:p>
        </p:txBody>
      </p:sp>
      <p:sp>
        <p:nvSpPr>
          <p:cNvPr id="4" name="Slide Number Placeholder 3"/>
          <p:cNvSpPr>
            <a:spLocks noGrp="1"/>
          </p:cNvSpPr>
          <p:nvPr>
            <p:ph type="sldNum" sz="quarter" idx="12"/>
          </p:nvPr>
        </p:nvSpPr>
        <p:spPr/>
        <p:txBody>
          <a:bodyPr/>
          <a:lstStyle/>
          <a:p>
            <a:fld id="{280AA684-6FB9-400F-B313-F111F0F48737}" type="slidenum">
              <a:rPr lang="en-GB" smtClean="0"/>
              <a:t>4</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7440489" cy="2585323"/>
          </a:xfrm>
          <a:prstGeom prst="rect">
            <a:avLst/>
          </a:prstGeom>
          <a:noFill/>
        </p:spPr>
        <p:txBody>
          <a:bodyPr wrap="square" rtlCol="0">
            <a:spAutoFit/>
          </a:bodyPr>
          <a:lstStyle/>
          <a:p>
            <a:r>
              <a:rPr lang="en-GB" dirty="0">
                <a:solidFill>
                  <a:schemeClr val="accent6"/>
                </a:solidFill>
              </a:rPr>
              <a:t>Retrieving these items of information via NHS login removes the need for the user of the RPS to enter it manually.</a:t>
            </a:r>
          </a:p>
          <a:p>
            <a:endParaRPr lang="en-GB" dirty="0">
              <a:solidFill>
                <a:schemeClr val="accent6"/>
              </a:solidFill>
            </a:endParaRPr>
          </a:p>
          <a:p>
            <a:r>
              <a:rPr lang="en-GB" dirty="0">
                <a:solidFill>
                  <a:schemeClr val="accent6"/>
                </a:solidFill>
              </a:rPr>
              <a:t>The following diagrams illustrate:</a:t>
            </a:r>
          </a:p>
          <a:p>
            <a:endParaRPr lang="en-GB" dirty="0">
              <a:solidFill>
                <a:schemeClr val="accent6"/>
              </a:solidFill>
            </a:endParaRPr>
          </a:p>
          <a:p>
            <a:pPr marL="342900" indent="-342900">
              <a:buAutoNum type="arabicPeriod"/>
            </a:pPr>
            <a:r>
              <a:rPr lang="en-GB" dirty="0">
                <a:solidFill>
                  <a:schemeClr val="accent6"/>
                </a:solidFill>
              </a:rPr>
              <a:t>How NHS login processes a request from a RPS for </a:t>
            </a:r>
            <a:r>
              <a:rPr lang="en-GB" dirty="0" err="1">
                <a:solidFill>
                  <a:schemeClr val="accent6"/>
                </a:solidFill>
              </a:rPr>
              <a:t>gp_integration_credentials</a:t>
            </a:r>
            <a:r>
              <a:rPr lang="en-GB" dirty="0">
                <a:solidFill>
                  <a:schemeClr val="accent6"/>
                </a:solidFill>
              </a:rPr>
              <a:t> via the /</a:t>
            </a:r>
            <a:r>
              <a:rPr lang="en-GB" dirty="0" err="1">
                <a:solidFill>
                  <a:schemeClr val="accent6"/>
                </a:solidFill>
              </a:rPr>
              <a:t>userinfo</a:t>
            </a:r>
            <a:r>
              <a:rPr lang="en-GB" dirty="0">
                <a:solidFill>
                  <a:schemeClr val="accent6"/>
                </a:solidFill>
              </a:rPr>
              <a:t> endpoint; and</a:t>
            </a:r>
          </a:p>
          <a:p>
            <a:pPr marL="342900" indent="-342900">
              <a:buAutoNum type="arabicPeriod"/>
            </a:pPr>
            <a:r>
              <a:rPr lang="en-GB" dirty="0">
                <a:solidFill>
                  <a:schemeClr val="accent6"/>
                </a:solidFill>
              </a:rPr>
              <a:t>How a RPS can request new/refreshed </a:t>
            </a:r>
            <a:r>
              <a:rPr lang="en-GB" dirty="0" err="1">
                <a:solidFill>
                  <a:schemeClr val="accent6"/>
                </a:solidFill>
              </a:rPr>
              <a:t>gp_integration_credentials</a:t>
            </a:r>
            <a:r>
              <a:rPr lang="en-GB" dirty="0">
                <a:solidFill>
                  <a:schemeClr val="accent6"/>
                </a:solidFill>
              </a:rPr>
              <a:t> if they determine that the information held by NHS login is out of date.</a:t>
            </a:r>
          </a:p>
        </p:txBody>
      </p:sp>
    </p:spTree>
    <p:extLst>
      <p:ext uri="{BB962C8B-B14F-4D97-AF65-F5344CB8AC3E}">
        <p14:creationId xmlns:p14="http://schemas.microsoft.com/office/powerpoint/2010/main" val="217381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88DFB6-E14D-1B46-A55A-D33F8EAC1C31}"/>
              </a:ext>
            </a:extLst>
          </p:cNvPr>
          <p:cNvSpPr>
            <a:spLocks noGrp="1"/>
          </p:cNvSpPr>
          <p:nvPr>
            <p:ph type="title"/>
          </p:nvPr>
        </p:nvSpPr>
        <p:spPr/>
        <p:txBody>
          <a:bodyPr>
            <a:normAutofit/>
          </a:bodyPr>
          <a:lstStyle/>
          <a:p>
            <a:r>
              <a:rPr lang="en-GB" sz="2000" dirty="0"/>
              <a:t>1. Retrieve or create a user’s GP login credentials</a:t>
            </a:r>
          </a:p>
        </p:txBody>
      </p:sp>
      <p:sp>
        <p:nvSpPr>
          <p:cNvPr id="7" name="Content Placeholder 6">
            <a:extLst>
              <a:ext uri="{FF2B5EF4-FFF2-40B4-BE49-F238E27FC236}">
                <a16:creationId xmlns:a16="http://schemas.microsoft.com/office/drawing/2014/main" id="{FCFC839E-59A4-6642-BFDC-4076CAFFD50C}"/>
              </a:ext>
            </a:extLst>
          </p:cNvPr>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280AA684-6FB9-400F-B313-F111F0F48737}" type="slidenum">
              <a:rPr lang="en-GB" smtClean="0"/>
              <a:pPr/>
              <a:t>5</a:t>
            </a:fld>
            <a:endParaRPr lang="en-GB" dirty="0"/>
          </a:p>
        </p:txBody>
      </p:sp>
      <p:pic>
        <p:nvPicPr>
          <p:cNvPr id="5" name="Picture 4">
            <a:extLst>
              <a:ext uri="{FF2B5EF4-FFF2-40B4-BE49-F238E27FC236}">
                <a16:creationId xmlns:a16="http://schemas.microsoft.com/office/drawing/2014/main" id="{61855B1C-AA84-4E0C-8FCD-0AFDDE9F8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4" y="939132"/>
            <a:ext cx="8820472" cy="4066702"/>
          </a:xfrm>
          <a:prstGeom prst="rect">
            <a:avLst/>
          </a:prstGeom>
        </p:spPr>
      </p:pic>
      <p:sp>
        <p:nvSpPr>
          <p:cNvPr id="3" name="Rectangle 2">
            <a:extLst>
              <a:ext uri="{FF2B5EF4-FFF2-40B4-BE49-F238E27FC236}">
                <a16:creationId xmlns:a16="http://schemas.microsoft.com/office/drawing/2014/main" id="{0A3F775D-1A8B-40E8-BC1D-F59316E1596B}"/>
              </a:ext>
            </a:extLst>
          </p:cNvPr>
          <p:cNvSpPr/>
          <p:nvPr/>
        </p:nvSpPr>
        <p:spPr>
          <a:xfrm>
            <a:off x="3491880" y="369175"/>
            <a:ext cx="504056" cy="67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251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dirty="0"/>
              <a:t>1. RPS determines the credentials are out of date/no longer valid.</a:t>
            </a:r>
          </a:p>
        </p:txBody>
      </p:sp>
      <p:sp>
        <p:nvSpPr>
          <p:cNvPr id="3" name="Content Placeholder 2">
            <a:extLst>
              <a:ext uri="{FF2B5EF4-FFF2-40B4-BE49-F238E27FC236}">
                <a16:creationId xmlns:a16="http://schemas.microsoft.com/office/drawing/2014/main" id="{80632FA6-E478-B549-AAB0-27E4E42687FD}"/>
              </a:ext>
            </a:extLst>
          </p:cNvPr>
          <p:cNvSpPr>
            <a:spLocks noGrp="1"/>
          </p:cNvSpPr>
          <p:nvPr>
            <p:ph idx="1"/>
          </p:nvPr>
        </p:nvSpPr>
        <p:spPr/>
        <p:txBody>
          <a:bodyPr>
            <a:normAutofit/>
          </a:bodyPr>
          <a:lstStyle/>
          <a:p>
            <a:pPr marL="0" indent="0">
              <a:buNone/>
            </a:pPr>
            <a:r>
              <a:rPr lang="en-GB" sz="1600" dirty="0"/>
              <a:t>When GP Integration Credentials are requested, NHS login perform a background check of the validity of stored GP Integration Credential information. As this check runs in the background it is also the responsibility of the Relying Party to validate that the credentials information returned by NHS login are valid (as the background check may not have completed before the login process completes).</a:t>
            </a:r>
          </a:p>
          <a:p>
            <a:pPr marL="0" indent="0">
              <a:buNone/>
            </a:pPr>
            <a:endParaRPr lang="en-GB" sz="1600" dirty="0"/>
          </a:p>
          <a:p>
            <a:pPr marL="0" indent="0">
              <a:buNone/>
            </a:pPr>
            <a:r>
              <a:rPr lang="en-GB" sz="1600" dirty="0"/>
              <a:t>If the RPS determines that the GPIC are not valid (or are not present in the /</a:t>
            </a:r>
            <a:r>
              <a:rPr lang="en-GB" sz="1600" dirty="0" err="1"/>
              <a:t>userinfo</a:t>
            </a:r>
            <a:r>
              <a:rPr lang="en-GB" sz="1600" dirty="0"/>
              <a:t> response) it can request that refreshed GPIC from NHS login by re-starting the login process. The “</a:t>
            </a:r>
            <a:r>
              <a:rPr lang="en-GB" sz="1600" dirty="0" err="1"/>
              <a:t>asserted_login_identity</a:t>
            </a:r>
            <a:r>
              <a:rPr lang="en-GB" sz="1600" dirty="0"/>
              <a:t>”* parameter can be utilised to avoid the need for the user to re-authenticate themselves. The RPS must keep the user informed of </a:t>
            </a:r>
          </a:p>
          <a:p>
            <a:pPr marL="0" indent="0">
              <a:buNone/>
            </a:pPr>
            <a:endParaRPr lang="en-GB" sz="1600" dirty="0"/>
          </a:p>
          <a:p>
            <a:pPr marL="0" indent="0">
              <a:buNone/>
            </a:pPr>
            <a:r>
              <a:rPr lang="en-GB" sz="1600" dirty="0"/>
              <a:t>*</a:t>
            </a:r>
            <a:r>
              <a:rPr lang="en-GB" sz="1200" dirty="0"/>
              <a:t>The EIS contains full details on utilising this parameter in an authentication request</a:t>
            </a:r>
            <a:endParaRPr lang="en-GB" sz="1600" dirty="0"/>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t>6</a:t>
            </a:fld>
            <a:endParaRPr lang="en-GB" dirty="0"/>
          </a:p>
        </p:txBody>
      </p:sp>
    </p:spTree>
    <p:extLst>
      <p:ext uri="{BB962C8B-B14F-4D97-AF65-F5344CB8AC3E}">
        <p14:creationId xmlns:p14="http://schemas.microsoft.com/office/powerpoint/2010/main" val="398716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000" dirty="0"/>
              <a:t>1. RPS determines the credentials are out of date/no longer valid.</a:t>
            </a:r>
          </a:p>
        </p:txBody>
      </p:sp>
      <p:sp>
        <p:nvSpPr>
          <p:cNvPr id="7" name="Content Placeholder 6">
            <a:extLst>
              <a:ext uri="{FF2B5EF4-FFF2-40B4-BE49-F238E27FC236}">
                <a16:creationId xmlns:a16="http://schemas.microsoft.com/office/drawing/2014/main" id="{1B2E3DA4-E1AF-274B-A7DD-B755C5888931}"/>
              </a:ext>
            </a:extLst>
          </p:cNvPr>
          <p:cNvSpPr>
            <a:spLocks noGrp="1"/>
          </p:cNvSpPr>
          <p:nvPr>
            <p:ph idx="1"/>
          </p:nvPr>
        </p:nvSpPr>
        <p:spPr/>
        <p:txBody>
          <a:bodyPr>
            <a:normAutofit/>
          </a:bodyPr>
          <a:lstStyle/>
          <a:p>
            <a:pPr marL="0" indent="0">
              <a:buNone/>
            </a:pPr>
            <a:r>
              <a:rPr lang="en-GB" sz="1600" dirty="0"/>
              <a:t>The reasons that the credentials might no longer be valid are:</a:t>
            </a:r>
          </a:p>
          <a:p>
            <a:pPr marL="457200" indent="-457200">
              <a:buFont typeface="+mj-lt"/>
              <a:buAutoNum type="arabicPeriod"/>
            </a:pPr>
            <a:r>
              <a:rPr lang="en-GB" sz="1600" dirty="0"/>
              <a:t>The user has moved GP Practice.</a:t>
            </a:r>
          </a:p>
          <a:p>
            <a:pPr marL="457200" indent="-457200">
              <a:buFont typeface="+mj-lt"/>
              <a:buAutoNum type="arabicPeriod"/>
            </a:pPr>
            <a:r>
              <a:rPr lang="en-GB" sz="1600" dirty="0"/>
              <a:t>The GP Practice has changed GP systems.</a:t>
            </a:r>
          </a:p>
          <a:p>
            <a:pPr marL="457200" indent="-457200">
              <a:buFont typeface="+mj-lt"/>
              <a:buAutoNum type="arabicPeriod"/>
            </a:pPr>
            <a:r>
              <a:rPr lang="en-GB" sz="1600" dirty="0"/>
              <a:t>GP Practices merge / divides.</a:t>
            </a:r>
          </a:p>
          <a:p>
            <a:pPr marL="457200" indent="-457200">
              <a:buFont typeface="+mj-lt"/>
              <a:buAutoNum type="arabicPeriod"/>
            </a:pPr>
            <a:r>
              <a:rPr lang="en-GB" sz="1600" dirty="0"/>
              <a:t>The user User keys have been revoked at the GP system “end”. This could be for multiple failed login attempts for example.</a:t>
            </a:r>
          </a:p>
          <a:p>
            <a:pPr marL="0" indent="0">
              <a:buNone/>
            </a:pPr>
            <a:endParaRPr lang="en-GB" sz="1600" dirty="0"/>
          </a:p>
          <a:p>
            <a:pPr marL="0" indent="0">
              <a:buNone/>
            </a:pPr>
            <a:r>
              <a:rPr lang="en-GB" sz="1600" dirty="0"/>
              <a:t>In cases 1,2 and 3 the ODS code for the user changes and will be detected by NHS login automatically via a separate background process that validates PDS information relating to the user.</a:t>
            </a:r>
            <a:br>
              <a:rPr lang="en-GB" sz="1600" dirty="0"/>
            </a:br>
            <a:endParaRPr lang="en-GB" sz="1600" dirty="0"/>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pPr/>
              <a:t>7</a:t>
            </a:fld>
            <a:endParaRPr lang="en-GB" dirty="0"/>
          </a:p>
        </p:txBody>
      </p:sp>
    </p:spTree>
    <p:extLst>
      <p:ext uri="{BB962C8B-B14F-4D97-AF65-F5344CB8AC3E}">
        <p14:creationId xmlns:p14="http://schemas.microsoft.com/office/powerpoint/2010/main" val="370717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a:t>1. RPS determines the credentials are out of date/no longer valid.</a:t>
            </a:r>
          </a:p>
        </p:txBody>
      </p:sp>
      <p:sp>
        <p:nvSpPr>
          <p:cNvPr id="7" name="Content Placeholder 6">
            <a:extLst>
              <a:ext uri="{FF2B5EF4-FFF2-40B4-BE49-F238E27FC236}">
                <a16:creationId xmlns:a16="http://schemas.microsoft.com/office/drawing/2014/main" id="{3969B843-D85E-864E-93AE-A382E488EC83}"/>
              </a:ext>
            </a:extLst>
          </p:cNvPr>
          <p:cNvSpPr>
            <a:spLocks noGrp="1"/>
          </p:cNvSpPr>
          <p:nvPr>
            <p:ph idx="1"/>
          </p:nvPr>
        </p:nvSpPr>
        <p:spPr/>
        <p:txBody>
          <a:bodyPr>
            <a:normAutofit/>
          </a:bodyPr>
          <a:lstStyle/>
          <a:p>
            <a:pPr marL="0" indent="0">
              <a:buNone/>
            </a:pPr>
            <a:r>
              <a:rPr lang="en-GB" sz="1600" dirty="0"/>
              <a:t>Assumptions made:  </a:t>
            </a:r>
          </a:p>
          <a:p>
            <a:pPr marL="0" indent="0">
              <a:buNone/>
            </a:pPr>
            <a:endParaRPr lang="en-GB" sz="1600" dirty="0"/>
          </a:p>
          <a:p>
            <a:pPr marL="0" indent="0">
              <a:buNone/>
            </a:pPr>
            <a:r>
              <a:rPr lang="en-GB" sz="1600" dirty="0"/>
              <a:t>When linkage keys expire or get invalidated all the IM1 tokens generated using them also expire/get invalidated.</a:t>
            </a:r>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pPr/>
              <a:t>8</a:t>
            </a:fld>
            <a:endParaRPr lang="en-GB" dirty="0"/>
          </a:p>
        </p:txBody>
      </p:sp>
    </p:spTree>
    <p:extLst>
      <p:ext uri="{BB962C8B-B14F-4D97-AF65-F5344CB8AC3E}">
        <p14:creationId xmlns:p14="http://schemas.microsoft.com/office/powerpoint/2010/main" val="397342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27281"/>
      </p:ext>
    </p:extLst>
  </p:cSld>
  <p:clrMapOvr>
    <a:masterClrMapping/>
  </p:clrMapOvr>
</p:sld>
</file>

<file path=ppt/theme/theme1.xml><?xml version="1.0" encoding="utf-8"?>
<a:theme xmlns:a="http://schemas.openxmlformats.org/drawingml/2006/main" name="HSCIC_Powepoint_v2.5_0115">
  <a:themeElements>
    <a:clrScheme name="01-NHS-DIGI-PALETTE-01">
      <a:dk1>
        <a:srgbClr val="0F0F0F"/>
      </a:dk1>
      <a:lt1>
        <a:srgbClr val="FFFFFF"/>
      </a:lt1>
      <a:dk2>
        <a:srgbClr val="033F85"/>
      </a:dk2>
      <a:lt2>
        <a:srgbClr val="F9F9F9"/>
      </a:lt2>
      <a:accent1>
        <a:srgbClr val="005EB8"/>
      </a:accent1>
      <a:accent2>
        <a:srgbClr val="84919C"/>
      </a:accent2>
      <a:accent3>
        <a:srgbClr val="003087"/>
      </a:accent3>
      <a:accent4>
        <a:srgbClr val="5EBCE8"/>
      </a:accent4>
      <a:accent5>
        <a:srgbClr val="CED1D5"/>
      </a:accent5>
      <a:accent6>
        <a:srgbClr val="424D58"/>
      </a:accent6>
      <a:hlink>
        <a:srgbClr val="003087"/>
      </a:hlink>
      <a:folHlink>
        <a:srgbClr val="7C2855"/>
      </a:folHlink>
    </a:clrScheme>
    <a:fontScheme name="Corporate 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RG - for information - presentation.pptx" id="{5D7E120F-A86B-434A-B6D3-0EFA6B4AF845}" vid="{F6FDA280-91F0-46C4-8C04-85067BF356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B31A737CDA784B8E67DE03C8B61519" ma:contentTypeVersion="7" ma:contentTypeDescription="Create a new document." ma:contentTypeScope="" ma:versionID="c1c9fe86e1b5fc915b2d2e4636a0e68b">
  <xsd:schema xmlns:xsd="http://www.w3.org/2001/XMLSchema" xmlns:xs="http://www.w3.org/2001/XMLSchema" xmlns:p="http://schemas.microsoft.com/office/2006/metadata/properties" xmlns:ns2="bc712dbf-3e0e-49e2-a3af-4ec5268bbd2d" xmlns:ns3="2eccbc26-c7ee-4541-8c3d-1789c0afad6d" targetNamespace="http://schemas.microsoft.com/office/2006/metadata/properties" ma:root="true" ma:fieldsID="20b27067662ba0a9bdb9664f114ab29c" ns2:_="" ns3:_="">
    <xsd:import namespace="bc712dbf-3e0e-49e2-a3af-4ec5268bbd2d"/>
    <xsd:import namespace="2eccbc26-c7ee-4541-8c3d-1789c0afad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12dbf-3e0e-49e2-a3af-4ec5268bbd2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ccbc26-c7ee-4541-8c3d-1789c0afad6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65FAD7-1772-4B28-AB63-B9EEC934DA0C}">
  <ds:schemaRefs>
    <ds:schemaRef ds:uri="http://schemas.microsoft.com/sharepoint/v3/contenttype/forms"/>
  </ds:schemaRefs>
</ds:datastoreItem>
</file>

<file path=customXml/itemProps2.xml><?xml version="1.0" encoding="utf-8"?>
<ds:datastoreItem xmlns:ds="http://schemas.openxmlformats.org/officeDocument/2006/customXml" ds:itemID="{EBE7B8C8-2ED4-4EAF-BDA0-3C61C7B2CA08}">
  <ds:schemaRefs>
    <ds:schemaRef ds:uri="http://schemas.openxmlformats.org/package/2006/metadata/core-properties"/>
    <ds:schemaRef ds:uri="2eccbc26-c7ee-4541-8c3d-1789c0afad6d"/>
    <ds:schemaRef ds:uri="http://schemas.microsoft.com/office/2006/documentManagement/types"/>
    <ds:schemaRef ds:uri="http://schemas.microsoft.com/office/infopath/2007/PartnerControls"/>
    <ds:schemaRef ds:uri="http://purl.org/dc/dcmitype/"/>
    <ds:schemaRef ds:uri="http://purl.org/dc/terms/"/>
    <ds:schemaRef ds:uri="bc712dbf-3e0e-49e2-a3af-4ec5268bbd2d"/>
    <ds:schemaRef ds:uri="http://purl.org/dc/elements/1.1/"/>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AD68422A-EFF0-4E3A-A514-A794BF638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712dbf-3e0e-49e2-a3af-4ec5268bbd2d"/>
    <ds:schemaRef ds:uri="2eccbc26-c7ee-4541-8c3d-1789c0afad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TRG - for information -NHS login v0.1</Template>
  <TotalTime>7685</TotalTime>
  <Words>532</Words>
  <Application>Microsoft Macintosh PowerPoint</Application>
  <PresentationFormat>On-screen Show (16:9)</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HSCIC_Powepoint_v2.5_0115</vt:lpstr>
      <vt:lpstr>PowerPoint Presentation</vt:lpstr>
      <vt:lpstr>1. Introduction</vt:lpstr>
      <vt:lpstr>1. Introduction</vt:lpstr>
      <vt:lpstr>1. Introduction</vt:lpstr>
      <vt:lpstr>1. Retrieve or create a user’s GP login credentials</vt:lpstr>
      <vt:lpstr>1. RPS determines the credentials are out of date/no longer valid.</vt:lpstr>
      <vt:lpstr>1. RPS determines the credentials are out of date/no longer valid.</vt:lpstr>
      <vt:lpstr>1. RPS determines the credentials are out of date/no longer valid.</vt:lpstr>
      <vt:lpstr>PowerPoint Presentation</vt:lpstr>
    </vt:vector>
  </TitlesOfParts>
  <Company>Health &amp; Social Care Information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Mittal</dc:creator>
  <cp:lastModifiedBy>Lydia Teebay</cp:lastModifiedBy>
  <cp:revision>8</cp:revision>
  <cp:lastPrinted>2019-02-11T13:07:44Z</cp:lastPrinted>
  <dcterms:created xsi:type="dcterms:W3CDTF">2018-11-21T09:41:57Z</dcterms:created>
  <dcterms:modified xsi:type="dcterms:W3CDTF">2019-07-22T10:50:11Z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0x0101006CB31A737CDA784B8E67DE03C8B61519</vt:lpwstr>
  </property>
  <property fmtid="{D5CDD505-2E9C-101B-9397-08002B2CF9AE}" pid="3" name="hscicOrgProfessionalGroup">
    <vt:lpwstr/>
  </property>
  <property fmtid="{D5CDD505-2E9C-101B-9397-08002B2CF9AE}" pid="4" name="hscicOrgAboutUs">
    <vt:lpwstr/>
  </property>
  <property fmtid="{D5CDD505-2E9C-101B-9397-08002B2CF9AE}" pid="5" name="hscicOrgOfficeLocation">
    <vt:lpwstr/>
  </property>
  <property fmtid="{D5CDD505-2E9C-101B-9397-08002B2CF9AE}" pid="6" name="TaxCatchAll">
    <vt:lpwstr>91;#Marketing and communications|f1d3a16b-0544-4f51-866b-b180190a235d</vt:lpwstr>
  </property>
  <property fmtid="{D5CDD505-2E9C-101B-9397-08002B2CF9AE}" pid="7" name="HeaderStyleDefinitions">
    <vt:lpwstr/>
  </property>
  <property fmtid="{D5CDD505-2E9C-101B-9397-08002B2CF9AE}" pid="8" name="hscicOrgPortfolioDomain">
    <vt:lpwstr/>
  </property>
  <property fmtid="{D5CDD505-2E9C-101B-9397-08002B2CF9AE}" pid="9" name="k5f85a19a9254bc483709d4dbf407442">
    <vt:lpwstr>Marketing and communications|f1d3a16b-0544-4f51-866b-b180190a235d</vt:lpwstr>
  </property>
  <property fmtid="{D5CDD505-2E9C-101B-9397-08002B2CF9AE}" pid="10" name="hscicOrgCorporateFunction">
    <vt:lpwstr>91;#Marketing and communications|f1d3a16b-0544-4f51-866b-b180190a235d</vt:lpwstr>
  </property>
</Properties>
</file>